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4"/>
  </p:notesMasterIdLst>
  <p:sldIdLst>
    <p:sldId id="361" r:id="rId3"/>
    <p:sldId id="362" r:id="rId4"/>
    <p:sldId id="258" r:id="rId5"/>
    <p:sldId id="359" r:id="rId6"/>
    <p:sldId id="363" r:id="rId7"/>
    <p:sldId id="259" r:id="rId8"/>
    <p:sldId id="319" r:id="rId9"/>
    <p:sldId id="322" r:id="rId10"/>
    <p:sldId id="279" r:id="rId11"/>
    <p:sldId id="325" r:id="rId12"/>
    <p:sldId id="281" r:id="rId13"/>
    <p:sldId id="282" r:id="rId14"/>
    <p:sldId id="287" r:id="rId15"/>
    <p:sldId id="292" r:id="rId16"/>
    <p:sldId id="327" r:id="rId17"/>
    <p:sldId id="324" r:id="rId18"/>
    <p:sldId id="293" r:id="rId19"/>
    <p:sldId id="330" r:id="rId20"/>
    <p:sldId id="333" r:id="rId21"/>
    <p:sldId id="306" r:id="rId22"/>
    <p:sldId id="313" r:id="rId23"/>
    <p:sldId id="337" r:id="rId24"/>
    <p:sldId id="365" r:id="rId25"/>
    <p:sldId id="331" r:id="rId26"/>
    <p:sldId id="369" r:id="rId27"/>
    <p:sldId id="342" r:id="rId28"/>
    <p:sldId id="367" r:id="rId29"/>
    <p:sldId id="368" r:id="rId30"/>
    <p:sldId id="370" r:id="rId31"/>
    <p:sldId id="371" r:id="rId32"/>
    <p:sldId id="372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4100" name="幻灯片图像占位符 40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410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71683" name="文本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lIns="91440" tIns="45720" rIns="91440" bIns="45720" anchor="t"/>
          <a:lstStyle/>
          <a:p>
            <a:pPr lvl="0"/>
            <a:endParaRPr lang="en-US" altLang="zh-CN" dirty="0"/>
          </a:p>
          <a:p>
            <a:pPr lvl="0"/>
            <a:endParaRPr lang="en-US" altLang="zh-CN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330700" y="5281613"/>
            <a:ext cx="696913" cy="522287"/>
          </a:xfrm>
        </p:spPr>
      </p:sp>
      <p:sp>
        <p:nvSpPr>
          <p:cNvPr id="88067" name="备注占位符 2"/>
          <p:cNvSpPr>
            <a:spLocks noGrp="1" noRot="1" noChangeAspect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anchor="t"/>
          <a:lstStyle/>
          <a:p>
            <a:pPr lvl="0" eaLnBrk="1" hangingPunct="1"/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hyperlink" Target="../../../../&#30446;&#24405;.ppt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27.xml"/><Relationship Id="rId7" Type="http://schemas.openxmlformats.org/officeDocument/2006/relationships/image" Target="../media/image11.jpe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3" Type="http://schemas.openxmlformats.org/officeDocument/2006/relationships/tags" Target="../tags/tag32.xml"/><Relationship Id="rId21" Type="http://schemas.openxmlformats.org/officeDocument/2006/relationships/image" Target="../media/image20.jpeg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tags" Target="../tags/tag46.xml"/><Relationship Id="rId2" Type="http://schemas.openxmlformats.org/officeDocument/2006/relationships/tags" Target="../tags/tag31.xml"/><Relationship Id="rId16" Type="http://schemas.openxmlformats.org/officeDocument/2006/relationships/tags" Target="../tags/tag45.xml"/><Relationship Id="rId20" Type="http://schemas.openxmlformats.org/officeDocument/2006/relationships/image" Target="../media/image19.jpeg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tags" Target="../tags/tag44.xml"/><Relationship Id="rId10" Type="http://schemas.openxmlformats.org/officeDocument/2006/relationships/tags" Target="../tags/tag39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Relationship Id="rId2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image" Target="../media/image26.jpeg"/><Relationship Id="rId5" Type="http://schemas.openxmlformats.org/officeDocument/2006/relationships/tags" Target="../tags/tag52.xml"/><Relationship Id="rId10" Type="http://schemas.openxmlformats.org/officeDocument/2006/relationships/image" Target="../media/image25.jpeg"/><Relationship Id="rId4" Type="http://schemas.openxmlformats.org/officeDocument/2006/relationships/tags" Target="../tags/tag51.xml"/><Relationship Id="rId9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/>
          </p:cNvSpPr>
          <p:nvPr>
            <p:ph type="ctrTitle"/>
          </p:nvPr>
        </p:nvSpPr>
        <p:spPr>
          <a:xfrm>
            <a:off x="250825" y="765175"/>
            <a:ext cx="8316913" cy="1470025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5400" b="1" kern="120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候课要求</a:t>
            </a:r>
          </a:p>
        </p:txBody>
      </p:sp>
      <p:sp>
        <p:nvSpPr>
          <p:cNvPr id="12291" name="Rectangle 4"/>
          <p:cNvSpPr>
            <a:spLocks noGrp="1"/>
          </p:cNvSpPr>
          <p:nvPr>
            <p:ph type="subTitle" idx="1"/>
          </p:nvPr>
        </p:nvSpPr>
        <p:spPr>
          <a:xfrm>
            <a:off x="465138" y="2425700"/>
            <a:ext cx="8539162" cy="2667000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4000" b="1" kern="1200" dirty="0">
                <a:latin typeface="+mn-lt"/>
                <a:ea typeface="+mn-ea"/>
                <a:cs typeface="+mn-cs"/>
              </a:rPr>
              <a:t>请准备好</a:t>
            </a:r>
            <a:r>
              <a:rPr lang="zh-CN" altLang="en-US" sz="40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政治课本、导纲、双色笔</a:t>
            </a:r>
          </a:p>
          <a:p>
            <a:pPr eaLnBrk="1" hangingPunct="1"/>
            <a:r>
              <a:rPr lang="zh-CN" altLang="en-US" sz="4000" b="1" kern="1200" dirty="0">
                <a:latin typeface="+mn-lt"/>
                <a:ea typeface="+mn-ea"/>
                <a:cs typeface="+mn-cs"/>
              </a:rPr>
              <a:t>端正坐姿，振奋精神，进入学习状态</a:t>
            </a:r>
          </a:p>
        </p:txBody>
      </p:sp>
      <p:sp>
        <p:nvSpPr>
          <p:cNvPr id="12292" name="文本框 1"/>
          <p:cNvSpPr txBox="1"/>
          <p:nvPr/>
        </p:nvSpPr>
        <p:spPr>
          <a:xfrm>
            <a:off x="2559050" y="4024313"/>
            <a:ext cx="6153150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预习新课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6" name="组合 3"/>
          <p:cNvGrpSpPr/>
          <p:nvPr/>
        </p:nvGrpSpPr>
        <p:grpSpPr>
          <a:xfrm>
            <a:off x="0" y="0"/>
            <a:ext cx="9144000" cy="6858000"/>
            <a:chOff x="1979712" y="908720"/>
            <a:chExt cx="5040560" cy="37444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-451" b="44536"/>
            <a:stretch>
              <a:fillRect/>
            </a:stretch>
          </p:blipFill>
          <p:spPr>
            <a:xfrm>
              <a:off x="1979712" y="908720"/>
              <a:ext cx="2321191" cy="374441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53150"/>
            <a:stretch>
              <a:fillRect/>
            </a:stretch>
          </p:blipFill>
          <p:spPr>
            <a:xfrm>
              <a:off x="4300903" y="908720"/>
              <a:ext cx="2719369" cy="374441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2"/>
          <p:cNvSpPr/>
          <p:nvPr>
            <p:custDataLst>
              <p:tags r:id="rId1"/>
            </p:custDataLst>
          </p:nvPr>
        </p:nvSpPr>
        <p:spPr>
          <a:xfrm>
            <a:off x="536585" y="1149639"/>
            <a:ext cx="819348" cy="481013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31749" name="MH_SubTitle_1"/>
          <p:cNvSpPr txBox="1"/>
          <p:nvPr>
            <p:custDataLst>
              <p:tags r:id="rId2"/>
            </p:custDataLst>
          </p:nvPr>
        </p:nvSpPr>
        <p:spPr>
          <a:xfrm>
            <a:off x="1403350" y="981075"/>
            <a:ext cx="5130800" cy="7635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自信让我们充满激情。</a:t>
            </a:r>
          </a:p>
        </p:txBody>
      </p:sp>
      <p:sp>
        <p:nvSpPr>
          <p:cNvPr id="31752" name="MH_SubTitle_2"/>
          <p:cNvSpPr txBox="1"/>
          <p:nvPr>
            <p:custDataLst>
              <p:tags r:id="rId3"/>
            </p:custDataLst>
          </p:nvPr>
        </p:nvSpPr>
        <p:spPr>
          <a:xfrm>
            <a:off x="1403350" y="2349500"/>
            <a:ext cx="6715125" cy="7635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有了自信，我们才能怀着坚定的信心和希望，开始伟大而光荣的事业。</a:t>
            </a:r>
          </a:p>
        </p:txBody>
      </p:sp>
      <p:sp>
        <p:nvSpPr>
          <p:cNvPr id="31755" name="MH_SubTitle_3"/>
          <p:cNvSpPr txBox="1"/>
          <p:nvPr>
            <p:custDataLst>
              <p:tags r:id="rId4"/>
            </p:custDataLst>
          </p:nvPr>
        </p:nvSpPr>
        <p:spPr>
          <a:xfrm>
            <a:off x="1331913" y="3644900"/>
            <a:ext cx="6985000" cy="13684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自信的人有勇气交往与表达，有信心尝试与坚持，能够展现优势与才华，激发潜能与活力，获得更多的实践机会与创造可能。</a:t>
            </a:r>
          </a:p>
        </p:txBody>
      </p:sp>
      <p:sp>
        <p:nvSpPr>
          <p:cNvPr id="31756" name="MH_SubTitle_1"/>
          <p:cNvSpPr txBox="1"/>
          <p:nvPr>
            <p:custDataLst>
              <p:tags r:id="rId5"/>
            </p:custDataLst>
          </p:nvPr>
        </p:nvSpPr>
        <p:spPr>
          <a:xfrm>
            <a:off x="518685" y="110331"/>
            <a:ext cx="6238875" cy="6048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/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的探索需要自信原因</a:t>
            </a:r>
          </a:p>
        </p:txBody>
      </p:sp>
      <p:pic>
        <p:nvPicPr>
          <p:cNvPr id="31758" name="图片 2"/>
          <p:cNvPicPr>
            <a:picLocks noChangeAspect="1"/>
          </p:cNvPicPr>
          <p:nvPr/>
        </p:nvPicPr>
        <p:blipFill>
          <a:blip r:embed="rId9"/>
          <a:srcRect l="-3459" t="-9532" r="3459" b="9532"/>
          <a:stretch>
            <a:fillRect/>
          </a:stretch>
        </p:blipFill>
        <p:spPr>
          <a:xfrm>
            <a:off x="0" y="5157788"/>
            <a:ext cx="9144000" cy="1700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MH_Other_4"/>
          <p:cNvSpPr/>
          <p:nvPr>
            <p:custDataLst>
              <p:tags r:id="rId6"/>
            </p:custDataLst>
          </p:nvPr>
        </p:nvSpPr>
        <p:spPr>
          <a:xfrm>
            <a:off x="536585" y="2349500"/>
            <a:ext cx="822315" cy="428625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4" name="MH_Other_6"/>
          <p:cNvSpPr/>
          <p:nvPr>
            <p:custDataLst>
              <p:tags r:id="rId7"/>
            </p:custDataLst>
          </p:nvPr>
        </p:nvSpPr>
        <p:spPr>
          <a:xfrm>
            <a:off x="536585" y="3789363"/>
            <a:ext cx="822315" cy="573087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2" grpId="0"/>
      <p:bldP spid="317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1"/>
          <p:cNvSpPr/>
          <p:nvPr/>
        </p:nvSpPr>
        <p:spPr>
          <a:xfrm>
            <a:off x="0" y="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方正舒体" panose="02010601030101010101" charset="-122"/>
                <a:ea typeface="方正舒体" panose="02010601030101010101" charset="-122"/>
              </a:rPr>
              <a:t>你曾经被自卑心理困扰过或现在被自卑心理困扰着吗？</a:t>
            </a:r>
            <a:endParaRPr lang="zh-CN" altLang="en-US" sz="2800" b="1" dirty="0">
              <a:latin typeface="方正舒体" panose="02010601030101010101" charset="-122"/>
              <a:ea typeface="方正舒体" panose="02010601030101010101" charset="-122"/>
            </a:endParaRPr>
          </a:p>
        </p:txBody>
      </p:sp>
      <p:pic>
        <p:nvPicPr>
          <p:cNvPr id="32772" name="Picture 2" descr="http://cz.52ku.com/groupfolder/upload/pockettutor/2014/10/14144914517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9275"/>
            <a:ext cx="9144000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矩形 2"/>
          <p:cNvSpPr/>
          <p:nvPr/>
        </p:nvSpPr>
        <p:spPr>
          <a:xfrm>
            <a:off x="0" y="3284538"/>
            <a:ext cx="6300788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你会因为什么事而自卑呢？</a:t>
            </a:r>
            <a:endParaRPr lang="zh-CN" altLang="en-US" sz="32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矩形 1"/>
          <p:cNvSpPr/>
          <p:nvPr/>
        </p:nvSpPr>
        <p:spPr>
          <a:xfrm>
            <a:off x="0" y="4200525"/>
            <a:ext cx="5500688" cy="2657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长相和身材；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学习成绩；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做某件事失败了；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我的性格不开朗；</a:t>
            </a:r>
            <a:r>
              <a:rPr lang="en-US" altLang="zh-CN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2775" name="Picture 2" descr="http://i03.pic.sogou.com/89f2e8af82821f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738" y="3851275"/>
            <a:ext cx="5148262" cy="300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/>
          <p:nvPr>
            <p:custDataLst>
              <p:tags r:id="rId1"/>
            </p:custDataLst>
          </p:nvPr>
        </p:nvSpPr>
        <p:spPr>
          <a:xfrm rot="972597">
            <a:off x="2503488" y="3109913"/>
            <a:ext cx="1182688" cy="2439988"/>
          </a:xfrm>
          <a:prstGeom prst="round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</a:pPr>
            <a:r>
              <a:rPr lang="en-US" altLang="zh-CN" sz="3200">
                <a:solidFill>
                  <a:srgbClr val="FFFFFF"/>
                </a:solidFill>
                <a:latin typeface="Raavi" pitchFamily="34" charset="0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" name="MH_SubTitle_2"/>
          <p:cNvSpPr/>
          <p:nvPr>
            <p:custDataLst>
              <p:tags r:id="rId2"/>
            </p:custDataLst>
          </p:nvPr>
        </p:nvSpPr>
        <p:spPr>
          <a:xfrm rot="972597">
            <a:off x="2493963" y="3797300"/>
            <a:ext cx="1022350" cy="1616075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抵制诱惑</a:t>
            </a:r>
          </a:p>
        </p:txBody>
      </p:sp>
      <p:sp>
        <p:nvSpPr>
          <p:cNvPr id="4" name="MH_Other_2"/>
          <p:cNvSpPr/>
          <p:nvPr>
            <p:custDataLst>
              <p:tags r:id="rId3"/>
            </p:custDataLst>
          </p:nvPr>
        </p:nvSpPr>
        <p:spPr>
          <a:xfrm rot="19692632">
            <a:off x="274638" y="2597150"/>
            <a:ext cx="1933575" cy="1101725"/>
          </a:xfrm>
          <a:prstGeom prst="arc">
            <a:avLst>
              <a:gd name="adj1" fmla="val 16413187"/>
              <a:gd name="adj2" fmla="val 0"/>
            </a:avLst>
          </a:prstGeom>
          <a:noFill/>
          <a:ln w="28575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MH_Other_3"/>
          <p:cNvSpPr/>
          <p:nvPr>
            <p:custDataLst>
              <p:tags r:id="rId4"/>
            </p:custDataLst>
          </p:nvPr>
        </p:nvSpPr>
        <p:spPr>
          <a:xfrm rot="1735466">
            <a:off x="1327150" y="2557463"/>
            <a:ext cx="1182688" cy="2439988"/>
          </a:xfrm>
          <a:prstGeom prst="round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</a:pPr>
            <a:r>
              <a:rPr lang="en-US" altLang="zh-CN" sz="3200">
                <a:solidFill>
                  <a:srgbClr val="FFFFFF"/>
                </a:solidFill>
                <a:latin typeface="Raavi" pitchFamily="34" charset="0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6" name="MH_SubTitle_1"/>
          <p:cNvSpPr/>
          <p:nvPr>
            <p:custDataLst>
              <p:tags r:id="rId5"/>
            </p:custDataLst>
          </p:nvPr>
        </p:nvSpPr>
        <p:spPr>
          <a:xfrm rot="1735466">
            <a:off x="1271588" y="3225800"/>
            <a:ext cx="1022350" cy="1616075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克服惰性</a:t>
            </a:r>
          </a:p>
        </p:txBody>
      </p:sp>
      <p:sp>
        <p:nvSpPr>
          <p:cNvPr id="7" name="MH_Other_4"/>
          <p:cNvSpPr/>
          <p:nvPr>
            <p:custDataLst>
              <p:tags r:id="rId6"/>
            </p:custDataLst>
          </p:nvPr>
        </p:nvSpPr>
        <p:spPr>
          <a:xfrm rot="21573501">
            <a:off x="1998663" y="2560638"/>
            <a:ext cx="139700" cy="139700"/>
          </a:xfrm>
          <a:prstGeom prst="ellipse">
            <a:avLst/>
          </a:prstGeom>
          <a:solidFill>
            <a:srgbClr val="FFFFFF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MH_Other_5"/>
          <p:cNvSpPr/>
          <p:nvPr>
            <p:custDataLst>
              <p:tags r:id="rId7"/>
            </p:custDataLst>
          </p:nvPr>
        </p:nvSpPr>
        <p:spPr>
          <a:xfrm rot="21573501">
            <a:off x="1000125" y="2105025"/>
            <a:ext cx="1062038" cy="550863"/>
          </a:xfrm>
          <a:custGeom>
            <a:avLst/>
            <a:gdLst>
              <a:gd name="connsiteX0" fmla="*/ 1480415 w 2878709"/>
              <a:gd name="connsiteY0" fmla="*/ 269 h 1323091"/>
              <a:gd name="connsiteX1" fmla="*/ 2878709 w 2878709"/>
              <a:gd name="connsiteY1" fmla="*/ 661546 h 1323091"/>
              <a:gd name="connsiteX2" fmla="*/ 1439355 w 2878709"/>
              <a:gd name="connsiteY2" fmla="*/ 661546 h 1323091"/>
              <a:gd name="connsiteX3" fmla="*/ 1480415 w 2878709"/>
              <a:gd name="connsiteY3" fmla="*/ 269 h 1323091"/>
              <a:gd name="connsiteX0-1" fmla="*/ 1480415 w 2878709"/>
              <a:gd name="connsiteY0-2" fmla="*/ 269 h 1323091"/>
              <a:gd name="connsiteX1-3" fmla="*/ 2878709 w 2878709"/>
              <a:gd name="connsiteY1-4" fmla="*/ 661546 h 1323091"/>
              <a:gd name="connsiteX0-5" fmla="*/ 41060 w 1439354"/>
              <a:gd name="connsiteY0-6" fmla="*/ 0 h 661277"/>
              <a:gd name="connsiteX1-7" fmla="*/ 1439354 w 1439354"/>
              <a:gd name="connsiteY1-8" fmla="*/ 661277 h 661277"/>
              <a:gd name="connsiteX2-9" fmla="*/ 0 w 1439354"/>
              <a:gd name="connsiteY2-10" fmla="*/ 661277 h 661277"/>
              <a:gd name="connsiteX3-11" fmla="*/ 41060 w 1439354"/>
              <a:gd name="connsiteY3-12" fmla="*/ 0 h 661277"/>
              <a:gd name="connsiteX0-13" fmla="*/ 41060 w 1439354"/>
              <a:gd name="connsiteY0-14" fmla="*/ 526473 h 661277"/>
              <a:gd name="connsiteX1-15" fmla="*/ 1439354 w 1439354"/>
              <a:gd name="connsiteY1-16" fmla="*/ 661277 h 661277"/>
              <a:gd name="connsiteX0-17" fmla="*/ 41060 w 1442020"/>
              <a:gd name="connsiteY0-18" fmla="*/ 0 h 661277"/>
              <a:gd name="connsiteX1-19" fmla="*/ 1439354 w 1442020"/>
              <a:gd name="connsiteY1-20" fmla="*/ 661277 h 661277"/>
              <a:gd name="connsiteX2-21" fmla="*/ 0 w 1442020"/>
              <a:gd name="connsiteY2-22" fmla="*/ 661277 h 661277"/>
              <a:gd name="connsiteX3-23" fmla="*/ 41060 w 1442020"/>
              <a:gd name="connsiteY3-24" fmla="*/ 0 h 661277"/>
              <a:gd name="connsiteX0-25" fmla="*/ 41060 w 1442020"/>
              <a:gd name="connsiteY0-26" fmla="*/ 526473 h 661277"/>
              <a:gd name="connsiteX1-27" fmla="*/ 1439354 w 1442020"/>
              <a:gd name="connsiteY1-28" fmla="*/ 661277 h 6612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442020" h="661277" stroke="0" extrusionOk="0">
                <a:moveTo>
                  <a:pt x="41060" y="0"/>
                </a:moveTo>
                <a:cubicBezTo>
                  <a:pt x="819686" y="10213"/>
                  <a:pt x="1439354" y="303264"/>
                  <a:pt x="1439354" y="661277"/>
                </a:cubicBezTo>
                <a:lnTo>
                  <a:pt x="0" y="661277"/>
                </a:lnTo>
                <a:lnTo>
                  <a:pt x="41060" y="0"/>
                </a:lnTo>
                <a:close/>
              </a:path>
              <a:path w="1442020" h="661277" fill="none">
                <a:moveTo>
                  <a:pt x="41060" y="526473"/>
                </a:moveTo>
                <a:cubicBezTo>
                  <a:pt x="1567831" y="772213"/>
                  <a:pt x="1439354" y="303264"/>
                  <a:pt x="1439354" y="661277"/>
                </a:cubicBezTo>
              </a:path>
            </a:pathLst>
          </a:custGeom>
          <a:noFill/>
          <a:ln w="28575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Other_6"/>
          <p:cNvSpPr/>
          <p:nvPr>
            <p:custDataLst>
              <p:tags r:id="rId8"/>
            </p:custDataLst>
          </p:nvPr>
        </p:nvSpPr>
        <p:spPr>
          <a:xfrm rot="310424">
            <a:off x="3779838" y="3357563"/>
            <a:ext cx="1182688" cy="2439988"/>
          </a:xfrm>
          <a:prstGeom prst="roundRect">
            <a:avLst/>
          </a:prstGeom>
          <a:solidFill>
            <a:srgbClr val="FF816E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</a:pPr>
            <a:r>
              <a:rPr lang="en-US" altLang="zh-CN" sz="3200">
                <a:solidFill>
                  <a:srgbClr val="FFFFFF"/>
                </a:solidFill>
                <a:latin typeface="Raavi" pitchFamily="34" charset="0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0" name="MH_SubTitle_3"/>
          <p:cNvSpPr/>
          <p:nvPr>
            <p:custDataLst>
              <p:tags r:id="rId9"/>
            </p:custDataLst>
          </p:nvPr>
        </p:nvSpPr>
        <p:spPr>
          <a:xfrm rot="310424">
            <a:off x="3824288" y="4057650"/>
            <a:ext cx="1022350" cy="1614488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战胜自我的努力</a:t>
            </a:r>
          </a:p>
        </p:txBody>
      </p:sp>
      <p:sp>
        <p:nvSpPr>
          <p:cNvPr id="11" name="MH_Other_7"/>
          <p:cNvSpPr/>
          <p:nvPr>
            <p:custDataLst>
              <p:tags r:id="rId10"/>
            </p:custDataLst>
          </p:nvPr>
        </p:nvSpPr>
        <p:spPr>
          <a:xfrm rot="20865428">
            <a:off x="5160963" y="3292475"/>
            <a:ext cx="1182688" cy="2439988"/>
          </a:xfrm>
          <a:prstGeom prst="round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</a:pPr>
            <a:r>
              <a:rPr lang="en-US" altLang="zh-CN" sz="3200">
                <a:solidFill>
                  <a:srgbClr val="FFFFFF"/>
                </a:solidFill>
                <a:latin typeface="Raavi" pitchFamily="34" charset="0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2" name="MH_SubTitle_4"/>
          <p:cNvSpPr/>
          <p:nvPr>
            <p:custDataLst>
              <p:tags r:id="rId11"/>
            </p:custDataLst>
          </p:nvPr>
        </p:nvSpPr>
        <p:spPr>
          <a:xfrm rot="20865428">
            <a:off x="5292725" y="3989388"/>
            <a:ext cx="1023938" cy="1616075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勇敢尝试</a:t>
            </a:r>
          </a:p>
        </p:txBody>
      </p:sp>
      <p:sp>
        <p:nvSpPr>
          <p:cNvPr id="13" name="MH_Other_8"/>
          <p:cNvSpPr/>
          <p:nvPr>
            <p:custDataLst>
              <p:tags r:id="rId12"/>
            </p:custDataLst>
          </p:nvPr>
        </p:nvSpPr>
        <p:spPr>
          <a:xfrm rot="19610321" flipH="1" flipV="1">
            <a:off x="6715125" y="1609725"/>
            <a:ext cx="2114550" cy="1117600"/>
          </a:xfrm>
          <a:prstGeom prst="arc">
            <a:avLst>
              <a:gd name="adj1" fmla="val 16413187"/>
              <a:gd name="adj2" fmla="val 0"/>
            </a:avLst>
          </a:prstGeom>
          <a:noFill/>
          <a:ln w="28575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MH_Other_9"/>
          <p:cNvSpPr/>
          <p:nvPr>
            <p:custDataLst>
              <p:tags r:id="rId13"/>
            </p:custDataLst>
          </p:nvPr>
        </p:nvSpPr>
        <p:spPr>
          <a:xfrm rot="19960410">
            <a:off x="6342063" y="2665413"/>
            <a:ext cx="1182688" cy="2439988"/>
          </a:xfrm>
          <a:prstGeom prst="round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</a:pPr>
            <a:r>
              <a:rPr lang="en-US" altLang="zh-CN" sz="3200">
                <a:solidFill>
                  <a:srgbClr val="FFFFFF"/>
                </a:solidFill>
                <a:latin typeface="Raavi" pitchFamily="34" charset="0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5" name="MH_SubTitle_5"/>
          <p:cNvSpPr/>
          <p:nvPr>
            <p:custDataLst>
              <p:tags r:id="rId14"/>
            </p:custDataLst>
          </p:nvPr>
        </p:nvSpPr>
        <p:spPr>
          <a:xfrm rot="19960410">
            <a:off x="6559550" y="3332163"/>
            <a:ext cx="1023938" cy="1616075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不断进步</a:t>
            </a:r>
          </a:p>
        </p:txBody>
      </p:sp>
      <p:sp>
        <p:nvSpPr>
          <p:cNvPr id="16" name="MH_Other_10"/>
          <p:cNvSpPr/>
          <p:nvPr>
            <p:custDataLst>
              <p:tags r:id="rId15"/>
            </p:custDataLst>
          </p:nvPr>
        </p:nvSpPr>
        <p:spPr>
          <a:xfrm rot="524387">
            <a:off x="6746875" y="2667000"/>
            <a:ext cx="139700" cy="138113"/>
          </a:xfrm>
          <a:prstGeom prst="ellipse">
            <a:avLst/>
          </a:prstGeom>
          <a:solidFill>
            <a:srgbClr val="FFFFFF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MH_Other_11"/>
          <p:cNvSpPr/>
          <p:nvPr>
            <p:custDataLst>
              <p:tags r:id="rId16"/>
            </p:custDataLst>
          </p:nvPr>
        </p:nvSpPr>
        <p:spPr>
          <a:xfrm rot="524387" flipH="1">
            <a:off x="6867525" y="2287588"/>
            <a:ext cx="1123950" cy="561975"/>
          </a:xfrm>
          <a:custGeom>
            <a:avLst/>
            <a:gdLst>
              <a:gd name="connsiteX0" fmla="*/ 1480415 w 2878709"/>
              <a:gd name="connsiteY0" fmla="*/ 269 h 1323091"/>
              <a:gd name="connsiteX1" fmla="*/ 2878709 w 2878709"/>
              <a:gd name="connsiteY1" fmla="*/ 661546 h 1323091"/>
              <a:gd name="connsiteX2" fmla="*/ 1439355 w 2878709"/>
              <a:gd name="connsiteY2" fmla="*/ 661546 h 1323091"/>
              <a:gd name="connsiteX3" fmla="*/ 1480415 w 2878709"/>
              <a:gd name="connsiteY3" fmla="*/ 269 h 1323091"/>
              <a:gd name="connsiteX0-1" fmla="*/ 1480415 w 2878709"/>
              <a:gd name="connsiteY0-2" fmla="*/ 269 h 1323091"/>
              <a:gd name="connsiteX1-3" fmla="*/ 2878709 w 2878709"/>
              <a:gd name="connsiteY1-4" fmla="*/ 661546 h 1323091"/>
              <a:gd name="connsiteX0-5" fmla="*/ 41060 w 1439354"/>
              <a:gd name="connsiteY0-6" fmla="*/ 0 h 661277"/>
              <a:gd name="connsiteX1-7" fmla="*/ 1439354 w 1439354"/>
              <a:gd name="connsiteY1-8" fmla="*/ 661277 h 661277"/>
              <a:gd name="connsiteX2-9" fmla="*/ 0 w 1439354"/>
              <a:gd name="connsiteY2-10" fmla="*/ 661277 h 661277"/>
              <a:gd name="connsiteX3-11" fmla="*/ 41060 w 1439354"/>
              <a:gd name="connsiteY3-12" fmla="*/ 0 h 661277"/>
              <a:gd name="connsiteX0-13" fmla="*/ 41060 w 1439354"/>
              <a:gd name="connsiteY0-14" fmla="*/ 526473 h 661277"/>
              <a:gd name="connsiteX1-15" fmla="*/ 1439354 w 1439354"/>
              <a:gd name="connsiteY1-16" fmla="*/ 661277 h 661277"/>
              <a:gd name="connsiteX0-17" fmla="*/ 41060 w 1442020"/>
              <a:gd name="connsiteY0-18" fmla="*/ 0 h 661277"/>
              <a:gd name="connsiteX1-19" fmla="*/ 1439354 w 1442020"/>
              <a:gd name="connsiteY1-20" fmla="*/ 661277 h 661277"/>
              <a:gd name="connsiteX2-21" fmla="*/ 0 w 1442020"/>
              <a:gd name="connsiteY2-22" fmla="*/ 661277 h 661277"/>
              <a:gd name="connsiteX3-23" fmla="*/ 41060 w 1442020"/>
              <a:gd name="connsiteY3-24" fmla="*/ 0 h 661277"/>
              <a:gd name="connsiteX0-25" fmla="*/ 41060 w 1442020"/>
              <a:gd name="connsiteY0-26" fmla="*/ 526473 h 661277"/>
              <a:gd name="connsiteX1-27" fmla="*/ 1439354 w 1442020"/>
              <a:gd name="connsiteY1-28" fmla="*/ 661277 h 6612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442020" h="661277" stroke="0" extrusionOk="0">
                <a:moveTo>
                  <a:pt x="41060" y="0"/>
                </a:moveTo>
                <a:cubicBezTo>
                  <a:pt x="819686" y="10213"/>
                  <a:pt x="1439354" y="303264"/>
                  <a:pt x="1439354" y="661277"/>
                </a:cubicBezTo>
                <a:lnTo>
                  <a:pt x="0" y="661277"/>
                </a:lnTo>
                <a:lnTo>
                  <a:pt x="41060" y="0"/>
                </a:lnTo>
                <a:close/>
              </a:path>
              <a:path w="1442020" h="661277" fill="none">
                <a:moveTo>
                  <a:pt x="41060" y="526473"/>
                </a:moveTo>
                <a:cubicBezTo>
                  <a:pt x="1567831" y="772213"/>
                  <a:pt x="1439354" y="303264"/>
                  <a:pt x="1439354" y="661277"/>
                </a:cubicBezTo>
              </a:path>
            </a:pathLst>
          </a:custGeom>
          <a:noFill/>
          <a:ln w="28575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MH_PageTitle"/>
          <p:cNvSpPr txBox="1"/>
          <p:nvPr>
            <p:custDataLst>
              <p:tags r:id="rId17"/>
            </p:custDataLst>
          </p:nvPr>
        </p:nvSpPr>
        <p:spPr>
          <a:xfrm>
            <a:off x="293454" y="872412"/>
            <a:ext cx="5921375" cy="776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3.</a:t>
            </a:r>
            <a:r>
              <a:rPr kumimoji="0" lang="zh-CN" altLang="en-US" sz="3600" b="1" kern="1200" cap="none" spc="0" normalizeH="0" baseline="0" noProof="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培养自信的方法</a:t>
            </a:r>
            <a:endParaRPr kumimoji="0" lang="zh-CN" altLang="zh-CN" sz="3600" b="1" kern="1200" cap="none" spc="0" normalizeH="0" baseline="0" noProof="0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MH_Picture_1"/>
          <p:cNvSpPr/>
          <p:nvPr>
            <p:custDataLst>
              <p:tags r:id="rId1"/>
            </p:custDataLst>
          </p:nvPr>
        </p:nvSpPr>
        <p:spPr>
          <a:xfrm>
            <a:off x="395288" y="908050"/>
            <a:ext cx="3500437" cy="2857500"/>
          </a:xfrm>
          <a:prstGeom prst="roundRect">
            <a:avLst>
              <a:gd name="adj" fmla="val 1764"/>
            </a:avLst>
          </a:prstGeom>
          <a:blipFill rotWithShape="1">
            <a:blip r:embed="rId7"/>
            <a:stretch>
              <a:fillRect/>
            </a:stretch>
          </a:blip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3013" name="MH_Picture_2"/>
          <p:cNvSpPr/>
          <p:nvPr>
            <p:custDataLst>
              <p:tags r:id="rId2"/>
            </p:custDataLst>
          </p:nvPr>
        </p:nvSpPr>
        <p:spPr>
          <a:xfrm>
            <a:off x="4716463" y="908050"/>
            <a:ext cx="3402012" cy="2786063"/>
          </a:xfrm>
          <a:prstGeom prst="roundRect">
            <a:avLst>
              <a:gd name="adj" fmla="val 1764"/>
            </a:avLst>
          </a:prstGeom>
          <a:blipFill rotWithShape="1">
            <a:blip r:embed="rId8"/>
            <a:stretch>
              <a:fillRect/>
            </a:stretch>
          </a:blipFill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9750" y="3933825"/>
            <a:ext cx="3141663" cy="8715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天宫一号与神舟十号载人飞行任务航天员</a:t>
            </a:r>
          </a:p>
        </p:txBody>
      </p:sp>
      <p:sp>
        <p:nvSpPr>
          <p:cNvPr id="7" name="MH_Text_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435600" y="4221163"/>
            <a:ext cx="2641600" cy="585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t>阅兵式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87675" y="188913"/>
            <a:ext cx="3500438" cy="6111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自信者的风采</a:t>
            </a:r>
          </a:p>
        </p:txBody>
      </p:sp>
      <p:grpSp>
        <p:nvGrpSpPr>
          <p:cNvPr id="43030" name="组合 18"/>
          <p:cNvGrpSpPr/>
          <p:nvPr/>
        </p:nvGrpSpPr>
        <p:grpSpPr>
          <a:xfrm>
            <a:off x="468313" y="5373688"/>
            <a:ext cx="7983537" cy="822325"/>
            <a:chOff x="396394" y="1295172"/>
            <a:chExt cx="7681373" cy="823348"/>
          </a:xfrm>
        </p:grpSpPr>
        <p:grpSp>
          <p:nvGrpSpPr>
            <p:cNvPr id="43031" name="组合 3"/>
            <p:cNvGrpSpPr/>
            <p:nvPr/>
          </p:nvGrpSpPr>
          <p:grpSpPr>
            <a:xfrm>
              <a:off x="396394" y="1581029"/>
              <a:ext cx="436547" cy="419252"/>
              <a:chOff x="1835149" y="5476142"/>
              <a:chExt cx="1414740" cy="135323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835149" y="5476142"/>
                <a:ext cx="1414740" cy="1353231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25" name="燕尾形 1"/>
              <p:cNvSpPr/>
              <p:nvPr/>
            </p:nvSpPr>
            <p:spPr>
              <a:xfrm rot="20411022">
                <a:off x="1942284" y="5665551"/>
                <a:ext cx="1270694" cy="850894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 panose="02010509060101010101" charset="-122"/>
                  <a:cs typeface="+mn-cs"/>
                </a:endParaRPr>
              </a:p>
            </p:txBody>
          </p:sp>
        </p:grpSp>
        <p:sp>
          <p:nvSpPr>
            <p:cNvPr id="43034" name="TextBox 4"/>
            <p:cNvSpPr txBox="1"/>
            <p:nvPr/>
          </p:nvSpPr>
          <p:spPr>
            <a:xfrm>
              <a:off x="808796" y="1295172"/>
              <a:ext cx="7268971" cy="823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根据你的了解，从自信者的言谈、举止、性格、为人处世等方面，说一说自信者具有怎样的风采。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杨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79725" cy="2665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Text Box 3"/>
          <p:cNvSpPr txBox="1"/>
          <p:nvPr/>
        </p:nvSpPr>
        <p:spPr>
          <a:xfrm>
            <a:off x="2987675" y="260350"/>
            <a:ext cx="6156325" cy="968375"/>
          </a:xfrm>
          <a:prstGeom prst="rect">
            <a:avLst/>
          </a:prstGeom>
          <a:noFill/>
          <a:ln w="222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我是杨光，我看不见这美丽的世界，但我会用美妙的歌声打动这世界</a:t>
            </a:r>
            <a:r>
              <a:rPr lang="en-US" altLang="zh-CN" sz="2800" b="1">
                <a:latin typeface="宋体" panose="02010600030101010101" pitchFamily="2" charset="-122"/>
              </a:rPr>
              <a:t>!</a:t>
            </a:r>
          </a:p>
        </p:txBody>
      </p:sp>
      <p:pic>
        <p:nvPicPr>
          <p:cNvPr id="81924" name="Picture 2" descr="9F944B6B4D8EE01A916C53DC565E395A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3188" y="1557338"/>
            <a:ext cx="3960812" cy="2852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5" name="Text Box 3"/>
          <p:cNvSpPr txBox="1"/>
          <p:nvPr/>
        </p:nvSpPr>
        <p:spPr>
          <a:xfrm>
            <a:off x="0" y="2781300"/>
            <a:ext cx="5219700" cy="1395413"/>
          </a:xfrm>
          <a:prstGeom prst="rect">
            <a:avLst/>
          </a:prstGeom>
          <a:noFill/>
          <a:ln w="222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我是潘长江，我很矮，但我具有喜剧天赋，爱唱歌，会演戏，把快乐带给千家万户。</a:t>
            </a:r>
          </a:p>
        </p:txBody>
      </p:sp>
      <p:pic>
        <p:nvPicPr>
          <p:cNvPr id="81926" name="Picture 3" descr="130005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21163"/>
            <a:ext cx="3635375" cy="263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7" name="Text Box 4"/>
          <p:cNvSpPr txBox="1"/>
          <p:nvPr/>
        </p:nvSpPr>
        <p:spPr>
          <a:xfrm>
            <a:off x="3779838" y="5300663"/>
            <a:ext cx="4895850" cy="984250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我叫霍金，我无法挪动半步，但我的思维超越太空！</a:t>
            </a:r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 descr="邓亚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341438"/>
            <a:ext cx="3851275" cy="4256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4578"/>
          <p:cNvSpPr txBox="1"/>
          <p:nvPr/>
        </p:nvSpPr>
        <p:spPr>
          <a:xfrm>
            <a:off x="4427538" y="1341438"/>
            <a:ext cx="4465637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邓亚萍说：我自信，我成功。凭着这种精神，她在世界大赛中屡克强敌，即使在比分落后时也能镇定自若，信心百倍，反败为胜。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2000250"/>
            <a:ext cx="9144000" cy="857250"/>
          </a:xfrm>
          <a:prstGeom prst="roundRect">
            <a:avLst/>
          </a:prstGeom>
          <a:solidFill>
            <a:srgbClr val="EACCE6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r>
              <a:rPr lang="zh-CN" altLang="en-US" sz="2800" dirty="0">
                <a:solidFill>
                  <a:srgbClr val="1F1F20"/>
                </a:solidFill>
                <a:latin typeface="华文琥珀" panose="02010800040101010101" charset="-122"/>
                <a:ea typeface="华文琥珀" panose="02010800040101010101" charset="-122"/>
              </a:rPr>
              <a:t>天生我材必有用。                     </a:t>
            </a:r>
            <a:r>
              <a:rPr lang="en-US" altLang="zh-CN" sz="2800" dirty="0">
                <a:solidFill>
                  <a:srgbClr val="1F1F20"/>
                </a:solidFill>
                <a:latin typeface="华文琥珀" panose="02010800040101010101" charset="-122"/>
                <a:ea typeface="华文琥珀" panose="02010800040101010101" charset="-122"/>
              </a:rPr>
              <a:t>——</a:t>
            </a:r>
            <a:r>
              <a:rPr lang="zh-CN" altLang="en-US" sz="2800" dirty="0">
                <a:solidFill>
                  <a:srgbClr val="1F1F20"/>
                </a:solidFill>
                <a:latin typeface="华文琥珀" panose="02010800040101010101" charset="-122"/>
                <a:ea typeface="华文琥珀" panose="02010800040101010101" charset="-122"/>
              </a:rPr>
              <a:t>李白</a:t>
            </a:r>
          </a:p>
        </p:txBody>
      </p:sp>
      <p:sp>
        <p:nvSpPr>
          <p:cNvPr id="3" name="矩形 2"/>
          <p:cNvSpPr/>
          <p:nvPr/>
        </p:nvSpPr>
        <p:spPr>
          <a:xfrm>
            <a:off x="2000232" y="571480"/>
            <a:ext cx="5032148" cy="923330"/>
          </a:xfrm>
          <a:prstGeom prst="rect">
            <a:avLst/>
          </a:prstGeom>
          <a:noFill/>
          <a:effectLst>
            <a:glow rad="228600">
              <a:srgbClr val="92D050">
                <a:satMod val="175000"/>
                <a:alpha val="40000"/>
              </a:srgb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 w="18000">
                  <a:solidFill>
                    <a:srgbClr val="628EE3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关于自信的名言</a:t>
            </a:r>
            <a:endParaRPr kumimoji="0" lang="zh-CN" altLang="en-US" sz="5400" b="1" i="0" u="none" strike="noStrike" kern="0" cap="none" spc="0" normalizeH="0" baseline="0" noProof="0" dirty="0">
              <a:ln w="18000">
                <a:solidFill>
                  <a:srgbClr val="628EE3">
                    <a:satMod val="140000"/>
                  </a:srgb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101600">
                  <a:srgbClr val="FF0000">
                    <a:alpha val="60000"/>
                  </a:srgb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0" y="3357563"/>
            <a:ext cx="9144000" cy="857250"/>
          </a:xfrm>
          <a:prstGeom prst="roundRect">
            <a:avLst/>
          </a:prstGeom>
          <a:solidFill>
            <a:srgbClr val="CCE8EA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先相信自己，然后别人才会相信你。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——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罗曼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·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罗兰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0" y="4786313"/>
            <a:ext cx="9144000" cy="1000125"/>
          </a:xfrm>
          <a:prstGeom prst="roundRect">
            <a:avLst/>
          </a:prstGeom>
          <a:solidFill>
            <a:srgbClr val="B0F6B7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r>
              <a:rPr lang="zh-CN" altLang="en-US" sz="2800" dirty="0">
                <a:solidFill>
                  <a:srgbClr val="1F1F20"/>
                </a:solidFill>
                <a:latin typeface="华文琥珀" panose="02010800040101010101" charset="-122"/>
                <a:ea typeface="华文琥珀" panose="02010800040101010101" charset="-122"/>
              </a:rPr>
              <a:t>一个人是否有成就只有看他是否具有自尊心和自信心两个条件。                    </a:t>
            </a:r>
            <a:r>
              <a:rPr lang="en-US" altLang="zh-CN" sz="2800" dirty="0">
                <a:solidFill>
                  <a:srgbClr val="1F1F20"/>
                </a:solidFill>
                <a:latin typeface="华文琥珀" panose="02010800040101010101" charset="-122"/>
                <a:ea typeface="华文琥珀" panose="02010800040101010101" charset="-122"/>
              </a:rPr>
              <a:t>——</a:t>
            </a:r>
            <a:r>
              <a:rPr lang="zh-CN" altLang="en-US" sz="2800" dirty="0">
                <a:solidFill>
                  <a:srgbClr val="1F1F20"/>
                </a:solidFill>
                <a:latin typeface="华文琥珀" panose="02010800040101010101" charset="-122"/>
                <a:ea typeface="华文琥珀" panose="02010800040101010101" charset="-122"/>
              </a:rPr>
              <a:t>苏格拉底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20" name="组合 4"/>
          <p:cNvGrpSpPr/>
          <p:nvPr/>
        </p:nvGrpSpPr>
        <p:grpSpPr>
          <a:xfrm>
            <a:off x="0" y="0"/>
            <a:ext cx="9144000" cy="6858000"/>
            <a:chOff x="1259632" y="980728"/>
            <a:chExt cx="4576679" cy="35730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b="47900"/>
            <a:stretch>
              <a:fillRect/>
            </a:stretch>
          </p:blipFill>
          <p:spPr>
            <a:xfrm>
              <a:off x="1259632" y="980728"/>
              <a:ext cx="2286000" cy="357301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50000"/>
            <a:stretch>
              <a:fillRect/>
            </a:stretch>
          </p:blipFill>
          <p:spPr>
            <a:xfrm>
              <a:off x="3550311" y="980728"/>
              <a:ext cx="2286000" cy="357301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4" descr="6503a3c2ce03920d0ef477a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642938"/>
            <a:ext cx="2000250" cy="5929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TextBox 4"/>
          <p:cNvSpPr txBox="1"/>
          <p:nvPr/>
        </p:nvSpPr>
        <p:spPr>
          <a:xfrm>
            <a:off x="1285875" y="642938"/>
            <a:ext cx="6429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以下同学的行为是否自强？</a:t>
            </a:r>
          </a:p>
        </p:txBody>
      </p:sp>
      <p:sp>
        <p:nvSpPr>
          <p:cNvPr id="90116" name="TextBox 5"/>
          <p:cNvSpPr txBox="1"/>
          <p:nvPr/>
        </p:nvSpPr>
        <p:spPr>
          <a:xfrm>
            <a:off x="642938" y="1357313"/>
            <a:ext cx="7286625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甲同学面对学习中的困难非常冷静，反思自己的不足，努力想办法克服困难。</a:t>
            </a: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乙同学从小成绩优秀，父母离婚后，他无心学习，学会了抽烟喝酒，出入迪厅。</a:t>
            </a: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大学生丙克服家庭贫寒的困难边打工边求学。</a:t>
            </a: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2800" b="1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丁同学整日沉醉于琼瑶的小说中，上课睡觉，作业也不完成。</a:t>
            </a:r>
          </a:p>
        </p:txBody>
      </p:sp>
      <p:sp>
        <p:nvSpPr>
          <p:cNvPr id="90117" name="AutoShape 7"/>
          <p:cNvSpPr/>
          <p:nvPr/>
        </p:nvSpPr>
        <p:spPr>
          <a:xfrm>
            <a:off x="285750" y="1428750"/>
            <a:ext cx="431800" cy="433388"/>
          </a:xfrm>
          <a:prstGeom prst="sun">
            <a:avLst>
              <a:gd name="adj" fmla="val 2500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90118" name="AutoShape 7"/>
          <p:cNvSpPr/>
          <p:nvPr/>
        </p:nvSpPr>
        <p:spPr>
          <a:xfrm>
            <a:off x="285750" y="2786063"/>
            <a:ext cx="431800" cy="433387"/>
          </a:xfrm>
          <a:prstGeom prst="sun">
            <a:avLst>
              <a:gd name="adj" fmla="val 2500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90119" name="AutoShape 7"/>
          <p:cNvSpPr/>
          <p:nvPr/>
        </p:nvSpPr>
        <p:spPr>
          <a:xfrm>
            <a:off x="285750" y="4857750"/>
            <a:ext cx="431800" cy="433388"/>
          </a:xfrm>
          <a:prstGeom prst="sun">
            <a:avLst>
              <a:gd name="adj" fmla="val 2500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90120" name="AutoShape 7"/>
          <p:cNvSpPr/>
          <p:nvPr/>
        </p:nvSpPr>
        <p:spPr>
          <a:xfrm>
            <a:off x="285750" y="3929063"/>
            <a:ext cx="431800" cy="433387"/>
          </a:xfrm>
          <a:prstGeom prst="sun">
            <a:avLst>
              <a:gd name="adj" fmla="val 2500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文本框 1"/>
          <p:cNvSpPr txBox="1"/>
          <p:nvPr/>
        </p:nvSpPr>
        <p:spPr>
          <a:xfrm>
            <a:off x="522288" y="655638"/>
            <a:ext cx="83026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latin typeface="Arial" panose="020B0604020202020204" pitchFamily="34" charset="0"/>
              </a:rPr>
              <a:t>            </a:t>
            </a:r>
            <a:r>
              <a:rPr lang="zh-CN" altLang="en-US" sz="32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心有多大，梦想就有多大，在我们的生活里，很多的人为着人生的梦想不断地前行，努力地拼搏，终于有一天走向成功的大舞台</a:t>
            </a:r>
          </a:p>
        </p:txBody>
      </p:sp>
      <p:sp>
        <p:nvSpPr>
          <p:cNvPr id="69635" name="文本框 2"/>
          <p:cNvSpPr txBox="1"/>
          <p:nvPr/>
        </p:nvSpPr>
        <p:spPr>
          <a:xfrm>
            <a:off x="325438" y="2414588"/>
            <a:ext cx="84994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    </a:t>
            </a:r>
            <a:r>
              <a:rPr lang="zh-CN" altLang="en-US" sz="3200" b="1">
                <a:latin typeface="隶书" panose="02010509060101010101" charset="-122"/>
                <a:ea typeface="隶书" panose="02010509060101010101" charset="-122"/>
              </a:rPr>
              <a:t>一位哲人说过，世界上一切成功，一切的财富，都始于一个意念，始于我们心中的梦想。</a:t>
            </a:r>
          </a:p>
        </p:txBody>
      </p:sp>
      <p:sp>
        <p:nvSpPr>
          <p:cNvPr id="69636" name="文本框 5"/>
          <p:cNvSpPr txBox="1"/>
          <p:nvPr/>
        </p:nvSpPr>
        <p:spPr>
          <a:xfrm>
            <a:off x="325438" y="3784600"/>
            <a:ext cx="84994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隶书" panose="02010509060101010101" charset="-122"/>
                <a:ea typeface="隶书" panose="020105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面对青春，每个人会有不同的憧憬，形成不同的理想，规划青春路径，思考自己如何走过青春之路。青春的探索不会停止。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MH_Other_8"/>
          <p:cNvSpPr/>
          <p:nvPr>
            <p:custDataLst>
              <p:tags r:id="rId1"/>
            </p:custDataLst>
          </p:nvPr>
        </p:nvSpPr>
        <p:spPr>
          <a:xfrm>
            <a:off x="8013700" y="830263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48" name="MH_Other_9"/>
          <p:cNvSpPr/>
          <p:nvPr>
            <p:custDataLst>
              <p:tags r:id="rId2"/>
            </p:custDataLst>
          </p:nvPr>
        </p:nvSpPr>
        <p:spPr>
          <a:xfrm>
            <a:off x="8013700" y="830263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49" name="MH_Other_18"/>
          <p:cNvSpPr/>
          <p:nvPr>
            <p:custDataLst>
              <p:tags r:id="rId3"/>
            </p:custDataLst>
          </p:nvPr>
        </p:nvSpPr>
        <p:spPr>
          <a:xfrm>
            <a:off x="8012113" y="727075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50" name="MH_Other_19"/>
          <p:cNvSpPr/>
          <p:nvPr>
            <p:custDataLst>
              <p:tags r:id="rId4"/>
            </p:custDataLst>
          </p:nvPr>
        </p:nvSpPr>
        <p:spPr>
          <a:xfrm>
            <a:off x="8012113" y="727075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51" name="MH_Other_20"/>
          <p:cNvSpPr/>
          <p:nvPr>
            <p:custDataLst>
              <p:tags r:id="rId5"/>
            </p:custDataLst>
          </p:nvPr>
        </p:nvSpPr>
        <p:spPr>
          <a:xfrm>
            <a:off x="8021638" y="728663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52" name="MH_Other_21"/>
          <p:cNvSpPr/>
          <p:nvPr>
            <p:custDataLst>
              <p:tags r:id="rId6"/>
            </p:custDataLst>
          </p:nvPr>
        </p:nvSpPr>
        <p:spPr>
          <a:xfrm>
            <a:off x="8021638" y="728663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53" name="MH_Other_22"/>
          <p:cNvSpPr/>
          <p:nvPr>
            <p:custDataLst>
              <p:tags r:id="rId7"/>
            </p:custDataLst>
          </p:nvPr>
        </p:nvSpPr>
        <p:spPr>
          <a:xfrm>
            <a:off x="7962900" y="749300"/>
            <a:ext cx="1588" cy="0"/>
          </a:xfrm>
          <a:custGeom>
            <a:avLst/>
            <a:gdLst>
              <a:gd name="txL" fmla="*/ 0 w 1"/>
              <a:gd name="txT" fmla="*/ 0 h 0"/>
              <a:gd name="txR" fmla="*/ 1 w 1"/>
              <a:gd name="txB" fmla="*/ 0 h 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0" y="0"/>
              </a:cxn>
            </a:cxnLst>
            <a:rect l="txL" t="txT" r="txR" b="tx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913F3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4" name="MH_Other_24"/>
          <p:cNvSpPr/>
          <p:nvPr>
            <p:custDataLst>
              <p:tags r:id="rId8"/>
            </p:custDataLst>
          </p:nvPr>
        </p:nvSpPr>
        <p:spPr>
          <a:xfrm>
            <a:off x="8016875" y="758825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55" name="MH_Other_25"/>
          <p:cNvSpPr/>
          <p:nvPr>
            <p:custDataLst>
              <p:tags r:id="rId9"/>
            </p:custDataLst>
          </p:nvPr>
        </p:nvSpPr>
        <p:spPr>
          <a:xfrm>
            <a:off x="8016875" y="758825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56" name="MH_Other_26"/>
          <p:cNvSpPr/>
          <p:nvPr>
            <p:custDataLst>
              <p:tags r:id="rId10"/>
            </p:custDataLst>
          </p:nvPr>
        </p:nvSpPr>
        <p:spPr>
          <a:xfrm>
            <a:off x="8008938" y="776288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57" name="MH_Other_27"/>
          <p:cNvSpPr/>
          <p:nvPr>
            <p:custDataLst>
              <p:tags r:id="rId11"/>
            </p:custDataLst>
          </p:nvPr>
        </p:nvSpPr>
        <p:spPr>
          <a:xfrm>
            <a:off x="8008938" y="776288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58" name="MH_Other_46"/>
          <p:cNvSpPr/>
          <p:nvPr>
            <p:custDataLst>
              <p:tags r:id="rId12"/>
            </p:custDataLst>
          </p:nvPr>
        </p:nvSpPr>
        <p:spPr>
          <a:xfrm>
            <a:off x="8334375" y="1093788"/>
            <a:ext cx="12700" cy="50800"/>
          </a:xfrm>
          <a:custGeom>
            <a:avLst/>
            <a:gdLst>
              <a:gd name="txL" fmla="*/ 0 w 6"/>
              <a:gd name="txT" fmla="*/ 0 h 23"/>
              <a:gd name="txR" fmla="*/ 6 w 6"/>
              <a:gd name="txB" fmla="*/ 23 h 23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6" h="23">
                <a:moveTo>
                  <a:pt x="0" y="0"/>
                </a:moveTo>
                <a:cubicBezTo>
                  <a:pt x="1" y="0"/>
                  <a:pt x="4" y="1"/>
                  <a:pt x="6" y="1"/>
                </a:cubicBezTo>
                <a:cubicBezTo>
                  <a:pt x="6" y="9"/>
                  <a:pt x="6" y="16"/>
                  <a:pt x="5" y="23"/>
                </a:cubicBezTo>
                <a:cubicBezTo>
                  <a:pt x="1" y="16"/>
                  <a:pt x="2" y="8"/>
                  <a:pt x="0" y="0"/>
                </a:cubicBezTo>
                <a:close/>
              </a:path>
            </a:pathLst>
          </a:custGeom>
          <a:solidFill>
            <a:srgbClr val="504F4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9" name="MH_Other_50"/>
          <p:cNvSpPr/>
          <p:nvPr>
            <p:custDataLst>
              <p:tags r:id="rId13"/>
            </p:custDataLst>
          </p:nvPr>
        </p:nvSpPr>
        <p:spPr>
          <a:xfrm>
            <a:off x="7656513" y="1004888"/>
            <a:ext cx="12700" cy="163512"/>
          </a:xfrm>
          <a:custGeom>
            <a:avLst/>
            <a:gdLst>
              <a:gd name="txL" fmla="*/ 0 w 6"/>
              <a:gd name="txT" fmla="*/ 0 h 72"/>
              <a:gd name="txR" fmla="*/ 6 w 6"/>
              <a:gd name="txB" fmla="*/ 72 h 7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6" h="72">
                <a:moveTo>
                  <a:pt x="1" y="0"/>
                </a:moveTo>
                <a:cubicBezTo>
                  <a:pt x="6" y="24"/>
                  <a:pt x="6" y="49"/>
                  <a:pt x="2" y="72"/>
                </a:cubicBezTo>
                <a:cubicBezTo>
                  <a:pt x="0" y="48"/>
                  <a:pt x="0" y="24"/>
                  <a:pt x="1" y="0"/>
                </a:cubicBezTo>
                <a:close/>
              </a:path>
            </a:pathLst>
          </a:custGeom>
          <a:solidFill>
            <a:srgbClr val="04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0" name="MH_Other_51"/>
          <p:cNvSpPr/>
          <p:nvPr>
            <p:custDataLst>
              <p:tags r:id="rId14"/>
            </p:custDataLst>
          </p:nvPr>
        </p:nvSpPr>
        <p:spPr>
          <a:xfrm>
            <a:off x="8339138" y="1079500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57361" name="MH_Other_52"/>
          <p:cNvSpPr/>
          <p:nvPr>
            <p:custDataLst>
              <p:tags r:id="rId15"/>
            </p:custDataLst>
          </p:nvPr>
        </p:nvSpPr>
        <p:spPr>
          <a:xfrm>
            <a:off x="8339138" y="1079500"/>
            <a:ext cx="0" cy="0"/>
          </a:xfrm>
          <a:prstGeom prst="line">
            <a:avLst/>
          </a:prstGeom>
          <a:ln w="9525">
            <a:noFill/>
          </a:ln>
        </p:spPr>
      </p:sp>
      <p:pic>
        <p:nvPicPr>
          <p:cNvPr id="57363" name="Picture 2" descr="http://i04.pictn.sogoucdn.com/96e535e0334837e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188913"/>
            <a:ext cx="2724150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334486" y="3758204"/>
            <a:ext cx="19945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rPr>
              <a:t>贝多芬</a:t>
            </a:r>
            <a:endParaRPr kumimoji="0" lang="zh-CN" altLang="en-US" sz="5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方正舒体" panose="02010601030101010101" charset="-122"/>
              <a:ea typeface="方正舒体" panose="02010601030101010101" charset="-122"/>
              <a:cs typeface="+mn-cs"/>
            </a:endParaRPr>
          </a:p>
        </p:txBody>
      </p:sp>
      <p:sp>
        <p:nvSpPr>
          <p:cNvPr id="5" name="MH_Other_3"/>
          <p:cNvSpPr/>
          <p:nvPr>
            <p:custDataLst>
              <p:tags r:id="rId16"/>
            </p:custDataLst>
          </p:nvPr>
        </p:nvSpPr>
        <p:spPr>
          <a:xfrm>
            <a:off x="2843213" y="260350"/>
            <a:ext cx="3313113" cy="3571875"/>
          </a:xfrm>
          <a:prstGeom prst="ellipse">
            <a:avLst/>
          </a:prstGeom>
          <a:blipFill dpi="0" rotWithShape="1">
            <a:blip r:embed="rId21"/>
            <a:srcRect/>
            <a:stretch>
              <a:fillRect/>
            </a:stretch>
          </a:blipFill>
          <a:ln w="101600">
            <a:solidFill>
              <a:srgbClr val="ED7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366" name="矩形 57365"/>
          <p:cNvSpPr/>
          <p:nvPr/>
        </p:nvSpPr>
        <p:spPr>
          <a:xfrm>
            <a:off x="4067175" y="4005263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霍金</a:t>
            </a:r>
          </a:p>
        </p:txBody>
      </p:sp>
      <p:sp>
        <p:nvSpPr>
          <p:cNvPr id="2" name="MH_Picture_1"/>
          <p:cNvSpPr/>
          <p:nvPr>
            <p:custDataLst>
              <p:tags r:id="rId17"/>
            </p:custDataLst>
          </p:nvPr>
        </p:nvSpPr>
        <p:spPr>
          <a:xfrm>
            <a:off x="6191250" y="188913"/>
            <a:ext cx="2952750" cy="3498850"/>
          </a:xfrm>
          <a:prstGeom prst="rect">
            <a:avLst/>
          </a:prstGeom>
          <a:blipFill dpi="0" rotWithShape="1">
            <a:blip r:embed="rId22"/>
            <a:srcRect/>
            <a:stretch>
              <a:fillRect/>
            </a:stretch>
          </a:blip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H_SubTitle_1"/>
          <p:cNvSpPr txBox="1"/>
          <p:nvPr>
            <p:custDataLst>
              <p:tags r:id="rId18"/>
            </p:custDataLst>
          </p:nvPr>
        </p:nvSpPr>
        <p:spPr>
          <a:xfrm>
            <a:off x="6732588" y="4076700"/>
            <a:ext cx="1998663" cy="5969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ctr"/>
            <a:r>
              <a:rPr lang="zh-CN" altLang="en-US" sz="4000" b="1" dirty="0">
                <a:solidFill>
                  <a:srgbClr val="9369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刘翔</a:t>
            </a:r>
          </a:p>
        </p:txBody>
      </p:sp>
      <p:sp>
        <p:nvSpPr>
          <p:cNvPr id="57371" name="矩形 57370"/>
          <p:cNvSpPr/>
          <p:nvPr/>
        </p:nvSpPr>
        <p:spPr>
          <a:xfrm>
            <a:off x="0" y="4865688"/>
            <a:ext cx="9144000" cy="1992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他们不断克服自己的弱点，战胜自己、超越自己，靠着坚强的意志、进取的精神和持久的坚持取得了属于自己的成功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5"/>
            <a:ext cx="9144000" cy="614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0" y="2000250"/>
            <a:ext cx="9144000" cy="857250"/>
          </a:xfrm>
          <a:prstGeom prst="roundRect">
            <a:avLst/>
          </a:prstGeom>
          <a:solidFill>
            <a:srgbClr val="EACCE6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生活就像海洋，只有意志坚强的人，才能到达彼岸。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3D3F41">
                  <a:lumMod val="50000"/>
                </a:srgbClr>
              </a:solidFill>
              <a:effectLst/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                                                                  ——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马克思</a:t>
            </a:r>
          </a:p>
        </p:txBody>
      </p:sp>
      <p:sp>
        <p:nvSpPr>
          <p:cNvPr id="3" name="矩形 2"/>
          <p:cNvSpPr/>
          <p:nvPr/>
        </p:nvSpPr>
        <p:spPr>
          <a:xfrm>
            <a:off x="2000232" y="571480"/>
            <a:ext cx="5032148" cy="923330"/>
          </a:xfrm>
          <a:prstGeom prst="rect">
            <a:avLst/>
          </a:prstGeom>
          <a:noFill/>
          <a:effectLst>
            <a:glow rad="228600">
              <a:srgbClr val="92D050">
                <a:satMod val="175000"/>
                <a:alpha val="40000"/>
              </a:srgb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 w="18000">
                  <a:solidFill>
                    <a:srgbClr val="628EE3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关于自强的名言</a:t>
            </a:r>
            <a:endParaRPr kumimoji="0" lang="zh-CN" altLang="en-US" sz="5400" b="1" i="0" u="none" strike="noStrike" kern="0" cap="none" spc="0" normalizeH="0" baseline="0" noProof="0" dirty="0">
              <a:ln w="18000">
                <a:solidFill>
                  <a:srgbClr val="628EE3">
                    <a:satMod val="140000"/>
                  </a:srgb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101600">
                  <a:srgbClr val="FF0000">
                    <a:alpha val="60000"/>
                  </a:srgb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0" y="3071813"/>
            <a:ext cx="9144000" cy="857250"/>
          </a:xfrm>
          <a:prstGeom prst="roundRect">
            <a:avLst/>
          </a:prstGeom>
          <a:solidFill>
            <a:srgbClr val="CCE8EA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患难困苦，是磨炼人格之最高学校。 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——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梁启超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0" y="4143375"/>
            <a:ext cx="9144000" cy="1000125"/>
          </a:xfrm>
          <a:prstGeom prst="roundRect">
            <a:avLst/>
          </a:prstGeom>
          <a:solidFill>
            <a:srgbClr val="B0F6B7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我的最高原则是：不论任何时候，都不屈服。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3D3F41">
                  <a:lumMod val="50000"/>
                </a:srgbClr>
              </a:solidFill>
              <a:effectLst/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                                                                  ——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居里夫人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D3F41">
                  <a:lumMod val="50000"/>
                </a:srgbClr>
              </a:solidFill>
              <a:effectLst/>
              <a:uLnTx/>
              <a:uFillTx/>
              <a:latin typeface="华文琥珀" panose="02010800040101010101" charset="-122"/>
              <a:ea typeface="华文琥珀" panose="02010800040101010101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0" y="5429250"/>
            <a:ext cx="9144000" cy="857250"/>
          </a:xfrm>
          <a:prstGeom prst="roundRect">
            <a:avLst/>
          </a:prstGeom>
          <a:solidFill>
            <a:srgbClr val="FFC000">
              <a:lumMod val="40000"/>
              <a:lumOff val="60000"/>
            </a:srgbClr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D3F41">
                    <a:lumMod val="50000"/>
                  </a:srgbClr>
                </a:solidFill>
                <a:effectLst/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天行健，君子以自强不息。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02000" y="1404620"/>
            <a:ext cx="2540000" cy="45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Box 3"/>
          <p:cNvSpPr txBox="1"/>
          <p:nvPr/>
        </p:nvSpPr>
        <p:spPr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激荡的青春活力，自信的青春热情，自强的青春态度，会给我们飞翔的翅膀，助力青春成长！</a:t>
            </a:r>
          </a:p>
        </p:txBody>
      </p:sp>
      <p:pic>
        <p:nvPicPr>
          <p:cNvPr id="94211" name="Picture 1" descr="C:\Users\1\AppData\Roaming\Tencent\Users\447311549\QQ\WinTemp\RichOle\V{M45AP%T_`)GFM~PW7@~1P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149725"/>
            <a:ext cx="9144000" cy="2708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4212" name="组合 94211"/>
          <p:cNvGrpSpPr/>
          <p:nvPr/>
        </p:nvGrpSpPr>
        <p:grpSpPr>
          <a:xfrm>
            <a:off x="0" y="1196975"/>
            <a:ext cx="8572500" cy="2932113"/>
            <a:chOff x="158" y="1842"/>
            <a:chExt cx="5400" cy="1847"/>
          </a:xfrm>
        </p:grpSpPr>
        <p:sp>
          <p:nvSpPr>
            <p:cNvPr id="3" name="MH_SubTitle_1"/>
            <p:cNvSpPr/>
            <p:nvPr>
              <p:custDataLst>
                <p:tags r:id="rId1"/>
              </p:custDataLst>
            </p:nvPr>
          </p:nvSpPr>
          <p:spPr>
            <a:xfrm>
              <a:off x="158" y="1842"/>
              <a:ext cx="1500" cy="1847"/>
            </a:xfrm>
            <a:custGeom>
              <a:avLst/>
              <a:gdLst>
                <a:gd name="connsiteX0" fmla="*/ 0 w 2380342"/>
                <a:gd name="connsiteY0" fmla="*/ 0 h 2931886"/>
                <a:gd name="connsiteX1" fmla="*/ 2380342 w 2380342"/>
                <a:gd name="connsiteY1" fmla="*/ 0 h 2931886"/>
                <a:gd name="connsiteX2" fmla="*/ 2380342 w 2380342"/>
                <a:gd name="connsiteY2" fmla="*/ 2868521 h 2931886"/>
                <a:gd name="connsiteX3" fmla="*/ 2316977 w 2380342"/>
                <a:gd name="connsiteY3" fmla="*/ 2931886 h 2931886"/>
                <a:gd name="connsiteX4" fmla="*/ 63365 w 2380342"/>
                <a:gd name="connsiteY4" fmla="*/ 2931886 h 2931886"/>
                <a:gd name="connsiteX5" fmla="*/ 0 w 2380342"/>
                <a:gd name="connsiteY5" fmla="*/ 2868521 h 293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0342" h="2931886">
                  <a:moveTo>
                    <a:pt x="0" y="0"/>
                  </a:moveTo>
                  <a:lnTo>
                    <a:pt x="2380342" y="0"/>
                  </a:lnTo>
                  <a:lnTo>
                    <a:pt x="2380342" y="2868521"/>
                  </a:lnTo>
                  <a:cubicBezTo>
                    <a:pt x="2380342" y="2903517"/>
                    <a:pt x="2351973" y="2931886"/>
                    <a:pt x="2316977" y="2931886"/>
                  </a:cubicBezTo>
                  <a:lnTo>
                    <a:pt x="63365" y="2931886"/>
                  </a:lnTo>
                  <a:cubicBezTo>
                    <a:pt x="28369" y="2931886"/>
                    <a:pt x="0" y="2903517"/>
                    <a:pt x="0" y="2868521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EAE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b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激荡的青春活力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MH_Picture_1"/>
            <p:cNvSpPr/>
            <p:nvPr>
              <p:custDataLst>
                <p:tags r:id="rId2"/>
              </p:custDataLst>
            </p:nvPr>
          </p:nvSpPr>
          <p:spPr>
            <a:xfrm>
              <a:off x="249" y="1842"/>
              <a:ext cx="1366" cy="1384"/>
            </a:xfrm>
            <a:prstGeom prst="rect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MH_SubTitle_2"/>
            <p:cNvSpPr/>
            <p:nvPr>
              <p:custDataLst>
                <p:tags r:id="rId3"/>
              </p:custDataLst>
            </p:nvPr>
          </p:nvSpPr>
          <p:spPr>
            <a:xfrm>
              <a:off x="2154" y="1842"/>
              <a:ext cx="1500" cy="1847"/>
            </a:xfrm>
            <a:custGeom>
              <a:avLst/>
              <a:gdLst>
                <a:gd name="connsiteX0" fmla="*/ 0 w 2380342"/>
                <a:gd name="connsiteY0" fmla="*/ 0 h 2931886"/>
                <a:gd name="connsiteX1" fmla="*/ 2380342 w 2380342"/>
                <a:gd name="connsiteY1" fmla="*/ 0 h 2931886"/>
                <a:gd name="connsiteX2" fmla="*/ 2380342 w 2380342"/>
                <a:gd name="connsiteY2" fmla="*/ 2868521 h 2931886"/>
                <a:gd name="connsiteX3" fmla="*/ 2316977 w 2380342"/>
                <a:gd name="connsiteY3" fmla="*/ 2931886 h 2931886"/>
                <a:gd name="connsiteX4" fmla="*/ 63365 w 2380342"/>
                <a:gd name="connsiteY4" fmla="*/ 2931886 h 2931886"/>
                <a:gd name="connsiteX5" fmla="*/ 0 w 2380342"/>
                <a:gd name="connsiteY5" fmla="*/ 2868521 h 293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0342" h="2931886">
                  <a:moveTo>
                    <a:pt x="0" y="0"/>
                  </a:moveTo>
                  <a:lnTo>
                    <a:pt x="2380342" y="0"/>
                  </a:lnTo>
                  <a:lnTo>
                    <a:pt x="2380342" y="2868521"/>
                  </a:lnTo>
                  <a:cubicBezTo>
                    <a:pt x="2380342" y="2903517"/>
                    <a:pt x="2351973" y="2931886"/>
                    <a:pt x="2316977" y="2931886"/>
                  </a:cubicBezTo>
                  <a:lnTo>
                    <a:pt x="63365" y="2931886"/>
                  </a:lnTo>
                  <a:cubicBezTo>
                    <a:pt x="28369" y="2931886"/>
                    <a:pt x="0" y="2903517"/>
                    <a:pt x="0" y="2868521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EAE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b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自信的青春热情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MH_Picture_2"/>
            <p:cNvSpPr/>
            <p:nvPr>
              <p:custDataLst>
                <p:tags r:id="rId4"/>
              </p:custDataLst>
            </p:nvPr>
          </p:nvSpPr>
          <p:spPr>
            <a:xfrm>
              <a:off x="2154" y="1842"/>
              <a:ext cx="1366" cy="1384"/>
            </a:xfrm>
            <a:prstGeom prst="rect">
              <a:avLst/>
            </a:prstGeom>
            <a:blipFill dpi="0" rotWithShape="1">
              <a:blip r:embed="rId10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MH_SubTitle_3"/>
            <p:cNvSpPr/>
            <p:nvPr>
              <p:custDataLst>
                <p:tags r:id="rId5"/>
              </p:custDataLst>
            </p:nvPr>
          </p:nvSpPr>
          <p:spPr>
            <a:xfrm>
              <a:off x="4059" y="1842"/>
              <a:ext cx="1499" cy="1847"/>
            </a:xfrm>
            <a:custGeom>
              <a:avLst/>
              <a:gdLst>
                <a:gd name="connsiteX0" fmla="*/ 0 w 2380342"/>
                <a:gd name="connsiteY0" fmla="*/ 0 h 2931886"/>
                <a:gd name="connsiteX1" fmla="*/ 2380342 w 2380342"/>
                <a:gd name="connsiteY1" fmla="*/ 0 h 2931886"/>
                <a:gd name="connsiteX2" fmla="*/ 2380342 w 2380342"/>
                <a:gd name="connsiteY2" fmla="*/ 2868521 h 2931886"/>
                <a:gd name="connsiteX3" fmla="*/ 2316977 w 2380342"/>
                <a:gd name="connsiteY3" fmla="*/ 2931886 h 2931886"/>
                <a:gd name="connsiteX4" fmla="*/ 63365 w 2380342"/>
                <a:gd name="connsiteY4" fmla="*/ 2931886 h 2931886"/>
                <a:gd name="connsiteX5" fmla="*/ 0 w 2380342"/>
                <a:gd name="connsiteY5" fmla="*/ 2868521 h 293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0342" h="2931886">
                  <a:moveTo>
                    <a:pt x="0" y="0"/>
                  </a:moveTo>
                  <a:lnTo>
                    <a:pt x="2380342" y="0"/>
                  </a:lnTo>
                  <a:lnTo>
                    <a:pt x="2380342" y="2868521"/>
                  </a:lnTo>
                  <a:cubicBezTo>
                    <a:pt x="2380342" y="2903517"/>
                    <a:pt x="2351973" y="2931886"/>
                    <a:pt x="2316977" y="2931886"/>
                  </a:cubicBezTo>
                  <a:lnTo>
                    <a:pt x="63365" y="2931886"/>
                  </a:lnTo>
                  <a:cubicBezTo>
                    <a:pt x="28369" y="2931886"/>
                    <a:pt x="0" y="2903517"/>
                    <a:pt x="0" y="2868521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EAEA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b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自强的青春态度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MH_Picture_3"/>
            <p:cNvSpPr/>
            <p:nvPr>
              <p:custDataLst>
                <p:tags r:id="rId6"/>
              </p:custDataLst>
            </p:nvPr>
          </p:nvSpPr>
          <p:spPr>
            <a:xfrm>
              <a:off x="4105" y="1842"/>
              <a:ext cx="1366" cy="1384"/>
            </a:xfrm>
            <a:prstGeom prst="rect">
              <a:avLst/>
            </a:prstGeom>
            <a:blipFill dpi="0" rotWithShape="1">
              <a:blip r:embed="rId1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3725" y="1404620"/>
            <a:ext cx="8105775" cy="4573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en-US" altLang="zh-CN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我们应如何拥有飞翔的力量，助力青春成长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①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青春的探索需要自信</a:t>
            </a:r>
            <a:r>
              <a:rPr lang="en-US" altLang="zh-CN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自信让我们充满激情。</a:t>
            </a:r>
            <a:endParaRPr lang="zh-CN" altLang="en-US" sz="3200" b="1" dirty="0">
              <a:solidFill>
                <a:srgbClr val="000066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②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自强可以让我们更自信</a:t>
            </a:r>
            <a:r>
              <a:rPr lang="en-US" altLang="zh-CN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让青春奋进的步伐永不停息。</a:t>
            </a:r>
            <a:endParaRPr lang="zh-CN" altLang="en-US" sz="3200" b="1" dirty="0">
              <a:solidFill>
                <a:srgbClr val="000066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③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激荡的青春活力</a:t>
            </a:r>
            <a:r>
              <a:rPr lang="en-US" altLang="zh-CN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自信的青春热情</a:t>
            </a:r>
            <a:r>
              <a:rPr lang="en-US" altLang="zh-CN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, 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自强的青春态度</a:t>
            </a:r>
            <a:r>
              <a:rPr lang="en-US" altLang="zh-CN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会给我们飞翔的翅膀</a:t>
            </a:r>
            <a:r>
              <a:rPr lang="en-US" altLang="zh-CN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助力青春成长。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683568" y="2852936"/>
            <a:ext cx="79928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568" y="3501008"/>
            <a:ext cx="799288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568" y="4653136"/>
            <a:ext cx="806489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组合 19"/>
          <p:cNvGrpSpPr/>
          <p:nvPr/>
        </p:nvGrpSpPr>
        <p:grpSpPr>
          <a:xfrm>
            <a:off x="707390" y="-51256"/>
            <a:ext cx="5108373" cy="1741805"/>
            <a:chOff x="968075" y="584303"/>
            <a:chExt cx="5108871" cy="1357322"/>
          </a:xfrm>
        </p:grpSpPr>
        <p:pic>
          <p:nvPicPr>
            <p:cNvPr id="87043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8075" y="584303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7044" name="TextBox 21"/>
            <p:cNvSpPr txBox="1"/>
            <p:nvPr/>
          </p:nvSpPr>
          <p:spPr>
            <a:xfrm>
              <a:off x="2384551" y="867231"/>
              <a:ext cx="3692395" cy="791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6000" dirty="0">
                  <a:sym typeface="+mn-ea"/>
                </a:rPr>
                <a:t>深入学习</a:t>
              </a:r>
              <a:endPara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8305" y="1346835"/>
            <a:ext cx="8030210" cy="4278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base">
              <a:buNone/>
            </a:pPr>
            <a:r>
              <a:rPr lang="zh-CN" altLang="en-US" sz="4800" b="1" dirty="0">
                <a:sym typeface="+mn-ea"/>
              </a:rPr>
              <a:t>问题：怎样做到自强？</a:t>
            </a:r>
            <a:endParaRPr lang="zh-CN" altLang="en-US" sz="4800" b="1" strike="noStrike" noProof="1"/>
          </a:p>
          <a:p>
            <a:pPr marL="0" indent="0" eaLnBrk="1" fontAlgn="base" hangingPunct="1"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     </a:t>
            </a:r>
            <a:endParaRPr lang="en-US" altLang="zh-CN" sz="3200" b="1" dirty="0" smtClean="0">
              <a:solidFill>
                <a:srgbClr val="FF0000"/>
              </a:solidFill>
              <a:sym typeface="+mn-ea"/>
            </a:endParaRPr>
          </a:p>
          <a:p>
            <a:pPr marL="0" indent="0" eaLnBrk="1" fontAlgn="base" hangingPunct="1">
              <a:buNone/>
            </a:pP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sym typeface="+mn-ea"/>
              </a:rPr>
              <a:t>    </a:t>
            </a:r>
          </a:p>
          <a:p>
            <a:pPr marL="0" indent="0" eaLnBrk="1" fontAlgn="base" hangingPunct="1">
              <a:buNone/>
            </a:pP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sym typeface="+mn-ea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要求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：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、二分之一小组讨论</a:t>
            </a:r>
            <a:r>
              <a:rPr lang="zh-CN" altLang="en-US" sz="3200" b="1" dirty="0">
                <a:sym typeface="+mn-ea"/>
              </a:rPr>
              <a:t>交流，</a:t>
            </a:r>
            <a:endParaRPr lang="zh-CN" altLang="en-US" sz="3200" b="1" strike="noStrike" noProof="1"/>
          </a:p>
          <a:p>
            <a:pPr marL="0" indent="0" eaLnBrk="1" fontAlgn="base" hangingPunct="1">
              <a:buNone/>
            </a:pP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en-US" altLang="zh-CN" sz="3200" b="1" dirty="0" smtClean="0">
                <a:solidFill>
                  <a:srgbClr val="FF0000"/>
                </a:solidFill>
                <a:sym typeface="+mn-ea"/>
              </a:rPr>
              <a:t>      2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号和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号组织，大号先说，小号解答。</a:t>
            </a:r>
            <a:endParaRPr lang="zh-CN" altLang="en-US" sz="3200" b="1" strike="noStrike" noProof="1">
              <a:solidFill>
                <a:srgbClr val="FF0000"/>
              </a:solidFill>
            </a:endParaRPr>
          </a:p>
          <a:p>
            <a:pPr marL="0" indent="0" eaLnBrk="1" fontAlgn="base" hangingPunct="1">
              <a:buNone/>
            </a:pPr>
            <a:r>
              <a:rPr lang="en-US" altLang="zh-CN" sz="3200" b="1" dirty="0">
                <a:sym typeface="+mn-ea"/>
              </a:rPr>
              <a:t>          </a:t>
            </a:r>
            <a:r>
              <a:rPr lang="en-US" altLang="zh-CN" sz="3200" b="1" dirty="0" smtClean="0">
                <a:sym typeface="+mn-ea"/>
              </a:rPr>
              <a:t>      3</a:t>
            </a:r>
            <a:r>
              <a:rPr lang="zh-CN" altLang="en-US" sz="3200" b="1" dirty="0">
                <a:sym typeface="+mn-ea"/>
              </a:rPr>
              <a:t>、组长注意讨论的结果。</a:t>
            </a:r>
            <a:endParaRPr lang="en-US" altLang="zh-CN" sz="3200" b="1" strike="noStrike" noProof="1"/>
          </a:p>
          <a:p>
            <a:pPr eaLnBrk="1" fontAlgn="base" hangingPunct="1"/>
            <a:r>
              <a:rPr lang="zh-CN" altLang="en-US" sz="3200" b="1" dirty="0" smtClean="0">
                <a:sym typeface="+mn-ea"/>
              </a:rPr>
              <a:t>     时间</a:t>
            </a:r>
            <a:r>
              <a:rPr lang="zh-CN" altLang="en-US" sz="3200" b="1" dirty="0">
                <a:sym typeface="+mn-ea"/>
              </a:rPr>
              <a:t>：</a:t>
            </a:r>
            <a:r>
              <a:rPr lang="zh-CN" altLang="en-US" sz="3200" dirty="0">
                <a:sym typeface="+mn-ea"/>
              </a:rPr>
              <a:t>根据提示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分钟小组讨论</a:t>
            </a:r>
            <a:endParaRPr lang="zh-CN" altLang="en-US" sz="32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196752"/>
            <a:ext cx="733171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答案参考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：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4800" b="1" dirty="0" smtClean="0"/>
              <a:t>不断</a:t>
            </a:r>
            <a:r>
              <a:rPr lang="zh-CN" altLang="en-US" sz="4800" b="1" dirty="0"/>
              <a:t>克服自己的弱点，战胜自己、超越自己</a:t>
            </a:r>
            <a:r>
              <a:rPr lang="zh-CN" altLang="en-US" sz="4800" b="1" dirty="0" smtClean="0"/>
              <a:t>，要有坚强</a:t>
            </a:r>
            <a:r>
              <a:rPr lang="zh-CN" altLang="en-US" sz="4800" b="1" dirty="0"/>
              <a:t>的意志、进取的精神和持久的坚持。</a:t>
            </a:r>
          </a:p>
        </p:txBody>
      </p:sp>
    </p:spTree>
    <p:extLst>
      <p:ext uri="{BB962C8B-B14F-4D97-AF65-F5344CB8AC3E}">
        <p14:creationId xmlns="" xmlns:p14="http://schemas.microsoft.com/office/powerpoint/2010/main" val="331804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标题 1"/>
          <p:cNvSpPr>
            <a:spLocks noGrp="1"/>
          </p:cNvSpPr>
          <p:nvPr>
            <p:ph type="title"/>
          </p:nvPr>
        </p:nvSpPr>
        <p:spPr>
          <a:xfrm>
            <a:off x="755650" y="404813"/>
            <a:ext cx="1871663" cy="658812"/>
          </a:xfrm>
        </p:spPr>
        <p:txBody>
          <a:bodyPr anchor="ctr"/>
          <a:lstStyle/>
          <a:p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归纳总结</a:t>
            </a:r>
          </a:p>
        </p:txBody>
      </p:sp>
      <p:sp>
        <p:nvSpPr>
          <p:cNvPr id="99331" name="文本框 3"/>
          <p:cNvSpPr txBox="1"/>
          <p:nvPr/>
        </p:nvSpPr>
        <p:spPr>
          <a:xfrm>
            <a:off x="611188" y="2708275"/>
            <a:ext cx="1944687" cy="592138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青春飞扬</a:t>
            </a:r>
          </a:p>
        </p:txBody>
      </p:sp>
      <p:sp>
        <p:nvSpPr>
          <p:cNvPr id="99332" name="文本框 4"/>
          <p:cNvSpPr txBox="1"/>
          <p:nvPr/>
        </p:nvSpPr>
        <p:spPr>
          <a:xfrm>
            <a:off x="3348038" y="765175"/>
            <a:ext cx="2376487" cy="592138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成长的渴望</a:t>
            </a:r>
          </a:p>
        </p:txBody>
      </p:sp>
      <p:sp>
        <p:nvSpPr>
          <p:cNvPr id="99333" name="文本框 5"/>
          <p:cNvSpPr txBox="1"/>
          <p:nvPr/>
        </p:nvSpPr>
        <p:spPr>
          <a:xfrm>
            <a:off x="3492500" y="4292600"/>
            <a:ext cx="2447925" cy="592138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飞翔的力量</a:t>
            </a:r>
          </a:p>
        </p:txBody>
      </p:sp>
      <p:sp>
        <p:nvSpPr>
          <p:cNvPr id="99334" name="文本框 10"/>
          <p:cNvSpPr txBox="1"/>
          <p:nvPr/>
        </p:nvSpPr>
        <p:spPr>
          <a:xfrm>
            <a:off x="6804025" y="765175"/>
            <a:ext cx="1223963" cy="592138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梦想</a:t>
            </a:r>
          </a:p>
        </p:txBody>
      </p:sp>
      <p:sp>
        <p:nvSpPr>
          <p:cNvPr id="99335" name="文本框 11"/>
          <p:cNvSpPr txBox="1"/>
          <p:nvPr/>
        </p:nvSpPr>
        <p:spPr>
          <a:xfrm>
            <a:off x="6877050" y="4724400"/>
            <a:ext cx="1069975" cy="592138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自强</a:t>
            </a:r>
          </a:p>
        </p:txBody>
      </p:sp>
      <p:sp>
        <p:nvSpPr>
          <p:cNvPr id="99336" name="文本框 12"/>
          <p:cNvSpPr txBox="1"/>
          <p:nvPr/>
        </p:nvSpPr>
        <p:spPr>
          <a:xfrm>
            <a:off x="6877050" y="3573463"/>
            <a:ext cx="1069975" cy="592137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自信</a:t>
            </a:r>
          </a:p>
        </p:txBody>
      </p:sp>
      <p:sp>
        <p:nvSpPr>
          <p:cNvPr id="16" name="下箭头 15"/>
          <p:cNvSpPr/>
          <p:nvPr/>
        </p:nvSpPr>
        <p:spPr>
          <a:xfrm>
            <a:off x="1403350" y="3429000"/>
            <a:ext cx="215900" cy="720725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9338" name="矩形 16"/>
          <p:cNvSpPr/>
          <p:nvPr/>
        </p:nvSpPr>
        <p:spPr>
          <a:xfrm>
            <a:off x="-180975" y="4149725"/>
            <a:ext cx="3457575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对青春的理解</a:t>
            </a:r>
          </a:p>
        </p:txBody>
      </p:sp>
      <p:sp>
        <p:nvSpPr>
          <p:cNvPr id="18" name="下箭头 17"/>
          <p:cNvSpPr/>
          <p:nvPr/>
        </p:nvSpPr>
        <p:spPr>
          <a:xfrm>
            <a:off x="4356100" y="1412875"/>
            <a:ext cx="144463" cy="504825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9340" name="矩形 18"/>
          <p:cNvSpPr/>
          <p:nvPr/>
        </p:nvSpPr>
        <p:spPr>
          <a:xfrm>
            <a:off x="3276600" y="1916113"/>
            <a:ext cx="2709863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划青春路径</a:t>
            </a:r>
          </a:p>
        </p:txBody>
      </p:sp>
      <p:sp>
        <p:nvSpPr>
          <p:cNvPr id="20" name="下箭头 19"/>
          <p:cNvSpPr/>
          <p:nvPr/>
        </p:nvSpPr>
        <p:spPr>
          <a:xfrm>
            <a:off x="4643438" y="5084763"/>
            <a:ext cx="217488" cy="503238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9342" name="矩形 21"/>
          <p:cNvSpPr/>
          <p:nvPr/>
        </p:nvSpPr>
        <p:spPr>
          <a:xfrm>
            <a:off x="2916238" y="5661025"/>
            <a:ext cx="3600450" cy="431800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索如何走过青春</a:t>
            </a:r>
          </a:p>
        </p:txBody>
      </p:sp>
      <p:sp>
        <p:nvSpPr>
          <p:cNvPr id="99343" name="直接连接符 52243"/>
          <p:cNvSpPr/>
          <p:nvPr/>
        </p:nvSpPr>
        <p:spPr>
          <a:xfrm flipV="1">
            <a:off x="2484438" y="1557338"/>
            <a:ext cx="863600" cy="1008062"/>
          </a:xfrm>
          <a:prstGeom prst="line">
            <a:avLst/>
          </a:prstGeom>
          <a:ln w="3810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9344" name="直接连接符 52244"/>
          <p:cNvSpPr/>
          <p:nvPr/>
        </p:nvSpPr>
        <p:spPr>
          <a:xfrm>
            <a:off x="2484438" y="3429000"/>
            <a:ext cx="863600" cy="1079500"/>
          </a:xfrm>
          <a:prstGeom prst="line">
            <a:avLst/>
          </a:prstGeom>
          <a:ln w="3810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9345" name="直接连接符 52245"/>
          <p:cNvSpPr/>
          <p:nvPr/>
        </p:nvSpPr>
        <p:spPr>
          <a:xfrm flipV="1">
            <a:off x="5724525" y="1052513"/>
            <a:ext cx="935038" cy="1587"/>
          </a:xfrm>
          <a:prstGeom prst="line">
            <a:avLst/>
          </a:prstGeom>
          <a:ln w="3810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9346" name="直接连接符 52246"/>
          <p:cNvSpPr/>
          <p:nvPr/>
        </p:nvSpPr>
        <p:spPr>
          <a:xfrm flipV="1">
            <a:off x="5940425" y="3789363"/>
            <a:ext cx="863600" cy="719137"/>
          </a:xfrm>
          <a:prstGeom prst="line">
            <a:avLst/>
          </a:prstGeom>
          <a:ln w="3810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9347" name="直接连接符 52247"/>
          <p:cNvSpPr/>
          <p:nvPr/>
        </p:nvSpPr>
        <p:spPr>
          <a:xfrm>
            <a:off x="5940425" y="4724400"/>
            <a:ext cx="936625" cy="360363"/>
          </a:xfrm>
          <a:prstGeom prst="line">
            <a:avLst/>
          </a:prstGeom>
          <a:ln w="3810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占位符 16385"/>
          <p:cNvSpPr>
            <a:spLocks noGrp="1"/>
          </p:cNvSpPr>
          <p:nvPr>
            <p:ph idx="1"/>
          </p:nvPr>
        </p:nvSpPr>
        <p:spPr>
          <a:xfrm>
            <a:off x="390525" y="428625"/>
            <a:ext cx="8229600" cy="5751513"/>
          </a:xfrm>
        </p:spPr>
        <p:txBody>
          <a:bodyPr anchor="t"/>
          <a:lstStyle/>
          <a:p>
            <a:pPr algn="ctr">
              <a:buNone/>
            </a:pPr>
            <a:r>
              <a:rPr lang="zh-CN" altLang="en-US" sz="4400" b="1" dirty="0">
                <a:solidFill>
                  <a:srgbClr val="000000"/>
                </a:solidFill>
                <a:ea typeface="黑体" panose="02010609060101010101" pitchFamily="49" charset="-122"/>
              </a:rPr>
              <a:t>当堂训练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分钟。</a:t>
            </a:r>
          </a:p>
          <a:p>
            <a:pPr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●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要求：</a:t>
            </a:r>
          </a:p>
          <a:p>
            <a:pPr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、合上课本，不讨论，不抄袭，限时独立完成；</a:t>
            </a:r>
          </a:p>
          <a:p>
            <a:pPr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、要认真审题，规范答题，工整书写；提前完成的同学做好总结复习。</a:t>
            </a:r>
          </a:p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、向考试一样对待，相信你一定能够考出理想成绩。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17409"/>
          <p:cNvSpPr>
            <a:spLocks noGrp="1"/>
          </p:cNvSpPr>
          <p:nvPr>
            <p:ph idx="1"/>
          </p:nvPr>
        </p:nvSpPr>
        <p:spPr>
          <a:xfrm>
            <a:off x="457200" y="666750"/>
            <a:ext cx="8229600" cy="4527550"/>
          </a:xfrm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</a:p>
          <a:p>
            <a:pPr>
              <a:lnSpc>
                <a:spcPct val="80000"/>
              </a:lnSpc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1-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BBBDC    6-8   ADA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①自信是一个人成长与成才必备的心理品质，是生活中获得成功与快乐的重要因素；②自信让我们充满激情；③自信的人能够展现优势和才华；④自信的人能够激发潜能与活力，获得更多的实践机会与创造可能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132856"/>
            <a:ext cx="8229600" cy="1143000"/>
          </a:xfrm>
        </p:spPr>
        <p:txBody>
          <a:bodyPr/>
          <a:lstStyle/>
          <a:p>
            <a:r>
              <a:rPr lang="zh-CN" altLang="en-US" sz="6000" b="1" dirty="0" smtClean="0"/>
              <a:t>激情小组</a:t>
            </a:r>
            <a:endParaRPr lang="zh-CN" altLang="en-US" sz="6000" b="1" dirty="0"/>
          </a:p>
        </p:txBody>
      </p:sp>
    </p:spTree>
    <p:extLst>
      <p:ext uri="{BB962C8B-B14F-4D97-AF65-F5344CB8AC3E}">
        <p14:creationId xmlns="" xmlns:p14="http://schemas.microsoft.com/office/powerpoint/2010/main" val="381166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1" descr="t01f31b4a61521a6d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0"/>
            <a:ext cx="91313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安装包\1242956124\FileRecv\积分兑换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6"/>
            <a:ext cx="621510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aredu\Desktop\QQ图片201903181527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0933"/>
            <a:ext cx="9144000" cy="5016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41985" y="879475"/>
            <a:ext cx="77127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</a:t>
            </a: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、了解成长的渴望。</a:t>
            </a:r>
          </a:p>
          <a:p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、掌握青春飞翔的力量，知道自信自强对青春成长的意义。</a:t>
            </a:r>
          </a:p>
          <a:p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、树立自信自强的青春态度。</a:t>
            </a:r>
          </a:p>
          <a:p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重点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：青春需要自信自强。</a:t>
            </a:r>
          </a:p>
          <a:p>
            <a:r>
              <a:rPr lang="zh-CN" altLang="en-US" sz="360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难点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：成长的渴望是青春探索的脚步。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8193"/>
          <p:cNvSpPr>
            <a:spLocks noGrp="1"/>
          </p:cNvSpPr>
          <p:nvPr>
            <p:ph type="title"/>
          </p:nvPr>
        </p:nvSpPr>
        <p:spPr>
          <a:xfrm>
            <a:off x="246063" y="142875"/>
            <a:ext cx="8229600" cy="1143000"/>
          </a:xfrm>
        </p:spPr>
        <p:txBody>
          <a:bodyPr anchor="ctr"/>
          <a:lstStyle/>
          <a:p>
            <a:r>
              <a:rPr lang="zh-CN" altLang="en-US" dirty="0"/>
              <a:t>自学指导</a:t>
            </a:r>
          </a:p>
        </p:txBody>
      </p:sp>
      <p:sp>
        <p:nvSpPr>
          <p:cNvPr id="20482" name="文本占位符 8194"/>
          <p:cNvSpPr>
            <a:spLocks noGrp="1"/>
          </p:cNvSpPr>
          <p:nvPr>
            <p:ph idx="1"/>
          </p:nvPr>
        </p:nvSpPr>
        <p:spPr>
          <a:xfrm>
            <a:off x="101600" y="1085850"/>
            <a:ext cx="8940800" cy="4525963"/>
          </a:xfrm>
        </p:spPr>
        <p:txBody>
          <a:bodyPr anchor="t"/>
          <a:lstStyle/>
          <a:p>
            <a:pPr fontAlgn="base"/>
            <a:r>
              <a:rPr lang="en-US" altLang="zh-CN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认真默读课本</a:t>
            </a:r>
            <a:r>
              <a:rPr lang="en-US" altLang="zh-CN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en-US" altLang="zh-CN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页的内容，边读边思考了解感知部分问题并画出答案，分要点、抓关键词快速理解、背记。</a:t>
            </a:r>
          </a:p>
          <a:p>
            <a:pPr fontAlgn="base"/>
            <a:endParaRPr lang="zh-CN" altLang="en-US" strike="noStrike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/>
            <a:r>
              <a:rPr lang="zh-CN" altLang="en-US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r>
              <a:rPr lang="en-US" altLang="zh-CN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分钟后请同学们口头</a:t>
            </a:r>
            <a:r>
              <a:rPr lang="zh-CN" altLang="en-US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展示，比比谁更对</a:t>
            </a:r>
            <a:r>
              <a:rPr lang="zh-CN" altLang="en-US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fontAlgn="base"/>
            <a:r>
              <a:rPr lang="zh-CN" altLang="en-US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要求：独立看书，认真思考，把握时间，</a:t>
            </a:r>
          </a:p>
          <a:p>
            <a:pPr marL="0" indent="0" fontAlgn="base">
              <a:buNone/>
            </a:pPr>
            <a:r>
              <a:rPr lang="zh-CN" altLang="en-US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回答问题时声音洪亮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3" name="矩形 15"/>
          <p:cNvSpPr/>
          <p:nvPr/>
        </p:nvSpPr>
        <p:spPr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什么是青春？有人说，青春是泪水；有人说，青春是任性；有人说，青春是无悔</a:t>
            </a:r>
            <a:r>
              <a:rPr lang="en-US" altLang="zh-CN" sz="32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 </a:t>
            </a:r>
          </a:p>
        </p:txBody>
      </p:sp>
      <p:grpSp>
        <p:nvGrpSpPr>
          <p:cNvPr id="7185" name="组合 18"/>
          <p:cNvGrpSpPr/>
          <p:nvPr/>
        </p:nvGrpSpPr>
        <p:grpSpPr>
          <a:xfrm>
            <a:off x="0" y="1052513"/>
            <a:ext cx="8715375" cy="639762"/>
            <a:chOff x="396394" y="1438101"/>
            <a:chExt cx="7750102" cy="639996"/>
          </a:xfrm>
        </p:grpSpPr>
        <p:grpSp>
          <p:nvGrpSpPr>
            <p:cNvPr id="7186" name="组合 3"/>
            <p:cNvGrpSpPr/>
            <p:nvPr/>
          </p:nvGrpSpPr>
          <p:grpSpPr>
            <a:xfrm>
              <a:off x="396394" y="1581029"/>
              <a:ext cx="436547" cy="419252"/>
              <a:chOff x="1835149" y="5476142"/>
              <a:chExt cx="1414740" cy="135323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835149" y="5476142"/>
                <a:ext cx="1414740" cy="1353231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8" name="燕尾形 1"/>
              <p:cNvSpPr/>
              <p:nvPr/>
            </p:nvSpPr>
            <p:spPr>
              <a:xfrm rot="20411022">
                <a:off x="1942284" y="5665551"/>
                <a:ext cx="1270694" cy="850894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 panose="02010509060101010101" charset="-122"/>
                  <a:cs typeface="+mn-cs"/>
                </a:endParaRPr>
              </a:p>
            </p:txBody>
          </p:sp>
        </p:grpSp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877776" y="1438101"/>
              <a:ext cx="7268720" cy="639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 smtClean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你认为下面哪些词语能表达你对青春的理解？请标注出来。</a:t>
              </a:r>
              <a:endParaRPr kumimoji="0" lang="zh-CN" altLang="en-US" sz="2400" b="1" kern="1200" cap="none" spc="0" normalizeH="0" baseline="0" noProof="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7208" name="组合 18"/>
          <p:cNvGrpSpPr/>
          <p:nvPr/>
        </p:nvGrpSpPr>
        <p:grpSpPr>
          <a:xfrm>
            <a:off x="0" y="5661025"/>
            <a:ext cx="7667625" cy="639763"/>
            <a:chOff x="396394" y="1438101"/>
            <a:chExt cx="7750102" cy="639996"/>
          </a:xfrm>
        </p:grpSpPr>
        <p:grpSp>
          <p:nvGrpSpPr>
            <p:cNvPr id="7209" name="组合 3"/>
            <p:cNvGrpSpPr/>
            <p:nvPr/>
          </p:nvGrpSpPr>
          <p:grpSpPr>
            <a:xfrm>
              <a:off x="396394" y="1581029"/>
              <a:ext cx="436547" cy="419252"/>
              <a:chOff x="1835149" y="5476142"/>
              <a:chExt cx="1414740" cy="135323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835149" y="5476142"/>
                <a:ext cx="1414740" cy="1353231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algn="ctr">
                  <a:lnSpc>
                    <a:spcPct val="150000"/>
                  </a:lnSpc>
                </a:pPr>
                <a:endParaRPr lang="en-US" altLang="en-US" dirty="0">
                  <a:latin typeface="Calibri" panose="020F050202020403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燕尾形 1"/>
              <p:cNvSpPr/>
              <p:nvPr/>
            </p:nvSpPr>
            <p:spPr>
              <a:xfrm rot="20411022">
                <a:off x="1942284" y="5665551"/>
                <a:ext cx="1270694" cy="850894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 panose="02010509060101010101" charset="-122"/>
                  <a:cs typeface="+mn-cs"/>
                </a:endParaRPr>
              </a:p>
            </p:txBody>
          </p:sp>
        </p:grpSp>
        <p:sp>
          <p:nvSpPr>
            <p:cNvPr id="7212" name="TextBox 4"/>
            <p:cNvSpPr txBox="1"/>
            <p:nvPr/>
          </p:nvSpPr>
          <p:spPr>
            <a:xfrm>
              <a:off x="877530" y="1438101"/>
              <a:ext cx="7268966" cy="639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你还会用哪些词语描述青春？</a:t>
              </a:r>
            </a:p>
          </p:txBody>
        </p:sp>
      </p:grpSp>
      <p:grpSp>
        <p:nvGrpSpPr>
          <p:cNvPr id="7213" name="组合 18"/>
          <p:cNvGrpSpPr/>
          <p:nvPr/>
        </p:nvGrpSpPr>
        <p:grpSpPr>
          <a:xfrm>
            <a:off x="0" y="6218238"/>
            <a:ext cx="8054975" cy="639762"/>
            <a:chOff x="396394" y="1438101"/>
            <a:chExt cx="7750102" cy="639996"/>
          </a:xfrm>
        </p:grpSpPr>
        <p:grpSp>
          <p:nvGrpSpPr>
            <p:cNvPr id="7214" name="组合 3"/>
            <p:cNvGrpSpPr/>
            <p:nvPr/>
          </p:nvGrpSpPr>
          <p:grpSpPr>
            <a:xfrm>
              <a:off x="396394" y="1581029"/>
              <a:ext cx="436547" cy="419252"/>
              <a:chOff x="1835149" y="5476142"/>
              <a:chExt cx="1414740" cy="1353231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35149" y="5476142"/>
                <a:ext cx="1414740" cy="1353231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algn="ctr">
                  <a:lnSpc>
                    <a:spcPct val="150000"/>
                  </a:lnSpc>
                </a:pPr>
                <a:endParaRPr lang="en-US" altLang="en-US" dirty="0">
                  <a:latin typeface="Calibri" panose="020F050202020403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燕尾形 1"/>
              <p:cNvSpPr/>
              <p:nvPr/>
            </p:nvSpPr>
            <p:spPr>
              <a:xfrm rot="20411022">
                <a:off x="1942284" y="5665551"/>
                <a:ext cx="1270694" cy="850894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 panose="02010509060101010101" charset="-122"/>
                  <a:cs typeface="+mn-cs"/>
                </a:endParaRPr>
              </a:p>
            </p:txBody>
          </p:sp>
        </p:grpSp>
        <p:sp>
          <p:nvSpPr>
            <p:cNvPr id="7217" name="TextBox 4"/>
            <p:cNvSpPr txBox="1"/>
            <p:nvPr/>
          </p:nvSpPr>
          <p:spPr>
            <a:xfrm>
              <a:off x="877530" y="1438101"/>
              <a:ext cx="7268966" cy="639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与同学交流，比较各自对青春的理解有何异同。</a:t>
              </a:r>
            </a:p>
          </p:txBody>
        </p:sp>
      </p:grpSp>
      <p:grpSp>
        <p:nvGrpSpPr>
          <p:cNvPr id="7218" name="组合 7217"/>
          <p:cNvGrpSpPr/>
          <p:nvPr/>
        </p:nvGrpSpPr>
        <p:grpSpPr>
          <a:xfrm>
            <a:off x="0" y="1773238"/>
            <a:ext cx="6357938" cy="3956050"/>
            <a:chOff x="891" y="785"/>
            <a:chExt cx="4005" cy="3291"/>
          </a:xfrm>
        </p:grpSpPr>
        <p:pic>
          <p:nvPicPr>
            <p:cNvPr id="7219" name="图片 1"/>
            <p:cNvPicPr>
              <a:picLocks noChangeAspect="1"/>
            </p:cNvPicPr>
            <p:nvPr/>
          </p:nvPicPr>
          <p:blipFill>
            <a:blip r:embed="rId2"/>
            <a:srcRect l="9424" t="7959" r="10168" b="9819"/>
            <a:stretch>
              <a:fillRect/>
            </a:stretch>
          </p:blipFill>
          <p:spPr>
            <a:xfrm>
              <a:off x="891" y="785"/>
              <a:ext cx="4005" cy="32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20" name="文本框 41999"/>
            <p:cNvSpPr txBox="1"/>
            <p:nvPr/>
          </p:nvSpPr>
          <p:spPr>
            <a:xfrm>
              <a:off x="2301" y="2143"/>
              <a:ext cx="1185" cy="7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5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青春</a:t>
              </a:r>
            </a:p>
          </p:txBody>
        </p:sp>
        <p:sp>
          <p:nvSpPr>
            <p:cNvPr id="7221" name="文本框 41987"/>
            <p:cNvSpPr txBox="1"/>
            <p:nvPr/>
          </p:nvSpPr>
          <p:spPr>
            <a:xfrm>
              <a:off x="4012" y="2590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梦想</a:t>
              </a:r>
            </a:p>
          </p:txBody>
        </p:sp>
        <p:sp>
          <p:nvSpPr>
            <p:cNvPr id="7222" name="文本框 4"/>
            <p:cNvSpPr txBox="1"/>
            <p:nvPr/>
          </p:nvSpPr>
          <p:spPr>
            <a:xfrm>
              <a:off x="2572" y="1058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健康</a:t>
              </a:r>
            </a:p>
          </p:txBody>
        </p:sp>
        <p:sp>
          <p:nvSpPr>
            <p:cNvPr id="7223" name="文本框 41991"/>
            <p:cNvSpPr txBox="1"/>
            <p:nvPr/>
          </p:nvSpPr>
          <p:spPr>
            <a:xfrm>
              <a:off x="2579" y="3402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充实</a:t>
              </a:r>
            </a:p>
          </p:txBody>
        </p:sp>
        <p:sp>
          <p:nvSpPr>
            <p:cNvPr id="7224" name="文本框 41992"/>
            <p:cNvSpPr txBox="1"/>
            <p:nvPr/>
          </p:nvSpPr>
          <p:spPr>
            <a:xfrm>
              <a:off x="1750" y="3187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美好</a:t>
              </a:r>
            </a:p>
          </p:txBody>
        </p:sp>
        <p:sp>
          <p:nvSpPr>
            <p:cNvPr id="7225" name="文本框 41993"/>
            <p:cNvSpPr txBox="1"/>
            <p:nvPr/>
          </p:nvSpPr>
          <p:spPr>
            <a:xfrm>
              <a:off x="3480" y="3186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成长</a:t>
              </a:r>
            </a:p>
          </p:txBody>
        </p:sp>
        <p:sp>
          <p:nvSpPr>
            <p:cNvPr id="7226" name="文本框 41994"/>
            <p:cNvSpPr txBox="1"/>
            <p:nvPr/>
          </p:nvSpPr>
          <p:spPr>
            <a:xfrm>
              <a:off x="1205" y="2642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勇气</a:t>
              </a:r>
            </a:p>
          </p:txBody>
        </p:sp>
        <p:sp>
          <p:nvSpPr>
            <p:cNvPr id="7227" name="文本框 11"/>
            <p:cNvSpPr txBox="1"/>
            <p:nvPr/>
          </p:nvSpPr>
          <p:spPr>
            <a:xfrm>
              <a:off x="1750" y="1321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纠结</a:t>
              </a:r>
            </a:p>
          </p:txBody>
        </p:sp>
        <p:sp>
          <p:nvSpPr>
            <p:cNvPr id="7228" name="文本框 13"/>
            <p:cNvSpPr txBox="1"/>
            <p:nvPr/>
          </p:nvSpPr>
          <p:spPr>
            <a:xfrm>
              <a:off x="1205" y="1881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zh-CN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自由</a:t>
              </a:r>
            </a:p>
          </p:txBody>
        </p:sp>
        <p:sp>
          <p:nvSpPr>
            <p:cNvPr id="7229" name="文本框 14"/>
            <p:cNvSpPr txBox="1"/>
            <p:nvPr/>
          </p:nvSpPr>
          <p:spPr>
            <a:xfrm>
              <a:off x="3382" y="1322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青涩</a:t>
              </a:r>
            </a:p>
          </p:txBody>
        </p:sp>
        <p:sp>
          <p:nvSpPr>
            <p:cNvPr id="7230" name="文本框 41992"/>
            <p:cNvSpPr txBox="1"/>
            <p:nvPr/>
          </p:nvSpPr>
          <p:spPr>
            <a:xfrm>
              <a:off x="4012" y="1881"/>
              <a:ext cx="630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飞翔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2"/>
          <p:cNvSpPr txBox="1"/>
          <p:nvPr/>
        </p:nvSpPr>
        <p:spPr>
          <a:xfrm>
            <a:off x="0" y="169000"/>
            <a:ext cx="64807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青春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的我们有哪些成长的渴望？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0659" name="文本框 5"/>
          <p:cNvSpPr txBox="1"/>
          <p:nvPr/>
        </p:nvSpPr>
        <p:spPr>
          <a:xfrm>
            <a:off x="0" y="1196975"/>
            <a:ext cx="8964613" cy="106680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我们渴望拥有健美的身躯、充实的大脑，渴望自由、渴望飞翔，“指点江山，激扬文字”。</a:t>
            </a:r>
          </a:p>
        </p:txBody>
      </p:sp>
      <p:sp>
        <p:nvSpPr>
          <p:cNvPr id="70661" name="文本框 6"/>
          <p:cNvSpPr txBox="1"/>
          <p:nvPr/>
        </p:nvSpPr>
        <p:spPr>
          <a:xfrm>
            <a:off x="2051050" y="2565400"/>
            <a:ext cx="3457575" cy="6413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先定一个小目标</a:t>
            </a:r>
          </a:p>
        </p:txBody>
      </p:sp>
      <p:pic>
        <p:nvPicPr>
          <p:cNvPr id="70662" name="图片 1"/>
          <p:cNvPicPr>
            <a:picLocks noChangeAspect="1"/>
          </p:cNvPicPr>
          <p:nvPr/>
        </p:nvPicPr>
        <p:blipFill>
          <a:blip r:embed="rId3"/>
          <a:srcRect t="3159" b="18558"/>
          <a:stretch>
            <a:fillRect/>
          </a:stretch>
        </p:blipFill>
        <p:spPr>
          <a:xfrm>
            <a:off x="0" y="3200400"/>
            <a:ext cx="9144000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1" descr="C:\Users\1\AppData\Roaming\Tencent\Users\447311549\QQ\WinTemp\RichOle\PARTFNI}XJX6T5R4EFPF1%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928688"/>
            <a:ext cx="3286125" cy="485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TextBox 9"/>
          <p:cNvSpPr txBox="1"/>
          <p:nvPr/>
        </p:nvSpPr>
        <p:spPr>
          <a:xfrm>
            <a:off x="4000500" y="857250"/>
            <a:ext cx="485775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雷军</a:t>
            </a:r>
            <a:r>
              <a:rPr lang="en-US" altLang="zh-CN" sz="3200" b="1" dirty="0">
                <a:latin typeface="Arial" panose="020B0604020202020204" pitchFamily="34" charset="0"/>
              </a:rPr>
              <a:t>18</a:t>
            </a:r>
            <a:r>
              <a:rPr lang="zh-CN" altLang="en-US" sz="3200" b="1" dirty="0">
                <a:latin typeface="Arial" panose="020B0604020202020204" pitchFamily="34" charset="0"/>
              </a:rPr>
              <a:t>岁时的梦想：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创造与众不同的人生，创办世界一流的公司</a:t>
            </a:r>
          </a:p>
        </p:txBody>
      </p:sp>
      <p:sp>
        <p:nvSpPr>
          <p:cNvPr id="11" name="矩形 10"/>
          <p:cNvSpPr/>
          <p:nvPr/>
        </p:nvSpPr>
        <p:spPr>
          <a:xfrm>
            <a:off x="4071938" y="2571750"/>
            <a:ext cx="4748212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</a:rPr>
              <a:t>我在</a:t>
            </a:r>
            <a:r>
              <a:rPr lang="en-US" altLang="zh-CN" sz="3200" b="1" dirty="0">
                <a:latin typeface="Arial" panose="020B0604020202020204" pitchFamily="34" charset="0"/>
              </a:rPr>
              <a:t>40</a:t>
            </a:r>
            <a:r>
              <a:rPr lang="zh-CN" altLang="en-US" sz="3200" b="1" dirty="0">
                <a:latin typeface="Arial" panose="020B0604020202020204" pitchFamily="34" charset="0"/>
              </a:rPr>
              <a:t>岁的时候，没有忘记我</a:t>
            </a:r>
            <a:r>
              <a:rPr lang="en-US" altLang="zh-CN" sz="3200" b="1" dirty="0">
                <a:latin typeface="Arial" panose="020B0604020202020204" pitchFamily="34" charset="0"/>
              </a:rPr>
              <a:t>18</a:t>
            </a:r>
            <a:r>
              <a:rPr lang="zh-CN" altLang="en-US" sz="3200" b="1" dirty="0">
                <a:latin typeface="Arial" panose="020B0604020202020204" pitchFamily="34" charset="0"/>
              </a:rPr>
              <a:t>岁的梦想，我去试了。虽然我知道今天的小米说成功为时过早，谈击败苹果为时过早，但是梦想总是要有的，万一实现了呢？”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5" name="图片 1" descr="9885883_151207780001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20938"/>
            <a:ext cx="9144000" cy="42814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706" name="组合 18"/>
          <p:cNvGrpSpPr/>
          <p:nvPr/>
        </p:nvGrpSpPr>
        <p:grpSpPr>
          <a:xfrm>
            <a:off x="0" y="2060575"/>
            <a:ext cx="8054975" cy="1187450"/>
            <a:chOff x="396394" y="1152246"/>
            <a:chExt cx="7750102" cy="1188054"/>
          </a:xfrm>
        </p:grpSpPr>
        <p:grpSp>
          <p:nvGrpSpPr>
            <p:cNvPr id="29707" name="组合 3"/>
            <p:cNvGrpSpPr/>
            <p:nvPr/>
          </p:nvGrpSpPr>
          <p:grpSpPr>
            <a:xfrm>
              <a:off x="396394" y="1581029"/>
              <a:ext cx="436547" cy="419252"/>
              <a:chOff x="1835149" y="5476142"/>
              <a:chExt cx="1414740" cy="135323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835149" y="5476142"/>
                <a:ext cx="1414740" cy="1353231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 panose="02010509060101010101" charset="-122"/>
                  <a:cs typeface="+mn-cs"/>
                </a:endParaRPr>
              </a:p>
            </p:txBody>
          </p:sp>
          <p:sp>
            <p:nvSpPr>
              <p:cNvPr id="19" name="燕尾形 1"/>
              <p:cNvSpPr/>
              <p:nvPr/>
            </p:nvSpPr>
            <p:spPr>
              <a:xfrm rot="20411022">
                <a:off x="1942284" y="5665551"/>
                <a:ext cx="1270694" cy="850894"/>
              </a:xfrm>
              <a:custGeom>
                <a:avLst/>
                <a:gdLst>
                  <a:gd name="connsiteX0" fmla="*/ 0 w 1270000"/>
                  <a:gd name="connsiteY0" fmla="*/ 0 h 846667"/>
                  <a:gd name="connsiteX1" fmla="*/ 829733 w 1270000"/>
                  <a:gd name="connsiteY1" fmla="*/ 0 h 846667"/>
                  <a:gd name="connsiteX2" fmla="*/ 1270000 w 1270000"/>
                  <a:gd name="connsiteY2" fmla="*/ 423334 h 846667"/>
                  <a:gd name="connsiteX3" fmla="*/ 829733 w 1270000"/>
                  <a:gd name="connsiteY3" fmla="*/ 846667 h 846667"/>
                  <a:gd name="connsiteX4" fmla="*/ 0 w 1270000"/>
                  <a:gd name="connsiteY4" fmla="*/ 846667 h 846667"/>
                  <a:gd name="connsiteX5" fmla="*/ 440267 w 1270000"/>
                  <a:gd name="connsiteY5" fmla="*/ 423334 h 846667"/>
                  <a:gd name="connsiteX6" fmla="*/ 0 w 1270000"/>
                  <a:gd name="connsiteY6" fmla="*/ 0 h 846667"/>
                  <a:gd name="connsiteX0-1" fmla="*/ 0 w 1270000"/>
                  <a:gd name="connsiteY0-2" fmla="*/ 0 h 846667"/>
                  <a:gd name="connsiteX1-3" fmla="*/ 1270000 w 1270000"/>
                  <a:gd name="connsiteY1-4" fmla="*/ 423334 h 846667"/>
                  <a:gd name="connsiteX2-5" fmla="*/ 829733 w 1270000"/>
                  <a:gd name="connsiteY2-6" fmla="*/ 846667 h 846667"/>
                  <a:gd name="connsiteX3-7" fmla="*/ 0 w 1270000"/>
                  <a:gd name="connsiteY3-8" fmla="*/ 846667 h 846667"/>
                  <a:gd name="connsiteX4-9" fmla="*/ 440267 w 1270000"/>
                  <a:gd name="connsiteY4-10" fmla="*/ 423334 h 846667"/>
                  <a:gd name="connsiteX5-11" fmla="*/ 0 w 1270000"/>
                  <a:gd name="connsiteY5-12" fmla="*/ 0 h 846667"/>
                  <a:gd name="connsiteX0-13" fmla="*/ 0 w 1270000"/>
                  <a:gd name="connsiteY0-14" fmla="*/ 0 h 846667"/>
                  <a:gd name="connsiteX1-15" fmla="*/ 1270000 w 1270000"/>
                  <a:gd name="connsiteY1-16" fmla="*/ 423334 h 846667"/>
                  <a:gd name="connsiteX2-17" fmla="*/ 0 w 1270000"/>
                  <a:gd name="connsiteY2-18" fmla="*/ 846667 h 846667"/>
                  <a:gd name="connsiteX3-19" fmla="*/ 440267 w 1270000"/>
                  <a:gd name="connsiteY3-20" fmla="*/ 423334 h 846667"/>
                  <a:gd name="connsiteX4-21" fmla="*/ 0 w 1270000"/>
                  <a:gd name="connsiteY4-22" fmla="*/ 0 h 8466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70000" h="846667">
                    <a:moveTo>
                      <a:pt x="0" y="0"/>
                    </a:moveTo>
                    <a:lnTo>
                      <a:pt x="1270000" y="423334"/>
                    </a:lnTo>
                    <a:lnTo>
                      <a:pt x="0" y="846667"/>
                    </a:lnTo>
                    <a:lnTo>
                      <a:pt x="440267" y="4233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幼圆" panose="02010509060101010101" charset="-122"/>
                  <a:cs typeface="+mn-cs"/>
                </a:endParaRPr>
              </a:p>
            </p:txBody>
          </p:sp>
        </p:grpSp>
        <p:sp>
          <p:nvSpPr>
            <p:cNvPr id="29710" name="TextBox 4"/>
            <p:cNvSpPr txBox="1"/>
            <p:nvPr/>
          </p:nvSpPr>
          <p:spPr>
            <a:xfrm>
              <a:off x="877530" y="1152246"/>
              <a:ext cx="7268966" cy="11880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想象你是一只展翅欲飞的雄鹰，应该拥有怎样的羽翼才能独立飞翔？把你想到的词语写上去。</a:t>
              </a:r>
            </a:p>
          </p:txBody>
        </p:sp>
      </p:grpSp>
      <p:sp>
        <p:nvSpPr>
          <p:cNvPr id="29711" name="TextBox 21"/>
          <p:cNvSpPr txBox="1"/>
          <p:nvPr/>
        </p:nvSpPr>
        <p:spPr>
          <a:xfrm>
            <a:off x="0" y="981075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站在青春的起点，我们怀揣着美好的梦想，思考着该如何拥有飞翔的力量。</a:t>
            </a:r>
          </a:p>
        </p:txBody>
      </p:sp>
      <p:sp>
        <p:nvSpPr>
          <p:cNvPr id="29712" name="TextBox 23"/>
          <p:cNvSpPr txBox="1"/>
          <p:nvPr/>
        </p:nvSpPr>
        <p:spPr>
          <a:xfrm>
            <a:off x="500063" y="6007100"/>
            <a:ext cx="1000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激情</a:t>
            </a:r>
          </a:p>
        </p:txBody>
      </p:sp>
      <p:sp>
        <p:nvSpPr>
          <p:cNvPr id="29713" name="TextBox 25"/>
          <p:cNvSpPr txBox="1"/>
          <p:nvPr/>
        </p:nvSpPr>
        <p:spPr>
          <a:xfrm>
            <a:off x="1357313" y="6007100"/>
            <a:ext cx="1000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自信</a:t>
            </a:r>
          </a:p>
        </p:txBody>
      </p:sp>
      <p:sp>
        <p:nvSpPr>
          <p:cNvPr id="29714" name="TextBox 26"/>
          <p:cNvSpPr txBox="1"/>
          <p:nvPr/>
        </p:nvSpPr>
        <p:spPr>
          <a:xfrm>
            <a:off x="2357438" y="6007100"/>
            <a:ext cx="1000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自尊</a:t>
            </a:r>
          </a:p>
        </p:txBody>
      </p:sp>
      <p:sp>
        <p:nvSpPr>
          <p:cNvPr id="29715" name="TextBox 27"/>
          <p:cNvSpPr txBox="1"/>
          <p:nvPr/>
        </p:nvSpPr>
        <p:spPr>
          <a:xfrm rot="-1567267">
            <a:off x="6256338" y="5408613"/>
            <a:ext cx="1000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自强</a:t>
            </a:r>
          </a:p>
        </p:txBody>
      </p:sp>
      <p:sp>
        <p:nvSpPr>
          <p:cNvPr id="29716" name="TextBox 28"/>
          <p:cNvSpPr txBox="1"/>
          <p:nvPr/>
        </p:nvSpPr>
        <p:spPr>
          <a:xfrm rot="-1756529">
            <a:off x="7050088" y="4935538"/>
            <a:ext cx="1000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规则</a:t>
            </a:r>
          </a:p>
        </p:txBody>
      </p:sp>
      <p:sp>
        <p:nvSpPr>
          <p:cNvPr id="29717" name="TextBox 29"/>
          <p:cNvSpPr txBox="1"/>
          <p:nvPr/>
        </p:nvSpPr>
        <p:spPr>
          <a:xfrm rot="-2190303">
            <a:off x="7897813" y="4473575"/>
            <a:ext cx="1000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宽容</a:t>
            </a:r>
          </a:p>
        </p:txBody>
      </p:sp>
      <p:sp>
        <p:nvSpPr>
          <p:cNvPr id="29718" name="矩形 29717"/>
          <p:cNvSpPr/>
          <p:nvPr/>
        </p:nvSpPr>
        <p:spPr>
          <a:xfrm>
            <a:off x="0" y="0"/>
            <a:ext cx="3960813" cy="1052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飞翔的力量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4237"/>
  <p:tag name="MH_LIBRARY" val="GRAPHIC"/>
  <p:tag name="MH_TYPE" val="Other"/>
  <p:tag name="MH_ORDER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SubTitle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4237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SubTitle"/>
  <p:tag name="MH_ORDER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PageTitle"/>
  <p:tag name="MH_ORDER" val="PageTitl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5152"/>
  <p:tag name="MH_LIBRARY" val="GRAPHIC"/>
  <p:tag name="MH_TYPE" val="Pictur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5152"/>
  <p:tag name="MH_LIBRARY" val="GRAPHIC"/>
  <p:tag name="MH_TYPE" val="Picture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5152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5152"/>
  <p:tag name="MH_LIBRARY" val="GRAPHIC"/>
  <p:tag name="MH_TYPE" val="Text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5152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4237"/>
  <p:tag name="MH_LIBRARY" val="GRAPHIC"/>
  <p:tag name="MH_TYPE" val="SubTitle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1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1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2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2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2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2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2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2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4237"/>
  <p:tag name="MH_LIBRARY" val="GRAPHIC"/>
  <p:tag name="MH_TYPE" val="SubTitle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2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4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05"/>
  <p:tag name="MH_LIBRARY" val="GRAPHIC"/>
  <p:tag name="MH_TYPE" val="Other"/>
  <p:tag name="MH_ORDER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105051"/>
  <p:tag name="MH_LIBRARY" val="GRAPHIC"/>
  <p:tag name="MH_TYPE" val="Other"/>
  <p:tag name="MH_ORDER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92130"/>
  <p:tag name="MH_LIBRARY" val="GRAPHIC"/>
  <p:tag name="MH_TYPE" val="Picture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92130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201316"/>
  <p:tag name="MH_LIBRARY" val="GRAPHIC"/>
  <p:tag name="MH_TYPE" val="SubTitle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201316"/>
  <p:tag name="MH_LIBRARY" val="GRAPHIC"/>
  <p:tag name="MH_TYPE" val="Pictur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913"/>
  <p:tag name="MH_LIBRARY" val="GRAPHIC"/>
  <p:tag name="MH_TYPE" val="SubTitle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201316"/>
  <p:tag name="MH_LIBRARY" val="GRAPHIC"/>
  <p:tag name="MH_TYPE" val="SubTitle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201316"/>
  <p:tag name="MH_LIBRARY" val="GRAPHIC"/>
  <p:tag name="MH_TYPE" val="Picture"/>
  <p:tag name="MH_ORDER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201316"/>
  <p:tag name="MH_LIBRARY" val="GRAPHIC"/>
  <p:tag name="MH_TYPE" val="SubTitle"/>
  <p:tag name="MH_ORDER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201316"/>
  <p:tag name="MH_LIBRARY" val="GRAPHIC"/>
  <p:tag name="MH_TYPE" val="Pictur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4237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84237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15153100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2030</Words>
  <Application>Microsoft Office PowerPoint</Application>
  <PresentationFormat>全屏显示(4:3)</PresentationFormat>
  <Paragraphs>144</Paragraphs>
  <Slides>31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默认设计模板</vt:lpstr>
      <vt:lpstr>主题3</vt:lpstr>
      <vt:lpstr>候课要求</vt:lpstr>
      <vt:lpstr>幻灯片 2</vt:lpstr>
      <vt:lpstr>幻灯片 3</vt:lpstr>
      <vt:lpstr>幻灯片 4</vt:lpstr>
      <vt:lpstr>自学指导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归纳总结</vt:lpstr>
      <vt:lpstr>幻灯片 27</vt:lpstr>
      <vt:lpstr>幻灯片 28</vt:lpstr>
      <vt:lpstr>激情小组</vt:lpstr>
      <vt:lpstr>幻灯片 30</vt:lpstr>
      <vt:lpstr>幻灯片 31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候课要求</dc:title>
  <dc:subject/>
  <dc:creator/>
  <cp:keywords/>
  <dc:description/>
  <cp:lastModifiedBy>dearedu</cp:lastModifiedBy>
  <cp:revision>17</cp:revision>
  <dcterms:created xsi:type="dcterms:W3CDTF">2017-12-22T04:16:00Z</dcterms:created>
  <dcterms:modified xsi:type="dcterms:W3CDTF">2019-05-31T08:35:03Z</dcterms:modified>
  <cp:category/>
</cp:coreProperties>
</file>