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0" r:id="rId3"/>
    <p:sldMasterId id="2147483682" r:id="rId4"/>
    <p:sldMasterId id="2147483694" r:id="rId5"/>
  </p:sldMasterIdLst>
  <p:notesMasterIdLst>
    <p:notesMasterId r:id="rId28"/>
  </p:notesMasterIdLst>
  <p:sldIdLst>
    <p:sldId id="258" r:id="rId6"/>
    <p:sldId id="269" r:id="rId7"/>
    <p:sldId id="259" r:id="rId8"/>
    <p:sldId id="257" r:id="rId9"/>
    <p:sldId id="262" r:id="rId10"/>
    <p:sldId id="277" r:id="rId11"/>
    <p:sldId id="264" r:id="rId12"/>
    <p:sldId id="285" r:id="rId13"/>
    <p:sldId id="280" r:id="rId14"/>
    <p:sldId id="281" r:id="rId15"/>
    <p:sldId id="282" r:id="rId16"/>
    <p:sldId id="267" r:id="rId17"/>
    <p:sldId id="284" r:id="rId18"/>
    <p:sldId id="288" r:id="rId19"/>
    <p:sldId id="287" r:id="rId20"/>
    <p:sldId id="291" r:id="rId21"/>
    <p:sldId id="296" r:id="rId22"/>
    <p:sldId id="297" r:id="rId23"/>
    <p:sldId id="298" r:id="rId24"/>
    <p:sldId id="299" r:id="rId25"/>
    <p:sldId id="300" r:id="rId26"/>
    <p:sldId id="30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 autoAdjust="0"/>
    <p:restoredTop sz="94660"/>
  </p:normalViewPr>
  <p:slideViewPr>
    <p:cSldViewPr snapToGrid="0">
      <p:cViewPr>
        <p:scale>
          <a:sx n="66" d="100"/>
          <a:sy n="66" d="100"/>
        </p:scale>
        <p:origin x="-1854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hyperlink" Target="../../../../&#30446;&#24405;.ppt" TargetMode="Externa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ags" Target="../tags/tag8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hyperlink" Target="../../../../&#30446;&#24405;.ppt" TargetMode="Externa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pPr lvl="0"/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5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5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microsoft.com/office/2007/relationships/media" Target="file:///E:\&#21021;&#19968;&#36947;&#24503;&#19982;&#27861;&#27835;\&#38142;&#25509;&#26448;&#26009;\Richard%20Clayderman-&#27426;&#20048;&#39042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6" Type="http://schemas.openxmlformats.org/officeDocument/2006/relationships/slideLayout" Target="../slideLayouts/slideLayout17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0"/>
            <a:ext cx="9159875" cy="604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-15875" y="4191000"/>
            <a:ext cx="9159875" cy="2670175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35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>
            <a:spLocks noChangeArrowheads="1"/>
          </p:cNvSpPr>
          <p:nvPr/>
        </p:nvSpPr>
        <p:spPr bwMode="auto">
          <a:xfrm>
            <a:off x="1441450" y="4303713"/>
            <a:ext cx="64436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第七课  共奏和谐乐章</a:t>
            </a:r>
          </a:p>
        </p:txBody>
      </p:sp>
      <p:sp>
        <p:nvSpPr>
          <p:cNvPr id="3077" name="文本框 15"/>
          <p:cNvSpPr/>
          <p:nvPr/>
        </p:nvSpPr>
        <p:spPr>
          <a:xfrm>
            <a:off x="2328863" y="5500688"/>
            <a:ext cx="4662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第一框 单音与和声</a:t>
            </a:r>
          </a:p>
        </p:txBody>
      </p:sp>
      <p:pic>
        <p:nvPicPr>
          <p:cNvPr id="3078" name="Picture 4" descr="卡通遨游太空汇报模板"/>
          <p:cNvPicPr>
            <a:picLocks noChangeAspect="1"/>
          </p:cNvPicPr>
          <p:nvPr/>
        </p:nvPicPr>
        <p:blipFill>
          <a:blip r:embed="rId3"/>
          <a:srcRect t="73019"/>
          <a:stretch>
            <a:fillRect/>
          </a:stretch>
        </p:blipFill>
        <p:spPr>
          <a:xfrm>
            <a:off x="2089150" y="2930525"/>
            <a:ext cx="4965700" cy="94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Freeform 7"/>
          <p:cNvSpPr/>
          <p:nvPr/>
        </p:nvSpPr>
        <p:spPr>
          <a:xfrm>
            <a:off x="1096963" y="1479550"/>
            <a:ext cx="517525" cy="198438"/>
          </a:xfrm>
          <a:custGeom>
            <a:avLst/>
            <a:gdLst/>
            <a:ahLst/>
            <a:cxnLst>
              <a:cxn ang="0">
                <a:pos x="507941" y="198438"/>
              </a:cxn>
              <a:cxn ang="0">
                <a:pos x="514330" y="172833"/>
              </a:cxn>
              <a:cxn ang="0">
                <a:pos x="437660" y="83216"/>
              </a:cxn>
              <a:cxn ang="0">
                <a:pos x="386546" y="96018"/>
              </a:cxn>
              <a:cxn ang="0">
                <a:pos x="386546" y="89617"/>
              </a:cxn>
              <a:cxn ang="0">
                <a:pos x="386546" y="86417"/>
              </a:cxn>
              <a:cxn ang="0">
                <a:pos x="386546" y="70413"/>
              </a:cxn>
              <a:cxn ang="0">
                <a:pos x="380157" y="51210"/>
              </a:cxn>
              <a:cxn ang="0">
                <a:pos x="376963" y="48009"/>
              </a:cxn>
              <a:cxn ang="0">
                <a:pos x="376963" y="48009"/>
              </a:cxn>
              <a:cxn ang="0">
                <a:pos x="376963" y="48009"/>
              </a:cxn>
              <a:cxn ang="0">
                <a:pos x="367379" y="28806"/>
              </a:cxn>
              <a:cxn ang="0">
                <a:pos x="348211" y="16003"/>
              </a:cxn>
              <a:cxn ang="0">
                <a:pos x="309876" y="0"/>
              </a:cxn>
              <a:cxn ang="0">
                <a:pos x="265152" y="9602"/>
              </a:cxn>
              <a:cxn ang="0">
                <a:pos x="233206" y="38407"/>
              </a:cxn>
              <a:cxn ang="0">
                <a:pos x="223622" y="57611"/>
              </a:cxn>
              <a:cxn ang="0">
                <a:pos x="220427" y="76815"/>
              </a:cxn>
              <a:cxn ang="0">
                <a:pos x="185287" y="67213"/>
              </a:cxn>
              <a:cxn ang="0">
                <a:pos x="166119" y="67213"/>
              </a:cxn>
              <a:cxn ang="0">
                <a:pos x="130979" y="83216"/>
              </a:cxn>
              <a:cxn ang="0">
                <a:pos x="105422" y="137626"/>
              </a:cxn>
              <a:cxn ang="0">
                <a:pos x="102227" y="137626"/>
              </a:cxn>
              <a:cxn ang="0">
                <a:pos x="102227" y="137626"/>
              </a:cxn>
              <a:cxn ang="0">
                <a:pos x="102227" y="137626"/>
              </a:cxn>
              <a:cxn ang="0">
                <a:pos x="3195" y="188836"/>
              </a:cxn>
              <a:cxn ang="0">
                <a:pos x="0" y="198438"/>
              </a:cxn>
              <a:cxn ang="0">
                <a:pos x="507941" y="198438"/>
              </a:cxn>
            </a:cxnLst>
            <a:rect l="0" t="0" r="0" b="0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9"/>
          <p:cNvSpPr/>
          <p:nvPr/>
        </p:nvSpPr>
        <p:spPr>
          <a:xfrm>
            <a:off x="7308850" y="3336925"/>
            <a:ext cx="865188" cy="328613"/>
          </a:xfrm>
          <a:custGeom>
            <a:avLst/>
            <a:gdLst/>
            <a:ahLst/>
            <a:cxnLst>
              <a:cxn ang="0">
                <a:pos x="849225" y="328613"/>
              </a:cxn>
              <a:cxn ang="0">
                <a:pos x="858803" y="287138"/>
              </a:cxn>
              <a:cxn ang="0">
                <a:pos x="731100" y="137188"/>
              </a:cxn>
              <a:cxn ang="0">
                <a:pos x="644900" y="162711"/>
              </a:cxn>
              <a:cxn ang="0">
                <a:pos x="644900" y="153140"/>
              </a:cxn>
              <a:cxn ang="0">
                <a:pos x="644900" y="143569"/>
              </a:cxn>
              <a:cxn ang="0">
                <a:pos x="644900" y="118045"/>
              </a:cxn>
              <a:cxn ang="0">
                <a:pos x="635323" y="86141"/>
              </a:cxn>
              <a:cxn ang="0">
                <a:pos x="632130" y="79760"/>
              </a:cxn>
              <a:cxn ang="0">
                <a:pos x="632130" y="79760"/>
              </a:cxn>
              <a:cxn ang="0">
                <a:pos x="632130" y="79760"/>
              </a:cxn>
              <a:cxn ang="0">
                <a:pos x="609782" y="47856"/>
              </a:cxn>
              <a:cxn ang="0">
                <a:pos x="584241" y="25523"/>
              </a:cxn>
              <a:cxn ang="0">
                <a:pos x="517197" y="3190"/>
              </a:cxn>
              <a:cxn ang="0">
                <a:pos x="443768" y="15952"/>
              </a:cxn>
              <a:cxn ang="0">
                <a:pos x="389494" y="63808"/>
              </a:cxn>
              <a:cxn ang="0">
                <a:pos x="373531" y="95713"/>
              </a:cxn>
              <a:cxn ang="0">
                <a:pos x="367146" y="127617"/>
              </a:cxn>
              <a:cxn ang="0">
                <a:pos x="309680" y="111665"/>
              </a:cxn>
              <a:cxn ang="0">
                <a:pos x="277754" y="111665"/>
              </a:cxn>
              <a:cxn ang="0">
                <a:pos x="217095" y="143569"/>
              </a:cxn>
              <a:cxn ang="0">
                <a:pos x="172399" y="229710"/>
              </a:cxn>
              <a:cxn ang="0">
                <a:pos x="172399" y="229710"/>
              </a:cxn>
              <a:cxn ang="0">
                <a:pos x="169207" y="232900"/>
              </a:cxn>
              <a:cxn ang="0">
                <a:pos x="169207" y="232900"/>
              </a:cxn>
              <a:cxn ang="0">
                <a:pos x="3193" y="312661"/>
              </a:cxn>
              <a:cxn ang="0">
                <a:pos x="0" y="328613"/>
              </a:cxn>
              <a:cxn ang="0">
                <a:pos x="849225" y="328613"/>
              </a:cxn>
            </a:cxnLst>
            <a:rect l="0" t="0" r="0" b="0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81" name="Group 17"/>
          <p:cNvGrpSpPr/>
          <p:nvPr/>
        </p:nvGrpSpPr>
        <p:grpSpPr>
          <a:xfrm rot="631247">
            <a:off x="3167063" y="3376613"/>
            <a:ext cx="276225" cy="266700"/>
            <a:chOff x="223" y="203"/>
            <a:chExt cx="213" cy="211"/>
          </a:xfrm>
        </p:grpSpPr>
        <p:sp>
          <p:nvSpPr>
            <p:cNvPr id="3111" name="Freeform 18"/>
            <p:cNvSpPr/>
            <p:nvPr/>
          </p:nvSpPr>
          <p:spPr>
            <a:xfrm>
              <a:off x="223" y="203"/>
              <a:ext cx="213" cy="211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0" y="90"/>
                </a:cxn>
                <a:cxn ang="0">
                  <a:pos x="213" y="130"/>
                </a:cxn>
                <a:cxn ang="0">
                  <a:pos x="121" y="130"/>
                </a:cxn>
                <a:cxn ang="0">
                  <a:pos x="83" y="211"/>
                </a:cxn>
                <a:cxn ang="0">
                  <a:pos x="83" y="121"/>
                </a:cxn>
                <a:cxn ang="0">
                  <a:pos x="0" y="81"/>
                </a:cxn>
                <a:cxn ang="0">
                  <a:pos x="93" y="81"/>
                </a:cxn>
                <a:cxn ang="0">
                  <a:pos x="133" y="0"/>
                </a:cxn>
              </a:cxnLst>
              <a:rect l="0" t="0" r="0" b="0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Oval 19"/>
            <p:cNvSpPr/>
            <p:nvPr/>
          </p:nvSpPr>
          <p:spPr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686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082" name="Group 17"/>
          <p:cNvGrpSpPr/>
          <p:nvPr/>
        </p:nvGrpSpPr>
        <p:grpSpPr>
          <a:xfrm rot="631247">
            <a:off x="6523038" y="2482850"/>
            <a:ext cx="276225" cy="266700"/>
            <a:chOff x="223" y="203"/>
            <a:chExt cx="213" cy="211"/>
          </a:xfrm>
        </p:grpSpPr>
        <p:sp>
          <p:nvSpPr>
            <p:cNvPr id="3109" name="Freeform 18"/>
            <p:cNvSpPr/>
            <p:nvPr/>
          </p:nvSpPr>
          <p:spPr>
            <a:xfrm>
              <a:off x="223" y="203"/>
              <a:ext cx="213" cy="211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0" y="90"/>
                </a:cxn>
                <a:cxn ang="0">
                  <a:pos x="213" y="130"/>
                </a:cxn>
                <a:cxn ang="0">
                  <a:pos x="121" y="130"/>
                </a:cxn>
                <a:cxn ang="0">
                  <a:pos x="83" y="211"/>
                </a:cxn>
                <a:cxn ang="0">
                  <a:pos x="83" y="121"/>
                </a:cxn>
                <a:cxn ang="0">
                  <a:pos x="0" y="81"/>
                </a:cxn>
                <a:cxn ang="0">
                  <a:pos x="93" y="81"/>
                </a:cxn>
                <a:cxn ang="0">
                  <a:pos x="133" y="0"/>
                </a:cxn>
              </a:cxnLst>
              <a:rect l="0" t="0" r="0" b="0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Oval 19"/>
            <p:cNvSpPr/>
            <p:nvPr/>
          </p:nvSpPr>
          <p:spPr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6862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083" name="Gruppieren 192"/>
          <p:cNvGrpSpPr/>
          <p:nvPr/>
        </p:nvGrpSpPr>
        <p:grpSpPr>
          <a:xfrm>
            <a:off x="2382838" y="1322388"/>
            <a:ext cx="760412" cy="769937"/>
            <a:chOff x="2505821" y="364248"/>
            <a:chExt cx="1409318" cy="1409318"/>
          </a:xfrm>
        </p:grpSpPr>
        <p:sp>
          <p:nvSpPr>
            <p:cNvPr id="3107" name="Ellipse 121"/>
            <p:cNvSpPr/>
            <p:nvPr/>
          </p:nvSpPr>
          <p:spPr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84" name="Gruppieren 32"/>
          <p:cNvGrpSpPr/>
          <p:nvPr/>
        </p:nvGrpSpPr>
        <p:grpSpPr>
          <a:xfrm>
            <a:off x="6902450" y="1530350"/>
            <a:ext cx="628650" cy="635000"/>
            <a:chOff x="6603838" y="2413781"/>
            <a:chExt cx="816551" cy="816551"/>
          </a:xfrm>
        </p:grpSpPr>
        <p:sp>
          <p:nvSpPr>
            <p:cNvPr id="3105" name="Ellipse 33"/>
            <p:cNvSpPr/>
            <p:nvPr/>
          </p:nvSpPr>
          <p:spPr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06" name="Freeform 62"/>
            <p:cNvSpPr>
              <a:spLocks noEditPoints="1"/>
            </p:cNvSpPr>
            <p:nvPr/>
          </p:nvSpPr>
          <p:spPr>
            <a:xfrm>
              <a:off x="6771628" y="2602696"/>
              <a:ext cx="480971" cy="438719"/>
            </a:xfrm>
            <a:custGeom>
              <a:avLst/>
              <a:gdLst/>
              <a:ahLst/>
              <a:cxnLst>
                <a:cxn ang="0">
                  <a:pos x="480971" y="0"/>
                </a:cxn>
                <a:cxn ang="0">
                  <a:pos x="132542" y="0"/>
                </a:cxn>
                <a:cxn ang="0">
                  <a:pos x="0" y="87397"/>
                </a:cxn>
                <a:cxn ang="0">
                  <a:pos x="0" y="438719"/>
                </a:cxn>
                <a:cxn ang="0">
                  <a:pos x="351323" y="438719"/>
                </a:cxn>
                <a:cxn ang="0">
                  <a:pos x="351323" y="435825"/>
                </a:cxn>
                <a:cxn ang="0">
                  <a:pos x="351323" y="436983"/>
                </a:cxn>
                <a:cxn ang="0">
                  <a:pos x="480971" y="350744"/>
                </a:cxn>
                <a:cxn ang="0">
                  <a:pos x="480971" y="0"/>
                </a:cxn>
                <a:cxn ang="0">
                  <a:pos x="471710" y="338589"/>
                </a:cxn>
                <a:cxn ang="0">
                  <a:pos x="355374" y="338589"/>
                </a:cxn>
                <a:cxn ang="0">
                  <a:pos x="355374" y="91448"/>
                </a:cxn>
                <a:cxn ang="0">
                  <a:pos x="471710" y="16206"/>
                </a:cxn>
                <a:cxn ang="0">
                  <a:pos x="471710" y="338589"/>
                </a:cxn>
                <a:cxn ang="0">
                  <a:pos x="132542" y="341483"/>
                </a:cxn>
                <a:cxn ang="0">
                  <a:pos x="10997" y="421934"/>
                </a:cxn>
                <a:cxn ang="0">
                  <a:pos x="10997" y="94342"/>
                </a:cxn>
                <a:cxn ang="0">
                  <a:pos x="132542" y="94342"/>
                </a:cxn>
                <a:cxn ang="0">
                  <a:pos x="132542" y="341483"/>
                </a:cxn>
                <a:cxn ang="0">
                  <a:pos x="143539" y="94342"/>
                </a:cxn>
                <a:cxn ang="0">
                  <a:pos x="344378" y="94342"/>
                </a:cxn>
                <a:cxn ang="0">
                  <a:pos x="344378" y="338589"/>
                </a:cxn>
                <a:cxn ang="0">
                  <a:pos x="143539" y="338589"/>
                </a:cxn>
                <a:cxn ang="0">
                  <a:pos x="143539" y="94342"/>
                </a:cxn>
                <a:cxn ang="0">
                  <a:pos x="465923" y="8103"/>
                </a:cxn>
                <a:cxn ang="0">
                  <a:pos x="351323" y="83345"/>
                </a:cxn>
                <a:cxn ang="0">
                  <a:pos x="143539" y="83345"/>
                </a:cxn>
                <a:cxn ang="0">
                  <a:pos x="143539" y="8103"/>
                </a:cxn>
                <a:cxn ang="0">
                  <a:pos x="465923" y="8103"/>
                </a:cxn>
                <a:cxn ang="0">
                  <a:pos x="132542" y="10997"/>
                </a:cxn>
                <a:cxn ang="0">
                  <a:pos x="132542" y="83345"/>
                </a:cxn>
                <a:cxn ang="0">
                  <a:pos x="23151" y="83345"/>
                </a:cxn>
                <a:cxn ang="0">
                  <a:pos x="132542" y="10997"/>
                </a:cxn>
                <a:cxn ang="0">
                  <a:pos x="23151" y="427722"/>
                </a:cxn>
                <a:cxn ang="0">
                  <a:pos x="139487" y="349586"/>
                </a:cxn>
                <a:cxn ang="0">
                  <a:pos x="344378" y="349586"/>
                </a:cxn>
                <a:cxn ang="0">
                  <a:pos x="344378" y="427722"/>
                </a:cxn>
                <a:cxn ang="0">
                  <a:pos x="23151" y="427722"/>
                </a:cxn>
                <a:cxn ang="0">
                  <a:pos x="355374" y="424828"/>
                </a:cxn>
                <a:cxn ang="0">
                  <a:pos x="355374" y="349586"/>
                </a:cxn>
                <a:cxn ang="0">
                  <a:pos x="467080" y="349586"/>
                </a:cxn>
                <a:cxn ang="0">
                  <a:pos x="355374" y="424828"/>
                </a:cxn>
              </a:cxnLst>
              <a:rect l="0" t="0" r="0" b="0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5" name="Gruppieren 49"/>
          <p:cNvGrpSpPr/>
          <p:nvPr/>
        </p:nvGrpSpPr>
        <p:grpSpPr>
          <a:xfrm>
            <a:off x="4135438" y="2098675"/>
            <a:ext cx="939800" cy="950913"/>
            <a:chOff x="4377182" y="1635028"/>
            <a:chExt cx="1740666" cy="1740666"/>
          </a:xfrm>
        </p:grpSpPr>
        <p:sp>
          <p:nvSpPr>
            <p:cNvPr id="3103" name="Ellipse 50"/>
            <p:cNvSpPr/>
            <p:nvPr/>
          </p:nvSpPr>
          <p:spPr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86" name="Gruppieren 69"/>
          <p:cNvGrpSpPr/>
          <p:nvPr/>
        </p:nvGrpSpPr>
        <p:grpSpPr>
          <a:xfrm>
            <a:off x="5570538" y="1916113"/>
            <a:ext cx="495300" cy="500062"/>
            <a:chOff x="7012114" y="521424"/>
            <a:chExt cx="916532" cy="916532"/>
          </a:xfrm>
        </p:grpSpPr>
        <p:sp>
          <p:nvSpPr>
            <p:cNvPr id="3101" name="Ellipse 70"/>
            <p:cNvSpPr/>
            <p:nvPr/>
          </p:nvSpPr>
          <p:spPr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02" name="Freeform 45"/>
            <p:cNvSpPr>
              <a:spLocks noEditPoints="1"/>
            </p:cNvSpPr>
            <p:nvPr/>
          </p:nvSpPr>
          <p:spPr>
            <a:xfrm>
              <a:off x="7244210" y="712108"/>
              <a:ext cx="520004" cy="521345"/>
            </a:xfrm>
            <a:custGeom>
              <a:avLst/>
              <a:gdLst/>
              <a:ahLst/>
              <a:cxnLst>
                <a:cxn ang="0">
                  <a:pos x="520004" y="457960"/>
                </a:cxn>
                <a:cxn ang="0">
                  <a:pos x="358295" y="296327"/>
                </a:cxn>
                <a:cxn ang="0">
                  <a:pos x="356710" y="294742"/>
                </a:cxn>
                <a:cxn ang="0">
                  <a:pos x="382076" y="201249"/>
                </a:cxn>
                <a:cxn ang="0">
                  <a:pos x="328173" y="71309"/>
                </a:cxn>
                <a:cxn ang="0">
                  <a:pos x="71342" y="71309"/>
                </a:cxn>
                <a:cxn ang="0">
                  <a:pos x="71342" y="329604"/>
                </a:cxn>
                <a:cxn ang="0">
                  <a:pos x="199758" y="383482"/>
                </a:cxn>
                <a:cxn ang="0">
                  <a:pos x="293295" y="358128"/>
                </a:cxn>
                <a:cxn ang="0">
                  <a:pos x="293295" y="359712"/>
                </a:cxn>
                <a:cxn ang="0">
                  <a:pos x="455004" y="521345"/>
                </a:cxn>
                <a:cxn ang="0">
                  <a:pos x="520004" y="457960"/>
                </a:cxn>
                <a:cxn ang="0">
                  <a:pos x="199758" y="337527"/>
                </a:cxn>
                <a:cxn ang="0">
                  <a:pos x="103050" y="297911"/>
                </a:cxn>
                <a:cxn ang="0">
                  <a:pos x="103050" y="104586"/>
                </a:cxn>
                <a:cxn ang="0">
                  <a:pos x="296466" y="104586"/>
                </a:cxn>
                <a:cxn ang="0">
                  <a:pos x="336100" y="201249"/>
                </a:cxn>
                <a:cxn ang="0">
                  <a:pos x="296466" y="297911"/>
                </a:cxn>
                <a:cxn ang="0">
                  <a:pos x="199758" y="337527"/>
                </a:cxn>
                <a:cxn ang="0">
                  <a:pos x="144269" y="239280"/>
                </a:cxn>
                <a:cxn ang="0">
                  <a:pos x="144269" y="152125"/>
                </a:cxn>
                <a:cxn ang="0">
                  <a:pos x="144269" y="128355"/>
                </a:cxn>
                <a:cxn ang="0">
                  <a:pos x="120489" y="128355"/>
                </a:cxn>
                <a:cxn ang="0">
                  <a:pos x="120489" y="264634"/>
                </a:cxn>
                <a:cxn ang="0">
                  <a:pos x="144269" y="264634"/>
                </a:cxn>
                <a:cxn ang="0">
                  <a:pos x="144269" y="239280"/>
                </a:cxn>
              </a:cxnLst>
              <a:rect l="0" t="0" r="0" b="0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587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7" name="Gruppieren 108"/>
          <p:cNvGrpSpPr/>
          <p:nvPr/>
        </p:nvGrpSpPr>
        <p:grpSpPr>
          <a:xfrm>
            <a:off x="2911475" y="2462213"/>
            <a:ext cx="574675" cy="581025"/>
            <a:chOff x="2781177" y="836401"/>
            <a:chExt cx="1063691" cy="1063691"/>
          </a:xfrm>
        </p:grpSpPr>
        <p:sp>
          <p:nvSpPr>
            <p:cNvPr id="3099" name="Ellipse 109"/>
            <p:cNvSpPr/>
            <p:nvPr/>
          </p:nvSpPr>
          <p:spPr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88" name="Gruppieren 124"/>
          <p:cNvGrpSpPr/>
          <p:nvPr/>
        </p:nvGrpSpPr>
        <p:grpSpPr>
          <a:xfrm>
            <a:off x="4919663" y="2719388"/>
            <a:ext cx="450850" cy="455612"/>
            <a:chOff x="7712904" y="2560542"/>
            <a:chExt cx="834791" cy="834791"/>
          </a:xfrm>
        </p:grpSpPr>
        <p:sp>
          <p:nvSpPr>
            <p:cNvPr id="3097" name="Ellipse 139"/>
            <p:cNvSpPr/>
            <p:nvPr/>
          </p:nvSpPr>
          <p:spPr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089" name="Gruppieren 1"/>
          <p:cNvGrpSpPr/>
          <p:nvPr/>
        </p:nvGrpSpPr>
        <p:grpSpPr>
          <a:xfrm>
            <a:off x="4646613" y="757238"/>
            <a:ext cx="692150" cy="698500"/>
            <a:chOff x="4782477" y="287265"/>
            <a:chExt cx="1279614" cy="1279614"/>
          </a:xfrm>
        </p:grpSpPr>
        <p:sp>
          <p:nvSpPr>
            <p:cNvPr id="3090" name="Ellipse 2"/>
            <p:cNvSpPr/>
            <p:nvPr/>
          </p:nvSpPr>
          <p:spPr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5"/>
              </a:srgbClr>
            </a:solidFill>
            <a:ln w="12700">
              <a:noFill/>
            </a:ln>
          </p:spPr>
          <p:txBody>
            <a:bodyPr lIns="108000" tIns="108000" rIns="144000" bIns="7200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091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3092" name="Rectangle 29"/>
              <p:cNvSpPr/>
              <p:nvPr/>
            </p:nvSpPr>
            <p:spPr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en-US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93" name="Rectangle 30"/>
              <p:cNvSpPr/>
              <p:nvPr/>
            </p:nvSpPr>
            <p:spPr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en-US" altLang="en-US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94" name="Freeform 31"/>
              <p:cNvSpPr/>
              <p:nvPr/>
            </p:nvSpPr>
            <p:spPr>
              <a:xfrm>
                <a:off x="8307388" y="2838450"/>
                <a:ext cx="641350" cy="701675"/>
              </a:xfrm>
              <a:custGeom>
                <a:avLst/>
                <a:gdLst/>
                <a:ahLst/>
                <a:cxnLst>
                  <a:cxn ang="0">
                    <a:pos x="322550" y="0"/>
                  </a:cxn>
                  <a:cxn ang="0">
                    <a:pos x="0" y="247650"/>
                  </a:cxn>
                  <a:cxn ang="0">
                    <a:pos x="0" y="318943"/>
                  </a:cxn>
                  <a:cxn ang="0">
                    <a:pos x="0" y="701675"/>
                  </a:cxn>
                  <a:cxn ang="0">
                    <a:pos x="120019" y="701675"/>
                  </a:cxn>
                  <a:cxn ang="0">
                    <a:pos x="120019" y="311439"/>
                  </a:cxn>
                  <a:cxn ang="0">
                    <a:pos x="322550" y="135082"/>
                  </a:cxn>
                  <a:cxn ang="0">
                    <a:pos x="521331" y="311439"/>
                  </a:cxn>
                  <a:cxn ang="0">
                    <a:pos x="521331" y="701675"/>
                  </a:cxn>
                  <a:cxn ang="0">
                    <a:pos x="641350" y="701675"/>
                  </a:cxn>
                  <a:cxn ang="0">
                    <a:pos x="641350" y="318943"/>
                  </a:cxn>
                  <a:cxn ang="0">
                    <a:pos x="641350" y="247650"/>
                  </a:cxn>
                  <a:cxn ang="0">
                    <a:pos x="322550" y="0"/>
                  </a:cxn>
                </a:cxnLst>
                <a:rect l="0" t="0" r="0" b="0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5" name="Freeform 32"/>
              <p:cNvSpPr/>
              <p:nvPr/>
            </p:nvSpPr>
            <p:spPr>
              <a:xfrm>
                <a:off x="8288338" y="3705225"/>
                <a:ext cx="107950" cy="336550"/>
              </a:xfrm>
              <a:custGeom>
                <a:avLst/>
                <a:gdLst/>
                <a:ahLst/>
                <a:cxnLst>
                  <a:cxn ang="0">
                    <a:pos x="82550" y="0"/>
                  </a:cxn>
                  <a:cxn ang="0">
                    <a:pos x="55563" y="134938"/>
                  </a:cxn>
                  <a:cxn ang="0">
                    <a:pos x="0" y="153988"/>
                  </a:cxn>
                  <a:cxn ang="0">
                    <a:pos x="25400" y="336550"/>
                  </a:cxn>
                  <a:cxn ang="0">
                    <a:pos x="44450" y="198438"/>
                  </a:cxn>
                  <a:cxn ang="0">
                    <a:pos x="107950" y="165100"/>
                  </a:cxn>
                  <a:cxn ang="0">
                    <a:pos x="82550" y="0"/>
                  </a:cxn>
                </a:cxnLst>
                <a:rect l="0" t="0" r="0" b="0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6" name="Freeform 33"/>
              <p:cNvSpPr/>
              <p:nvPr/>
            </p:nvSpPr>
            <p:spPr>
              <a:xfrm>
                <a:off x="8809038" y="3700463"/>
                <a:ext cx="109538" cy="341312"/>
              </a:xfrm>
              <a:custGeom>
                <a:avLst/>
                <a:gdLst/>
                <a:ahLst/>
                <a:cxnLst>
                  <a:cxn ang="0">
                    <a:pos x="82550" y="0"/>
                  </a:cxn>
                  <a:cxn ang="0">
                    <a:pos x="57150" y="139700"/>
                  </a:cxn>
                  <a:cxn ang="0">
                    <a:pos x="0" y="153987"/>
                  </a:cxn>
                  <a:cxn ang="0">
                    <a:pos x="26988" y="341312"/>
                  </a:cxn>
                  <a:cxn ang="0">
                    <a:pos x="46038" y="200025"/>
                  </a:cxn>
                  <a:cxn ang="0">
                    <a:pos x="109538" y="165100"/>
                  </a:cxn>
                  <a:cxn ang="0">
                    <a:pos x="82550" y="0"/>
                  </a:cxn>
                </a:cxnLst>
                <a:rect l="0" t="0" r="0" b="0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9"/>
          <p:cNvPicPr>
            <a:picLocks noChangeAspect="1"/>
          </p:cNvPicPr>
          <p:nvPr/>
        </p:nvPicPr>
        <p:blipFill>
          <a:blip r:embed="rId2">
            <a:lum bright="-6000" contrast="29999"/>
          </a:blip>
          <a:stretch>
            <a:fillRect/>
          </a:stretch>
        </p:blipFill>
        <p:spPr>
          <a:xfrm>
            <a:off x="102870" y="1210310"/>
            <a:ext cx="4597400" cy="5547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700270" y="3359785"/>
            <a:ext cx="4413250" cy="156845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R="0" defTabSz="4572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</a:t>
            </a:r>
            <a:r>
              <a:rPr kumimoji="0" lang="en-US" altLang="zh-CN" sz="3200" kern="1200" cap="none" spc="0" normalizeH="0" baseline="0" noProof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3200" kern="1200" cap="none" spc="0" normalizeH="0" baseline="0" noProof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）需要每个人</a:t>
            </a:r>
            <a:r>
              <a:rPr kumimoji="0" lang="zh-CN" altLang="en-US" sz="3200" kern="120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尽力做好自己</a:t>
            </a:r>
            <a:r>
              <a:rPr kumimoji="0" lang="zh-CN" altLang="en-US" sz="3200" kern="1200" cap="none" spc="0" normalizeH="0" baseline="0" noProof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3200" u="sng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遵守规则</a:t>
            </a:r>
            <a:r>
              <a:rPr kumimoji="0" lang="zh-CN" altLang="en-US" sz="3200" kern="120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3200" kern="1200" cap="none" spc="0" normalizeH="0" baseline="0" noProof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以保持集体的和谐之美。</a:t>
            </a:r>
          </a:p>
        </p:txBody>
      </p:sp>
      <p:grpSp>
        <p:nvGrpSpPr>
          <p:cNvPr id="41987" name="组合 6147"/>
          <p:cNvGrpSpPr/>
          <p:nvPr/>
        </p:nvGrpSpPr>
        <p:grpSpPr>
          <a:xfrm>
            <a:off x="353378" y="225425"/>
            <a:ext cx="2232025" cy="806450"/>
            <a:chOff x="0" y="0"/>
            <a:chExt cx="3516" cy="1269"/>
          </a:xfrm>
        </p:grpSpPr>
        <p:sp>
          <p:nvSpPr>
            <p:cNvPr id="4199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1996" name="文本框 6152"/>
            <p:cNvSpPr txBox="1"/>
            <p:nvPr/>
          </p:nvSpPr>
          <p:spPr>
            <a:xfrm>
              <a:off x="0" y="453"/>
              <a:ext cx="87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dirty="0">
                  <a:solidFill>
                    <a:srgbClr val="BBE0E3"/>
                  </a:solidFill>
                  <a:ea typeface="黑体" panose="02010609060101010101" pitchFamily="49" charset="-122"/>
                </a:rPr>
                <a:t>一</a:t>
              </a:r>
            </a:p>
          </p:txBody>
        </p:sp>
      </p:grpSp>
      <p:sp>
        <p:nvSpPr>
          <p:cNvPr id="41988" name="文本框 6151"/>
          <p:cNvSpPr txBox="1"/>
          <p:nvPr/>
        </p:nvSpPr>
        <p:spPr>
          <a:xfrm>
            <a:off x="878205" y="513398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个人与集体规则</a:t>
            </a:r>
          </a:p>
        </p:txBody>
      </p:sp>
      <p:sp>
        <p:nvSpPr>
          <p:cNvPr id="22530" name="文本框 4"/>
          <p:cNvSpPr txBox="1"/>
          <p:nvPr/>
        </p:nvSpPr>
        <p:spPr>
          <a:xfrm>
            <a:off x="4873625" y="1324610"/>
            <a:ext cx="4028440" cy="10763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.如何正确处理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集体规则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的关系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5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025" y="135255"/>
            <a:ext cx="2087880" cy="1141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3"/>
          <p:cNvSpPr txBox="1"/>
          <p:nvPr/>
        </p:nvSpPr>
        <p:spPr>
          <a:xfrm>
            <a:off x="285750" y="1449388"/>
            <a:ext cx="8524875" cy="531812"/>
          </a:xfrm>
          <a:prstGeom prst="rect">
            <a:avLst/>
          </a:prstGeom>
          <a:solidFill>
            <a:srgbClr val="ADCBF7"/>
          </a:solidFill>
          <a:ln w="12700" cap="flat" cmpd="sng">
            <a:solidFill>
              <a:srgbClr val="7E95B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、规则是不是一成不变的？什么样的规则需要变？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6588" y="134938"/>
            <a:ext cx="1731963" cy="720725"/>
          </a:xfrm>
          <a:prstGeom prst="rect">
            <a:avLst/>
          </a:prstGeom>
          <a:solidFill>
            <a:schemeClr val="bg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楷体_GB2312" pitchFamily="49" charset="-122"/>
                <a:cs typeface="+mn-cs"/>
              </a:rPr>
              <a:t>讨论：</a:t>
            </a:r>
          </a:p>
        </p:txBody>
      </p:sp>
      <p:sp>
        <p:nvSpPr>
          <p:cNvPr id="19463" name="文本框 3"/>
          <p:cNvSpPr txBox="1"/>
          <p:nvPr/>
        </p:nvSpPr>
        <p:spPr>
          <a:xfrm>
            <a:off x="285433" y="2453323"/>
            <a:ext cx="8426450" cy="958850"/>
          </a:xfrm>
          <a:prstGeom prst="rect">
            <a:avLst/>
          </a:prstGeom>
          <a:solidFill>
            <a:srgbClr val="ADCBF7"/>
          </a:solidFill>
          <a:ln w="12700" cap="flat" cmpd="sng">
            <a:solidFill>
              <a:srgbClr val="7E95B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在不合理的规则被修改之前，是执行规则重要，还是修改规则重要？为什么？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319405" y="4129088"/>
            <a:ext cx="8505825" cy="19383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）对于集体要求中存在的不合理因素，我们要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通过恰当的方式</a:t>
            </a:r>
            <a:r>
              <a:rPr lang="zh-CN" altLang="en-US" sz="4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表达自己的意见，提出积极的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改进建议。</a:t>
            </a: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63" grpId="0" bldLvl="0" animBg="1"/>
      <p:bldP spid="194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75" y="966470"/>
            <a:ext cx="8220710" cy="5170805"/>
          </a:xfrm>
          <a:prstGeom prst="rect">
            <a:avLst/>
          </a:prstGeom>
        </p:spPr>
      </p:pic>
      <p:grpSp>
        <p:nvGrpSpPr>
          <p:cNvPr id="41987" name="组合 6147"/>
          <p:cNvGrpSpPr/>
          <p:nvPr/>
        </p:nvGrpSpPr>
        <p:grpSpPr>
          <a:xfrm>
            <a:off x="325438" y="-111760"/>
            <a:ext cx="2232025" cy="806450"/>
            <a:chOff x="0" y="0"/>
            <a:chExt cx="3516" cy="1269"/>
          </a:xfrm>
        </p:grpSpPr>
        <p:sp>
          <p:nvSpPr>
            <p:cNvPr id="4199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1996" name="文本框 6152"/>
            <p:cNvSpPr txBox="1"/>
            <p:nvPr/>
          </p:nvSpPr>
          <p:spPr>
            <a:xfrm>
              <a:off x="0" y="453"/>
              <a:ext cx="87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dirty="0">
                  <a:solidFill>
                    <a:srgbClr val="BBE0E3"/>
                  </a:solidFill>
                  <a:ea typeface="黑体" panose="02010609060101010101" pitchFamily="49" charset="-122"/>
                </a:rPr>
                <a:t>一</a:t>
              </a:r>
            </a:p>
          </p:txBody>
        </p:sp>
      </p:grpSp>
      <p:sp>
        <p:nvSpPr>
          <p:cNvPr id="41988" name="文本框 6151"/>
          <p:cNvSpPr txBox="1"/>
          <p:nvPr/>
        </p:nvSpPr>
        <p:spPr>
          <a:xfrm>
            <a:off x="885190" y="172403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个人利益与集体利益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3675" y="6064885"/>
            <a:ext cx="8528050" cy="64516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3600"/>
              <a:t>思考：为什么钉子户成为众人的眼中钉？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75" y="694690"/>
            <a:ext cx="8790940" cy="5335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88305" y="44704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钉子户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4"/>
          <p:cNvSpPr txBox="1"/>
          <p:nvPr/>
        </p:nvSpPr>
        <p:spPr>
          <a:xfrm>
            <a:off x="95885" y="419735"/>
            <a:ext cx="8951595" cy="5835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2.如何正确处理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个人利益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集体利益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的关系？</a:t>
            </a:r>
          </a:p>
        </p:txBody>
      </p:sp>
      <p:sp>
        <p:nvSpPr>
          <p:cNvPr id="39940" name="文本框 2"/>
          <p:cNvSpPr txBox="1"/>
          <p:nvPr/>
        </p:nvSpPr>
        <p:spPr>
          <a:xfrm>
            <a:off x="178118" y="3958590"/>
            <a:ext cx="82486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）坚持集体主义，不是不关注个人利益，而是在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承认个人利益的合理性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保护个人正当利益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的前提下，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只顾自己不顾他人的个人的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极端个人主义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9941" name="文本框 8"/>
          <p:cNvSpPr txBox="1"/>
          <p:nvPr/>
        </p:nvSpPr>
        <p:spPr>
          <a:xfrm>
            <a:off x="178435" y="1572260"/>
            <a:ext cx="86842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）在集体中，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个人利益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集体利益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本质上是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一致的。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）当个人利益与集体利益发生冲突时，应该把集体利益放在个人利益之上，坚持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集体主义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39940" grpId="0"/>
      <p:bldP spid="399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9"/>
          <p:cNvSpPr txBox="1"/>
          <p:nvPr/>
        </p:nvSpPr>
        <p:spPr>
          <a:xfrm>
            <a:off x="400050" y="1296353"/>
            <a:ext cx="8343900" cy="3408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为参加学校的文艺汇演，班里准备排演一出话剧，我一直都很喜欢表演，也有些天分，这一次我希望能够担任主角。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但是，班委和老师商量后，决定由另一位更合适的同学担任主角，而我只能担任配角，这样做显然有利于演出的整体效果，可是，我感到很委曲，也有些犹豫：要不要接受这个角色呢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</a:p>
        </p:txBody>
      </p:sp>
      <p:sp>
        <p:nvSpPr>
          <p:cNvPr id="20482" name="文本框 1"/>
          <p:cNvSpPr txBox="1"/>
          <p:nvPr/>
        </p:nvSpPr>
        <p:spPr>
          <a:xfrm>
            <a:off x="1011555" y="326073"/>
            <a:ext cx="3435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案例分析</a:t>
            </a:r>
          </a:p>
        </p:txBody>
      </p:sp>
      <p:sp>
        <p:nvSpPr>
          <p:cNvPr id="20483" name="文本框 2"/>
          <p:cNvSpPr txBox="1"/>
          <p:nvPr/>
        </p:nvSpPr>
        <p:spPr>
          <a:xfrm>
            <a:off x="844550" y="4923790"/>
            <a:ext cx="57785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Calibri" panose="020F0502020204030204" pitchFamily="34" charset="0"/>
              </a:rPr>
              <a:t>说说你的观点</a:t>
            </a:r>
            <a:r>
              <a:rPr lang="en-US" altLang="zh-CN" sz="2800" b="1">
                <a:solidFill>
                  <a:srgbClr val="0000CC"/>
                </a:solidFill>
                <a:latin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5" name="Group 13"/>
          <p:cNvGrpSpPr/>
          <p:nvPr/>
        </p:nvGrpSpPr>
        <p:grpSpPr>
          <a:xfrm>
            <a:off x="148273" y="726440"/>
            <a:ext cx="8888413" cy="4232275"/>
            <a:chOff x="155" y="1334"/>
            <a:chExt cx="5599" cy="2666"/>
          </a:xfrm>
        </p:grpSpPr>
        <p:sp>
          <p:nvSpPr>
            <p:cNvPr id="23561" name="文本框 1"/>
            <p:cNvSpPr txBox="1">
              <a:spLocks noChangeArrowheads="1"/>
            </p:cNvSpPr>
            <p:nvPr/>
          </p:nvSpPr>
          <p:spPr bwMode="auto">
            <a:xfrm>
              <a:off x="155" y="1334"/>
              <a:ext cx="5599" cy="368"/>
            </a:xfrm>
            <a:prstGeom prst="rect">
              <a:avLst/>
            </a:prstGeom>
            <a:solidFill>
              <a:srgbClr val="AACAAA"/>
            </a:solidFill>
            <a:ln w="12700">
              <a:solidFill>
                <a:srgbClr val="7C947C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面对集体中个人之间的冲突主要有以下处理方式</a:t>
              </a:r>
            </a:p>
          </p:txBody>
        </p:sp>
        <p:sp>
          <p:nvSpPr>
            <p:cNvPr id="24582" name="文本框 4"/>
            <p:cNvSpPr txBox="1"/>
            <p:nvPr/>
          </p:nvSpPr>
          <p:spPr>
            <a:xfrm>
              <a:off x="155" y="1702"/>
              <a:ext cx="5599" cy="1298"/>
            </a:xfrm>
            <a:prstGeom prst="rect">
              <a:avLst/>
            </a:prstGeom>
            <a:noFill/>
            <a:ln w="38100" cap="flat" cmpd="sng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回避：暂时冷却处理，避免矛盾僵化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迁就：抑制自己，满足别人，维持表面的和气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强迫：迫使对方让步，以满足自己的需求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妥协：各让一步，达成协议</a:t>
              </a:r>
            </a:p>
          </p:txBody>
        </p:sp>
        <p:sp>
          <p:nvSpPr>
            <p:cNvPr id="26631" name="文本框 6"/>
            <p:cNvSpPr txBox="1"/>
            <p:nvPr/>
          </p:nvSpPr>
          <p:spPr>
            <a:xfrm>
              <a:off x="285" y="3245"/>
              <a:ext cx="4443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试分析各种方式可能产生的</a:t>
              </a:r>
              <a:r>
                <a:rPr kumimoji="0" lang="zh-CN" altLang="en-US" sz="3600" b="1" kern="1200" cap="none" spc="0" normalizeH="0" baseline="0" noProof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结果</a:t>
              </a:r>
              <a:r>
                <a:rPr kumimoji="0" lang="zh-CN" altLang="en-US" sz="3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？</a:t>
              </a:r>
            </a:p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你赞同哪种方式？</a:t>
              </a:r>
              <a:r>
                <a:rPr kumimoji="0" lang="zh-CN" altLang="en-US" sz="3600" b="1" kern="1200" cap="none" spc="0" normalizeH="0" baseline="0" noProof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说明理由</a:t>
              </a:r>
              <a:r>
                <a:rPr kumimoji="0" lang="zh-CN" altLang="en-US" sz="3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。</a:t>
              </a:r>
            </a:p>
          </p:txBody>
        </p:sp>
      </p:grp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4"/>
          <p:cNvSpPr txBox="1"/>
          <p:nvPr/>
        </p:nvSpPr>
        <p:spPr>
          <a:xfrm>
            <a:off x="444500" y="1700213"/>
            <a:ext cx="79946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要学会处理与他人的各种关系，当遇到矛盾冲突时，要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冷静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慎重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适当的处理方式。</a:t>
            </a:r>
          </a:p>
        </p:txBody>
      </p:sp>
      <p:sp>
        <p:nvSpPr>
          <p:cNvPr id="40964" name="文本框 2"/>
          <p:cNvSpPr txBox="1"/>
          <p:nvPr/>
        </p:nvSpPr>
        <p:spPr>
          <a:xfrm>
            <a:off x="565150" y="3462655"/>
            <a:ext cx="7874000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）无论个人之间有多大的矛盾和冲突，我们都应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心中有集体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识大体、顾大局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，不得因为个人之间的矛盾做有损集体利益的事情。</a:t>
            </a:r>
          </a:p>
        </p:txBody>
      </p:sp>
      <p:sp>
        <p:nvSpPr>
          <p:cNvPr id="25604" name="文本框 4"/>
          <p:cNvSpPr txBox="1"/>
          <p:nvPr/>
        </p:nvSpPr>
        <p:spPr>
          <a:xfrm>
            <a:off x="508635" y="433705"/>
            <a:ext cx="8297545" cy="583565"/>
          </a:xfrm>
          <a:prstGeom prst="rect">
            <a:avLst/>
          </a:prstGeom>
          <a:solidFill>
            <a:srgbClr val="ADCBF7"/>
          </a:solidFill>
          <a:ln w="12700" cap="flat" cmpd="sng">
            <a:solidFill>
              <a:srgbClr val="7E95B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如何正确处理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个人利益与他人利益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的关系？</a:t>
            </a:r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2560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矩形 12"/>
          <p:cNvPicPr>
            <a:picLocks noChangeAspect="1"/>
          </p:cNvPicPr>
          <p:nvPr/>
        </p:nvPicPr>
        <p:blipFill>
          <a:blip r:embed="rId2"/>
          <a:srcRect l="8618" r="8733" b="22636"/>
          <a:stretch>
            <a:fillRect/>
          </a:stretch>
        </p:blipFill>
        <p:spPr>
          <a:xfrm>
            <a:off x="2853055" y="425133"/>
            <a:ext cx="3244850" cy="98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22250" y="2260600"/>
            <a:ext cx="549275" cy="2336800"/>
          </a:xfrm>
          <a:prstGeom prst="rect">
            <a:avLst/>
          </a:prstGeom>
          <a:noFill/>
          <a:ln w="9525" cap="flat" cmpd="sng">
            <a:solidFill>
              <a:srgbClr val="CC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单音与和声</a:t>
            </a:r>
          </a:p>
        </p:txBody>
      </p:sp>
      <p:grpSp>
        <p:nvGrpSpPr>
          <p:cNvPr id="7" name="Group 31"/>
          <p:cNvGrpSpPr/>
          <p:nvPr/>
        </p:nvGrpSpPr>
        <p:grpSpPr>
          <a:xfrm>
            <a:off x="1189038" y="2260600"/>
            <a:ext cx="381000" cy="2308225"/>
            <a:chOff x="1056" y="1632"/>
            <a:chExt cx="240" cy="1104"/>
          </a:xfrm>
        </p:grpSpPr>
        <p:sp>
          <p:nvSpPr>
            <p:cNvPr id="34828" name="Line 27"/>
            <p:cNvSpPr/>
            <p:nvPr/>
          </p:nvSpPr>
          <p:spPr>
            <a:xfrm>
              <a:off x="1056" y="2736"/>
              <a:ext cx="240" cy="0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34829" name="Line 28"/>
            <p:cNvSpPr/>
            <p:nvPr/>
          </p:nvSpPr>
          <p:spPr>
            <a:xfrm>
              <a:off x="1056" y="1632"/>
              <a:ext cx="240" cy="0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34830" name="Line 29"/>
            <p:cNvSpPr/>
            <p:nvPr/>
          </p:nvSpPr>
          <p:spPr>
            <a:xfrm flipH="1">
              <a:off x="1056" y="1632"/>
              <a:ext cx="0" cy="1104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</p:grpSp>
      <p:cxnSp>
        <p:nvCxnSpPr>
          <p:cNvPr id="8" name="直接连接符 7"/>
          <p:cNvCxnSpPr/>
          <p:nvPr/>
        </p:nvCxnSpPr>
        <p:spPr>
          <a:xfrm>
            <a:off x="771525" y="3324225"/>
            <a:ext cx="4175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52" name="Text Box 16"/>
          <p:cNvSpPr txBox="1"/>
          <p:nvPr/>
        </p:nvSpPr>
        <p:spPr>
          <a:xfrm>
            <a:off x="1570038" y="1793875"/>
            <a:ext cx="1547812" cy="1189038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个人意愿与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集体规则</a:t>
            </a:r>
          </a:p>
        </p:txBody>
      </p:sp>
      <p:sp>
        <p:nvSpPr>
          <p:cNvPr id="9" name="Text Box 16"/>
          <p:cNvSpPr txBox="1"/>
          <p:nvPr/>
        </p:nvSpPr>
        <p:spPr>
          <a:xfrm>
            <a:off x="1570038" y="4157663"/>
            <a:ext cx="1492250" cy="829945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让集体更美好</a:t>
            </a:r>
          </a:p>
        </p:txBody>
      </p:sp>
      <p:sp>
        <p:nvSpPr>
          <p:cNvPr id="65554" name="Text Box 18"/>
          <p:cNvSpPr txBox="1"/>
          <p:nvPr/>
        </p:nvSpPr>
        <p:spPr>
          <a:xfrm>
            <a:off x="3879850" y="2049780"/>
            <a:ext cx="4944110" cy="1050290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如何正确处理个人意愿与集体规则之间的关系？</a:t>
            </a:r>
          </a:p>
        </p:txBody>
      </p:sp>
      <p:sp>
        <p:nvSpPr>
          <p:cNvPr id="65546" name="Line 10"/>
          <p:cNvSpPr/>
          <p:nvPr/>
        </p:nvSpPr>
        <p:spPr>
          <a:xfrm flipH="1">
            <a:off x="3117850" y="2574925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" name="Line 10"/>
          <p:cNvSpPr/>
          <p:nvPr/>
        </p:nvSpPr>
        <p:spPr>
          <a:xfrm flipH="1" flipV="1">
            <a:off x="3062605" y="4569460"/>
            <a:ext cx="1478915" cy="2794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Text Box 18"/>
          <p:cNvSpPr txBox="1"/>
          <p:nvPr/>
        </p:nvSpPr>
        <p:spPr>
          <a:xfrm>
            <a:off x="4575175" y="3803650"/>
            <a:ext cx="4248785" cy="1529715"/>
          </a:xfrm>
          <a:prstGeom prst="rect">
            <a:avLst/>
          </a:prstGeom>
          <a:noFill/>
          <a:ln w="9525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个人与集体规则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个人利益与集体利益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个人利益与他人利益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的关系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62605" y="4200525"/>
            <a:ext cx="16992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如何正确处理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5552" grpId="0" bldLvl="0" animBg="1"/>
      <p:bldP spid="9" grpId="0" bldLvl="0" animBg="1"/>
      <p:bldP spid="65554" grpId="0" bldLvl="0" animBg="1"/>
      <p:bldP spid="11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矩形 13"/>
          <p:cNvPicPr>
            <a:picLocks noChangeAspect="1"/>
          </p:cNvPicPr>
          <p:nvPr/>
        </p:nvPicPr>
        <p:blipFill>
          <a:blip r:embed="rId2"/>
          <a:srcRect l="8908" r="8568" b="23337"/>
          <a:stretch>
            <a:fillRect/>
          </a:stretch>
        </p:blipFill>
        <p:spPr>
          <a:xfrm>
            <a:off x="3200400" y="235903"/>
            <a:ext cx="3314700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文本框 99"/>
          <p:cNvSpPr txBox="1"/>
          <p:nvPr/>
        </p:nvSpPr>
        <p:spPr>
          <a:xfrm>
            <a:off x="543243" y="1236028"/>
            <a:ext cx="8056562" cy="509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面对个人意愿和集体共同要求的矛盾冲突，下列观点正确的是（    ）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．实际上个人意愿与集体的共同要求之间是完全对立的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．我们一定要让个人意愿服从集体的共同要求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．我们一定要让集体的共同要求服从个人意愿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．理解集体要求的合理性，反思个人意愿的合理性和实现的可能性，我们就可能找到解决冲突的平衡点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67405" y="1737995"/>
            <a:ext cx="4648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99"/>
          <p:cNvSpPr txBox="1"/>
          <p:nvPr/>
        </p:nvSpPr>
        <p:spPr>
          <a:xfrm>
            <a:off x="293370" y="302895"/>
            <a:ext cx="8557260" cy="5437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新东方董事长俞敏洪做客哈佛大学演讲时表示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如果创业就要组建一支具有狼性的团队。因为狼获得猎物后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哪怕逮到一只兔子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也会力求团队中的每只狼都吃到一点。这启示我们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同学之间要和谐相处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团结协作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共同进步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当个人利益与集体利益发生冲突时，应把集体利益放在个人利益之上，坚持集体主义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我们要心中有集体，识大体、顾大局，为集体增光添彩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个人取得的成绩应该归功于集体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与个人的努力关系不大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A.①③④  B.②③④	C. ①②③  D.①②④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84980" y="1599565"/>
            <a:ext cx="5194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90" y="285115"/>
            <a:ext cx="7990205" cy="5981065"/>
          </a:xfrm>
          <a:prstGeom prst="rect">
            <a:avLst/>
          </a:prstGeom>
        </p:spPr>
      </p:pic>
      <p:pic>
        <p:nvPicPr>
          <p:cNvPr id="3" name="Richard Clayderman-欢乐颂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p14="http://schemas.microsoft.com/office/powerpoint/2010/main" r:link="rId4">
                  <p14:trim st="102128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11930" y="541083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7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/>
        </p:nvSpPr>
        <p:spPr>
          <a:xfrm>
            <a:off x="132080" y="819785"/>
            <a:ext cx="8693150" cy="9112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fontAlgn="auto" hangingPunct="1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2800" b="1" strike="noStrike" noProof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．自习课上，当同学们都在认真学习的时候，小刚抬起头来，想跟别人说与学习无关的话。从个人与集体的关系角度，你应该告诉他(      )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695825" y="1525905"/>
            <a:ext cx="100774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eaLnBrk="0" hangingPunct="0"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eaLnBrk="0" hangingPunct="0"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eaLnBrk="0" hangingPunct="0"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eaLnBrk="0" hangingPunct="0"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</a:pPr>
            <a:r>
              <a:rPr lang="en-US" altLang="zh-CN" sz="44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endParaRPr lang="en-US" altLang="zh-CN" sz="5400" strike="noStrike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2" name="Rectangle 3"/>
          <p:cNvSpPr>
            <a:spLocks noGrp="1"/>
          </p:cNvSpPr>
          <p:nvPr/>
        </p:nvSpPr>
        <p:spPr>
          <a:xfrm>
            <a:off x="131763" y="2447608"/>
            <a:ext cx="8915400" cy="272256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A．凡事要以自己为中心，想怎么干就怎么干 </a:t>
            </a:r>
          </a:p>
          <a:p>
            <a:pPr marL="0" algn="l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B．集体规则和个人意愿是一致的，从个人角度出发，对集体不会造成危害 </a:t>
            </a:r>
          </a:p>
          <a:p>
            <a:pPr marL="0" algn="l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C．在集体生活中，当个人的利益和要求与集体规则发生矛盾时，应自觉服从集体规则 </a:t>
            </a:r>
          </a:p>
          <a:p>
            <a:pPr marL="0" algn="l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D．在集体生活中，当个人的意愿与集体规则发生矛盾时，应先顾个人意愿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安装包\1242956124\FileRecv\积分兑换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621510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aredu\Desktop\QQ图片20190318152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0933"/>
            <a:ext cx="9144000" cy="501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 183"/>
          <p:cNvSpPr/>
          <p:nvPr/>
        </p:nvSpPr>
        <p:spPr>
          <a:xfrm>
            <a:off x="1163955" y="1656080"/>
            <a:ext cx="6468745" cy="3240405"/>
          </a:xfrm>
          <a:prstGeom prst="roundRect">
            <a:avLst>
              <a:gd name="adj" fmla="val 3430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" name="Text Box 21"/>
          <p:cNvSpPr txBox="1"/>
          <p:nvPr/>
        </p:nvSpPr>
        <p:spPr>
          <a:xfrm>
            <a:off x="949960" y="1856105"/>
            <a:ext cx="69088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板块一</a:t>
            </a:r>
            <a:r>
              <a:rPr lang="en-US" altLang="zh-CN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个人意愿</a:t>
            </a:r>
          </a:p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与集体规则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820" y="1668145"/>
            <a:ext cx="3133725" cy="2552700"/>
          </a:xfrm>
          <a:prstGeom prst="rect">
            <a:avLst/>
          </a:prstGeom>
        </p:spPr>
      </p:pic>
      <p:pic>
        <p:nvPicPr>
          <p:cNvPr id="512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" y="1668145"/>
            <a:ext cx="2978150" cy="2575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138545" y="1668145"/>
            <a:ext cx="2957830" cy="2552700"/>
          </a:xfrm>
          <a:prstGeom prst="rect">
            <a:avLst/>
          </a:prstGeom>
        </p:spPr>
      </p:pic>
      <p:sp>
        <p:nvSpPr>
          <p:cNvPr id="5133" name="圆角矩形 21"/>
          <p:cNvSpPr>
            <a:spLocks noChangeArrowheads="1"/>
          </p:cNvSpPr>
          <p:nvPr/>
        </p:nvSpPr>
        <p:spPr bwMode="auto">
          <a:xfrm>
            <a:off x="571500" y="127000"/>
            <a:ext cx="7852410" cy="1295400"/>
          </a:xfrm>
          <a:prstGeom prst="roundRect">
            <a:avLst>
              <a:gd name="adj" fmla="val 16667"/>
            </a:avLst>
          </a:prstGeom>
          <a:solidFill>
            <a:srgbClr val="E9521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3200" b="1">
              <a:solidFill>
                <a:srgbClr val="FFFFFF"/>
              </a:solidFill>
            </a:endParaRPr>
          </a:p>
        </p:txBody>
      </p:sp>
      <p:sp>
        <p:nvSpPr>
          <p:cNvPr id="5134" name="文本框 2"/>
          <p:cNvSpPr txBox="1">
            <a:spLocks noChangeArrowheads="1"/>
          </p:cNvSpPr>
          <p:nvPr/>
        </p:nvSpPr>
        <p:spPr bwMode="auto">
          <a:xfrm>
            <a:off x="714375" y="236855"/>
            <a:ext cx="78632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  <a:latin typeface="方正卡通简体" charset="-122"/>
                <a:ea typeface="方正卡通简体" charset="-122"/>
              </a:rPr>
              <a:t>说一说：在下列场合中都有怎样的规则？这些规则有什么作用？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379413" y="4731385"/>
            <a:ext cx="8532812" cy="155733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zh-CN" sz="3200" b="1"/>
              <a:t>在集体中，每个人都有</a:t>
            </a:r>
            <a:r>
              <a:rPr lang="zh-CN" altLang="zh-CN" sz="3200" b="1">
                <a:solidFill>
                  <a:srgbClr val="FF0000"/>
                </a:solidFill>
              </a:rPr>
              <a:t>自己的意愿</a:t>
            </a:r>
            <a:r>
              <a:rPr lang="zh-CN" altLang="zh-CN" sz="3200" b="1"/>
              <a:t>，集体又必须有一些</a:t>
            </a:r>
            <a:r>
              <a:rPr lang="zh-CN" altLang="zh-CN" sz="3200" b="1">
                <a:solidFill>
                  <a:srgbClr val="FF0000"/>
                </a:solidFill>
              </a:rPr>
              <a:t>共同的规则</a:t>
            </a:r>
            <a:r>
              <a:rPr lang="zh-CN" altLang="zh-CN" sz="3200" b="1"/>
              <a:t>。</a:t>
            </a:r>
            <a:r>
              <a:rPr lang="zh-CN" altLang="zh-CN" sz="3200" b="1">
                <a:solidFill>
                  <a:srgbClr val="FF0000"/>
                </a:solidFill>
              </a:rPr>
              <a:t>这些规则能够保证集体的和声更动听。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nimBg="1"/>
      <p:bldP spid="5134" grpId="0"/>
      <p:bldP spid="5136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05020" y="1149350"/>
            <a:ext cx="453136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）集体规则与个人意愿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一致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104775" y="354013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个人意愿与集体规则的关系：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94835" y="5657215"/>
            <a:ext cx="4469765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我们更乐于积极遵守和维护。</a:t>
            </a:r>
          </a:p>
        </p:txBody>
      </p:sp>
      <p:sp>
        <p:nvSpPr>
          <p:cNvPr id="4" name="下箭头 3"/>
          <p:cNvSpPr/>
          <p:nvPr/>
        </p:nvSpPr>
        <p:spPr>
          <a:xfrm>
            <a:off x="6513513" y="2325688"/>
            <a:ext cx="538163" cy="12906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5780" y="3532823"/>
            <a:ext cx="425926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保障个人利益</a:t>
            </a:r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" y="1431290"/>
            <a:ext cx="4805045" cy="4225925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6513830" y="4266565"/>
            <a:ext cx="538480" cy="13906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177165" y="2030095"/>
          <a:ext cx="8790305" cy="2961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0090"/>
                <a:gridCol w="2202180"/>
                <a:gridCol w="2042795"/>
                <a:gridCol w="2555240"/>
              </a:tblGrid>
              <a:tr h="6832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冲突事件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我的反应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我的需要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集体的需要</a:t>
                      </a:r>
                    </a:p>
                  </a:txBody>
                  <a:tcPr marT="45726" marB="45726"/>
                </a:tc>
              </a:tr>
              <a:tr h="11887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班级排练集体舞的站位问题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/>
                        <a:t>与同学争执，生气地退出排练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/>
                        <a:t>个子高，但希望站在第一排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个子矮的站前排，个子高的站后排</a:t>
                      </a:r>
                    </a:p>
                  </a:txBody>
                  <a:tcPr marT="45726" marB="45726"/>
                </a:tc>
              </a:tr>
              <a:tr h="10890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400" b="1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 marT="45726" marB="45726"/>
                </a:tc>
              </a:tr>
            </a:tbl>
          </a:graphicData>
        </a:graphic>
      </p:graphicFrame>
      <p:sp>
        <p:nvSpPr>
          <p:cNvPr id="12311" name="文本框 5"/>
          <p:cNvSpPr txBox="1"/>
          <p:nvPr/>
        </p:nvSpPr>
        <p:spPr>
          <a:xfrm>
            <a:off x="73025" y="753745"/>
            <a:ext cx="85947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回忆在集体中发生冲突的事件，以及自己当时对冲突的反应，分析自己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集体的不同需求。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2415" y="5191125"/>
            <a:ext cx="71278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导致上述冲突的原因是什么？</a:t>
            </a:r>
          </a:p>
          <a:p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对于上述的冲突，你有哪些理智的办法？</a:t>
            </a:r>
          </a:p>
        </p:txBody>
      </p:sp>
      <p:sp>
        <p:nvSpPr>
          <p:cNvPr id="11265" name="文本框 4"/>
          <p:cNvSpPr txBox="1"/>
          <p:nvPr/>
        </p:nvSpPr>
        <p:spPr>
          <a:xfrm>
            <a:off x="709295" y="236220"/>
            <a:ext cx="62547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探究与分享</a:t>
            </a:r>
            <a:r>
              <a:rPr lang="en-US" altLang="zh-CN" sz="28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——“</a:t>
            </a:r>
            <a:r>
              <a:rPr lang="zh-CN" altLang="en-US" sz="28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我</a:t>
            </a:r>
            <a:r>
              <a:rPr lang="en-US" altLang="zh-CN" sz="28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”</a:t>
            </a:r>
            <a:r>
              <a:rPr lang="zh-CN" altLang="en-US" sz="2800" b="1">
                <a:solidFill>
                  <a:srgbClr val="D60093"/>
                </a:solidFill>
                <a:latin typeface="方正舒体" charset="-122"/>
                <a:ea typeface="方正舒体" charset="-122"/>
              </a:rPr>
              <a:t>和集体的需要</a:t>
            </a: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11370" y="791210"/>
            <a:ext cx="417385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）集体规则与个性化需要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存在矛盾甚至冲突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7" name="文本框 2"/>
          <p:cNvSpPr txBox="1"/>
          <p:nvPr/>
        </p:nvSpPr>
        <p:spPr>
          <a:xfrm>
            <a:off x="104775" y="354013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个人意愿与集体规则的关系：</a:t>
            </a:r>
          </a:p>
        </p:txBody>
      </p:sp>
      <p:sp>
        <p:nvSpPr>
          <p:cNvPr id="4" name="下箭头 3"/>
          <p:cNvSpPr/>
          <p:nvPr/>
        </p:nvSpPr>
        <p:spPr>
          <a:xfrm>
            <a:off x="6428740" y="2002155"/>
            <a:ext cx="538480" cy="7308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1108710"/>
            <a:ext cx="3971925" cy="3312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250690" y="2804160"/>
            <a:ext cx="4895215" cy="1325245"/>
          </a:xfrm>
          <a:blipFill>
            <a:blip r:embed="rId3"/>
          </a:blipFill>
        </p:spPr>
        <p:txBody>
          <a:bodyPr vert="horz" wrap="square" lIns="91440" tIns="45720" rIns="91440" bIns="45720"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  <a:cs typeface="+mn-cs"/>
              </a:rPr>
              <a:t>可能基于一方有不正当或不合理的要求，也可能是个人和集体的需要不同。</a:t>
            </a:r>
            <a:endParaRPr lang="zh-CN" altLang="en-US" sz="3600" b="1" dirty="0"/>
          </a:p>
        </p:txBody>
      </p:sp>
      <p:sp>
        <p:nvSpPr>
          <p:cNvPr id="48130" name="文本框 99"/>
          <p:cNvSpPr txBox="1"/>
          <p:nvPr/>
        </p:nvSpPr>
        <p:spPr>
          <a:xfrm>
            <a:off x="5968365" y="3689985"/>
            <a:ext cx="290004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解决办法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49770" y="2002155"/>
            <a:ext cx="1125855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原因</a:t>
            </a:r>
          </a:p>
        </p:txBody>
      </p:sp>
      <p:sp>
        <p:nvSpPr>
          <p:cNvPr id="5" name="下箭头 4"/>
          <p:cNvSpPr/>
          <p:nvPr/>
        </p:nvSpPr>
        <p:spPr>
          <a:xfrm>
            <a:off x="6511290" y="3837940"/>
            <a:ext cx="538480" cy="730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855" y="4568190"/>
            <a:ext cx="8504555" cy="200977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①面对冲突，我们通常会让个人意愿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服从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集体的共同要求。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②个人意愿与集体的共同要求之间往往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不是完全对立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的。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③理解集体要求的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合理性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，反思个人意愿的合理性和实现的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可能性，我们就可能找到解决冲突的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平衡点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ldLvl="0" animBg="1"/>
      <p:bldP spid="48130" grpId="0"/>
      <p:bldP spid="2" grpId="0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 183"/>
          <p:cNvSpPr/>
          <p:nvPr/>
        </p:nvSpPr>
        <p:spPr>
          <a:xfrm>
            <a:off x="1163955" y="1656080"/>
            <a:ext cx="6106795" cy="3240405"/>
          </a:xfrm>
          <a:prstGeom prst="roundRect">
            <a:avLst>
              <a:gd name="adj" fmla="val 34303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2" name="Text Box 21"/>
          <p:cNvSpPr txBox="1"/>
          <p:nvPr/>
        </p:nvSpPr>
        <p:spPr>
          <a:xfrm>
            <a:off x="949960" y="1856105"/>
            <a:ext cx="69088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板块二</a:t>
            </a:r>
            <a:r>
              <a:rPr lang="en-US" altLang="zh-CN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如何让</a:t>
            </a:r>
          </a:p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集体更美好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5"/>
          <p:cNvSpPr txBox="1"/>
          <p:nvPr/>
        </p:nvSpPr>
        <p:spPr>
          <a:xfrm>
            <a:off x="1171258" y="305753"/>
            <a:ext cx="7278687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如何让集体更美好？</a:t>
            </a:r>
          </a:p>
        </p:txBody>
      </p:sp>
      <p:grpSp>
        <p:nvGrpSpPr>
          <p:cNvPr id="47" name="组合 46"/>
          <p:cNvGrpSpPr/>
          <p:nvPr>
            <p:custDataLst>
              <p:tags r:id="rId1"/>
            </p:custDataLst>
          </p:nvPr>
        </p:nvGrpSpPr>
        <p:grpSpPr>
          <a:xfrm>
            <a:off x="902429" y="1911350"/>
            <a:ext cx="7986302" cy="1204148"/>
            <a:chOff x="632323" y="2313386"/>
            <a:chExt cx="3319031" cy="850714"/>
          </a:xfrm>
        </p:grpSpPr>
        <p:sp>
          <p:nvSpPr>
            <p:cNvPr id="8" name="任意多边形 7"/>
            <p:cNvSpPr/>
            <p:nvPr>
              <p:custDataLst>
                <p:tags r:id="rId12"/>
              </p:custDataLst>
            </p:nvPr>
          </p:nvSpPr>
          <p:spPr>
            <a:xfrm>
              <a:off x="796166" y="2313519"/>
              <a:ext cx="3155188" cy="850581"/>
            </a:xfrm>
            <a:custGeom>
              <a:avLst/>
              <a:gdLst>
                <a:gd name="connsiteX0" fmla="*/ 3155203 w 3155203"/>
                <a:gd name="connsiteY0" fmla="*/ 0 h 850448"/>
                <a:gd name="connsiteX1" fmla="*/ 2997498 w 3155203"/>
                <a:gd name="connsiteY1" fmla="*/ 578071 h 850448"/>
                <a:gd name="connsiteX2" fmla="*/ 406001 w 3155203"/>
                <a:gd name="connsiteY2" fmla="*/ 850448 h 850448"/>
                <a:gd name="connsiteX3" fmla="*/ 0 w 3155203"/>
                <a:gd name="connsiteY3" fmla="*/ 110182 h 85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5203" h="850448">
                  <a:moveTo>
                    <a:pt x="3155203" y="0"/>
                  </a:moveTo>
                  <a:lnTo>
                    <a:pt x="2997498" y="578071"/>
                  </a:lnTo>
                  <a:lnTo>
                    <a:pt x="406001" y="850448"/>
                  </a:lnTo>
                  <a:lnTo>
                    <a:pt x="0" y="110182"/>
                  </a:lnTo>
                  <a:close/>
                </a:path>
              </a:pathLst>
            </a:custGeom>
            <a:solidFill>
              <a:srgbClr val="628EE3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da-DK" sz="4800" b="1" dirty="0">
                  <a:solidFill>
                    <a:srgbClr val="FF0000"/>
                  </a:solidFill>
                  <a:sym typeface="Arial" panose="020B0604020202020204" pitchFamily="34" charset="0"/>
                </a:rPr>
                <a:t>个人与集体规则</a:t>
              </a:r>
            </a:p>
          </p:txBody>
        </p:sp>
        <p:sp>
          <p:nvSpPr>
            <p:cNvPr id="9" name="等腰三角形 8"/>
            <p:cNvSpPr/>
            <p:nvPr>
              <p:custDataLst>
                <p:tags r:id="rId13"/>
              </p:custDataLst>
            </p:nvPr>
          </p:nvSpPr>
          <p:spPr>
            <a:xfrm rot="17703762">
              <a:off x="3769492" y="2883324"/>
              <a:ext cx="104775" cy="256837"/>
            </a:xfrm>
            <a:prstGeom prst="triangle">
              <a:avLst/>
            </a:prstGeom>
            <a:solidFill>
              <a:srgbClr val="628EE3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14"/>
              </p:custDataLst>
            </p:nvPr>
          </p:nvSpPr>
          <p:spPr>
            <a:xfrm rot="14680307">
              <a:off x="3731121" y="2804324"/>
              <a:ext cx="104775" cy="140428"/>
            </a:xfrm>
            <a:prstGeom prst="triangle">
              <a:avLst/>
            </a:prstGeom>
            <a:solidFill>
              <a:srgbClr val="628EE3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15"/>
              </p:custDataLst>
            </p:nvPr>
          </p:nvSpPr>
          <p:spPr>
            <a:xfrm>
              <a:off x="632323" y="2313386"/>
              <a:ext cx="775646" cy="426586"/>
            </a:xfrm>
            <a:custGeom>
              <a:avLst/>
              <a:gdLst>
                <a:gd name="connsiteX0" fmla="*/ 775646 w 775646"/>
                <a:gd name="connsiteY0" fmla="*/ 0 h 426586"/>
                <a:gd name="connsiteX1" fmla="*/ 666454 w 775646"/>
                <a:gd name="connsiteY1" fmla="*/ 355733 h 426586"/>
                <a:gd name="connsiteX2" fmla="*/ 219107 w 775646"/>
                <a:gd name="connsiteY2" fmla="*/ 426586 h 426586"/>
                <a:gd name="connsiteX3" fmla="*/ 0 w 775646"/>
                <a:gd name="connsiteY3" fmla="*/ 27086 h 42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646" h="426586">
                  <a:moveTo>
                    <a:pt x="775646" y="0"/>
                  </a:moveTo>
                  <a:lnTo>
                    <a:pt x="666454" y="355733"/>
                  </a:lnTo>
                  <a:lnTo>
                    <a:pt x="219107" y="426586"/>
                  </a:lnTo>
                  <a:lnTo>
                    <a:pt x="0" y="27086"/>
                  </a:lnTo>
                  <a:close/>
                </a:path>
              </a:pathLst>
            </a:custGeom>
            <a:solidFill>
              <a:srgbClr val="628EE3"/>
            </a:solidFill>
          </p:spPr>
          <p:txBody>
  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01</a:t>
              </a:r>
              <a:endParaRPr lang="zh-CN" altLang="en-US" sz="2000" b="1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>
            <p:custDataLst>
              <p:tags r:id="rId2"/>
            </p:custDataLst>
          </p:nvPr>
        </p:nvGrpSpPr>
        <p:grpSpPr>
          <a:xfrm>
            <a:off x="953319" y="4584700"/>
            <a:ext cx="8292916" cy="1339215"/>
            <a:chOff x="1229223" y="3841156"/>
            <a:chExt cx="3317975" cy="830082"/>
          </a:xfrm>
        </p:grpSpPr>
        <p:sp>
          <p:nvSpPr>
            <p:cNvPr id="18" name="任意多边形 17"/>
            <p:cNvSpPr/>
            <p:nvPr>
              <p:custDataLst>
                <p:tags r:id="rId8"/>
              </p:custDataLst>
            </p:nvPr>
          </p:nvSpPr>
          <p:spPr>
            <a:xfrm>
              <a:off x="1383365" y="3915545"/>
              <a:ext cx="3020796" cy="755693"/>
            </a:xfrm>
            <a:custGeom>
              <a:avLst/>
              <a:gdLst>
                <a:gd name="connsiteX0" fmla="*/ 3155203 w 3155203"/>
                <a:gd name="connsiteY0" fmla="*/ 0 h 850448"/>
                <a:gd name="connsiteX1" fmla="*/ 2997498 w 3155203"/>
                <a:gd name="connsiteY1" fmla="*/ 578071 h 850448"/>
                <a:gd name="connsiteX2" fmla="*/ 406001 w 3155203"/>
                <a:gd name="connsiteY2" fmla="*/ 850448 h 850448"/>
                <a:gd name="connsiteX3" fmla="*/ 0 w 3155203"/>
                <a:gd name="connsiteY3" fmla="*/ 110182 h 85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5203" h="850448">
                  <a:moveTo>
                    <a:pt x="3155203" y="0"/>
                  </a:moveTo>
                  <a:lnTo>
                    <a:pt x="2997498" y="578071"/>
                  </a:lnTo>
                  <a:lnTo>
                    <a:pt x="406001" y="850448"/>
                  </a:lnTo>
                  <a:lnTo>
                    <a:pt x="0" y="110182"/>
                  </a:lnTo>
                  <a:close/>
                </a:path>
              </a:pathLst>
            </a:custGeom>
            <a:solidFill>
              <a:srgbClr val="81A1FB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da-DK" sz="4800" b="1" dirty="0">
                  <a:solidFill>
                    <a:srgbClr val="FF0000"/>
                  </a:solidFill>
                  <a:sym typeface="Arial" panose="020B0604020202020204" pitchFamily="34" charset="0"/>
                </a:rPr>
                <a:t>个人利益与他人利益</a:t>
              </a:r>
            </a:p>
          </p:txBody>
        </p:sp>
        <p:sp>
          <p:nvSpPr>
            <p:cNvPr id="19" name="等腰三角形 18"/>
            <p:cNvSpPr/>
            <p:nvPr>
              <p:custDataLst>
                <p:tags r:id="rId9"/>
              </p:custDataLst>
            </p:nvPr>
          </p:nvSpPr>
          <p:spPr>
            <a:xfrm rot="17703762">
              <a:off x="4366392" y="4411094"/>
              <a:ext cx="104775" cy="256837"/>
            </a:xfrm>
            <a:prstGeom prst="triangle">
              <a:avLst/>
            </a:prstGeom>
            <a:solidFill>
              <a:srgbClr val="81A1FB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10"/>
              </p:custDataLst>
            </p:nvPr>
          </p:nvSpPr>
          <p:spPr>
            <a:xfrm rot="14680307">
              <a:off x="4328021" y="4332094"/>
              <a:ext cx="104775" cy="140428"/>
            </a:xfrm>
            <a:prstGeom prst="triangle">
              <a:avLst/>
            </a:prstGeom>
            <a:solidFill>
              <a:srgbClr val="81A1FB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11"/>
              </p:custDataLst>
            </p:nvPr>
          </p:nvSpPr>
          <p:spPr>
            <a:xfrm>
              <a:off x="1229223" y="3841156"/>
              <a:ext cx="775646" cy="426586"/>
            </a:xfrm>
            <a:custGeom>
              <a:avLst/>
              <a:gdLst>
                <a:gd name="connsiteX0" fmla="*/ 775646 w 775646"/>
                <a:gd name="connsiteY0" fmla="*/ 0 h 426586"/>
                <a:gd name="connsiteX1" fmla="*/ 666454 w 775646"/>
                <a:gd name="connsiteY1" fmla="*/ 355733 h 426586"/>
                <a:gd name="connsiteX2" fmla="*/ 219107 w 775646"/>
                <a:gd name="connsiteY2" fmla="*/ 426586 h 426586"/>
                <a:gd name="connsiteX3" fmla="*/ 0 w 775646"/>
                <a:gd name="connsiteY3" fmla="*/ 27086 h 42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646" h="426586">
                  <a:moveTo>
                    <a:pt x="775646" y="0"/>
                  </a:moveTo>
                  <a:lnTo>
                    <a:pt x="666454" y="355733"/>
                  </a:lnTo>
                  <a:lnTo>
                    <a:pt x="219107" y="426586"/>
                  </a:lnTo>
                  <a:lnTo>
                    <a:pt x="0" y="27086"/>
                  </a:lnTo>
                  <a:close/>
                </a:path>
              </a:pathLst>
            </a:custGeom>
            <a:solidFill>
              <a:srgbClr val="81A1FB"/>
            </a:solidFill>
          </p:spPr>
          <p:txBody>
  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03</a:t>
              </a:r>
              <a:endParaRPr lang="zh-CN" altLang="en-US" sz="2000" b="1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3"/>
            </p:custDataLst>
          </p:nvPr>
        </p:nvGrpSpPr>
        <p:grpSpPr>
          <a:xfrm>
            <a:off x="1034920" y="3254375"/>
            <a:ext cx="7851269" cy="1330325"/>
            <a:chOff x="4021318" y="1549501"/>
            <a:chExt cx="3318243" cy="1005671"/>
          </a:xfrm>
        </p:grpSpPr>
        <p:sp>
          <p:nvSpPr>
            <p:cNvPr id="28" name="任意多边形 27"/>
            <p:cNvSpPr/>
            <p:nvPr>
              <p:custDataLst>
                <p:tags r:id="rId4"/>
              </p:custDataLst>
            </p:nvPr>
          </p:nvSpPr>
          <p:spPr>
            <a:xfrm>
              <a:off x="4184276" y="1603265"/>
              <a:ext cx="3155285" cy="951907"/>
            </a:xfrm>
            <a:custGeom>
              <a:avLst/>
              <a:gdLst>
                <a:gd name="connsiteX0" fmla="*/ 3155203 w 3155203"/>
                <a:gd name="connsiteY0" fmla="*/ 0 h 850448"/>
                <a:gd name="connsiteX1" fmla="*/ 2997498 w 3155203"/>
                <a:gd name="connsiteY1" fmla="*/ 578071 h 850448"/>
                <a:gd name="connsiteX2" fmla="*/ 406001 w 3155203"/>
                <a:gd name="connsiteY2" fmla="*/ 850448 h 850448"/>
                <a:gd name="connsiteX3" fmla="*/ 0 w 3155203"/>
                <a:gd name="connsiteY3" fmla="*/ 110182 h 85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5203" h="850448">
                  <a:moveTo>
                    <a:pt x="3155203" y="0"/>
                  </a:moveTo>
                  <a:lnTo>
                    <a:pt x="2997498" y="578071"/>
                  </a:lnTo>
                  <a:lnTo>
                    <a:pt x="406001" y="850448"/>
                  </a:lnTo>
                  <a:lnTo>
                    <a:pt x="0" y="110182"/>
                  </a:lnTo>
                  <a:close/>
                </a:path>
              </a:pathLst>
            </a:custGeom>
            <a:solidFill>
              <a:srgbClr val="37AFE5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da-DK" sz="4800" b="1" dirty="0">
                  <a:solidFill>
                    <a:srgbClr val="FF0000"/>
                  </a:solidFill>
                  <a:sym typeface="Arial" panose="020B0604020202020204" pitchFamily="34" charset="0"/>
                </a:rPr>
                <a:t>个人利益与集体利益</a:t>
              </a:r>
            </a:p>
          </p:txBody>
        </p:sp>
        <p:sp>
          <p:nvSpPr>
            <p:cNvPr id="29" name="等腰三角形 28"/>
            <p:cNvSpPr/>
            <p:nvPr>
              <p:custDataLst>
                <p:tags r:id="rId5"/>
              </p:custDataLst>
            </p:nvPr>
          </p:nvSpPr>
          <p:spPr>
            <a:xfrm rot="17703762">
              <a:off x="7158487" y="2119439"/>
              <a:ext cx="104775" cy="256837"/>
            </a:xfrm>
            <a:prstGeom prst="triangle">
              <a:avLst/>
            </a:prstGeom>
            <a:solidFill>
              <a:srgbClr val="37AFE5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6"/>
              </p:custDataLst>
            </p:nvPr>
          </p:nvSpPr>
          <p:spPr>
            <a:xfrm rot="14680307">
              <a:off x="7120116" y="2040439"/>
              <a:ext cx="104775" cy="140428"/>
            </a:xfrm>
            <a:prstGeom prst="triangle">
              <a:avLst/>
            </a:prstGeom>
            <a:solidFill>
              <a:srgbClr val="37AFE5">
                <a:alpha val="2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7"/>
              </p:custDataLst>
            </p:nvPr>
          </p:nvSpPr>
          <p:spPr>
            <a:xfrm>
              <a:off x="4021318" y="1549501"/>
              <a:ext cx="775646" cy="426586"/>
            </a:xfrm>
            <a:custGeom>
              <a:avLst/>
              <a:gdLst>
                <a:gd name="connsiteX0" fmla="*/ 775646 w 775646"/>
                <a:gd name="connsiteY0" fmla="*/ 0 h 426586"/>
                <a:gd name="connsiteX1" fmla="*/ 666454 w 775646"/>
                <a:gd name="connsiteY1" fmla="*/ 355733 h 426586"/>
                <a:gd name="connsiteX2" fmla="*/ 219107 w 775646"/>
                <a:gd name="connsiteY2" fmla="*/ 426586 h 426586"/>
                <a:gd name="connsiteX3" fmla="*/ 0 w 775646"/>
                <a:gd name="connsiteY3" fmla="*/ 27086 h 42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5646" h="426586">
                  <a:moveTo>
                    <a:pt x="775646" y="0"/>
                  </a:moveTo>
                  <a:lnTo>
                    <a:pt x="666454" y="355733"/>
                  </a:lnTo>
                  <a:lnTo>
                    <a:pt x="219107" y="426586"/>
                  </a:lnTo>
                  <a:lnTo>
                    <a:pt x="0" y="27086"/>
                  </a:lnTo>
                  <a:close/>
                </a:path>
              </a:pathLst>
            </a:custGeom>
            <a:solidFill>
              <a:srgbClr val="37AFE5"/>
            </a:solidFill>
          </p:spPr>
          <p:txBody>
  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02</a:t>
              </a:r>
              <a:endParaRPr lang="zh-CN" altLang="en-US" sz="2000" b="1" dirty="0" err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350_4*i*1"/>
  <p:tag name="KSO_WM_TEMPLATE_CATEGORY" val="diagram"/>
  <p:tag name="KSO_WM_TEMPLATE_INDEX" val="350"/>
  <p:tag name="KSO_WM_UNIT_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350_4*i*10"/>
  <p:tag name="KSO_WM_TEMPLATE_CATEGORY" val="diagram"/>
  <p:tag name="KSO_WM_TEMPLATE_INDEX" val="350"/>
  <p:tag name="KSO_WM_UNIT_INDEX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350_4*i*19"/>
  <p:tag name="KSO_WM_TEMPLATE_CATEGORY" val="diagram"/>
  <p:tag name="KSO_WM_TEMPLATE_INDEX" val="350"/>
  <p:tag name="KSO_WM_UNIT_INDEX" val="1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h_f"/>
  <p:tag name="KSO_WM_UNIT_INDEX" val="1_2_1"/>
  <p:tag name="KSO_WM_UNIT_ID" val="diagram350_4*l_h_f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4"/>
  <p:tag name="KSO_WM_UNIT_PRESET_TEXT_LEN" val="18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7"/>
  <p:tag name="KSO_WM_UNIT_ID" val="diagram350_4*l_i*1_7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8"/>
  <p:tag name="KSO_WM_UNIT_ID" val="diagram350_4*l_i*1_8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9"/>
  <p:tag name="KSO_WM_UNIT_ID" val="diagram350_4*l_i*1_9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h_f"/>
  <p:tag name="KSO_WM_UNIT_INDEX" val="1_3_1"/>
  <p:tag name="KSO_WM_UNIT_ID" val="diagram350_4*l_h_f*1_3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4"/>
  <p:tag name="KSO_WM_UNIT_PRESET_TEXT_LEN" val="18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4"/>
  <p:tag name="KSO_WM_UNIT_ID" val="diagram350_4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5"/>
  <p:tag name="KSO_WM_UNIT_ID" val="diagram350_4*l_i*1_5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6"/>
  <p:tag name="KSO_WM_UNIT_ID" val="diagram350_4*l_i*1_6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h_f"/>
  <p:tag name="KSO_WM_UNIT_INDEX" val="1_1_1"/>
  <p:tag name="KSO_WM_UNIT_ID" val="diagram350_4*l_h_f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4"/>
  <p:tag name="KSO_WM_UNIT_PRESET_TEXT_LEN" val="18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1"/>
  <p:tag name="KSO_WM_UNIT_ID" val="diagram350_4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2"/>
  <p:tag name="KSO_WM_UNIT_ID" val="diagram350_4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350"/>
  <p:tag name="KSO_WM_UNIT_TYPE" val="l_i"/>
  <p:tag name="KSO_WM_UNIT_INDEX" val="1_3"/>
  <p:tag name="KSO_WM_UNIT_ID" val="diagram350_4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1766</Words>
  <Application>WPS 演示</Application>
  <PresentationFormat>全屏显示(4:3)</PresentationFormat>
  <Paragraphs>101</Paragraphs>
  <Slides>22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Office 主题</vt:lpstr>
      <vt:lpstr>1_Office 主题</vt:lpstr>
      <vt:lpstr>自定义设计方案</vt:lpstr>
      <vt:lpstr>主题3</vt:lpstr>
      <vt:lpstr>1_主题3</vt:lpstr>
      <vt:lpstr>幻灯片 1</vt:lpstr>
      <vt:lpstr>幻灯片 2</vt:lpstr>
      <vt:lpstr>幻灯片 3</vt:lpstr>
      <vt:lpstr>幻灯片 4</vt:lpstr>
      <vt:lpstr>幻灯片 5</vt:lpstr>
      <vt:lpstr>幻灯片 6</vt:lpstr>
      <vt:lpstr>可能基于一方有不正当或不合理的要求，也可能是个人和集体的需要不同。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12</cp:revision>
  <dcterms:created xsi:type="dcterms:W3CDTF">2018-03-01T02:03:00Z</dcterms:created>
  <dcterms:modified xsi:type="dcterms:W3CDTF">2019-05-31T08:22:35Z</dcterms:modified>
  <cp:category/>
</cp:coreProperties>
</file>