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ags/tag4.xml" ContentType="application/vnd.openxmlformats-officedocument.presentationml.tags+xml"/>
  <Override PartName="/ppt/slideLayouts/slideLayout28.xml" ContentType="application/vnd.openxmlformats-officedocument.presentationml.slideLayout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ags/tag16.xml" ContentType="application/vnd.openxmlformats-officedocument.presentationml.tags+xml"/>
  <Override PartName="/ppt/tags/tag18.xml" ContentType="application/vnd.openxmlformats-officedocument.presentationml.tags+xml"/>
  <Override PartName="/ppt/tags/tag27.xml" ContentType="application/vnd.openxmlformats-officedocument.presentationml.tag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32.xml" ContentType="application/vnd.openxmlformats-officedocument.presentationml.tag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notesSlides/notesSlide5.xml" ContentType="application/vnd.openxmlformats-officedocument.presentationml.notesSlide+xml"/>
  <Override PartName="/ppt/tags/tag30.xml" ContentType="application/vnd.openxmlformats-officedocument.presentationml.tag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slideLayouts/slideLayout10.xml" ContentType="application/vnd.openxmlformats-officedocument.presentationml.slideLayout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ags/tag2.xml" ContentType="application/vnd.openxmlformats-officedocument.presentationml.tags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tags/tag29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59" r:id="rId2"/>
    <p:sldMasterId id="2147483671" r:id="rId3"/>
  </p:sldMasterIdLst>
  <p:notesMasterIdLst>
    <p:notesMasterId r:id="rId30"/>
  </p:notesMasterIdLst>
  <p:sldIdLst>
    <p:sldId id="262" r:id="rId4"/>
    <p:sldId id="303" r:id="rId5"/>
    <p:sldId id="269" r:id="rId6"/>
    <p:sldId id="265" r:id="rId7"/>
    <p:sldId id="270" r:id="rId8"/>
    <p:sldId id="267" r:id="rId9"/>
    <p:sldId id="268" r:id="rId10"/>
    <p:sldId id="271" r:id="rId11"/>
    <p:sldId id="272" r:id="rId12"/>
    <p:sldId id="273" r:id="rId13"/>
    <p:sldId id="279" r:id="rId14"/>
    <p:sldId id="280" r:id="rId15"/>
    <p:sldId id="281" r:id="rId16"/>
    <p:sldId id="283" r:id="rId17"/>
    <p:sldId id="293" r:id="rId18"/>
    <p:sldId id="286" r:id="rId19"/>
    <p:sldId id="277" r:id="rId20"/>
    <p:sldId id="295" r:id="rId21"/>
    <p:sldId id="296" r:id="rId22"/>
    <p:sldId id="297" r:id="rId23"/>
    <p:sldId id="298" r:id="rId24"/>
    <p:sldId id="299" r:id="rId25"/>
    <p:sldId id="306" r:id="rId26"/>
    <p:sldId id="304" r:id="rId27"/>
    <p:sldId id="307" r:id="rId28"/>
    <p:sldId id="308" r:id="rId2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9039" autoAdjust="0"/>
    <p:restoredTop sz="94660"/>
  </p:normalViewPr>
  <p:slideViewPr>
    <p:cSldViewPr snapToGrid="0">
      <p:cViewPr varScale="1">
        <p:scale>
          <a:sx n="88" d="100"/>
          <a:sy n="88" d="100"/>
        </p:scale>
        <p:origin x="-1344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EBB2FD-2F92-4F29-932A-E9163A64200F}" type="datetimeFigureOut">
              <a:rPr lang="zh-CN" altLang="en-US" smtClean="0"/>
              <a:pPr/>
              <a:t>2019/5/31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ED6766-9F3A-4E5C-B3BB-EFC12EE2CAE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ED6766-9F3A-4E5C-B3BB-EFC12EE2CAE0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5603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numCol="1" anchor="t" anchorCtr="0" compatLnSpc="1"/>
          <a:lstStyle/>
          <a:p>
            <a:r>
              <a:rPr lang="zh-CN" altLang="en-US"/>
              <a:t>机动处理</a:t>
            </a:r>
          </a:p>
        </p:txBody>
      </p:sp>
      <p:sp>
        <p:nvSpPr>
          <p:cNvPr id="2560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Char char="•"/>
            </a:pPr>
            <a:fld id="{D3DD875F-3F67-4E11-957D-C45FA6A861B0}" type="slidenum">
              <a:rPr lang="zh-CN" altLang="en-US" sz="1800"/>
              <a:pPr eaLnBrk="1" hangingPunct="1">
                <a:buFont typeface="Arial" panose="020B0604020202020204" pitchFamily="34" charset="0"/>
                <a:buChar char="•"/>
              </a:pPr>
              <a:t>9</a:t>
            </a:fld>
            <a:endParaRPr lang="zh-CN" altLang="en-US" sz="18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345070-CD32-4C80-900A-DD1A1A1E16F6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345070-CD32-4C80-900A-DD1A1A1E16F6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345070-CD32-4C80-900A-DD1A1A1E16F6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09BE0F-DC4E-4283-B7F1-82C3D6FA6A02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4.png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1640350" y="2058227"/>
            <a:ext cx="5863301" cy="2741546"/>
          </a:xfrm>
          <a:prstGeom prst="rect">
            <a:avLst/>
          </a:prstGeom>
          <a:solidFill>
            <a:schemeClr val="accent1"/>
          </a:solidFill>
          <a:ln w="101600">
            <a:solidFill>
              <a:srgbClr val="FFA1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536" y="561556"/>
            <a:ext cx="2714951" cy="193255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8173" y="3224500"/>
            <a:ext cx="2198904" cy="313791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5587" y="3253960"/>
            <a:ext cx="3789764" cy="318135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640350" y="2914075"/>
            <a:ext cx="5863301" cy="1023532"/>
          </a:xfrm>
        </p:spPr>
        <p:txBody>
          <a:bodyPr anchor="ctr" anchorCtr="0">
            <a:normAutofit/>
          </a:bodyPr>
          <a:lstStyle>
            <a:lvl1pPr algn="ctr">
              <a:defRPr sz="5400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640349" y="3983397"/>
            <a:ext cx="5863301" cy="777975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2019/5/31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2019/5/31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551543"/>
            <a:ext cx="78867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382"/>
            <a:ext cx="7772400" cy="1469164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5374"/>
            <a:ext cx="6400800" cy="175308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1640350" y="2058227"/>
            <a:ext cx="5863301" cy="2741546"/>
          </a:xfrm>
          <a:prstGeom prst="rect">
            <a:avLst/>
          </a:prstGeom>
          <a:solidFill>
            <a:schemeClr val="accent1"/>
          </a:solidFill>
          <a:ln w="101600">
            <a:solidFill>
              <a:srgbClr val="FFA1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536" y="561556"/>
            <a:ext cx="2714951" cy="193255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8173" y="3224500"/>
            <a:ext cx="2198904" cy="313791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5587" y="3253960"/>
            <a:ext cx="3789764" cy="318135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396"/>
            <a:ext cx="8229600" cy="1143317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645"/>
            <a:ext cx="8229600" cy="452563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7490"/>
            <a:ext cx="7772400" cy="1360548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5933"/>
            <a:ext cx="7772400" cy="150155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396"/>
            <a:ext cx="8229600" cy="1143317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645"/>
            <a:ext cx="4038600" cy="452563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645"/>
            <a:ext cx="4038600" cy="452563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396"/>
            <a:ext cx="8229600" cy="114331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857"/>
            <a:ext cx="4040188" cy="63835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210"/>
            <a:ext cx="4040188" cy="3952067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535857"/>
            <a:ext cx="4041775" cy="63835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2174210"/>
            <a:ext cx="4041775" cy="3952067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396"/>
            <a:ext cx="8229600" cy="1143317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72492"/>
            <a:ext cx="3008313" cy="1162373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2491"/>
            <a:ext cx="5111750" cy="5853786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434865"/>
            <a:ext cx="3008313" cy="46914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029"/>
            <a:ext cx="5486400" cy="5678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3581"/>
            <a:ext cx="5486400" cy="41140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877"/>
            <a:ext cx="5486400" cy="8041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2019/5/31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396"/>
            <a:ext cx="8229600" cy="1143317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645"/>
            <a:ext cx="8229600" cy="452563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397"/>
            <a:ext cx="2057400" cy="5851881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397"/>
            <a:ext cx="6019800" cy="585188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382"/>
            <a:ext cx="7772400" cy="1469164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5374"/>
            <a:ext cx="6400800" cy="175308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1640350" y="2058227"/>
            <a:ext cx="5863301" cy="2741546"/>
          </a:xfrm>
          <a:prstGeom prst="rect">
            <a:avLst/>
          </a:prstGeom>
          <a:solidFill>
            <a:schemeClr val="accent1"/>
          </a:solidFill>
          <a:ln w="101600">
            <a:solidFill>
              <a:srgbClr val="FFA1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536" y="561556"/>
            <a:ext cx="2714951" cy="193255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8173" y="3224500"/>
            <a:ext cx="2198904" cy="313791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5587" y="3253960"/>
            <a:ext cx="3789764" cy="318135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396"/>
            <a:ext cx="8229600" cy="1143317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645"/>
            <a:ext cx="8229600" cy="452563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7490"/>
            <a:ext cx="7772400" cy="1360548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5933"/>
            <a:ext cx="7772400" cy="150155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396"/>
            <a:ext cx="8229600" cy="1143317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645"/>
            <a:ext cx="4038600" cy="452563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645"/>
            <a:ext cx="4038600" cy="452563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396"/>
            <a:ext cx="8229600" cy="114331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857"/>
            <a:ext cx="4040188" cy="63835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210"/>
            <a:ext cx="4040188" cy="3952067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535857"/>
            <a:ext cx="4041775" cy="63835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2174210"/>
            <a:ext cx="4041775" cy="3952067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396"/>
            <a:ext cx="8229600" cy="1143317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72492"/>
            <a:ext cx="3008313" cy="1162373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2491"/>
            <a:ext cx="5111750" cy="5853786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434865"/>
            <a:ext cx="3008313" cy="46914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1640350" y="2058227"/>
            <a:ext cx="5863301" cy="2741546"/>
          </a:xfrm>
          <a:prstGeom prst="rect">
            <a:avLst/>
          </a:prstGeom>
          <a:solidFill>
            <a:schemeClr val="accent1"/>
          </a:solidFill>
          <a:ln w="101600">
            <a:solidFill>
              <a:srgbClr val="FFA1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bg1"/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8173" y="3224500"/>
            <a:ext cx="2198904" cy="313791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5587" y="3253960"/>
            <a:ext cx="3789764" cy="318135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536" y="561556"/>
            <a:ext cx="2714951" cy="1932554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  <a:pPr/>
              <a:t>2019/5/31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1640349" y="2045829"/>
            <a:ext cx="5863301" cy="2753944"/>
          </a:xfrm>
        </p:spPr>
        <p:txBody>
          <a:bodyPr>
            <a:normAutofit/>
          </a:bodyPr>
          <a:lstStyle>
            <a:lvl1pPr algn="ctr">
              <a:defRPr sz="7200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编辑标题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029"/>
            <a:ext cx="5486400" cy="5678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3581"/>
            <a:ext cx="5486400" cy="41140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877"/>
            <a:ext cx="5486400" cy="8041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396"/>
            <a:ext cx="8229600" cy="1143317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645"/>
            <a:ext cx="8229600" cy="452563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397"/>
            <a:ext cx="2057400" cy="5851881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397"/>
            <a:ext cx="6019800" cy="585188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2019/5/31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744961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615609"/>
            <a:ext cx="3868340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744961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615609"/>
            <a:ext cx="3887391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2019/5/31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1640350" y="2058227"/>
            <a:ext cx="5863301" cy="2741546"/>
          </a:xfrm>
          <a:prstGeom prst="rect">
            <a:avLst/>
          </a:prstGeom>
          <a:solidFill>
            <a:schemeClr val="accent1"/>
          </a:solidFill>
          <a:ln w="101600">
            <a:solidFill>
              <a:srgbClr val="FFA1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536" y="561556"/>
            <a:ext cx="2714951" cy="193255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8173" y="3224500"/>
            <a:ext cx="2198904" cy="313791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5587" y="3253960"/>
            <a:ext cx="3789764" cy="318135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640350" y="2045525"/>
            <a:ext cx="5863301" cy="1653067"/>
          </a:xfrm>
        </p:spPr>
        <p:txBody>
          <a:bodyPr anchor="b" anchorCtr="0">
            <a:normAutofit/>
          </a:bodyPr>
          <a:lstStyle>
            <a:lvl1pPr algn="ctr">
              <a:defRPr sz="7200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  <a:pPr/>
              <a:t>2019/5/31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 hasCustomPrompt="1"/>
          </p:nvPr>
        </p:nvSpPr>
        <p:spPr>
          <a:xfrm>
            <a:off x="1640350" y="3710992"/>
            <a:ext cx="5863301" cy="1088782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2019/5/31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28650" y="713673"/>
            <a:ext cx="3511241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4231888" y="713673"/>
            <a:ext cx="428391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8650" y="2313873"/>
            <a:ext cx="3511241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pPr/>
              <a:t>2019/5/31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7833674" y="365125"/>
            <a:ext cx="681676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49" y="365125"/>
            <a:ext cx="7084832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ags" Target="../tags/tag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tags" Target="../tags/tag4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5" Type="http://schemas.openxmlformats.org/officeDocument/2006/relationships/hyperlink" Target="../../../../&#30446;&#24405;.ppt" TargetMode="Externa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Relationship Id="rId14" Type="http://schemas.openxmlformats.org/officeDocument/2006/relationships/image" Target="../media/image1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13" Type="http://schemas.openxmlformats.org/officeDocument/2006/relationships/tags" Target="../tags/tag5.xml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5" Type="http://schemas.openxmlformats.org/officeDocument/2006/relationships/slideLayout" Target="../slideLayouts/slideLayout26.xml"/><Relationship Id="rId15" Type="http://schemas.openxmlformats.org/officeDocument/2006/relationships/hyperlink" Target="../../../../&#30446;&#24405;.ppt" TargetMode="External"/><Relationship Id="rId10" Type="http://schemas.openxmlformats.org/officeDocument/2006/relationships/slideLayout" Target="../slideLayouts/slideLayout31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2019/5/31</a:t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559" name="Rectangle 7">
            <a:hlinkClick r:id="rId15" action="ppaction://hlinkpres?slideindex=7&amp;slidetitle=幻灯片 7" tooltip="返回目录"/>
          </p:cNvPr>
          <p:cNvSpPr>
            <a:spLocks noChangeArrowheads="1"/>
          </p:cNvSpPr>
          <p:nvPr/>
        </p:nvSpPr>
        <p:spPr bwMode="auto">
          <a:xfrm>
            <a:off x="2011364" y="392540"/>
            <a:ext cx="1049337" cy="738664"/>
          </a:xfrm>
          <a:prstGeom prst="rect">
            <a:avLst/>
          </a:prstGeom>
          <a:solidFill>
            <a:schemeClr val="accent1">
              <a:alpha val="999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3" name="KSO_TEMPLATE" hidden="1"/>
          <p:cNvSpPr/>
          <p:nvPr userDrawn="1"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559" name="Rectangle 7">
            <a:hlinkClick r:id="rId15" action="ppaction://hlinkpres?slideindex=7&amp;slidetitle=幻灯片 7" tooltip="返回目录"/>
          </p:cNvPr>
          <p:cNvSpPr>
            <a:spLocks noChangeArrowheads="1"/>
          </p:cNvSpPr>
          <p:nvPr/>
        </p:nvSpPr>
        <p:spPr bwMode="auto">
          <a:xfrm>
            <a:off x="2011364" y="392540"/>
            <a:ext cx="1049337" cy="738664"/>
          </a:xfrm>
          <a:prstGeom prst="rect">
            <a:avLst/>
          </a:prstGeom>
          <a:solidFill>
            <a:schemeClr val="accent1">
              <a:alpha val="999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3" name="KSO_TEMPLATE" hidden="1"/>
          <p:cNvSpPr/>
          <p:nvPr userDrawn="1"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hemeOverride" Target="../theme/themeOverride1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4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17.xml"/><Relationship Id="rId7" Type="http://schemas.openxmlformats.org/officeDocument/2006/relationships/image" Target="../media/image11.png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9.xml"/><Relationship Id="rId4" Type="http://schemas.openxmlformats.org/officeDocument/2006/relationships/tags" Target="../tags/tag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22.xml"/><Relationship Id="rId7" Type="http://schemas.openxmlformats.org/officeDocument/2006/relationships/image" Target="../media/image12.jpeg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24.xml"/><Relationship Id="rId4" Type="http://schemas.openxmlformats.org/officeDocument/2006/relationships/tags" Target="../tags/tag2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30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4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4" Type="http://schemas.openxmlformats.org/officeDocument/2006/relationships/notesSlide" Target="../notesSlides/notesSlide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1640350" y="3797821"/>
            <a:ext cx="5863301" cy="767649"/>
          </a:xfrm>
        </p:spPr>
        <p:txBody>
          <a:bodyPr>
            <a:normAutofit fontScale="90000"/>
          </a:bodyPr>
          <a:lstStyle/>
          <a:p>
            <a:r>
              <a:rPr lang="zh-CN" altLang="en-US" sz="4000" dirty="0">
                <a:ea typeface="华文行楷" panose="02010800040101010101" pitchFamily="2" charset="-122"/>
                <a:sym typeface="+mn-ea"/>
              </a:rPr>
              <a:t>第二框     节奏与韵律</a:t>
            </a:r>
            <a:r>
              <a:rPr lang="zh-CN" altLang="en-US" b="1" dirty="0">
                <a:solidFill>
                  <a:schemeClr val="bg1"/>
                </a:solidFill>
                <a:ea typeface="华文行楷" panose="02010800040101010101" pitchFamily="2" charset="-122"/>
              </a:rPr>
              <a:t/>
            </a:r>
            <a:br>
              <a:rPr lang="zh-CN" altLang="en-US" b="1" dirty="0">
                <a:solidFill>
                  <a:schemeClr val="bg1"/>
                </a:solidFill>
                <a:ea typeface="华文行楷" panose="02010800040101010101" pitchFamily="2" charset="-122"/>
              </a:rPr>
            </a:br>
            <a:endParaRPr lang="zh-CN" altLang="en-US"/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1473200" y="2393315"/>
            <a:ext cx="6196965" cy="583565"/>
          </a:xfrm>
          <a:prstGeom prst="rect">
            <a:avLst/>
          </a:prstGeom>
        </p:spPr>
        <p:txBody>
          <a:bodyPr wrap="square" anchor="ctr" anchorCtr="1"/>
          <a:lstStyle>
            <a:defPPr>
              <a:defRPr lang="zh-CN"/>
            </a:defPPr>
            <a:lvl1pPr algn="ctr">
              <a:defRPr sz="5400" b="1">
                <a:solidFill>
                  <a:schemeClr val="bg1"/>
                </a:solidFill>
                <a:latin typeface="+mj-ea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zh-CN" altLang="en-US" sz="4800" kern="10" dirty="0">
                <a:ln w="12700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6999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第七课 共奏和谐乐章</a:t>
            </a:r>
            <a:endParaRPr lang="zh-CN" altLang="en-US" sz="4800" kern="10" dirty="0">
              <a:ln w="12700">
                <a:solidFill>
                  <a:srgbClr val="EAEAEA"/>
                </a:solidFill>
                <a:rou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6999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7" name="矩形 6"/>
          <p:cNvSpPr>
            <a:spLocks noChangeArrowheads="1" noChangeShapeType="1" noTextEdit="1"/>
          </p:cNvSpPr>
          <p:nvPr/>
        </p:nvSpPr>
        <p:spPr bwMode="auto">
          <a:xfrm>
            <a:off x="159385" y="734695"/>
            <a:ext cx="6068695" cy="83756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zh-CN" altLang="en-US" sz="2800" b="1" kern="10" dirty="0">
              <a:ln w="12700">
                <a:solidFill>
                  <a:srgbClr val="EAEAEA"/>
                </a:solidFill>
                <a:rou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6999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2"/>
          <p:cNvSpPr txBox="1"/>
          <p:nvPr>
            <p:custDataLst>
              <p:tags r:id="rId1"/>
            </p:custDataLst>
          </p:nvPr>
        </p:nvSpPr>
        <p:spPr>
          <a:xfrm>
            <a:off x="671830" y="437262"/>
            <a:ext cx="7118593" cy="6451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36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二、如何排解角色冲突带来的烦恼？</a:t>
            </a:r>
          </a:p>
        </p:txBody>
      </p:sp>
      <p:sp>
        <p:nvSpPr>
          <p:cNvPr id="5" name="文本框 2"/>
          <p:cNvSpPr txBox="1">
            <a:spLocks noChangeArrowheads="1"/>
          </p:cNvSpPr>
          <p:nvPr/>
        </p:nvSpPr>
        <p:spPr bwMode="auto">
          <a:xfrm>
            <a:off x="378460" y="1515110"/>
            <a:ext cx="8598535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1.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我们通常会考虑自己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更关注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哪个集体，或在其中的角色和责任的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重要性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，也会考虑自己的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兴趣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、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爱好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以及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任务的紧迫程度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等。   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3500" y="3311843"/>
            <a:ext cx="8613775" cy="230695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当遇到班级、学校等不同集体之间的矛盾时，应从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整体利益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出发，自觉地让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局部利益</a:t>
            </a:r>
            <a:r>
              <a:rPr lang="zh-CN" altLang="en-US" sz="3200" dirty="0">
                <a:uFill>
                  <a:solidFill>
                    <a:srgbClr val="FF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</a:rPr>
              <a:t>服从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整体利益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个人利益</a:t>
            </a:r>
            <a:r>
              <a:rPr lang="zh-CN" altLang="en-US" sz="3200" dirty="0">
                <a:uFill>
                  <a:solidFill>
                    <a:srgbClr val="FF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</a:rPr>
              <a:t>服从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集体利益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组合 8"/>
          <p:cNvGrpSpPr/>
          <p:nvPr/>
        </p:nvGrpSpPr>
        <p:grpSpPr bwMode="auto">
          <a:xfrm>
            <a:off x="250825" y="333375"/>
            <a:ext cx="6249283" cy="762000"/>
            <a:chOff x="250825" y="507025"/>
            <a:chExt cx="6250178" cy="762074"/>
          </a:xfrm>
        </p:grpSpPr>
        <p:sp>
          <p:nvSpPr>
            <p:cNvPr id="15366" name="文本框 6151"/>
            <p:cNvSpPr txBox="1">
              <a:spLocks noChangeArrowheads="1"/>
            </p:cNvSpPr>
            <p:nvPr/>
          </p:nvSpPr>
          <p:spPr bwMode="auto">
            <a:xfrm>
              <a:off x="808048" y="622013"/>
              <a:ext cx="5692955" cy="6452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探究点三：集体中的小群体</a:t>
              </a:r>
            </a:p>
          </p:txBody>
        </p:sp>
        <p:sp>
          <p:nvSpPr>
            <p:cNvPr id="15367" name="矩形 7"/>
            <p:cNvSpPr>
              <a:spLocks noChangeArrowheads="1"/>
            </p:cNvSpPr>
            <p:nvPr/>
          </p:nvSpPr>
          <p:spPr bwMode="auto">
            <a:xfrm>
              <a:off x="791547" y="507025"/>
              <a:ext cx="2033061" cy="762074"/>
            </a:xfrm>
            <a:custGeom>
              <a:avLst/>
              <a:gdLst>
                <a:gd name="T0" fmla="*/ 0 w 2520280"/>
                <a:gd name="T1" fmla="*/ 1872208 h 1872208"/>
                <a:gd name="T2" fmla="*/ 2520280 w 2520280"/>
                <a:gd name="T3" fmla="*/ 1872208 h 1872208"/>
                <a:gd name="T4" fmla="*/ 0 w 2520280"/>
                <a:gd name="T5" fmla="*/ 1872208 h 1872208"/>
                <a:gd name="T6" fmla="*/ 0 w 2520280"/>
                <a:gd name="T7" fmla="*/ 0 h 1872208"/>
                <a:gd name="T8" fmla="*/ 916 w 2520280"/>
                <a:gd name="T9" fmla="*/ 0 h 1872208"/>
                <a:gd name="T10" fmla="*/ 0 w 2520280"/>
                <a:gd name="T11" fmla="*/ 0 h 187220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20280"/>
                <a:gd name="T19" fmla="*/ 0 h 1872208"/>
                <a:gd name="T20" fmla="*/ 2520280 w 2520280"/>
                <a:gd name="T21" fmla="*/ 1872208 h 187220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>
              <a:solidFill>
                <a:srgbClr val="DDDDDD"/>
              </a:solidFill>
              <a:miter lim="800000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任意多边形 16"/>
            <p:cNvSpPr/>
            <p:nvPr/>
          </p:nvSpPr>
          <p:spPr bwMode="auto">
            <a:xfrm>
              <a:off x="250825" y="786452"/>
              <a:ext cx="523950" cy="48264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0" b="0"/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solidFill>
                <a:schemeClr val="accent1"/>
              </a:solidFill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3" name="矩形 17"/>
            <p:cNvSpPr/>
            <p:nvPr/>
          </p:nvSpPr>
          <p:spPr bwMode="auto">
            <a:xfrm>
              <a:off x="622353" y="751524"/>
              <a:ext cx="163536" cy="168291"/>
            </a:xfrm>
            <a:prstGeom prst="rect">
              <a:avLst/>
            </a:prstGeom>
            <a:solidFill>
              <a:schemeClr val="accent5">
                <a:lumMod val="90000"/>
                <a:alpha val="50980"/>
              </a:schemeClr>
            </a:solidFill>
            <a:ln w="9525">
              <a:solidFill>
                <a:schemeClr val="accent1"/>
              </a:solidFill>
            </a:ln>
          </p:spPr>
          <p:txBody>
            <a:bodyPr lIns="0" tIns="215900" rIns="179705" bIns="0" anchor="ctr"/>
            <a:lstStyle/>
            <a:p>
              <a:pPr algn="ctr">
                <a:defRPr/>
              </a:pPr>
              <a:endParaRPr lang="zh-CN" altLang="en-US" sz="400" dirty="0">
                <a:solidFill>
                  <a:srgbClr val="FFFFFF"/>
                </a:solidFill>
                <a:ea typeface="黑体" panose="02010609060101010101" pitchFamily="49" charset="-122"/>
              </a:endParaRPr>
            </a:p>
          </p:txBody>
        </p:sp>
      </p:grpSp>
      <p:sp>
        <p:nvSpPr>
          <p:cNvPr id="10" name="标题 6"/>
          <p:cNvSpPr txBox="1">
            <a:spLocks noChangeArrowheads="1"/>
          </p:cNvSpPr>
          <p:nvPr/>
        </p:nvSpPr>
        <p:spPr bwMode="auto">
          <a:xfrm>
            <a:off x="383789" y="1231367"/>
            <a:ext cx="4285439" cy="864096"/>
          </a:xfrm>
          <a:prstGeom prst="rect">
            <a:avLst/>
          </a:prstGeom>
          <a:noFill/>
        </p:spPr>
        <p:txBody>
          <a:bodyPr lIns="0" tIns="0" rIns="0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buFontTx/>
              <a:buNone/>
              <a:defRPr/>
            </a:pPr>
            <a:r>
              <a:rPr lang="zh-CN" altLang="en-US" b="1" i="1" noProof="1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0000FF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小青的班级生活</a:t>
            </a:r>
          </a:p>
        </p:txBody>
      </p:sp>
      <p:sp>
        <p:nvSpPr>
          <p:cNvPr id="11" name="TextBox 5"/>
          <p:cNvSpPr txBox="1">
            <a:spLocks noChangeArrowheads="1"/>
          </p:cNvSpPr>
          <p:nvPr/>
        </p:nvSpPr>
        <p:spPr bwMode="auto">
          <a:xfrm>
            <a:off x="77470" y="2007870"/>
            <a:ext cx="8931275" cy="4523105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92D050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3200">
                <a:solidFill>
                  <a:schemeClr val="tx1"/>
                </a:solidFill>
                <a:latin typeface="宋体" panose="02010600030101010101" pitchFamily="2" charset="-122"/>
              </a:rPr>
              <a:t>在小青所在的七年级（</a:t>
            </a:r>
            <a:r>
              <a:rPr lang="en-US" altLang="zh-CN" sz="3200">
                <a:solidFill>
                  <a:schemeClr val="tx1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3200">
                <a:solidFill>
                  <a:schemeClr val="tx1"/>
                </a:solidFill>
                <a:latin typeface="宋体" panose="02010600030101010101" pitchFamily="2" charset="-122"/>
              </a:rPr>
              <a:t>）班，每到下课时间，同学们就三五成群地聚在一起 ，有说不完的话：有几个同学总是讨论学习问题；有几位男生是铁杆球迷，总是兴高采烈地谈着球赛</a:t>
            </a:r>
            <a:r>
              <a:rPr lang="en-US" altLang="zh-CN" sz="3200">
                <a:solidFill>
                  <a:schemeClr val="tx1"/>
                </a:solidFill>
                <a:latin typeface="宋体" panose="02010600030101010101" pitchFamily="2" charset="-122"/>
              </a:rPr>
              <a:t>,</a:t>
            </a:r>
            <a:r>
              <a:rPr lang="zh-CN" altLang="en-US" sz="3200">
                <a:solidFill>
                  <a:schemeClr val="tx1"/>
                </a:solidFill>
                <a:latin typeface="宋体" panose="02010600030101010101" pitchFamily="2" charset="-122"/>
              </a:rPr>
              <a:t>他们也是校足球队的主力；小青和其他三个同学由于都是校学生会成员，则经常聊学生会工作；还有几位男生常常约好一起去网吧玩游戏，还常常做不完作业，影响老师上课，偶尔他们还联合起来欺负个别同学</a:t>
            </a:r>
            <a:r>
              <a:rPr lang="en-US" altLang="zh-CN" sz="3200">
                <a:solidFill>
                  <a:schemeClr val="tx1"/>
                </a:solidFill>
                <a:latin typeface="宋体" panose="02010600030101010101" pitchFamily="2" charset="-122"/>
              </a:rPr>
              <a:t>……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6"/>
          <p:cNvSpPr txBox="1">
            <a:spLocks noChangeArrowheads="1"/>
          </p:cNvSpPr>
          <p:nvPr/>
        </p:nvSpPr>
        <p:spPr bwMode="auto">
          <a:xfrm>
            <a:off x="733993" y="576620"/>
            <a:ext cx="2183160" cy="792088"/>
          </a:xfrm>
          <a:prstGeom prst="rect">
            <a:avLst/>
          </a:prstGeom>
          <a:noFill/>
        </p:spPr>
        <p:txBody>
          <a:bodyPr lIns="0" tIns="0" rIns="0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buFontTx/>
              <a:buNone/>
              <a:defRPr/>
            </a:pPr>
            <a:r>
              <a:rPr lang="zh-CN" altLang="en-US" sz="4800" b="1" noProof="1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0000FF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思 考：</a:t>
            </a:r>
          </a:p>
        </p:txBody>
      </p:sp>
      <p:sp>
        <p:nvSpPr>
          <p:cNvPr id="16387" name="TextBox 4"/>
          <p:cNvSpPr txBox="1">
            <a:spLocks noChangeArrowheads="1"/>
          </p:cNvSpPr>
          <p:nvPr/>
        </p:nvSpPr>
        <p:spPr bwMode="auto">
          <a:xfrm>
            <a:off x="266700" y="1619250"/>
            <a:ext cx="8390890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>
                <a:solidFill>
                  <a:srgbClr val="C00000"/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3200">
                <a:solidFill>
                  <a:srgbClr val="C00000"/>
                </a:solidFill>
                <a:latin typeface="宋体" panose="02010600030101010101" pitchFamily="2" charset="-122"/>
              </a:rPr>
              <a:t>小青的班集体中存在的这些“小群体” 是怎样形成的？</a:t>
            </a:r>
          </a:p>
        </p:txBody>
      </p:sp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433705" y="2695258"/>
            <a:ext cx="8626475" cy="1691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    在集体生活中，一些志趣相投、个性相似，或者生活背景类似的同学，往往自觉或不自觉地形成</a:t>
            </a:r>
            <a:r>
              <a:rPr lang="zh-CN" altLang="en-US" sz="4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小群体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</p:txBody>
      </p:sp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143510" y="4387215"/>
            <a:ext cx="862647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>
                <a:solidFill>
                  <a:srgbClr val="C00000"/>
                </a:solidFill>
                <a:latin typeface="宋体" panose="02010600030101010101" pitchFamily="2" charset="-122"/>
              </a:rPr>
              <a:t>2.“</a:t>
            </a:r>
            <a:r>
              <a:rPr lang="zh-CN" altLang="en-US" sz="3200">
                <a:solidFill>
                  <a:srgbClr val="C00000"/>
                </a:solidFill>
                <a:latin typeface="宋体" panose="02010600030101010101" pitchFamily="2" charset="-122"/>
              </a:rPr>
              <a:t>小群体</a:t>
            </a:r>
            <a:r>
              <a:rPr lang="en-US" altLang="zh-CN" sz="3200">
                <a:solidFill>
                  <a:srgbClr val="C00000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3200">
                <a:solidFill>
                  <a:srgbClr val="C00000"/>
                </a:solidFill>
                <a:latin typeface="宋体" panose="02010600030101010101" pitchFamily="2" charset="-122"/>
              </a:rPr>
              <a:t>对个人有什么作用？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33705" y="5081270"/>
            <a:ext cx="845947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在小群体中，彼此相互接纳、相互欣赏，找到自己位置，体验归属感和安全感。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  <p:bldP spid="4" grpId="0"/>
      <p:bldP spid="3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2"/>
          <p:cNvSpPr txBox="1"/>
          <p:nvPr>
            <p:custDataLst>
              <p:tags r:id="rId1"/>
            </p:custDataLst>
          </p:nvPr>
        </p:nvSpPr>
        <p:spPr>
          <a:xfrm>
            <a:off x="611188" y="549275"/>
            <a:ext cx="7921625" cy="7067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40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40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小群体</a:t>
            </a:r>
            <a:r>
              <a:rPr lang="en-US" altLang="zh-CN" sz="40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sz="40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的影响：</a:t>
            </a:r>
          </a:p>
        </p:txBody>
      </p:sp>
      <p:sp>
        <p:nvSpPr>
          <p:cNvPr id="3" name="椭圆 2"/>
          <p:cNvSpPr/>
          <p:nvPr/>
        </p:nvSpPr>
        <p:spPr>
          <a:xfrm>
            <a:off x="269875" y="1955800"/>
            <a:ext cx="628650" cy="576263"/>
          </a:xfrm>
          <a:prstGeom prst="ellipse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8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2800" b="1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981075" y="1733233"/>
            <a:ext cx="7912100" cy="167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solidFill>
                  <a:srgbClr val="C00000"/>
                </a:solidFill>
                <a:ea typeface="黑体" panose="02010609060101010101" pitchFamily="49" charset="-122"/>
                <a:sym typeface="Arial" panose="020B0604020202020204" pitchFamily="34" charset="0"/>
              </a:rPr>
              <a:t>积极影响：</a:t>
            </a:r>
            <a:r>
              <a:rPr lang="zh-CN" altLang="en-US" sz="3200">
                <a:ea typeface="黑体" panose="02010609060101010101" pitchFamily="49" charset="-122"/>
                <a:sym typeface="Arial" panose="020B0604020202020204" pitchFamily="34" charset="0"/>
              </a:rPr>
              <a:t>我们与同伴更容易相互理解、沟通，在与同伴的交往中学习交往，在与同伴的互学共进中增长才干。</a:t>
            </a:r>
          </a:p>
          <a:p>
            <a:endParaRPr lang="zh-CN" altLang="en-US" sz="3200">
              <a:ea typeface="黑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242570" y="4126865"/>
            <a:ext cx="655638" cy="574675"/>
          </a:xfrm>
          <a:prstGeom prst="ellipse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8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2800" b="1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981075" y="3958590"/>
            <a:ext cx="7912100" cy="160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solidFill>
                  <a:srgbClr val="C00000"/>
                </a:solidFill>
                <a:ea typeface="黑体" panose="02010609060101010101" pitchFamily="49" charset="-122"/>
                <a:sym typeface="Arial" panose="020B0604020202020204" pitchFamily="34" charset="0"/>
              </a:rPr>
              <a:t>消极影响：</a:t>
            </a:r>
            <a:r>
              <a:rPr lang="zh-CN" altLang="en-US" sz="3200">
                <a:ea typeface="黑体" panose="02010609060101010101" pitchFamily="49" charset="-122"/>
                <a:sym typeface="Arial" panose="020B0604020202020204" pitchFamily="34" charset="0"/>
              </a:rPr>
              <a:t>不能很好地融入集体生活，与其他同学或者集体产生矛盾和冲突，甚至会沦为“小团体主义”。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>
            <p:custDataLst>
              <p:tags r:id="rId1"/>
            </p:custDataLst>
          </p:nvPr>
        </p:nvGrpSpPr>
        <p:grpSpPr>
          <a:xfrm>
            <a:off x="260985" y="333375"/>
            <a:ext cx="8849995" cy="6052185"/>
            <a:chOff x="4938943" y="670060"/>
            <a:chExt cx="1784371" cy="1269672"/>
          </a:xfrm>
        </p:grpSpPr>
        <p:sp>
          <p:nvSpPr>
            <p:cNvPr id="5" name="任意多边形 4"/>
            <p:cNvSpPr/>
            <p:nvPr>
              <p:custDataLst>
                <p:tags r:id="rId2"/>
              </p:custDataLst>
            </p:nvPr>
          </p:nvSpPr>
          <p:spPr>
            <a:xfrm>
              <a:off x="4938943" y="1025332"/>
              <a:ext cx="1784371" cy="914400"/>
            </a:xfrm>
            <a:custGeom>
              <a:avLst/>
              <a:gdLst>
                <a:gd name="connsiteX0" fmla="*/ 0 w 1784371"/>
                <a:gd name="connsiteY0" fmla="*/ 897668 h 914400"/>
                <a:gd name="connsiteX1" fmla="*/ 1784371 w 1784371"/>
                <a:gd name="connsiteY1" fmla="*/ 897668 h 914400"/>
                <a:gd name="connsiteX2" fmla="*/ 1784371 w 1784371"/>
                <a:gd name="connsiteY2" fmla="*/ 914400 h 914400"/>
                <a:gd name="connsiteX3" fmla="*/ 0 w 1784371"/>
                <a:gd name="connsiteY3" fmla="*/ 914400 h 914400"/>
                <a:gd name="connsiteX4" fmla="*/ 59588 w 1784371"/>
                <a:gd name="connsiteY4" fmla="*/ 0 h 914400"/>
                <a:gd name="connsiteX5" fmla="*/ 69360 w 1784371"/>
                <a:gd name="connsiteY5" fmla="*/ 3522 h 914400"/>
                <a:gd name="connsiteX6" fmla="*/ 75080 w 1784371"/>
                <a:gd name="connsiteY6" fmla="*/ 8501 h 914400"/>
                <a:gd name="connsiteX7" fmla="*/ 92544 w 1784371"/>
                <a:gd name="connsiteY7" fmla="*/ 25390 h 914400"/>
                <a:gd name="connsiteX8" fmla="*/ 99110 w 1784371"/>
                <a:gd name="connsiteY8" fmla="*/ 31567 h 914400"/>
                <a:gd name="connsiteX9" fmla="*/ 110365 w 1784371"/>
                <a:gd name="connsiteY9" fmla="*/ 21034 h 914400"/>
                <a:gd name="connsiteX10" fmla="*/ 127224 w 1784371"/>
                <a:gd name="connsiteY10" fmla="*/ 4751 h 914400"/>
                <a:gd name="connsiteX11" fmla="*/ 128636 w 1784371"/>
                <a:gd name="connsiteY11" fmla="*/ 3522 h 914400"/>
                <a:gd name="connsiteX12" fmla="*/ 138686 w 1784371"/>
                <a:gd name="connsiteY12" fmla="*/ 23 h 914400"/>
                <a:gd name="connsiteX13" fmla="*/ 138964 w 1784371"/>
                <a:gd name="connsiteY13" fmla="*/ 0 h 914400"/>
                <a:gd name="connsiteX14" fmla="*/ 148735 w 1784371"/>
                <a:gd name="connsiteY14" fmla="*/ 3522 h 914400"/>
                <a:gd name="connsiteX15" fmla="*/ 154456 w 1784371"/>
                <a:gd name="connsiteY15" fmla="*/ 8501 h 914400"/>
                <a:gd name="connsiteX16" fmla="*/ 171919 w 1784371"/>
                <a:gd name="connsiteY16" fmla="*/ 25390 h 914400"/>
                <a:gd name="connsiteX17" fmla="*/ 178486 w 1784371"/>
                <a:gd name="connsiteY17" fmla="*/ 31567 h 914400"/>
                <a:gd name="connsiteX18" fmla="*/ 189741 w 1784371"/>
                <a:gd name="connsiteY18" fmla="*/ 21034 h 914400"/>
                <a:gd name="connsiteX19" fmla="*/ 206599 w 1784371"/>
                <a:gd name="connsiteY19" fmla="*/ 4751 h 914400"/>
                <a:gd name="connsiteX20" fmla="*/ 208012 w 1784371"/>
                <a:gd name="connsiteY20" fmla="*/ 3522 h 914400"/>
                <a:gd name="connsiteX21" fmla="*/ 218062 w 1784371"/>
                <a:gd name="connsiteY21" fmla="*/ 23 h 914400"/>
                <a:gd name="connsiteX22" fmla="*/ 218340 w 1784371"/>
                <a:gd name="connsiteY22" fmla="*/ 0 h 914400"/>
                <a:gd name="connsiteX23" fmla="*/ 228111 w 1784371"/>
                <a:gd name="connsiteY23" fmla="*/ 3522 h 914400"/>
                <a:gd name="connsiteX24" fmla="*/ 233831 w 1784371"/>
                <a:gd name="connsiteY24" fmla="*/ 8501 h 914400"/>
                <a:gd name="connsiteX25" fmla="*/ 251295 w 1784371"/>
                <a:gd name="connsiteY25" fmla="*/ 25390 h 914400"/>
                <a:gd name="connsiteX26" fmla="*/ 257861 w 1784371"/>
                <a:gd name="connsiteY26" fmla="*/ 31567 h 914400"/>
                <a:gd name="connsiteX27" fmla="*/ 269116 w 1784371"/>
                <a:gd name="connsiteY27" fmla="*/ 21034 h 914400"/>
                <a:gd name="connsiteX28" fmla="*/ 285975 w 1784371"/>
                <a:gd name="connsiteY28" fmla="*/ 4751 h 914400"/>
                <a:gd name="connsiteX29" fmla="*/ 287387 w 1784371"/>
                <a:gd name="connsiteY29" fmla="*/ 3522 h 914400"/>
                <a:gd name="connsiteX30" fmla="*/ 297437 w 1784371"/>
                <a:gd name="connsiteY30" fmla="*/ 23 h 914400"/>
                <a:gd name="connsiteX31" fmla="*/ 297715 w 1784371"/>
                <a:gd name="connsiteY31" fmla="*/ 0 h 914400"/>
                <a:gd name="connsiteX32" fmla="*/ 307487 w 1784371"/>
                <a:gd name="connsiteY32" fmla="*/ 3522 h 914400"/>
                <a:gd name="connsiteX33" fmla="*/ 313207 w 1784371"/>
                <a:gd name="connsiteY33" fmla="*/ 8501 h 914400"/>
                <a:gd name="connsiteX34" fmla="*/ 330670 w 1784371"/>
                <a:gd name="connsiteY34" fmla="*/ 25390 h 914400"/>
                <a:gd name="connsiteX35" fmla="*/ 337237 w 1784371"/>
                <a:gd name="connsiteY35" fmla="*/ 31567 h 914400"/>
                <a:gd name="connsiteX36" fmla="*/ 348492 w 1784371"/>
                <a:gd name="connsiteY36" fmla="*/ 21034 h 914400"/>
                <a:gd name="connsiteX37" fmla="*/ 365350 w 1784371"/>
                <a:gd name="connsiteY37" fmla="*/ 4751 h 914400"/>
                <a:gd name="connsiteX38" fmla="*/ 366763 w 1784371"/>
                <a:gd name="connsiteY38" fmla="*/ 3522 h 914400"/>
                <a:gd name="connsiteX39" fmla="*/ 376812 w 1784371"/>
                <a:gd name="connsiteY39" fmla="*/ 23 h 914400"/>
                <a:gd name="connsiteX40" fmla="*/ 377090 w 1784371"/>
                <a:gd name="connsiteY40" fmla="*/ 0 h 914400"/>
                <a:gd name="connsiteX41" fmla="*/ 386862 w 1784371"/>
                <a:gd name="connsiteY41" fmla="*/ 3522 h 914400"/>
                <a:gd name="connsiteX42" fmla="*/ 392582 w 1784371"/>
                <a:gd name="connsiteY42" fmla="*/ 8501 h 914400"/>
                <a:gd name="connsiteX43" fmla="*/ 410046 w 1784371"/>
                <a:gd name="connsiteY43" fmla="*/ 25390 h 914400"/>
                <a:gd name="connsiteX44" fmla="*/ 416612 w 1784371"/>
                <a:gd name="connsiteY44" fmla="*/ 31567 h 914400"/>
                <a:gd name="connsiteX45" fmla="*/ 427867 w 1784371"/>
                <a:gd name="connsiteY45" fmla="*/ 21034 h 914400"/>
                <a:gd name="connsiteX46" fmla="*/ 444726 w 1784371"/>
                <a:gd name="connsiteY46" fmla="*/ 4751 h 914400"/>
                <a:gd name="connsiteX47" fmla="*/ 446138 w 1784371"/>
                <a:gd name="connsiteY47" fmla="*/ 3522 h 914400"/>
                <a:gd name="connsiteX48" fmla="*/ 456188 w 1784371"/>
                <a:gd name="connsiteY48" fmla="*/ 23 h 914400"/>
                <a:gd name="connsiteX49" fmla="*/ 456466 w 1784371"/>
                <a:gd name="connsiteY49" fmla="*/ 0 h 914400"/>
                <a:gd name="connsiteX50" fmla="*/ 466238 w 1784371"/>
                <a:gd name="connsiteY50" fmla="*/ 3522 h 914400"/>
                <a:gd name="connsiteX51" fmla="*/ 471958 w 1784371"/>
                <a:gd name="connsiteY51" fmla="*/ 8501 h 914400"/>
                <a:gd name="connsiteX52" fmla="*/ 489421 w 1784371"/>
                <a:gd name="connsiteY52" fmla="*/ 25390 h 914400"/>
                <a:gd name="connsiteX53" fmla="*/ 495988 w 1784371"/>
                <a:gd name="connsiteY53" fmla="*/ 31567 h 914400"/>
                <a:gd name="connsiteX54" fmla="*/ 507243 w 1784371"/>
                <a:gd name="connsiteY54" fmla="*/ 21034 h 914400"/>
                <a:gd name="connsiteX55" fmla="*/ 524101 w 1784371"/>
                <a:gd name="connsiteY55" fmla="*/ 4751 h 914400"/>
                <a:gd name="connsiteX56" fmla="*/ 525514 w 1784371"/>
                <a:gd name="connsiteY56" fmla="*/ 3522 h 914400"/>
                <a:gd name="connsiteX57" fmla="*/ 535563 w 1784371"/>
                <a:gd name="connsiteY57" fmla="*/ 23 h 914400"/>
                <a:gd name="connsiteX58" fmla="*/ 535842 w 1784371"/>
                <a:gd name="connsiteY58" fmla="*/ 0 h 914400"/>
                <a:gd name="connsiteX59" fmla="*/ 545613 w 1784371"/>
                <a:gd name="connsiteY59" fmla="*/ 3522 h 914400"/>
                <a:gd name="connsiteX60" fmla="*/ 551333 w 1784371"/>
                <a:gd name="connsiteY60" fmla="*/ 8501 h 914400"/>
                <a:gd name="connsiteX61" fmla="*/ 568797 w 1784371"/>
                <a:gd name="connsiteY61" fmla="*/ 25390 h 914400"/>
                <a:gd name="connsiteX62" fmla="*/ 575363 w 1784371"/>
                <a:gd name="connsiteY62" fmla="*/ 31567 h 914400"/>
                <a:gd name="connsiteX63" fmla="*/ 586619 w 1784371"/>
                <a:gd name="connsiteY63" fmla="*/ 21034 h 914400"/>
                <a:gd name="connsiteX64" fmla="*/ 603477 w 1784371"/>
                <a:gd name="connsiteY64" fmla="*/ 4751 h 914400"/>
                <a:gd name="connsiteX65" fmla="*/ 604889 w 1784371"/>
                <a:gd name="connsiteY65" fmla="*/ 3522 h 914400"/>
                <a:gd name="connsiteX66" fmla="*/ 614939 w 1784371"/>
                <a:gd name="connsiteY66" fmla="*/ 23 h 914400"/>
                <a:gd name="connsiteX67" fmla="*/ 615217 w 1784371"/>
                <a:gd name="connsiteY67" fmla="*/ 0 h 914400"/>
                <a:gd name="connsiteX68" fmla="*/ 624989 w 1784371"/>
                <a:gd name="connsiteY68" fmla="*/ 3522 h 914400"/>
                <a:gd name="connsiteX69" fmla="*/ 630709 w 1784371"/>
                <a:gd name="connsiteY69" fmla="*/ 8501 h 914400"/>
                <a:gd name="connsiteX70" fmla="*/ 648172 w 1784371"/>
                <a:gd name="connsiteY70" fmla="*/ 25390 h 914400"/>
                <a:gd name="connsiteX71" fmla="*/ 654739 w 1784371"/>
                <a:gd name="connsiteY71" fmla="*/ 31567 h 914400"/>
                <a:gd name="connsiteX72" fmla="*/ 665994 w 1784371"/>
                <a:gd name="connsiteY72" fmla="*/ 21034 h 914400"/>
                <a:gd name="connsiteX73" fmla="*/ 682853 w 1784371"/>
                <a:gd name="connsiteY73" fmla="*/ 4751 h 914400"/>
                <a:gd name="connsiteX74" fmla="*/ 684265 w 1784371"/>
                <a:gd name="connsiteY74" fmla="*/ 3522 h 914400"/>
                <a:gd name="connsiteX75" fmla="*/ 694315 w 1784371"/>
                <a:gd name="connsiteY75" fmla="*/ 23 h 914400"/>
                <a:gd name="connsiteX76" fmla="*/ 694593 w 1784371"/>
                <a:gd name="connsiteY76" fmla="*/ 0 h 914400"/>
                <a:gd name="connsiteX77" fmla="*/ 704364 w 1784371"/>
                <a:gd name="connsiteY77" fmla="*/ 3522 h 914400"/>
                <a:gd name="connsiteX78" fmla="*/ 710085 w 1784371"/>
                <a:gd name="connsiteY78" fmla="*/ 8501 h 914400"/>
                <a:gd name="connsiteX79" fmla="*/ 727548 w 1784371"/>
                <a:gd name="connsiteY79" fmla="*/ 25390 h 914400"/>
                <a:gd name="connsiteX80" fmla="*/ 734114 w 1784371"/>
                <a:gd name="connsiteY80" fmla="*/ 31567 h 914400"/>
                <a:gd name="connsiteX81" fmla="*/ 745369 w 1784371"/>
                <a:gd name="connsiteY81" fmla="*/ 21034 h 914400"/>
                <a:gd name="connsiteX82" fmla="*/ 762228 w 1784371"/>
                <a:gd name="connsiteY82" fmla="*/ 4751 h 914400"/>
                <a:gd name="connsiteX83" fmla="*/ 763640 w 1784371"/>
                <a:gd name="connsiteY83" fmla="*/ 3522 h 914400"/>
                <a:gd name="connsiteX84" fmla="*/ 773690 w 1784371"/>
                <a:gd name="connsiteY84" fmla="*/ 23 h 914400"/>
                <a:gd name="connsiteX85" fmla="*/ 773968 w 1784371"/>
                <a:gd name="connsiteY85" fmla="*/ 0 h 914400"/>
                <a:gd name="connsiteX86" fmla="*/ 783740 w 1784371"/>
                <a:gd name="connsiteY86" fmla="*/ 3522 h 914400"/>
                <a:gd name="connsiteX87" fmla="*/ 789460 w 1784371"/>
                <a:gd name="connsiteY87" fmla="*/ 8501 h 914400"/>
                <a:gd name="connsiteX88" fmla="*/ 806923 w 1784371"/>
                <a:gd name="connsiteY88" fmla="*/ 25390 h 914400"/>
                <a:gd name="connsiteX89" fmla="*/ 813490 w 1784371"/>
                <a:gd name="connsiteY89" fmla="*/ 31567 h 914400"/>
                <a:gd name="connsiteX90" fmla="*/ 824745 w 1784371"/>
                <a:gd name="connsiteY90" fmla="*/ 21034 h 914400"/>
                <a:gd name="connsiteX91" fmla="*/ 841604 w 1784371"/>
                <a:gd name="connsiteY91" fmla="*/ 4751 h 914400"/>
                <a:gd name="connsiteX92" fmla="*/ 843016 w 1784371"/>
                <a:gd name="connsiteY92" fmla="*/ 3522 h 914400"/>
                <a:gd name="connsiteX93" fmla="*/ 853066 w 1784371"/>
                <a:gd name="connsiteY93" fmla="*/ 23 h 914400"/>
                <a:gd name="connsiteX94" fmla="*/ 853344 w 1784371"/>
                <a:gd name="connsiteY94" fmla="*/ 0 h 914400"/>
                <a:gd name="connsiteX95" fmla="*/ 863116 w 1784371"/>
                <a:gd name="connsiteY95" fmla="*/ 3522 h 914400"/>
                <a:gd name="connsiteX96" fmla="*/ 868836 w 1784371"/>
                <a:gd name="connsiteY96" fmla="*/ 8501 h 914400"/>
                <a:gd name="connsiteX97" fmla="*/ 886299 w 1784371"/>
                <a:gd name="connsiteY97" fmla="*/ 25390 h 914400"/>
                <a:gd name="connsiteX98" fmla="*/ 892865 w 1784371"/>
                <a:gd name="connsiteY98" fmla="*/ 31567 h 914400"/>
                <a:gd name="connsiteX99" fmla="*/ 904121 w 1784371"/>
                <a:gd name="connsiteY99" fmla="*/ 21034 h 914400"/>
                <a:gd name="connsiteX100" fmla="*/ 920979 w 1784371"/>
                <a:gd name="connsiteY100" fmla="*/ 4751 h 914400"/>
                <a:gd name="connsiteX101" fmla="*/ 922391 w 1784371"/>
                <a:gd name="connsiteY101" fmla="*/ 3522 h 914400"/>
                <a:gd name="connsiteX102" fmla="*/ 932441 w 1784371"/>
                <a:gd name="connsiteY102" fmla="*/ 23 h 914400"/>
                <a:gd name="connsiteX103" fmla="*/ 932719 w 1784371"/>
                <a:gd name="connsiteY103" fmla="*/ 0 h 914400"/>
                <a:gd name="connsiteX104" fmla="*/ 942491 w 1784371"/>
                <a:gd name="connsiteY104" fmla="*/ 3522 h 914400"/>
                <a:gd name="connsiteX105" fmla="*/ 948211 w 1784371"/>
                <a:gd name="connsiteY105" fmla="*/ 8501 h 914400"/>
                <a:gd name="connsiteX106" fmla="*/ 965675 w 1784371"/>
                <a:gd name="connsiteY106" fmla="*/ 25390 h 914400"/>
                <a:gd name="connsiteX107" fmla="*/ 972241 w 1784371"/>
                <a:gd name="connsiteY107" fmla="*/ 31567 h 914400"/>
                <a:gd name="connsiteX108" fmla="*/ 983496 w 1784371"/>
                <a:gd name="connsiteY108" fmla="*/ 21034 h 914400"/>
                <a:gd name="connsiteX109" fmla="*/ 1000355 w 1784371"/>
                <a:gd name="connsiteY109" fmla="*/ 4751 h 914400"/>
                <a:gd name="connsiteX110" fmla="*/ 1001767 w 1784371"/>
                <a:gd name="connsiteY110" fmla="*/ 3522 h 914400"/>
                <a:gd name="connsiteX111" fmla="*/ 1011817 w 1784371"/>
                <a:gd name="connsiteY111" fmla="*/ 23 h 914400"/>
                <a:gd name="connsiteX112" fmla="*/ 1012095 w 1784371"/>
                <a:gd name="connsiteY112" fmla="*/ 0 h 914400"/>
                <a:gd name="connsiteX113" fmla="*/ 1021867 w 1784371"/>
                <a:gd name="connsiteY113" fmla="*/ 3522 h 914400"/>
                <a:gd name="connsiteX114" fmla="*/ 1027587 w 1784371"/>
                <a:gd name="connsiteY114" fmla="*/ 8501 h 914400"/>
                <a:gd name="connsiteX115" fmla="*/ 1045050 w 1784371"/>
                <a:gd name="connsiteY115" fmla="*/ 25390 h 914400"/>
                <a:gd name="connsiteX116" fmla="*/ 1051617 w 1784371"/>
                <a:gd name="connsiteY116" fmla="*/ 31567 h 914400"/>
                <a:gd name="connsiteX117" fmla="*/ 1062872 w 1784371"/>
                <a:gd name="connsiteY117" fmla="*/ 21034 h 914400"/>
                <a:gd name="connsiteX118" fmla="*/ 1079730 w 1784371"/>
                <a:gd name="connsiteY118" fmla="*/ 4751 h 914400"/>
                <a:gd name="connsiteX119" fmla="*/ 1081143 w 1784371"/>
                <a:gd name="connsiteY119" fmla="*/ 3522 h 914400"/>
                <a:gd name="connsiteX120" fmla="*/ 1091192 w 1784371"/>
                <a:gd name="connsiteY120" fmla="*/ 23 h 914400"/>
                <a:gd name="connsiteX121" fmla="*/ 1091470 w 1784371"/>
                <a:gd name="connsiteY121" fmla="*/ 0 h 914400"/>
                <a:gd name="connsiteX122" fmla="*/ 1101242 w 1784371"/>
                <a:gd name="connsiteY122" fmla="*/ 3522 h 914400"/>
                <a:gd name="connsiteX123" fmla="*/ 1106962 w 1784371"/>
                <a:gd name="connsiteY123" fmla="*/ 8501 h 914400"/>
                <a:gd name="connsiteX124" fmla="*/ 1124426 w 1784371"/>
                <a:gd name="connsiteY124" fmla="*/ 25390 h 914400"/>
                <a:gd name="connsiteX125" fmla="*/ 1130992 w 1784371"/>
                <a:gd name="connsiteY125" fmla="*/ 31567 h 914400"/>
                <a:gd name="connsiteX126" fmla="*/ 1142247 w 1784371"/>
                <a:gd name="connsiteY126" fmla="*/ 21034 h 914400"/>
                <a:gd name="connsiteX127" fmla="*/ 1159106 w 1784371"/>
                <a:gd name="connsiteY127" fmla="*/ 4751 h 914400"/>
                <a:gd name="connsiteX128" fmla="*/ 1160518 w 1784371"/>
                <a:gd name="connsiteY128" fmla="*/ 3522 h 914400"/>
                <a:gd name="connsiteX129" fmla="*/ 1170568 w 1784371"/>
                <a:gd name="connsiteY129" fmla="*/ 23 h 914400"/>
                <a:gd name="connsiteX130" fmla="*/ 1170846 w 1784371"/>
                <a:gd name="connsiteY130" fmla="*/ 0 h 914400"/>
                <a:gd name="connsiteX131" fmla="*/ 1180618 w 1784371"/>
                <a:gd name="connsiteY131" fmla="*/ 3522 h 914400"/>
                <a:gd name="connsiteX132" fmla="*/ 1186338 w 1784371"/>
                <a:gd name="connsiteY132" fmla="*/ 8501 h 914400"/>
                <a:gd name="connsiteX133" fmla="*/ 1203801 w 1784371"/>
                <a:gd name="connsiteY133" fmla="*/ 25390 h 914400"/>
                <a:gd name="connsiteX134" fmla="*/ 1210368 w 1784371"/>
                <a:gd name="connsiteY134" fmla="*/ 31567 h 914400"/>
                <a:gd name="connsiteX135" fmla="*/ 1221623 w 1784371"/>
                <a:gd name="connsiteY135" fmla="*/ 21034 h 914400"/>
                <a:gd name="connsiteX136" fmla="*/ 1238481 w 1784371"/>
                <a:gd name="connsiteY136" fmla="*/ 4751 h 914400"/>
                <a:gd name="connsiteX137" fmla="*/ 1239894 w 1784371"/>
                <a:gd name="connsiteY137" fmla="*/ 3522 h 914400"/>
                <a:gd name="connsiteX138" fmla="*/ 1249944 w 1784371"/>
                <a:gd name="connsiteY138" fmla="*/ 23 h 914400"/>
                <a:gd name="connsiteX139" fmla="*/ 1250222 w 1784371"/>
                <a:gd name="connsiteY139" fmla="*/ 0 h 914400"/>
                <a:gd name="connsiteX140" fmla="*/ 1259993 w 1784371"/>
                <a:gd name="connsiteY140" fmla="*/ 3522 h 914400"/>
                <a:gd name="connsiteX141" fmla="*/ 1265713 w 1784371"/>
                <a:gd name="connsiteY141" fmla="*/ 8501 h 914400"/>
                <a:gd name="connsiteX142" fmla="*/ 1283177 w 1784371"/>
                <a:gd name="connsiteY142" fmla="*/ 25390 h 914400"/>
                <a:gd name="connsiteX143" fmla="*/ 1289743 w 1784371"/>
                <a:gd name="connsiteY143" fmla="*/ 31567 h 914400"/>
                <a:gd name="connsiteX144" fmla="*/ 1300999 w 1784371"/>
                <a:gd name="connsiteY144" fmla="*/ 21034 h 914400"/>
                <a:gd name="connsiteX145" fmla="*/ 1317857 w 1784371"/>
                <a:gd name="connsiteY145" fmla="*/ 4751 h 914400"/>
                <a:gd name="connsiteX146" fmla="*/ 1319269 w 1784371"/>
                <a:gd name="connsiteY146" fmla="*/ 3522 h 914400"/>
                <a:gd name="connsiteX147" fmla="*/ 1329319 w 1784371"/>
                <a:gd name="connsiteY147" fmla="*/ 23 h 914400"/>
                <a:gd name="connsiteX148" fmla="*/ 1329597 w 1784371"/>
                <a:gd name="connsiteY148" fmla="*/ 0 h 914400"/>
                <a:gd name="connsiteX149" fmla="*/ 1339369 w 1784371"/>
                <a:gd name="connsiteY149" fmla="*/ 3522 h 914400"/>
                <a:gd name="connsiteX150" fmla="*/ 1345089 w 1784371"/>
                <a:gd name="connsiteY150" fmla="*/ 8501 h 914400"/>
                <a:gd name="connsiteX151" fmla="*/ 1362552 w 1784371"/>
                <a:gd name="connsiteY151" fmla="*/ 25390 h 914400"/>
                <a:gd name="connsiteX152" fmla="*/ 1369119 w 1784371"/>
                <a:gd name="connsiteY152" fmla="*/ 31567 h 914400"/>
                <a:gd name="connsiteX153" fmla="*/ 1380374 w 1784371"/>
                <a:gd name="connsiteY153" fmla="*/ 21034 h 914400"/>
                <a:gd name="connsiteX154" fmla="*/ 1397233 w 1784371"/>
                <a:gd name="connsiteY154" fmla="*/ 4751 h 914400"/>
                <a:gd name="connsiteX155" fmla="*/ 1398645 w 1784371"/>
                <a:gd name="connsiteY155" fmla="*/ 3522 h 914400"/>
                <a:gd name="connsiteX156" fmla="*/ 1408695 w 1784371"/>
                <a:gd name="connsiteY156" fmla="*/ 23 h 914400"/>
                <a:gd name="connsiteX157" fmla="*/ 1408973 w 1784371"/>
                <a:gd name="connsiteY157" fmla="*/ 0 h 914400"/>
                <a:gd name="connsiteX158" fmla="*/ 1418744 w 1784371"/>
                <a:gd name="connsiteY158" fmla="*/ 3522 h 914400"/>
                <a:gd name="connsiteX159" fmla="*/ 1424464 w 1784371"/>
                <a:gd name="connsiteY159" fmla="*/ 8501 h 914400"/>
                <a:gd name="connsiteX160" fmla="*/ 1441928 w 1784371"/>
                <a:gd name="connsiteY160" fmla="*/ 25390 h 914400"/>
                <a:gd name="connsiteX161" fmla="*/ 1448494 w 1784371"/>
                <a:gd name="connsiteY161" fmla="*/ 31567 h 914400"/>
                <a:gd name="connsiteX162" fmla="*/ 1459750 w 1784371"/>
                <a:gd name="connsiteY162" fmla="*/ 21034 h 914400"/>
                <a:gd name="connsiteX163" fmla="*/ 1476608 w 1784371"/>
                <a:gd name="connsiteY163" fmla="*/ 4751 h 914400"/>
                <a:gd name="connsiteX164" fmla="*/ 1478020 w 1784371"/>
                <a:gd name="connsiteY164" fmla="*/ 3522 h 914400"/>
                <a:gd name="connsiteX165" fmla="*/ 1488070 w 1784371"/>
                <a:gd name="connsiteY165" fmla="*/ 23 h 914400"/>
                <a:gd name="connsiteX166" fmla="*/ 1488348 w 1784371"/>
                <a:gd name="connsiteY166" fmla="*/ 0 h 914400"/>
                <a:gd name="connsiteX167" fmla="*/ 1498120 w 1784371"/>
                <a:gd name="connsiteY167" fmla="*/ 3522 h 914400"/>
                <a:gd name="connsiteX168" fmla="*/ 1503840 w 1784371"/>
                <a:gd name="connsiteY168" fmla="*/ 8501 h 914400"/>
                <a:gd name="connsiteX169" fmla="*/ 1521303 w 1784371"/>
                <a:gd name="connsiteY169" fmla="*/ 25390 h 914400"/>
                <a:gd name="connsiteX170" fmla="*/ 1527870 w 1784371"/>
                <a:gd name="connsiteY170" fmla="*/ 31567 h 914400"/>
                <a:gd name="connsiteX171" fmla="*/ 1539125 w 1784371"/>
                <a:gd name="connsiteY171" fmla="*/ 21034 h 914400"/>
                <a:gd name="connsiteX172" fmla="*/ 1555984 w 1784371"/>
                <a:gd name="connsiteY172" fmla="*/ 4751 h 914400"/>
                <a:gd name="connsiteX173" fmla="*/ 1557396 w 1784371"/>
                <a:gd name="connsiteY173" fmla="*/ 3522 h 914400"/>
                <a:gd name="connsiteX174" fmla="*/ 1567446 w 1784371"/>
                <a:gd name="connsiteY174" fmla="*/ 23 h 914400"/>
                <a:gd name="connsiteX175" fmla="*/ 1567724 w 1784371"/>
                <a:gd name="connsiteY175" fmla="*/ 0 h 914400"/>
                <a:gd name="connsiteX176" fmla="*/ 1577496 w 1784371"/>
                <a:gd name="connsiteY176" fmla="*/ 3522 h 914400"/>
                <a:gd name="connsiteX177" fmla="*/ 1583216 w 1784371"/>
                <a:gd name="connsiteY177" fmla="*/ 8501 h 914400"/>
                <a:gd name="connsiteX178" fmla="*/ 1600679 w 1784371"/>
                <a:gd name="connsiteY178" fmla="*/ 25390 h 914400"/>
                <a:gd name="connsiteX179" fmla="*/ 1607245 w 1784371"/>
                <a:gd name="connsiteY179" fmla="*/ 31567 h 914400"/>
                <a:gd name="connsiteX180" fmla="*/ 1618501 w 1784371"/>
                <a:gd name="connsiteY180" fmla="*/ 21034 h 914400"/>
                <a:gd name="connsiteX181" fmla="*/ 1635359 w 1784371"/>
                <a:gd name="connsiteY181" fmla="*/ 4751 h 914400"/>
                <a:gd name="connsiteX182" fmla="*/ 1636772 w 1784371"/>
                <a:gd name="connsiteY182" fmla="*/ 3522 h 914400"/>
                <a:gd name="connsiteX183" fmla="*/ 1646821 w 1784371"/>
                <a:gd name="connsiteY183" fmla="*/ 23 h 914400"/>
                <a:gd name="connsiteX184" fmla="*/ 1647099 w 1784371"/>
                <a:gd name="connsiteY184" fmla="*/ 0 h 914400"/>
                <a:gd name="connsiteX185" fmla="*/ 1656871 w 1784371"/>
                <a:gd name="connsiteY185" fmla="*/ 3522 h 914400"/>
                <a:gd name="connsiteX186" fmla="*/ 1662591 w 1784371"/>
                <a:gd name="connsiteY186" fmla="*/ 8501 h 914400"/>
                <a:gd name="connsiteX187" fmla="*/ 1680055 w 1784371"/>
                <a:gd name="connsiteY187" fmla="*/ 25390 h 914400"/>
                <a:gd name="connsiteX188" fmla="*/ 1686621 w 1784371"/>
                <a:gd name="connsiteY188" fmla="*/ 31567 h 914400"/>
                <a:gd name="connsiteX189" fmla="*/ 1697876 w 1784371"/>
                <a:gd name="connsiteY189" fmla="*/ 21034 h 914400"/>
                <a:gd name="connsiteX190" fmla="*/ 1714735 w 1784371"/>
                <a:gd name="connsiteY190" fmla="*/ 4751 h 914400"/>
                <a:gd name="connsiteX191" fmla="*/ 1716147 w 1784371"/>
                <a:gd name="connsiteY191" fmla="*/ 3522 h 914400"/>
                <a:gd name="connsiteX192" fmla="*/ 1726197 w 1784371"/>
                <a:gd name="connsiteY192" fmla="*/ 23 h 914400"/>
                <a:gd name="connsiteX193" fmla="*/ 1726475 w 1784371"/>
                <a:gd name="connsiteY193" fmla="*/ 0 h 914400"/>
                <a:gd name="connsiteX194" fmla="*/ 1736247 w 1784371"/>
                <a:gd name="connsiteY194" fmla="*/ 3522 h 914400"/>
                <a:gd name="connsiteX195" fmla="*/ 1741967 w 1784371"/>
                <a:gd name="connsiteY195" fmla="*/ 8501 h 914400"/>
                <a:gd name="connsiteX196" fmla="*/ 1782155 w 1784371"/>
                <a:gd name="connsiteY196" fmla="*/ 45979 h 914400"/>
                <a:gd name="connsiteX197" fmla="*/ 1784371 w 1784371"/>
                <a:gd name="connsiteY197" fmla="*/ 47626 h 914400"/>
                <a:gd name="connsiteX198" fmla="*/ 1784371 w 1784371"/>
                <a:gd name="connsiteY198" fmla="*/ 879668 h 914400"/>
                <a:gd name="connsiteX199" fmla="*/ 0 w 1784371"/>
                <a:gd name="connsiteY199" fmla="*/ 879668 h 914400"/>
                <a:gd name="connsiteX200" fmla="*/ 0 w 1784371"/>
                <a:gd name="connsiteY200" fmla="*/ 47626 h 914400"/>
                <a:gd name="connsiteX201" fmla="*/ 8211 w 1784371"/>
                <a:gd name="connsiteY201" fmla="*/ 41556 h 914400"/>
                <a:gd name="connsiteX202" fmla="*/ 47848 w 1784371"/>
                <a:gd name="connsiteY202" fmla="*/ 4751 h 914400"/>
                <a:gd name="connsiteX203" fmla="*/ 49261 w 1784371"/>
                <a:gd name="connsiteY203" fmla="*/ 3522 h 914400"/>
                <a:gd name="connsiteX204" fmla="*/ 59310 w 1784371"/>
                <a:gd name="connsiteY204" fmla="*/ 23 h 914400"/>
                <a:gd name="connsiteX205" fmla="*/ 59588 w 1784371"/>
                <a:gd name="connsiteY205" fmla="*/ 0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</a:cxnLst>
              <a:rect l="l" t="t" r="r" b="b"/>
              <a:pathLst>
                <a:path w="1784371" h="914400">
                  <a:moveTo>
                    <a:pt x="0" y="897668"/>
                  </a:moveTo>
                  <a:lnTo>
                    <a:pt x="1784371" y="897668"/>
                  </a:lnTo>
                  <a:lnTo>
                    <a:pt x="1784371" y="914400"/>
                  </a:lnTo>
                  <a:lnTo>
                    <a:pt x="0" y="914400"/>
                  </a:lnTo>
                  <a:close/>
                  <a:moveTo>
                    <a:pt x="59588" y="0"/>
                  </a:moveTo>
                  <a:cubicBezTo>
                    <a:pt x="63125" y="0"/>
                    <a:pt x="66662" y="1174"/>
                    <a:pt x="69360" y="3522"/>
                  </a:cubicBezTo>
                  <a:lnTo>
                    <a:pt x="75080" y="8501"/>
                  </a:lnTo>
                  <a:cubicBezTo>
                    <a:pt x="78906" y="12039"/>
                    <a:pt x="85286" y="18406"/>
                    <a:pt x="92544" y="25390"/>
                  </a:cubicBezTo>
                  <a:lnTo>
                    <a:pt x="99110" y="31567"/>
                  </a:lnTo>
                  <a:lnTo>
                    <a:pt x="110365" y="21034"/>
                  </a:lnTo>
                  <a:cubicBezTo>
                    <a:pt x="117577" y="14124"/>
                    <a:pt x="123803" y="7921"/>
                    <a:pt x="127224" y="4751"/>
                  </a:cubicBezTo>
                  <a:lnTo>
                    <a:pt x="128636" y="3522"/>
                  </a:lnTo>
                  <a:cubicBezTo>
                    <a:pt x="131405" y="1112"/>
                    <a:pt x="135057" y="-61"/>
                    <a:pt x="138686" y="23"/>
                  </a:cubicBezTo>
                  <a:cubicBezTo>
                    <a:pt x="138778" y="1"/>
                    <a:pt x="138871" y="0"/>
                    <a:pt x="138964" y="0"/>
                  </a:cubicBezTo>
                  <a:cubicBezTo>
                    <a:pt x="142500" y="0"/>
                    <a:pt x="146037" y="1174"/>
                    <a:pt x="148735" y="3522"/>
                  </a:cubicBezTo>
                  <a:lnTo>
                    <a:pt x="154456" y="8501"/>
                  </a:lnTo>
                  <a:cubicBezTo>
                    <a:pt x="158282" y="12039"/>
                    <a:pt x="164662" y="18406"/>
                    <a:pt x="171919" y="25390"/>
                  </a:cubicBezTo>
                  <a:lnTo>
                    <a:pt x="178486" y="31567"/>
                  </a:lnTo>
                  <a:lnTo>
                    <a:pt x="189741" y="21034"/>
                  </a:lnTo>
                  <a:cubicBezTo>
                    <a:pt x="196953" y="14124"/>
                    <a:pt x="203179" y="7921"/>
                    <a:pt x="206599" y="4751"/>
                  </a:cubicBezTo>
                  <a:lnTo>
                    <a:pt x="208012" y="3522"/>
                  </a:lnTo>
                  <a:cubicBezTo>
                    <a:pt x="210781" y="1112"/>
                    <a:pt x="214433" y="-61"/>
                    <a:pt x="218062" y="23"/>
                  </a:cubicBezTo>
                  <a:cubicBezTo>
                    <a:pt x="218153" y="1"/>
                    <a:pt x="218247" y="0"/>
                    <a:pt x="218340" y="0"/>
                  </a:cubicBezTo>
                  <a:cubicBezTo>
                    <a:pt x="221876" y="0"/>
                    <a:pt x="225413" y="1174"/>
                    <a:pt x="228111" y="3522"/>
                  </a:cubicBezTo>
                  <a:lnTo>
                    <a:pt x="233831" y="8501"/>
                  </a:lnTo>
                  <a:cubicBezTo>
                    <a:pt x="237657" y="12039"/>
                    <a:pt x="244038" y="18406"/>
                    <a:pt x="251295" y="25390"/>
                  </a:cubicBezTo>
                  <a:lnTo>
                    <a:pt x="257861" y="31567"/>
                  </a:lnTo>
                  <a:lnTo>
                    <a:pt x="269116" y="21034"/>
                  </a:lnTo>
                  <a:cubicBezTo>
                    <a:pt x="276329" y="14124"/>
                    <a:pt x="282554" y="7921"/>
                    <a:pt x="285975" y="4751"/>
                  </a:cubicBezTo>
                  <a:lnTo>
                    <a:pt x="287387" y="3522"/>
                  </a:lnTo>
                  <a:cubicBezTo>
                    <a:pt x="290156" y="1112"/>
                    <a:pt x="293808" y="-61"/>
                    <a:pt x="297437" y="23"/>
                  </a:cubicBezTo>
                  <a:cubicBezTo>
                    <a:pt x="297529" y="1"/>
                    <a:pt x="297622" y="0"/>
                    <a:pt x="297715" y="0"/>
                  </a:cubicBezTo>
                  <a:cubicBezTo>
                    <a:pt x="301252" y="0"/>
                    <a:pt x="304789" y="1174"/>
                    <a:pt x="307487" y="3522"/>
                  </a:cubicBezTo>
                  <a:lnTo>
                    <a:pt x="313207" y="8501"/>
                  </a:lnTo>
                  <a:cubicBezTo>
                    <a:pt x="317033" y="12039"/>
                    <a:pt x="323413" y="18406"/>
                    <a:pt x="330670" y="25390"/>
                  </a:cubicBezTo>
                  <a:lnTo>
                    <a:pt x="337237" y="31567"/>
                  </a:lnTo>
                  <a:lnTo>
                    <a:pt x="348492" y="21034"/>
                  </a:lnTo>
                  <a:cubicBezTo>
                    <a:pt x="355704" y="14124"/>
                    <a:pt x="361929" y="7921"/>
                    <a:pt x="365350" y="4751"/>
                  </a:cubicBezTo>
                  <a:lnTo>
                    <a:pt x="366763" y="3522"/>
                  </a:lnTo>
                  <a:cubicBezTo>
                    <a:pt x="369531" y="1112"/>
                    <a:pt x="373184" y="-61"/>
                    <a:pt x="376812" y="23"/>
                  </a:cubicBezTo>
                  <a:cubicBezTo>
                    <a:pt x="376904" y="1"/>
                    <a:pt x="376998" y="0"/>
                    <a:pt x="377090" y="0"/>
                  </a:cubicBezTo>
                  <a:cubicBezTo>
                    <a:pt x="380627" y="0"/>
                    <a:pt x="384164" y="1174"/>
                    <a:pt x="386862" y="3522"/>
                  </a:cubicBezTo>
                  <a:lnTo>
                    <a:pt x="392582" y="8501"/>
                  </a:lnTo>
                  <a:cubicBezTo>
                    <a:pt x="396408" y="12039"/>
                    <a:pt x="402788" y="18406"/>
                    <a:pt x="410046" y="25390"/>
                  </a:cubicBezTo>
                  <a:lnTo>
                    <a:pt x="416612" y="31567"/>
                  </a:lnTo>
                  <a:lnTo>
                    <a:pt x="427867" y="21034"/>
                  </a:lnTo>
                  <a:cubicBezTo>
                    <a:pt x="435080" y="14124"/>
                    <a:pt x="441305" y="7921"/>
                    <a:pt x="444726" y="4751"/>
                  </a:cubicBezTo>
                  <a:lnTo>
                    <a:pt x="446138" y="3522"/>
                  </a:lnTo>
                  <a:cubicBezTo>
                    <a:pt x="448907" y="1112"/>
                    <a:pt x="452559" y="-61"/>
                    <a:pt x="456188" y="23"/>
                  </a:cubicBezTo>
                  <a:cubicBezTo>
                    <a:pt x="456280" y="1"/>
                    <a:pt x="456373" y="0"/>
                    <a:pt x="456466" y="0"/>
                  </a:cubicBezTo>
                  <a:cubicBezTo>
                    <a:pt x="460002" y="0"/>
                    <a:pt x="463539" y="1174"/>
                    <a:pt x="466238" y="3522"/>
                  </a:cubicBezTo>
                  <a:lnTo>
                    <a:pt x="471958" y="8501"/>
                  </a:lnTo>
                  <a:cubicBezTo>
                    <a:pt x="475784" y="12039"/>
                    <a:pt x="482164" y="18406"/>
                    <a:pt x="489421" y="25390"/>
                  </a:cubicBezTo>
                  <a:lnTo>
                    <a:pt x="495988" y="31567"/>
                  </a:lnTo>
                  <a:lnTo>
                    <a:pt x="507243" y="21034"/>
                  </a:lnTo>
                  <a:cubicBezTo>
                    <a:pt x="514455" y="14124"/>
                    <a:pt x="520681" y="7921"/>
                    <a:pt x="524101" y="4751"/>
                  </a:cubicBezTo>
                  <a:lnTo>
                    <a:pt x="525514" y="3522"/>
                  </a:lnTo>
                  <a:cubicBezTo>
                    <a:pt x="528283" y="1112"/>
                    <a:pt x="531935" y="-61"/>
                    <a:pt x="535563" y="23"/>
                  </a:cubicBezTo>
                  <a:cubicBezTo>
                    <a:pt x="535655" y="1"/>
                    <a:pt x="535749" y="0"/>
                    <a:pt x="535842" y="0"/>
                  </a:cubicBezTo>
                  <a:cubicBezTo>
                    <a:pt x="539378" y="0"/>
                    <a:pt x="542915" y="1174"/>
                    <a:pt x="545613" y="3522"/>
                  </a:cubicBezTo>
                  <a:lnTo>
                    <a:pt x="551333" y="8501"/>
                  </a:lnTo>
                  <a:cubicBezTo>
                    <a:pt x="555159" y="12039"/>
                    <a:pt x="561540" y="18406"/>
                    <a:pt x="568797" y="25390"/>
                  </a:cubicBezTo>
                  <a:lnTo>
                    <a:pt x="575363" y="31567"/>
                  </a:lnTo>
                  <a:lnTo>
                    <a:pt x="586619" y="21034"/>
                  </a:lnTo>
                  <a:cubicBezTo>
                    <a:pt x="593831" y="14124"/>
                    <a:pt x="600056" y="7921"/>
                    <a:pt x="603477" y="4751"/>
                  </a:cubicBezTo>
                  <a:lnTo>
                    <a:pt x="604889" y="3522"/>
                  </a:lnTo>
                  <a:cubicBezTo>
                    <a:pt x="607658" y="1112"/>
                    <a:pt x="611310" y="-61"/>
                    <a:pt x="614939" y="23"/>
                  </a:cubicBezTo>
                  <a:cubicBezTo>
                    <a:pt x="615031" y="1"/>
                    <a:pt x="615124" y="0"/>
                    <a:pt x="615217" y="0"/>
                  </a:cubicBezTo>
                  <a:cubicBezTo>
                    <a:pt x="618753" y="0"/>
                    <a:pt x="622290" y="1174"/>
                    <a:pt x="624989" y="3522"/>
                  </a:cubicBezTo>
                  <a:lnTo>
                    <a:pt x="630709" y="8501"/>
                  </a:lnTo>
                  <a:cubicBezTo>
                    <a:pt x="634535" y="12039"/>
                    <a:pt x="640915" y="18406"/>
                    <a:pt x="648172" y="25390"/>
                  </a:cubicBezTo>
                  <a:lnTo>
                    <a:pt x="654739" y="31567"/>
                  </a:lnTo>
                  <a:lnTo>
                    <a:pt x="665994" y="21034"/>
                  </a:lnTo>
                  <a:cubicBezTo>
                    <a:pt x="673206" y="14124"/>
                    <a:pt x="679432" y="7921"/>
                    <a:pt x="682853" y="4751"/>
                  </a:cubicBezTo>
                  <a:lnTo>
                    <a:pt x="684265" y="3522"/>
                  </a:lnTo>
                  <a:cubicBezTo>
                    <a:pt x="687034" y="1112"/>
                    <a:pt x="690686" y="-61"/>
                    <a:pt x="694315" y="23"/>
                  </a:cubicBezTo>
                  <a:cubicBezTo>
                    <a:pt x="694407" y="1"/>
                    <a:pt x="694500" y="0"/>
                    <a:pt x="694593" y="0"/>
                  </a:cubicBezTo>
                  <a:cubicBezTo>
                    <a:pt x="698129" y="0"/>
                    <a:pt x="701666" y="1174"/>
                    <a:pt x="704364" y="3522"/>
                  </a:cubicBezTo>
                  <a:lnTo>
                    <a:pt x="710085" y="8501"/>
                  </a:lnTo>
                  <a:cubicBezTo>
                    <a:pt x="713910" y="12039"/>
                    <a:pt x="720291" y="18406"/>
                    <a:pt x="727548" y="25390"/>
                  </a:cubicBezTo>
                  <a:lnTo>
                    <a:pt x="734114" y="31567"/>
                  </a:lnTo>
                  <a:lnTo>
                    <a:pt x="745369" y="21034"/>
                  </a:lnTo>
                  <a:cubicBezTo>
                    <a:pt x="752582" y="14124"/>
                    <a:pt x="758807" y="7921"/>
                    <a:pt x="762228" y="4751"/>
                  </a:cubicBezTo>
                  <a:lnTo>
                    <a:pt x="763640" y="3522"/>
                  </a:lnTo>
                  <a:cubicBezTo>
                    <a:pt x="766409" y="1112"/>
                    <a:pt x="770062" y="-61"/>
                    <a:pt x="773690" y="23"/>
                  </a:cubicBezTo>
                  <a:cubicBezTo>
                    <a:pt x="773782" y="1"/>
                    <a:pt x="773875" y="0"/>
                    <a:pt x="773968" y="0"/>
                  </a:cubicBezTo>
                  <a:cubicBezTo>
                    <a:pt x="777505" y="0"/>
                    <a:pt x="781042" y="1174"/>
                    <a:pt x="783740" y="3522"/>
                  </a:cubicBezTo>
                  <a:lnTo>
                    <a:pt x="789460" y="8501"/>
                  </a:lnTo>
                  <a:cubicBezTo>
                    <a:pt x="793286" y="12039"/>
                    <a:pt x="799666" y="18406"/>
                    <a:pt x="806923" y="25390"/>
                  </a:cubicBezTo>
                  <a:lnTo>
                    <a:pt x="813490" y="31567"/>
                  </a:lnTo>
                  <a:lnTo>
                    <a:pt x="824745" y="21034"/>
                  </a:lnTo>
                  <a:cubicBezTo>
                    <a:pt x="831957" y="14124"/>
                    <a:pt x="838183" y="7921"/>
                    <a:pt x="841604" y="4751"/>
                  </a:cubicBezTo>
                  <a:lnTo>
                    <a:pt x="843016" y="3522"/>
                  </a:lnTo>
                  <a:cubicBezTo>
                    <a:pt x="845785" y="1112"/>
                    <a:pt x="849437" y="-61"/>
                    <a:pt x="853066" y="23"/>
                  </a:cubicBezTo>
                  <a:cubicBezTo>
                    <a:pt x="853158" y="1"/>
                    <a:pt x="853251" y="0"/>
                    <a:pt x="853344" y="0"/>
                  </a:cubicBezTo>
                  <a:cubicBezTo>
                    <a:pt x="856880" y="0"/>
                    <a:pt x="860417" y="1174"/>
                    <a:pt x="863116" y="3522"/>
                  </a:cubicBezTo>
                  <a:lnTo>
                    <a:pt x="868836" y="8501"/>
                  </a:lnTo>
                  <a:cubicBezTo>
                    <a:pt x="872661" y="12039"/>
                    <a:pt x="879042" y="18406"/>
                    <a:pt x="886299" y="25390"/>
                  </a:cubicBezTo>
                  <a:lnTo>
                    <a:pt x="892865" y="31567"/>
                  </a:lnTo>
                  <a:lnTo>
                    <a:pt x="904121" y="21034"/>
                  </a:lnTo>
                  <a:cubicBezTo>
                    <a:pt x="911333" y="14124"/>
                    <a:pt x="917558" y="7921"/>
                    <a:pt x="920979" y="4751"/>
                  </a:cubicBezTo>
                  <a:lnTo>
                    <a:pt x="922391" y="3522"/>
                  </a:lnTo>
                  <a:cubicBezTo>
                    <a:pt x="925160" y="1112"/>
                    <a:pt x="928813" y="-61"/>
                    <a:pt x="932441" y="23"/>
                  </a:cubicBezTo>
                  <a:cubicBezTo>
                    <a:pt x="932533" y="1"/>
                    <a:pt x="932627" y="0"/>
                    <a:pt x="932719" y="0"/>
                  </a:cubicBezTo>
                  <a:cubicBezTo>
                    <a:pt x="936256" y="0"/>
                    <a:pt x="939793" y="1174"/>
                    <a:pt x="942491" y="3522"/>
                  </a:cubicBezTo>
                  <a:lnTo>
                    <a:pt x="948211" y="8501"/>
                  </a:lnTo>
                  <a:cubicBezTo>
                    <a:pt x="952037" y="12039"/>
                    <a:pt x="958417" y="18406"/>
                    <a:pt x="965675" y="25390"/>
                  </a:cubicBezTo>
                  <a:lnTo>
                    <a:pt x="972241" y="31567"/>
                  </a:lnTo>
                  <a:lnTo>
                    <a:pt x="983496" y="21034"/>
                  </a:lnTo>
                  <a:cubicBezTo>
                    <a:pt x="990709" y="14124"/>
                    <a:pt x="996934" y="7921"/>
                    <a:pt x="1000355" y="4751"/>
                  </a:cubicBezTo>
                  <a:lnTo>
                    <a:pt x="1001767" y="3522"/>
                  </a:lnTo>
                  <a:cubicBezTo>
                    <a:pt x="1004536" y="1112"/>
                    <a:pt x="1008188" y="-61"/>
                    <a:pt x="1011817" y="23"/>
                  </a:cubicBezTo>
                  <a:cubicBezTo>
                    <a:pt x="1011909" y="1"/>
                    <a:pt x="1012002" y="0"/>
                    <a:pt x="1012095" y="0"/>
                  </a:cubicBezTo>
                  <a:cubicBezTo>
                    <a:pt x="1015631" y="0"/>
                    <a:pt x="1019168" y="1174"/>
                    <a:pt x="1021867" y="3522"/>
                  </a:cubicBezTo>
                  <a:lnTo>
                    <a:pt x="1027587" y="8501"/>
                  </a:lnTo>
                  <a:cubicBezTo>
                    <a:pt x="1031413" y="12039"/>
                    <a:pt x="1037793" y="18406"/>
                    <a:pt x="1045050" y="25390"/>
                  </a:cubicBezTo>
                  <a:lnTo>
                    <a:pt x="1051617" y="31567"/>
                  </a:lnTo>
                  <a:lnTo>
                    <a:pt x="1062872" y="21034"/>
                  </a:lnTo>
                  <a:cubicBezTo>
                    <a:pt x="1070084" y="14124"/>
                    <a:pt x="1076309" y="7921"/>
                    <a:pt x="1079730" y="4751"/>
                  </a:cubicBezTo>
                  <a:lnTo>
                    <a:pt x="1081143" y="3522"/>
                  </a:lnTo>
                  <a:cubicBezTo>
                    <a:pt x="1083911" y="1112"/>
                    <a:pt x="1087564" y="-61"/>
                    <a:pt x="1091192" y="23"/>
                  </a:cubicBezTo>
                  <a:cubicBezTo>
                    <a:pt x="1091284" y="1"/>
                    <a:pt x="1091378" y="0"/>
                    <a:pt x="1091470" y="0"/>
                  </a:cubicBezTo>
                  <a:cubicBezTo>
                    <a:pt x="1095007" y="0"/>
                    <a:pt x="1098544" y="1174"/>
                    <a:pt x="1101242" y="3522"/>
                  </a:cubicBezTo>
                  <a:lnTo>
                    <a:pt x="1106962" y="8501"/>
                  </a:lnTo>
                  <a:cubicBezTo>
                    <a:pt x="1110788" y="12039"/>
                    <a:pt x="1117168" y="18406"/>
                    <a:pt x="1124426" y="25390"/>
                  </a:cubicBezTo>
                  <a:lnTo>
                    <a:pt x="1130992" y="31567"/>
                  </a:lnTo>
                  <a:lnTo>
                    <a:pt x="1142247" y="21034"/>
                  </a:lnTo>
                  <a:cubicBezTo>
                    <a:pt x="1149459" y="14124"/>
                    <a:pt x="1155685" y="7921"/>
                    <a:pt x="1159106" y="4751"/>
                  </a:cubicBezTo>
                  <a:lnTo>
                    <a:pt x="1160518" y="3522"/>
                  </a:lnTo>
                  <a:cubicBezTo>
                    <a:pt x="1163287" y="1112"/>
                    <a:pt x="1166940" y="-61"/>
                    <a:pt x="1170568" y="23"/>
                  </a:cubicBezTo>
                  <a:cubicBezTo>
                    <a:pt x="1170660" y="1"/>
                    <a:pt x="1170753" y="0"/>
                    <a:pt x="1170846" y="0"/>
                  </a:cubicBezTo>
                  <a:cubicBezTo>
                    <a:pt x="1174382" y="0"/>
                    <a:pt x="1177919" y="1174"/>
                    <a:pt x="1180618" y="3522"/>
                  </a:cubicBezTo>
                  <a:lnTo>
                    <a:pt x="1186338" y="8501"/>
                  </a:lnTo>
                  <a:cubicBezTo>
                    <a:pt x="1190164" y="12039"/>
                    <a:pt x="1196544" y="18406"/>
                    <a:pt x="1203801" y="25390"/>
                  </a:cubicBezTo>
                  <a:lnTo>
                    <a:pt x="1210368" y="31567"/>
                  </a:lnTo>
                  <a:lnTo>
                    <a:pt x="1221623" y="21034"/>
                  </a:lnTo>
                  <a:cubicBezTo>
                    <a:pt x="1228835" y="14124"/>
                    <a:pt x="1235061" y="7921"/>
                    <a:pt x="1238481" y="4751"/>
                  </a:cubicBezTo>
                  <a:lnTo>
                    <a:pt x="1239894" y="3522"/>
                  </a:lnTo>
                  <a:cubicBezTo>
                    <a:pt x="1242663" y="1112"/>
                    <a:pt x="1246315" y="-61"/>
                    <a:pt x="1249944" y="23"/>
                  </a:cubicBezTo>
                  <a:cubicBezTo>
                    <a:pt x="1250035" y="1"/>
                    <a:pt x="1250129" y="0"/>
                    <a:pt x="1250222" y="0"/>
                  </a:cubicBezTo>
                  <a:cubicBezTo>
                    <a:pt x="1253758" y="0"/>
                    <a:pt x="1257295" y="1174"/>
                    <a:pt x="1259993" y="3522"/>
                  </a:cubicBezTo>
                  <a:lnTo>
                    <a:pt x="1265713" y="8501"/>
                  </a:lnTo>
                  <a:cubicBezTo>
                    <a:pt x="1269539" y="12039"/>
                    <a:pt x="1275920" y="18406"/>
                    <a:pt x="1283177" y="25390"/>
                  </a:cubicBezTo>
                  <a:lnTo>
                    <a:pt x="1289743" y="31567"/>
                  </a:lnTo>
                  <a:lnTo>
                    <a:pt x="1300999" y="21034"/>
                  </a:lnTo>
                  <a:cubicBezTo>
                    <a:pt x="1308211" y="14124"/>
                    <a:pt x="1314436" y="7921"/>
                    <a:pt x="1317857" y="4751"/>
                  </a:cubicBezTo>
                  <a:lnTo>
                    <a:pt x="1319269" y="3522"/>
                  </a:lnTo>
                  <a:cubicBezTo>
                    <a:pt x="1322038" y="1112"/>
                    <a:pt x="1325691" y="-61"/>
                    <a:pt x="1329319" y="23"/>
                  </a:cubicBezTo>
                  <a:cubicBezTo>
                    <a:pt x="1329411" y="1"/>
                    <a:pt x="1329504" y="0"/>
                    <a:pt x="1329597" y="0"/>
                  </a:cubicBezTo>
                  <a:cubicBezTo>
                    <a:pt x="1333134" y="0"/>
                    <a:pt x="1336671" y="1174"/>
                    <a:pt x="1339369" y="3522"/>
                  </a:cubicBezTo>
                  <a:lnTo>
                    <a:pt x="1345089" y="8501"/>
                  </a:lnTo>
                  <a:cubicBezTo>
                    <a:pt x="1348915" y="12039"/>
                    <a:pt x="1355295" y="18406"/>
                    <a:pt x="1362552" y="25390"/>
                  </a:cubicBezTo>
                  <a:lnTo>
                    <a:pt x="1369119" y="31567"/>
                  </a:lnTo>
                  <a:lnTo>
                    <a:pt x="1380374" y="21034"/>
                  </a:lnTo>
                  <a:cubicBezTo>
                    <a:pt x="1387586" y="14124"/>
                    <a:pt x="1393812" y="7921"/>
                    <a:pt x="1397233" y="4751"/>
                  </a:cubicBezTo>
                  <a:lnTo>
                    <a:pt x="1398645" y="3522"/>
                  </a:lnTo>
                  <a:cubicBezTo>
                    <a:pt x="1401414" y="1112"/>
                    <a:pt x="1405066" y="-61"/>
                    <a:pt x="1408695" y="23"/>
                  </a:cubicBezTo>
                  <a:cubicBezTo>
                    <a:pt x="1408787" y="1"/>
                    <a:pt x="1408880" y="0"/>
                    <a:pt x="1408973" y="0"/>
                  </a:cubicBezTo>
                  <a:cubicBezTo>
                    <a:pt x="1412509" y="0"/>
                    <a:pt x="1416046" y="1174"/>
                    <a:pt x="1418744" y="3522"/>
                  </a:cubicBezTo>
                  <a:lnTo>
                    <a:pt x="1424464" y="8501"/>
                  </a:lnTo>
                  <a:cubicBezTo>
                    <a:pt x="1428290" y="12039"/>
                    <a:pt x="1434671" y="18406"/>
                    <a:pt x="1441928" y="25390"/>
                  </a:cubicBezTo>
                  <a:lnTo>
                    <a:pt x="1448494" y="31567"/>
                  </a:lnTo>
                  <a:lnTo>
                    <a:pt x="1459750" y="21034"/>
                  </a:lnTo>
                  <a:cubicBezTo>
                    <a:pt x="1466962" y="14124"/>
                    <a:pt x="1473187" y="7921"/>
                    <a:pt x="1476608" y="4751"/>
                  </a:cubicBezTo>
                  <a:lnTo>
                    <a:pt x="1478020" y="3522"/>
                  </a:lnTo>
                  <a:cubicBezTo>
                    <a:pt x="1480789" y="1112"/>
                    <a:pt x="1484442" y="-61"/>
                    <a:pt x="1488070" y="23"/>
                  </a:cubicBezTo>
                  <a:cubicBezTo>
                    <a:pt x="1488162" y="1"/>
                    <a:pt x="1488255" y="0"/>
                    <a:pt x="1488348" y="0"/>
                  </a:cubicBezTo>
                  <a:cubicBezTo>
                    <a:pt x="1491885" y="0"/>
                    <a:pt x="1495422" y="1174"/>
                    <a:pt x="1498120" y="3522"/>
                  </a:cubicBezTo>
                  <a:lnTo>
                    <a:pt x="1503840" y="8501"/>
                  </a:lnTo>
                  <a:cubicBezTo>
                    <a:pt x="1507666" y="12039"/>
                    <a:pt x="1514046" y="18406"/>
                    <a:pt x="1521303" y="25390"/>
                  </a:cubicBezTo>
                  <a:lnTo>
                    <a:pt x="1527870" y="31567"/>
                  </a:lnTo>
                  <a:lnTo>
                    <a:pt x="1539125" y="21034"/>
                  </a:lnTo>
                  <a:cubicBezTo>
                    <a:pt x="1546337" y="14124"/>
                    <a:pt x="1552563" y="7921"/>
                    <a:pt x="1555984" y="4751"/>
                  </a:cubicBezTo>
                  <a:lnTo>
                    <a:pt x="1557396" y="3522"/>
                  </a:lnTo>
                  <a:cubicBezTo>
                    <a:pt x="1560165" y="1112"/>
                    <a:pt x="1563817" y="-61"/>
                    <a:pt x="1567446" y="23"/>
                  </a:cubicBezTo>
                  <a:cubicBezTo>
                    <a:pt x="1567538" y="1"/>
                    <a:pt x="1567631" y="0"/>
                    <a:pt x="1567724" y="0"/>
                  </a:cubicBezTo>
                  <a:cubicBezTo>
                    <a:pt x="1571260" y="0"/>
                    <a:pt x="1574797" y="1174"/>
                    <a:pt x="1577496" y="3522"/>
                  </a:cubicBezTo>
                  <a:lnTo>
                    <a:pt x="1583216" y="8501"/>
                  </a:lnTo>
                  <a:cubicBezTo>
                    <a:pt x="1587041" y="12039"/>
                    <a:pt x="1593422" y="18406"/>
                    <a:pt x="1600679" y="25390"/>
                  </a:cubicBezTo>
                  <a:lnTo>
                    <a:pt x="1607245" y="31567"/>
                  </a:lnTo>
                  <a:lnTo>
                    <a:pt x="1618501" y="21034"/>
                  </a:lnTo>
                  <a:cubicBezTo>
                    <a:pt x="1625713" y="14124"/>
                    <a:pt x="1631938" y="7921"/>
                    <a:pt x="1635359" y="4751"/>
                  </a:cubicBezTo>
                  <a:lnTo>
                    <a:pt x="1636772" y="3522"/>
                  </a:lnTo>
                  <a:cubicBezTo>
                    <a:pt x="1639540" y="1112"/>
                    <a:pt x="1643193" y="-61"/>
                    <a:pt x="1646821" y="23"/>
                  </a:cubicBezTo>
                  <a:cubicBezTo>
                    <a:pt x="1646913" y="1"/>
                    <a:pt x="1647007" y="0"/>
                    <a:pt x="1647099" y="0"/>
                  </a:cubicBezTo>
                  <a:cubicBezTo>
                    <a:pt x="1650636" y="0"/>
                    <a:pt x="1654173" y="1174"/>
                    <a:pt x="1656871" y="3522"/>
                  </a:cubicBezTo>
                  <a:lnTo>
                    <a:pt x="1662591" y="8501"/>
                  </a:lnTo>
                  <a:cubicBezTo>
                    <a:pt x="1666417" y="12039"/>
                    <a:pt x="1672797" y="18406"/>
                    <a:pt x="1680055" y="25390"/>
                  </a:cubicBezTo>
                  <a:lnTo>
                    <a:pt x="1686621" y="31567"/>
                  </a:lnTo>
                  <a:lnTo>
                    <a:pt x="1697876" y="21034"/>
                  </a:lnTo>
                  <a:cubicBezTo>
                    <a:pt x="1705089" y="14124"/>
                    <a:pt x="1711314" y="7921"/>
                    <a:pt x="1714735" y="4751"/>
                  </a:cubicBezTo>
                  <a:lnTo>
                    <a:pt x="1716147" y="3522"/>
                  </a:lnTo>
                  <a:cubicBezTo>
                    <a:pt x="1718916" y="1112"/>
                    <a:pt x="1722569" y="-61"/>
                    <a:pt x="1726197" y="23"/>
                  </a:cubicBezTo>
                  <a:cubicBezTo>
                    <a:pt x="1726289" y="1"/>
                    <a:pt x="1726382" y="0"/>
                    <a:pt x="1726475" y="0"/>
                  </a:cubicBezTo>
                  <a:cubicBezTo>
                    <a:pt x="1730011" y="0"/>
                    <a:pt x="1733548" y="1174"/>
                    <a:pt x="1736247" y="3522"/>
                  </a:cubicBezTo>
                  <a:lnTo>
                    <a:pt x="1741967" y="8501"/>
                  </a:lnTo>
                  <a:cubicBezTo>
                    <a:pt x="1749618" y="15576"/>
                    <a:pt x="1767489" y="33969"/>
                    <a:pt x="1782155" y="45979"/>
                  </a:cubicBezTo>
                  <a:lnTo>
                    <a:pt x="1784371" y="47626"/>
                  </a:lnTo>
                  <a:lnTo>
                    <a:pt x="1784371" y="879668"/>
                  </a:lnTo>
                  <a:lnTo>
                    <a:pt x="0" y="879668"/>
                  </a:lnTo>
                  <a:lnTo>
                    <a:pt x="0" y="47626"/>
                  </a:lnTo>
                  <a:lnTo>
                    <a:pt x="8211" y="41556"/>
                  </a:lnTo>
                  <a:cubicBezTo>
                    <a:pt x="22946" y="29564"/>
                    <a:pt x="41007" y="11090"/>
                    <a:pt x="47848" y="4751"/>
                  </a:cubicBezTo>
                  <a:lnTo>
                    <a:pt x="49261" y="3522"/>
                  </a:lnTo>
                  <a:cubicBezTo>
                    <a:pt x="52030" y="1112"/>
                    <a:pt x="55682" y="-61"/>
                    <a:pt x="59310" y="23"/>
                  </a:cubicBezTo>
                  <a:cubicBezTo>
                    <a:pt x="59402" y="1"/>
                    <a:pt x="59496" y="0"/>
                    <a:pt x="5958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lvl="0" algn="l"/>
              <a:r>
                <a:rPr lang="zh-CN" altLang="en-US" sz="3200" b="1" smtClean="0">
                  <a:solidFill>
                    <a:srgbClr val="002060"/>
                  </a:solidFill>
                  <a:latin typeface="义启粗楷体" panose="02010601030101010101" charset="-128"/>
                  <a:ea typeface="义启粗楷体" panose="02010601030101010101" charset="-128"/>
                  <a:sym typeface="+mn-ea"/>
                </a:rPr>
                <a:t>（</a:t>
              </a:r>
              <a:r>
                <a:rPr lang="en-US" altLang="zh-CN" sz="3200" b="1" smtClean="0">
                  <a:solidFill>
                    <a:srgbClr val="002060"/>
                  </a:solidFill>
                  <a:latin typeface="义启粗楷体" panose="02010601030101010101" charset="-128"/>
                  <a:ea typeface="义启粗楷体" panose="02010601030101010101" charset="-128"/>
                  <a:sym typeface="+mn-ea"/>
                </a:rPr>
                <a:t>1</a:t>
              </a:r>
              <a:r>
                <a:rPr lang="zh-CN" altLang="en-US" sz="3200" b="1" smtClean="0">
                  <a:solidFill>
                    <a:srgbClr val="002060"/>
                  </a:solidFill>
                  <a:latin typeface="义启粗楷体" panose="02010601030101010101" charset="-128"/>
                  <a:ea typeface="义启粗楷体" panose="02010601030101010101" charset="-128"/>
                  <a:sym typeface="+mn-ea"/>
                </a:rPr>
                <a:t>）在日常生活中，一些小群体往往以</a:t>
              </a:r>
              <a:r>
                <a:rPr lang="en-US" altLang="zh-CN" sz="3200" b="1" smtClean="0">
                  <a:solidFill>
                    <a:srgbClr val="002060"/>
                  </a:solidFill>
                  <a:latin typeface="义启粗楷体" panose="02010601030101010101" charset="-128"/>
                  <a:ea typeface="义启粗楷体" panose="02010601030101010101" charset="-128"/>
                  <a:sym typeface="+mn-ea"/>
                </a:rPr>
                <a:t>“</a:t>
              </a:r>
              <a:r>
                <a:rPr lang="zh-CN" altLang="en-US" sz="3200" b="1" smtClean="0">
                  <a:solidFill>
                    <a:srgbClr val="002060"/>
                  </a:solidFill>
                  <a:latin typeface="义启粗楷体" panose="02010601030101010101" charset="-128"/>
                  <a:ea typeface="义启粗楷体" panose="02010601030101010101" charset="-128"/>
                  <a:sym typeface="+mn-ea"/>
                </a:rPr>
                <a:t>集体</a:t>
              </a:r>
              <a:r>
                <a:rPr lang="en-US" altLang="zh-CN" sz="3200" b="1" smtClean="0">
                  <a:solidFill>
                    <a:srgbClr val="002060"/>
                  </a:solidFill>
                  <a:latin typeface="义启粗楷体" panose="02010601030101010101" charset="-128"/>
                  <a:ea typeface="义启粗楷体" panose="02010601030101010101" charset="-128"/>
                  <a:sym typeface="+mn-ea"/>
                </a:rPr>
                <a:t>”</a:t>
              </a:r>
              <a:r>
                <a:rPr lang="zh-CN" altLang="en-US" sz="3200" b="1" smtClean="0">
                  <a:solidFill>
                    <a:srgbClr val="002060"/>
                  </a:solidFill>
                  <a:latin typeface="义启粗楷体" panose="02010601030101010101" charset="-128"/>
                  <a:ea typeface="义启粗楷体" panose="02010601030101010101" charset="-128"/>
                  <a:sym typeface="+mn-ea"/>
                </a:rPr>
                <a:t>的面目出现。</a:t>
              </a:r>
            </a:p>
            <a:p>
              <a:pPr marL="0" lvl="0" algn="l"/>
              <a:r>
                <a:rPr lang="zh-CN" altLang="en-US" sz="3200" b="1" smtClean="0">
                  <a:solidFill>
                    <a:srgbClr val="002060"/>
                  </a:solidFill>
                  <a:latin typeface="义启粗楷体" panose="02010601030101010101" charset="-128"/>
                  <a:ea typeface="义启粗楷体" panose="02010601030101010101" charset="-128"/>
                  <a:sym typeface="+mn-ea"/>
                </a:rPr>
                <a:t>（</a:t>
              </a:r>
              <a:r>
                <a:rPr lang="en-US" altLang="zh-CN" sz="3200" b="1" smtClean="0">
                  <a:solidFill>
                    <a:srgbClr val="002060"/>
                  </a:solidFill>
                  <a:latin typeface="义启粗楷体" panose="02010601030101010101" charset="-128"/>
                  <a:ea typeface="义启粗楷体" panose="02010601030101010101" charset="-128"/>
                  <a:sym typeface="+mn-ea"/>
                </a:rPr>
                <a:t>2</a:t>
              </a:r>
              <a:r>
                <a:rPr lang="zh-CN" altLang="en-US" sz="3200" b="1" smtClean="0">
                  <a:solidFill>
                    <a:srgbClr val="002060"/>
                  </a:solidFill>
                  <a:latin typeface="义启粗楷体" panose="02010601030101010101" charset="-128"/>
                  <a:ea typeface="义启粗楷体" panose="02010601030101010101" charset="-128"/>
                  <a:sym typeface="+mn-ea"/>
                </a:rPr>
                <a:t>）当小群体的节奏融入集体生活的旋律时，就能感受到集体生活的美好，更愿意积极参与机体的建设。</a:t>
              </a:r>
            </a:p>
            <a:p>
              <a:pPr marL="0" lvl="0" algn="l"/>
              <a:r>
                <a:rPr lang="zh-CN" altLang="en-US" sz="3200" b="1" smtClean="0">
                  <a:solidFill>
                    <a:srgbClr val="002060"/>
                  </a:solidFill>
                  <a:latin typeface="义启粗楷体" panose="02010601030101010101" charset="-128"/>
                  <a:ea typeface="义启粗楷体" panose="02010601030101010101" charset="-128"/>
                  <a:sym typeface="+mn-ea"/>
                </a:rPr>
                <a:t>（</a:t>
              </a:r>
              <a:r>
                <a:rPr lang="en-US" altLang="zh-CN" sz="3200" b="1" smtClean="0">
                  <a:solidFill>
                    <a:srgbClr val="002060"/>
                  </a:solidFill>
                  <a:latin typeface="义启粗楷体" panose="02010601030101010101" charset="-128"/>
                  <a:ea typeface="义启粗楷体" panose="02010601030101010101" charset="-128"/>
                  <a:sym typeface="+mn-ea"/>
                </a:rPr>
                <a:t>3</a:t>
              </a:r>
              <a:r>
                <a:rPr lang="zh-CN" altLang="en-US" sz="3200" b="1" smtClean="0">
                  <a:solidFill>
                    <a:srgbClr val="002060"/>
                  </a:solidFill>
                  <a:latin typeface="义启粗楷体" panose="02010601030101010101" charset="-128"/>
                  <a:ea typeface="义启粗楷体" panose="02010601030101010101" charset="-128"/>
                  <a:sym typeface="+mn-ea"/>
                </a:rPr>
                <a:t>）当小群体不能很好地融入集体生活时，其成员就会产生与小群体之外的其他同学产生矛盾和冲突，甚至与集体的共同要求产生矛盾和冲突。</a:t>
              </a:r>
            </a:p>
          </p:txBody>
        </p:sp>
        <p:sp>
          <p:nvSpPr>
            <p:cNvPr id="3" name="任意多边形 2"/>
            <p:cNvSpPr/>
            <p:nvPr>
              <p:custDataLst>
                <p:tags r:id="rId3"/>
              </p:custDataLst>
            </p:nvPr>
          </p:nvSpPr>
          <p:spPr>
            <a:xfrm>
              <a:off x="5397374" y="670060"/>
              <a:ext cx="1230871" cy="355310"/>
            </a:xfrm>
            <a:custGeom>
              <a:avLst/>
              <a:gdLst>
                <a:gd name="connsiteX0" fmla="*/ 773625 w 978201"/>
                <a:gd name="connsiteY0" fmla="*/ 28 h 319924"/>
                <a:gd name="connsiteX1" fmla="*/ 881754 w 978201"/>
                <a:gd name="connsiteY1" fmla="*/ 75074 h 319924"/>
                <a:gd name="connsiteX2" fmla="*/ 978201 w 978201"/>
                <a:gd name="connsiteY2" fmla="*/ 317435 h 319924"/>
                <a:gd name="connsiteX3" fmla="*/ 975543 w 978201"/>
                <a:gd name="connsiteY3" fmla="*/ 319923 h 319924"/>
                <a:gd name="connsiteX4" fmla="*/ 968976 w 978201"/>
                <a:gd name="connsiteY4" fmla="*/ 313746 h 319924"/>
                <a:gd name="connsiteX5" fmla="*/ 951512 w 978201"/>
                <a:gd name="connsiteY5" fmla="*/ 296857 h 319924"/>
                <a:gd name="connsiteX6" fmla="*/ 945792 w 978201"/>
                <a:gd name="connsiteY6" fmla="*/ 291879 h 319924"/>
                <a:gd name="connsiteX7" fmla="*/ 936020 w 978201"/>
                <a:gd name="connsiteY7" fmla="*/ 288356 h 319924"/>
                <a:gd name="connsiteX8" fmla="*/ 935742 w 978201"/>
                <a:gd name="connsiteY8" fmla="*/ 288379 h 319924"/>
                <a:gd name="connsiteX9" fmla="*/ 925693 w 978201"/>
                <a:gd name="connsiteY9" fmla="*/ 291878 h 319924"/>
                <a:gd name="connsiteX10" fmla="*/ 924280 w 978201"/>
                <a:gd name="connsiteY10" fmla="*/ 293108 h 319924"/>
                <a:gd name="connsiteX11" fmla="*/ 907423 w 978201"/>
                <a:gd name="connsiteY11" fmla="*/ 309390 h 319924"/>
                <a:gd name="connsiteX12" fmla="*/ 896166 w 978201"/>
                <a:gd name="connsiteY12" fmla="*/ 319923 h 319924"/>
                <a:gd name="connsiteX13" fmla="*/ 889600 w 978201"/>
                <a:gd name="connsiteY13" fmla="*/ 313746 h 319924"/>
                <a:gd name="connsiteX14" fmla="*/ 872137 w 978201"/>
                <a:gd name="connsiteY14" fmla="*/ 296857 h 319924"/>
                <a:gd name="connsiteX15" fmla="*/ 866417 w 978201"/>
                <a:gd name="connsiteY15" fmla="*/ 291878 h 319924"/>
                <a:gd name="connsiteX16" fmla="*/ 856645 w 978201"/>
                <a:gd name="connsiteY16" fmla="*/ 288357 h 319924"/>
                <a:gd name="connsiteX17" fmla="*/ 856367 w 978201"/>
                <a:gd name="connsiteY17" fmla="*/ 288379 h 319924"/>
                <a:gd name="connsiteX18" fmla="*/ 846317 w 978201"/>
                <a:gd name="connsiteY18" fmla="*/ 291878 h 319924"/>
                <a:gd name="connsiteX19" fmla="*/ 844906 w 978201"/>
                <a:gd name="connsiteY19" fmla="*/ 293107 h 319924"/>
                <a:gd name="connsiteX20" fmla="*/ 828047 w 978201"/>
                <a:gd name="connsiteY20" fmla="*/ 309390 h 319924"/>
                <a:gd name="connsiteX21" fmla="*/ 816792 w 978201"/>
                <a:gd name="connsiteY21" fmla="*/ 319923 h 319924"/>
                <a:gd name="connsiteX22" fmla="*/ 810224 w 978201"/>
                <a:gd name="connsiteY22" fmla="*/ 313746 h 319924"/>
                <a:gd name="connsiteX23" fmla="*/ 792761 w 978201"/>
                <a:gd name="connsiteY23" fmla="*/ 296857 h 319924"/>
                <a:gd name="connsiteX24" fmla="*/ 787042 w 978201"/>
                <a:gd name="connsiteY24" fmla="*/ 291878 h 319924"/>
                <a:gd name="connsiteX25" fmla="*/ 777269 w 978201"/>
                <a:gd name="connsiteY25" fmla="*/ 288357 h 319924"/>
                <a:gd name="connsiteX26" fmla="*/ 776992 w 978201"/>
                <a:gd name="connsiteY26" fmla="*/ 288379 h 319924"/>
                <a:gd name="connsiteX27" fmla="*/ 766941 w 978201"/>
                <a:gd name="connsiteY27" fmla="*/ 291878 h 319924"/>
                <a:gd name="connsiteX28" fmla="*/ 765530 w 978201"/>
                <a:gd name="connsiteY28" fmla="*/ 293107 h 319924"/>
                <a:gd name="connsiteX29" fmla="*/ 748672 w 978201"/>
                <a:gd name="connsiteY29" fmla="*/ 309390 h 319924"/>
                <a:gd name="connsiteX30" fmla="*/ 737415 w 978201"/>
                <a:gd name="connsiteY30" fmla="*/ 319923 h 319924"/>
                <a:gd name="connsiteX31" fmla="*/ 730849 w 978201"/>
                <a:gd name="connsiteY31" fmla="*/ 313746 h 319924"/>
                <a:gd name="connsiteX32" fmla="*/ 713385 w 978201"/>
                <a:gd name="connsiteY32" fmla="*/ 296858 h 319924"/>
                <a:gd name="connsiteX33" fmla="*/ 707665 w 978201"/>
                <a:gd name="connsiteY33" fmla="*/ 291878 h 319924"/>
                <a:gd name="connsiteX34" fmla="*/ 697894 w 978201"/>
                <a:gd name="connsiteY34" fmla="*/ 288356 h 319924"/>
                <a:gd name="connsiteX35" fmla="*/ 697617 w 978201"/>
                <a:gd name="connsiteY35" fmla="*/ 288379 h 319924"/>
                <a:gd name="connsiteX36" fmla="*/ 687566 w 978201"/>
                <a:gd name="connsiteY36" fmla="*/ 291878 h 319924"/>
                <a:gd name="connsiteX37" fmla="*/ 686155 w 978201"/>
                <a:gd name="connsiteY37" fmla="*/ 293107 h 319924"/>
                <a:gd name="connsiteX38" fmla="*/ 669295 w 978201"/>
                <a:gd name="connsiteY38" fmla="*/ 309390 h 319924"/>
                <a:gd name="connsiteX39" fmla="*/ 658040 w 978201"/>
                <a:gd name="connsiteY39" fmla="*/ 319923 h 319924"/>
                <a:gd name="connsiteX40" fmla="*/ 651473 w 978201"/>
                <a:gd name="connsiteY40" fmla="*/ 313746 h 319924"/>
                <a:gd name="connsiteX41" fmla="*/ 634010 w 978201"/>
                <a:gd name="connsiteY41" fmla="*/ 296857 h 319924"/>
                <a:gd name="connsiteX42" fmla="*/ 628291 w 978201"/>
                <a:gd name="connsiteY42" fmla="*/ 291878 h 319924"/>
                <a:gd name="connsiteX43" fmla="*/ 618519 w 978201"/>
                <a:gd name="connsiteY43" fmla="*/ 288356 h 319924"/>
                <a:gd name="connsiteX44" fmla="*/ 618241 w 978201"/>
                <a:gd name="connsiteY44" fmla="*/ 288379 h 319924"/>
                <a:gd name="connsiteX45" fmla="*/ 608190 w 978201"/>
                <a:gd name="connsiteY45" fmla="*/ 291878 h 319924"/>
                <a:gd name="connsiteX46" fmla="*/ 606779 w 978201"/>
                <a:gd name="connsiteY46" fmla="*/ 293107 h 319924"/>
                <a:gd name="connsiteX47" fmla="*/ 589921 w 978201"/>
                <a:gd name="connsiteY47" fmla="*/ 309390 h 319924"/>
                <a:gd name="connsiteX48" fmla="*/ 578664 w 978201"/>
                <a:gd name="connsiteY48" fmla="*/ 319923 h 319924"/>
                <a:gd name="connsiteX49" fmla="*/ 572098 w 978201"/>
                <a:gd name="connsiteY49" fmla="*/ 313746 h 319924"/>
                <a:gd name="connsiteX50" fmla="*/ 554635 w 978201"/>
                <a:gd name="connsiteY50" fmla="*/ 296857 h 319924"/>
                <a:gd name="connsiteX51" fmla="*/ 548914 w 978201"/>
                <a:gd name="connsiteY51" fmla="*/ 291878 h 319924"/>
                <a:gd name="connsiteX52" fmla="*/ 539144 w 978201"/>
                <a:gd name="connsiteY52" fmla="*/ 288356 h 319924"/>
                <a:gd name="connsiteX53" fmla="*/ 538865 w 978201"/>
                <a:gd name="connsiteY53" fmla="*/ 288379 h 319924"/>
                <a:gd name="connsiteX54" fmla="*/ 528815 w 978201"/>
                <a:gd name="connsiteY54" fmla="*/ 291878 h 319924"/>
                <a:gd name="connsiteX55" fmla="*/ 527402 w 978201"/>
                <a:gd name="connsiteY55" fmla="*/ 293107 h 319924"/>
                <a:gd name="connsiteX56" fmla="*/ 510544 w 978201"/>
                <a:gd name="connsiteY56" fmla="*/ 309390 h 319924"/>
                <a:gd name="connsiteX57" fmla="*/ 499289 w 978201"/>
                <a:gd name="connsiteY57" fmla="*/ 319923 h 319924"/>
                <a:gd name="connsiteX58" fmla="*/ 492722 w 978201"/>
                <a:gd name="connsiteY58" fmla="*/ 313747 h 319924"/>
                <a:gd name="connsiteX59" fmla="*/ 475260 w 978201"/>
                <a:gd name="connsiteY59" fmla="*/ 296857 h 319924"/>
                <a:gd name="connsiteX60" fmla="*/ 469539 w 978201"/>
                <a:gd name="connsiteY60" fmla="*/ 291878 h 319924"/>
                <a:gd name="connsiteX61" fmla="*/ 459768 w 978201"/>
                <a:gd name="connsiteY61" fmla="*/ 288356 h 319924"/>
                <a:gd name="connsiteX62" fmla="*/ 459489 w 978201"/>
                <a:gd name="connsiteY62" fmla="*/ 288379 h 319924"/>
                <a:gd name="connsiteX63" fmla="*/ 449439 w 978201"/>
                <a:gd name="connsiteY63" fmla="*/ 291879 h 319924"/>
                <a:gd name="connsiteX64" fmla="*/ 448027 w 978201"/>
                <a:gd name="connsiteY64" fmla="*/ 293107 h 319924"/>
                <a:gd name="connsiteX65" fmla="*/ 431168 w 978201"/>
                <a:gd name="connsiteY65" fmla="*/ 309390 h 319924"/>
                <a:gd name="connsiteX66" fmla="*/ 419913 w 978201"/>
                <a:gd name="connsiteY66" fmla="*/ 319923 h 319924"/>
                <a:gd name="connsiteX67" fmla="*/ 413348 w 978201"/>
                <a:gd name="connsiteY67" fmla="*/ 313746 h 319924"/>
                <a:gd name="connsiteX68" fmla="*/ 395884 w 978201"/>
                <a:gd name="connsiteY68" fmla="*/ 296857 h 319924"/>
                <a:gd name="connsiteX69" fmla="*/ 390163 w 978201"/>
                <a:gd name="connsiteY69" fmla="*/ 291879 h 319924"/>
                <a:gd name="connsiteX70" fmla="*/ 380392 w 978201"/>
                <a:gd name="connsiteY70" fmla="*/ 288356 h 319924"/>
                <a:gd name="connsiteX71" fmla="*/ 380113 w 978201"/>
                <a:gd name="connsiteY71" fmla="*/ 288380 h 319924"/>
                <a:gd name="connsiteX72" fmla="*/ 370064 w 978201"/>
                <a:gd name="connsiteY72" fmla="*/ 291878 h 319924"/>
                <a:gd name="connsiteX73" fmla="*/ 368651 w 978201"/>
                <a:gd name="connsiteY73" fmla="*/ 293107 h 319924"/>
                <a:gd name="connsiteX74" fmla="*/ 351793 w 978201"/>
                <a:gd name="connsiteY74" fmla="*/ 309390 h 319924"/>
                <a:gd name="connsiteX75" fmla="*/ 340538 w 978201"/>
                <a:gd name="connsiteY75" fmla="*/ 319923 h 319924"/>
                <a:gd name="connsiteX76" fmla="*/ 333972 w 978201"/>
                <a:gd name="connsiteY76" fmla="*/ 313746 h 319924"/>
                <a:gd name="connsiteX77" fmla="*/ 316508 w 978201"/>
                <a:gd name="connsiteY77" fmla="*/ 296857 h 319924"/>
                <a:gd name="connsiteX78" fmla="*/ 310788 w 978201"/>
                <a:gd name="connsiteY78" fmla="*/ 291878 h 319924"/>
                <a:gd name="connsiteX79" fmla="*/ 301016 w 978201"/>
                <a:gd name="connsiteY79" fmla="*/ 288356 h 319924"/>
                <a:gd name="connsiteX80" fmla="*/ 300738 w 978201"/>
                <a:gd name="connsiteY80" fmla="*/ 288379 h 319924"/>
                <a:gd name="connsiteX81" fmla="*/ 290689 w 978201"/>
                <a:gd name="connsiteY81" fmla="*/ 291878 h 319924"/>
                <a:gd name="connsiteX82" fmla="*/ 289276 w 978201"/>
                <a:gd name="connsiteY82" fmla="*/ 293107 h 319924"/>
                <a:gd name="connsiteX83" fmla="*/ 272417 w 978201"/>
                <a:gd name="connsiteY83" fmla="*/ 309390 h 319924"/>
                <a:gd name="connsiteX84" fmla="*/ 261162 w 978201"/>
                <a:gd name="connsiteY84" fmla="*/ 319924 h 319924"/>
                <a:gd name="connsiteX85" fmla="*/ 254597 w 978201"/>
                <a:gd name="connsiteY85" fmla="*/ 313747 h 319924"/>
                <a:gd name="connsiteX86" fmla="*/ 237132 w 978201"/>
                <a:gd name="connsiteY86" fmla="*/ 296857 h 319924"/>
                <a:gd name="connsiteX87" fmla="*/ 231412 w 978201"/>
                <a:gd name="connsiteY87" fmla="*/ 291878 h 319924"/>
                <a:gd name="connsiteX88" fmla="*/ 221640 w 978201"/>
                <a:gd name="connsiteY88" fmla="*/ 288357 h 319924"/>
                <a:gd name="connsiteX89" fmla="*/ 221362 w 978201"/>
                <a:gd name="connsiteY89" fmla="*/ 288379 h 319924"/>
                <a:gd name="connsiteX90" fmla="*/ 211312 w 978201"/>
                <a:gd name="connsiteY90" fmla="*/ 291878 h 319924"/>
                <a:gd name="connsiteX91" fmla="*/ 209900 w 978201"/>
                <a:gd name="connsiteY91" fmla="*/ 293107 h 319924"/>
                <a:gd name="connsiteX92" fmla="*/ 193041 w 978201"/>
                <a:gd name="connsiteY92" fmla="*/ 309390 h 319924"/>
                <a:gd name="connsiteX93" fmla="*/ 181786 w 978201"/>
                <a:gd name="connsiteY93" fmla="*/ 319923 h 319924"/>
                <a:gd name="connsiteX94" fmla="*/ 175220 w 978201"/>
                <a:gd name="connsiteY94" fmla="*/ 313746 h 319924"/>
                <a:gd name="connsiteX95" fmla="*/ 157757 w 978201"/>
                <a:gd name="connsiteY95" fmla="*/ 296858 h 319924"/>
                <a:gd name="connsiteX96" fmla="*/ 152037 w 978201"/>
                <a:gd name="connsiteY96" fmla="*/ 291879 h 319924"/>
                <a:gd name="connsiteX97" fmla="*/ 142265 w 978201"/>
                <a:gd name="connsiteY97" fmla="*/ 288356 h 319924"/>
                <a:gd name="connsiteX98" fmla="*/ 141987 w 978201"/>
                <a:gd name="connsiteY98" fmla="*/ 288380 h 319924"/>
                <a:gd name="connsiteX99" fmla="*/ 131937 w 978201"/>
                <a:gd name="connsiteY99" fmla="*/ 291878 h 319924"/>
                <a:gd name="connsiteX100" fmla="*/ 130524 w 978201"/>
                <a:gd name="connsiteY100" fmla="*/ 293107 h 319924"/>
                <a:gd name="connsiteX101" fmla="*/ 113666 w 978201"/>
                <a:gd name="connsiteY101" fmla="*/ 309390 h 319924"/>
                <a:gd name="connsiteX102" fmla="*/ 102411 w 978201"/>
                <a:gd name="connsiteY102" fmla="*/ 319923 h 319924"/>
                <a:gd name="connsiteX103" fmla="*/ 95844 w 978201"/>
                <a:gd name="connsiteY103" fmla="*/ 313746 h 319924"/>
                <a:gd name="connsiteX104" fmla="*/ 78381 w 978201"/>
                <a:gd name="connsiteY104" fmla="*/ 296857 h 319924"/>
                <a:gd name="connsiteX105" fmla="*/ 72661 w 978201"/>
                <a:gd name="connsiteY105" fmla="*/ 291879 h 319924"/>
                <a:gd name="connsiteX106" fmla="*/ 62889 w 978201"/>
                <a:gd name="connsiteY106" fmla="*/ 288356 h 319924"/>
                <a:gd name="connsiteX107" fmla="*/ 62611 w 978201"/>
                <a:gd name="connsiteY107" fmla="*/ 288380 h 319924"/>
                <a:gd name="connsiteX108" fmla="*/ 52561 w 978201"/>
                <a:gd name="connsiteY108" fmla="*/ 291878 h 319924"/>
                <a:gd name="connsiteX109" fmla="*/ 51149 w 978201"/>
                <a:gd name="connsiteY109" fmla="*/ 293107 h 319924"/>
                <a:gd name="connsiteX110" fmla="*/ 34290 w 978201"/>
                <a:gd name="connsiteY110" fmla="*/ 309390 h 319924"/>
                <a:gd name="connsiteX111" fmla="*/ 23035 w 978201"/>
                <a:gd name="connsiteY111" fmla="*/ 319923 h 319924"/>
                <a:gd name="connsiteX112" fmla="*/ 16469 w 978201"/>
                <a:gd name="connsiteY112" fmla="*/ 313746 h 319924"/>
                <a:gd name="connsiteX113" fmla="*/ 0 w 978201"/>
                <a:gd name="connsiteY113" fmla="*/ 297819 h 319924"/>
                <a:gd name="connsiteX114" fmla="*/ 727103 w 978201"/>
                <a:gd name="connsiteY114" fmla="*/ 8470 h 319924"/>
                <a:gd name="connsiteX115" fmla="*/ 773625 w 978201"/>
                <a:gd name="connsiteY115" fmla="*/ 28 h 319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</a:cxnLst>
              <a:rect l="l" t="t" r="r" b="b"/>
              <a:pathLst>
                <a:path w="978201" h="319924">
                  <a:moveTo>
                    <a:pt x="773625" y="28"/>
                  </a:moveTo>
                  <a:cubicBezTo>
                    <a:pt x="820013" y="1021"/>
                    <a:pt x="863519" y="29251"/>
                    <a:pt x="881754" y="75074"/>
                  </a:cubicBezTo>
                  <a:lnTo>
                    <a:pt x="978201" y="317435"/>
                  </a:lnTo>
                  <a:lnTo>
                    <a:pt x="975543" y="319923"/>
                  </a:lnTo>
                  <a:lnTo>
                    <a:pt x="968976" y="313746"/>
                  </a:lnTo>
                  <a:cubicBezTo>
                    <a:pt x="961718" y="306763"/>
                    <a:pt x="955339" y="300395"/>
                    <a:pt x="951512" y="296857"/>
                  </a:cubicBezTo>
                  <a:lnTo>
                    <a:pt x="945792" y="291879"/>
                  </a:lnTo>
                  <a:cubicBezTo>
                    <a:pt x="943095" y="289530"/>
                    <a:pt x="939557" y="288356"/>
                    <a:pt x="936020" y="288356"/>
                  </a:cubicBezTo>
                  <a:cubicBezTo>
                    <a:pt x="935929" y="288356"/>
                    <a:pt x="935834" y="288357"/>
                    <a:pt x="935742" y="288379"/>
                  </a:cubicBezTo>
                  <a:cubicBezTo>
                    <a:pt x="932115" y="288295"/>
                    <a:pt x="928462" y="289468"/>
                    <a:pt x="925693" y="291878"/>
                  </a:cubicBezTo>
                  <a:lnTo>
                    <a:pt x="924280" y="293108"/>
                  </a:lnTo>
                  <a:cubicBezTo>
                    <a:pt x="920859" y="296277"/>
                    <a:pt x="914634" y="302480"/>
                    <a:pt x="907423" y="309390"/>
                  </a:cubicBezTo>
                  <a:lnTo>
                    <a:pt x="896166" y="319923"/>
                  </a:lnTo>
                  <a:lnTo>
                    <a:pt x="889600" y="313746"/>
                  </a:lnTo>
                  <a:cubicBezTo>
                    <a:pt x="882344" y="306762"/>
                    <a:pt x="875962" y="300395"/>
                    <a:pt x="872137" y="296857"/>
                  </a:cubicBezTo>
                  <a:lnTo>
                    <a:pt x="866417" y="291878"/>
                  </a:lnTo>
                  <a:cubicBezTo>
                    <a:pt x="863719" y="289530"/>
                    <a:pt x="860182" y="288356"/>
                    <a:pt x="856645" y="288357"/>
                  </a:cubicBezTo>
                  <a:cubicBezTo>
                    <a:pt x="856552" y="288356"/>
                    <a:pt x="856459" y="288357"/>
                    <a:pt x="856367" y="288379"/>
                  </a:cubicBezTo>
                  <a:cubicBezTo>
                    <a:pt x="852739" y="288295"/>
                    <a:pt x="849087" y="289468"/>
                    <a:pt x="846317" y="291878"/>
                  </a:cubicBezTo>
                  <a:lnTo>
                    <a:pt x="844906" y="293107"/>
                  </a:lnTo>
                  <a:cubicBezTo>
                    <a:pt x="841485" y="296277"/>
                    <a:pt x="835259" y="302480"/>
                    <a:pt x="828047" y="309390"/>
                  </a:cubicBezTo>
                  <a:lnTo>
                    <a:pt x="816792" y="319923"/>
                  </a:lnTo>
                  <a:lnTo>
                    <a:pt x="810224" y="313746"/>
                  </a:lnTo>
                  <a:cubicBezTo>
                    <a:pt x="802968" y="306762"/>
                    <a:pt x="796587" y="300395"/>
                    <a:pt x="792761" y="296857"/>
                  </a:cubicBezTo>
                  <a:lnTo>
                    <a:pt x="787042" y="291878"/>
                  </a:lnTo>
                  <a:cubicBezTo>
                    <a:pt x="784343" y="289530"/>
                    <a:pt x="780807" y="288356"/>
                    <a:pt x="777269" y="288357"/>
                  </a:cubicBezTo>
                  <a:cubicBezTo>
                    <a:pt x="777176" y="288356"/>
                    <a:pt x="777083" y="288357"/>
                    <a:pt x="776992" y="288379"/>
                  </a:cubicBezTo>
                  <a:cubicBezTo>
                    <a:pt x="773364" y="288295"/>
                    <a:pt x="769710" y="289468"/>
                    <a:pt x="766941" y="291878"/>
                  </a:cubicBezTo>
                  <a:lnTo>
                    <a:pt x="765530" y="293107"/>
                  </a:lnTo>
                  <a:cubicBezTo>
                    <a:pt x="762108" y="296277"/>
                    <a:pt x="755884" y="302480"/>
                    <a:pt x="748672" y="309390"/>
                  </a:cubicBezTo>
                  <a:lnTo>
                    <a:pt x="737415" y="319923"/>
                  </a:lnTo>
                  <a:lnTo>
                    <a:pt x="730849" y="313746"/>
                  </a:lnTo>
                  <a:cubicBezTo>
                    <a:pt x="723593" y="306762"/>
                    <a:pt x="717211" y="300395"/>
                    <a:pt x="713385" y="296858"/>
                  </a:cubicBezTo>
                  <a:lnTo>
                    <a:pt x="707665" y="291878"/>
                  </a:lnTo>
                  <a:cubicBezTo>
                    <a:pt x="704967" y="289530"/>
                    <a:pt x="701431" y="288356"/>
                    <a:pt x="697894" y="288356"/>
                  </a:cubicBezTo>
                  <a:cubicBezTo>
                    <a:pt x="697801" y="288356"/>
                    <a:pt x="697708" y="288357"/>
                    <a:pt x="697617" y="288379"/>
                  </a:cubicBezTo>
                  <a:cubicBezTo>
                    <a:pt x="693988" y="288295"/>
                    <a:pt x="690336" y="289469"/>
                    <a:pt x="687566" y="291878"/>
                  </a:cubicBezTo>
                  <a:lnTo>
                    <a:pt x="686155" y="293107"/>
                  </a:lnTo>
                  <a:cubicBezTo>
                    <a:pt x="682733" y="296277"/>
                    <a:pt x="676508" y="302480"/>
                    <a:pt x="669295" y="309390"/>
                  </a:cubicBezTo>
                  <a:lnTo>
                    <a:pt x="658040" y="319923"/>
                  </a:lnTo>
                  <a:lnTo>
                    <a:pt x="651473" y="313746"/>
                  </a:lnTo>
                  <a:cubicBezTo>
                    <a:pt x="644217" y="306762"/>
                    <a:pt x="637836" y="300395"/>
                    <a:pt x="634010" y="296857"/>
                  </a:cubicBezTo>
                  <a:lnTo>
                    <a:pt x="628291" y="291878"/>
                  </a:lnTo>
                  <a:cubicBezTo>
                    <a:pt x="625592" y="289530"/>
                    <a:pt x="622055" y="288356"/>
                    <a:pt x="618519" y="288356"/>
                  </a:cubicBezTo>
                  <a:cubicBezTo>
                    <a:pt x="618425" y="288356"/>
                    <a:pt x="618332" y="288357"/>
                    <a:pt x="618241" y="288379"/>
                  </a:cubicBezTo>
                  <a:cubicBezTo>
                    <a:pt x="614612" y="288295"/>
                    <a:pt x="610959" y="289469"/>
                    <a:pt x="608190" y="291878"/>
                  </a:cubicBezTo>
                  <a:lnTo>
                    <a:pt x="606779" y="293107"/>
                  </a:lnTo>
                  <a:cubicBezTo>
                    <a:pt x="603357" y="296277"/>
                    <a:pt x="597133" y="302480"/>
                    <a:pt x="589921" y="309390"/>
                  </a:cubicBezTo>
                  <a:lnTo>
                    <a:pt x="578664" y="319923"/>
                  </a:lnTo>
                  <a:lnTo>
                    <a:pt x="572098" y="313746"/>
                  </a:lnTo>
                  <a:cubicBezTo>
                    <a:pt x="564841" y="306762"/>
                    <a:pt x="558460" y="300395"/>
                    <a:pt x="554635" y="296857"/>
                  </a:cubicBezTo>
                  <a:lnTo>
                    <a:pt x="548914" y="291878"/>
                  </a:lnTo>
                  <a:cubicBezTo>
                    <a:pt x="546216" y="289530"/>
                    <a:pt x="542679" y="288356"/>
                    <a:pt x="539144" y="288356"/>
                  </a:cubicBezTo>
                  <a:cubicBezTo>
                    <a:pt x="539050" y="288356"/>
                    <a:pt x="538956" y="288358"/>
                    <a:pt x="538865" y="288379"/>
                  </a:cubicBezTo>
                  <a:cubicBezTo>
                    <a:pt x="535237" y="288296"/>
                    <a:pt x="531584" y="289468"/>
                    <a:pt x="528815" y="291878"/>
                  </a:cubicBezTo>
                  <a:lnTo>
                    <a:pt x="527402" y="293107"/>
                  </a:lnTo>
                  <a:cubicBezTo>
                    <a:pt x="523982" y="296278"/>
                    <a:pt x="517756" y="302480"/>
                    <a:pt x="510544" y="309390"/>
                  </a:cubicBezTo>
                  <a:lnTo>
                    <a:pt x="499289" y="319923"/>
                  </a:lnTo>
                  <a:lnTo>
                    <a:pt x="492722" y="313747"/>
                  </a:lnTo>
                  <a:cubicBezTo>
                    <a:pt x="485465" y="306762"/>
                    <a:pt x="479085" y="300395"/>
                    <a:pt x="475260" y="296857"/>
                  </a:cubicBezTo>
                  <a:lnTo>
                    <a:pt x="469539" y="291878"/>
                  </a:lnTo>
                  <a:cubicBezTo>
                    <a:pt x="466840" y="289530"/>
                    <a:pt x="463303" y="288356"/>
                    <a:pt x="459768" y="288356"/>
                  </a:cubicBezTo>
                  <a:cubicBezTo>
                    <a:pt x="459674" y="288356"/>
                    <a:pt x="459582" y="288357"/>
                    <a:pt x="459489" y="288379"/>
                  </a:cubicBezTo>
                  <a:cubicBezTo>
                    <a:pt x="455861" y="288295"/>
                    <a:pt x="452208" y="289468"/>
                    <a:pt x="449439" y="291879"/>
                  </a:cubicBezTo>
                  <a:lnTo>
                    <a:pt x="448027" y="293107"/>
                  </a:lnTo>
                  <a:cubicBezTo>
                    <a:pt x="444606" y="296277"/>
                    <a:pt x="438380" y="302480"/>
                    <a:pt x="431168" y="309390"/>
                  </a:cubicBezTo>
                  <a:lnTo>
                    <a:pt x="419913" y="319923"/>
                  </a:lnTo>
                  <a:lnTo>
                    <a:pt x="413348" y="313746"/>
                  </a:lnTo>
                  <a:cubicBezTo>
                    <a:pt x="406089" y="306762"/>
                    <a:pt x="399709" y="300396"/>
                    <a:pt x="395884" y="296857"/>
                  </a:cubicBezTo>
                  <a:lnTo>
                    <a:pt x="390163" y="291879"/>
                  </a:lnTo>
                  <a:cubicBezTo>
                    <a:pt x="387465" y="289530"/>
                    <a:pt x="383928" y="288356"/>
                    <a:pt x="380392" y="288356"/>
                  </a:cubicBezTo>
                  <a:cubicBezTo>
                    <a:pt x="380299" y="288356"/>
                    <a:pt x="380206" y="288357"/>
                    <a:pt x="380113" y="288380"/>
                  </a:cubicBezTo>
                  <a:cubicBezTo>
                    <a:pt x="376485" y="288295"/>
                    <a:pt x="372832" y="289468"/>
                    <a:pt x="370064" y="291878"/>
                  </a:cubicBezTo>
                  <a:lnTo>
                    <a:pt x="368651" y="293107"/>
                  </a:lnTo>
                  <a:cubicBezTo>
                    <a:pt x="365230" y="296277"/>
                    <a:pt x="359005" y="302481"/>
                    <a:pt x="351793" y="309390"/>
                  </a:cubicBezTo>
                  <a:lnTo>
                    <a:pt x="340538" y="319923"/>
                  </a:lnTo>
                  <a:lnTo>
                    <a:pt x="333972" y="313746"/>
                  </a:lnTo>
                  <a:cubicBezTo>
                    <a:pt x="326714" y="306762"/>
                    <a:pt x="320335" y="300395"/>
                    <a:pt x="316508" y="296857"/>
                  </a:cubicBezTo>
                  <a:lnTo>
                    <a:pt x="310788" y="291878"/>
                  </a:lnTo>
                  <a:cubicBezTo>
                    <a:pt x="308090" y="289530"/>
                    <a:pt x="304552" y="288356"/>
                    <a:pt x="301016" y="288356"/>
                  </a:cubicBezTo>
                  <a:cubicBezTo>
                    <a:pt x="300923" y="288356"/>
                    <a:pt x="300831" y="288357"/>
                    <a:pt x="300738" y="288379"/>
                  </a:cubicBezTo>
                  <a:cubicBezTo>
                    <a:pt x="297109" y="288295"/>
                    <a:pt x="293457" y="289469"/>
                    <a:pt x="290689" y="291878"/>
                  </a:cubicBezTo>
                  <a:lnTo>
                    <a:pt x="289276" y="293107"/>
                  </a:lnTo>
                  <a:cubicBezTo>
                    <a:pt x="285856" y="296277"/>
                    <a:pt x="279630" y="302480"/>
                    <a:pt x="272417" y="309390"/>
                  </a:cubicBezTo>
                  <a:lnTo>
                    <a:pt x="261162" y="319924"/>
                  </a:lnTo>
                  <a:lnTo>
                    <a:pt x="254597" y="313747"/>
                  </a:lnTo>
                  <a:cubicBezTo>
                    <a:pt x="247338" y="306762"/>
                    <a:pt x="240959" y="300395"/>
                    <a:pt x="237132" y="296857"/>
                  </a:cubicBezTo>
                  <a:lnTo>
                    <a:pt x="231412" y="291878"/>
                  </a:lnTo>
                  <a:cubicBezTo>
                    <a:pt x="228714" y="289530"/>
                    <a:pt x="225176" y="288356"/>
                    <a:pt x="221640" y="288357"/>
                  </a:cubicBezTo>
                  <a:cubicBezTo>
                    <a:pt x="221548" y="288356"/>
                    <a:pt x="221454" y="288357"/>
                    <a:pt x="221362" y="288379"/>
                  </a:cubicBezTo>
                  <a:cubicBezTo>
                    <a:pt x="217734" y="288296"/>
                    <a:pt x="214081" y="289468"/>
                    <a:pt x="211312" y="291878"/>
                  </a:cubicBezTo>
                  <a:lnTo>
                    <a:pt x="209900" y="293107"/>
                  </a:lnTo>
                  <a:cubicBezTo>
                    <a:pt x="206479" y="296277"/>
                    <a:pt x="200253" y="302480"/>
                    <a:pt x="193041" y="309390"/>
                  </a:cubicBezTo>
                  <a:lnTo>
                    <a:pt x="181786" y="319923"/>
                  </a:lnTo>
                  <a:lnTo>
                    <a:pt x="175220" y="313746"/>
                  </a:lnTo>
                  <a:cubicBezTo>
                    <a:pt x="167962" y="306762"/>
                    <a:pt x="161582" y="300395"/>
                    <a:pt x="157757" y="296858"/>
                  </a:cubicBezTo>
                  <a:lnTo>
                    <a:pt x="152037" y="291879"/>
                  </a:lnTo>
                  <a:cubicBezTo>
                    <a:pt x="149338" y="289530"/>
                    <a:pt x="145800" y="288356"/>
                    <a:pt x="142265" y="288356"/>
                  </a:cubicBezTo>
                  <a:cubicBezTo>
                    <a:pt x="142172" y="288356"/>
                    <a:pt x="142079" y="288357"/>
                    <a:pt x="141987" y="288380"/>
                  </a:cubicBezTo>
                  <a:cubicBezTo>
                    <a:pt x="138358" y="288295"/>
                    <a:pt x="134706" y="289468"/>
                    <a:pt x="131937" y="291878"/>
                  </a:cubicBezTo>
                  <a:lnTo>
                    <a:pt x="130524" y="293107"/>
                  </a:lnTo>
                  <a:cubicBezTo>
                    <a:pt x="127104" y="296277"/>
                    <a:pt x="120877" y="302480"/>
                    <a:pt x="113666" y="309390"/>
                  </a:cubicBezTo>
                  <a:lnTo>
                    <a:pt x="102411" y="319923"/>
                  </a:lnTo>
                  <a:lnTo>
                    <a:pt x="95844" y="313746"/>
                  </a:lnTo>
                  <a:cubicBezTo>
                    <a:pt x="88587" y="306762"/>
                    <a:pt x="82207" y="300395"/>
                    <a:pt x="78381" y="296857"/>
                  </a:cubicBezTo>
                  <a:lnTo>
                    <a:pt x="72661" y="291879"/>
                  </a:lnTo>
                  <a:cubicBezTo>
                    <a:pt x="69963" y="289530"/>
                    <a:pt x="66426" y="288356"/>
                    <a:pt x="62889" y="288356"/>
                  </a:cubicBezTo>
                  <a:cubicBezTo>
                    <a:pt x="62796" y="288356"/>
                    <a:pt x="62703" y="288357"/>
                    <a:pt x="62611" y="288380"/>
                  </a:cubicBezTo>
                  <a:cubicBezTo>
                    <a:pt x="58983" y="288295"/>
                    <a:pt x="55330" y="289468"/>
                    <a:pt x="52561" y="291878"/>
                  </a:cubicBezTo>
                  <a:lnTo>
                    <a:pt x="51149" y="293107"/>
                  </a:lnTo>
                  <a:cubicBezTo>
                    <a:pt x="47728" y="296277"/>
                    <a:pt x="41502" y="302481"/>
                    <a:pt x="34290" y="309390"/>
                  </a:cubicBezTo>
                  <a:lnTo>
                    <a:pt x="23035" y="319923"/>
                  </a:lnTo>
                  <a:lnTo>
                    <a:pt x="16469" y="313746"/>
                  </a:lnTo>
                  <a:lnTo>
                    <a:pt x="0" y="297819"/>
                  </a:lnTo>
                  <a:lnTo>
                    <a:pt x="727103" y="8470"/>
                  </a:lnTo>
                  <a:cubicBezTo>
                    <a:pt x="742377" y="2392"/>
                    <a:pt x="758162" y="-303"/>
                    <a:pt x="773625" y="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350" dirty="0">
                <a:solidFill>
                  <a:srgbClr val="FEFFFF"/>
                </a:solidFill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4763135" y="641985"/>
            <a:ext cx="404304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/>
              <a:t>小群体</a:t>
            </a:r>
          </a:p>
          <a:p>
            <a:pPr algn="ctr"/>
            <a:r>
              <a:rPr lang="zh-CN" altLang="en-US" sz="3200" b="1"/>
              <a:t>与集体的关系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69570" y="1608455"/>
            <a:ext cx="8404860" cy="15068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>
                <a:latin typeface="宋体" panose="02010600030101010101" pitchFamily="2" charset="-122"/>
                <a:sym typeface="+mn-ea"/>
              </a:rPr>
              <a:t>    </a:t>
            </a:r>
            <a:r>
              <a:rPr lang="zh-CN" altLang="en-US" sz="3600">
                <a:solidFill>
                  <a:schemeClr val="accent4">
                    <a:lumMod val="75000"/>
                  </a:schemeClr>
                </a:solidFill>
                <a:latin typeface="宋体" panose="02010600030101010101" pitchFamily="2" charset="-122"/>
                <a:sym typeface="+mn-ea"/>
              </a:rPr>
              <a:t>材料：</a:t>
            </a:r>
            <a:r>
              <a:rPr lang="zh-CN" altLang="en-US" sz="2800">
                <a:latin typeface="宋体" panose="02010600030101010101" pitchFamily="2" charset="-122"/>
                <a:sym typeface="+mn-ea"/>
              </a:rPr>
              <a:t>小青所在的班里，</a:t>
            </a: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有几位男生</a:t>
            </a:r>
            <a:r>
              <a:rPr lang="zh-CN" altLang="en-US" sz="2800">
                <a:latin typeface="宋体" panose="02010600030101010101" pitchFamily="2" charset="-122"/>
                <a:sym typeface="+mn-ea"/>
              </a:rPr>
              <a:t>常常约好一起去网吧玩游戏，还常常做不完作业，影响老师上课，偶尔他们还联合起来欺负个别同学</a:t>
            </a:r>
            <a:r>
              <a:rPr lang="en-US" altLang="zh-CN" sz="2800">
                <a:latin typeface="宋体" panose="02010600030101010101" pitchFamily="2" charset="-122"/>
                <a:sym typeface="+mn-ea"/>
              </a:rPr>
              <a:t>……</a:t>
            </a:r>
          </a:p>
        </p:txBody>
      </p:sp>
      <p:sp>
        <p:nvSpPr>
          <p:cNvPr id="3" name="标题 6"/>
          <p:cNvSpPr txBox="1">
            <a:spLocks noChangeArrowheads="1"/>
          </p:cNvSpPr>
          <p:nvPr/>
        </p:nvSpPr>
        <p:spPr bwMode="auto">
          <a:xfrm>
            <a:off x="875665" y="808990"/>
            <a:ext cx="7558405" cy="864235"/>
          </a:xfrm>
          <a:prstGeom prst="rect">
            <a:avLst/>
          </a:prstGeom>
          <a:noFill/>
        </p:spPr>
        <p:txBody>
          <a:bodyPr lIns="0" tIns="0" rIns="0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buFontTx/>
              <a:buNone/>
              <a:defRPr/>
            </a:pPr>
            <a:r>
              <a:rPr lang="zh-CN" altLang="en-US" sz="4800" b="1" i="1" noProof="1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0000FF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小青班里的</a:t>
            </a:r>
            <a:r>
              <a:rPr lang="en-US" altLang="zh-CN" sz="4800" b="1" i="1" noProof="1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0000FF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“</a:t>
            </a:r>
            <a:r>
              <a:rPr lang="zh-CN" altLang="en-US" sz="4800" b="1" i="1" noProof="1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0000FF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哥们儿</a:t>
            </a:r>
            <a:r>
              <a:rPr lang="en-US" altLang="zh-CN" sz="4800" b="1" i="1" noProof="1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0000FF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”</a:t>
            </a:r>
            <a:r>
              <a:rPr lang="zh-CN" altLang="en-US" sz="4800" b="1" i="1" noProof="1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0000FF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后续：</a:t>
            </a:r>
            <a:endParaRPr lang="en-US" altLang="zh-CN" sz="4800" b="1" i="1" noProof="1">
              <a:ln w="12700">
                <a:solidFill>
                  <a:schemeClr val="accent1"/>
                </a:solidFill>
                <a:prstDash val="solid"/>
              </a:ln>
              <a:solidFill>
                <a:srgbClr val="0000FF"/>
              </a:solidFill>
              <a:effectLst>
                <a:outerShdw dist="38100" dir="2640000" algn="bl" rotWithShape="0">
                  <a:schemeClr val="accent1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9570" y="3226435"/>
            <a:ext cx="8404860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latin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</a:rPr>
              <a:t>近日，这几位男生因为逼着其他同学给他们零花钱而被叫家长，家长知晓后大惊失色，对自己的管教不严而后悔不已，学校责令这几位学生</a:t>
            </a:r>
            <a:r>
              <a:rPr lang="zh-CN" altLang="en-US" sz="2800">
                <a:latin typeface="宋体" panose="02010600030101010101" pitchFamily="2" charset="-122"/>
                <a:sym typeface="+mn-ea"/>
              </a:rPr>
              <a:t>归还其他同学财物，赔礼道歉，并</a:t>
            </a:r>
            <a:r>
              <a:rPr lang="zh-CN" altLang="en-US" sz="2800">
                <a:latin typeface="宋体" panose="02010600030101010101" pitchFamily="2" charset="-122"/>
              </a:rPr>
              <a:t>回家停课反思，如有再犯，严肃处理。</a:t>
            </a:r>
            <a:endParaRPr lang="zh-CN" altLang="en-US"/>
          </a:p>
        </p:txBody>
      </p:sp>
      <p:sp>
        <p:nvSpPr>
          <p:cNvPr id="18438" name="TextBox 4"/>
          <p:cNvSpPr txBox="1">
            <a:spLocks noChangeArrowheads="1"/>
          </p:cNvSpPr>
          <p:nvPr/>
        </p:nvSpPr>
        <p:spPr bwMode="auto">
          <a:xfrm>
            <a:off x="508635" y="5471478"/>
            <a:ext cx="8604250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>
                <a:solidFill>
                  <a:srgbClr val="C00000"/>
                </a:solidFill>
                <a:latin typeface="宋体" panose="02010600030101010101" pitchFamily="2" charset="-122"/>
              </a:rPr>
              <a:t>如果你在集体生活中遇到类似的情形，你会怎样想，又会怎样做？</a:t>
            </a:r>
          </a:p>
        </p:txBody>
      </p:sp>
      <p:grpSp>
        <p:nvGrpSpPr>
          <p:cNvPr id="15362" name="组合 8"/>
          <p:cNvGrpSpPr/>
          <p:nvPr/>
        </p:nvGrpSpPr>
        <p:grpSpPr bwMode="auto">
          <a:xfrm>
            <a:off x="250825" y="46990"/>
            <a:ext cx="5331074" cy="762000"/>
            <a:chOff x="250825" y="507025"/>
            <a:chExt cx="5331837" cy="762074"/>
          </a:xfrm>
        </p:grpSpPr>
        <p:sp>
          <p:nvSpPr>
            <p:cNvPr id="15366" name="文本框 6151"/>
            <p:cNvSpPr txBox="1">
              <a:spLocks noChangeArrowheads="1"/>
            </p:cNvSpPr>
            <p:nvPr/>
          </p:nvSpPr>
          <p:spPr bwMode="auto">
            <a:xfrm>
              <a:off x="808048" y="622013"/>
              <a:ext cx="4774614" cy="6452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探究点四：小团体主义</a:t>
              </a:r>
            </a:p>
          </p:txBody>
        </p:sp>
        <p:sp>
          <p:nvSpPr>
            <p:cNvPr id="15367" name="矩形 7"/>
            <p:cNvSpPr>
              <a:spLocks noChangeArrowheads="1"/>
            </p:cNvSpPr>
            <p:nvPr/>
          </p:nvSpPr>
          <p:spPr bwMode="auto">
            <a:xfrm>
              <a:off x="791547" y="507025"/>
              <a:ext cx="2033061" cy="762074"/>
            </a:xfrm>
            <a:custGeom>
              <a:avLst/>
              <a:gdLst>
                <a:gd name="T0" fmla="*/ 0 w 2520280"/>
                <a:gd name="T1" fmla="*/ 1872208 h 1872208"/>
                <a:gd name="T2" fmla="*/ 2520280 w 2520280"/>
                <a:gd name="T3" fmla="*/ 1872208 h 1872208"/>
                <a:gd name="T4" fmla="*/ 0 w 2520280"/>
                <a:gd name="T5" fmla="*/ 1872208 h 1872208"/>
                <a:gd name="T6" fmla="*/ 0 w 2520280"/>
                <a:gd name="T7" fmla="*/ 0 h 1872208"/>
                <a:gd name="T8" fmla="*/ 916 w 2520280"/>
                <a:gd name="T9" fmla="*/ 0 h 1872208"/>
                <a:gd name="T10" fmla="*/ 0 w 2520280"/>
                <a:gd name="T11" fmla="*/ 0 h 187220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20280"/>
                <a:gd name="T19" fmla="*/ 0 h 1872208"/>
                <a:gd name="T20" fmla="*/ 2520280 w 2520280"/>
                <a:gd name="T21" fmla="*/ 1872208 h 187220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>
              <a:solidFill>
                <a:srgbClr val="DDDDDD"/>
              </a:solidFill>
              <a:miter lim="800000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任意多边形 16"/>
            <p:cNvSpPr/>
            <p:nvPr/>
          </p:nvSpPr>
          <p:spPr bwMode="auto">
            <a:xfrm>
              <a:off x="250825" y="786452"/>
              <a:ext cx="523950" cy="48264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0" b="0"/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solidFill>
                <a:schemeClr val="accent1"/>
              </a:solidFill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3" name="矩形 17"/>
            <p:cNvSpPr/>
            <p:nvPr/>
          </p:nvSpPr>
          <p:spPr bwMode="auto">
            <a:xfrm>
              <a:off x="622353" y="751524"/>
              <a:ext cx="163536" cy="168291"/>
            </a:xfrm>
            <a:prstGeom prst="rect">
              <a:avLst/>
            </a:prstGeom>
            <a:solidFill>
              <a:schemeClr val="accent5">
                <a:lumMod val="90000"/>
                <a:alpha val="50980"/>
              </a:schemeClr>
            </a:solidFill>
            <a:ln w="9525">
              <a:solidFill>
                <a:schemeClr val="accent1"/>
              </a:solidFill>
            </a:ln>
          </p:spPr>
          <p:txBody>
            <a:bodyPr lIns="0" tIns="215900" rIns="179705" bIns="0" anchor="ctr"/>
            <a:lstStyle/>
            <a:p>
              <a:pPr algn="ctr">
                <a:defRPr/>
              </a:pPr>
              <a:endParaRPr lang="zh-CN" altLang="en-US" sz="400" dirty="0">
                <a:solidFill>
                  <a:srgbClr val="FFFFFF"/>
                </a:solidFill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1843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>
            <p:custDataLst>
              <p:tags r:id="rId1"/>
            </p:custDataLst>
          </p:nvPr>
        </p:nvGrpSpPr>
        <p:grpSpPr>
          <a:xfrm>
            <a:off x="-47625" y="1422601"/>
            <a:ext cx="8910320" cy="3503729"/>
            <a:chOff x="3536156" y="4348442"/>
            <a:chExt cx="2698786" cy="1185583"/>
          </a:xfrm>
        </p:grpSpPr>
        <p:sp>
          <p:nvSpPr>
            <p:cNvPr id="13" name="等腰三角形 12"/>
            <p:cNvSpPr/>
            <p:nvPr>
              <p:custDataLst>
                <p:tags r:id="rId2"/>
              </p:custDataLst>
            </p:nvPr>
          </p:nvSpPr>
          <p:spPr>
            <a:xfrm rot="5400000">
              <a:off x="4012366" y="5345868"/>
              <a:ext cx="223915" cy="152399"/>
            </a:xfrm>
            <a:prstGeom prst="triangl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82500" lnSpcReduction="10000"/>
            </a:bodyPr>
            <a:lstStyle/>
            <a:p>
              <a:pPr algn="ctr"/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2" name="等腰三角形 11"/>
            <p:cNvSpPr/>
            <p:nvPr>
              <p:custDataLst>
                <p:tags r:id="rId3"/>
              </p:custDataLst>
            </p:nvPr>
          </p:nvSpPr>
          <p:spPr>
            <a:xfrm rot="5400000">
              <a:off x="3859967" y="4873349"/>
              <a:ext cx="223915" cy="152399"/>
            </a:xfrm>
            <a:prstGeom prst="triangl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82500" lnSpcReduction="10000"/>
            </a:bodyPr>
            <a:lstStyle/>
            <a:p>
              <a:pPr algn="ctr"/>
              <a:endParaRPr lang="zh-CN" altLang="en-US" sz="1350">
                <a:solidFill>
                  <a:schemeClr val="bg1"/>
                </a:solidFill>
              </a:endParaRPr>
            </a:p>
          </p:txBody>
        </p:sp>
        <p:sp>
          <p:nvSpPr>
            <p:cNvPr id="10" name="任意多边形 9"/>
            <p:cNvSpPr/>
            <p:nvPr>
              <p:custDataLst>
                <p:tags r:id="rId4"/>
              </p:custDataLst>
            </p:nvPr>
          </p:nvSpPr>
          <p:spPr>
            <a:xfrm>
              <a:off x="3536156" y="4948313"/>
              <a:ext cx="511969" cy="585712"/>
            </a:xfrm>
            <a:custGeom>
              <a:avLst/>
              <a:gdLst>
                <a:gd name="connsiteX0" fmla="*/ 511969 w 511969"/>
                <a:gd name="connsiteY0" fmla="*/ 0 h 585712"/>
                <a:gd name="connsiteX1" fmla="*/ 511969 w 511969"/>
                <a:gd name="connsiteY1" fmla="*/ 585712 h 585712"/>
                <a:gd name="connsiteX2" fmla="*/ 0 w 511969"/>
                <a:gd name="connsiteY2" fmla="*/ 585712 h 585712"/>
                <a:gd name="connsiteX3" fmla="*/ 0 w 511969"/>
                <a:gd name="connsiteY3" fmla="*/ 130024 h 585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1969" h="585712">
                  <a:moveTo>
                    <a:pt x="511969" y="0"/>
                  </a:moveTo>
                  <a:lnTo>
                    <a:pt x="511969" y="585712"/>
                  </a:lnTo>
                  <a:lnTo>
                    <a:pt x="0" y="585712"/>
                  </a:lnTo>
                  <a:lnTo>
                    <a:pt x="0" y="13002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81000" rtlCol="0" anchor="ctr">
              <a:normAutofit/>
            </a:bodyPr>
            <a:lstStyle/>
            <a:p>
              <a:pPr algn="ctr"/>
              <a:endParaRPr lang="zh-CN" altLang="en-US" sz="1500" dirty="0">
                <a:solidFill>
                  <a:schemeClr val="bg1"/>
                </a:solidFill>
              </a:endParaRPr>
            </a:p>
          </p:txBody>
        </p:sp>
        <p:sp>
          <p:nvSpPr>
            <p:cNvPr id="11" name="矩形 10"/>
            <p:cNvSpPr/>
            <p:nvPr>
              <p:custDataLst>
                <p:tags r:id="rId5"/>
              </p:custDataLst>
            </p:nvPr>
          </p:nvSpPr>
          <p:spPr>
            <a:xfrm>
              <a:off x="3895625" y="4348442"/>
              <a:ext cx="2339317" cy="115556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35000" rtlCol="0" anchor="ctr">
              <a:spAutoFit/>
            </a:bodyPr>
            <a:lstStyle/>
            <a:p>
              <a:pPr marL="0" lvl="0" algn="l">
                <a:lnSpc>
                  <a:spcPct val="150000"/>
                </a:lnSpc>
              </a:pPr>
              <a:r>
                <a:rPr lang="en-US" altLang="zh-CN" sz="3600" b="1" smtClean="0">
                  <a:solidFill>
                    <a:schemeClr val="bg1"/>
                  </a:solidFill>
                  <a:latin typeface="义启粗楷体" panose="02010601030101010101" charset="-128"/>
                  <a:ea typeface="义启粗楷体" panose="02010601030101010101" charset="-128"/>
                  <a:sym typeface="+mn-ea"/>
                </a:rPr>
                <a:t>   </a:t>
              </a:r>
              <a:r>
                <a:rPr lang="zh-CN" altLang="en-US" sz="3600" b="1" smtClean="0">
                  <a:solidFill>
                    <a:srgbClr val="002060"/>
                  </a:solidFill>
                  <a:latin typeface="义启粗楷体" panose="02010601030101010101" charset="-128"/>
                  <a:ea typeface="义启粗楷体" panose="02010601030101010101" charset="-128"/>
                  <a:sym typeface="+mn-ea"/>
                </a:rPr>
                <a:t>小群体内成员</a:t>
              </a:r>
              <a:r>
                <a:rPr lang="zh-CN" altLang="en-US" sz="3600" b="1" smtClean="0">
                  <a:solidFill>
                    <a:schemeClr val="bg1"/>
                  </a:solidFill>
                  <a:latin typeface="义启粗楷体" panose="02010601030101010101" charset="-128"/>
                  <a:ea typeface="义启粗楷体" panose="02010601030101010101" charset="-128"/>
                  <a:sym typeface="+mn-ea"/>
                </a:rPr>
                <a:t>之间的</a:t>
              </a:r>
              <a:r>
                <a:rPr lang="zh-CN" altLang="en-US" sz="3600" b="1" smtClean="0">
                  <a:solidFill>
                    <a:srgbClr val="002060"/>
                  </a:solidFill>
                  <a:latin typeface="义启粗楷体" panose="02010601030101010101" charset="-128"/>
                  <a:ea typeface="义启粗楷体" panose="02010601030101010101" charset="-128"/>
                  <a:sym typeface="+mn-ea"/>
                </a:rPr>
                <a:t>友谊</a:t>
              </a:r>
              <a:r>
                <a:rPr lang="zh-CN" altLang="en-US" sz="3600" b="1" smtClean="0">
                  <a:solidFill>
                    <a:schemeClr val="bg1"/>
                  </a:solidFill>
                  <a:latin typeface="义启粗楷体" panose="02010601030101010101" charset="-128"/>
                  <a:ea typeface="义启粗楷体" panose="02010601030101010101" charset="-128"/>
                  <a:sym typeface="+mn-ea"/>
                </a:rPr>
                <a:t>如果沾染上</a:t>
              </a:r>
              <a:r>
                <a:rPr lang="zh-CN" altLang="en-US" sz="3600" b="1" smtClean="0">
                  <a:solidFill>
                    <a:srgbClr val="002060"/>
                  </a:solidFill>
                  <a:latin typeface="义启粗楷体" panose="02010601030101010101" charset="-128"/>
                  <a:ea typeface="义启粗楷体" panose="02010601030101010101" charset="-128"/>
                  <a:sym typeface="+mn-ea"/>
                </a:rPr>
                <a:t>江湖义气</a:t>
              </a:r>
              <a:r>
                <a:rPr lang="zh-CN" altLang="en-US" sz="3600" b="1" smtClean="0">
                  <a:solidFill>
                    <a:schemeClr val="bg1"/>
                  </a:solidFill>
                  <a:latin typeface="义启粗楷体" panose="02010601030101010101" charset="-128"/>
                  <a:ea typeface="义启粗楷体" panose="02010601030101010101" charset="-128"/>
                  <a:sym typeface="+mn-ea"/>
                </a:rPr>
                <a:t>，这样的小群体往往会将</a:t>
              </a:r>
              <a:r>
                <a:rPr lang="zh-CN" altLang="en-US" sz="3600" b="1" smtClean="0">
                  <a:solidFill>
                    <a:srgbClr val="002060"/>
                  </a:solidFill>
                  <a:latin typeface="义启粗楷体" panose="02010601030101010101" charset="-128"/>
                  <a:ea typeface="义启粗楷体" panose="02010601030101010101" charset="-128"/>
                  <a:sym typeface="+mn-ea"/>
                </a:rPr>
                <a:t>自身利益置于集体利益</a:t>
              </a:r>
              <a:r>
                <a:rPr lang="zh-CN" altLang="en-US" sz="3600" b="1" smtClean="0">
                  <a:solidFill>
                    <a:schemeClr val="bg1"/>
                  </a:solidFill>
                  <a:latin typeface="义启粗楷体" panose="02010601030101010101" charset="-128"/>
                  <a:ea typeface="义启粗楷体" panose="02010601030101010101" charset="-128"/>
                  <a:sym typeface="+mn-ea"/>
                </a:rPr>
                <a:t>之上，沦为</a:t>
              </a:r>
              <a:r>
                <a:rPr lang="zh-CN" altLang="en-US" sz="3600" b="1" smtClean="0">
                  <a:solidFill>
                    <a:srgbClr val="002060"/>
                  </a:solidFill>
                  <a:latin typeface="义启粗楷体" panose="02010601030101010101" charset="-128"/>
                  <a:ea typeface="义启粗楷体" panose="02010601030101010101" charset="-128"/>
                  <a:sym typeface="+mn-ea"/>
                </a:rPr>
                <a:t>小团体主义</a:t>
              </a:r>
              <a:r>
                <a:rPr lang="zh-CN" altLang="en-US" sz="3600" b="1" smtClean="0">
                  <a:solidFill>
                    <a:schemeClr val="bg1"/>
                  </a:solidFill>
                  <a:latin typeface="义启粗楷体" panose="02010601030101010101" charset="-128"/>
                  <a:ea typeface="义启粗楷体" panose="02010601030101010101" charset="-128"/>
                  <a:sym typeface="+mn-ea"/>
                </a:rPr>
                <a:t>。</a:t>
              </a: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1190149" y="267335"/>
            <a:ext cx="4371023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>
                <a:latin typeface="义启粗楷体" panose="02010601030101010101" charset="-128"/>
                <a:ea typeface="义启粗楷体" panose="02010601030101010101" charset="-128"/>
                <a:sym typeface="+mn-ea"/>
              </a:rPr>
              <a:t>小团体主义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71515" y="4926330"/>
            <a:ext cx="3091180" cy="1867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>
            <p:custDataLst>
              <p:tags r:id="rId1"/>
            </p:custDataLst>
          </p:nvPr>
        </p:nvSpPr>
        <p:spPr>
          <a:xfrm>
            <a:off x="395536" y="2150548"/>
            <a:ext cx="3460699" cy="3617747"/>
          </a:xfrm>
          <a:custGeom>
            <a:avLst/>
            <a:gdLst>
              <a:gd name="connsiteX0" fmla="*/ 0 w 3968200"/>
              <a:gd name="connsiteY0" fmla="*/ 0 h 2806700"/>
              <a:gd name="connsiteX1" fmla="*/ 72748 w 3968200"/>
              <a:gd name="connsiteY1" fmla="*/ 0 h 2806700"/>
              <a:gd name="connsiteX2" fmla="*/ 3433555 w 3968200"/>
              <a:gd name="connsiteY2" fmla="*/ 299283 h 2806700"/>
              <a:gd name="connsiteX3" fmla="*/ 3968200 w 3968200"/>
              <a:gd name="connsiteY3" fmla="*/ 2376675 h 2806700"/>
              <a:gd name="connsiteX4" fmla="*/ 96752 w 3968200"/>
              <a:gd name="connsiteY4" fmla="*/ 2806700 h 2806700"/>
              <a:gd name="connsiteX5" fmla="*/ 0 w 3968200"/>
              <a:gd name="connsiteY5" fmla="*/ 2806700 h 280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68200" h="2806700">
                <a:moveTo>
                  <a:pt x="0" y="0"/>
                </a:moveTo>
                <a:lnTo>
                  <a:pt x="72748" y="0"/>
                </a:lnTo>
                <a:lnTo>
                  <a:pt x="3433555" y="299283"/>
                </a:lnTo>
                <a:lnTo>
                  <a:pt x="3968200" y="2376675"/>
                </a:lnTo>
                <a:lnTo>
                  <a:pt x="96752" y="2806700"/>
                </a:lnTo>
                <a:lnTo>
                  <a:pt x="0" y="2806700"/>
                </a:lnTo>
                <a:close/>
              </a:path>
            </a:pathLst>
          </a:custGeom>
          <a:blipFill dpi="0" rotWithShape="1">
            <a:blip r:embed="rId7" cstate="print"/>
            <a:srcRect/>
            <a:stretch>
              <a:fillRect l="-15429" t="310" r="-2293" b="-31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任意多边形 2"/>
          <p:cNvSpPr/>
          <p:nvPr>
            <p:custDataLst>
              <p:tags r:id="rId2"/>
            </p:custDataLst>
          </p:nvPr>
        </p:nvSpPr>
        <p:spPr>
          <a:xfrm>
            <a:off x="431800" y="2095500"/>
            <a:ext cx="2952750" cy="384175"/>
          </a:xfrm>
          <a:custGeom>
            <a:avLst/>
            <a:gdLst>
              <a:gd name="connsiteX0" fmla="*/ 0 w 3124200"/>
              <a:gd name="connsiteY0" fmla="*/ 0 h 298450"/>
              <a:gd name="connsiteX1" fmla="*/ 3124200 w 3124200"/>
              <a:gd name="connsiteY1" fmla="*/ 298450 h 298450"/>
              <a:gd name="connsiteX2" fmla="*/ 2946400 w 3124200"/>
              <a:gd name="connsiteY2" fmla="*/ 31750 h 298450"/>
              <a:gd name="connsiteX3" fmla="*/ 0 w 3124200"/>
              <a:gd name="connsiteY3" fmla="*/ 0 h 298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24200" h="298450">
                <a:moveTo>
                  <a:pt x="0" y="0"/>
                </a:moveTo>
                <a:lnTo>
                  <a:pt x="3124200" y="298450"/>
                </a:lnTo>
                <a:lnTo>
                  <a:pt x="2946400" y="317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 flipV="1">
            <a:off x="376238" y="5297488"/>
            <a:ext cx="3341687" cy="582612"/>
          </a:xfrm>
          <a:custGeom>
            <a:avLst/>
            <a:gdLst>
              <a:gd name="connsiteX0" fmla="*/ 0 w 3124200"/>
              <a:gd name="connsiteY0" fmla="*/ 0 h 298450"/>
              <a:gd name="connsiteX1" fmla="*/ 3124200 w 3124200"/>
              <a:gd name="connsiteY1" fmla="*/ 298450 h 298450"/>
              <a:gd name="connsiteX2" fmla="*/ 2946400 w 3124200"/>
              <a:gd name="connsiteY2" fmla="*/ 31750 h 298450"/>
              <a:gd name="connsiteX3" fmla="*/ 0 w 3124200"/>
              <a:gd name="connsiteY3" fmla="*/ 0 h 298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24200" h="298450">
                <a:moveTo>
                  <a:pt x="0" y="0"/>
                </a:moveTo>
                <a:lnTo>
                  <a:pt x="3124200" y="298450"/>
                </a:lnTo>
                <a:lnTo>
                  <a:pt x="2946400" y="317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文本框 1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572000" y="2420938"/>
            <a:ext cx="4321175" cy="304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4400" b="1">
                <a:solidFill>
                  <a:srgbClr val="C00000"/>
                </a:solidFill>
                <a:latin typeface="宋体" panose="02010600030101010101" pitchFamily="2" charset="-122"/>
                <a:ea typeface="义启粗楷体"/>
                <a:cs typeface="义启粗楷体"/>
              </a:rPr>
              <a:t>明辨是非，</a:t>
            </a:r>
            <a:endParaRPr lang="en-US" altLang="zh-CN" sz="4400" b="1">
              <a:solidFill>
                <a:srgbClr val="C00000"/>
              </a:solidFill>
              <a:latin typeface="宋体" panose="02010600030101010101" pitchFamily="2" charset="-122"/>
              <a:ea typeface="义启粗楷体"/>
              <a:cs typeface="义启粗楷体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4400" b="1">
                <a:solidFill>
                  <a:srgbClr val="C00000"/>
                </a:solidFill>
                <a:latin typeface="宋体" panose="02010600030101010101" pitchFamily="2" charset="-122"/>
                <a:ea typeface="义启粗楷体"/>
                <a:cs typeface="义启粗楷体"/>
              </a:rPr>
              <a:t>坚持正确行为，坚持集体主义，反对小团体主义。</a:t>
            </a:r>
          </a:p>
        </p:txBody>
      </p:sp>
      <p:sp>
        <p:nvSpPr>
          <p:cNvPr id="7" name="矩形 6"/>
          <p:cNvSpPr/>
          <p:nvPr>
            <p:custDataLst>
              <p:tags r:id="rId5"/>
            </p:custDataLst>
          </p:nvPr>
        </p:nvSpPr>
        <p:spPr>
          <a:xfrm>
            <a:off x="790575" y="898525"/>
            <a:ext cx="7564438" cy="8318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rPr>
              <a:t>如何对待小团体主义？</a:t>
            </a:r>
          </a:p>
        </p:txBody>
      </p:sp>
      <p:sp>
        <p:nvSpPr>
          <p:cNvPr id="9" name="文本框 3"/>
          <p:cNvSpPr txBox="1">
            <a:spLocks noChangeArrowheads="1"/>
          </p:cNvSpPr>
          <p:nvPr/>
        </p:nvSpPr>
        <p:spPr bwMode="auto">
          <a:xfrm>
            <a:off x="666750" y="3066733"/>
            <a:ext cx="7810500" cy="17843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zh-CN" altLang="en-US" sz="4400" b="1" dirty="0">
                <a:latin typeface="微软雅黑" panose="020B0503020204020204" charset="-122"/>
                <a:ea typeface="微软雅黑" panose="020B0503020204020204" charset="-122"/>
                <a:cs typeface="+mj-cs"/>
              </a:rPr>
              <a:t>维护集体荣誉和利益，</a:t>
            </a:r>
            <a:endParaRPr lang="en-US" altLang="zh-CN" sz="4400" b="1" dirty="0">
              <a:latin typeface="微软雅黑" panose="020B0503020204020204" charset="-122"/>
              <a:ea typeface="微软雅黑" panose="020B0503020204020204" charset="-122"/>
              <a:cs typeface="+mj-cs"/>
            </a:endParaRPr>
          </a:p>
          <a:p>
            <a:pPr algn="ctr" eaLnBrk="1" hangingPunct="1">
              <a:spcBef>
                <a:spcPct val="50000"/>
              </a:spcBef>
              <a:defRPr/>
            </a:pPr>
            <a:r>
              <a:rPr lang="zh-CN" altLang="en-US" sz="4400" b="1" dirty="0">
                <a:latin typeface="微软雅黑" panose="020B0503020204020204" charset="-122"/>
                <a:ea typeface="微软雅黑" panose="020B0503020204020204" charset="-122"/>
                <a:cs typeface="+mj-cs"/>
              </a:rPr>
              <a:t>反对小团体主义</a:t>
            </a:r>
            <a:r>
              <a:rPr lang="en-US" altLang="zh-CN" sz="4400" b="1" dirty="0">
                <a:latin typeface="微软雅黑" panose="020B0503020204020204" charset="-122"/>
                <a:ea typeface="微软雅黑" panose="020B0503020204020204" charset="-122"/>
                <a:cs typeface="+mj-cs"/>
              </a:rPr>
              <a:t>!</a:t>
            </a:r>
            <a:endParaRPr lang="zh-CN" altLang="en-US" sz="4400" b="1" dirty="0">
              <a:latin typeface="微软雅黑" panose="020B0503020204020204" charset="-122"/>
              <a:ea typeface="微软雅黑" panose="020B0503020204020204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260350" y="1484313"/>
            <a:ext cx="8623300" cy="369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40000"/>
              </a:spcBef>
            </a:pPr>
            <a:r>
              <a:rPr lang="en-US" altLang="zh-CN" sz="3000" b="1">
                <a:latin typeface="宋体" panose="02010600030101010101" pitchFamily="2" charset="-122"/>
              </a:rPr>
              <a:t>1.在不同的集体中，我们扮演着不同的角色，这就</a:t>
            </a:r>
          </a:p>
          <a:p>
            <a:pPr eaLnBrk="1" hangingPunct="1">
              <a:spcBef>
                <a:spcPct val="40000"/>
              </a:spcBef>
            </a:pPr>
            <a:r>
              <a:rPr lang="en-US" altLang="zh-CN" sz="3000" b="1">
                <a:latin typeface="宋体" panose="02010600030101010101" pitchFamily="2" charset="-122"/>
              </a:rPr>
              <a:t>  要求我们（     ）</a:t>
            </a:r>
          </a:p>
          <a:p>
            <a:pPr eaLnBrk="1" hangingPunct="1">
              <a:spcBef>
                <a:spcPct val="40000"/>
              </a:spcBef>
            </a:pPr>
            <a:r>
              <a:rPr lang="en-US" altLang="zh-CN" sz="3000" b="1">
                <a:latin typeface="宋体" panose="02010600030101010101" pitchFamily="2" charset="-122"/>
              </a:rPr>
              <a:t>  A.承担相同的责任    </a:t>
            </a:r>
          </a:p>
          <a:p>
            <a:pPr eaLnBrk="1" hangingPunct="1">
              <a:spcBef>
                <a:spcPct val="40000"/>
              </a:spcBef>
            </a:pPr>
            <a:r>
              <a:rPr lang="en-US" altLang="zh-CN" sz="3000" b="1">
                <a:latin typeface="宋体" panose="02010600030101010101" pitchFamily="2" charset="-122"/>
              </a:rPr>
              <a:t>  B.不必承担责任</a:t>
            </a:r>
          </a:p>
          <a:p>
            <a:pPr eaLnBrk="1" hangingPunct="1">
              <a:spcBef>
                <a:spcPct val="40000"/>
              </a:spcBef>
            </a:pPr>
            <a:r>
              <a:rPr lang="en-US" altLang="zh-CN" sz="3000" b="1">
                <a:latin typeface="宋体" panose="02010600030101010101" pitchFamily="2" charset="-122"/>
              </a:rPr>
              <a:t>  C.只承担一种责任    </a:t>
            </a:r>
          </a:p>
          <a:p>
            <a:pPr eaLnBrk="1" hangingPunct="1">
              <a:spcBef>
                <a:spcPct val="40000"/>
              </a:spcBef>
            </a:pPr>
            <a:r>
              <a:rPr lang="en-US" altLang="zh-CN" sz="3000" b="1">
                <a:latin typeface="宋体" panose="02010600030101010101" pitchFamily="2" charset="-122"/>
              </a:rPr>
              <a:t>  D.承担不同的责任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779713" y="1930400"/>
            <a:ext cx="4953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  <a:endParaRPr lang="zh-CN" altLang="en-US" sz="4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1508" name="组合 1"/>
          <p:cNvGrpSpPr/>
          <p:nvPr/>
        </p:nvGrpSpPr>
        <p:grpSpPr bwMode="auto">
          <a:xfrm>
            <a:off x="0" y="0"/>
            <a:ext cx="1989138" cy="536575"/>
            <a:chOff x="405" y="428"/>
            <a:chExt cx="3133" cy="845"/>
          </a:xfrm>
        </p:grpSpPr>
        <p:pic>
          <p:nvPicPr>
            <p:cNvPr id="21509" name="图片 1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5" y="428"/>
              <a:ext cx="3133" cy="8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10" name="文本框 2"/>
            <p:cNvSpPr txBox="1">
              <a:spLocks noChangeArrowheads="1"/>
            </p:cNvSpPr>
            <p:nvPr/>
          </p:nvSpPr>
          <p:spPr bwMode="auto">
            <a:xfrm>
              <a:off x="405" y="428"/>
              <a:ext cx="2700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80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随堂演练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117475" y="1317625"/>
            <a:ext cx="8842375" cy="433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40000"/>
              </a:spcBef>
            </a:pPr>
            <a:r>
              <a:rPr lang="en-US" altLang="zh-CN" sz="3000" b="1">
                <a:latin typeface="宋体" panose="02010600030101010101" pitchFamily="2" charset="-122"/>
              </a:rPr>
              <a:t>2.下列对“小群体”认识不正确的是( 　　)</a:t>
            </a:r>
          </a:p>
          <a:p>
            <a:pPr eaLnBrk="1" hangingPunct="1">
              <a:spcBef>
                <a:spcPct val="40000"/>
              </a:spcBef>
            </a:pPr>
            <a:r>
              <a:rPr lang="en-US" altLang="zh-CN" sz="3000" b="1">
                <a:latin typeface="宋体" panose="02010600030101010101" pitchFamily="2" charset="-122"/>
              </a:rPr>
              <a:t>  A.小群体是由一些志趣相投、个性相近的人组成的</a:t>
            </a:r>
          </a:p>
          <a:p>
            <a:pPr eaLnBrk="1" hangingPunct="1">
              <a:spcBef>
                <a:spcPct val="40000"/>
              </a:spcBef>
            </a:pPr>
            <a:r>
              <a:rPr lang="en-US" altLang="zh-CN" sz="3000" b="1">
                <a:latin typeface="宋体" panose="02010600030101010101" pitchFamily="2" charset="-122"/>
              </a:rPr>
              <a:t>  B.在小群体中同伴之间可以相互学习，共同进步</a:t>
            </a:r>
          </a:p>
          <a:p>
            <a:pPr eaLnBrk="1" hangingPunct="1">
              <a:spcBef>
                <a:spcPct val="40000"/>
              </a:spcBef>
            </a:pPr>
            <a:r>
              <a:rPr lang="en-US" altLang="zh-CN" sz="3000" b="1">
                <a:latin typeface="宋体" panose="02010600030101010101" pitchFamily="2" charset="-122"/>
              </a:rPr>
              <a:t>  C.小群体就是“江湖义气”，它最终都肯定会沦落</a:t>
            </a:r>
          </a:p>
          <a:p>
            <a:pPr eaLnBrk="1" hangingPunct="1">
              <a:spcBef>
                <a:spcPct val="40000"/>
              </a:spcBef>
            </a:pPr>
            <a:r>
              <a:rPr lang="en-US" altLang="zh-CN" sz="3000" b="1">
                <a:latin typeface="宋体" panose="02010600030101010101" pitchFamily="2" charset="-122"/>
              </a:rPr>
              <a:t>    为小团体主义者</a:t>
            </a:r>
          </a:p>
          <a:p>
            <a:pPr eaLnBrk="1" hangingPunct="1">
              <a:spcBef>
                <a:spcPct val="40000"/>
              </a:spcBef>
            </a:pPr>
            <a:r>
              <a:rPr lang="en-US" altLang="zh-CN" sz="3000" b="1">
                <a:latin typeface="宋体" panose="02010600030101010101" pitchFamily="2" charset="-122"/>
              </a:rPr>
              <a:t>  D.当小群体的节奏融入集体生活的旋律时，小群体</a:t>
            </a:r>
          </a:p>
          <a:p>
            <a:pPr eaLnBrk="1" hangingPunct="1">
              <a:spcBef>
                <a:spcPct val="40000"/>
              </a:spcBef>
            </a:pPr>
            <a:r>
              <a:rPr lang="en-US" altLang="zh-CN" sz="3000" b="1">
                <a:latin typeface="宋体" panose="02010600030101010101" pitchFamily="2" charset="-122"/>
              </a:rPr>
              <a:t>    就是一种积极的存在</a:t>
            </a: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6661150" y="1141413"/>
            <a:ext cx="49530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endParaRPr lang="zh-CN" altLang="en-US" sz="4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组合 3"/>
          <p:cNvGrpSpPr/>
          <p:nvPr/>
        </p:nvGrpSpPr>
        <p:grpSpPr bwMode="auto">
          <a:xfrm>
            <a:off x="380365" y="249555"/>
            <a:ext cx="1989138" cy="536575"/>
            <a:chOff x="257175" y="444500"/>
            <a:chExt cx="1989138" cy="536575"/>
          </a:xfrm>
        </p:grpSpPr>
        <p:pic>
          <p:nvPicPr>
            <p:cNvPr id="4101" name="图片 1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7175" y="444500"/>
              <a:ext cx="1989138" cy="536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02" name="文本框 2"/>
            <p:cNvSpPr txBox="1">
              <a:spLocks noChangeArrowheads="1"/>
            </p:cNvSpPr>
            <p:nvPr/>
          </p:nvSpPr>
          <p:spPr bwMode="auto">
            <a:xfrm>
              <a:off x="257175" y="444500"/>
              <a:ext cx="1714500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80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学习目标</a:t>
              </a:r>
            </a:p>
          </p:txBody>
        </p:sp>
      </p:grpSp>
      <p:pic>
        <p:nvPicPr>
          <p:cNvPr id="4099" name="Picture 4" descr="c:\users\administrator\appdata\roaming\360se6\User Data\temp\t01af057eabdd6f97a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9575" y="5724525"/>
            <a:ext cx="908050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本框 1"/>
          <p:cNvSpPr txBox="1">
            <a:spLocks noChangeArrowheads="1"/>
          </p:cNvSpPr>
          <p:nvPr/>
        </p:nvSpPr>
        <p:spPr bwMode="auto">
          <a:xfrm>
            <a:off x="254953" y="912495"/>
            <a:ext cx="8632825" cy="5631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3000" b="1">
                <a:latin typeface="宋体" panose="02010600030101010101" pitchFamily="2" charset="-122"/>
              </a:rPr>
              <a:t>1.</a:t>
            </a:r>
            <a:r>
              <a:rPr lang="zh-CN" altLang="en-US" sz="3000" b="1">
                <a:latin typeface="宋体" panose="02010600030101010101" pitchFamily="2" charset="-122"/>
              </a:rPr>
              <a:t>通过归纳小青的多种角色，从而认识到在不同的集体中，我们会扮演不同的角色，承担不同的责任。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sz="3000" b="1">
                <a:latin typeface="宋体" panose="02010600030101010101" pitchFamily="2" charset="-122"/>
              </a:rPr>
              <a:t>2.</a:t>
            </a:r>
            <a:r>
              <a:rPr lang="zh-CN" altLang="en-US" sz="3000" b="1">
                <a:latin typeface="宋体" panose="02010600030101010101" pitchFamily="2" charset="-122"/>
              </a:rPr>
              <a:t>通过分析小青的烦恼的案例，知道怎样调整自己的节奏，融入集体的旋律，排除角色冲突带来的烦恼。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sz="3000" b="1">
                <a:latin typeface="宋体" panose="02010600030101010101" pitchFamily="2" charset="-122"/>
              </a:rPr>
              <a:t>3.</a:t>
            </a:r>
            <a:r>
              <a:rPr lang="zh-CN" altLang="en-US" sz="3000" b="1">
                <a:latin typeface="宋体" panose="02010600030101010101" pitchFamily="2" charset="-122"/>
              </a:rPr>
              <a:t>通过阅读小青班里的</a:t>
            </a:r>
            <a:r>
              <a:rPr lang="en-US" altLang="zh-CN" sz="3000" b="1">
                <a:latin typeface="宋体" panose="02010600030101010101" pitchFamily="2" charset="-122"/>
              </a:rPr>
              <a:t>“</a:t>
            </a:r>
            <a:r>
              <a:rPr lang="zh-CN" altLang="en-US" sz="3000" b="1">
                <a:latin typeface="宋体" panose="02010600030101010101" pitchFamily="2" charset="-122"/>
              </a:rPr>
              <a:t>哥们儿</a:t>
            </a:r>
            <a:r>
              <a:rPr lang="en-US" altLang="zh-CN" sz="3000" b="1">
                <a:latin typeface="宋体" panose="02010600030101010101" pitchFamily="2" charset="-122"/>
              </a:rPr>
              <a:t>”</a:t>
            </a:r>
            <a:r>
              <a:rPr lang="zh-CN" altLang="en-US" sz="3000" b="1">
                <a:latin typeface="宋体" panose="02010600030101010101" pitchFamily="2" charset="-122"/>
              </a:rPr>
              <a:t>的事例，从而正确认识“小群体”和“小团体主义”，坚决反对小团体主义。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667385" y="735965"/>
            <a:ext cx="8305165" cy="50774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3.关于小群体，下列认识正确的是（  ）</a:t>
            </a:r>
          </a:p>
          <a:p>
            <a:pPr algn="l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①所有小群体都是优秀的</a:t>
            </a:r>
          </a:p>
          <a:p>
            <a:pPr algn="l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②志趣相投、个性相似的同学容易组成小群体③在小群体中能够找到自己的位置，</a:t>
            </a:r>
          </a:p>
          <a:p>
            <a:pPr algn="l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体会到归属感和安全感</a:t>
            </a:r>
          </a:p>
          <a:p>
            <a:pPr algn="l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④与同伴更容易理解和沟通</a:t>
            </a:r>
          </a:p>
          <a:p>
            <a:pPr algn="l">
              <a:lnSpc>
                <a:spcPct val="120000"/>
              </a:lnSpc>
              <a:buFont typeface="Arial" panose="020B0604020202020204" pitchFamily="34" charset="0"/>
              <a:buNone/>
            </a:pPr>
            <a:endParaRPr lang="en-US" altLang="zh-CN" sz="30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A．①②      B．③④   </a:t>
            </a:r>
          </a:p>
          <a:p>
            <a:pPr algn="l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C．②③④    D．②③④</a:t>
            </a:r>
          </a:p>
        </p:txBody>
      </p:sp>
      <p:sp>
        <p:nvSpPr>
          <p:cNvPr id="9" name="矩形 8"/>
          <p:cNvSpPr/>
          <p:nvPr/>
        </p:nvSpPr>
        <p:spPr>
          <a:xfrm>
            <a:off x="6815296" y="645001"/>
            <a:ext cx="615315" cy="9220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en-US" altLang="zh-CN" sz="5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57200" y="836295"/>
            <a:ext cx="8230235" cy="4246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>
              <a:buSzTx/>
              <a:buFont typeface="Arial" panose="020B0604020202020204" pitchFamily="34" charset="0"/>
              <a:buNone/>
            </a:pP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4.在突如其来的灾难面前，人们首先想到的是家人平安。然而，人民警察蒋敏在家中十人遇难的情况下，仍坚守在抗灾第一线。蒋敏的事迹使我们认识到，当个人利益和集体利益发生矛盾时(   )        </a:t>
            </a:r>
          </a:p>
          <a:p>
            <a:pPr indent="0">
              <a:buSzTx/>
              <a:buFont typeface="Arial" panose="020B0604020202020204" pitchFamily="34" charset="0"/>
              <a:buNone/>
            </a:pP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A、个人利益高于集体利益</a:t>
            </a:r>
          </a:p>
          <a:p>
            <a:pPr indent="0">
              <a:buSzTx/>
              <a:buFont typeface="Arial" panose="020B0604020202020204" pitchFamily="34" charset="0"/>
              <a:buNone/>
            </a:pP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B、任何时候都没有个人利益</a:t>
            </a:r>
          </a:p>
          <a:p>
            <a:pPr indent="0">
              <a:buSzTx/>
              <a:buFont typeface="Arial" panose="020B0604020202020204" pitchFamily="34" charset="0"/>
              <a:buNone/>
            </a:pP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C、要自觉维护集体利益</a:t>
            </a:r>
          </a:p>
          <a:p>
            <a:pPr indent="0">
              <a:buSzTx/>
              <a:buFont typeface="Arial" panose="020B0604020202020204" pitchFamily="34" charset="0"/>
              <a:buNone/>
            </a:pP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D、集体利益服从个人利益</a:t>
            </a:r>
          </a:p>
        </p:txBody>
      </p:sp>
      <p:sp>
        <p:nvSpPr>
          <p:cNvPr id="3" name="矩形 2"/>
          <p:cNvSpPr/>
          <p:nvPr/>
        </p:nvSpPr>
        <p:spPr>
          <a:xfrm>
            <a:off x="683895" y="2446655"/>
            <a:ext cx="643890" cy="11988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>
                <a:rot lat="0" lon="0" rev="0"/>
              </a:lightRig>
            </a:scene3d>
            <a:sp3d extrusionH="120650" prstMaterial="matte"/>
          </a:bodyPr>
          <a:lstStyle/>
          <a:p>
            <a:pPr algn="ctr"/>
            <a:r>
              <a:rPr lang="en-US" altLang="zh-CN" sz="7200" b="1">
                <a:ln>
                  <a:gradFill>
                    <a:gsLst>
                      <a:gs pos="98000">
                        <a:srgbClr val="F88C89"/>
                      </a:gs>
                      <a:gs pos="86000">
                        <a:srgbClr val="F8D078"/>
                      </a:gs>
                      <a:gs pos="73000">
                        <a:srgbClr val="BAD172"/>
                      </a:gs>
                      <a:gs pos="62000">
                        <a:srgbClr val="BEC7AF"/>
                      </a:gs>
                      <a:gs pos="50000">
                        <a:srgbClr val="83D9E3"/>
                      </a:gs>
                      <a:gs pos="37000">
                        <a:srgbClr val="9C61DF"/>
                      </a:gs>
                      <a:gs pos="24000">
                        <a:srgbClr val="CA78E1"/>
                      </a:gs>
                      <a:gs pos="12000">
                        <a:srgbClr val="E564DF"/>
                      </a:gs>
                      <a:gs pos="0">
                        <a:srgbClr val="F86CC0"/>
                      </a:gs>
                    </a:gsLst>
                    <a:lin ang="0" scaled="1"/>
                  </a:gradFill>
                  <a:round/>
                </a:ln>
                <a:solidFill>
                  <a:srgbClr val="FF0000"/>
                </a:solidFill>
                <a:effectLst>
                  <a:outerShdw blurRad="50800" dist="38100" algn="l" rotWithShape="0">
                    <a:srgbClr val="CC00CC">
                      <a:alpha val="4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C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90245" y="673100"/>
            <a:ext cx="7763510" cy="3322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>
              <a:buSzTx/>
              <a:buFont typeface="Arial" panose="020B0604020202020204" pitchFamily="34" charset="0"/>
              <a:buNone/>
            </a:pP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5.当我们面对不同集体中的角色无法统一节奏时（  ）</a:t>
            </a:r>
            <a:endParaRPr lang="en-US" altLang="zh-CN" sz="3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0">
              <a:buSzTx/>
              <a:buFont typeface="Arial" panose="020B0604020202020204" pitchFamily="34" charset="0"/>
              <a:buNone/>
            </a:pP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①只关注自己喜欢的集体</a:t>
            </a:r>
          </a:p>
          <a:p>
            <a:pPr indent="0">
              <a:buSzTx/>
              <a:buFont typeface="Arial" panose="020B0604020202020204" pitchFamily="34" charset="0"/>
              <a:buNone/>
            </a:pP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②主动调整自己的节奏</a:t>
            </a:r>
          </a:p>
          <a:p>
            <a:pPr indent="0">
              <a:buSzTx/>
              <a:buFont typeface="Arial" panose="020B0604020202020204" pitchFamily="34" charset="0"/>
              <a:buNone/>
            </a:pP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③从整体利益出发，自觉服从集体利益</a:t>
            </a:r>
          </a:p>
          <a:p>
            <a:pPr indent="0">
              <a:buSzTx/>
              <a:buFont typeface="Arial" panose="020B0604020202020204" pitchFamily="34" charset="0"/>
              <a:buNone/>
            </a:pP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④顺其自然</a:t>
            </a:r>
            <a:endParaRPr lang="en-US" altLang="zh-CN" sz="3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0" algn="l">
              <a:buSzTx/>
              <a:buFont typeface="Arial" panose="020B0604020202020204" pitchFamily="34" charset="0"/>
              <a:buNone/>
            </a:pP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A．②④   B .①③   C ②③   D.①④</a:t>
            </a:r>
            <a:endParaRPr lang="en-US" altLang="zh-CN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816735" y="948849"/>
            <a:ext cx="546100" cy="9220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en-US" altLang="zh-CN" sz="5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直接连接符 15"/>
          <p:cNvCxnSpPr/>
          <p:nvPr>
            <p:custDataLst>
              <p:tags r:id="rId1"/>
            </p:custDataLst>
          </p:nvPr>
        </p:nvCxnSpPr>
        <p:spPr>
          <a:xfrm>
            <a:off x="2024539" y="337661"/>
            <a:ext cx="0" cy="120872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>
            <p:custDataLst>
              <p:tags r:id="rId2"/>
            </p:custDataLst>
          </p:nvPr>
        </p:nvSpPr>
        <p:spPr>
          <a:xfrm>
            <a:off x="156210" y="923766"/>
            <a:ext cx="1892141" cy="598805"/>
          </a:xfrm>
          <a:prstGeom prst="rect">
            <a:avLst/>
          </a:prstGeom>
        </p:spPr>
        <p:txBody>
          <a:bodyPr wrap="square" anchor="b" anchorCtr="0">
            <a:spAutoFit/>
          </a:bodyPr>
          <a:lstStyle/>
          <a:p>
            <a:pPr marL="0" lvl="0" algn="just"/>
            <a:r>
              <a:rPr lang="zh-CN" altLang="en-US" sz="3300" b="1" kern="0"/>
              <a:t>板书设计</a:t>
            </a:r>
          </a:p>
        </p:txBody>
      </p:sp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63818" y="1547813"/>
            <a:ext cx="1984534" cy="267653"/>
          </a:xfrm>
          <a:prstGeom prst="rect">
            <a:avLst/>
          </a:prstGeom>
          <a:solidFill>
            <a:schemeClr val="accent1"/>
          </a:solidFill>
        </p:spPr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just">
              <a:lnSpc>
                <a:spcPct val="130000"/>
              </a:lnSpc>
            </a:pPr>
            <a:endParaRPr lang="zh-CN" altLang="en-US" sz="1350" dirty="0" err="1">
              <a:solidFill>
                <a:srgbClr val="FFFFFF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6711" y="2188210"/>
            <a:ext cx="1013460" cy="317801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4500" b="1">
                <a:latin typeface="义启粗楷体" panose="02010601030101010101" charset="-128"/>
                <a:ea typeface="义启粗楷体" panose="02010601030101010101" charset="-128"/>
              </a:rPr>
              <a:t>节奏与旋律</a:t>
            </a:r>
          </a:p>
        </p:txBody>
      </p:sp>
      <p:sp>
        <p:nvSpPr>
          <p:cNvPr id="2050" name=" 2050"/>
          <p:cNvSpPr/>
          <p:nvPr/>
        </p:nvSpPr>
        <p:spPr bwMode="auto">
          <a:xfrm flipH="1">
            <a:off x="1370330" y="2188210"/>
            <a:ext cx="654050" cy="3235960"/>
          </a:xfrm>
          <a:custGeom>
            <a:avLst/>
            <a:gdLst>
              <a:gd name="T0" fmla="*/ 2147483646 w 41"/>
              <a:gd name="T1" fmla="*/ 2147483646 h 281"/>
              <a:gd name="T2" fmla="*/ 2147483646 w 41"/>
              <a:gd name="T3" fmla="*/ 2147483646 h 281"/>
              <a:gd name="T4" fmla="*/ 0 w 41"/>
              <a:gd name="T5" fmla="*/ 0 h 281"/>
              <a:gd name="T6" fmla="*/ 2147483646 w 41"/>
              <a:gd name="T7" fmla="*/ 2147483646 h 281"/>
              <a:gd name="T8" fmla="*/ 2147483646 w 41"/>
              <a:gd name="T9" fmla="*/ 2147483646 h 281"/>
              <a:gd name="T10" fmla="*/ 2147483646 w 41"/>
              <a:gd name="T11" fmla="*/ 2147483646 h 281"/>
              <a:gd name="T12" fmla="*/ 2147483646 w 41"/>
              <a:gd name="T13" fmla="*/ 2147483646 h 281"/>
              <a:gd name="T14" fmla="*/ 2147483646 w 41"/>
              <a:gd name="T15" fmla="*/ 2147483646 h 281"/>
              <a:gd name="T16" fmla="*/ 2147483646 w 41"/>
              <a:gd name="T17" fmla="*/ 2147483646 h 281"/>
              <a:gd name="T18" fmla="*/ 2147483646 w 41"/>
              <a:gd name="T19" fmla="*/ 2147483646 h 281"/>
              <a:gd name="T20" fmla="*/ 2147483646 w 41"/>
              <a:gd name="T21" fmla="*/ 2147483646 h 281"/>
              <a:gd name="T22" fmla="*/ 2147483646 w 41"/>
              <a:gd name="T23" fmla="*/ 2147483646 h 281"/>
              <a:gd name="T24" fmla="*/ 2147483646 w 41"/>
              <a:gd name="T25" fmla="*/ 2147483646 h 281"/>
              <a:gd name="T26" fmla="*/ 0 w 41"/>
              <a:gd name="T27" fmla="*/ 2147483646 h 281"/>
              <a:gd name="T28" fmla="*/ 2147483646 w 41"/>
              <a:gd name="T29" fmla="*/ 2147483646 h 281"/>
              <a:gd name="T30" fmla="*/ 2147483646 w 41"/>
              <a:gd name="T31" fmla="*/ 2147483646 h 281"/>
              <a:gd name="T32" fmla="*/ 2147483646 w 41"/>
              <a:gd name="T33" fmla="*/ 2147483646 h 281"/>
              <a:gd name="T34" fmla="*/ 2147483646 w 41"/>
              <a:gd name="T35" fmla="*/ 2147483646 h 281"/>
              <a:gd name="T36" fmla="*/ 2147483646 w 41"/>
              <a:gd name="T37" fmla="*/ 2147483646 h 281"/>
              <a:gd name="T38" fmla="*/ 2147483646 w 41"/>
              <a:gd name="T39" fmla="*/ 2147483646 h 281"/>
              <a:gd name="T40" fmla="*/ 2147483646 w 41"/>
              <a:gd name="T41" fmla="*/ 2147483646 h 281"/>
              <a:gd name="T42" fmla="*/ 2147483646 w 41"/>
              <a:gd name="T43" fmla="*/ 2147483646 h 281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41" h="281">
                <a:moveTo>
                  <a:pt x="15" y="41"/>
                </a:moveTo>
                <a:cubicBezTo>
                  <a:pt x="15" y="29"/>
                  <a:pt x="13" y="19"/>
                  <a:pt x="11" y="13"/>
                </a:cubicBezTo>
                <a:cubicBezTo>
                  <a:pt x="9" y="7"/>
                  <a:pt x="5" y="2"/>
                  <a:pt x="0" y="0"/>
                </a:cubicBezTo>
                <a:cubicBezTo>
                  <a:pt x="10" y="0"/>
                  <a:pt x="17" y="3"/>
                  <a:pt x="21" y="9"/>
                </a:cubicBezTo>
                <a:cubicBezTo>
                  <a:pt x="25" y="14"/>
                  <a:pt x="27" y="27"/>
                  <a:pt x="27" y="45"/>
                </a:cubicBezTo>
                <a:cubicBezTo>
                  <a:pt x="27" y="103"/>
                  <a:pt x="27" y="103"/>
                  <a:pt x="27" y="103"/>
                </a:cubicBezTo>
                <a:cubicBezTo>
                  <a:pt x="27" y="114"/>
                  <a:pt x="28" y="122"/>
                  <a:pt x="30" y="128"/>
                </a:cubicBezTo>
                <a:cubicBezTo>
                  <a:pt x="32" y="134"/>
                  <a:pt x="35" y="138"/>
                  <a:pt x="41" y="141"/>
                </a:cubicBezTo>
                <a:cubicBezTo>
                  <a:pt x="35" y="143"/>
                  <a:pt x="31" y="147"/>
                  <a:pt x="30" y="153"/>
                </a:cubicBezTo>
                <a:cubicBezTo>
                  <a:pt x="28" y="158"/>
                  <a:pt x="27" y="167"/>
                  <a:pt x="27" y="179"/>
                </a:cubicBezTo>
                <a:cubicBezTo>
                  <a:pt x="27" y="232"/>
                  <a:pt x="27" y="232"/>
                  <a:pt x="27" y="232"/>
                </a:cubicBezTo>
                <a:cubicBezTo>
                  <a:pt x="27" y="245"/>
                  <a:pt x="26" y="255"/>
                  <a:pt x="25" y="262"/>
                </a:cubicBezTo>
                <a:cubicBezTo>
                  <a:pt x="23" y="269"/>
                  <a:pt x="20" y="274"/>
                  <a:pt x="16" y="277"/>
                </a:cubicBezTo>
                <a:cubicBezTo>
                  <a:pt x="12" y="279"/>
                  <a:pt x="7" y="281"/>
                  <a:pt x="0" y="281"/>
                </a:cubicBezTo>
                <a:cubicBezTo>
                  <a:pt x="5" y="279"/>
                  <a:pt x="9" y="274"/>
                  <a:pt x="11" y="268"/>
                </a:cubicBezTo>
                <a:cubicBezTo>
                  <a:pt x="13" y="261"/>
                  <a:pt x="15" y="252"/>
                  <a:pt x="15" y="240"/>
                </a:cubicBezTo>
                <a:cubicBezTo>
                  <a:pt x="15" y="186"/>
                  <a:pt x="15" y="186"/>
                  <a:pt x="15" y="186"/>
                </a:cubicBezTo>
                <a:cubicBezTo>
                  <a:pt x="15" y="172"/>
                  <a:pt x="15" y="162"/>
                  <a:pt x="17" y="155"/>
                </a:cubicBezTo>
                <a:cubicBezTo>
                  <a:pt x="19" y="148"/>
                  <a:pt x="23" y="144"/>
                  <a:pt x="29" y="141"/>
                </a:cubicBezTo>
                <a:cubicBezTo>
                  <a:pt x="23" y="138"/>
                  <a:pt x="19" y="133"/>
                  <a:pt x="17" y="127"/>
                </a:cubicBezTo>
                <a:cubicBezTo>
                  <a:pt x="15" y="121"/>
                  <a:pt x="15" y="111"/>
                  <a:pt x="15" y="98"/>
                </a:cubicBezTo>
                <a:lnTo>
                  <a:pt x="15" y="41"/>
                </a:lnTo>
                <a:close/>
              </a:path>
            </a:pathLst>
          </a:custGeom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 sz="1350"/>
          </a:p>
        </p:txBody>
      </p:sp>
      <p:sp>
        <p:nvSpPr>
          <p:cNvPr id="6" name="文本框 5"/>
          <p:cNvSpPr txBox="1"/>
          <p:nvPr/>
        </p:nvSpPr>
        <p:spPr>
          <a:xfrm>
            <a:off x="2048510" y="1816100"/>
            <a:ext cx="7099935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3200" b="1" dirty="0">
                <a:solidFill>
                  <a:schemeClr val="tx1"/>
                </a:solidFill>
                <a:latin typeface="义启粗楷体" panose="02010601030101010101" charset="-128"/>
                <a:ea typeface="义启粗楷体" panose="02010601030101010101" charset="-128"/>
                <a:sym typeface="Arial" panose="020B0604020202020204" pitchFamily="34" charset="0"/>
              </a:rPr>
              <a:t>一、不同集体</a:t>
            </a:r>
            <a:r>
              <a:rPr lang="en-US" altLang="zh-CN" sz="3200" b="1" dirty="0">
                <a:solidFill>
                  <a:schemeClr val="tx1"/>
                </a:solidFill>
                <a:latin typeface="义启粗楷体" panose="02010601030101010101" charset="-128"/>
                <a:ea typeface="义启粗楷体" panose="02010601030101010101" charset="-128"/>
                <a:sym typeface="Arial" panose="020B0604020202020204" pitchFamily="34" charset="0"/>
              </a:rPr>
              <a:t>-</a:t>
            </a:r>
            <a:r>
              <a:rPr lang="zh-CN" altLang="zh-CN" sz="3200" b="1" dirty="0">
                <a:solidFill>
                  <a:schemeClr val="tx1"/>
                </a:solidFill>
                <a:latin typeface="义启粗楷体" panose="02010601030101010101" charset="-128"/>
                <a:ea typeface="义启粗楷体" panose="02010601030101010101" charset="-128"/>
                <a:sym typeface="Arial" panose="020B0604020202020204" pitchFamily="34" charset="0"/>
              </a:rPr>
              <a:t>不同角色</a:t>
            </a:r>
            <a:r>
              <a:rPr lang="en-US" altLang="zh-CN" sz="3200" b="1" dirty="0">
                <a:solidFill>
                  <a:schemeClr val="tx1"/>
                </a:solidFill>
                <a:latin typeface="义启粗楷体" panose="02010601030101010101" charset="-128"/>
                <a:ea typeface="义启粗楷体" panose="02010601030101010101" charset="-128"/>
                <a:sym typeface="Arial" panose="020B0604020202020204" pitchFamily="34" charset="0"/>
              </a:rPr>
              <a:t>-</a:t>
            </a:r>
            <a:r>
              <a:rPr lang="zh-CN" altLang="en-US" sz="3200" b="1" dirty="0">
                <a:solidFill>
                  <a:schemeClr val="tx1"/>
                </a:solidFill>
                <a:latin typeface="义启粗楷体" panose="02010601030101010101" charset="-128"/>
                <a:ea typeface="义启粗楷体" panose="02010601030101010101" charset="-128"/>
                <a:sym typeface="Arial" panose="020B0604020202020204" pitchFamily="34" charset="0"/>
              </a:rPr>
              <a:t>不同责任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3200" b="1" dirty="0">
                <a:solidFill>
                  <a:schemeClr val="tx1"/>
                </a:solidFill>
                <a:latin typeface="义启粗楷体" panose="02010601030101010101" charset="-128"/>
                <a:ea typeface="义启粗楷体" panose="02010601030101010101" charset="-128"/>
                <a:sym typeface="Arial" panose="020B0604020202020204" pitchFamily="34" charset="0"/>
              </a:rPr>
              <a:t>二、如何</a:t>
            </a:r>
            <a:r>
              <a:rPr lang="zh-CN" altLang="en-US" sz="3200" b="1">
                <a:solidFill>
                  <a:schemeClr val="tx1"/>
                </a:solidFill>
                <a:latin typeface="义启粗楷体" panose="02010601030101010101" charset="-128"/>
                <a:ea typeface="义启粗楷体" panose="02010601030101010101" charset="-128"/>
                <a:sym typeface="+mn-ea"/>
              </a:rPr>
              <a:t>排解角色冲突带来的烦恼？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3200" b="1" dirty="0">
                <a:solidFill>
                  <a:schemeClr val="tx1"/>
                </a:solidFill>
                <a:latin typeface="义启粗楷体" panose="02010601030101010101" charset="-128"/>
                <a:ea typeface="义启粗楷体" panose="02010601030101010101" charset="-128"/>
                <a:sym typeface="Arial" panose="020B0604020202020204" pitchFamily="34" charset="0"/>
              </a:rPr>
              <a:t>三、小群体</a:t>
            </a:r>
            <a:r>
              <a:rPr lang="en-US" altLang="zh-CN" sz="3200" b="1" dirty="0">
                <a:solidFill>
                  <a:schemeClr val="tx1"/>
                </a:solidFill>
                <a:latin typeface="义启粗楷体" panose="02010601030101010101" charset="-128"/>
                <a:ea typeface="义启粗楷体" panose="02010601030101010101" charset="-128"/>
                <a:sym typeface="Arial" panose="020B0604020202020204" pitchFamily="34" charset="0"/>
              </a:rPr>
              <a:t>(</a:t>
            </a:r>
            <a:r>
              <a:rPr lang="zh-CN" altLang="en-US" sz="3200" b="1" dirty="0">
                <a:solidFill>
                  <a:schemeClr val="tx1"/>
                </a:solidFill>
                <a:latin typeface="义启粗楷体" panose="02010601030101010101" charset="-128"/>
                <a:ea typeface="义启粗楷体" panose="02010601030101010101" charset="-128"/>
                <a:sym typeface="Arial" panose="020B0604020202020204" pitchFamily="34" charset="0"/>
              </a:rPr>
              <a:t>含义、作用、影响、</a:t>
            </a:r>
            <a:r>
              <a:rPr lang="zh-CN" altLang="zh-CN" sz="3200" b="1" dirty="0">
                <a:solidFill>
                  <a:schemeClr val="tx1"/>
                </a:solidFill>
                <a:latin typeface="义启粗楷体" panose="02010601030101010101" charset="-128"/>
                <a:ea typeface="义启粗楷体" panose="02010601030101010101" charset="-128"/>
                <a:sym typeface="Arial" panose="020B0604020202020204" pitchFamily="34" charset="0"/>
              </a:rPr>
              <a:t>和集体的关系）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3200" b="1" dirty="0">
                <a:solidFill>
                  <a:schemeClr val="tx1"/>
                </a:solidFill>
                <a:latin typeface="义启粗楷体" panose="02010601030101010101" charset="-128"/>
                <a:ea typeface="义启粗楷体" panose="02010601030101010101" charset="-128"/>
                <a:sym typeface="Arial" panose="020B0604020202020204" pitchFamily="34" charset="0"/>
              </a:rPr>
              <a:t>四、小团体主义（含义、如何对待？）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altLang="zh-CN" smtClean="0"/>
              <a:t>THANK YOU</a:t>
            </a:r>
          </a:p>
        </p:txBody>
      </p:sp>
    </p:spTree>
    <p:custDataLst>
      <p:tags r:id="rId1"/>
    </p:custData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D:\安装包\1242956124\FileRecv\积分兑换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357166"/>
            <a:ext cx="6215106" cy="58579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dearedu\Desktop\QQ图片2019031815274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20933"/>
            <a:ext cx="9144000" cy="50161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>
            <a:spLocks noChangeArrowheads="1"/>
          </p:cNvSpPr>
          <p:nvPr/>
        </p:nvSpPr>
        <p:spPr bwMode="auto">
          <a:xfrm>
            <a:off x="250825" y="906463"/>
            <a:ext cx="8642350" cy="156845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dirty="0">
                <a:latin typeface="宋体" panose="02010600030101010101" pitchFamily="2" charset="-122"/>
                <a:sym typeface="+mn-ea"/>
              </a:rPr>
              <a:t>    </a:t>
            </a:r>
            <a:r>
              <a:rPr lang="zh-CN" altLang="en-US" sz="3200" dirty="0">
                <a:latin typeface="宋体" panose="02010600030101010101" pitchFamily="2" charset="-122"/>
                <a:sym typeface="+mn-ea"/>
              </a:rPr>
              <a:t>小青在家里，是父母的乖乖女；在班级，是个大家公认的好班长；在学校，是学生会的成员；周末，她还是未来星舞蹈培训班的成员。</a:t>
            </a:r>
            <a:endParaRPr lang="zh-CN" altLang="en-US" sz="3200">
              <a:latin typeface="宋体" panose="02010600030101010101" pitchFamily="2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71450" y="3574415"/>
          <a:ext cx="8648700" cy="30175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59355"/>
                <a:gridCol w="2299335"/>
                <a:gridCol w="3890010"/>
              </a:tblGrid>
              <a:tr h="51816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0" dirty="0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所属集体</a:t>
                      </a:r>
                    </a:p>
                  </a:txBody>
                  <a:tcPr marL="91433" marR="91433" marT="45727" marB="4572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0" dirty="0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扮演的角色</a:t>
                      </a:r>
                    </a:p>
                  </a:txBody>
                  <a:tcPr marL="91433" marR="91433" marT="45727" marB="4572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0" dirty="0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承担的责任（任务）</a:t>
                      </a:r>
                    </a:p>
                  </a:txBody>
                  <a:tcPr marL="91433" marR="91433" marT="45727" marB="45727"/>
                </a:tc>
              </a:tr>
              <a:tr h="51816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kumimoji="0" lang="zh-CN" altLang="en-US" sz="2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家里</a:t>
                      </a:r>
                    </a:p>
                  </a:txBody>
                  <a:tcPr marL="91433" marR="91433" marT="45727" marB="45727"/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3" marR="91433" marT="45727" marB="45727"/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33" marR="91433" marT="45727" marB="45727"/>
                </a:tc>
              </a:tr>
              <a:tr h="51816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kumimoji="0" lang="zh-CN" altLang="en-US" sz="2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班级</a:t>
                      </a:r>
                    </a:p>
                  </a:txBody>
                  <a:tcPr marL="91433" marR="91433" marT="45727" marB="45727"/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33" marR="91433" marT="45727" marB="45727"/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33" marR="91433" marT="45727" marB="45727"/>
                </a:tc>
              </a:tr>
              <a:tr h="51816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kumimoji="0" lang="zh-CN" altLang="en-US" sz="2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学校</a:t>
                      </a:r>
                    </a:p>
                  </a:txBody>
                  <a:tcPr marL="91433" marR="91433" marT="45727" marB="45727"/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33" marR="91433" marT="45727" marB="45727"/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33" marR="91433" marT="45727" marB="45727"/>
                </a:tc>
              </a:tr>
              <a:tr h="9448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zh-CN" altLang="en-US" sz="280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舞蹈兴趣班</a:t>
                      </a:r>
                      <a:endParaRPr kumimoji="0" lang="zh-CN" altLang="en-US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marL="91433" marR="91433" marT="45727" marB="45727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800" dirty="0"/>
                    </a:p>
                  </a:txBody>
                  <a:tcPr marL="91433" marR="91433" marT="45727" marB="45727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800" dirty="0"/>
                    </a:p>
                  </a:txBody>
                  <a:tcPr marL="91433" marR="91433" marT="45727" marB="45727"/>
                </a:tc>
              </a:tr>
            </a:tbl>
          </a:graphicData>
        </a:graphic>
      </p:graphicFrame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215958" y="5654993"/>
            <a:ext cx="9064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学员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721610" y="4611370"/>
            <a:ext cx="290004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学生、班长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016818" y="4611053"/>
            <a:ext cx="37388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协助老师管理班级工作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994718" y="5657215"/>
            <a:ext cx="16052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日常训练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5639435" y="4089083"/>
            <a:ext cx="23164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体谅孝敬父母</a:t>
            </a:r>
          </a:p>
        </p:txBody>
      </p:sp>
      <p:grpSp>
        <p:nvGrpSpPr>
          <p:cNvPr id="5123" name="组合 1"/>
          <p:cNvGrpSpPr/>
          <p:nvPr/>
        </p:nvGrpSpPr>
        <p:grpSpPr bwMode="auto">
          <a:xfrm>
            <a:off x="323850" y="145098"/>
            <a:ext cx="6300788" cy="762000"/>
            <a:chOff x="250825" y="507025"/>
            <a:chExt cx="6301691" cy="762074"/>
          </a:xfrm>
        </p:grpSpPr>
        <p:sp>
          <p:nvSpPr>
            <p:cNvPr id="5130" name="文本框 6151"/>
            <p:cNvSpPr txBox="1">
              <a:spLocks noChangeArrowheads="1"/>
            </p:cNvSpPr>
            <p:nvPr/>
          </p:nvSpPr>
          <p:spPr bwMode="auto">
            <a:xfrm>
              <a:off x="808048" y="622013"/>
              <a:ext cx="5744468" cy="6463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探究点一：我在多个集体中</a:t>
              </a:r>
            </a:p>
          </p:txBody>
        </p:sp>
        <p:sp>
          <p:nvSpPr>
            <p:cNvPr id="5131" name="矩形 7"/>
            <p:cNvSpPr>
              <a:spLocks noChangeArrowheads="1"/>
            </p:cNvSpPr>
            <p:nvPr/>
          </p:nvSpPr>
          <p:spPr bwMode="auto">
            <a:xfrm>
              <a:off x="791547" y="507025"/>
              <a:ext cx="2033061" cy="762074"/>
            </a:xfrm>
            <a:custGeom>
              <a:avLst/>
              <a:gdLst>
                <a:gd name="T0" fmla="*/ 0 w 2520280"/>
                <a:gd name="T1" fmla="*/ 1872208 h 1872208"/>
                <a:gd name="T2" fmla="*/ 2520280 w 2520280"/>
                <a:gd name="T3" fmla="*/ 1872208 h 1872208"/>
                <a:gd name="T4" fmla="*/ 0 w 2520280"/>
                <a:gd name="T5" fmla="*/ 1872208 h 1872208"/>
                <a:gd name="T6" fmla="*/ 0 w 2520280"/>
                <a:gd name="T7" fmla="*/ 0 h 1872208"/>
                <a:gd name="T8" fmla="*/ 916 w 2520280"/>
                <a:gd name="T9" fmla="*/ 0 h 1872208"/>
                <a:gd name="T10" fmla="*/ 0 w 2520280"/>
                <a:gd name="T11" fmla="*/ 0 h 187220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20280"/>
                <a:gd name="T19" fmla="*/ 0 h 1872208"/>
                <a:gd name="T20" fmla="*/ 2520280 w 2520280"/>
                <a:gd name="T21" fmla="*/ 1872208 h 187220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>
              <a:solidFill>
                <a:srgbClr val="DDDDDD"/>
              </a:solidFill>
              <a:miter lim="800000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任意多边形 16"/>
            <p:cNvSpPr/>
            <p:nvPr/>
          </p:nvSpPr>
          <p:spPr bwMode="auto">
            <a:xfrm>
              <a:off x="250825" y="786452"/>
              <a:ext cx="523950" cy="48264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0" b="0"/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solidFill>
                <a:schemeClr val="accent1"/>
              </a:solidFill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8" name="矩形 17"/>
            <p:cNvSpPr/>
            <p:nvPr/>
          </p:nvSpPr>
          <p:spPr bwMode="auto">
            <a:xfrm>
              <a:off x="622353" y="751524"/>
              <a:ext cx="163536" cy="168291"/>
            </a:xfrm>
            <a:prstGeom prst="rect">
              <a:avLst/>
            </a:prstGeom>
            <a:solidFill>
              <a:schemeClr val="accent5">
                <a:lumMod val="90000"/>
                <a:alpha val="50980"/>
              </a:schemeClr>
            </a:solidFill>
            <a:ln w="9525">
              <a:solidFill>
                <a:schemeClr val="accent1"/>
              </a:solidFill>
            </a:ln>
          </p:spPr>
          <p:txBody>
            <a:bodyPr lIns="0" tIns="215900" rIns="179705" bIns="0" anchor="ctr"/>
            <a:lstStyle/>
            <a:p>
              <a:pPr algn="ctr">
                <a:defRPr/>
              </a:pPr>
              <a:endParaRPr lang="zh-CN" altLang="en-US" sz="400" dirty="0">
                <a:solidFill>
                  <a:srgbClr val="FFFFFF"/>
                </a:solidFill>
                <a:ea typeface="黑体" panose="02010609060101010101" pitchFamily="49" charset="-122"/>
              </a:endParaRPr>
            </a:p>
          </p:txBody>
        </p:sp>
      </p:grpSp>
      <p:sp>
        <p:nvSpPr>
          <p:cNvPr id="11" name="TextBox 5"/>
          <p:cNvSpPr txBox="1">
            <a:spLocks noChangeArrowheads="1"/>
          </p:cNvSpPr>
          <p:nvPr/>
        </p:nvSpPr>
        <p:spPr bwMode="auto">
          <a:xfrm>
            <a:off x="3047365" y="4089400"/>
            <a:ext cx="163512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女儿</a:t>
            </a:r>
          </a:p>
        </p:txBody>
      </p:sp>
      <p:sp>
        <p:nvSpPr>
          <p:cNvPr id="12" name="TextBox 4"/>
          <p:cNvSpPr txBox="1">
            <a:spLocks noChangeArrowheads="1"/>
          </p:cNvSpPr>
          <p:nvPr/>
        </p:nvSpPr>
        <p:spPr bwMode="auto">
          <a:xfrm>
            <a:off x="2721293" y="5133023"/>
            <a:ext cx="19608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学生会成员</a:t>
            </a:r>
          </a:p>
        </p:txBody>
      </p:sp>
      <p:sp>
        <p:nvSpPr>
          <p:cNvPr id="13" name="TextBox 8"/>
          <p:cNvSpPr txBox="1">
            <a:spLocks noChangeArrowheads="1"/>
          </p:cNvSpPr>
          <p:nvPr/>
        </p:nvSpPr>
        <p:spPr bwMode="auto">
          <a:xfrm>
            <a:off x="5550535" y="5133023"/>
            <a:ext cx="26720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学生会日常工作</a:t>
            </a:r>
            <a:endParaRPr lang="en-US" altLang="zh-CN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TextBox 3"/>
          <p:cNvSpPr txBox="1">
            <a:spLocks noChangeArrowheads="1"/>
          </p:cNvSpPr>
          <p:nvPr/>
        </p:nvSpPr>
        <p:spPr bwMode="auto">
          <a:xfrm>
            <a:off x="323850" y="2609533"/>
            <a:ext cx="8642350" cy="829945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latin typeface="宋体" panose="02010600030101010101" pitchFamily="2" charset="-122"/>
              </a:rPr>
              <a:t>    </a:t>
            </a:r>
            <a:r>
              <a:rPr lang="zh-CN" altLang="en-US" sz="2400">
                <a:latin typeface="宋体" panose="02010600030101010101" pitchFamily="2" charset="-122"/>
              </a:rPr>
              <a:t>从上面内容可以看出，小青属于多个集体，扮演着不同的角色，有着不同的任务。试着完成下面的表格：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  <p:bldP spid="6" grpId="0"/>
      <p:bldP spid="7" grpId="0"/>
      <p:bldP spid="8" grpId="0"/>
      <p:bldP spid="9" grpId="0"/>
      <p:bldP spid="11" grpId="0"/>
      <p:bldP spid="12" grpId="0"/>
      <p:bldP spid="13" grpId="0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矩形 16389"/>
          <p:cNvSpPr>
            <a:spLocks noChangeArrowheads="1" noChangeShapeType="1" noTextEdit="1"/>
          </p:cNvSpPr>
          <p:nvPr/>
        </p:nvSpPr>
        <p:spPr bwMode="auto">
          <a:xfrm>
            <a:off x="1030605" y="162560"/>
            <a:ext cx="7081520" cy="93789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609"/>
              </a:avLst>
            </a:prstTxWarp>
          </a:bodyPr>
          <a:lstStyle/>
          <a:p>
            <a:pPr algn="ctr"/>
            <a:r>
              <a:rPr lang="zh-CN" altLang="en-US" sz="3600" b="1" i="1" kern="1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prstShdw prst="shdw11">
                    <a:srgbClr val="C0C0C0">
                      <a:alpha val="75000"/>
                    </a:srgbClr>
                  </a:prstShdw>
                </a:effectLst>
                <a:latin typeface="宋体" panose="02010600030101010101" pitchFamily="2" charset="-122"/>
              </a:rPr>
              <a:t>说说你自己在不同集体中的角色</a:t>
            </a:r>
          </a:p>
        </p:txBody>
      </p:sp>
      <p:sp>
        <p:nvSpPr>
          <p:cNvPr id="15" name="TextBox 6"/>
          <p:cNvSpPr txBox="1">
            <a:spLocks noChangeArrowheads="1"/>
          </p:cNvSpPr>
          <p:nvPr/>
        </p:nvSpPr>
        <p:spPr bwMode="auto">
          <a:xfrm>
            <a:off x="2372043" y="1853883"/>
            <a:ext cx="641826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>
                <a:latin typeface="宋体" panose="02010600030101010101" pitchFamily="2" charset="-122"/>
              </a:rPr>
              <a:t>子女、孙子女、哥姐弟妹</a:t>
            </a:r>
            <a:r>
              <a:rPr lang="en-US" altLang="zh-CN" sz="3600">
                <a:latin typeface="宋体" panose="02010600030101010101" pitchFamily="2" charset="-122"/>
              </a:rPr>
              <a:t>……</a:t>
            </a:r>
            <a:endParaRPr lang="zh-CN" altLang="en-US" sz="3600">
              <a:latin typeface="宋体" panose="02010600030101010101" pitchFamily="2" charset="-122"/>
            </a:endParaRPr>
          </a:p>
        </p:txBody>
      </p:sp>
      <p:grpSp>
        <p:nvGrpSpPr>
          <p:cNvPr id="5127" name="组合 1"/>
          <p:cNvGrpSpPr/>
          <p:nvPr/>
        </p:nvGrpSpPr>
        <p:grpSpPr bwMode="auto">
          <a:xfrm>
            <a:off x="581660" y="1445260"/>
            <a:ext cx="1586230" cy="1533158"/>
            <a:chOff x="106773" y="4365104"/>
            <a:chExt cx="1586749" cy="2253341"/>
          </a:xfrm>
        </p:grpSpPr>
        <p:sp>
          <p:nvSpPr>
            <p:cNvPr id="5128" name="矩形 17"/>
            <p:cNvSpPr>
              <a:spLocks noChangeArrowheads="1"/>
            </p:cNvSpPr>
            <p:nvPr/>
          </p:nvSpPr>
          <p:spPr bwMode="auto">
            <a:xfrm>
              <a:off x="348424" y="5760757"/>
              <a:ext cx="1127232" cy="857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noProof="1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家 庭</a:t>
              </a:r>
              <a:endParaRPr lang="zh-CN" altLang="zh-CN" sz="3200" b="1" noProof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pic>
          <p:nvPicPr>
            <p:cNvPr id="5129" name="Picture 13" descr="http://pic32.photophoto.cn/20140729/0022005559519945_b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b="3413"/>
            <a:stretch>
              <a:fillRect/>
            </a:stretch>
          </p:blipFill>
          <p:spPr bwMode="auto">
            <a:xfrm>
              <a:off x="106773" y="4365104"/>
              <a:ext cx="1586749" cy="15505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6146" name="组合 5"/>
          <p:cNvGrpSpPr/>
          <p:nvPr/>
        </p:nvGrpSpPr>
        <p:grpSpPr bwMode="auto">
          <a:xfrm>
            <a:off x="580708" y="3081020"/>
            <a:ext cx="1489075" cy="1727200"/>
            <a:chOff x="298010" y="1052736"/>
            <a:chExt cx="1489174" cy="1726781"/>
          </a:xfrm>
        </p:grpSpPr>
        <p:pic>
          <p:nvPicPr>
            <p:cNvPr id="6152" name="Picture 2" descr="http://pic106.nipic.com/file/20160726/20661287_102949309000_2.jpg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51022" t="22450" b="21793"/>
            <a:stretch>
              <a:fillRect/>
            </a:stretch>
          </p:blipFill>
          <p:spPr bwMode="auto">
            <a:xfrm>
              <a:off x="298010" y="1052736"/>
              <a:ext cx="1489174" cy="1281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53" name="矩形 6"/>
            <p:cNvSpPr>
              <a:spLocks noChangeArrowheads="1"/>
            </p:cNvSpPr>
            <p:nvPr/>
          </p:nvSpPr>
          <p:spPr bwMode="auto">
            <a:xfrm>
              <a:off x="478981" y="2196153"/>
              <a:ext cx="995746" cy="5833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zh-CN" sz="3200" b="1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学校</a:t>
              </a:r>
            </a:p>
          </p:txBody>
        </p:sp>
      </p:grpSp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2167573" y="3286125"/>
            <a:ext cx="6697662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>
                <a:latin typeface="宋体" panose="02010600030101010101" pitchFamily="2" charset="-122"/>
              </a:rPr>
              <a:t>班级成员、班干部、学生会干部、运动员、社团成员、值日生、团员</a:t>
            </a:r>
            <a:r>
              <a:rPr lang="en-US" altLang="zh-CN" sz="3200">
                <a:latin typeface="宋体" panose="02010600030101010101" pitchFamily="2" charset="-122"/>
              </a:rPr>
              <a:t>……</a:t>
            </a:r>
          </a:p>
        </p:txBody>
      </p:sp>
      <p:grpSp>
        <p:nvGrpSpPr>
          <p:cNvPr id="6148" name="组合 7"/>
          <p:cNvGrpSpPr/>
          <p:nvPr/>
        </p:nvGrpSpPr>
        <p:grpSpPr bwMode="auto">
          <a:xfrm>
            <a:off x="517843" y="5037138"/>
            <a:ext cx="1616075" cy="1690687"/>
            <a:chOff x="247900" y="3139796"/>
            <a:chExt cx="1616954" cy="1691254"/>
          </a:xfrm>
        </p:grpSpPr>
        <p:pic>
          <p:nvPicPr>
            <p:cNvPr id="6150" name="Picture 4" descr="http://picm.photophoto.cn/069/071/043/0710430120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r="1122" b="5968"/>
            <a:stretch>
              <a:fillRect/>
            </a:stretch>
          </p:blipFill>
          <p:spPr bwMode="auto">
            <a:xfrm>
              <a:off x="247900" y="3139796"/>
              <a:ext cx="1616954" cy="1153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51" name="矩形 10"/>
            <p:cNvSpPr>
              <a:spLocks noChangeArrowheads="1"/>
            </p:cNvSpPr>
            <p:nvPr/>
          </p:nvSpPr>
          <p:spPr bwMode="auto">
            <a:xfrm>
              <a:off x="492761" y="4246275"/>
              <a:ext cx="1127232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noProof="1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社 会</a:t>
              </a:r>
              <a:endParaRPr lang="zh-CN" altLang="zh-CN" sz="3200" b="1" noProof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2" name="TextBox 6"/>
          <p:cNvSpPr txBox="1">
            <a:spLocks noChangeArrowheads="1"/>
          </p:cNvSpPr>
          <p:nvPr/>
        </p:nvSpPr>
        <p:spPr bwMode="auto">
          <a:xfrm>
            <a:off x="2372043" y="5114290"/>
            <a:ext cx="6624637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>
                <a:latin typeface="宋体" panose="02010600030101010101" pitchFamily="2" charset="-122"/>
              </a:rPr>
              <a:t>兴趣班成员、志愿者、读者、乘客、顾客</a:t>
            </a:r>
            <a:r>
              <a:rPr lang="en-US" altLang="zh-CN" sz="3200">
                <a:latin typeface="宋体" panose="02010600030101010101" pitchFamily="2" charset="-122"/>
              </a:rPr>
              <a:t>……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9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2"/>
          <p:cNvSpPr txBox="1"/>
          <p:nvPr>
            <p:custDataLst>
              <p:tags r:id="rId1"/>
            </p:custDataLst>
          </p:nvPr>
        </p:nvSpPr>
        <p:spPr>
          <a:xfrm>
            <a:off x="611188" y="981075"/>
            <a:ext cx="7921625" cy="6451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36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一、不同的集体，不同的角色和责任</a:t>
            </a:r>
          </a:p>
        </p:txBody>
      </p:sp>
      <p:pic>
        <p:nvPicPr>
          <p:cNvPr id="10243" name="图片 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5350" y="5084763"/>
            <a:ext cx="2811463" cy="135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椭圆 3"/>
          <p:cNvSpPr/>
          <p:nvPr/>
        </p:nvSpPr>
        <p:spPr>
          <a:xfrm>
            <a:off x="323850" y="2706688"/>
            <a:ext cx="628650" cy="574675"/>
          </a:xfrm>
          <a:prstGeom prst="ellipse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8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2800" b="1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952500" y="2469515"/>
            <a:ext cx="7966710" cy="1049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>
                <a:ea typeface="黑体" panose="02010609060101010101" pitchFamily="49" charset="-122"/>
                <a:sym typeface="Arial" panose="020B0604020202020204" pitchFamily="34" charset="0"/>
              </a:rPr>
              <a:t>我们同时属于多个集体，每个集体都有自己的旋律。</a:t>
            </a:r>
          </a:p>
        </p:txBody>
      </p:sp>
      <p:sp>
        <p:nvSpPr>
          <p:cNvPr id="6" name="椭圆 5"/>
          <p:cNvSpPr/>
          <p:nvPr/>
        </p:nvSpPr>
        <p:spPr>
          <a:xfrm>
            <a:off x="323850" y="4380865"/>
            <a:ext cx="655638" cy="573088"/>
          </a:xfrm>
          <a:prstGeom prst="ellipse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8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2800" b="1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979805" y="4151630"/>
            <a:ext cx="8216265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>
                <a:ea typeface="黑体" panose="02010609060101010101" pitchFamily="49" charset="-122"/>
                <a:sym typeface="Arial" panose="020B0604020202020204" pitchFamily="34" charset="0"/>
              </a:rPr>
              <a:t>在不同的集体中，我们扮演不同的角色，承担不同的责任。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6"/>
          <p:cNvSpPr txBox="1">
            <a:spLocks noChangeArrowheads="1"/>
          </p:cNvSpPr>
          <p:nvPr/>
        </p:nvSpPr>
        <p:spPr bwMode="auto">
          <a:xfrm>
            <a:off x="695057" y="1700025"/>
            <a:ext cx="3623320" cy="864096"/>
          </a:xfrm>
          <a:prstGeom prst="rect">
            <a:avLst/>
          </a:prstGeom>
          <a:noFill/>
        </p:spPr>
        <p:txBody>
          <a:bodyPr lIns="0" tIns="0" rIns="0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buFontTx/>
              <a:buNone/>
              <a:defRPr/>
            </a:pPr>
            <a:r>
              <a:rPr lang="zh-CN" altLang="en-US" sz="4800" b="1" i="1" noProof="1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0000FF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小青的烦恼</a:t>
            </a:r>
            <a:r>
              <a:rPr lang="en-US" altLang="zh-CN" sz="4800" b="1" i="1" noProof="1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0000FF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:</a:t>
            </a:r>
          </a:p>
        </p:txBody>
      </p:sp>
      <p:sp>
        <p:nvSpPr>
          <p:cNvPr id="3" name="TextBox 3"/>
          <p:cNvSpPr txBox="1">
            <a:spLocks noChangeArrowheads="1"/>
          </p:cNvSpPr>
          <p:nvPr/>
        </p:nvSpPr>
        <p:spPr bwMode="auto">
          <a:xfrm>
            <a:off x="323850" y="2767965"/>
            <a:ext cx="8605520" cy="1322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>
                <a:latin typeface="宋体" panose="02010600030101010101" pitchFamily="2" charset="-122"/>
              </a:rPr>
              <a:t>    </a:t>
            </a:r>
            <a:r>
              <a:rPr lang="zh-CN" altLang="en-US" sz="4000">
                <a:latin typeface="宋体" panose="02010600030101010101" pitchFamily="2" charset="-122"/>
              </a:rPr>
              <a:t>周一上午，小青一下得到三个通知，顿时感觉手忙脚乱，她该怎么办？</a:t>
            </a:r>
          </a:p>
        </p:txBody>
      </p:sp>
      <p:grpSp>
        <p:nvGrpSpPr>
          <p:cNvPr id="5123" name="组合 1"/>
          <p:cNvGrpSpPr/>
          <p:nvPr/>
        </p:nvGrpSpPr>
        <p:grpSpPr bwMode="auto">
          <a:xfrm>
            <a:off x="323850" y="145098"/>
            <a:ext cx="6249283" cy="762000"/>
            <a:chOff x="250825" y="507025"/>
            <a:chExt cx="6250179" cy="762074"/>
          </a:xfrm>
        </p:grpSpPr>
        <p:sp>
          <p:nvSpPr>
            <p:cNvPr id="5130" name="文本框 6151"/>
            <p:cNvSpPr txBox="1">
              <a:spLocks noChangeArrowheads="1"/>
            </p:cNvSpPr>
            <p:nvPr/>
          </p:nvSpPr>
          <p:spPr bwMode="auto">
            <a:xfrm>
              <a:off x="808048" y="622013"/>
              <a:ext cx="5692956" cy="6452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探究点二：角色冲突的烦恼</a:t>
              </a:r>
            </a:p>
          </p:txBody>
        </p:sp>
        <p:sp>
          <p:nvSpPr>
            <p:cNvPr id="5131" name="矩形 7"/>
            <p:cNvSpPr>
              <a:spLocks noChangeArrowheads="1"/>
            </p:cNvSpPr>
            <p:nvPr/>
          </p:nvSpPr>
          <p:spPr bwMode="auto">
            <a:xfrm>
              <a:off x="791547" y="507025"/>
              <a:ext cx="2033061" cy="762074"/>
            </a:xfrm>
            <a:custGeom>
              <a:avLst/>
              <a:gdLst>
                <a:gd name="T0" fmla="*/ 0 w 2520280"/>
                <a:gd name="T1" fmla="*/ 1872208 h 1872208"/>
                <a:gd name="T2" fmla="*/ 2520280 w 2520280"/>
                <a:gd name="T3" fmla="*/ 1872208 h 1872208"/>
                <a:gd name="T4" fmla="*/ 0 w 2520280"/>
                <a:gd name="T5" fmla="*/ 1872208 h 1872208"/>
                <a:gd name="T6" fmla="*/ 0 w 2520280"/>
                <a:gd name="T7" fmla="*/ 0 h 1872208"/>
                <a:gd name="T8" fmla="*/ 916 w 2520280"/>
                <a:gd name="T9" fmla="*/ 0 h 1872208"/>
                <a:gd name="T10" fmla="*/ 0 w 2520280"/>
                <a:gd name="T11" fmla="*/ 0 h 187220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20280"/>
                <a:gd name="T19" fmla="*/ 0 h 1872208"/>
                <a:gd name="T20" fmla="*/ 2520280 w 2520280"/>
                <a:gd name="T21" fmla="*/ 1872208 h 187220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>
              <a:solidFill>
                <a:srgbClr val="DDDDDD"/>
              </a:solidFill>
              <a:miter lim="800000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任意多边形 16"/>
            <p:cNvSpPr/>
            <p:nvPr/>
          </p:nvSpPr>
          <p:spPr bwMode="auto">
            <a:xfrm>
              <a:off x="250825" y="786452"/>
              <a:ext cx="523950" cy="48264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0" b="0"/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solidFill>
                <a:schemeClr val="accent1"/>
              </a:solidFill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8" name="矩形 17"/>
            <p:cNvSpPr/>
            <p:nvPr/>
          </p:nvSpPr>
          <p:spPr bwMode="auto">
            <a:xfrm>
              <a:off x="622353" y="751524"/>
              <a:ext cx="163536" cy="168291"/>
            </a:xfrm>
            <a:prstGeom prst="rect">
              <a:avLst/>
            </a:prstGeom>
            <a:solidFill>
              <a:schemeClr val="accent5">
                <a:lumMod val="90000"/>
                <a:alpha val="50980"/>
              </a:schemeClr>
            </a:solidFill>
            <a:ln w="9525">
              <a:solidFill>
                <a:schemeClr val="accent1"/>
              </a:solidFill>
            </a:ln>
          </p:spPr>
          <p:txBody>
            <a:bodyPr lIns="0" tIns="215900" rIns="179705" bIns="0" anchor="ctr"/>
            <a:lstStyle/>
            <a:p>
              <a:pPr algn="ctr">
                <a:defRPr/>
              </a:pPr>
              <a:endParaRPr lang="zh-CN" altLang="en-US" sz="400" dirty="0">
                <a:solidFill>
                  <a:srgbClr val="FFFFFF"/>
                </a:solidFill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2" name="TextBox 5"/>
          <p:cNvSpPr txBox="1">
            <a:spLocks noChangeArrowheads="1"/>
          </p:cNvSpPr>
          <p:nvPr/>
        </p:nvSpPr>
        <p:spPr bwMode="auto">
          <a:xfrm>
            <a:off x="448945" y="3136900"/>
            <a:ext cx="3241675" cy="583565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28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来自班主任</a:t>
            </a:r>
            <a:endParaRPr lang="zh-CN" altLang="en-US" sz="3200" b="1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200" name="TextBox 4"/>
          <p:cNvSpPr txBox="1">
            <a:spLocks noChangeArrowheads="1"/>
          </p:cNvSpPr>
          <p:nvPr/>
        </p:nvSpPr>
        <p:spPr bwMode="auto">
          <a:xfrm>
            <a:off x="4495800" y="3196590"/>
            <a:ext cx="3557270" cy="523875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来自校学生会主席</a:t>
            </a:r>
          </a:p>
        </p:txBody>
      </p:sp>
      <p:sp>
        <p:nvSpPr>
          <p:cNvPr id="8198" name="TextBox 6"/>
          <p:cNvSpPr txBox="1">
            <a:spLocks noChangeArrowheads="1"/>
          </p:cNvSpPr>
          <p:nvPr/>
        </p:nvSpPr>
        <p:spPr bwMode="auto">
          <a:xfrm>
            <a:off x="2834640" y="6309995"/>
            <a:ext cx="2896235" cy="521970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来自舞蹈培训班</a:t>
            </a:r>
            <a:endParaRPr lang="zh-CN" altLang="en-US" sz="2800" b="1">
              <a:solidFill>
                <a:schemeClr val="accent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标注 4"/>
          <p:cNvSpPr/>
          <p:nvPr/>
        </p:nvSpPr>
        <p:spPr>
          <a:xfrm>
            <a:off x="212725" y="226060"/>
            <a:ext cx="4159250" cy="2503170"/>
          </a:xfrm>
          <a:prstGeom prst="wedge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3200">
                <a:solidFill>
                  <a:schemeClr val="accent5"/>
                </a:solidFill>
              </a:rPr>
              <a:t>下周五要期末考试了，复习时间紧张，同学们要认真复习各门功课，取得理想的成绩。</a:t>
            </a:r>
          </a:p>
        </p:txBody>
      </p:sp>
      <p:sp>
        <p:nvSpPr>
          <p:cNvPr id="6" name="矩形标注 5"/>
          <p:cNvSpPr/>
          <p:nvPr/>
        </p:nvSpPr>
        <p:spPr>
          <a:xfrm>
            <a:off x="2444115" y="3810635"/>
            <a:ext cx="4256405" cy="2197735"/>
          </a:xfrm>
          <a:prstGeom prst="wedge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3200">
                <a:solidFill>
                  <a:schemeClr val="accent5"/>
                </a:solidFill>
              </a:rPr>
              <a:t>各位学员：本周“全市青少年舞蹈比赛”报名开始了，请大家踊跃参加，秀出个人风采。</a:t>
            </a:r>
            <a:endParaRPr lang="zh-CN" altLang="en-US" sz="3200"/>
          </a:p>
        </p:txBody>
      </p:sp>
      <p:sp>
        <p:nvSpPr>
          <p:cNvPr id="7" name="矩形标注 6"/>
          <p:cNvSpPr/>
          <p:nvPr/>
        </p:nvSpPr>
        <p:spPr>
          <a:xfrm>
            <a:off x="4495800" y="323215"/>
            <a:ext cx="4267835" cy="2573020"/>
          </a:xfrm>
          <a:prstGeom prst="wedge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3200">
                <a:solidFill>
                  <a:schemeClr val="accent5"/>
                </a:solidFill>
              </a:rPr>
              <a:t>各位成员：本周六下午去某旅游区举行“关爱环境，人人有责”的学校宣传活动，请大家务必克服困难，准时参加。</a:t>
            </a:r>
            <a:endParaRPr lang="zh-CN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1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2" grpId="0" animBg="1"/>
      <p:bldP spid="8202" grpId="1" animBg="1"/>
      <p:bldP spid="8202" grpId="2" animBg="1"/>
      <p:bldP spid="8202" grpId="3" animBg="1"/>
      <p:bldP spid="8202" grpId="4" animBg="1"/>
      <p:bldP spid="8202" grpId="5" animBg="1"/>
      <p:bldP spid="8202" grpId="6" animBg="1"/>
      <p:bldP spid="8202" grpId="7" animBg="1"/>
      <p:bldP spid="8202" grpId="8" animBg="1"/>
      <p:bldP spid="8202" grpId="9" animBg="1"/>
      <p:bldP spid="8202" grpId="10" animBg="1"/>
      <p:bldP spid="8202" grpId="11" animBg="1"/>
      <p:bldP spid="8202" grpId="12" animBg="1"/>
      <p:bldP spid="8202" grpId="13" animBg="1"/>
      <p:bldP spid="8202" grpId="14" animBg="1"/>
      <p:bldP spid="8202" grpId="15" animBg="1"/>
      <p:bldP spid="8202" grpId="16" bldLvl="0" animBg="1"/>
      <p:bldP spid="8200" grpId="0" bldLvl="0" animBg="1"/>
      <p:bldP spid="8198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4"/>
          <p:cNvSpPr txBox="1">
            <a:spLocks noChangeArrowheads="1"/>
          </p:cNvSpPr>
          <p:nvPr/>
        </p:nvSpPr>
        <p:spPr bwMode="auto">
          <a:xfrm>
            <a:off x="266700" y="1701800"/>
            <a:ext cx="430530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>
                <a:solidFill>
                  <a:srgbClr val="C00000"/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3200">
                <a:solidFill>
                  <a:srgbClr val="C00000"/>
                </a:solidFill>
                <a:latin typeface="宋体" panose="02010600030101010101" pitchFamily="2" charset="-122"/>
              </a:rPr>
              <a:t>小青的烦恼是什么？ </a:t>
            </a:r>
          </a:p>
        </p:txBody>
      </p:sp>
      <p:sp>
        <p:nvSpPr>
          <p:cNvPr id="3" name="TextBox 5"/>
          <p:cNvSpPr txBox="1">
            <a:spLocks noChangeArrowheads="1"/>
          </p:cNvSpPr>
          <p:nvPr/>
        </p:nvSpPr>
        <p:spPr bwMode="auto">
          <a:xfrm>
            <a:off x="456565" y="2498725"/>
            <a:ext cx="818832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马上要考试了，复习时间紧张，但是学生会和舞蹈班也有活动，时间不够用。 </a:t>
            </a:r>
          </a:p>
        </p:txBody>
      </p:sp>
      <p:sp>
        <p:nvSpPr>
          <p:cNvPr id="14341" name="TextBox 4"/>
          <p:cNvSpPr txBox="1">
            <a:spLocks noChangeArrowheads="1"/>
          </p:cNvSpPr>
          <p:nvPr/>
        </p:nvSpPr>
        <p:spPr bwMode="auto">
          <a:xfrm>
            <a:off x="266700" y="3875405"/>
            <a:ext cx="716280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>
                <a:solidFill>
                  <a:srgbClr val="C00000"/>
                </a:solidFill>
                <a:latin typeface="宋体" panose="02010600030101010101" pitchFamily="2" charset="-122"/>
              </a:rPr>
              <a:t>2.</a:t>
            </a:r>
            <a:r>
              <a:rPr lang="zh-CN" altLang="en-US" sz="3200">
                <a:solidFill>
                  <a:srgbClr val="C00000"/>
                </a:solidFill>
                <a:latin typeface="宋体" panose="02010600030101010101" pitchFamily="2" charset="-122"/>
              </a:rPr>
              <a:t>集体会为小青的烦恼而调整时间吗？ </a:t>
            </a:r>
          </a:p>
        </p:txBody>
      </p:sp>
      <p:sp>
        <p:nvSpPr>
          <p:cNvPr id="8" name="标题 6"/>
          <p:cNvSpPr txBox="1">
            <a:spLocks noChangeArrowheads="1"/>
          </p:cNvSpPr>
          <p:nvPr/>
        </p:nvSpPr>
        <p:spPr bwMode="auto">
          <a:xfrm>
            <a:off x="602548" y="575985"/>
            <a:ext cx="2183160" cy="792088"/>
          </a:xfrm>
          <a:prstGeom prst="rect">
            <a:avLst/>
          </a:prstGeom>
          <a:noFill/>
        </p:spPr>
        <p:txBody>
          <a:bodyPr lIns="0" tIns="0" rIns="0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buFontTx/>
              <a:buNone/>
              <a:defRPr/>
            </a:pPr>
            <a:r>
              <a:rPr lang="zh-CN" altLang="en-US" sz="4800" b="1" noProof="1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0000FF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思 考：</a:t>
            </a:r>
          </a:p>
        </p:txBody>
      </p:sp>
      <p:sp>
        <p:nvSpPr>
          <p:cNvPr id="2" name="TextBox 5"/>
          <p:cNvSpPr txBox="1">
            <a:spLocks noChangeArrowheads="1"/>
          </p:cNvSpPr>
          <p:nvPr/>
        </p:nvSpPr>
        <p:spPr bwMode="auto">
          <a:xfrm>
            <a:off x="602615" y="4643755"/>
            <a:ext cx="458533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不会，只有自己调整。 </a:t>
            </a:r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4341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Box 6"/>
          <p:cNvSpPr txBox="1">
            <a:spLocks noChangeArrowheads="1"/>
          </p:cNvSpPr>
          <p:nvPr/>
        </p:nvSpPr>
        <p:spPr bwMode="auto">
          <a:xfrm>
            <a:off x="261938" y="558800"/>
            <a:ext cx="8631237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>
                <a:solidFill>
                  <a:srgbClr val="C00000"/>
                </a:solidFill>
                <a:latin typeface="宋体" panose="02010600030101010101" pitchFamily="2" charset="-122"/>
              </a:rPr>
              <a:t>3.</a:t>
            </a:r>
            <a:r>
              <a:rPr lang="zh-CN" altLang="en-US" sz="3200">
                <a:solidFill>
                  <a:srgbClr val="C00000"/>
                </a:solidFill>
                <a:latin typeface="宋体" panose="02010600030101010101" pitchFamily="2" charset="-122"/>
              </a:rPr>
              <a:t>如果你是小青，你会如何做？说说你的理由。</a:t>
            </a:r>
          </a:p>
        </p:txBody>
      </p:sp>
      <p:sp>
        <p:nvSpPr>
          <p:cNvPr id="12291" name="TextBox 7"/>
          <p:cNvSpPr txBox="1">
            <a:spLocks noChangeArrowheads="1"/>
          </p:cNvSpPr>
          <p:nvPr/>
        </p:nvSpPr>
        <p:spPr bwMode="auto">
          <a:xfrm>
            <a:off x="261938" y="1270000"/>
            <a:ext cx="8631237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>
                <a:latin typeface="宋体" panose="02010600030101010101" pitchFamily="2" charset="-122"/>
              </a:rPr>
              <a:t>我决定：</a:t>
            </a:r>
            <a:r>
              <a:rPr lang="zh-CN" altLang="en-US" sz="3000" u="sng">
                <a:latin typeface="宋体" panose="02010600030101010101" pitchFamily="2" charset="-122"/>
              </a:rPr>
              <a:t>                        </a:t>
            </a:r>
            <a:r>
              <a:rPr lang="zh-CN" altLang="en-US" sz="3000">
                <a:latin typeface="宋体" panose="02010600030101010101" pitchFamily="2" charset="-122"/>
              </a:rPr>
              <a:t>，</a:t>
            </a:r>
            <a:endParaRPr lang="en-US" altLang="zh-CN" sz="3000">
              <a:latin typeface="宋体" panose="02010600030101010101" pitchFamily="2" charset="-122"/>
            </a:endParaRPr>
          </a:p>
          <a:p>
            <a:pPr eaLnBrk="1" hangingPunct="1"/>
            <a:r>
              <a:rPr lang="zh-CN" altLang="en-US" sz="3000">
                <a:latin typeface="宋体" panose="02010600030101010101" pitchFamily="2" charset="-122"/>
              </a:rPr>
              <a:t>我的理由是：</a:t>
            </a:r>
            <a:r>
              <a:rPr lang="zh-CN" altLang="en-US" sz="3000" u="sng">
                <a:latin typeface="宋体" panose="02010600030101010101" pitchFamily="2" charset="-122"/>
              </a:rPr>
              <a:t>                               </a:t>
            </a:r>
            <a:r>
              <a:rPr lang="zh-CN" altLang="en-US" sz="3000">
                <a:latin typeface="宋体" panose="02010600030101010101" pitchFamily="2" charset="-122"/>
              </a:rPr>
              <a:t>。 </a:t>
            </a:r>
          </a:p>
        </p:txBody>
      </p:sp>
      <p:sp>
        <p:nvSpPr>
          <p:cNvPr id="15364" name="TextBox 5"/>
          <p:cNvSpPr txBox="1">
            <a:spLocks noChangeArrowheads="1"/>
          </p:cNvSpPr>
          <p:nvPr/>
        </p:nvSpPr>
        <p:spPr bwMode="auto">
          <a:xfrm>
            <a:off x="434975" y="4002088"/>
            <a:ext cx="2454275" cy="521970"/>
          </a:xfrm>
          <a:prstGeom prst="rect">
            <a:avLst/>
          </a:prstGeom>
          <a:solidFill>
            <a:schemeClr val="bg2"/>
          </a:solidFill>
          <a:ln w="9525">
            <a:solidFill>
              <a:schemeClr val="accent1">
                <a:lumMod val="50000"/>
              </a:schemeClr>
            </a:solidFill>
            <a:miter lim="800000"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舞蹈兴趣班</a:t>
            </a:r>
          </a:p>
        </p:txBody>
      </p:sp>
      <p:sp>
        <p:nvSpPr>
          <p:cNvPr id="10245" name="右箭头 6"/>
          <p:cNvSpPr>
            <a:spLocks noChangeArrowheads="1"/>
          </p:cNvSpPr>
          <p:nvPr/>
        </p:nvSpPr>
        <p:spPr bwMode="auto">
          <a:xfrm>
            <a:off x="3147060" y="2822893"/>
            <a:ext cx="838200" cy="304800"/>
          </a:xfrm>
          <a:prstGeom prst="rightArrow">
            <a:avLst>
              <a:gd name="adj1" fmla="val 50000"/>
              <a:gd name="adj2" fmla="val 49958"/>
            </a:avLst>
          </a:prstGeom>
          <a:solidFill>
            <a:schemeClr val="accent5"/>
          </a:solidFill>
          <a:ln w="28575">
            <a:solidFill>
              <a:schemeClr val="accent1">
                <a:lumMod val="50000"/>
              </a:schemeClr>
            </a:solidFill>
            <a:rou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lang="zh-CN" altLang="en-US"/>
          </a:p>
        </p:txBody>
      </p:sp>
      <p:sp>
        <p:nvSpPr>
          <p:cNvPr id="10246" name="TextBox 7"/>
          <p:cNvSpPr txBox="1">
            <a:spLocks noChangeArrowheads="1"/>
          </p:cNvSpPr>
          <p:nvPr/>
        </p:nvSpPr>
        <p:spPr bwMode="auto">
          <a:xfrm>
            <a:off x="4106863" y="4002088"/>
            <a:ext cx="41910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latin typeface="宋体" panose="02010600030101010101" pitchFamily="2" charset="-122"/>
              </a:rPr>
              <a:t>理由：这是兴趣、爱好。</a:t>
            </a:r>
          </a:p>
        </p:txBody>
      </p:sp>
      <p:sp>
        <p:nvSpPr>
          <p:cNvPr id="15367" name="TextBox 8"/>
          <p:cNvSpPr txBox="1">
            <a:spLocks noChangeArrowheads="1"/>
          </p:cNvSpPr>
          <p:nvPr/>
        </p:nvSpPr>
        <p:spPr bwMode="auto">
          <a:xfrm>
            <a:off x="518160" y="2714625"/>
            <a:ext cx="2105660" cy="521970"/>
          </a:xfrm>
          <a:prstGeom prst="rect">
            <a:avLst/>
          </a:prstGeom>
          <a:solidFill>
            <a:schemeClr val="bg2"/>
          </a:solidFill>
          <a:ln w="9525">
            <a:solidFill>
              <a:schemeClr val="accent1">
                <a:lumMod val="50000"/>
              </a:schemeClr>
            </a:solidFill>
            <a:miter lim="800000"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复习功课  </a:t>
            </a:r>
          </a:p>
        </p:txBody>
      </p:sp>
      <p:sp>
        <p:nvSpPr>
          <p:cNvPr id="15368" name="TextBox 9"/>
          <p:cNvSpPr txBox="1">
            <a:spLocks noChangeArrowheads="1"/>
          </p:cNvSpPr>
          <p:nvPr/>
        </p:nvSpPr>
        <p:spPr bwMode="auto">
          <a:xfrm>
            <a:off x="262255" y="5396230"/>
            <a:ext cx="2884805" cy="521970"/>
          </a:xfrm>
          <a:prstGeom prst="rect">
            <a:avLst/>
          </a:prstGeom>
          <a:solidFill>
            <a:schemeClr val="bg2"/>
          </a:solidFill>
          <a:ln w="9525">
            <a:solidFill>
              <a:schemeClr val="accent1">
                <a:lumMod val="50000"/>
              </a:schemeClr>
            </a:solidFill>
            <a:miter lim="800000"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参加学生会活动</a:t>
            </a:r>
          </a:p>
        </p:txBody>
      </p:sp>
      <p:sp>
        <p:nvSpPr>
          <p:cNvPr id="10249" name="右箭头 10"/>
          <p:cNvSpPr>
            <a:spLocks noChangeArrowheads="1"/>
          </p:cNvSpPr>
          <p:nvPr/>
        </p:nvSpPr>
        <p:spPr bwMode="auto">
          <a:xfrm>
            <a:off x="3184525" y="4110673"/>
            <a:ext cx="838200" cy="304800"/>
          </a:xfrm>
          <a:prstGeom prst="rightArrow">
            <a:avLst>
              <a:gd name="adj1" fmla="val 50000"/>
              <a:gd name="adj2" fmla="val 49958"/>
            </a:avLst>
          </a:prstGeom>
          <a:solidFill>
            <a:schemeClr val="accent5"/>
          </a:solidFill>
          <a:ln w="28575">
            <a:solidFill>
              <a:schemeClr val="accent1">
                <a:lumMod val="50000"/>
              </a:schemeClr>
            </a:solidFill>
            <a:rou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lang="zh-CN" altLang="en-US"/>
          </a:p>
        </p:txBody>
      </p:sp>
      <p:sp>
        <p:nvSpPr>
          <p:cNvPr id="10250" name="右箭头 11"/>
          <p:cNvSpPr>
            <a:spLocks noChangeArrowheads="1"/>
          </p:cNvSpPr>
          <p:nvPr/>
        </p:nvSpPr>
        <p:spPr bwMode="auto">
          <a:xfrm>
            <a:off x="3260725" y="5505450"/>
            <a:ext cx="762000" cy="3048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28575">
            <a:solidFill>
              <a:schemeClr val="accent1">
                <a:lumMod val="50000"/>
              </a:schemeClr>
            </a:solidFill>
            <a:rou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lang="zh-CN" altLang="en-US"/>
          </a:p>
        </p:txBody>
      </p:sp>
      <p:sp>
        <p:nvSpPr>
          <p:cNvPr id="10251" name="TextBox 12"/>
          <p:cNvSpPr txBox="1">
            <a:spLocks noChangeArrowheads="1"/>
          </p:cNvSpPr>
          <p:nvPr/>
        </p:nvSpPr>
        <p:spPr bwMode="auto">
          <a:xfrm>
            <a:off x="4107815" y="2499360"/>
            <a:ext cx="4785360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latin typeface="宋体" panose="02010600030101010101" pitchFamily="2" charset="-122"/>
              </a:rPr>
              <a:t>理由：复习时间紧迫 ，考试在即。</a:t>
            </a:r>
          </a:p>
        </p:txBody>
      </p:sp>
      <p:sp>
        <p:nvSpPr>
          <p:cNvPr id="10252" name="TextBox 13"/>
          <p:cNvSpPr txBox="1">
            <a:spLocks noChangeArrowheads="1"/>
          </p:cNvSpPr>
          <p:nvPr/>
        </p:nvSpPr>
        <p:spPr bwMode="auto">
          <a:xfrm>
            <a:off x="4106863" y="5180965"/>
            <a:ext cx="4786312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latin typeface="宋体" panose="02010600030101010101" pitchFamily="2" charset="-122"/>
              </a:rPr>
              <a:t>理由：学生会的宣传工作是影响全校的大事很重要。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 bldLvl="0" animBg="1"/>
      <p:bldP spid="10246" grpId="0"/>
      <p:bldP spid="10249" grpId="0" bldLvl="0" animBg="1"/>
      <p:bldP spid="10250" grpId="0" bldLvl="0" animBg="1"/>
      <p:bldP spid="10251" grpId="0"/>
      <p:bldP spid="1025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505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60"/>
  <p:tag name="KSO_WM_UNIT_TYPE" val="l_h_f"/>
  <p:tag name="KSO_WM_UNIT_INDEX" val="1_1_1"/>
  <p:tag name="KSO_WM_UNIT_ID" val="256*l_h_f*1_1_1"/>
  <p:tag name="KSO_WM_UNIT_CLEAR" val="1"/>
  <p:tag name="KSO_WM_UNIT_LAYERLEVEL" val="1_1_1"/>
  <p:tag name="KSO_WM_UNIT_VALUE" val="11"/>
  <p:tag name="KSO_WM_UNIT_HIGHLIGHT" val="0"/>
  <p:tag name="KSO_WM_UNIT_COMPATIBLE" val="0"/>
  <p:tag name="KSO_WM_BEAUTIFY_FLAG" val="#wm#"/>
  <p:tag name="KSO_WM_UNIT_PRESET_TEXT_INDEX" val="4"/>
  <p:tag name="KSO_WM_UNIT_PRESET_TEXT_LEN" val="12"/>
  <p:tag name="KSO_WM_DIAGRAM_GROUP_CODE" val="l1-1"/>
  <p:tag name="KSO_WM_TAG_VERSION" val="1.0"/>
  <p:tag name="KSO_WM_UNIT_TEXT_FILL_FORE_SCHEMECOLOR_INDEX" val="13"/>
  <p:tag name="KSO_WM_UNIT_TEXT_FILL_TYPE" val="1"/>
  <p:tag name="KSO_WM_UNIT_USESOURCEFORMAT_APPLY" val="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60"/>
  <p:tag name="KSO_WM_UNIT_TYPE" val="l_h_f"/>
  <p:tag name="KSO_WM_UNIT_INDEX" val="1_1_1"/>
  <p:tag name="KSO_WM_UNIT_ID" val="256*l_h_f*1_1_1"/>
  <p:tag name="KSO_WM_UNIT_CLEAR" val="1"/>
  <p:tag name="KSO_WM_UNIT_LAYERLEVEL" val="1_1_1"/>
  <p:tag name="KSO_WM_UNIT_VALUE" val="11"/>
  <p:tag name="KSO_WM_UNIT_HIGHLIGHT" val="0"/>
  <p:tag name="KSO_WM_UNIT_COMPATIBLE" val="0"/>
  <p:tag name="KSO_WM_BEAUTIFY_FLAG" val="#wm#"/>
  <p:tag name="KSO_WM_UNIT_PRESET_TEXT_INDEX" val="4"/>
  <p:tag name="KSO_WM_UNIT_PRESET_TEXT_LEN" val="12"/>
  <p:tag name="KSO_WM_DIAGRAM_GROUP_CODE" val="l1-1"/>
  <p:tag name="KSO_WM_TAG_VERSION" val="1.0"/>
  <p:tag name="KSO_WM_UNIT_TEXT_FILL_FORE_SCHEMECOLOR_INDEX" val="13"/>
  <p:tag name="KSO_WM_UNIT_TEXT_FILL_TYPE" val="1"/>
  <p:tag name="KSO_WM_UNIT_USESOURCEFORMAT_APPLY" val="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diagram160304_1*i*0"/>
  <p:tag name="KSO_WM_TEMPLATE_CATEGORY" val="diagram"/>
  <p:tag name="KSO_WM_TEMPLATE_INDEX" val="160304"/>
  <p:tag name="KSO_WM_UNIT_INDEX" val="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304"/>
  <p:tag name="KSO_WM_UNIT_TYPE" val="l_h_f"/>
  <p:tag name="KSO_WM_UNIT_INDEX" val="1_1_1"/>
  <p:tag name="KSO_WM_UNIT_ID" val="diagram160304_1*l_h_f*1_1_1"/>
  <p:tag name="KSO_WM_UNIT_CLEAR" val="1"/>
  <p:tag name="KSO_WM_UNIT_LAYERLEVEL" val="1_1_1"/>
  <p:tag name="KSO_WM_UNIT_VALUE" val="119"/>
  <p:tag name="KSO_WM_UNIT_HIGHLIGHT" val="0"/>
  <p:tag name="KSO_WM_UNIT_COMPATIBLE" val="0"/>
  <p:tag name="KSO_WM_DIAGRAM_GROUP_CODE" val="l1-1"/>
  <p:tag name="KSO_WM_UNIT_PRESET_TEXT" val="LOREM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304"/>
  <p:tag name="KSO_WM_UNIT_TYPE" val="l_i"/>
  <p:tag name="KSO_WM_UNIT_INDEX" val="1_1"/>
  <p:tag name="KSO_WM_UNIT_ID" val="diagram160304_1*l_i*1_1"/>
  <p:tag name="KSO_WM_UNIT_CLEAR" val="1"/>
  <p:tag name="KSO_WM_UNIT_LAYERLEVEL" val="1_1"/>
  <p:tag name="KSO_WM_DIAGRAM_GROUP_CODE" val="l1-1"/>
  <p:tag name="KSO_WM_UNIT_FILL_FORE_SCHEMECOLOR_INDEX" val="6"/>
  <p:tag name="KSO_WM_UNIT_FILL_TYPE" val="1"/>
  <p:tag name="KSO_WM_UNIT_USESOURCEFORMAT_APPLY" val="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diagram725_1*i*0"/>
  <p:tag name="KSO_WM_TEMPLATE_CATEGORY" val="diagram"/>
  <p:tag name="KSO_WM_TEMPLATE_INDEX" val="725"/>
  <p:tag name="KSO_WM_UNIT_INDEX" val="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725"/>
  <p:tag name="KSO_WM_UNIT_TYPE" val="l_i"/>
  <p:tag name="KSO_WM_UNIT_INDEX" val="1_1"/>
  <p:tag name="KSO_WM_UNIT_ID" val="diagram725_1*l_i*1_1"/>
  <p:tag name="KSO_WM_UNIT_CLEAR" val="1"/>
  <p:tag name="KSO_WM_UNIT_LAYERLEVEL" val="1_1"/>
  <p:tag name="KSO_WM_DIAGRAM_GROUP_CODE" val="l1-1"/>
  <p:tag name="KSO_WM_UNIT_FILL_FORE_SCHEMECOLOR_INDEX" val="6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725"/>
  <p:tag name="KSO_WM_UNIT_TYPE" val="l_i"/>
  <p:tag name="KSO_WM_UNIT_INDEX" val="1_2"/>
  <p:tag name="KSO_WM_UNIT_ID" val="diagram725_1*l_i*1_2"/>
  <p:tag name="KSO_WM_UNIT_CLEAR" val="1"/>
  <p:tag name="KSO_WM_UNIT_LAYERLEVEL" val="1_1"/>
  <p:tag name="KSO_WM_DIAGRAM_GROUP_CODE" val="l1-1"/>
  <p:tag name="KSO_WM_UNIT_FILL_FORE_SCHEMECOLOR_INDEX" val="6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725"/>
  <p:tag name="KSO_WM_UNIT_TYPE" val="l_i"/>
  <p:tag name="KSO_WM_UNIT_INDEX" val="1_3"/>
  <p:tag name="KSO_WM_UNIT_ID" val="diagram725_1*l_i*1_3"/>
  <p:tag name="KSO_WM_UNIT_CLEAR" val="1"/>
  <p:tag name="KSO_WM_UNIT_LAYERLEVEL" val="1_1"/>
  <p:tag name="KSO_WM_DIAGRAM_GROUP_CODE" val="l1-1"/>
  <p:tag name="KSO_WM_UNIT_FILL_FORE_SCHEMECOLOR_INDEX" val="6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725"/>
  <p:tag name="KSO_WM_UNIT_TYPE" val="l_h_f"/>
  <p:tag name="KSO_WM_UNIT_INDEX" val="1_1_1"/>
  <p:tag name="KSO_WM_UNIT_ID" val="diagram725_1*l_h_f*1_1_1"/>
  <p:tag name="KSO_WM_UNIT_CLEAR" val="1"/>
  <p:tag name="KSO_WM_UNIT_LAYERLEVEL" val="1_1_1"/>
  <p:tag name="KSO_WM_UNIT_VALUE" val="52"/>
  <p:tag name="KSO_WM_UNIT_HIGHLIGHT" val="0"/>
  <p:tag name="KSO_WM_UNIT_COMPATIBLE" val="0"/>
  <p:tag name="KSO_WM_UNIT_PRESET_TEXT_INDEX" val="4"/>
  <p:tag name="KSO_WM_UNIT_PRESET_TEXT_LEN" val="25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5053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169013"/>
  <p:tag name="KSO_WM_UNIT_TYPE" val="d"/>
  <p:tag name="KSO_WM_UNIT_INDEX" val="1"/>
  <p:tag name="KSO_WM_UNIT_ID" val="258*d*1"/>
  <p:tag name="KSO_WM_UNIT_CLEAR" val="0"/>
  <p:tag name="KSO_WM_UNIT_LAYERLEVEL" val="1"/>
  <p:tag name="KSO_WM_UNIT_VALUE" val="1004*1281"/>
  <p:tag name="KSO_WM_UNIT_HIGHLIGHT" val="0"/>
  <p:tag name="KSO_WM_UNIT_COMPATIBLE" val="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150995202*i*1"/>
  <p:tag name="KSO_WM_TEMPLATE_CATEGORY" val="diagram"/>
  <p:tag name="KSO_WM_TEMPLATE_INDEX" val="169013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150995202*i*3"/>
  <p:tag name="KSO_WM_TEMPLATE_CATEGORY" val="diagram"/>
  <p:tag name="KSO_WM_TEMPLATE_INDEX" val="169013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169013"/>
  <p:tag name="KSO_WM_UNIT_TYPE" val="f"/>
  <p:tag name="KSO_WM_UNIT_INDEX" val="1"/>
  <p:tag name="KSO_WM_UNIT_ID" val="258*f*1"/>
  <p:tag name="KSO_WM_UNIT_CLEAR" val="1"/>
  <p:tag name="KSO_WM_UNIT_LAYERLEVEL" val="1"/>
  <p:tag name="KSO_WM_UNIT_VALUE" val="126"/>
  <p:tag name="KSO_WM_UNIT_HIGHLIGHT" val="0"/>
  <p:tag name="KSO_WM_UNIT_COMPATIBLE" val="0"/>
  <p:tag name="KSO_WM_BEAUTIFY_FLAG" val="#wm#"/>
  <p:tag name="KSO_WM_UNIT_PRESET_TEXT_INDEX" val="3"/>
  <p:tag name="KSO_WM_UNIT_PRESET_TEXT_LEN" val="12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169013"/>
  <p:tag name="KSO_WM_UNIT_TYPE" val="a"/>
  <p:tag name="KSO_WM_UNIT_INDEX" val="1"/>
  <p:tag name="KSO_WM_UNIT_ID" val="258*a*1"/>
  <p:tag name="KSO_WM_UNIT_CLEAR" val="1"/>
  <p:tag name="KSO_WM_UNIT_LAYERLEVEL" val="1"/>
  <p:tag name="KSO_WM_UNIT_VALUE" val="64"/>
  <p:tag name="KSO_WM_UNIT_ISCONTENTSTITLE" val="0"/>
  <p:tag name="KSO_WM_UNIT_HIGHLIGHT" val="0"/>
  <p:tag name="KSO_WM_UNIT_COMPATIBLE" val="0"/>
  <p:tag name="KSO_WM_BEAUTIFY_FLAG" val="#wm#"/>
  <p:tag name="KSO_WM_UNIT_PRESET_TEXT_INDEX" val="3"/>
  <p:tag name="KSO_WM_UNIT_PRESET_TEXT_LEN" val="12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7、11、13、17、18、20、24"/>
  <p:tag name="KSO_WM_SLIDE_ID" val="custom160002_1"/>
  <p:tag name="KSO_WM_SLIDE_INDEX" val="1"/>
  <p:tag name="KSO_WM_SLIDE_LAYOUT" val="a_b"/>
  <p:tag name="KSO_WM_SLIDE_LAYOUT_CNT" val="1_1"/>
  <p:tag name="KSO_WM_SLIDE_TYPE" val="title"/>
  <p:tag name="KSO_WM_BEAUTIFY_FLAG" val="#wm#"/>
  <p:tag name="KSO_WM_SLIDE_ITEM_CNT" val="2"/>
  <p:tag name="KSO_WM_TEMPLATE_CATEGORY" val="custom"/>
  <p:tag name="KSO_WM_TEMPLATE_INDEX" val="160002"/>
  <p:tag name="KSO_WM_TAG_VERSION" val="1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7、11、13、17、18、20、24"/>
  <p:tag name="KSO_WM_SLIDE_ID" val="custom160002_1"/>
  <p:tag name="KSO_WM_SLIDE_INDEX" val="1"/>
  <p:tag name="KSO_WM_SLIDE_LAYOUT" val="a_b"/>
  <p:tag name="KSO_WM_SLIDE_LAYOUT_CNT" val="1_1"/>
  <p:tag name="KSO_WM_SLIDE_TYPE" val="title"/>
  <p:tag name="KSO_WM_BEAUTIFY_FLAG" val="#wm#"/>
  <p:tag name="KSO_WM_SLIDE_ITEM_CNT" val="2"/>
  <p:tag name="KSO_WM_TEMPLATE_CATEGORY" val="custom"/>
  <p:tag name="KSO_WM_TEMPLATE_INDEX" val="160002"/>
  <p:tag name="KSO_WM_TAG_VERSION" val="1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7、11、13、17、18、20、24"/>
  <p:tag name="KSO_WM_SLIDE_ID" val="custom160002_1"/>
  <p:tag name="KSO_WM_SLIDE_INDEX" val="1"/>
  <p:tag name="KSO_WM_SLIDE_LAYOUT" val="a_b"/>
  <p:tag name="KSO_WM_SLIDE_LAYOUT_CNT" val="1_1"/>
  <p:tag name="KSO_WM_SLIDE_TYPE" val="title"/>
  <p:tag name="KSO_WM_BEAUTIFY_FLAG" val="#wm#"/>
  <p:tag name="KSO_WM_SLIDE_ITEM_CNT" val="2"/>
  <p:tag name="KSO_WM_TEMPLATE_CATEGORY" val="custom"/>
  <p:tag name="KSO_WM_TEMPLATE_INDEX" val="160002"/>
  <p:tag name="KSO_WM_TAG_VERSION" val="1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486"/>
  <p:tag name="KSO_WM_UNIT_TYPE" val="l_i"/>
  <p:tag name="KSO_WM_UNIT_INDEX" val="1_1"/>
  <p:tag name="KSO_WM_UNIT_ID" val="diagram160486_6*l_i*1_1"/>
  <p:tag name="KSO_WM_UNIT_CLEAR" val="1"/>
  <p:tag name="KSO_WM_UNIT_LAYERLEVEL" val="1_1"/>
  <p:tag name="KSO_WM_BEAUTIFY_FLAG" val="#wm#"/>
  <p:tag name="KSO_WM_DIAGRAM_GROUP_CODE" val="l1-1"/>
  <p:tag name="KSO_WM_TAG_VERSION" val="1.0"/>
  <p:tag name="KSO_WM_UNIT_LINE_FORE_SCHEMECOLOR_INDEX" val="14"/>
  <p:tag name="KSO_WM_UNIT_LINE_FILL_TYPE" val="2"/>
  <p:tag name="KSO_WM_UNIT_USESOURCEFORMAT_APPLY" val="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486"/>
  <p:tag name="KSO_WM_UNIT_TYPE" val="l_h_f"/>
  <p:tag name="KSO_WM_UNIT_INDEX" val="1_1_1"/>
  <p:tag name="KSO_WM_UNIT_ID" val="diagram160486_6*l_h_f*1_1_1"/>
  <p:tag name="KSO_WM_UNIT_CLEAR" val="1"/>
  <p:tag name="KSO_WM_UNIT_LAYERLEVEL" val="1_1_1"/>
  <p:tag name="KSO_WM_UNIT_VALUE" val="20"/>
  <p:tag name="KSO_WM_UNIT_HIGHLIGHT" val="0"/>
  <p:tag name="KSO_WM_UNIT_COMPATIBLE" val="0"/>
  <p:tag name="KSO_WM_BEAUTIFY_FLAG" val="#wm#"/>
  <p:tag name="KSO_WM_UNIT_PRESET_TEXT_INDEX" val="4"/>
  <p:tag name="KSO_WM_UNIT_PRESET_TEXT_LEN" val="57"/>
  <p:tag name="KSO_WM_DIAGRAM_GROUP_CODE" val="l1-1"/>
  <p:tag name="KSO_WM_TAG_VERSION" val="1.0"/>
  <p:tag name="KSO_WM_UNIT_TEXT_FILL_FORE_SCHEMECOLOR_INDEX" val="13"/>
  <p:tag name="KSO_WM_UNIT_TEXT_FILL_TYPE" val="1"/>
  <p:tag name="KSO_WM_UNIT_USESOURCEFORMAT_APPLY" val="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ID" val="2869567"/>
  <p:tag name="KSO_WM_TEMPLATE_OUTLINE_ID" val="15"/>
  <p:tag name="KSO_WM_TEMPLATE_SCENE_ID" val="1"/>
  <p:tag name="KSO_WM_TEMPLATE_JOB_ID" val="2"/>
  <p:tag name="KSO_WM_TEMPLATE_TOPIC_DEFAULT" val="1"/>
  <p:tag name="KSO_WM_TEMPLATE_CATEGORY" val="custom"/>
  <p:tag name="KSO_WM_TEMPLATE_INDEX" val="20185053"/>
  <p:tag name="KSO_WM_TAG_VERSION" val="1.0"/>
  <p:tag name="KSO_WM_TEMPLATE_THUMBS_INDEX" val="1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486"/>
  <p:tag name="KSO_WM_UNIT_TYPE" val="l_i"/>
  <p:tag name="KSO_WM_UNIT_INDEX" val="1_2"/>
  <p:tag name="KSO_WM_UNIT_ID" val="diagram160486_6*l_i*1_2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5"/>
  <p:tag name="KSO_WM_UNIT_FILL_TYPE" val="1"/>
  <p:tag name="KSO_WM_UNIT_USESOURCEFORMAT_APPLY" val="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481"/>
  <p:tag name="KSO_WM_TAG_VERSION" val="1.0"/>
  <p:tag name="KSO_WM_SLIDE_ID" val="custom160481_29"/>
  <p:tag name="KSO_WM_SLIDE_INDEX" val="29"/>
  <p:tag name="KSO_WM_SLIDE_ITEM_CNT" val="1"/>
  <p:tag name="KSO_WM_SLIDE_LAYOUT" val="a"/>
  <p:tag name="KSO_WM_SLIDE_LAYOUT_CNT" val="1"/>
  <p:tag name="KSO_WM_SLIDE_TYPE" val="endPage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81"/>
  <p:tag name="KSO_WM_UNIT_TYPE" val="a"/>
  <p:tag name="KSO_WM_UNIT_INDEX" val="1"/>
  <p:tag name="KSO_WM_UNIT_ID" val="custom160481_29*a*1"/>
  <p:tag name="KSO_WM_UNIT_CLEAR" val="1"/>
  <p:tag name="KSO_WM_UNIT_LAYERLEVEL" val="1"/>
  <p:tag name="KSO_WM_UNIT_VALUE" val="7"/>
  <p:tag name="KSO_WM_UNIT_ISCONTENTSTITLE" val="0"/>
  <p:tag name="KSO_WM_UNIT_HIGHLIGHT" val="0"/>
  <p:tag name="KSO_WM_UNIT_COMPATIBLE" val="0"/>
  <p:tag name="KSO_WM_UNIT_PRESET_TEXT" val="THANK YOU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ID" val="2869567"/>
  <p:tag name="KSO_WM_TEMPLATE_OUTLINE_ID" val="15"/>
  <p:tag name="KSO_WM_TEMPLATE_SCENE_ID" val="1"/>
  <p:tag name="KSO_WM_TEMPLATE_JOB_ID" val="2"/>
  <p:tag name="KSO_WM_TEMPLATE_TOPIC_DEFAULT" val="1"/>
  <p:tag name="KSO_WM_TEMPLATE_CATEGORY" val="custom"/>
  <p:tag name="KSO_WM_TEMPLATE_INDEX" val="20185053"/>
  <p:tag name="KSO_WM_TAG_VERSION" val="1.0"/>
  <p:tag name="KSO_WM_TEMPLATE_THUMBS_INDEX" val="1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ID" val="2869567"/>
  <p:tag name="KSO_WM_TEMPLATE_OUTLINE_ID" val="15"/>
  <p:tag name="KSO_WM_TEMPLATE_SCENE_ID" val="1"/>
  <p:tag name="KSO_WM_TEMPLATE_JOB_ID" val="2"/>
  <p:tag name="KSO_WM_TEMPLATE_TOPIC_DEFAULT" val="1"/>
  <p:tag name="KSO_WM_TEMPLATE_CATEGORY" val="custom"/>
  <p:tag name="KSO_WM_TEMPLATE_INDEX" val="20185053"/>
  <p:tag name="KSO_WM_TAG_VERSION" val="1.0"/>
  <p:tag name="KSO_WM_TEMPLATE_THUMBS_INDEX" val="1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5053"/>
  <p:tag name="KSO_WM_TAG_VERSION" val="1.0"/>
  <p:tag name="KSO_WM_SLIDE_ID" val="custom20185053_1"/>
  <p:tag name="KSO_WM_SLIDE_INDEX" val="1"/>
  <p:tag name="KSO_WM_SLIDE_ITEM_CNT" val="2"/>
  <p:tag name="KSO_WM_SLIDE_LAYOUT" val="a_b_c"/>
  <p:tag name="KSO_WM_SLIDE_LAYOUT_CNT" val="1_1_1"/>
  <p:tag name="KSO_WM_SLIDE_TYPE" val="title"/>
  <p:tag name="KSO_WM_TEMPLATE_THUMBS_INDEX" val="1"/>
  <p:tag name="KSO_WM_BEAUTIFY_FLAG" val="#wm#"/>
  <p:tag name="KSO_WM_SLIDE_SUBTYPE" val="pureTxt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5053"/>
  <p:tag name="KSO_WM_UNIT_TYPE" val="a"/>
  <p:tag name="KSO_WM_UNIT_INDEX" val="1"/>
  <p:tag name="KSO_WM_UNIT_ID" val="custom20185053_1*a*1"/>
  <p:tag name="KSO_WM_UNIT_LAYERLEVEL" val="1"/>
  <p:tag name="KSO_WM_UNIT_VALUE" val="12"/>
  <p:tag name="KSO_WM_UNIT_ISCONTENTSTITLE" val="0"/>
  <p:tag name="KSO_WM_UNIT_HIGHLIGHT" val="0"/>
  <p:tag name="KSO_WM_UNIT_COMPATIBLE" val="0"/>
  <p:tag name="KSO_WM_UNIT_CLEAR" val="0"/>
  <p:tag name="KSO_WM_BEAUTIFY_FLAG" val="#wm#"/>
  <p:tag name="KSO_WM_TAG_VERSION" val="1.0"/>
  <p:tag name="KSO_WM_UNIT_PRESET_TEXT" val="小清新风格模板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5053"/>
  <p:tag name="KSO_WM_TAG_VERSION" val="1.0"/>
  <p:tag name="KSO_WM_UNIT_TYPE" val="c"/>
  <p:tag name="KSO_WM_UNIT_INDEX" val="1"/>
  <p:tag name="KSO_WM_UNIT_ID" val="custom20185053_1*c*1"/>
  <p:tag name="KSO_WM_UNIT_LAYERLEVEL" val="1"/>
  <p:tag name="KSO_WM_UNIT_VALUE" val="12"/>
  <p:tag name="KSO_WM_UNIT_HIGHLIGHT" val="0"/>
  <p:tag name="KSO_WM_UNIT_COMPATIBLE" val="1"/>
  <p:tag name="KSO_WM_UNIT_CLEAR" val="0"/>
  <p:tag name="KSO_WM_UNIT_PRESET_TEXT" val="2018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60"/>
  <p:tag name="KSO_WM_UNIT_TYPE" val="l_h_f"/>
  <p:tag name="KSO_WM_UNIT_INDEX" val="1_1_1"/>
  <p:tag name="KSO_WM_UNIT_ID" val="256*l_h_f*1_1_1"/>
  <p:tag name="KSO_WM_UNIT_CLEAR" val="1"/>
  <p:tag name="KSO_WM_UNIT_LAYERLEVEL" val="1_1_1"/>
  <p:tag name="KSO_WM_UNIT_VALUE" val="11"/>
  <p:tag name="KSO_WM_UNIT_HIGHLIGHT" val="0"/>
  <p:tag name="KSO_WM_UNIT_COMPATIBLE" val="0"/>
  <p:tag name="KSO_WM_BEAUTIFY_FLAG" val="#wm#"/>
  <p:tag name="KSO_WM_UNIT_PRESET_TEXT_INDEX" val="4"/>
  <p:tag name="KSO_WM_UNIT_PRESET_TEXT_LEN" val="12"/>
  <p:tag name="KSO_WM_DIAGRAM_GROUP_CODE" val="l1-1"/>
  <p:tag name="KSO_WM_TAG_VERSION" val="1.0"/>
  <p:tag name="KSO_WM_UNIT_TEXT_FILL_FORE_SCHEMECOLOR_INDEX" val="13"/>
  <p:tag name="KSO_WM_UNIT_TEXT_FILL_TYPE" val="1"/>
  <p:tag name="KSO_WM_UNIT_USESOURCEFORMAT_APPLY" val="0"/>
</p:tagLst>
</file>

<file path=ppt/theme/theme1.xml><?xml version="1.0" encoding="utf-8"?>
<a:theme xmlns:a="http://schemas.openxmlformats.org/drawingml/2006/main" name="Office 主题">
  <a:themeElements>
    <a:clrScheme name="自定义 126">
      <a:dk1>
        <a:srgbClr val="000000"/>
      </a:dk1>
      <a:lt1>
        <a:srgbClr val="FFFFFF"/>
      </a:lt1>
      <a:dk2>
        <a:srgbClr val="FFA1AD"/>
      </a:dk2>
      <a:lt2>
        <a:srgbClr val="FFF3EB"/>
      </a:lt2>
      <a:accent1>
        <a:srgbClr val="FFA1AD"/>
      </a:accent1>
      <a:accent2>
        <a:srgbClr val="FFA1AD"/>
      </a:accent2>
      <a:accent3>
        <a:srgbClr val="FFA1AD"/>
      </a:accent3>
      <a:accent4>
        <a:srgbClr val="FFA1AD"/>
      </a:accent4>
      <a:accent5>
        <a:srgbClr val="000000"/>
      </a:accent5>
      <a:accent6>
        <a:srgbClr val="FFFFFF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主题3">
  <a:themeElements>
    <a:clrScheme name="9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9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5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5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  <a:cs typeface="Times New Roman" pitchFamily="18" charset="0"/>
          </a:defRPr>
        </a:defPPr>
      </a:lstStyle>
    </a:lnDef>
  </a:objectDefaults>
  <a:extraClrSchemeLst>
    <a:extraClrScheme>
      <a:clrScheme name="9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主题3">
  <a:themeElements>
    <a:clrScheme name="9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9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5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5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  <a:cs typeface="Times New Roman" pitchFamily="18" charset="0"/>
          </a:defRPr>
        </a:defPPr>
      </a:lstStyle>
    </a:lnDef>
  </a:objectDefaults>
  <a:extraClrSchemeLst>
    <a:extraClrScheme>
      <a:clrScheme name="9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AEACE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126">
    <a:dk1>
      <a:srgbClr val="000000"/>
    </a:dk1>
    <a:lt1>
      <a:srgbClr val="FFFFFF"/>
    </a:lt1>
    <a:dk2>
      <a:srgbClr val="FFA1AD"/>
    </a:dk2>
    <a:lt2>
      <a:srgbClr val="FFF3EB"/>
    </a:lt2>
    <a:accent1>
      <a:srgbClr val="FFA1AD"/>
    </a:accent1>
    <a:accent2>
      <a:srgbClr val="FFA1AD"/>
    </a:accent2>
    <a:accent3>
      <a:srgbClr val="FFA1AD"/>
    </a:accent3>
    <a:accent4>
      <a:srgbClr val="FFA1AD"/>
    </a:accent4>
    <a:accent5>
      <a:srgbClr val="000000"/>
    </a:accent5>
    <a:accent6>
      <a:srgbClr val="FFFFFF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2111</Words>
  <Application>WPS 演示</Application>
  <PresentationFormat>全屏显示(4:3)</PresentationFormat>
  <Paragraphs>144</Paragraphs>
  <Slides>26</Slides>
  <Notes>6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26</vt:i4>
      </vt:variant>
    </vt:vector>
  </HeadingPairs>
  <TitlesOfParts>
    <vt:vector size="29" baseType="lpstr">
      <vt:lpstr>Office 主题</vt:lpstr>
      <vt:lpstr>主题3</vt:lpstr>
      <vt:lpstr>1_主题3</vt:lpstr>
      <vt:lpstr>第二框     节奏与韵律 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THANK YOU</vt:lpstr>
      <vt:lpstr>幻灯片 25</vt:lpstr>
      <vt:lpstr>幻灯片 26</vt:lpstr>
    </vt:vector>
  </TitlesOfParts>
  <Manager/>
  <Company/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/>
  <cp:revision>16</cp:revision>
  <dcterms:created xsi:type="dcterms:W3CDTF">2018-03-08T10:11:00Z</dcterms:created>
  <dcterms:modified xsi:type="dcterms:W3CDTF">2019-05-31T08:31:13Z</dcterms:modified>
  <cp:category/>
</cp:coreProperties>
</file>