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tags/tag7.xml" ContentType="application/vnd.openxmlformats-officedocument.presentationml.tags+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ags/tag5.xml" ContentType="application/vnd.openxmlformats-officedocument.presentationml.tag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handoutMasterIdLst>
    <p:handoutMasterId r:id="rId24"/>
  </p:handoutMasterIdLst>
  <p:sldIdLst>
    <p:sldId id="256" r:id="rId2"/>
    <p:sldId id="259" r:id="rId3"/>
    <p:sldId id="260" r:id="rId4"/>
    <p:sldId id="262" r:id="rId5"/>
    <p:sldId id="261" r:id="rId6"/>
    <p:sldId id="263"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DCDC"/>
    <a:srgbClr val="F0F0F0"/>
    <a:srgbClr val="E6E6E6"/>
    <a:srgbClr val="C8C8C8"/>
    <a:srgbClr val="FFFFFF"/>
    <a:srgbClr val="FAFAFA"/>
    <a:srgbClr val="BEBEB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778" autoAdjust="0"/>
    <p:restoredTop sz="94660"/>
  </p:normalViewPr>
  <p:slideViewPr>
    <p:cSldViewPr snapToGrid="0">
      <p:cViewPr>
        <p:scale>
          <a:sx n="66" d="100"/>
          <a:sy n="66" d="100"/>
        </p:scale>
        <p:origin x="-1140" y="-582"/>
      </p:cViewPr>
      <p:guideLst>
        <p:guide orient="horz" pos="2160"/>
        <p:guide pos="3840"/>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pPr/>
              <a:t>2019/5/31</a:t>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pPr/>
              <a:t>‹#›</a:t>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pPr/>
              <a:t>2019/5/31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pPr/>
              <a:t>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6.xml"/><Relationship Id="rId7" Type="http://schemas.openxmlformats.org/officeDocument/2006/relationships/slideMaster" Target="../slideMasters/slideMaster1.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04850" y="792516"/>
            <a:ext cx="7029450" cy="2384973"/>
          </a:xfrm>
        </p:spPr>
        <p:txBody>
          <a:bodyPr anchor="b"/>
          <a:lstStyle>
            <a:lvl1pPr algn="l">
              <a:defRPr sz="6000" b="1">
                <a:solidFill>
                  <a:schemeClr val="accent1"/>
                </a:solidFill>
              </a:defRPr>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704850" y="3227877"/>
            <a:ext cx="7029450" cy="786224"/>
          </a:xfrm>
        </p:spPr>
        <p:txBody>
          <a:bodyPr>
            <a:normAutofit/>
          </a:bodyPr>
          <a:lstStyle>
            <a:lvl1pPr marL="0" indent="0" algn="l">
              <a:buNone/>
              <a:defRPr sz="28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16" name="椭圆 15"/>
          <p:cNvSpPr/>
          <p:nvPr/>
        </p:nvSpPr>
        <p:spPr>
          <a:xfrm>
            <a:off x="4751070" y="6267450"/>
            <a:ext cx="228600" cy="228600"/>
          </a:xfrm>
          <a:prstGeom prst="ellipse">
            <a:avLst/>
          </a:prstGeom>
          <a:noFill/>
          <a:ln w="38100">
            <a:solidFill>
              <a:srgbClr val="F8F8F8">
                <a:alpha val="4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50000"/>
                </a:schemeClr>
              </a:solidFill>
            </a:endParaRPr>
          </a:p>
        </p:txBody>
      </p:sp>
      <p:sp>
        <p:nvSpPr>
          <p:cNvPr id="17" name="椭圆 16"/>
          <p:cNvSpPr/>
          <p:nvPr/>
        </p:nvSpPr>
        <p:spPr>
          <a:xfrm>
            <a:off x="5560695" y="6267450"/>
            <a:ext cx="228600" cy="228600"/>
          </a:xfrm>
          <a:prstGeom prst="ellipse">
            <a:avLst/>
          </a:prstGeom>
          <a:noFill/>
          <a:ln w="38100">
            <a:solidFill>
              <a:srgbClr val="F8F8F8">
                <a:alpha val="4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50000"/>
                </a:schemeClr>
              </a:solidFill>
            </a:endParaRPr>
          </a:p>
        </p:txBody>
      </p:sp>
      <p:sp>
        <p:nvSpPr>
          <p:cNvPr id="18" name="椭圆 17"/>
          <p:cNvSpPr/>
          <p:nvPr/>
        </p:nvSpPr>
        <p:spPr>
          <a:xfrm>
            <a:off x="6370320" y="6267450"/>
            <a:ext cx="228600" cy="228600"/>
          </a:xfrm>
          <a:prstGeom prst="ellipse">
            <a:avLst/>
          </a:prstGeom>
          <a:noFill/>
          <a:ln w="38100">
            <a:solidFill>
              <a:srgbClr val="F8F8F8">
                <a:alpha val="4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50000"/>
                </a:schemeClr>
              </a:solidFill>
            </a:endParaRPr>
          </a:p>
        </p:txBody>
      </p:sp>
      <p:sp>
        <p:nvSpPr>
          <p:cNvPr id="19" name="椭圆 18"/>
          <p:cNvSpPr/>
          <p:nvPr/>
        </p:nvSpPr>
        <p:spPr>
          <a:xfrm>
            <a:off x="7179945" y="6267450"/>
            <a:ext cx="228600" cy="228600"/>
          </a:xfrm>
          <a:prstGeom prst="ellipse">
            <a:avLst/>
          </a:prstGeom>
          <a:noFill/>
          <a:ln w="38100">
            <a:solidFill>
              <a:srgbClr val="F8F8F8">
                <a:alpha val="4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50000"/>
                </a:schemeClr>
              </a:solidFill>
            </a:endParaRPr>
          </a:p>
        </p:txBody>
      </p:sp>
      <p:sp>
        <p:nvSpPr>
          <p:cNvPr id="7" name="日期占位符 6"/>
          <p:cNvSpPr>
            <a:spLocks noGrp="1"/>
          </p:cNvSpPr>
          <p:nvPr>
            <p:ph type="dt" sz="half" idx="10"/>
          </p:nvPr>
        </p:nvSpPr>
        <p:spPr/>
        <p:txBody>
          <a:bodyPr/>
          <a:lstStyle/>
          <a:p>
            <a:fld id="{9F9CEB77-3A5C-4750-89CD-1F0F6B8CE66F}" type="datetimeFigureOut">
              <a:rPr lang="zh-CN" altLang="en-US" smtClean="0"/>
              <a:pPr/>
              <a:t>2019/5/31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B85E24A-039F-4F45-92B1-D261E8615AFF}"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9EFD9D74-47D9-4702-A33C-335B63B48DBF}" type="datetimeFigureOut">
              <a:rPr lang="zh-CN" altLang="en-US" smtClean="0"/>
              <a:pPr/>
              <a:t>2019/5/31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ABC47A4-756D-490B-A52F-7D9E2C9FC05F}" type="slidenum">
              <a:rPr lang="zh-CN" altLang="en-US" smtClean="0"/>
              <a:pPr/>
              <a:t>‹#›</a:t>
            </a:fld>
            <a:endParaRPr lang="zh-CN" altLang="en-US"/>
          </a:p>
        </p:txBody>
      </p:sp>
      <p:sp>
        <p:nvSpPr>
          <p:cNvPr id="7" name="内容占位符 6"/>
          <p:cNvSpPr>
            <a:spLocks noGrp="1"/>
          </p:cNvSpPr>
          <p:nvPr>
            <p:ph sz="quarter" idx="13"/>
          </p:nvPr>
        </p:nvSpPr>
        <p:spPr>
          <a:xfrm>
            <a:off x="838200" y="529067"/>
            <a:ext cx="10515600" cy="5575095"/>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sp>
        <p:nvSpPr>
          <p:cNvPr id="7" name="日期占位符 1"/>
          <p:cNvSpPr>
            <a:spLocks noGrp="1"/>
          </p:cNvSpPr>
          <p:nvPr>
            <p:ph type="dt" sz="half" idx="2"/>
          </p:nvPr>
        </p:nvSpPr>
        <p:spPr bwMode="auto">
          <a:xfrm>
            <a:off x="610138" y="6244772"/>
            <a:ext cx="2843725" cy="4765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133731" tIns="66866" rIns="133731" bIns="66866" numCol="1" anchor="t" anchorCtr="0" compatLnSpc="1"/>
          <a:lstStyle>
            <a:lvl1pPr>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en-US" altLang="zh-CN" sz="2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2"/>
          <p:cNvSpPr>
            <a:spLocks noGrp="1"/>
          </p:cNvSpPr>
          <p:nvPr>
            <p:ph type="ftr" sz="quarter" idx="3"/>
          </p:nvPr>
        </p:nvSpPr>
        <p:spPr bwMode="auto">
          <a:xfrm>
            <a:off x="4166138" y="6244772"/>
            <a:ext cx="3859725" cy="4765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133731" tIns="66866" rIns="133731" bIns="66866" numCol="1" anchor="t" anchorCtr="0" compatLnSpc="1"/>
          <a:lstStyle>
            <a:lvl1pPr>
              <a:defRPr/>
            </a:lvl1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en-US" altLang="zh-CN" sz="2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bwMode="auto">
          <a:xfrm>
            <a:off x="8738138" y="6244772"/>
            <a:ext cx="2843725" cy="4765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133731" tIns="66866" rIns="133731" bIns="66866"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69D159E4-9F5F-4BAD-B5A2-4CE32D3CF40D}" type="slidenum">
              <a:rPr kumimoji="0" lang="zh-CN" altLang="en-US" sz="20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t>‹#›</a:t>
            </a:fld>
            <a:endParaRPr kumimoji="0" lang="zh-CN" altLang="en-US" sz="20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1509486" y="2046591"/>
            <a:ext cx="9844314" cy="4130372"/>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9F9CEB77-3A5C-4750-89CD-1F0F6B8CE66F}" type="datetimeFigureOut">
              <a:rPr lang="zh-CN" altLang="en-US" smtClean="0"/>
              <a:pPr/>
              <a:t>2019/5/31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B85E24A-039F-4F45-92B1-D261E8615AFF}" type="slidenum">
              <a:rPr lang="zh-CN" altLang="en-US" smtClean="0"/>
              <a:pPr/>
              <a:t>‹#›</a:t>
            </a:fld>
            <a:endParaRPr lang="zh-CN" altLang="en-US"/>
          </a:p>
        </p:txBody>
      </p:sp>
      <p:sp>
        <p:nvSpPr>
          <p:cNvPr id="8" name="椭圆 7"/>
          <p:cNvSpPr/>
          <p:nvPr/>
        </p:nvSpPr>
        <p:spPr>
          <a:xfrm>
            <a:off x="4751070" y="6267450"/>
            <a:ext cx="22860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560695" y="6267450"/>
            <a:ext cx="22860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6370320" y="6267450"/>
            <a:ext cx="22860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7179945" y="6267450"/>
            <a:ext cx="22860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2210708" y="2967546"/>
            <a:ext cx="8805636" cy="1601561"/>
          </a:xfrm>
        </p:spPr>
        <p:txBody>
          <a:bodyPr anchor="t" anchorCtr="0">
            <a:normAutofit/>
          </a:bodyPr>
          <a:lstStyle>
            <a:lvl1pPr>
              <a:defRPr sz="5400"/>
            </a:lvl1pPr>
          </a:lstStyle>
          <a:p>
            <a:r>
              <a:rPr lang="zh-CN" altLang="en-US" dirty="0" smtClean="0"/>
              <a:t>单击此处编辑母版标题样式</a:t>
            </a:r>
            <a:endParaRPr lang="zh-CN" altLang="en-US" dirty="0"/>
          </a:p>
        </p:txBody>
      </p:sp>
      <p:sp>
        <p:nvSpPr>
          <p:cNvPr id="3" name="文本占位符 2"/>
          <p:cNvSpPr>
            <a:spLocks noGrp="1"/>
          </p:cNvSpPr>
          <p:nvPr>
            <p:ph type="body" idx="1" hasCustomPrompt="1"/>
          </p:nvPr>
        </p:nvSpPr>
        <p:spPr>
          <a:xfrm>
            <a:off x="2370364" y="1224529"/>
            <a:ext cx="8660493" cy="1500187"/>
          </a:xfrm>
        </p:spPr>
        <p:txBody>
          <a:bodyPr anchor="ctr" anchorCtr="0">
            <a:noAutofit/>
          </a:bodyPr>
          <a:lstStyle>
            <a:lvl1pPr marL="0" indent="0">
              <a:buNone/>
              <a:defRPr sz="28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smtClean="0"/>
              <a:t>单击此处编辑母版副标题样式</a:t>
            </a:r>
          </a:p>
        </p:txBody>
      </p:sp>
      <p:sp>
        <p:nvSpPr>
          <p:cNvPr id="4" name="日期占位符 3"/>
          <p:cNvSpPr>
            <a:spLocks noGrp="1"/>
          </p:cNvSpPr>
          <p:nvPr>
            <p:ph type="dt" sz="half" idx="10"/>
          </p:nvPr>
        </p:nvSpPr>
        <p:spPr/>
        <p:txBody>
          <a:bodyPr/>
          <a:lstStyle/>
          <a:p>
            <a:fld id="{9F9CEB77-3A5C-4750-89CD-1F0F6B8CE66F}" type="datetimeFigureOut">
              <a:rPr lang="zh-CN" altLang="en-US" smtClean="0"/>
              <a:pPr/>
              <a:t>2019/5/31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B85E24A-039F-4F45-92B1-D261E8615AFF}" type="slidenum">
              <a:rPr lang="zh-CN" altLang="en-US" smtClean="0"/>
              <a:pPr/>
              <a:t>‹#›</a:t>
            </a:fld>
            <a:endParaRPr lang="zh-CN" altLang="en-US"/>
          </a:p>
        </p:txBody>
      </p:sp>
      <p:sp>
        <p:nvSpPr>
          <p:cNvPr id="7" name="燕尾形 6"/>
          <p:cNvSpPr/>
          <p:nvPr>
            <p:custDataLst>
              <p:tags r:id="rId1"/>
            </p:custDataLst>
          </p:nvPr>
        </p:nvSpPr>
        <p:spPr>
          <a:xfrm>
            <a:off x="1559396" y="1632053"/>
            <a:ext cx="685140" cy="685140"/>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636484" y="1608440"/>
            <a:ext cx="9717315" cy="2252889"/>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1636484" y="4017278"/>
            <a:ext cx="9717315" cy="225288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F9CEB77-3A5C-4750-89CD-1F0F6B8CE66F}" type="datetimeFigureOut">
              <a:rPr lang="zh-CN" altLang="en-US" smtClean="0"/>
              <a:pPr/>
              <a:t>2019/5/31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B85E24A-039F-4F45-92B1-D261E8615AFF}"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norm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norm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日期占位符 6"/>
          <p:cNvSpPr>
            <a:spLocks noGrp="1"/>
          </p:cNvSpPr>
          <p:nvPr>
            <p:ph type="dt" sz="half" idx="10"/>
          </p:nvPr>
        </p:nvSpPr>
        <p:spPr/>
        <p:txBody>
          <a:bodyPr/>
          <a:lstStyle/>
          <a:p>
            <a:fld id="{9F9CEB77-3A5C-4750-89CD-1F0F6B8CE66F}" type="datetimeFigureOut">
              <a:rPr lang="zh-CN" altLang="en-US" smtClean="0"/>
              <a:pPr/>
              <a:t>2019/5/31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B85E24A-039F-4F45-92B1-D261E8615AFF}"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9F9CEB77-3A5C-4750-89CD-1F0F6B8CE66F}" type="datetimeFigureOut">
              <a:rPr lang="zh-CN" altLang="en-US" smtClean="0"/>
              <a:pPr/>
              <a:t>2019/5/31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B85E24A-039F-4F45-92B1-D261E8615AFF}" type="slidenum">
              <a:rPr lang="zh-CN" altLang="en-US" smtClean="0"/>
              <a:pPr/>
              <a:t>‹#›</a:t>
            </a:fld>
            <a:endParaRPr lang="zh-CN" altLang="en-US"/>
          </a:p>
        </p:txBody>
      </p:sp>
      <p:sp>
        <p:nvSpPr>
          <p:cNvPr id="6" name="任意多边形 5"/>
          <p:cNvSpPr/>
          <p:nvPr/>
        </p:nvSpPr>
        <p:spPr>
          <a:xfrm>
            <a:off x="533400" y="476250"/>
            <a:ext cx="11068050" cy="5905500"/>
          </a:xfrm>
          <a:custGeom>
            <a:avLst/>
            <a:gdLst>
              <a:gd name="connsiteX0" fmla="*/ 3790950 w 11068050"/>
              <a:gd name="connsiteY0" fmla="*/ 5886450 h 5905500"/>
              <a:gd name="connsiteX1" fmla="*/ 0 w 11068050"/>
              <a:gd name="connsiteY1" fmla="*/ 5886450 h 5905500"/>
              <a:gd name="connsiteX2" fmla="*/ 0 w 11068050"/>
              <a:gd name="connsiteY2" fmla="*/ 0 h 5905500"/>
              <a:gd name="connsiteX3" fmla="*/ 11068050 w 11068050"/>
              <a:gd name="connsiteY3" fmla="*/ 0 h 5905500"/>
              <a:gd name="connsiteX4" fmla="*/ 11068050 w 11068050"/>
              <a:gd name="connsiteY4" fmla="*/ 5905500 h 5905500"/>
              <a:gd name="connsiteX5" fmla="*/ 7200900 w 11068050"/>
              <a:gd name="connsiteY5" fmla="*/ 5905500 h 590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68050" h="5905500">
                <a:moveTo>
                  <a:pt x="3790950" y="5886450"/>
                </a:moveTo>
                <a:lnTo>
                  <a:pt x="0" y="5886450"/>
                </a:lnTo>
                <a:lnTo>
                  <a:pt x="0" y="0"/>
                </a:lnTo>
                <a:lnTo>
                  <a:pt x="11068050" y="0"/>
                </a:lnTo>
                <a:lnTo>
                  <a:pt x="11068050" y="5905500"/>
                </a:lnTo>
                <a:lnTo>
                  <a:pt x="7200900" y="5905500"/>
                </a:lnTo>
              </a:path>
            </a:pathLst>
          </a:cu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51070" y="6267450"/>
            <a:ext cx="22860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560695" y="6267450"/>
            <a:ext cx="22860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6370320" y="6267450"/>
            <a:ext cx="22860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7179945" y="6267450"/>
            <a:ext cx="22860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custDataLst>
              <p:tags r:id="rId1"/>
            </p:custDataLst>
          </p:nvPr>
        </p:nvSpPr>
        <p:spPr>
          <a:xfrm>
            <a:off x="3090863" y="1503363"/>
            <a:ext cx="3600450" cy="36004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椭圆 11"/>
          <p:cNvSpPr/>
          <p:nvPr>
            <p:custDataLst>
              <p:tags r:id="rId2"/>
            </p:custDataLst>
          </p:nvPr>
        </p:nvSpPr>
        <p:spPr>
          <a:xfrm>
            <a:off x="8021639" y="2095501"/>
            <a:ext cx="733425" cy="733425"/>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椭圆 12"/>
          <p:cNvSpPr/>
          <p:nvPr>
            <p:custDataLst>
              <p:tags r:id="rId3"/>
            </p:custDataLst>
          </p:nvPr>
        </p:nvSpPr>
        <p:spPr>
          <a:xfrm>
            <a:off x="8736013" y="1566863"/>
            <a:ext cx="392112" cy="393700"/>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椭圆 13"/>
          <p:cNvSpPr/>
          <p:nvPr>
            <p:custDataLst>
              <p:tags r:id="rId4"/>
            </p:custDataLst>
          </p:nvPr>
        </p:nvSpPr>
        <p:spPr>
          <a:xfrm>
            <a:off x="3773489" y="5027613"/>
            <a:ext cx="574675" cy="5762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椭圆 14"/>
          <p:cNvSpPr/>
          <p:nvPr>
            <p:custDataLst>
              <p:tags r:id="rId5"/>
            </p:custDataLst>
          </p:nvPr>
        </p:nvSpPr>
        <p:spPr>
          <a:xfrm>
            <a:off x="4252913" y="5734051"/>
            <a:ext cx="360362" cy="3587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椭圆 15"/>
          <p:cNvSpPr/>
          <p:nvPr>
            <p:custDataLst>
              <p:tags r:id="rId6"/>
            </p:custDataLst>
          </p:nvPr>
        </p:nvSpPr>
        <p:spPr>
          <a:xfrm>
            <a:off x="4916488" y="1503363"/>
            <a:ext cx="3600450" cy="3600450"/>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标题 1"/>
          <p:cNvSpPr>
            <a:spLocks noGrp="1"/>
          </p:cNvSpPr>
          <p:nvPr>
            <p:ph type="title"/>
          </p:nvPr>
        </p:nvSpPr>
        <p:spPr>
          <a:xfrm>
            <a:off x="3222170" y="2611216"/>
            <a:ext cx="5167087" cy="1420812"/>
          </a:xfrm>
        </p:spPr>
        <p:txBody>
          <a:bodyPr/>
          <a:lstStyle>
            <a:lvl1pPr algn="ctr">
              <a:defRPr>
                <a:solidFill>
                  <a:schemeClr val="bg1"/>
                </a:solidFill>
              </a:defRPr>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F9CEB77-3A5C-4750-89CD-1F0F6B8CE66F}" type="datetimeFigureOut">
              <a:rPr lang="zh-CN" altLang="en-US" smtClean="0"/>
              <a:pPr/>
              <a:t>2019/5/31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B85E24A-039F-4F45-92B1-D261E8615AFF}"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7" y="457200"/>
            <a:ext cx="4165200" cy="1600200"/>
          </a:xfrm>
        </p:spPr>
        <p:txBody>
          <a:bodyPr anchor="t" anchorCtr="0"/>
          <a:lstStyle>
            <a:lvl1pPr>
              <a:defRPr sz="3200"/>
            </a:lvl1pPr>
          </a:lstStyle>
          <a:p>
            <a:r>
              <a:rPr lang="zh-CN" altLang="en-US" dirty="0" smtClean="0"/>
              <a:t>单击此处编辑母版标题样式</a:t>
            </a:r>
            <a:endParaRPr lang="zh-CN" altLang="en-US" dirty="0"/>
          </a:p>
        </p:txBody>
      </p:sp>
      <p:sp>
        <p:nvSpPr>
          <p:cNvPr id="3" name="图片占位符 2"/>
          <p:cNvSpPr>
            <a:spLocks noGrp="1" noChangeAspect="1"/>
          </p:cNvSpPr>
          <p:nvPr>
            <p:ph type="pic" idx="1"/>
          </p:nvPr>
        </p:nvSpPr>
        <p:spPr>
          <a:xfrm>
            <a:off x="5184000" y="457200"/>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7" y="2057400"/>
            <a:ext cx="41652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pPr/>
              <a:t>2019/5/31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BC47A4-756D-490B-A52F-7D9E2C9FC05F}"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652000" y="365125"/>
            <a:ext cx="17018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8596086" cy="5811838"/>
          </a:xfrm>
        </p:spPr>
        <p:txBody>
          <a:bodyPr vert="eaVer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9F9CEB77-3A5C-4750-89CD-1F0F6B8CE66F}" type="datetimeFigureOut">
              <a:rPr lang="zh-CN" altLang="en-US" smtClean="0"/>
              <a:pPr/>
              <a:t>2019/5/31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B85E24A-039F-4F45-92B1-D261E8615AFF}"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2.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t="-25000" b="-25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838200" y="232746"/>
            <a:ext cx="10515600" cy="1009650"/>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custDataLst>
              <p:tags r:id="rId15"/>
            </p:custDataLst>
          </p:nvPr>
        </p:nvSpPr>
        <p:spPr>
          <a:xfrm>
            <a:off x="838200" y="1407886"/>
            <a:ext cx="10515600" cy="4769077"/>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413500"/>
            <a:ext cx="2743200" cy="365125"/>
          </a:xfrm>
          <a:prstGeom prst="rect">
            <a:avLst/>
          </a:prstGeom>
        </p:spPr>
        <p:txBody>
          <a:bodyPr vert="horz" lIns="91440" tIns="45720" rIns="91440" bIns="45720" rtlCol="0" anchor="ctr"/>
          <a:lstStyle>
            <a:lvl1pPr algn="l">
              <a:defRPr sz="1200">
                <a:solidFill>
                  <a:schemeClr val="accent1">
                    <a:lumMod val="50000"/>
                  </a:schemeClr>
                </a:solidFill>
              </a:defRPr>
            </a:lvl1pPr>
          </a:lstStyle>
          <a:p>
            <a:fld id="{9F9CEB77-3A5C-4750-89CD-1F0F6B8CE66F}" type="datetimeFigureOut">
              <a:rPr lang="zh-CN" altLang="en-US" smtClean="0"/>
              <a:pPr/>
              <a:t>2019/5/31</a:t>
            </a:fld>
            <a:endParaRPr lang="zh-CN" altLang="en-US"/>
          </a:p>
        </p:txBody>
      </p:sp>
      <p:sp>
        <p:nvSpPr>
          <p:cNvPr id="5" name="页脚占位符 4"/>
          <p:cNvSpPr>
            <a:spLocks noGrp="1"/>
          </p:cNvSpPr>
          <p:nvPr>
            <p:ph type="ftr" sz="quarter" idx="3"/>
          </p:nvPr>
        </p:nvSpPr>
        <p:spPr>
          <a:xfrm>
            <a:off x="4038600" y="6413500"/>
            <a:ext cx="4114800" cy="365125"/>
          </a:xfrm>
          <a:prstGeom prst="rect">
            <a:avLst/>
          </a:prstGeom>
        </p:spPr>
        <p:txBody>
          <a:bodyPr vert="horz" lIns="91440" tIns="45720" rIns="91440" bIns="45720" rtlCol="0" anchor="ctr"/>
          <a:lstStyle>
            <a:lvl1pPr algn="ctr">
              <a:defRPr sz="1200">
                <a:solidFill>
                  <a:schemeClr val="accent1">
                    <a:lumMod val="50000"/>
                  </a:schemeClr>
                </a:solidFill>
              </a:defRPr>
            </a:lvl1pPr>
          </a:lstStyle>
          <a:p>
            <a:endParaRPr lang="zh-CN" altLang="en-US"/>
          </a:p>
        </p:txBody>
      </p:sp>
      <p:sp>
        <p:nvSpPr>
          <p:cNvPr id="6" name="灯片编号占位符 5"/>
          <p:cNvSpPr>
            <a:spLocks noGrp="1"/>
          </p:cNvSpPr>
          <p:nvPr>
            <p:ph type="sldNum" sz="quarter" idx="4"/>
          </p:nvPr>
        </p:nvSpPr>
        <p:spPr>
          <a:xfrm>
            <a:off x="8610600" y="6413500"/>
            <a:ext cx="2743200" cy="365125"/>
          </a:xfrm>
          <a:prstGeom prst="rect">
            <a:avLst/>
          </a:prstGeom>
        </p:spPr>
        <p:txBody>
          <a:bodyPr vert="horz" lIns="91440" tIns="45720" rIns="91440" bIns="45720" rtlCol="0" anchor="ctr"/>
          <a:lstStyle>
            <a:lvl1pPr algn="r">
              <a:defRPr sz="1200">
                <a:solidFill>
                  <a:schemeClr val="accent1">
                    <a:lumMod val="50000"/>
                  </a:schemeClr>
                </a:solidFill>
              </a:defRPr>
            </a:lvl1pPr>
          </a:lstStyle>
          <a:p>
            <a:fld id="{6B85E24A-039F-4F45-92B1-D261E8615AF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b="1" kern="1200">
          <a:solidFill>
            <a:schemeClr val="accent1"/>
          </a:solidFill>
          <a:latin typeface="+mj-lt"/>
          <a:ea typeface="+mj-ea"/>
          <a:cs typeface="+mj-cs"/>
        </a:defRPr>
      </a:lvl1pPr>
    </p:titleStyle>
    <p:bodyStyle>
      <a:lvl1pPr marL="228600" indent="-228600" algn="just"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just"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just"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just"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just"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文本框 4130"/>
          <p:cNvSpPr txBox="1"/>
          <p:nvPr/>
        </p:nvSpPr>
        <p:spPr>
          <a:xfrm>
            <a:off x="1501866" y="1242212"/>
            <a:ext cx="9326638" cy="1024890"/>
          </a:xfrm>
          <a:prstGeom prst="rect">
            <a:avLst/>
          </a:prstGeom>
          <a:noFill/>
          <a:ln w="9525">
            <a:noFill/>
          </a:ln>
        </p:spPr>
        <p:txBody>
          <a:bodyPr lIns="101890" tIns="50945" rIns="101890" bIns="50945" anchor="t">
            <a:spAutoFit/>
          </a:bodyPr>
          <a:lstStyle/>
          <a:p>
            <a:pPr algn="ctr">
              <a:buFont typeface="Arial" panose="020B0604020202020204" pitchFamily="34" charset="0"/>
            </a:pPr>
            <a:r>
              <a:rPr lang="en-US" altLang="zh-CN" sz="5335" dirty="0">
                <a:latin typeface="隶书" panose="02010509060101010101" pitchFamily="49" charset="-122"/>
                <a:ea typeface="隶书" panose="02010509060101010101" pitchFamily="49" charset="-122"/>
              </a:rPr>
              <a:t> </a:t>
            </a:r>
            <a:r>
              <a:rPr lang="en-US" altLang="zh-CN" sz="6000" dirty="0">
                <a:latin typeface="微软雅黑" panose="020B0503020204020204" charset="-122"/>
                <a:ea typeface="微软雅黑" panose="020B0503020204020204" charset="-122"/>
                <a:cs typeface="微软雅黑" panose="020B0503020204020204" charset="-122"/>
              </a:rPr>
              <a:t> </a:t>
            </a:r>
            <a:r>
              <a:rPr lang="zh-CN" altLang="en-US" sz="6000" b="1" dirty="0">
                <a:solidFill>
                  <a:srgbClr val="FF0000"/>
                </a:solidFill>
                <a:latin typeface="微软雅黑" panose="020B0503020204020204" charset="-122"/>
                <a:ea typeface="微软雅黑" panose="020B0503020204020204" charset="-122"/>
                <a:cs typeface="微软雅黑" panose="020B0503020204020204" charset="-122"/>
              </a:rPr>
              <a:t>第四单元  走进法治天地</a:t>
            </a:r>
          </a:p>
        </p:txBody>
      </p:sp>
      <p:sp>
        <p:nvSpPr>
          <p:cNvPr id="16387" name="文本框 4130"/>
          <p:cNvSpPr txBox="1"/>
          <p:nvPr/>
        </p:nvSpPr>
        <p:spPr>
          <a:xfrm>
            <a:off x="2300605" y="2693670"/>
            <a:ext cx="8367395" cy="1024890"/>
          </a:xfrm>
          <a:prstGeom prst="rect">
            <a:avLst/>
          </a:prstGeom>
          <a:noFill/>
          <a:ln w="9525">
            <a:noFill/>
          </a:ln>
        </p:spPr>
        <p:txBody>
          <a:bodyPr wrap="square" lIns="101890" tIns="50945" rIns="101890" bIns="50945" anchor="t">
            <a:spAutoFit/>
          </a:bodyPr>
          <a:lstStyle/>
          <a:p>
            <a:pPr algn="ctr">
              <a:buFont typeface="Arial" panose="020B0604020202020204" pitchFamily="34" charset="0"/>
            </a:pPr>
            <a:r>
              <a:rPr lang="zh-CN" altLang="en-US" sz="6000" b="1" dirty="0">
                <a:latin typeface="Times New Roman" panose="02020603050405020304" pitchFamily="18" charset="0"/>
                <a:ea typeface="隶书" panose="02010509060101010101" pitchFamily="49" charset="-122"/>
              </a:rPr>
              <a:t>第十课  法律伴我们成长</a:t>
            </a:r>
            <a:endParaRPr lang="zh-CN" altLang="en-US" sz="5400" b="1" dirty="0">
              <a:latin typeface="Times New Roman" panose="02020603050405020304" pitchFamily="18" charset="0"/>
              <a:ea typeface="隶书" panose="02010509060101010101" pitchFamily="49" charset="-122"/>
            </a:endParaRPr>
          </a:p>
        </p:txBody>
      </p:sp>
      <p:sp>
        <p:nvSpPr>
          <p:cNvPr id="16388" name="矩形 2"/>
          <p:cNvSpPr/>
          <p:nvPr/>
        </p:nvSpPr>
        <p:spPr>
          <a:xfrm>
            <a:off x="2874540" y="3993636"/>
            <a:ext cx="6443345" cy="852170"/>
          </a:xfrm>
          <a:prstGeom prst="rect">
            <a:avLst/>
          </a:prstGeom>
          <a:noFill/>
          <a:ln w="9525">
            <a:noFill/>
          </a:ln>
        </p:spPr>
        <p:txBody>
          <a:bodyPr wrap="none" lIns="101890" tIns="50945" rIns="101890" bIns="50945" anchor="t">
            <a:spAutoFit/>
          </a:bodyPr>
          <a:lstStyle/>
          <a:p>
            <a:pPr algn="ctr">
              <a:buFont typeface="Arial" panose="020B0604020202020204" pitchFamily="34" charset="0"/>
            </a:pPr>
            <a:r>
              <a:rPr lang="en-US" altLang="zh-CN" sz="4875" dirty="0">
                <a:latin typeface="Times New Roman" panose="02020603050405020304" pitchFamily="18" charset="0"/>
                <a:ea typeface="隶书" panose="02010509060101010101" pitchFamily="49" charset="-122"/>
              </a:rPr>
              <a:t> </a:t>
            </a:r>
            <a:r>
              <a:rPr lang="zh-CN" altLang="en-US" sz="4875" dirty="0">
                <a:solidFill>
                  <a:srgbClr val="FF0000"/>
                </a:solidFill>
                <a:latin typeface="Times New Roman" panose="02020603050405020304" pitchFamily="18" charset="0"/>
                <a:ea typeface="隶书" panose="02010509060101010101" pitchFamily="49" charset="-122"/>
              </a:rPr>
              <a:t>第一框</a:t>
            </a:r>
            <a:r>
              <a:rPr lang="en-US" altLang="zh-CN" sz="4570" b="1" dirty="0">
                <a:solidFill>
                  <a:srgbClr val="FF0000"/>
                </a:solidFill>
                <a:latin typeface="Times New Roman" panose="02020603050405020304" pitchFamily="18" charset="0"/>
                <a:ea typeface="隶书" panose="02010509060101010101" pitchFamily="49" charset="-122"/>
              </a:rPr>
              <a:t> </a:t>
            </a:r>
            <a:r>
              <a:rPr lang="zh-CN" altLang="en-US" sz="4570" b="1" dirty="0">
                <a:solidFill>
                  <a:srgbClr val="FF0000"/>
                </a:solidFill>
                <a:latin typeface="Times New Roman" panose="02020603050405020304" pitchFamily="18" charset="0"/>
                <a:ea typeface="隶书" panose="02010509060101010101" pitchFamily="49" charset="-122"/>
              </a:rPr>
              <a:t>法律为我们护航</a:t>
            </a: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2041525" y="2630170"/>
            <a:ext cx="7896860" cy="1420495"/>
          </a:xfrm>
        </p:spPr>
        <p:txBody>
          <a:bodyPr>
            <a:noAutofit/>
          </a:bodyPr>
          <a:lstStyle/>
          <a:p>
            <a:r>
              <a:rPr lang="zh-CN" altLang="en-US" sz="7200">
                <a:solidFill>
                  <a:srgbClr val="FF0000"/>
                </a:solidFill>
                <a:latin typeface="华文行楷" panose="02010800040101010101" charset="-122"/>
                <a:ea typeface="华文行楷" panose="02010800040101010101" charset="-122"/>
              </a:rPr>
              <a:t>二、感受法的关爱</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Box 21"/>
          <p:cNvSpPr txBox="1"/>
          <p:nvPr/>
        </p:nvSpPr>
        <p:spPr>
          <a:xfrm>
            <a:off x="544891" y="177845"/>
            <a:ext cx="2011680" cy="645160"/>
          </a:xfrm>
          <a:prstGeom prst="rect">
            <a:avLst/>
          </a:prstGeom>
          <a:noFill/>
        </p:spPr>
        <p:txBody>
          <a:bodyPr wrap="none" rtlCol="0">
            <a:spAutoFit/>
          </a:bodyPr>
          <a:lstStyle/>
          <a:p>
            <a:r>
              <a:rPr lang="zh-CN" altLang="en-US" sz="3600" b="1" dirty="0" smtClean="0">
                <a:solidFill>
                  <a:srgbClr val="FF0000"/>
                </a:solidFill>
                <a:latin typeface="微软雅黑" panose="020B0503020204020204" charset="-122"/>
                <a:ea typeface="微软雅黑" panose="020B0503020204020204" charset="-122"/>
              </a:rPr>
              <a:t>相关链接</a:t>
            </a:r>
          </a:p>
        </p:txBody>
      </p:sp>
      <p:grpSp>
        <p:nvGrpSpPr>
          <p:cNvPr id="25" name="组合 24"/>
          <p:cNvGrpSpPr/>
          <p:nvPr/>
        </p:nvGrpSpPr>
        <p:grpSpPr>
          <a:xfrm>
            <a:off x="957580" y="897890"/>
            <a:ext cx="10288270" cy="2708275"/>
            <a:chOff x="432123" y="2376314"/>
            <a:chExt cx="9937104" cy="2932907"/>
          </a:xfrm>
        </p:grpSpPr>
        <p:pic>
          <p:nvPicPr>
            <p:cNvPr id="53250" name="Picture 2" descr="https://ss1.bdstatic.com/70cFuXSh_Q1YnxGkpoWK1HF6hhy/it/u=2340008087,4107950008&amp;fm=26&amp;gp=0.jpg"/>
            <p:cNvPicPr>
              <a:picLocks noChangeAspect="1" noChangeArrowheads="1"/>
            </p:cNvPicPr>
            <p:nvPr/>
          </p:nvPicPr>
          <p:blipFill>
            <a:blip r:embed="rId2" cstate="print"/>
            <a:srcRect l="15120" r="12305"/>
            <a:stretch>
              <a:fillRect/>
            </a:stretch>
          </p:blipFill>
          <p:spPr bwMode="auto">
            <a:xfrm>
              <a:off x="432123" y="2448322"/>
              <a:ext cx="1984220" cy="2734028"/>
            </a:xfrm>
            <a:prstGeom prst="rect">
              <a:avLst/>
            </a:prstGeom>
            <a:ln>
              <a:noFill/>
            </a:ln>
            <a:effectLst>
              <a:outerShdw blurRad="190500" algn="tl" rotWithShape="0">
                <a:srgbClr val="000000">
                  <a:alpha val="70000"/>
                </a:srgbClr>
              </a:outerShdw>
            </a:effectLst>
          </p:spPr>
        </p:pic>
        <p:pic>
          <p:nvPicPr>
            <p:cNvPr id="53252" name="Picture 4" descr="https://timgsa.baidu.com/timg?image&amp;quality=80&amp;size=b9999_10000&amp;sec=1557304703608&amp;di=1d6a83a5f4795a04b9a9b1e3b042618f&amp;imgtype=0&amp;src=http%3A%2F%2Fimg13.360buyimg.com%2Fn0%2Fjfs%2Ft18994%2F148%2F1114689658%2F24182%2F44dc5661%2F5abc0486N5937a7c4.jpg"/>
            <p:cNvPicPr>
              <a:picLocks noChangeAspect="1" noChangeArrowheads="1"/>
            </p:cNvPicPr>
            <p:nvPr/>
          </p:nvPicPr>
          <p:blipFill>
            <a:blip r:embed="rId3" cstate="print"/>
            <a:srcRect l="19641" r="14887"/>
            <a:stretch>
              <a:fillRect/>
            </a:stretch>
          </p:blipFill>
          <p:spPr bwMode="auto">
            <a:xfrm>
              <a:off x="2616366" y="2376314"/>
              <a:ext cx="1920213" cy="2932907"/>
            </a:xfrm>
            <a:prstGeom prst="rect">
              <a:avLst/>
            </a:prstGeom>
            <a:noFill/>
          </p:spPr>
        </p:pic>
        <p:pic>
          <p:nvPicPr>
            <p:cNvPr id="53254" name="Picture 6" descr="https://timgsa.baidu.com/timg?image&amp;quality=80&amp;size=b9999_10000&amp;sec=1557899489&amp;di=c2be58a5051192b56a51f85e553b4bce&amp;imgtype=jpg&amp;er=1&amp;src=http%3A%2F%2Fimg.zwbk.org%2Fbaike%2Fbpic%2F2011%2F06%2F04%2F20110604015546812_4375.jpg"/>
            <p:cNvPicPr>
              <a:picLocks noChangeAspect="1" noChangeArrowheads="1"/>
            </p:cNvPicPr>
            <p:nvPr/>
          </p:nvPicPr>
          <p:blipFill>
            <a:blip r:embed="rId4" cstate="print"/>
            <a:srcRect/>
            <a:stretch>
              <a:fillRect/>
            </a:stretch>
          </p:blipFill>
          <p:spPr bwMode="auto">
            <a:xfrm>
              <a:off x="4632590" y="2520330"/>
              <a:ext cx="1920213" cy="2560284"/>
            </a:xfrm>
            <a:prstGeom prst="rect">
              <a:avLst/>
            </a:prstGeom>
            <a:ln>
              <a:noFill/>
            </a:ln>
            <a:effectLst>
              <a:outerShdw blurRad="190500" algn="tl" rotWithShape="0">
                <a:srgbClr val="000000">
                  <a:alpha val="70000"/>
                </a:srgbClr>
              </a:outerShdw>
            </a:effectLst>
          </p:spPr>
        </p:pic>
        <p:pic>
          <p:nvPicPr>
            <p:cNvPr id="53256" name="Picture 8" descr="https://timgsa.baidu.com/timg?image&amp;quality=80&amp;size=b9999_10000&amp;sec=1557304813017&amp;di=6bab4da5b6f4c1e959d678b888d98550&amp;imgtype=0&amp;src=http%3A%2F%2Fwww.kfzimg.com%2FG00%2FM00%2F86%2F23%2FooYBAFSW9iqANyTvAACzWwRjTnE706_b.jpg"/>
            <p:cNvPicPr>
              <a:picLocks noChangeAspect="1" noChangeArrowheads="1"/>
            </p:cNvPicPr>
            <p:nvPr/>
          </p:nvPicPr>
          <p:blipFill>
            <a:blip r:embed="rId5" cstate="print"/>
            <a:srcRect b="3387"/>
            <a:stretch>
              <a:fillRect/>
            </a:stretch>
          </p:blipFill>
          <p:spPr bwMode="auto">
            <a:xfrm>
              <a:off x="6592809" y="2448322"/>
              <a:ext cx="2048226" cy="2624290"/>
            </a:xfrm>
            <a:prstGeom prst="rect">
              <a:avLst/>
            </a:prstGeom>
            <a:noFill/>
          </p:spPr>
        </p:pic>
        <p:pic>
          <p:nvPicPr>
            <p:cNvPr id="53258" name="Picture 10" descr="https://timgsa.baidu.com/timg?image&amp;quality=80&amp;size=b9999_10000&amp;sec=1557304897999&amp;di=e4bf4d2fa8f234834970edb194441087&amp;imgtype=0&amp;src=http%3A%2F%2Fimg11.360buyimg.com%2Fn1%2Fs450x450_jfs%2Ft15490%2F66%2F1928664201%2F81184%2F8bc56a1c%2F5a69bde2N3f561978.jpg"/>
            <p:cNvPicPr>
              <a:picLocks noChangeAspect="1" noChangeArrowheads="1"/>
            </p:cNvPicPr>
            <p:nvPr/>
          </p:nvPicPr>
          <p:blipFill>
            <a:blip r:embed="rId6" cstate="print"/>
            <a:srcRect l="15120" r="16001"/>
            <a:stretch>
              <a:fillRect/>
            </a:stretch>
          </p:blipFill>
          <p:spPr bwMode="auto">
            <a:xfrm>
              <a:off x="8641035" y="2520330"/>
              <a:ext cx="1728192" cy="2509025"/>
            </a:xfrm>
            <a:prstGeom prst="rect">
              <a:avLst/>
            </a:prstGeom>
            <a:noFill/>
          </p:spPr>
        </p:pic>
      </p:grpSp>
      <p:sp>
        <p:nvSpPr>
          <p:cNvPr id="11" name="文本框 99"/>
          <p:cNvSpPr txBox="1">
            <a:spLocks noChangeArrowheads="1"/>
          </p:cNvSpPr>
          <p:nvPr/>
        </p:nvSpPr>
        <p:spPr bwMode="auto">
          <a:xfrm>
            <a:off x="473075" y="3620770"/>
            <a:ext cx="11228070" cy="2584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indent="2667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b="1" dirty="0">
                <a:solidFill>
                  <a:schemeClr val="tx1"/>
                </a:solidFill>
                <a:latin typeface="微软雅黑" panose="020B0503020204020204" charset="-122"/>
                <a:ea typeface="微软雅黑" panose="020B0503020204020204" charset="-122"/>
              </a:rPr>
              <a:t>思考：</a:t>
            </a:r>
            <a:r>
              <a:rPr lang="zh-CN" altLang="en-US" sz="2400" b="1" dirty="0">
                <a:solidFill>
                  <a:schemeClr val="tx1"/>
                </a:solidFill>
                <a:latin typeface="微软雅黑" panose="020B0503020204020204" charset="-122"/>
                <a:ea typeface="微软雅黑" panose="020B0503020204020204" charset="-122"/>
                <a:cs typeface="Times New Roman" panose="02020603050405020304" pitchFamily="18" charset="0"/>
              </a:rPr>
              <a:t>（</a:t>
            </a:r>
            <a:r>
              <a:rPr lang="en-US" altLang="zh-CN" sz="2400" b="1" dirty="0">
                <a:solidFill>
                  <a:schemeClr val="tx1"/>
                </a:solidFill>
                <a:latin typeface="微软雅黑" panose="020B0503020204020204" charset="-122"/>
                <a:ea typeface="微软雅黑" panose="020B0503020204020204" charset="-122"/>
                <a:cs typeface="Times New Roman" panose="02020603050405020304" pitchFamily="18" charset="0"/>
              </a:rPr>
              <a:t>1</a:t>
            </a:r>
            <a:r>
              <a:rPr lang="zh-CN" altLang="en-US" sz="2400" b="1" dirty="0">
                <a:solidFill>
                  <a:schemeClr val="tx1"/>
                </a:solidFill>
                <a:latin typeface="微软雅黑" panose="020B0503020204020204" charset="-122"/>
                <a:ea typeface="微软雅黑" panose="020B0503020204020204" charset="-122"/>
                <a:cs typeface="Times New Roman" panose="02020603050405020304" pitchFamily="18" charset="0"/>
              </a:rPr>
              <a:t>）</a:t>
            </a:r>
            <a:r>
              <a:rPr lang="zh-CN" altLang="en-US" sz="2400" b="1" dirty="0">
                <a:solidFill>
                  <a:schemeClr val="tx1"/>
                </a:solidFill>
                <a:latin typeface="微软雅黑" panose="020B0503020204020204" charset="-122"/>
                <a:ea typeface="微软雅黑" panose="020B0503020204020204" charset="-122"/>
              </a:rPr>
              <a:t>你知道哪些对未成年人实施特殊保护的法律法规？</a:t>
            </a:r>
            <a:endParaRPr lang="zh-CN" altLang="en-US" sz="2400" dirty="0">
              <a:solidFill>
                <a:srgbClr val="0000FF"/>
              </a:solidFill>
              <a:latin typeface="微软雅黑" panose="020B0503020204020204" charset="-122"/>
              <a:ea typeface="微软雅黑" panose="020B0503020204020204" charset="-122"/>
            </a:endParaRPr>
          </a:p>
          <a:p>
            <a:pPr>
              <a:lnSpc>
                <a:spcPct val="150000"/>
              </a:lnSpc>
            </a:pPr>
            <a:r>
              <a:rPr lang="zh-CN" altLang="en-US" sz="2800" dirty="0">
                <a:solidFill>
                  <a:srgbClr val="FF0000"/>
                </a:solidFill>
                <a:latin typeface="微软雅黑" panose="020B0503020204020204" charset="-122"/>
                <a:ea typeface="微软雅黑" panose="020B0503020204020204" charset="-122"/>
              </a:rPr>
              <a:t>    提示：中华人民共和国宪法、中华人民共和国未成年人保护法、中华人民共和国婚姻法、中华人民共和国劳动法等，其中未成年人保护法和预防未成年人犯罪法是国家制定的专门保护未成年人的法律。</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linds(vertical)">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blinds(horizontal)">
                                      <p:cBhvr>
                                        <p:cTn id="12"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矩形 111617"/>
          <p:cNvSpPr/>
          <p:nvPr/>
        </p:nvSpPr>
        <p:spPr>
          <a:xfrm>
            <a:off x="609600" y="2533953"/>
            <a:ext cx="5267477" cy="0"/>
          </a:xfrm>
          <a:prstGeom prst="rect">
            <a:avLst/>
          </a:prstGeom>
          <a:solidFill>
            <a:srgbClr val="C8FFE3"/>
          </a:solidFill>
          <a:ln w="9525">
            <a:noFill/>
          </a:ln>
        </p:spPr>
        <p:txBody>
          <a:bodyPr lIns="101890" tIns="50945" rIns="101890" bIns="50945" anchor="t"/>
          <a:lstStyle/>
          <a:p>
            <a:pPr>
              <a:buFont typeface="Arial" panose="020B0604020202020204" pitchFamily="34" charset="0"/>
            </a:pPr>
            <a:endParaRPr lang="zh-CN" altLang="en-US" sz="1370" dirty="0">
              <a:latin typeface="Arial" panose="020B0604020202020204" pitchFamily="34" charset="0"/>
              <a:ea typeface="宋体" panose="02010600030101010101" pitchFamily="2" charset="-122"/>
            </a:endParaRPr>
          </a:p>
        </p:txBody>
      </p:sp>
      <p:sp>
        <p:nvSpPr>
          <p:cNvPr id="34821" name="文本框 2"/>
          <p:cNvSpPr txBox="1"/>
          <p:nvPr/>
        </p:nvSpPr>
        <p:spPr>
          <a:xfrm>
            <a:off x="1708120" y="1501080"/>
            <a:ext cx="8777515" cy="1763395"/>
          </a:xfrm>
          <a:prstGeom prst="rect">
            <a:avLst/>
          </a:prstGeom>
          <a:noFill/>
          <a:ln w="9525">
            <a:noFill/>
          </a:ln>
        </p:spPr>
        <p:txBody>
          <a:bodyPr lIns="101890" tIns="50945" rIns="101890" bIns="50945" anchor="t">
            <a:spAutoFit/>
          </a:bodyPr>
          <a:lstStyle/>
          <a:p>
            <a:pPr>
              <a:buFont typeface="Arial" panose="020B0604020202020204" pitchFamily="34" charset="0"/>
            </a:pPr>
            <a:r>
              <a:rPr lang="zh-CN" altLang="en-US" sz="3600" b="1" dirty="0">
                <a:latin typeface="微软雅黑" panose="020B0503020204020204" charset="-122"/>
                <a:ea typeface="微软雅黑" panose="020B0503020204020204" charset="-122"/>
              </a:rPr>
              <a:t>宪法、婚姻法、义务教育法、</a:t>
            </a:r>
            <a:r>
              <a:rPr lang="zh-CN" altLang="en-US" sz="3600" b="1" dirty="0">
                <a:solidFill>
                  <a:srgbClr val="FF0000"/>
                </a:solidFill>
                <a:latin typeface="微软雅黑" panose="020B0503020204020204" charset="-122"/>
                <a:ea typeface="微软雅黑" panose="020B0503020204020204" charset="-122"/>
              </a:rPr>
              <a:t>未成年人保护法、预防未成年人犯罪法（两部专门法律）</a:t>
            </a:r>
            <a:r>
              <a:rPr lang="zh-CN" altLang="en-US" sz="3600" b="1" dirty="0">
                <a:latin typeface="微软雅黑" panose="020B0503020204020204" charset="-122"/>
                <a:ea typeface="微软雅黑" panose="020B0503020204020204" charset="-122"/>
              </a:rPr>
              <a:t>等。</a:t>
            </a:r>
          </a:p>
        </p:txBody>
      </p:sp>
      <p:sp>
        <p:nvSpPr>
          <p:cNvPr id="34822" name="文本框 2"/>
          <p:cNvSpPr txBox="1"/>
          <p:nvPr/>
        </p:nvSpPr>
        <p:spPr>
          <a:xfrm>
            <a:off x="1707969" y="3642965"/>
            <a:ext cx="8449733" cy="1401445"/>
          </a:xfrm>
          <a:prstGeom prst="rect">
            <a:avLst/>
          </a:prstGeom>
          <a:noFill/>
          <a:ln w="9525">
            <a:noFill/>
          </a:ln>
        </p:spPr>
        <p:txBody>
          <a:bodyPr lIns="101890" tIns="50945" rIns="101890" bIns="50945" anchor="t">
            <a:spAutoFit/>
          </a:bodyPr>
          <a:lstStyle/>
          <a:p>
            <a:pPr>
              <a:spcBef>
                <a:spcPct val="50000"/>
              </a:spcBef>
              <a:buFont typeface="Arial" panose="020B0604020202020204" pitchFamily="34" charset="0"/>
            </a:pPr>
            <a:r>
              <a:rPr lang="zh-CN" altLang="en-US" sz="3050" b="1" dirty="0">
                <a:solidFill>
                  <a:schemeClr val="tx1"/>
                </a:solidFill>
                <a:latin typeface="微软雅黑" panose="020B0503020204020204" charset="-122"/>
                <a:ea typeface="微软雅黑" panose="020B0503020204020204" charset="-122"/>
                <a:cs typeface="微软雅黑" panose="020B0503020204020204" charset="-122"/>
              </a:rPr>
              <a:t>给予未成年人特殊关爱和保护的两部专门法律</a:t>
            </a:r>
            <a:r>
              <a:rPr lang="zh-CN" altLang="en-US" sz="3050" dirty="0">
                <a:solidFill>
                  <a:schemeClr val="tx1"/>
                </a:solidFill>
                <a:latin typeface="微软雅黑" panose="020B0503020204020204" charset="-122"/>
                <a:ea typeface="微软雅黑" panose="020B0503020204020204" charset="-122"/>
                <a:cs typeface="微软雅黑" panose="020B0503020204020204" charset="-122"/>
              </a:rPr>
              <a:t> ：</a:t>
            </a:r>
            <a:endParaRPr lang="zh-CN" altLang="en-US" sz="3050" dirty="0">
              <a:latin typeface="Arial" panose="020B0604020202020204" pitchFamily="34" charset="0"/>
              <a:ea typeface="宋体" panose="02010600030101010101" pitchFamily="2" charset="-122"/>
            </a:endParaRPr>
          </a:p>
          <a:p>
            <a:pPr>
              <a:spcBef>
                <a:spcPct val="50000"/>
              </a:spcBef>
              <a:buFont typeface="Arial" panose="020B0604020202020204" pitchFamily="34" charset="0"/>
            </a:pPr>
            <a:r>
              <a:rPr lang="zh-CN" altLang="en-US" sz="3600" b="1" dirty="0">
                <a:solidFill>
                  <a:srgbClr val="FF0000"/>
                </a:solidFill>
                <a:latin typeface="微软雅黑" panose="020B0503020204020204" charset="-122"/>
                <a:ea typeface="微软雅黑" panose="020B0503020204020204" charset="-122"/>
              </a:rPr>
              <a:t>未成年人保护法、预防未成年人犯罪法</a:t>
            </a:r>
          </a:p>
        </p:txBody>
      </p:sp>
      <p:sp>
        <p:nvSpPr>
          <p:cNvPr id="2" name="文本框 1"/>
          <p:cNvSpPr txBox="1"/>
          <p:nvPr/>
        </p:nvSpPr>
        <p:spPr>
          <a:xfrm>
            <a:off x="856615" y="504190"/>
            <a:ext cx="9629140" cy="706755"/>
          </a:xfrm>
          <a:prstGeom prst="rect">
            <a:avLst/>
          </a:prstGeom>
          <a:noFill/>
        </p:spPr>
        <p:txBody>
          <a:bodyPr wrap="none" rtlCol="0" anchor="t">
            <a:spAutoFit/>
          </a:bodyPr>
          <a:lstStyle/>
          <a:p>
            <a:r>
              <a:rPr lang="en-US" altLang="zh-CN" sz="4000" b="1" dirty="0" smtClean="0">
                <a:solidFill>
                  <a:srgbClr val="FF0000"/>
                </a:solidFill>
                <a:latin typeface="楷体" panose="02010609060101010101" charset="-122"/>
                <a:ea typeface="楷体" panose="02010609060101010101" charset="-122"/>
                <a:sym typeface="Wingdings" panose="05000000000000000000" charset="0"/>
              </a:rPr>
              <a:t>2</a:t>
            </a:r>
            <a:r>
              <a:rPr lang="zh-CN" altLang="en-US" sz="4000" b="1" dirty="0" smtClean="0">
                <a:solidFill>
                  <a:srgbClr val="FF0000"/>
                </a:solidFill>
                <a:latin typeface="楷体" panose="02010609060101010101" charset="-122"/>
                <a:ea typeface="楷体" panose="02010609060101010101" charset="-122"/>
                <a:sym typeface="Wingdings" panose="05000000000000000000" charset="0"/>
              </a:rPr>
              <a:t>、</a:t>
            </a:r>
            <a:r>
              <a:rPr lang="zh-CN" altLang="en-US" sz="4000" b="1" dirty="0">
                <a:solidFill>
                  <a:srgbClr val="FF0000"/>
                </a:solidFill>
                <a:latin typeface="楷体" panose="02010609060101010101" charset="-122"/>
                <a:ea typeface="楷体" panose="02010609060101010101" charset="-122"/>
                <a:sym typeface="+mn-ea"/>
              </a:rPr>
              <a:t>我国制定了</a:t>
            </a:r>
            <a:r>
              <a:rPr lang="zh-CN" altLang="en-US" sz="4000" b="1" dirty="0" smtClean="0">
                <a:solidFill>
                  <a:srgbClr val="FF0000"/>
                </a:solidFill>
                <a:latin typeface="楷体" panose="02010609060101010101" charset="-122"/>
                <a:ea typeface="楷体" panose="02010609060101010101" charset="-122"/>
                <a:sym typeface="+mn-ea"/>
              </a:rPr>
              <a:t>哪些法律来</a:t>
            </a:r>
            <a:r>
              <a:rPr lang="zh-CN" altLang="en-US" sz="4000" b="1" dirty="0">
                <a:solidFill>
                  <a:srgbClr val="FF0000"/>
                </a:solidFill>
                <a:latin typeface="楷体" panose="02010609060101010101" charset="-122"/>
                <a:ea typeface="楷体" panose="02010609060101010101" charset="-122"/>
                <a:sym typeface="+mn-ea"/>
              </a:rPr>
              <a:t>保护未成年人？</a:t>
            </a:r>
          </a:p>
        </p:txBody>
      </p:sp>
    </p:spTree>
  </p:cSld>
  <p:clrMapOvr>
    <a:masterClrMapping/>
  </p:clrMapOvr>
  <p:transition>
    <p:dissolve/>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821"/>
                                        </p:tgtEl>
                                        <p:attrNameLst>
                                          <p:attrName>style.visibility</p:attrName>
                                        </p:attrNameLst>
                                      </p:cBhvr>
                                      <p:to>
                                        <p:strVal val="visible"/>
                                      </p:to>
                                    </p:set>
                                    <p:anim calcmode="lin" valueType="num">
                                      <p:cBhvr additive="base">
                                        <p:cTn id="7" dur="500" fill="hold"/>
                                        <p:tgtEl>
                                          <p:spTgt spid="34821"/>
                                        </p:tgtEl>
                                        <p:attrNameLst>
                                          <p:attrName>ppt_x</p:attrName>
                                        </p:attrNameLst>
                                      </p:cBhvr>
                                      <p:tavLst>
                                        <p:tav tm="0">
                                          <p:val>
                                            <p:strVal val="#ppt_x"/>
                                          </p:val>
                                        </p:tav>
                                        <p:tav tm="100000">
                                          <p:val>
                                            <p:strVal val="#ppt_x"/>
                                          </p:val>
                                        </p:tav>
                                      </p:tavLst>
                                    </p:anim>
                                    <p:anim calcmode="lin" valueType="num">
                                      <p:cBhvr additive="base">
                                        <p:cTn id="8" dur="500" fill="hold"/>
                                        <p:tgtEl>
                                          <p:spTgt spid="348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4822"/>
                                        </p:tgtEl>
                                        <p:attrNameLst>
                                          <p:attrName>style.visibility</p:attrName>
                                        </p:attrNameLst>
                                      </p:cBhvr>
                                      <p:to>
                                        <p:strVal val="visible"/>
                                      </p:to>
                                    </p:set>
                                    <p:anim calcmode="lin" valueType="num">
                                      <p:cBhvr additive="base">
                                        <p:cTn id="13" dur="500" fill="hold"/>
                                        <p:tgtEl>
                                          <p:spTgt spid="34822"/>
                                        </p:tgtEl>
                                        <p:attrNameLst>
                                          <p:attrName>ppt_x</p:attrName>
                                        </p:attrNameLst>
                                      </p:cBhvr>
                                      <p:tavLst>
                                        <p:tav tm="0">
                                          <p:val>
                                            <p:strVal val="#ppt_x"/>
                                          </p:val>
                                        </p:tav>
                                        <p:tav tm="100000">
                                          <p:val>
                                            <p:strVal val="#ppt_x"/>
                                          </p:val>
                                        </p:tav>
                                      </p:tavLst>
                                    </p:anim>
                                    <p:anim calcmode="lin" valueType="num">
                                      <p:cBhvr additive="base">
                                        <p:cTn id="14" dur="500" fill="hold"/>
                                        <p:tgtEl>
                                          <p:spTgt spid="348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1" grpId="0"/>
      <p:bldP spid="3482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6" name="矩形 111617"/>
          <p:cNvSpPr/>
          <p:nvPr/>
        </p:nvSpPr>
        <p:spPr>
          <a:xfrm>
            <a:off x="609600" y="2543478"/>
            <a:ext cx="5267477" cy="0"/>
          </a:xfrm>
          <a:prstGeom prst="rect">
            <a:avLst/>
          </a:prstGeom>
          <a:solidFill>
            <a:srgbClr val="C8FFE3"/>
          </a:solidFill>
          <a:ln w="9525">
            <a:noFill/>
          </a:ln>
        </p:spPr>
        <p:txBody>
          <a:bodyPr lIns="101890" tIns="50945" rIns="101890" bIns="50945" anchor="t"/>
          <a:lstStyle/>
          <a:p>
            <a:pPr>
              <a:buFont typeface="Arial" panose="020B0604020202020204" pitchFamily="34" charset="0"/>
            </a:pPr>
            <a:endParaRPr lang="zh-CN" altLang="en-US" sz="1370" dirty="0">
              <a:latin typeface="Arial" panose="020B0604020202020204" pitchFamily="34" charset="0"/>
              <a:ea typeface="宋体" panose="02010600030101010101" pitchFamily="2" charset="-122"/>
            </a:endParaRPr>
          </a:p>
        </p:txBody>
      </p:sp>
      <p:sp>
        <p:nvSpPr>
          <p:cNvPr id="36867" name="文本框 2"/>
          <p:cNvSpPr txBox="1"/>
          <p:nvPr/>
        </p:nvSpPr>
        <p:spPr>
          <a:xfrm>
            <a:off x="932815" y="618490"/>
            <a:ext cx="10327005" cy="1455420"/>
          </a:xfrm>
          <a:prstGeom prst="rect">
            <a:avLst/>
          </a:prstGeom>
          <a:noFill/>
          <a:ln w="9525">
            <a:noFill/>
          </a:ln>
        </p:spPr>
        <p:txBody>
          <a:bodyPr wrap="square" lIns="101890" tIns="50945" rIns="101890" bIns="50945" anchor="t">
            <a:spAutoFit/>
          </a:bodyPr>
          <a:lstStyle/>
          <a:p>
            <a:pPr>
              <a:spcBef>
                <a:spcPct val="50000"/>
              </a:spcBef>
              <a:buFont typeface="Arial" panose="020B0604020202020204" pitchFamily="34" charset="0"/>
            </a:pPr>
            <a:r>
              <a:rPr lang="en-US" altLang="zh-CN" sz="4400" b="1" dirty="0" smtClean="0">
                <a:solidFill>
                  <a:srgbClr val="FF0000"/>
                </a:solidFill>
                <a:latin typeface="楷体" panose="02010609060101010101" charset="-122"/>
                <a:ea typeface="楷体" panose="02010609060101010101" charset="-122"/>
                <a:sym typeface="Wingdings" panose="05000000000000000000" charset="0"/>
              </a:rPr>
              <a:t>3</a:t>
            </a:r>
            <a:r>
              <a:rPr lang="zh-CN" altLang="en-US" sz="4400" b="1" dirty="0" smtClean="0">
                <a:solidFill>
                  <a:srgbClr val="FF0000"/>
                </a:solidFill>
                <a:latin typeface="楷体" panose="02010609060101010101" charset="-122"/>
                <a:ea typeface="楷体" panose="02010609060101010101" charset="-122"/>
                <a:sym typeface="Wingdings" panose="05000000000000000000" charset="0"/>
              </a:rPr>
              <a:t>、</a:t>
            </a:r>
            <a:r>
              <a:rPr lang="zh-CN" altLang="en-US" sz="4400" b="1" dirty="0">
                <a:solidFill>
                  <a:srgbClr val="FF0000"/>
                </a:solidFill>
                <a:latin typeface="楷体" panose="02010609060101010101" charset="-122"/>
                <a:ea typeface="楷体" panose="02010609060101010101" charset="-122"/>
                <a:sym typeface="+mn-ea"/>
              </a:rPr>
              <a:t>保护未成年人合法权益的四道防线是什么？</a:t>
            </a:r>
          </a:p>
        </p:txBody>
      </p:sp>
      <p:sp>
        <p:nvSpPr>
          <p:cNvPr id="35847" name="文本框 2"/>
          <p:cNvSpPr txBox="1"/>
          <p:nvPr/>
        </p:nvSpPr>
        <p:spPr>
          <a:xfrm>
            <a:off x="713740" y="2543175"/>
            <a:ext cx="11218545" cy="778510"/>
          </a:xfrm>
          <a:prstGeom prst="rect">
            <a:avLst/>
          </a:prstGeom>
          <a:noFill/>
          <a:ln w="9525">
            <a:noFill/>
          </a:ln>
        </p:spPr>
        <p:txBody>
          <a:bodyPr wrap="square" lIns="101890" tIns="50945" rIns="101890" bIns="50945" anchor="t">
            <a:spAutoFit/>
          </a:bodyPr>
          <a:lstStyle/>
          <a:p>
            <a:pPr>
              <a:buFont typeface="Arial" panose="020B0604020202020204" pitchFamily="34" charset="0"/>
            </a:pPr>
            <a:r>
              <a:rPr lang="zh-CN" altLang="en-US" sz="4400" b="1" dirty="0">
                <a:solidFill>
                  <a:srgbClr val="FF0000"/>
                </a:solidFill>
                <a:latin typeface="Arial" panose="020B0604020202020204" pitchFamily="34" charset="0"/>
                <a:ea typeface="宋体" panose="02010600030101010101" pitchFamily="2" charset="-122"/>
              </a:rPr>
              <a:t>家庭保护、学校保护、社会保护</a:t>
            </a:r>
            <a:r>
              <a:rPr lang="zh-CN" altLang="en-US" sz="4400" b="1" dirty="0">
                <a:latin typeface="Arial" panose="020B0604020202020204" pitchFamily="34" charset="0"/>
                <a:ea typeface="宋体" panose="02010600030101010101" pitchFamily="2" charset="-122"/>
              </a:rPr>
              <a:t>和</a:t>
            </a:r>
            <a:r>
              <a:rPr lang="zh-CN" altLang="en-US" sz="4400" b="1" dirty="0">
                <a:solidFill>
                  <a:srgbClr val="FF0000"/>
                </a:solidFill>
                <a:latin typeface="Arial" panose="020B0604020202020204" pitchFamily="34" charset="0"/>
                <a:ea typeface="宋体" panose="02010600030101010101" pitchFamily="2" charset="-122"/>
              </a:rPr>
              <a:t>司法保护</a:t>
            </a:r>
            <a:r>
              <a:rPr lang="zh-CN" altLang="en-US" sz="4400" b="1" dirty="0">
                <a:latin typeface="Arial" panose="020B0604020202020204" pitchFamily="34" charset="0"/>
                <a:ea typeface="宋体" panose="02010600030101010101" pitchFamily="2" charset="-122"/>
              </a:rPr>
              <a:t>。</a:t>
            </a:r>
            <a:r>
              <a:rPr lang="zh-CN" altLang="en-US" sz="1370" dirty="0">
                <a:latin typeface="Arial" panose="020B0604020202020204" pitchFamily="34" charset="0"/>
                <a:ea typeface="宋体" panose="02010600030101010101" pitchFamily="2" charset="-122"/>
              </a:rPr>
              <a:t> </a:t>
            </a:r>
          </a:p>
        </p:txBody>
      </p:sp>
      <p:grpSp>
        <p:nvGrpSpPr>
          <p:cNvPr id="26" name="组合 25"/>
          <p:cNvGrpSpPr/>
          <p:nvPr/>
        </p:nvGrpSpPr>
        <p:grpSpPr>
          <a:xfrm>
            <a:off x="524510" y="3822065"/>
            <a:ext cx="11144250" cy="2384420"/>
            <a:chOff x="504131" y="2376314"/>
            <a:chExt cx="9812291" cy="2384543"/>
          </a:xfrm>
        </p:grpSpPr>
        <p:pic>
          <p:nvPicPr>
            <p:cNvPr id="55298" name="Picture 2" descr="http://www.viewstock.com/storage/thumbs/11000/11423x720-sy.jpg"/>
            <p:cNvPicPr>
              <a:picLocks noChangeAspect="1" noChangeArrowheads="1"/>
            </p:cNvPicPr>
            <p:nvPr/>
          </p:nvPicPr>
          <p:blipFill>
            <a:blip r:embed="rId3" cstate="print"/>
            <a:srcRect r="14667"/>
            <a:stretch>
              <a:fillRect/>
            </a:stretch>
          </p:blipFill>
          <p:spPr bwMode="auto">
            <a:xfrm>
              <a:off x="504131" y="2376314"/>
              <a:ext cx="2304256" cy="1800200"/>
            </a:xfrm>
            <a:prstGeom prst="rect">
              <a:avLst/>
            </a:prstGeom>
            <a:noFill/>
            <a:ln>
              <a:solidFill>
                <a:srgbClr val="7030A0"/>
              </a:solidFill>
            </a:ln>
          </p:spPr>
        </p:pic>
        <p:sp>
          <p:nvSpPr>
            <p:cNvPr id="20" name="矩形 19"/>
            <p:cNvSpPr/>
            <p:nvPr/>
          </p:nvSpPr>
          <p:spPr>
            <a:xfrm>
              <a:off x="1296219" y="4392538"/>
              <a:ext cx="1210588" cy="368319"/>
            </a:xfrm>
            <a:prstGeom prst="rect">
              <a:avLst/>
            </a:prstGeom>
          </p:spPr>
          <p:txBody>
            <a:bodyPr wrap="square">
              <a:spAutoFit/>
            </a:bodyPr>
            <a:lstStyle/>
            <a:p>
              <a:r>
                <a:rPr lang="zh-CN" altLang="en-US" b="1" dirty="0" smtClean="0">
                  <a:latin typeface="微软雅黑" panose="020B0503020204020204" charset="-122"/>
                  <a:ea typeface="微软雅黑" panose="020B0503020204020204" charset="-122"/>
                </a:rPr>
                <a:t>家庭保护</a:t>
              </a:r>
              <a:endParaRPr lang="zh-CN" altLang="en-US" dirty="0"/>
            </a:p>
          </p:txBody>
        </p:sp>
        <p:pic>
          <p:nvPicPr>
            <p:cNvPr id="55300" name="Picture 4" descr="http://www.viewstock.com/storage/thumbs/93000/93021x720-sy.jpg"/>
            <p:cNvPicPr>
              <a:picLocks noChangeAspect="1" noChangeArrowheads="1"/>
            </p:cNvPicPr>
            <p:nvPr/>
          </p:nvPicPr>
          <p:blipFill>
            <a:blip r:embed="rId4" cstate="print"/>
            <a:srcRect l="11451" r="22667"/>
            <a:stretch>
              <a:fillRect/>
            </a:stretch>
          </p:blipFill>
          <p:spPr bwMode="auto">
            <a:xfrm>
              <a:off x="3024411" y="2376314"/>
              <a:ext cx="2376264" cy="1800200"/>
            </a:xfrm>
            <a:prstGeom prst="rect">
              <a:avLst/>
            </a:prstGeom>
            <a:noFill/>
            <a:ln>
              <a:solidFill>
                <a:srgbClr val="7030A0"/>
              </a:solidFill>
            </a:ln>
          </p:spPr>
        </p:pic>
        <p:pic>
          <p:nvPicPr>
            <p:cNvPr id="55302" name="Picture 6" descr="https://timgsa.baidu.com/timg?image&amp;quality=80&amp;size=b9999_10000&amp;sec=1557306307874&amp;di=b9b26ac63222ebeea6accc2458878379&amp;imgtype=0&amp;src=http%3A%2F%2Fi5.hexunimg.cn%2F2016-09-22%2F186144534.jpg"/>
            <p:cNvPicPr>
              <a:picLocks noChangeAspect="1" noChangeArrowheads="1"/>
            </p:cNvPicPr>
            <p:nvPr/>
          </p:nvPicPr>
          <p:blipFill>
            <a:blip r:embed="rId5" cstate="print"/>
            <a:srcRect l="5310" r="9724"/>
            <a:stretch>
              <a:fillRect/>
            </a:stretch>
          </p:blipFill>
          <p:spPr bwMode="auto">
            <a:xfrm>
              <a:off x="5616699" y="2376314"/>
              <a:ext cx="2304256" cy="1800200"/>
            </a:xfrm>
            <a:prstGeom prst="rect">
              <a:avLst/>
            </a:prstGeom>
            <a:noFill/>
            <a:ln>
              <a:solidFill>
                <a:srgbClr val="7030A0"/>
              </a:solidFill>
            </a:ln>
          </p:spPr>
        </p:pic>
        <p:pic>
          <p:nvPicPr>
            <p:cNvPr id="55304" name="Picture 8" descr="https://timgsa.baidu.com/timg?image&amp;quality=80&amp;size=b9999_10000&amp;sec=1557306378533&amp;di=41f6a40df3ce69cdf9c0e7ceb3a488ba&amp;imgtype=0&amp;src=http%3A%2F%2Fimg.mp.itc.cn%2Fupload%2F20170606%2F3fd51d81a83e45559717d7b888abe629_th.jpg"/>
            <p:cNvPicPr>
              <a:picLocks noChangeAspect="1" noChangeArrowheads="1"/>
            </p:cNvPicPr>
            <p:nvPr/>
          </p:nvPicPr>
          <p:blipFill>
            <a:blip r:embed="rId6" cstate="print"/>
            <a:srcRect/>
            <a:stretch>
              <a:fillRect/>
            </a:stretch>
          </p:blipFill>
          <p:spPr bwMode="auto">
            <a:xfrm>
              <a:off x="8064971" y="2376314"/>
              <a:ext cx="2251451" cy="1800200"/>
            </a:xfrm>
            <a:prstGeom prst="rect">
              <a:avLst/>
            </a:prstGeom>
            <a:noFill/>
            <a:ln>
              <a:solidFill>
                <a:srgbClr val="7030A0"/>
              </a:solidFill>
            </a:ln>
          </p:spPr>
        </p:pic>
        <p:sp>
          <p:nvSpPr>
            <p:cNvPr id="22" name="矩形 21"/>
            <p:cNvSpPr/>
            <p:nvPr/>
          </p:nvSpPr>
          <p:spPr>
            <a:xfrm>
              <a:off x="3672483" y="4392538"/>
              <a:ext cx="1210588" cy="368319"/>
            </a:xfrm>
            <a:prstGeom prst="rect">
              <a:avLst/>
            </a:prstGeom>
          </p:spPr>
          <p:txBody>
            <a:bodyPr wrap="square">
              <a:spAutoFit/>
            </a:bodyPr>
            <a:lstStyle/>
            <a:p>
              <a:r>
                <a:rPr lang="zh-CN" altLang="en-US" b="1" dirty="0" smtClean="0">
                  <a:latin typeface="微软雅黑" panose="020B0503020204020204" charset="-122"/>
                  <a:ea typeface="微软雅黑" panose="020B0503020204020204" charset="-122"/>
                </a:rPr>
                <a:t>学校保护</a:t>
              </a:r>
              <a:endParaRPr lang="zh-CN" altLang="en-US" dirty="0"/>
            </a:p>
          </p:txBody>
        </p:sp>
        <p:sp>
          <p:nvSpPr>
            <p:cNvPr id="24" name="矩形 23"/>
            <p:cNvSpPr/>
            <p:nvPr/>
          </p:nvSpPr>
          <p:spPr>
            <a:xfrm>
              <a:off x="6264771" y="4392538"/>
              <a:ext cx="1210588" cy="368319"/>
            </a:xfrm>
            <a:prstGeom prst="rect">
              <a:avLst/>
            </a:prstGeom>
          </p:spPr>
          <p:txBody>
            <a:bodyPr wrap="square">
              <a:spAutoFit/>
            </a:bodyPr>
            <a:lstStyle/>
            <a:p>
              <a:r>
                <a:rPr lang="zh-CN" altLang="en-US" b="1" dirty="0" smtClean="0">
                  <a:latin typeface="微软雅黑" panose="020B0503020204020204" charset="-122"/>
                  <a:ea typeface="微软雅黑" panose="020B0503020204020204" charset="-122"/>
                </a:rPr>
                <a:t>社会保护</a:t>
              </a:r>
              <a:endParaRPr lang="zh-CN" altLang="en-US" dirty="0"/>
            </a:p>
          </p:txBody>
        </p:sp>
        <p:sp>
          <p:nvSpPr>
            <p:cNvPr id="25" name="矩形 24"/>
            <p:cNvSpPr/>
            <p:nvPr/>
          </p:nvSpPr>
          <p:spPr>
            <a:xfrm>
              <a:off x="8641035" y="4392538"/>
              <a:ext cx="1210588" cy="368319"/>
            </a:xfrm>
            <a:prstGeom prst="rect">
              <a:avLst/>
            </a:prstGeom>
          </p:spPr>
          <p:txBody>
            <a:bodyPr wrap="square">
              <a:spAutoFit/>
            </a:bodyPr>
            <a:lstStyle/>
            <a:p>
              <a:r>
                <a:rPr lang="zh-CN" altLang="en-US" b="1" dirty="0" smtClean="0">
                  <a:latin typeface="微软雅黑" panose="020B0503020204020204" charset="-122"/>
                  <a:ea typeface="微软雅黑" panose="020B0503020204020204" charset="-122"/>
                </a:rPr>
                <a:t>司法保护</a:t>
              </a:r>
              <a:endParaRPr lang="zh-CN" altLang="en-US" dirty="0"/>
            </a:p>
          </p:txBody>
        </p:sp>
      </p:grpSp>
    </p:spTree>
  </p:cSld>
  <p:clrMapOvr>
    <a:masterClrMapping/>
  </p:clrMapOvr>
  <p:transition>
    <p:dissolve/>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847"/>
                                        </p:tgtEl>
                                        <p:attrNameLst>
                                          <p:attrName>style.visibility</p:attrName>
                                        </p:attrNameLst>
                                      </p:cBhvr>
                                      <p:to>
                                        <p:strVal val="visible"/>
                                      </p:to>
                                    </p:set>
                                    <p:animEffect transition="in" filter="blinds(horizontal)">
                                      <p:cBhvr>
                                        <p:cTn id="7" dur="500"/>
                                        <p:tgtEl>
                                          <p:spTgt spid="3584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7"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右箭头标注 1"/>
          <p:cNvSpPr/>
          <p:nvPr/>
        </p:nvSpPr>
        <p:spPr>
          <a:xfrm>
            <a:off x="1924368" y="929958"/>
            <a:ext cx="2224087" cy="506412"/>
          </a:xfrm>
          <a:prstGeom prst="rightArrowCallout">
            <a:avLst>
              <a:gd name="adj1" fmla="val 25000"/>
              <a:gd name="adj2" fmla="val 25000"/>
              <a:gd name="adj3" fmla="val 24927"/>
              <a:gd name="adj4" fmla="val 64972"/>
            </a:avLst>
          </a:prstGeom>
          <a:solidFill>
            <a:srgbClr val="00B0F0"/>
          </a:solidFill>
          <a:ln w="9525" cap="flat" cmpd="sng">
            <a:solidFill>
              <a:schemeClr val="tx1"/>
            </a:solidFill>
            <a:prstDash val="solid"/>
            <a:round/>
            <a:headEnd type="none" w="med" len="med"/>
            <a:tailEnd type="none" w="med" len="med"/>
          </a:ln>
        </p:spPr>
        <p:txBody>
          <a:bodyPr/>
          <a:lstStyle/>
          <a:p>
            <a:r>
              <a:rPr lang="zh-CN" altLang="en-US" dirty="0">
                <a:latin typeface="Arial" panose="020B0604020202020204" pitchFamily="34" charset="0"/>
              </a:rPr>
              <a:t>家庭保护</a:t>
            </a:r>
          </a:p>
        </p:txBody>
      </p:sp>
      <p:sp>
        <p:nvSpPr>
          <p:cNvPr id="3" name="TextBox 2"/>
          <p:cNvSpPr txBox="1"/>
          <p:nvPr/>
        </p:nvSpPr>
        <p:spPr>
          <a:xfrm>
            <a:off x="4297363" y="722313"/>
            <a:ext cx="6018212" cy="922020"/>
          </a:xfrm>
          <a:prstGeom prst="rect">
            <a:avLst/>
          </a:prstGeom>
          <a:noFill/>
          <a:ln w="9525" cap="flat" cmpd="sng">
            <a:solidFill>
              <a:srgbClr val="00B0F0"/>
            </a:solidFill>
            <a:prstDash val="solid"/>
            <a:miter/>
            <a:headEnd type="none" w="med" len="med"/>
            <a:tailEnd type="none" w="med" len="med"/>
          </a:ln>
        </p:spPr>
        <p:txBody>
          <a:bodyPr>
            <a:spAutoFit/>
          </a:bodyPr>
          <a:lstStyle/>
          <a:p>
            <a:r>
              <a:rPr lang="zh-CN" altLang="en-US" dirty="0">
                <a:latin typeface="Arial" panose="020B0604020202020204" pitchFamily="34" charset="0"/>
              </a:rPr>
              <a:t>是指父母或其他监护人对未成年人进行的保护，包括生活上的关心与照顾和思想上的教育培养。家庭是未成年人保护的</a:t>
            </a:r>
            <a:r>
              <a:rPr lang="zh-CN" altLang="en-US" dirty="0">
                <a:solidFill>
                  <a:srgbClr val="FF0000"/>
                </a:solidFill>
                <a:latin typeface="Arial" panose="020B0604020202020204" pitchFamily="34" charset="0"/>
              </a:rPr>
              <a:t>第一个阵地</a:t>
            </a:r>
            <a:r>
              <a:rPr lang="zh-CN" altLang="en-US" dirty="0">
                <a:latin typeface="Arial" panose="020B0604020202020204" pitchFamily="34" charset="0"/>
              </a:rPr>
              <a:t>，家庭保护是未成年人保护的</a:t>
            </a:r>
            <a:r>
              <a:rPr lang="zh-CN" altLang="en-US" dirty="0">
                <a:solidFill>
                  <a:srgbClr val="FF0000"/>
                </a:solidFill>
                <a:latin typeface="Arial" panose="020B0604020202020204" pitchFamily="34" charset="0"/>
              </a:rPr>
              <a:t>基础</a:t>
            </a:r>
            <a:r>
              <a:rPr lang="zh-CN" altLang="en-US" dirty="0">
                <a:latin typeface="Arial" panose="020B0604020202020204" pitchFamily="34" charset="0"/>
              </a:rPr>
              <a:t>。</a:t>
            </a:r>
          </a:p>
        </p:txBody>
      </p:sp>
      <p:sp>
        <p:nvSpPr>
          <p:cNvPr id="4" name="右箭头标注 3"/>
          <p:cNvSpPr/>
          <p:nvPr/>
        </p:nvSpPr>
        <p:spPr>
          <a:xfrm>
            <a:off x="1906588" y="2408873"/>
            <a:ext cx="2224087" cy="504825"/>
          </a:xfrm>
          <a:prstGeom prst="rightArrowCallout">
            <a:avLst>
              <a:gd name="adj1" fmla="val 25000"/>
              <a:gd name="adj2" fmla="val 25000"/>
              <a:gd name="adj3" fmla="val 25006"/>
              <a:gd name="adj4" fmla="val 64972"/>
            </a:avLst>
          </a:prstGeom>
          <a:solidFill>
            <a:srgbClr val="92D050"/>
          </a:solidFill>
          <a:ln w="9525" cap="flat" cmpd="sng">
            <a:solidFill>
              <a:schemeClr val="tx1"/>
            </a:solidFill>
            <a:prstDash val="solid"/>
            <a:round/>
            <a:headEnd type="none" w="med" len="med"/>
            <a:tailEnd type="none" w="med" len="med"/>
          </a:ln>
        </p:spPr>
        <p:txBody>
          <a:bodyPr/>
          <a:lstStyle/>
          <a:p>
            <a:r>
              <a:rPr lang="zh-CN" altLang="en-US" dirty="0">
                <a:latin typeface="Arial" panose="020B0604020202020204" pitchFamily="34" charset="0"/>
              </a:rPr>
              <a:t>学校保护</a:t>
            </a:r>
          </a:p>
        </p:txBody>
      </p:sp>
      <p:sp>
        <p:nvSpPr>
          <p:cNvPr id="5" name="TextBox 4"/>
          <p:cNvSpPr txBox="1"/>
          <p:nvPr/>
        </p:nvSpPr>
        <p:spPr>
          <a:xfrm>
            <a:off x="4297363" y="2268855"/>
            <a:ext cx="6018212" cy="645160"/>
          </a:xfrm>
          <a:prstGeom prst="rect">
            <a:avLst/>
          </a:prstGeom>
          <a:noFill/>
          <a:ln w="9525" cap="flat" cmpd="sng">
            <a:solidFill>
              <a:srgbClr val="92D050"/>
            </a:solidFill>
            <a:prstDash val="solid"/>
            <a:miter/>
            <a:headEnd type="none" w="med" len="med"/>
            <a:tailEnd type="none" w="med" len="med"/>
          </a:ln>
        </p:spPr>
        <p:txBody>
          <a:bodyPr>
            <a:spAutoFit/>
          </a:bodyPr>
          <a:lstStyle/>
          <a:p>
            <a:r>
              <a:rPr lang="zh-CN" altLang="en-US" dirty="0">
                <a:latin typeface="Arial" panose="020B0604020202020204" pitchFamily="34" charset="0"/>
              </a:rPr>
              <a:t>是指学校、幼儿园和其他的教育机构对未成年人实施的保护。在保护未成年人的工作中，学校保护</a:t>
            </a:r>
            <a:r>
              <a:rPr lang="zh-CN" altLang="en-US" dirty="0">
                <a:solidFill>
                  <a:srgbClr val="FF0000"/>
                </a:solidFill>
                <a:latin typeface="Arial" panose="020B0604020202020204" pitchFamily="34" charset="0"/>
              </a:rPr>
              <a:t>起着重要的作用</a:t>
            </a:r>
            <a:r>
              <a:rPr lang="zh-CN" altLang="en-US" dirty="0">
                <a:latin typeface="Arial" panose="020B0604020202020204" pitchFamily="34" charset="0"/>
              </a:rPr>
              <a:t>。</a:t>
            </a:r>
          </a:p>
        </p:txBody>
      </p:sp>
      <p:sp>
        <p:nvSpPr>
          <p:cNvPr id="6" name="右箭头标注 5"/>
          <p:cNvSpPr/>
          <p:nvPr/>
        </p:nvSpPr>
        <p:spPr>
          <a:xfrm>
            <a:off x="1924050" y="3743325"/>
            <a:ext cx="2224088" cy="506413"/>
          </a:xfrm>
          <a:prstGeom prst="rightArrowCallout">
            <a:avLst>
              <a:gd name="adj1" fmla="val 25000"/>
              <a:gd name="adj2" fmla="val 25000"/>
              <a:gd name="adj3" fmla="val 24927"/>
              <a:gd name="adj4" fmla="val 64972"/>
            </a:avLst>
          </a:prstGeom>
          <a:solidFill>
            <a:srgbClr val="FF3399"/>
          </a:solidFill>
          <a:ln w="9525" cap="flat" cmpd="sng">
            <a:solidFill>
              <a:schemeClr val="tx1"/>
            </a:solidFill>
            <a:prstDash val="solid"/>
            <a:round/>
            <a:headEnd type="none" w="med" len="med"/>
            <a:tailEnd type="none" w="med" len="med"/>
          </a:ln>
        </p:spPr>
        <p:txBody>
          <a:bodyPr/>
          <a:lstStyle/>
          <a:p>
            <a:r>
              <a:rPr lang="zh-CN" altLang="en-US" dirty="0">
                <a:latin typeface="Arial" panose="020B0604020202020204" pitchFamily="34" charset="0"/>
              </a:rPr>
              <a:t>社会保护</a:t>
            </a:r>
          </a:p>
        </p:txBody>
      </p:sp>
      <p:sp>
        <p:nvSpPr>
          <p:cNvPr id="7" name="TextBox 6"/>
          <p:cNvSpPr txBox="1"/>
          <p:nvPr/>
        </p:nvSpPr>
        <p:spPr>
          <a:xfrm>
            <a:off x="4297363" y="3397250"/>
            <a:ext cx="6019800" cy="1198880"/>
          </a:xfrm>
          <a:prstGeom prst="rect">
            <a:avLst/>
          </a:prstGeom>
          <a:noFill/>
          <a:ln w="9525" cap="flat" cmpd="sng">
            <a:solidFill>
              <a:srgbClr val="FF3399"/>
            </a:solidFill>
            <a:prstDash val="solid"/>
            <a:miter/>
            <a:headEnd type="none" w="med" len="med"/>
            <a:tailEnd type="none" w="med" len="med"/>
          </a:ln>
        </p:spPr>
        <p:txBody>
          <a:bodyPr>
            <a:spAutoFit/>
          </a:bodyPr>
          <a:lstStyle/>
          <a:p>
            <a:r>
              <a:rPr lang="zh-CN" altLang="en-US" dirty="0">
                <a:latin typeface="Arial" panose="020B0604020202020204" pitchFamily="34" charset="0"/>
              </a:rPr>
              <a:t>是指国家、社会团体、企业事业组织以及其他组织和个人对未成年人实施的保护。社会保护创造有利于未成年人健康成长的社会环境，是未成年人保护中</a:t>
            </a:r>
            <a:r>
              <a:rPr lang="zh-CN" altLang="en-US" dirty="0">
                <a:solidFill>
                  <a:srgbClr val="FF0000"/>
                </a:solidFill>
                <a:latin typeface="Arial" panose="020B0604020202020204" pitchFamily="34" charset="0"/>
              </a:rPr>
              <a:t>不可缺少的组成部分</a:t>
            </a:r>
            <a:r>
              <a:rPr lang="zh-CN" altLang="en-US" dirty="0">
                <a:latin typeface="Arial" panose="020B0604020202020204" pitchFamily="34" charset="0"/>
              </a:rPr>
              <a:t>。</a:t>
            </a:r>
          </a:p>
        </p:txBody>
      </p:sp>
      <p:sp>
        <p:nvSpPr>
          <p:cNvPr id="9" name="TextBox 8"/>
          <p:cNvSpPr txBox="1"/>
          <p:nvPr/>
        </p:nvSpPr>
        <p:spPr>
          <a:xfrm>
            <a:off x="4297680" y="5214303"/>
            <a:ext cx="6019800" cy="1198880"/>
          </a:xfrm>
          <a:prstGeom prst="rect">
            <a:avLst/>
          </a:prstGeom>
          <a:noFill/>
          <a:ln w="9525" cap="flat" cmpd="sng">
            <a:solidFill>
              <a:srgbClr val="CC00FF"/>
            </a:solidFill>
            <a:prstDash val="solid"/>
            <a:miter/>
            <a:headEnd type="none" w="med" len="med"/>
            <a:tailEnd type="none" w="med" len="med"/>
          </a:ln>
        </p:spPr>
        <p:txBody>
          <a:bodyPr>
            <a:spAutoFit/>
          </a:bodyPr>
          <a:lstStyle/>
          <a:p>
            <a:r>
              <a:rPr lang="zh-CN" altLang="en-US" dirty="0">
                <a:latin typeface="Arial" panose="020B0604020202020204" pitchFamily="34" charset="0"/>
              </a:rPr>
              <a:t>是指国家司法机关（包括公安机关、人民检察院、人民法院以及司法行政部门在内的广义上的司法机关）依法履行职责，对未成年人实施的专门保护，是维护未成年人合法权益的</a:t>
            </a:r>
            <a:r>
              <a:rPr lang="zh-CN" altLang="en-US" dirty="0">
                <a:solidFill>
                  <a:srgbClr val="FF0000"/>
                </a:solidFill>
                <a:latin typeface="Arial" panose="020B0604020202020204" pitchFamily="34" charset="0"/>
              </a:rPr>
              <a:t>重要保障</a:t>
            </a:r>
            <a:r>
              <a:rPr lang="zh-CN" altLang="en-US" dirty="0">
                <a:latin typeface="Arial" panose="020B0604020202020204" pitchFamily="34" charset="0"/>
              </a:rPr>
              <a:t>。</a:t>
            </a:r>
          </a:p>
        </p:txBody>
      </p:sp>
      <p:sp>
        <p:nvSpPr>
          <p:cNvPr id="10" name="右箭头标注 9"/>
          <p:cNvSpPr/>
          <p:nvPr/>
        </p:nvSpPr>
        <p:spPr>
          <a:xfrm>
            <a:off x="1898650" y="5561013"/>
            <a:ext cx="2225675" cy="504825"/>
          </a:xfrm>
          <a:prstGeom prst="rightArrowCallout">
            <a:avLst>
              <a:gd name="adj1" fmla="val 25000"/>
              <a:gd name="adj2" fmla="val 25000"/>
              <a:gd name="adj3" fmla="val 25024"/>
              <a:gd name="adj4" fmla="val 64972"/>
            </a:avLst>
          </a:prstGeom>
          <a:solidFill>
            <a:srgbClr val="CC00FF"/>
          </a:solidFill>
          <a:ln w="9525" cap="flat" cmpd="sng">
            <a:solidFill>
              <a:schemeClr val="tx1"/>
            </a:solidFill>
            <a:prstDash val="solid"/>
            <a:round/>
            <a:headEnd type="none" w="med" len="med"/>
            <a:tailEnd type="none" w="med" len="med"/>
          </a:ln>
        </p:spPr>
        <p:txBody>
          <a:bodyPr/>
          <a:lstStyle/>
          <a:p>
            <a:r>
              <a:rPr lang="zh-CN" altLang="en-US" dirty="0">
                <a:latin typeface="Arial" panose="020B0604020202020204" pitchFamily="34" charset="0"/>
              </a:rPr>
              <a:t>司法保护</a:t>
            </a:r>
          </a:p>
        </p:txBody>
      </p:sp>
      <p:sp>
        <p:nvSpPr>
          <p:cNvPr id="8" name="文本框 7"/>
          <p:cNvSpPr txBox="1"/>
          <p:nvPr/>
        </p:nvSpPr>
        <p:spPr>
          <a:xfrm>
            <a:off x="396875" y="191770"/>
            <a:ext cx="2835275" cy="645160"/>
          </a:xfrm>
          <a:prstGeom prst="rect">
            <a:avLst/>
          </a:prstGeom>
          <a:noFill/>
        </p:spPr>
        <p:txBody>
          <a:bodyPr wrap="square" rtlCol="0">
            <a:spAutoFit/>
          </a:bodyPr>
          <a:lstStyle/>
          <a:p>
            <a:r>
              <a:rPr lang="zh-CN" altLang="en-US" sz="3600">
                <a:solidFill>
                  <a:srgbClr val="FF0000"/>
                </a:solidFill>
                <a:latin typeface="微软雅黑" panose="020B0503020204020204" charset="-122"/>
                <a:ea typeface="微软雅黑" panose="020B0503020204020204" charset="-122"/>
              </a:rPr>
              <a:t>相关链接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linds(horizontal)">
                                      <p:cBhvr>
                                        <p:cTn id="4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bldLvl="0" animBg="1"/>
      <p:bldP spid="6" grpId="0" bldLvl="0" animBg="1"/>
      <p:bldP spid="7" grpId="0" bldLvl="0" animBg="1"/>
      <p:bldP spid="9" grpId="0" bldLvl="0" animBg="1"/>
      <p:bldP spid="10"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矩形 25"/>
          <p:cNvSpPr/>
          <p:nvPr/>
        </p:nvSpPr>
        <p:spPr>
          <a:xfrm>
            <a:off x="452184" y="303566"/>
            <a:ext cx="2217420" cy="501650"/>
          </a:xfrm>
          <a:prstGeom prst="rect">
            <a:avLst/>
          </a:prstGeom>
        </p:spPr>
        <p:txBody>
          <a:bodyPr wrap="none">
            <a:spAutoFit/>
          </a:bodyPr>
          <a:lstStyle/>
          <a:p>
            <a:r>
              <a:rPr lang="zh-CN" altLang="en-US" sz="2665" b="1" dirty="0" smtClean="0">
                <a:solidFill>
                  <a:srgbClr val="FF0000"/>
                </a:solidFill>
                <a:latin typeface="微软雅黑" panose="020B0503020204020204" charset="-122"/>
                <a:ea typeface="微软雅黑" panose="020B0503020204020204" charset="-122"/>
              </a:rPr>
              <a:t>探究与分享：</a:t>
            </a:r>
            <a:endParaRPr lang="zh-CN" altLang="en-US" sz="2665" b="1" dirty="0">
              <a:solidFill>
                <a:srgbClr val="FF0000"/>
              </a:solidFill>
              <a:latin typeface="微软雅黑" panose="020B0503020204020204" charset="-122"/>
              <a:ea typeface="微软雅黑" panose="020B0503020204020204" charset="-122"/>
            </a:endParaRPr>
          </a:p>
        </p:txBody>
      </p:sp>
      <p:sp>
        <p:nvSpPr>
          <p:cNvPr id="28" name="矩形 27"/>
          <p:cNvSpPr/>
          <p:nvPr/>
        </p:nvSpPr>
        <p:spPr>
          <a:xfrm>
            <a:off x="1209675" y="975360"/>
            <a:ext cx="9892665" cy="2784475"/>
          </a:xfrm>
          <a:prstGeom prst="rect">
            <a:avLst/>
          </a:prstGeom>
        </p:spPr>
        <p:txBody>
          <a:bodyPr wrap="square">
            <a:spAutoFit/>
          </a:bodyPr>
          <a:lstStyle/>
          <a:p>
            <a:pPr algn="just">
              <a:lnSpc>
                <a:spcPts val="3500"/>
              </a:lnSpc>
            </a:pPr>
            <a:r>
              <a:rPr lang="zh-CN" altLang="zh-CN" sz="3200" spc="-100" dirty="0" smtClean="0">
                <a:latin typeface="微软雅黑" panose="020B0503020204020204" charset="-122"/>
                <a:ea typeface="微软雅黑" panose="020B0503020204020204" charset="-122"/>
              </a:rPr>
              <a:t>小强七岁时父母离异，被判归父亲抚养，但实际上他一直和年迈的爷爷相依为命，父亲从来不管他，母亲也很少来探望他。小强</a:t>
            </a:r>
            <a:r>
              <a:rPr lang="en-US" altLang="zh-CN" sz="3200" spc="-100" dirty="0" smtClean="0">
                <a:latin typeface="微软雅黑" panose="020B0503020204020204" charset="-122"/>
                <a:ea typeface="微软雅黑" panose="020B0503020204020204" charset="-122"/>
              </a:rPr>
              <a:t>11</a:t>
            </a:r>
            <a:r>
              <a:rPr lang="zh-CN" altLang="zh-CN" sz="3200" spc="-100" dirty="0" smtClean="0">
                <a:latin typeface="微软雅黑" panose="020B0503020204020204" charset="-122"/>
                <a:ea typeface="微软雅黑" panose="020B0503020204020204" charset="-122"/>
              </a:rPr>
              <a:t>岁时爷爷去世了，他只能和父亲住在一起，父亲常常打骂他。进入初中后，他常常和一帮哥们聚在一起打牌、飙歌、网吧打游戏，经常上课迟到或旷课，即便勉强坐进了教室也是心不在焉</a:t>
            </a:r>
            <a:r>
              <a:rPr lang="zh-CN" altLang="zh-CN" sz="3200" b="1" spc="-100" dirty="0" smtClean="0">
                <a:latin typeface="微软雅黑" panose="020B0503020204020204" charset="-122"/>
                <a:ea typeface="微软雅黑" panose="020B0503020204020204" charset="-122"/>
              </a:rPr>
              <a:t>。</a:t>
            </a:r>
          </a:p>
        </p:txBody>
      </p:sp>
      <p:sp>
        <p:nvSpPr>
          <p:cNvPr id="30" name="矩形 29"/>
          <p:cNvSpPr/>
          <p:nvPr/>
        </p:nvSpPr>
        <p:spPr>
          <a:xfrm>
            <a:off x="2669592" y="4006363"/>
            <a:ext cx="7475116" cy="501650"/>
          </a:xfrm>
          <a:prstGeom prst="rect">
            <a:avLst/>
          </a:prstGeom>
        </p:spPr>
        <p:txBody>
          <a:bodyPr wrap="square">
            <a:spAutoFit/>
          </a:bodyPr>
          <a:lstStyle/>
          <a:p>
            <a:r>
              <a:rPr lang="zh-CN" altLang="en-US" sz="2665" b="1" dirty="0" smtClean="0">
                <a:latin typeface="微软雅黑" panose="020B0503020204020204" charset="-122"/>
                <a:ea typeface="微软雅黑" panose="020B0503020204020204" charset="-122"/>
              </a:rPr>
              <a:t> </a:t>
            </a:r>
            <a:r>
              <a:rPr lang="en-US" altLang="zh-CN" sz="2665" b="1" dirty="0" smtClean="0">
                <a:latin typeface="微软雅黑" panose="020B0503020204020204" charset="-122"/>
                <a:ea typeface="微软雅黑" panose="020B0503020204020204" charset="-122"/>
              </a:rPr>
              <a:t>1</a:t>
            </a:r>
            <a:r>
              <a:rPr lang="zh-CN" altLang="en-US" sz="2665" b="1" dirty="0" smtClean="0">
                <a:latin typeface="微软雅黑" panose="020B0503020204020204" charset="-122"/>
                <a:ea typeface="微软雅黑" panose="020B0503020204020204" charset="-122"/>
              </a:rPr>
              <a:t>、你如何看待小强的父母和网吧老板的行为？ </a:t>
            </a:r>
            <a:endParaRPr lang="zh-CN" altLang="en-US" sz="2665" b="1" dirty="0">
              <a:latin typeface="微软雅黑" panose="020B0503020204020204" charset="-122"/>
              <a:ea typeface="微软雅黑" panose="020B0503020204020204" charset="-122"/>
            </a:endParaRPr>
          </a:p>
        </p:txBody>
      </p:sp>
      <p:sp>
        <p:nvSpPr>
          <p:cNvPr id="31" name="矩形 30"/>
          <p:cNvSpPr/>
          <p:nvPr/>
        </p:nvSpPr>
        <p:spPr>
          <a:xfrm>
            <a:off x="2761666" y="4765016"/>
            <a:ext cx="7612274" cy="501650"/>
          </a:xfrm>
          <a:prstGeom prst="rect">
            <a:avLst/>
          </a:prstGeom>
        </p:spPr>
        <p:txBody>
          <a:bodyPr wrap="square">
            <a:spAutoFit/>
          </a:bodyPr>
          <a:lstStyle/>
          <a:p>
            <a:r>
              <a:rPr lang="en-US" altLang="zh-CN" sz="2665" b="1" dirty="0" smtClean="0">
                <a:latin typeface="微软雅黑" panose="020B0503020204020204" charset="-122"/>
                <a:ea typeface="微软雅黑" panose="020B0503020204020204" charset="-122"/>
              </a:rPr>
              <a:t>2 </a:t>
            </a:r>
            <a:r>
              <a:rPr lang="zh-CN" altLang="en-US" sz="2665" b="1" dirty="0" smtClean="0">
                <a:latin typeface="微软雅黑" panose="020B0503020204020204" charset="-122"/>
                <a:ea typeface="微软雅黑" panose="020B0503020204020204" charset="-122"/>
              </a:rPr>
              <a:t>、针对父母的行为， 小强可以向谁求助？ </a:t>
            </a:r>
            <a:endParaRPr lang="zh-CN" altLang="en-US" sz="2665" b="1" dirty="0">
              <a:latin typeface="微软雅黑" panose="020B0503020204020204" charset="-122"/>
              <a:ea typeface="微软雅黑" panose="020B0503020204020204" charset="-122"/>
            </a:endParaRPr>
          </a:p>
        </p:txBody>
      </p:sp>
      <p:sp>
        <p:nvSpPr>
          <p:cNvPr id="32" name="矩形 31"/>
          <p:cNvSpPr/>
          <p:nvPr/>
        </p:nvSpPr>
        <p:spPr>
          <a:xfrm>
            <a:off x="2761666" y="5439541"/>
            <a:ext cx="8640960" cy="501650"/>
          </a:xfrm>
          <a:prstGeom prst="rect">
            <a:avLst/>
          </a:prstGeom>
        </p:spPr>
        <p:txBody>
          <a:bodyPr wrap="square">
            <a:spAutoFit/>
          </a:bodyPr>
          <a:lstStyle/>
          <a:p>
            <a:r>
              <a:rPr lang="en-US" altLang="zh-CN" sz="2665" b="1" dirty="0" smtClean="0">
                <a:latin typeface="微软雅黑" panose="020B0503020204020204" charset="-122"/>
                <a:ea typeface="微软雅黑" panose="020B0503020204020204" charset="-122"/>
              </a:rPr>
              <a:t>3 </a:t>
            </a:r>
            <a:r>
              <a:rPr lang="zh-CN" altLang="en-US" sz="2665" b="1" dirty="0" smtClean="0">
                <a:latin typeface="微软雅黑" panose="020B0503020204020204" charset="-122"/>
                <a:ea typeface="微软雅黑" panose="020B0503020204020204" charset="-122"/>
              </a:rPr>
              <a:t>、如果你是小强的同学， 你愿意给他提供哪些帮助？</a:t>
            </a:r>
            <a:endParaRPr lang="zh-CN" altLang="en-US" sz="2665" b="1" dirty="0">
              <a:latin typeface="微软雅黑" panose="020B0503020204020204" charset="-122"/>
              <a:ea typeface="微软雅黑" panose="020B0503020204020204" charset="-122"/>
            </a:endParaRPr>
          </a:p>
        </p:txBody>
      </p:sp>
      <p:sp>
        <p:nvSpPr>
          <p:cNvPr id="33" name="TextBox 32"/>
          <p:cNvSpPr txBox="1"/>
          <p:nvPr/>
        </p:nvSpPr>
        <p:spPr>
          <a:xfrm>
            <a:off x="1209742" y="3947146"/>
            <a:ext cx="1344930" cy="560705"/>
          </a:xfrm>
          <a:prstGeom prst="rect">
            <a:avLst/>
          </a:prstGeom>
          <a:noFill/>
        </p:spPr>
        <p:txBody>
          <a:bodyPr wrap="none" rtlCol="0">
            <a:spAutoFit/>
          </a:bodyPr>
          <a:lstStyle/>
          <a:p>
            <a:r>
              <a:rPr lang="zh-CN" altLang="en-US" sz="3050" b="1" dirty="0" smtClean="0">
                <a:solidFill>
                  <a:srgbClr val="FF0000"/>
                </a:solidFill>
                <a:latin typeface="微软雅黑" panose="020B0503020204020204" charset="-122"/>
                <a:ea typeface="微软雅黑" panose="020B0503020204020204" charset="-122"/>
              </a:rPr>
              <a:t>问题：</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wipe(left)">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left)">
                                      <p:cBhvr>
                                        <p:cTn id="1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952500" y="888365"/>
            <a:ext cx="10528935" cy="1319530"/>
          </a:xfrm>
          <a:prstGeom prst="rect">
            <a:avLst/>
          </a:prstGeom>
        </p:spPr>
        <p:txBody>
          <a:bodyPr wrap="square">
            <a:spAutoFit/>
          </a:bodyPr>
          <a:lstStyle/>
          <a:p>
            <a:r>
              <a:rPr lang="en-US" altLang="zh-CN" sz="2665" dirty="0" smtClean="0">
                <a:solidFill>
                  <a:srgbClr val="FF0000"/>
                </a:solidFill>
                <a:latin typeface="微软雅黑" panose="020B0503020204020204" charset="-122"/>
                <a:ea typeface="微软雅黑" panose="020B0503020204020204" charset="-122"/>
                <a:cs typeface="微软雅黑" panose="020B0503020204020204" charset="-122"/>
              </a:rPr>
              <a:t>1</a:t>
            </a:r>
            <a:r>
              <a:rPr lang="zh-CN" altLang="en-US" sz="2665" dirty="0" smtClean="0">
                <a:solidFill>
                  <a:srgbClr val="FF0000"/>
                </a:solidFill>
                <a:latin typeface="微软雅黑" panose="020B0503020204020204" charset="-122"/>
                <a:ea typeface="微软雅黑" panose="020B0503020204020204" charset="-122"/>
                <a:cs typeface="微软雅黑" panose="020B0503020204020204" charset="-122"/>
              </a:rPr>
              <a:t>、</a:t>
            </a:r>
            <a:r>
              <a:rPr lang="zh-CN" altLang="en-US" sz="2660" dirty="0">
                <a:solidFill>
                  <a:srgbClr val="FF0000"/>
                </a:solidFill>
                <a:latin typeface="微软雅黑" panose="020B0503020204020204" charset="-122"/>
                <a:ea typeface="微软雅黑" panose="020B0503020204020204" charset="-122"/>
                <a:cs typeface="微软雅黑" panose="020B0503020204020204" charset="-122"/>
                <a:sym typeface="+mn-ea"/>
              </a:rPr>
              <a:t>小强的父母没有尽到家庭保护的职责。网吧老板违背了社会保护的相关规定，对作为未成年人的小强进入网吧玩游戏的行为没有阻止。</a:t>
            </a:r>
            <a:endParaRPr lang="zh-CN" altLang="en-US" sz="2660" dirty="0">
              <a:solidFill>
                <a:srgbClr val="FF0000"/>
              </a:solidFill>
              <a:latin typeface="微软雅黑" panose="020B0503020204020204" charset="-122"/>
              <a:ea typeface="微软雅黑" panose="020B0503020204020204" charset="-122"/>
              <a:cs typeface="微软雅黑" panose="020B0503020204020204" charset="-122"/>
            </a:endParaRPr>
          </a:p>
          <a:p>
            <a:r>
              <a:rPr lang="zh-CN" altLang="en-US" sz="2660" dirty="0" smtClean="0">
                <a:solidFill>
                  <a:srgbClr val="FF0000"/>
                </a:solidFill>
                <a:latin typeface="微软雅黑" panose="020B0503020204020204" charset="-122"/>
                <a:ea typeface="微软雅黑" panose="020B0503020204020204" charset="-122"/>
                <a:cs typeface="微软雅黑" panose="020B0503020204020204" charset="-122"/>
                <a:sym typeface="+mn-ea"/>
              </a:rPr>
              <a:t>不仅要受到道德谴责，还要受到法律制裁。</a:t>
            </a:r>
          </a:p>
        </p:txBody>
      </p:sp>
      <p:sp>
        <p:nvSpPr>
          <p:cNvPr id="19" name="矩形 18"/>
          <p:cNvSpPr/>
          <p:nvPr/>
        </p:nvSpPr>
        <p:spPr>
          <a:xfrm>
            <a:off x="953135" y="2338705"/>
            <a:ext cx="10528935" cy="911860"/>
          </a:xfrm>
          <a:prstGeom prst="rect">
            <a:avLst/>
          </a:prstGeom>
        </p:spPr>
        <p:txBody>
          <a:bodyPr wrap="square">
            <a:spAutoFit/>
          </a:bodyPr>
          <a:lstStyle/>
          <a:p>
            <a:r>
              <a:rPr lang="en-US" altLang="zh-CN" sz="2665" dirty="0" smtClean="0">
                <a:solidFill>
                  <a:srgbClr val="FF0000"/>
                </a:solidFill>
                <a:latin typeface="微软雅黑" panose="020B0503020204020204" charset="-122"/>
                <a:ea typeface="微软雅黑" panose="020B0503020204020204" charset="-122"/>
              </a:rPr>
              <a:t>2</a:t>
            </a:r>
            <a:r>
              <a:rPr lang="zh-CN" altLang="en-US" sz="2665" dirty="0" smtClean="0">
                <a:solidFill>
                  <a:srgbClr val="FF0000"/>
                </a:solidFill>
                <a:latin typeface="微软雅黑" panose="020B0503020204020204" charset="-122"/>
                <a:ea typeface="微软雅黑" panose="020B0503020204020204" charset="-122"/>
              </a:rPr>
              <a:t>、小强可以向居委会或村委会求助，也可以向民政部门、妇联及教育部门等反映，还可以向人民法院提起诉讼等。</a:t>
            </a:r>
          </a:p>
        </p:txBody>
      </p:sp>
      <p:sp>
        <p:nvSpPr>
          <p:cNvPr id="3" name="文本框 2"/>
          <p:cNvSpPr txBox="1"/>
          <p:nvPr/>
        </p:nvSpPr>
        <p:spPr>
          <a:xfrm>
            <a:off x="424815" y="243205"/>
            <a:ext cx="1455420" cy="645160"/>
          </a:xfrm>
          <a:prstGeom prst="rect">
            <a:avLst/>
          </a:prstGeom>
          <a:noFill/>
        </p:spPr>
        <p:txBody>
          <a:bodyPr wrap="square" rtlCol="0">
            <a:spAutoFit/>
          </a:bodyPr>
          <a:lstStyle/>
          <a:p>
            <a:r>
              <a:rPr lang="zh-CN" altLang="en-US" sz="3600">
                <a:solidFill>
                  <a:srgbClr val="FF0000"/>
                </a:solidFill>
              </a:rPr>
              <a:t>小结</a:t>
            </a:r>
          </a:p>
        </p:txBody>
      </p:sp>
      <p:sp>
        <p:nvSpPr>
          <p:cNvPr id="29708" name="文本框 2"/>
          <p:cNvSpPr txBox="1"/>
          <p:nvPr/>
        </p:nvSpPr>
        <p:spPr>
          <a:xfrm>
            <a:off x="953135" y="3548380"/>
            <a:ext cx="10951210" cy="2030095"/>
          </a:xfrm>
          <a:prstGeom prst="rect">
            <a:avLst/>
          </a:prstGeom>
          <a:noFill/>
          <a:ln w="9525">
            <a:noFill/>
          </a:ln>
        </p:spPr>
        <p:txBody>
          <a:bodyPr wrap="square" anchor="t">
            <a:spAutoFit/>
          </a:bodyPr>
          <a:lstStyle/>
          <a:p>
            <a:pPr algn="just">
              <a:buFont typeface="Arial" panose="020B0604020202020204" pitchFamily="34" charset="0"/>
            </a:pPr>
            <a:r>
              <a:rPr lang="en-US" altLang="zh-CN" sz="2800" dirty="0">
                <a:solidFill>
                  <a:srgbClr val="FF0000"/>
                </a:solidFill>
                <a:latin typeface="微软雅黑" panose="020B0503020204020204" charset="-122"/>
                <a:ea typeface="微软雅黑" panose="020B0503020204020204" charset="-122"/>
                <a:cs typeface="微软雅黑" panose="020B0503020204020204" charset="-122"/>
              </a:rPr>
              <a:t>3</a:t>
            </a:r>
            <a:r>
              <a:rPr lang="zh-CN" altLang="en-US" sz="2800" dirty="0">
                <a:solidFill>
                  <a:srgbClr val="FF0000"/>
                </a:solidFill>
                <a:latin typeface="微软雅黑" panose="020B0503020204020204" charset="-122"/>
                <a:ea typeface="微软雅黑" panose="020B0503020204020204" charset="-122"/>
                <a:cs typeface="微软雅黑" panose="020B0503020204020204" charset="-122"/>
              </a:rPr>
              <a:t>、</a:t>
            </a:r>
            <a:r>
              <a:rPr lang="zh-CN" altLang="zh-CN" sz="2800" dirty="0">
                <a:solidFill>
                  <a:srgbClr val="FF0000"/>
                </a:solidFill>
                <a:latin typeface="微软雅黑" panose="020B0503020204020204" charset="-122"/>
                <a:ea typeface="微软雅黑" panose="020B0503020204020204" charset="-122"/>
                <a:cs typeface="微软雅黑" panose="020B0503020204020204" charset="-122"/>
              </a:rPr>
              <a:t>①帮他补课；</a:t>
            </a:r>
            <a:endParaRPr lang="zh-CN" altLang="en-US" sz="2800" dirty="0">
              <a:solidFill>
                <a:srgbClr val="FF0000"/>
              </a:solidFill>
              <a:latin typeface="微软雅黑" panose="020B0503020204020204" charset="-122"/>
              <a:ea typeface="微软雅黑" panose="020B0503020204020204" charset="-122"/>
              <a:cs typeface="微软雅黑" panose="020B0503020204020204" charset="-122"/>
            </a:endParaRPr>
          </a:p>
          <a:p>
            <a:pPr algn="just">
              <a:buFont typeface="Arial" panose="020B0604020202020204" pitchFamily="34" charset="0"/>
            </a:pPr>
            <a:r>
              <a:rPr lang="zh-CN" altLang="zh-CN" sz="2800" dirty="0">
                <a:solidFill>
                  <a:srgbClr val="FF0000"/>
                </a:solidFill>
                <a:latin typeface="微软雅黑" panose="020B0503020204020204" charset="-122"/>
                <a:ea typeface="微软雅黑" panose="020B0503020204020204" charset="-122"/>
                <a:cs typeface="微软雅黑" panose="020B0503020204020204" charset="-122"/>
              </a:rPr>
              <a:t>②劝他不再跟“哥们儿”混；</a:t>
            </a:r>
            <a:endParaRPr lang="zh-CN" altLang="en-US" sz="2800" dirty="0">
              <a:solidFill>
                <a:srgbClr val="FF0000"/>
              </a:solidFill>
              <a:latin typeface="微软雅黑" panose="020B0503020204020204" charset="-122"/>
              <a:ea typeface="微软雅黑" panose="020B0503020204020204" charset="-122"/>
              <a:cs typeface="微软雅黑" panose="020B0503020204020204" charset="-122"/>
            </a:endParaRPr>
          </a:p>
          <a:p>
            <a:pPr algn="just">
              <a:buFont typeface="Arial" panose="020B0604020202020204" pitchFamily="34" charset="0"/>
            </a:pPr>
            <a:r>
              <a:rPr lang="zh-CN" altLang="zh-CN" sz="2800" dirty="0">
                <a:solidFill>
                  <a:srgbClr val="FF0000"/>
                </a:solidFill>
                <a:latin typeface="微软雅黑" panose="020B0503020204020204" charset="-122"/>
                <a:ea typeface="微软雅黑" panose="020B0503020204020204" charset="-122"/>
                <a:cs typeface="微软雅黑" panose="020B0503020204020204" charset="-122"/>
              </a:rPr>
              <a:t>③劝他父亲不要再打骂他；</a:t>
            </a:r>
            <a:endParaRPr lang="zh-CN" altLang="en-US" sz="2800" dirty="0">
              <a:solidFill>
                <a:srgbClr val="FF0000"/>
              </a:solidFill>
              <a:latin typeface="微软雅黑" panose="020B0503020204020204" charset="-122"/>
              <a:ea typeface="微软雅黑" panose="020B0503020204020204" charset="-122"/>
              <a:cs typeface="微软雅黑" panose="020B0503020204020204" charset="-122"/>
            </a:endParaRPr>
          </a:p>
          <a:p>
            <a:pPr algn="just">
              <a:buFont typeface="Arial" panose="020B0604020202020204" pitchFamily="34" charset="0"/>
            </a:pPr>
            <a:r>
              <a:rPr lang="zh-CN" altLang="zh-CN" sz="2800" dirty="0">
                <a:solidFill>
                  <a:srgbClr val="FF0000"/>
                </a:solidFill>
                <a:latin typeface="微软雅黑" panose="020B0503020204020204" charset="-122"/>
                <a:ea typeface="微软雅黑" panose="020B0503020204020204" charset="-122"/>
                <a:cs typeface="微软雅黑" panose="020B0503020204020204" charset="-122"/>
              </a:rPr>
              <a:t>④将他家的情况告诉老师，请老师给予他帮助。</a:t>
            </a:r>
            <a:endParaRPr lang="en-US" altLang="zh-CN" sz="4000" b="1" dirty="0">
              <a:latin typeface="宋体" panose="02010600030101010101" pitchFamily="2" charset="-122"/>
              <a:ea typeface="宋体" panose="02010600030101010101" pitchFamily="2" charset="-122"/>
            </a:endParaRPr>
          </a:p>
          <a:p>
            <a:pPr>
              <a:buFont typeface="Arial" panose="020B0604020202020204" pitchFamily="34" charset="0"/>
            </a:pPr>
            <a:r>
              <a:rPr lang="en-US" altLang="zh-CN" sz="1400" dirty="0">
                <a:latin typeface="宋体" panose="02010600030101010101" pitchFamily="2" charset="-122"/>
                <a:ea typeface="宋体" panose="02010600030101010101" pitchFamily="2" charset="-122"/>
              </a:rPr>
              <a:t> </a:t>
            </a:r>
            <a:endParaRPr lang="zh-CN" altLang="en-US" sz="1400" dirty="0">
              <a:latin typeface="宋体" panose="02010600030101010101" pitchFamily="2" charset="-122"/>
              <a:ea typeface="宋体" panose="02010600030101010101" pitchFamily="2" charset="-122"/>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ppt_x"/>
                                          </p:val>
                                        </p:tav>
                                        <p:tav tm="100000">
                                          <p:val>
                                            <p:strVal val="#ppt_x"/>
                                          </p:val>
                                        </p:tav>
                                      </p:tavLst>
                                    </p:anim>
                                    <p:anim calcmode="lin" valueType="num">
                                      <p:cBhvr additive="base">
                                        <p:cTn id="1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9708"/>
                                        </p:tgtEl>
                                        <p:attrNameLst>
                                          <p:attrName>style.visibility</p:attrName>
                                        </p:attrNameLst>
                                      </p:cBhvr>
                                      <p:to>
                                        <p:strVal val="visible"/>
                                      </p:to>
                                    </p:set>
                                    <p:anim calcmode="lin" valueType="num">
                                      <p:cBhvr additive="base">
                                        <p:cTn id="19" dur="500" fill="hold"/>
                                        <p:tgtEl>
                                          <p:spTgt spid="29708"/>
                                        </p:tgtEl>
                                        <p:attrNameLst>
                                          <p:attrName>ppt_x</p:attrName>
                                        </p:attrNameLst>
                                      </p:cBhvr>
                                      <p:tavLst>
                                        <p:tav tm="0">
                                          <p:val>
                                            <p:strVal val="#ppt_x"/>
                                          </p:val>
                                        </p:tav>
                                        <p:tav tm="100000">
                                          <p:val>
                                            <p:strVal val="#ppt_x"/>
                                          </p:val>
                                        </p:tav>
                                      </p:tavLst>
                                    </p:anim>
                                    <p:anim calcmode="lin" valueType="num">
                                      <p:cBhvr additive="base">
                                        <p:cTn id="20" dur="500" fill="hold"/>
                                        <p:tgtEl>
                                          <p:spTgt spid="297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p:bldP spid="29708"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40691" y="680720"/>
            <a:ext cx="11520805" cy="768350"/>
          </a:xfrm>
          <a:prstGeom prst="rect">
            <a:avLst/>
          </a:prstGeom>
          <a:noFill/>
        </p:spPr>
        <p:txBody>
          <a:bodyPr wrap="square" lIns="91440" tIns="45720" rIns="91440" bIns="45720" rtlCol="0" anchor="t">
            <a:spAutoFit/>
          </a:bodyPr>
          <a:lstStyle/>
          <a:p>
            <a:pPr algn="ctr"/>
            <a:r>
              <a:rPr lang="en-US" altLang="zh-CN" sz="4400" dirty="0">
                <a:solidFill>
                  <a:srgbClr val="FF0000"/>
                </a:solidFill>
                <a:latin typeface="楷体" panose="02010609060101010101" charset="-122"/>
                <a:ea typeface="楷体" panose="02010609060101010101" charset="-122"/>
                <a:cs typeface="楷体" panose="02010609060101010101" charset="-122"/>
                <a:sym typeface="+mn-ea"/>
              </a:rPr>
              <a:t>4.</a:t>
            </a:r>
            <a:r>
              <a:rPr lang="zh-CN" altLang="en-US" sz="4400" dirty="0">
                <a:solidFill>
                  <a:srgbClr val="FF0000"/>
                </a:solidFill>
                <a:latin typeface="楷体" panose="02010609060101010101" charset="-122"/>
                <a:ea typeface="楷体" panose="02010609060101010101" charset="-122"/>
                <a:cs typeface="楷体" panose="02010609060101010101" charset="-122"/>
                <a:sym typeface="+mn-ea"/>
              </a:rPr>
              <a:t>在法律的特殊保护下，我们自己该怎么做？</a:t>
            </a:r>
          </a:p>
        </p:txBody>
      </p:sp>
      <p:sp>
        <p:nvSpPr>
          <p:cNvPr id="3" name="文本框 2"/>
          <p:cNvSpPr txBox="1"/>
          <p:nvPr/>
        </p:nvSpPr>
        <p:spPr>
          <a:xfrm>
            <a:off x="440689" y="2029460"/>
            <a:ext cx="11083291" cy="2799715"/>
          </a:xfrm>
          <a:prstGeom prst="rect">
            <a:avLst/>
          </a:prstGeom>
          <a:noFill/>
        </p:spPr>
        <p:txBody>
          <a:bodyPr wrap="square" lIns="91440" tIns="45720" rIns="91440" bIns="45720" rtlCol="0" anchor="t">
            <a:spAutoFit/>
          </a:bodyPr>
          <a:lstStyle/>
          <a:p>
            <a:pPr algn="l"/>
            <a:r>
              <a:rPr lang="en-US" altLang="zh-CN" sz="4400" b="1" dirty="0">
                <a:latin typeface="楷体" panose="02010609060101010101" charset="-122"/>
                <a:ea typeface="楷体" panose="02010609060101010101" charset="-122"/>
                <a:sym typeface="Wingdings" panose="05000000000000000000" charset="0"/>
              </a:rPr>
              <a:t>    1</a:t>
            </a:r>
            <a:r>
              <a:rPr lang="zh-CN" altLang="en-US" sz="4400" b="1" dirty="0">
                <a:latin typeface="楷体" panose="02010609060101010101" charset="-122"/>
                <a:ea typeface="楷体" panose="02010609060101010101" charset="-122"/>
                <a:sym typeface="Wingdings" panose="05000000000000000000" charset="0"/>
              </a:rPr>
              <a:t>、要珍惜自己的权利，依法行使自己的权利。</a:t>
            </a:r>
          </a:p>
          <a:p>
            <a:pPr algn="l"/>
            <a:r>
              <a:rPr lang="zh-CN" altLang="en-US" sz="4400" b="1" dirty="0">
                <a:latin typeface="楷体" panose="02010609060101010101" charset="-122"/>
                <a:ea typeface="楷体" panose="02010609060101010101" charset="-122"/>
                <a:sym typeface="Wingdings" panose="05000000000000000000" charset="0"/>
              </a:rPr>
              <a:t>    </a:t>
            </a:r>
            <a:r>
              <a:rPr lang="en-US" altLang="zh-CN" sz="4400" b="1" dirty="0">
                <a:latin typeface="楷体" panose="02010609060101010101" charset="-122"/>
                <a:ea typeface="楷体" panose="02010609060101010101" charset="-122"/>
                <a:sym typeface="Wingdings" panose="05000000000000000000" charset="0"/>
              </a:rPr>
              <a:t>2</a:t>
            </a:r>
            <a:r>
              <a:rPr lang="zh-CN" altLang="en-US" sz="4400" b="1" dirty="0">
                <a:latin typeface="楷体" panose="02010609060101010101" charset="-122"/>
                <a:ea typeface="楷体" panose="02010609060101010101" charset="-122"/>
                <a:sym typeface="Wingdings" panose="05000000000000000000" charset="0"/>
              </a:rPr>
              <a:t>、要尊重和维护他人的权利，自觉履行公民应尽的义务。</a:t>
            </a:r>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3"/>
                                        </p:tgtEl>
                                        <p:attrNameLst>
                                          <p:attrName>style.visibility</p:attrName>
                                        </p:attrNameLst>
                                      </p:cBhvr>
                                      <p:to>
                                        <p:strVal val="visible"/>
                                      </p:to>
                                    </p:set>
                                    <p:anim calcmode="discrete" valueType="clr">
                                      <p:cBhvr override="childStyle">
                                        <p:cTn id="14"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
                                        </p:tgtEl>
                                        <p:attrNameLst>
                                          <p:attrName>fillcolor</p:attrName>
                                        </p:attrNameLst>
                                      </p:cBhvr>
                                      <p:tavLst>
                                        <p:tav tm="0">
                                          <p:val>
                                            <p:clrVal>
                                              <a:schemeClr val="accent2"/>
                                            </p:clrVal>
                                          </p:val>
                                        </p:tav>
                                        <p:tav tm="50000">
                                          <p:val>
                                            <p:clrVal>
                                              <a:schemeClr val="hlink"/>
                                            </p:clrVal>
                                          </p:val>
                                        </p:tav>
                                      </p:tavLst>
                                    </p:anim>
                                    <p:set>
                                      <p:cBhvr>
                                        <p:cTn id="16" dur="8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70" name="Text Box 3"/>
          <p:cNvSpPr txBox="1"/>
          <p:nvPr/>
        </p:nvSpPr>
        <p:spPr>
          <a:xfrm>
            <a:off x="847090" y="881380"/>
            <a:ext cx="859790" cy="5000625"/>
          </a:xfrm>
          <a:prstGeom prst="rect">
            <a:avLst/>
          </a:prstGeom>
          <a:noFill/>
          <a:ln w="19050">
            <a:noFill/>
          </a:ln>
        </p:spPr>
        <p:txBody>
          <a:bodyPr vert="eaVert" anchor="t">
            <a:spAutoFit/>
          </a:bodyPr>
          <a:lstStyle/>
          <a:p>
            <a:pPr algn="ctr">
              <a:spcBef>
                <a:spcPct val="50000"/>
              </a:spcBef>
              <a:buFont typeface="Arial" panose="020B0604020202020204" pitchFamily="34" charset="0"/>
            </a:pPr>
            <a:r>
              <a:rPr lang="zh-CN" altLang="en-US" sz="4400" b="1" dirty="0">
                <a:solidFill>
                  <a:srgbClr val="FF0000"/>
                </a:solidFill>
                <a:latin typeface="黑体" panose="02010609060101010101" charset="-122"/>
                <a:ea typeface="黑体" panose="02010609060101010101" charset="-122"/>
              </a:rPr>
              <a:t>法律为我们护航</a:t>
            </a:r>
          </a:p>
        </p:txBody>
      </p:sp>
      <p:sp>
        <p:nvSpPr>
          <p:cNvPr id="26626" name="Text Box 16"/>
          <p:cNvSpPr txBox="1"/>
          <p:nvPr/>
        </p:nvSpPr>
        <p:spPr>
          <a:xfrm>
            <a:off x="2755265" y="1922780"/>
            <a:ext cx="3190875" cy="521970"/>
          </a:xfrm>
          <a:prstGeom prst="rect">
            <a:avLst/>
          </a:prstGeom>
          <a:noFill/>
          <a:ln w="19050">
            <a:noFill/>
          </a:ln>
        </p:spPr>
        <p:txBody>
          <a:bodyPr wrap="square" anchor="t">
            <a:spAutoFit/>
          </a:bodyPr>
          <a:lstStyle/>
          <a:p>
            <a:pPr algn="ctr">
              <a:buFont typeface="Arial" panose="020B0604020202020204" pitchFamily="34" charset="0"/>
            </a:pPr>
            <a:r>
              <a:rPr lang="zh-CN" altLang="en-US" sz="2800" b="1" dirty="0">
                <a:solidFill>
                  <a:schemeClr val="tx1"/>
                </a:solidFill>
                <a:latin typeface="黑体" panose="02010609060101010101" charset="-122"/>
                <a:ea typeface="黑体" panose="02010609060101010101" charset="-122"/>
              </a:rPr>
              <a:t>我们需要特殊保护</a:t>
            </a:r>
          </a:p>
        </p:txBody>
      </p:sp>
      <p:sp>
        <p:nvSpPr>
          <p:cNvPr id="26627" name="Text Box 17"/>
          <p:cNvSpPr txBox="1"/>
          <p:nvPr/>
        </p:nvSpPr>
        <p:spPr>
          <a:xfrm>
            <a:off x="6959600" y="892175"/>
            <a:ext cx="2759075" cy="829945"/>
          </a:xfrm>
          <a:prstGeom prst="rect">
            <a:avLst/>
          </a:prstGeom>
          <a:noFill/>
          <a:ln w="19050">
            <a:noFill/>
          </a:ln>
        </p:spPr>
        <p:txBody>
          <a:bodyPr anchor="t">
            <a:spAutoFit/>
          </a:bodyPr>
          <a:lstStyle/>
          <a:p>
            <a:pPr algn="ctr">
              <a:buFont typeface="Arial" panose="020B0604020202020204" pitchFamily="34" charset="0"/>
            </a:pPr>
            <a:r>
              <a:rPr lang="zh-CN" altLang="en-US" sz="2400" b="1" dirty="0">
                <a:solidFill>
                  <a:schemeClr val="tx1"/>
                </a:solidFill>
                <a:latin typeface="黑体" panose="02010609060101010101" charset="-122"/>
                <a:ea typeface="黑体" panose="02010609060101010101" charset="-122"/>
              </a:rPr>
              <a:t>身心发育不成熟</a:t>
            </a:r>
          </a:p>
          <a:p>
            <a:pPr algn="ctr">
              <a:buFont typeface="Arial" panose="020B0604020202020204" pitchFamily="34" charset="0"/>
            </a:pPr>
            <a:r>
              <a:rPr lang="zh-CN" altLang="en-US" sz="2400" b="1" dirty="0">
                <a:solidFill>
                  <a:schemeClr val="tx1"/>
                </a:solidFill>
                <a:latin typeface="黑体" panose="02010609060101010101" charset="-122"/>
                <a:ea typeface="黑体" panose="02010609060101010101" charset="-122"/>
              </a:rPr>
              <a:t>自我保护能力弱</a:t>
            </a:r>
          </a:p>
        </p:txBody>
      </p:sp>
      <p:sp>
        <p:nvSpPr>
          <p:cNvPr id="30725" name="Line 23"/>
          <p:cNvSpPr/>
          <p:nvPr/>
        </p:nvSpPr>
        <p:spPr>
          <a:xfrm flipH="1" flipV="1">
            <a:off x="1857375" y="3278505"/>
            <a:ext cx="516890" cy="10160"/>
          </a:xfrm>
          <a:prstGeom prst="line">
            <a:avLst/>
          </a:prstGeom>
          <a:ln w="19050" cap="flat" cmpd="sng">
            <a:solidFill>
              <a:schemeClr val="tx1"/>
            </a:solidFill>
            <a:prstDash val="solid"/>
            <a:round/>
            <a:headEnd type="none" w="med" len="med"/>
            <a:tailEnd type="none" w="med" len="med"/>
          </a:ln>
        </p:spPr>
      </p:sp>
      <p:grpSp>
        <p:nvGrpSpPr>
          <p:cNvPr id="2" name="组合 30725"/>
          <p:cNvGrpSpPr/>
          <p:nvPr/>
        </p:nvGrpSpPr>
        <p:grpSpPr>
          <a:xfrm>
            <a:off x="2374265" y="2183765"/>
            <a:ext cx="381000" cy="2198688"/>
            <a:chOff x="0" y="0"/>
            <a:chExt cx="240" cy="1104"/>
          </a:xfrm>
        </p:grpSpPr>
        <p:sp>
          <p:nvSpPr>
            <p:cNvPr id="32775" name="Line 27"/>
            <p:cNvSpPr/>
            <p:nvPr/>
          </p:nvSpPr>
          <p:spPr>
            <a:xfrm>
              <a:off x="0" y="1104"/>
              <a:ext cx="240" cy="0"/>
            </a:xfrm>
            <a:prstGeom prst="line">
              <a:avLst/>
            </a:prstGeom>
            <a:ln w="19050" cap="flat" cmpd="sng">
              <a:solidFill>
                <a:schemeClr val="tx1"/>
              </a:solidFill>
              <a:prstDash val="solid"/>
              <a:round/>
              <a:headEnd type="none" w="med" len="med"/>
              <a:tailEnd type="none" w="med" len="med"/>
            </a:ln>
          </p:spPr>
        </p:sp>
        <p:sp>
          <p:nvSpPr>
            <p:cNvPr id="32776" name="Line 28"/>
            <p:cNvSpPr/>
            <p:nvPr/>
          </p:nvSpPr>
          <p:spPr>
            <a:xfrm>
              <a:off x="0" y="0"/>
              <a:ext cx="240" cy="0"/>
            </a:xfrm>
            <a:prstGeom prst="line">
              <a:avLst/>
            </a:prstGeom>
            <a:ln w="19050" cap="flat" cmpd="sng">
              <a:solidFill>
                <a:schemeClr val="tx1"/>
              </a:solidFill>
              <a:prstDash val="solid"/>
              <a:round/>
              <a:headEnd type="none" w="med" len="med"/>
              <a:tailEnd type="none" w="med" len="med"/>
            </a:ln>
          </p:spPr>
        </p:sp>
        <p:sp>
          <p:nvSpPr>
            <p:cNvPr id="32777" name="Line 29"/>
            <p:cNvSpPr/>
            <p:nvPr/>
          </p:nvSpPr>
          <p:spPr>
            <a:xfrm flipH="1">
              <a:off x="0" y="0"/>
              <a:ext cx="0" cy="1104"/>
            </a:xfrm>
            <a:prstGeom prst="line">
              <a:avLst/>
            </a:prstGeom>
            <a:ln w="19050" cap="flat" cmpd="sng">
              <a:solidFill>
                <a:schemeClr val="tx1"/>
              </a:solidFill>
              <a:prstDash val="solid"/>
              <a:round/>
              <a:headEnd type="none" w="med" len="med"/>
              <a:tailEnd type="none" w="med" len="med"/>
            </a:ln>
          </p:spPr>
        </p:sp>
      </p:grpSp>
      <p:sp>
        <p:nvSpPr>
          <p:cNvPr id="30731" name="Text Box 17"/>
          <p:cNvSpPr txBox="1"/>
          <p:nvPr/>
        </p:nvSpPr>
        <p:spPr>
          <a:xfrm>
            <a:off x="3013710" y="4121785"/>
            <a:ext cx="2470150" cy="521970"/>
          </a:xfrm>
          <a:prstGeom prst="rect">
            <a:avLst/>
          </a:prstGeom>
          <a:noFill/>
          <a:ln w="19050">
            <a:noFill/>
          </a:ln>
        </p:spPr>
        <p:txBody>
          <a:bodyPr anchor="t">
            <a:spAutoFit/>
          </a:bodyPr>
          <a:lstStyle/>
          <a:p>
            <a:pPr algn="ctr">
              <a:buFont typeface="Arial" panose="020B0604020202020204" pitchFamily="34" charset="0"/>
            </a:pPr>
            <a:r>
              <a:rPr lang="zh-CN" altLang="en-US" sz="2800" b="1" dirty="0">
                <a:solidFill>
                  <a:schemeClr val="tx1"/>
                </a:solidFill>
                <a:latin typeface="黑体" panose="02010609060101010101" charset="-122"/>
                <a:ea typeface="黑体" panose="02010609060101010101" charset="-122"/>
              </a:rPr>
              <a:t>感受法的关爱</a:t>
            </a:r>
          </a:p>
        </p:txBody>
      </p:sp>
      <p:pic>
        <p:nvPicPr>
          <p:cNvPr id="32779" name="图片 30731"/>
          <p:cNvPicPr>
            <a:picLocks noChangeAspect="1"/>
          </p:cNvPicPr>
          <p:nvPr/>
        </p:nvPicPr>
        <p:blipFill>
          <a:blip r:embed="rId2"/>
          <a:srcRect l="7329" r="9515" b="26001"/>
          <a:stretch>
            <a:fillRect/>
          </a:stretch>
        </p:blipFill>
        <p:spPr>
          <a:xfrm>
            <a:off x="4224338" y="188913"/>
            <a:ext cx="2393950" cy="692150"/>
          </a:xfrm>
          <a:prstGeom prst="rect">
            <a:avLst/>
          </a:prstGeom>
          <a:noFill/>
          <a:ln w="9525">
            <a:noFill/>
          </a:ln>
        </p:spPr>
      </p:pic>
      <p:sp>
        <p:nvSpPr>
          <p:cNvPr id="26641" name="Text Box 17"/>
          <p:cNvSpPr txBox="1"/>
          <p:nvPr/>
        </p:nvSpPr>
        <p:spPr>
          <a:xfrm>
            <a:off x="7175500" y="1755775"/>
            <a:ext cx="2767013" cy="460375"/>
          </a:xfrm>
          <a:prstGeom prst="rect">
            <a:avLst/>
          </a:prstGeom>
          <a:noFill/>
          <a:ln w="19050">
            <a:noFill/>
          </a:ln>
        </p:spPr>
        <p:txBody>
          <a:bodyPr anchor="t">
            <a:spAutoFit/>
          </a:bodyPr>
          <a:lstStyle/>
          <a:p>
            <a:pPr>
              <a:buFont typeface="Arial" panose="020B0604020202020204" pitchFamily="34" charset="0"/>
            </a:pPr>
            <a:r>
              <a:rPr lang="zh-CN" altLang="en-US" sz="2400" b="1" dirty="0">
                <a:solidFill>
                  <a:schemeClr val="tx1"/>
                </a:solidFill>
                <a:latin typeface="黑体" panose="02010609060101010101" charset="-122"/>
                <a:ea typeface="黑体" panose="02010609060101010101" charset="-122"/>
              </a:rPr>
              <a:t>事关人类的未来</a:t>
            </a:r>
          </a:p>
        </p:txBody>
      </p:sp>
      <p:sp>
        <p:nvSpPr>
          <p:cNvPr id="9" name="Line 23"/>
          <p:cNvSpPr/>
          <p:nvPr/>
        </p:nvSpPr>
        <p:spPr>
          <a:xfrm flipH="1">
            <a:off x="5731828" y="4382453"/>
            <a:ext cx="728662" cy="0"/>
          </a:xfrm>
          <a:prstGeom prst="line">
            <a:avLst/>
          </a:prstGeom>
          <a:ln w="19050" cap="flat" cmpd="sng">
            <a:solidFill>
              <a:schemeClr val="tx1"/>
            </a:solidFill>
            <a:prstDash val="solid"/>
            <a:round/>
            <a:headEnd type="none" w="med" len="med"/>
            <a:tailEnd type="none" w="med" len="med"/>
          </a:ln>
        </p:spPr>
      </p:sp>
      <p:grpSp>
        <p:nvGrpSpPr>
          <p:cNvPr id="3" name="组合 9"/>
          <p:cNvGrpSpPr/>
          <p:nvPr/>
        </p:nvGrpSpPr>
        <p:grpSpPr>
          <a:xfrm>
            <a:off x="6456363" y="3800158"/>
            <a:ext cx="381000" cy="1343025"/>
            <a:chOff x="0" y="0"/>
            <a:chExt cx="240" cy="1104"/>
          </a:xfrm>
        </p:grpSpPr>
        <p:sp>
          <p:nvSpPr>
            <p:cNvPr id="32783" name="Line 27"/>
            <p:cNvSpPr/>
            <p:nvPr/>
          </p:nvSpPr>
          <p:spPr>
            <a:xfrm>
              <a:off x="0" y="1104"/>
              <a:ext cx="240" cy="0"/>
            </a:xfrm>
            <a:prstGeom prst="line">
              <a:avLst/>
            </a:prstGeom>
            <a:ln w="19050" cap="flat" cmpd="sng">
              <a:solidFill>
                <a:schemeClr val="tx1"/>
              </a:solidFill>
              <a:prstDash val="solid"/>
              <a:round/>
              <a:headEnd type="none" w="med" len="med"/>
              <a:tailEnd type="none" w="med" len="med"/>
            </a:ln>
          </p:spPr>
        </p:sp>
        <p:sp>
          <p:nvSpPr>
            <p:cNvPr id="32784" name="Line 28"/>
            <p:cNvSpPr/>
            <p:nvPr/>
          </p:nvSpPr>
          <p:spPr>
            <a:xfrm>
              <a:off x="0" y="0"/>
              <a:ext cx="240" cy="0"/>
            </a:xfrm>
            <a:prstGeom prst="line">
              <a:avLst/>
            </a:prstGeom>
            <a:ln w="19050" cap="flat" cmpd="sng">
              <a:solidFill>
                <a:schemeClr val="tx1"/>
              </a:solidFill>
              <a:prstDash val="solid"/>
              <a:round/>
              <a:headEnd type="none" w="med" len="med"/>
              <a:tailEnd type="none" w="med" len="med"/>
            </a:ln>
          </p:spPr>
        </p:sp>
        <p:sp>
          <p:nvSpPr>
            <p:cNvPr id="32785" name="Line 29"/>
            <p:cNvSpPr/>
            <p:nvPr/>
          </p:nvSpPr>
          <p:spPr>
            <a:xfrm flipH="1">
              <a:off x="0" y="0"/>
              <a:ext cx="0" cy="1104"/>
            </a:xfrm>
            <a:prstGeom prst="line">
              <a:avLst/>
            </a:prstGeom>
            <a:ln w="19050" cap="flat" cmpd="sng">
              <a:solidFill>
                <a:schemeClr val="tx1"/>
              </a:solidFill>
              <a:prstDash val="solid"/>
              <a:round/>
              <a:headEnd type="none" w="med" len="med"/>
              <a:tailEnd type="none" w="med" len="med"/>
            </a:ln>
          </p:spPr>
        </p:sp>
      </p:grpSp>
      <p:sp>
        <p:nvSpPr>
          <p:cNvPr id="26647" name="Text Box 17"/>
          <p:cNvSpPr txBox="1"/>
          <p:nvPr/>
        </p:nvSpPr>
        <p:spPr>
          <a:xfrm>
            <a:off x="6456363" y="3570605"/>
            <a:ext cx="2871787" cy="460375"/>
          </a:xfrm>
          <a:prstGeom prst="rect">
            <a:avLst/>
          </a:prstGeom>
          <a:noFill/>
          <a:ln w="19050">
            <a:noFill/>
          </a:ln>
        </p:spPr>
        <p:txBody>
          <a:bodyPr anchor="t">
            <a:spAutoFit/>
          </a:bodyPr>
          <a:lstStyle/>
          <a:p>
            <a:pPr algn="ctr">
              <a:buFont typeface="Arial" panose="020B0604020202020204" pitchFamily="34" charset="0"/>
            </a:pPr>
            <a:r>
              <a:rPr lang="zh-CN" altLang="en-US" sz="2400" b="1" dirty="0">
                <a:solidFill>
                  <a:schemeClr val="tx1"/>
                </a:solidFill>
                <a:latin typeface="黑体" panose="02010609060101010101" charset="-122"/>
                <a:ea typeface="黑体" panose="02010609060101010101" charset="-122"/>
              </a:rPr>
              <a:t>专门法律</a:t>
            </a:r>
          </a:p>
        </p:txBody>
      </p:sp>
      <p:sp>
        <p:nvSpPr>
          <p:cNvPr id="26649" name="Text Box 17"/>
          <p:cNvSpPr txBox="1"/>
          <p:nvPr/>
        </p:nvSpPr>
        <p:spPr>
          <a:xfrm>
            <a:off x="6460173" y="4241800"/>
            <a:ext cx="2879725" cy="460375"/>
          </a:xfrm>
          <a:prstGeom prst="rect">
            <a:avLst/>
          </a:prstGeom>
          <a:noFill/>
          <a:ln w="19050">
            <a:noFill/>
          </a:ln>
        </p:spPr>
        <p:txBody>
          <a:bodyPr anchor="t">
            <a:spAutoFit/>
          </a:bodyPr>
          <a:lstStyle/>
          <a:p>
            <a:pPr algn="ctr">
              <a:buFont typeface="Arial" panose="020B0604020202020204" pitchFamily="34" charset="0"/>
            </a:pPr>
            <a:r>
              <a:rPr lang="zh-CN" altLang="en-US" sz="2400" b="1" dirty="0">
                <a:solidFill>
                  <a:schemeClr val="tx1"/>
                </a:solidFill>
                <a:latin typeface="黑体" panose="02010609060101010101" charset="-122"/>
                <a:ea typeface="黑体" panose="02010609060101010101" charset="-122"/>
              </a:rPr>
              <a:t>四道防线</a:t>
            </a:r>
          </a:p>
        </p:txBody>
      </p:sp>
      <p:sp>
        <p:nvSpPr>
          <p:cNvPr id="28" name="Text Box 17"/>
          <p:cNvSpPr txBox="1"/>
          <p:nvPr/>
        </p:nvSpPr>
        <p:spPr>
          <a:xfrm>
            <a:off x="7175500" y="2260600"/>
            <a:ext cx="2449513" cy="829945"/>
          </a:xfrm>
          <a:prstGeom prst="rect">
            <a:avLst/>
          </a:prstGeom>
          <a:noFill/>
          <a:ln w="19050">
            <a:noFill/>
          </a:ln>
        </p:spPr>
        <p:txBody>
          <a:bodyPr anchor="t">
            <a:spAutoFit/>
          </a:bodyPr>
          <a:lstStyle/>
          <a:p>
            <a:r>
              <a:rPr lang="zh-CN" altLang="en-US" sz="2400" b="1" dirty="0">
                <a:solidFill>
                  <a:schemeClr val="tx1"/>
                </a:solidFill>
                <a:latin typeface="黑体" panose="02010609060101010101" charset="-122"/>
                <a:ea typeface="黑体" panose="02010609060101010101" charset="-122"/>
              </a:rPr>
              <a:t>人类文明和社会进步的应有之义</a:t>
            </a:r>
          </a:p>
        </p:txBody>
      </p:sp>
      <p:sp>
        <p:nvSpPr>
          <p:cNvPr id="29" name="Line 23"/>
          <p:cNvSpPr/>
          <p:nvPr/>
        </p:nvSpPr>
        <p:spPr>
          <a:xfrm flipH="1">
            <a:off x="5945505" y="2076450"/>
            <a:ext cx="1035050" cy="1905"/>
          </a:xfrm>
          <a:prstGeom prst="line">
            <a:avLst/>
          </a:prstGeom>
          <a:ln w="19050" cap="flat" cmpd="sng">
            <a:solidFill>
              <a:schemeClr val="tx1"/>
            </a:solidFill>
            <a:prstDash val="solid"/>
            <a:round/>
            <a:headEnd type="none" w="med" len="med"/>
            <a:tailEnd type="none" w="med" len="med"/>
          </a:ln>
        </p:spPr>
      </p:sp>
      <p:grpSp>
        <p:nvGrpSpPr>
          <p:cNvPr id="4" name="组合 9"/>
          <p:cNvGrpSpPr/>
          <p:nvPr/>
        </p:nvGrpSpPr>
        <p:grpSpPr>
          <a:xfrm>
            <a:off x="6600825" y="1397000"/>
            <a:ext cx="381000" cy="1360488"/>
            <a:chOff x="0" y="0"/>
            <a:chExt cx="240" cy="1104"/>
          </a:xfrm>
        </p:grpSpPr>
        <p:sp>
          <p:nvSpPr>
            <p:cNvPr id="32792" name="Line 27"/>
            <p:cNvSpPr/>
            <p:nvPr/>
          </p:nvSpPr>
          <p:spPr>
            <a:xfrm>
              <a:off x="0" y="1104"/>
              <a:ext cx="240" cy="0"/>
            </a:xfrm>
            <a:prstGeom prst="line">
              <a:avLst/>
            </a:prstGeom>
            <a:ln w="19050" cap="flat" cmpd="sng">
              <a:solidFill>
                <a:schemeClr val="tx1"/>
              </a:solidFill>
              <a:prstDash val="solid"/>
              <a:round/>
              <a:headEnd type="none" w="med" len="med"/>
              <a:tailEnd type="none" w="med" len="med"/>
            </a:ln>
          </p:spPr>
        </p:sp>
        <p:sp>
          <p:nvSpPr>
            <p:cNvPr id="32793" name="Line 28"/>
            <p:cNvSpPr/>
            <p:nvPr/>
          </p:nvSpPr>
          <p:spPr>
            <a:xfrm>
              <a:off x="0" y="0"/>
              <a:ext cx="240" cy="0"/>
            </a:xfrm>
            <a:prstGeom prst="line">
              <a:avLst/>
            </a:prstGeom>
            <a:ln w="19050" cap="flat" cmpd="sng">
              <a:solidFill>
                <a:schemeClr val="tx1"/>
              </a:solidFill>
              <a:prstDash val="solid"/>
              <a:round/>
              <a:headEnd type="none" w="med" len="med"/>
              <a:tailEnd type="none" w="med" len="med"/>
            </a:ln>
          </p:spPr>
        </p:sp>
        <p:sp>
          <p:nvSpPr>
            <p:cNvPr id="32794" name="Line 29"/>
            <p:cNvSpPr/>
            <p:nvPr/>
          </p:nvSpPr>
          <p:spPr>
            <a:xfrm flipH="1">
              <a:off x="0" y="0"/>
              <a:ext cx="0" cy="1104"/>
            </a:xfrm>
            <a:prstGeom prst="line">
              <a:avLst/>
            </a:prstGeom>
            <a:ln w="19050" cap="flat" cmpd="sng">
              <a:solidFill>
                <a:schemeClr val="tx1"/>
              </a:solidFill>
              <a:prstDash val="solid"/>
              <a:round/>
              <a:headEnd type="none" w="med" len="med"/>
              <a:tailEnd type="none" w="med" len="med"/>
            </a:ln>
          </p:spPr>
        </p:sp>
      </p:grpSp>
      <p:sp>
        <p:nvSpPr>
          <p:cNvPr id="5" name="文本框 4"/>
          <p:cNvSpPr txBox="1"/>
          <p:nvPr/>
        </p:nvSpPr>
        <p:spPr>
          <a:xfrm>
            <a:off x="7229475" y="4935855"/>
            <a:ext cx="1795780" cy="398780"/>
          </a:xfrm>
          <a:prstGeom prst="rect">
            <a:avLst/>
          </a:prstGeom>
          <a:noFill/>
        </p:spPr>
        <p:txBody>
          <a:bodyPr wrap="square" rtlCol="0">
            <a:spAutoFit/>
          </a:bodyPr>
          <a:lstStyle/>
          <a:p>
            <a:r>
              <a:rPr lang="zh-CN" altLang="en-US" sz="2000" b="1">
                <a:latin typeface="+mj-ea"/>
                <a:ea typeface="+mj-ea"/>
              </a:rPr>
              <a:t>青少年的做法</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0725"/>
                                        </p:tgtEl>
                                        <p:attrNameLst>
                                          <p:attrName>style.visibility</p:attrName>
                                        </p:attrNameLst>
                                      </p:cBhvr>
                                      <p:to>
                                        <p:strVal val="visible"/>
                                      </p:to>
                                    </p:set>
                                    <p:animEffect transition="in" filter="wipe(left)">
                                      <p:cBhvr>
                                        <p:cTn id="7" dur="500"/>
                                        <p:tgtEl>
                                          <p:spTgt spid="30725"/>
                                        </p:tgtEl>
                                      </p:cBhvr>
                                    </p:animEffect>
                                  </p:childTnLst>
                                </p:cTn>
                              </p:par>
                              <p:par>
                                <p:cTn id="8" presetID="2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26626"/>
                                        </p:tgtEl>
                                        <p:attrNameLst>
                                          <p:attrName>style.visibility</p:attrName>
                                        </p:attrNameLst>
                                      </p:cBhvr>
                                      <p:to>
                                        <p:strVal val="visible"/>
                                      </p:to>
                                    </p:set>
                                    <p:animEffect transition="in" filter="wipe(left)">
                                      <p:cBhvr>
                                        <p:cTn id="15" dur="500"/>
                                        <p:tgtEl>
                                          <p:spTgt spid="266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wipe(left)">
                                      <p:cBhvr>
                                        <p:cTn id="20" dur="500"/>
                                        <p:tgtEl>
                                          <p:spTgt spid="29"/>
                                        </p:tgtEl>
                                      </p:cBhvr>
                                    </p:animEffect>
                                  </p:childTnLst>
                                </p:cTn>
                              </p:par>
                              <p:par>
                                <p:cTn id="21" presetID="22" presetClass="entr" presetSubtype="8"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26627"/>
                                        </p:tgtEl>
                                        <p:attrNameLst>
                                          <p:attrName>style.visibility</p:attrName>
                                        </p:attrNameLst>
                                      </p:cBhvr>
                                      <p:to>
                                        <p:strVal val="visible"/>
                                      </p:to>
                                    </p:set>
                                    <p:animEffect transition="in" filter="wipe(left)">
                                      <p:cBhvr>
                                        <p:cTn id="28" dur="500"/>
                                        <p:tgtEl>
                                          <p:spTgt spid="2662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26641"/>
                                        </p:tgtEl>
                                        <p:attrNameLst>
                                          <p:attrName>style.visibility</p:attrName>
                                        </p:attrNameLst>
                                      </p:cBhvr>
                                      <p:to>
                                        <p:strVal val="visible"/>
                                      </p:to>
                                    </p:set>
                                    <p:animEffect transition="in" filter="wipe(left)">
                                      <p:cBhvr>
                                        <p:cTn id="33" dur="500"/>
                                        <p:tgtEl>
                                          <p:spTgt spid="2664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left)">
                                      <p:cBhvr>
                                        <p:cTn id="38" dur="500"/>
                                        <p:tgtEl>
                                          <p:spTgt spid="28"/>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30731"/>
                                        </p:tgtEl>
                                        <p:attrNameLst>
                                          <p:attrName>style.visibility</p:attrName>
                                        </p:attrNameLst>
                                      </p:cBhvr>
                                      <p:to>
                                        <p:strVal val="visible"/>
                                      </p:to>
                                    </p:set>
                                    <p:animEffect transition="in" filter="wipe(left)">
                                      <p:cBhvr>
                                        <p:cTn id="43" dur="500"/>
                                        <p:tgtEl>
                                          <p:spTgt spid="30731"/>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left)">
                                      <p:cBhvr>
                                        <p:cTn id="48" dur="500"/>
                                        <p:tgtEl>
                                          <p:spTgt spid="9"/>
                                        </p:tgtEl>
                                      </p:cBhvr>
                                    </p:animEffect>
                                  </p:childTnLst>
                                </p:cTn>
                              </p:par>
                              <p:par>
                                <p:cTn id="49" presetID="22" presetClass="entr" presetSubtype="8" fill="hold" nodeType="with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ipe(left)">
                                      <p:cBhvr>
                                        <p:cTn id="51" dur="500"/>
                                        <p:tgtEl>
                                          <p:spTgt spid="3"/>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26647"/>
                                        </p:tgtEl>
                                        <p:attrNameLst>
                                          <p:attrName>style.visibility</p:attrName>
                                        </p:attrNameLst>
                                      </p:cBhvr>
                                      <p:to>
                                        <p:strVal val="visible"/>
                                      </p:to>
                                    </p:set>
                                    <p:animEffect transition="in" filter="wipe(left)">
                                      <p:cBhvr>
                                        <p:cTn id="56" dur="500"/>
                                        <p:tgtEl>
                                          <p:spTgt spid="26647"/>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26649"/>
                                        </p:tgtEl>
                                        <p:attrNameLst>
                                          <p:attrName>style.visibility</p:attrName>
                                        </p:attrNameLst>
                                      </p:cBhvr>
                                      <p:to>
                                        <p:strVal val="visible"/>
                                      </p:to>
                                    </p:set>
                                    <p:animEffect transition="in" filter="wipe(left)">
                                      <p:cBhvr>
                                        <p:cTn id="61" dur="500"/>
                                        <p:tgtEl>
                                          <p:spTgt spid="26649"/>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5"/>
                                        </p:tgtEl>
                                        <p:attrNameLst>
                                          <p:attrName>style.visibility</p:attrName>
                                        </p:attrNameLst>
                                      </p:cBhvr>
                                      <p:to>
                                        <p:strVal val="visible"/>
                                      </p:to>
                                    </p:set>
                                    <p:anim calcmode="lin" valueType="num">
                                      <p:cBhvr additive="base">
                                        <p:cTn id="66" dur="500" fill="hold"/>
                                        <p:tgtEl>
                                          <p:spTgt spid="5"/>
                                        </p:tgtEl>
                                        <p:attrNameLst>
                                          <p:attrName>ppt_x</p:attrName>
                                        </p:attrNameLst>
                                      </p:cBhvr>
                                      <p:tavLst>
                                        <p:tav tm="0">
                                          <p:val>
                                            <p:strVal val="#ppt_x"/>
                                          </p:val>
                                        </p:tav>
                                        <p:tav tm="100000">
                                          <p:val>
                                            <p:strVal val="#ppt_x"/>
                                          </p:val>
                                        </p:tav>
                                      </p:tavLst>
                                    </p:anim>
                                    <p:anim calcmode="lin" valueType="num">
                                      <p:cBhvr additive="base">
                                        <p:cTn id="6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bldLvl="0"/>
      <p:bldP spid="26627" grpId="0" bldLvl="0"/>
      <p:bldP spid="30731" grpId="0" bldLvl="0"/>
      <p:bldP spid="26641" grpId="0" bldLvl="0"/>
      <p:bldP spid="26647" grpId="0" bldLvl="0"/>
      <p:bldP spid="26649" grpId="0" bldLvl="0"/>
      <p:bldP spid="28" grpId="0" bldLvl="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535940" y="1333500"/>
            <a:ext cx="10687050" cy="48044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ts val="5250"/>
              </a:lnSpc>
              <a:spcBef>
                <a:spcPct val="0"/>
              </a:spcBef>
              <a:spcAft>
                <a:spcPct val="0"/>
              </a:spcAft>
              <a:buClrTx/>
              <a:buSzTx/>
              <a:buFontTx/>
              <a:buNone/>
              <a:defRPr/>
            </a:pPr>
            <a:r>
              <a:rPr kumimoji="0" lang="en-US" altLang="zh-CN" sz="2800" b="1"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n-cs"/>
                <a:sym typeface="+mn-ea"/>
              </a:rPr>
              <a:t>1. </a:t>
            </a:r>
            <a:r>
              <a:rPr kumimoji="0" lang="zh-CN" altLang="en-US" sz="2800" b="1"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n-cs"/>
                <a:sym typeface="+mn-ea"/>
              </a:rPr>
              <a:t>全国“护苗</a:t>
            </a:r>
            <a:r>
              <a:rPr kumimoji="0" lang="en-US" altLang="zh-CN" sz="2800" b="1"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n-cs"/>
                <a:sym typeface="+mn-ea"/>
              </a:rPr>
              <a:t>2015﹒</a:t>
            </a:r>
            <a:r>
              <a:rPr kumimoji="0" lang="zh-CN" altLang="en-US" sz="2800" b="1"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n-cs"/>
                <a:sym typeface="+mn-ea"/>
              </a:rPr>
              <a:t>网上行动”对淫秽色情、暴力、恐怖、迷信等有害少年儿童身心健康的信息进行全面清理。开展此行动（   ）</a:t>
            </a:r>
          </a:p>
          <a:p>
            <a:pPr marL="0" marR="0" lvl="0" indent="0" algn="l" defTabSz="914400" rtl="0" eaLnBrk="1" fontAlgn="base" latinLnBrk="0" hangingPunct="1">
              <a:lnSpc>
                <a:spcPts val="525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n-cs"/>
                <a:sym typeface="+mn-ea"/>
              </a:rPr>
              <a:t>①有利于青少年的健康成长     </a:t>
            </a:r>
          </a:p>
          <a:p>
            <a:pPr marL="0" marR="0" lvl="0" indent="0" algn="l" defTabSz="914400" rtl="0" eaLnBrk="1" fontAlgn="base" latinLnBrk="0" hangingPunct="1">
              <a:lnSpc>
                <a:spcPts val="525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n-cs"/>
                <a:sym typeface="+mn-ea"/>
              </a:rPr>
              <a:t>②有利于完全净化社会风气</a:t>
            </a:r>
          </a:p>
          <a:p>
            <a:pPr marL="0" marR="0" lvl="0" indent="0" algn="l" defTabSz="914400" rtl="0" eaLnBrk="1" fontAlgn="base" latinLnBrk="0" hangingPunct="1">
              <a:lnSpc>
                <a:spcPts val="525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n-cs"/>
                <a:sym typeface="+mn-ea"/>
              </a:rPr>
              <a:t>③体现了对未成年人的社会保护  </a:t>
            </a:r>
          </a:p>
          <a:p>
            <a:pPr marL="0" marR="0" lvl="0" indent="0" algn="l" defTabSz="914400" rtl="0" eaLnBrk="1" fontAlgn="base" latinLnBrk="0" hangingPunct="1">
              <a:lnSpc>
                <a:spcPts val="525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n-cs"/>
                <a:sym typeface="+mn-ea"/>
              </a:rPr>
              <a:t>④有利于营造良好的网络环境</a:t>
            </a:r>
          </a:p>
          <a:p>
            <a:pPr marL="0" marR="0" lvl="0" indent="0" algn="l" defTabSz="914400" rtl="0" eaLnBrk="1" fontAlgn="base" latinLnBrk="0" hangingPunct="1">
              <a:lnSpc>
                <a:spcPts val="5250"/>
              </a:lnSpc>
              <a:spcBef>
                <a:spcPct val="0"/>
              </a:spcBef>
              <a:spcAft>
                <a:spcPct val="0"/>
              </a:spcAft>
              <a:buClrTx/>
              <a:buSzTx/>
              <a:buFontTx/>
              <a:buNone/>
              <a:defRPr/>
            </a:pPr>
            <a:r>
              <a:rPr kumimoji="0" lang="en-US" altLang="zh-CN" sz="2800" b="1"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n-cs"/>
                <a:sym typeface="+mn-ea"/>
              </a:rPr>
              <a:t>A.①②③    B.①②④     C.①③④     D.②③④</a:t>
            </a:r>
            <a:endParaRPr kumimoji="0" lang="zh-CN" altLang="zh-CN" sz="2800" b="1"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n-cs"/>
              <a:sym typeface="+mn-ea"/>
            </a:endParaRPr>
          </a:p>
        </p:txBody>
      </p:sp>
      <p:sp>
        <p:nvSpPr>
          <p:cNvPr id="4" name="文本框 3"/>
          <p:cNvSpPr txBox="1">
            <a:spLocks noChangeArrowheads="1"/>
          </p:cNvSpPr>
          <p:nvPr/>
        </p:nvSpPr>
        <p:spPr bwMode="auto">
          <a:xfrm>
            <a:off x="10129551" y="2166318"/>
            <a:ext cx="719667"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600" b="1" i="0" u="none" strike="noStrike" kern="1200" cap="none" spc="0" normalizeH="0" baseline="0" noProof="0" smtClean="0">
                <a:ln>
                  <a:noFill/>
                </a:ln>
                <a:solidFill>
                  <a:srgbClr val="FF0000"/>
                </a:solidFill>
                <a:effectLst/>
                <a:uLnTx/>
                <a:uFillTx/>
                <a:latin typeface="微软雅黑" panose="020B0503020204020204" charset="-122"/>
                <a:ea typeface="微软雅黑" panose="020B0503020204020204" charset="-122"/>
                <a:cs typeface="+mn-cs"/>
                <a:sym typeface="+mn-ea"/>
              </a:rPr>
              <a:t>C</a:t>
            </a:r>
          </a:p>
        </p:txBody>
      </p:sp>
      <p:sp>
        <p:nvSpPr>
          <p:cNvPr id="3" name="文本框 2"/>
          <p:cNvSpPr txBox="1"/>
          <p:nvPr/>
        </p:nvSpPr>
        <p:spPr>
          <a:xfrm>
            <a:off x="4479290" y="257810"/>
            <a:ext cx="3780155" cy="829945"/>
          </a:xfrm>
          <a:prstGeom prst="rect">
            <a:avLst/>
          </a:prstGeom>
          <a:noFill/>
        </p:spPr>
        <p:txBody>
          <a:bodyPr wrap="square" rtlCol="0">
            <a:spAutoFit/>
          </a:bodyPr>
          <a:lstStyle/>
          <a:p>
            <a:r>
              <a:rPr lang="zh-CN" altLang="en-US" sz="4800">
                <a:solidFill>
                  <a:srgbClr val="FF0000"/>
                </a:solidFill>
                <a:latin typeface="微软雅黑" panose="020B0503020204020204" charset="-122"/>
                <a:ea typeface="微软雅黑" panose="020B0503020204020204" charset="-122"/>
              </a:rPr>
              <a:t>课堂练习</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0" fill="hold"/>
                                        <p:tgtEl>
                                          <p:spTgt spid="4"/>
                                        </p:tgtEl>
                                        <p:attrNameLst>
                                          <p:attrName>ppt_x</p:attrName>
                                        </p:attrNameLst>
                                      </p:cBhvr>
                                      <p:tavLst>
                                        <p:tav tm="0">
                                          <p:val>
                                            <p:strVal val="#ppt_x"/>
                                          </p:val>
                                        </p:tav>
                                        <p:tav tm="100000">
                                          <p:val>
                                            <p:strVal val="#ppt_x"/>
                                          </p:val>
                                        </p:tav>
                                      </p:tavLst>
                                    </p:anim>
                                    <p:anim calcmode="lin" valueType="num">
                                      <p:cBhvr additive="base">
                                        <p:cTn id="13" dur="3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nvSpPr>
        <p:spPr>
          <a:xfrm>
            <a:off x="4785354" y="227489"/>
            <a:ext cx="2621280" cy="829945"/>
          </a:xfrm>
          <a:prstGeom prst="rect">
            <a:avLst/>
          </a:prstGeom>
          <a:noFill/>
        </p:spPr>
        <p:txBody>
          <a:bodyPr wrap="none" rtlCol="0">
            <a:spAutoFit/>
          </a:bodyPr>
          <a:lstStyle/>
          <a:p>
            <a:r>
              <a:rPr lang="zh-CN" altLang="en-US" sz="4800" dirty="0" smtClean="0">
                <a:solidFill>
                  <a:srgbClr val="FF0000"/>
                </a:solidFill>
                <a:latin typeface="微软雅黑" panose="020B0503020204020204" charset="-122"/>
                <a:ea typeface="微软雅黑" panose="020B0503020204020204" charset="-122"/>
              </a:rPr>
              <a:t>学习目标</a:t>
            </a:r>
          </a:p>
        </p:txBody>
      </p:sp>
      <p:sp>
        <p:nvSpPr>
          <p:cNvPr id="19" name="矩形 18"/>
          <p:cNvSpPr/>
          <p:nvPr/>
        </p:nvSpPr>
        <p:spPr>
          <a:xfrm>
            <a:off x="1809750" y="1732915"/>
            <a:ext cx="9170670" cy="1076325"/>
          </a:xfrm>
          <a:prstGeom prst="rect">
            <a:avLst/>
          </a:prstGeom>
        </p:spPr>
        <p:txBody>
          <a:bodyPr wrap="square">
            <a:spAutoFit/>
          </a:bodyPr>
          <a:lstStyle/>
          <a:p>
            <a:pPr algn="just"/>
            <a:r>
              <a:rPr lang="en-US" altLang="zh-CN" sz="3200" dirty="0" smtClean="0">
                <a:latin typeface="微软雅黑" panose="020B0503020204020204" charset="-122"/>
                <a:ea typeface="微软雅黑" panose="020B0503020204020204" charset="-122"/>
              </a:rPr>
              <a:t>1</a:t>
            </a:r>
            <a:r>
              <a:rPr lang="zh-CN" altLang="en-US" sz="3200" dirty="0" smtClean="0">
                <a:latin typeface="微软雅黑" panose="020B0503020204020204" charset="-122"/>
                <a:ea typeface="微软雅黑" panose="020B0503020204020204" charset="-122"/>
              </a:rPr>
              <a:t>、体会法律特殊的关爱和保护，激发学生对法律知识学习的兴趣。</a:t>
            </a:r>
          </a:p>
        </p:txBody>
      </p:sp>
      <p:sp>
        <p:nvSpPr>
          <p:cNvPr id="21" name="矩形 20"/>
          <p:cNvSpPr/>
          <p:nvPr/>
        </p:nvSpPr>
        <p:spPr>
          <a:xfrm>
            <a:off x="1809750" y="3104515"/>
            <a:ext cx="9468485" cy="1076325"/>
          </a:xfrm>
          <a:prstGeom prst="rect">
            <a:avLst/>
          </a:prstGeom>
        </p:spPr>
        <p:txBody>
          <a:bodyPr wrap="square">
            <a:spAutoFit/>
          </a:bodyPr>
          <a:lstStyle/>
          <a:p>
            <a:r>
              <a:rPr lang="en-US" altLang="zh-CN" sz="3200" dirty="0" smtClean="0">
                <a:latin typeface="微软雅黑" panose="020B0503020204020204" charset="-122"/>
                <a:ea typeface="微软雅黑" panose="020B0503020204020204" charset="-122"/>
              </a:rPr>
              <a:t>2</a:t>
            </a:r>
            <a:r>
              <a:rPr lang="zh-CN" altLang="en-US" sz="3200" dirty="0" smtClean="0">
                <a:latin typeface="微软雅黑" panose="020B0503020204020204" charset="-122"/>
                <a:ea typeface="微软雅黑" panose="020B0503020204020204" charset="-122"/>
              </a:rPr>
              <a:t>、学会自觉接受来自各方面的保护；初步学会运用法律维护自己、他人和集体的合法权益。</a:t>
            </a:r>
          </a:p>
        </p:txBody>
      </p:sp>
      <p:sp>
        <p:nvSpPr>
          <p:cNvPr id="23" name="矩形 22"/>
          <p:cNvSpPr/>
          <p:nvPr/>
        </p:nvSpPr>
        <p:spPr>
          <a:xfrm>
            <a:off x="1809750" y="4476750"/>
            <a:ext cx="9083675" cy="1076325"/>
          </a:xfrm>
          <a:prstGeom prst="rect">
            <a:avLst/>
          </a:prstGeom>
        </p:spPr>
        <p:txBody>
          <a:bodyPr wrap="square">
            <a:spAutoFit/>
          </a:bodyPr>
          <a:lstStyle/>
          <a:p>
            <a:pPr algn="just"/>
            <a:r>
              <a:rPr lang="en-US" altLang="zh-CN" sz="3200" dirty="0" smtClean="0">
                <a:latin typeface="微软雅黑" panose="020B0503020204020204" charset="-122"/>
                <a:ea typeface="微软雅黑" panose="020B0503020204020204" charset="-122"/>
              </a:rPr>
              <a:t>3</a:t>
            </a:r>
            <a:r>
              <a:rPr lang="zh-CN" altLang="en-US" sz="3200" dirty="0" smtClean="0">
                <a:latin typeface="微软雅黑" panose="020B0503020204020204" charset="-122"/>
                <a:ea typeface="微软雅黑" panose="020B0503020204020204" charset="-122"/>
              </a:rPr>
              <a:t>、了解未成年人需要特殊保护的原因；知道我国通过法律手段对未成年人进行特殊保护。</a:t>
            </a:r>
          </a:p>
        </p:txBody>
      </p:sp>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440055" y="616585"/>
            <a:ext cx="11311891" cy="5777230"/>
          </a:xfrm>
          <a:prstGeom prst="rect">
            <a:avLst/>
          </a:prstGeom>
          <a:noFill/>
        </p:spPr>
        <p:txBody>
          <a:bodyPr wrap="square" lIns="91440" tIns="45720" rIns="91440" bIns="45720" rtlCol="0" anchor="t">
            <a:spAutoFit/>
          </a:bodyPr>
          <a:lstStyle/>
          <a:p>
            <a:pPr>
              <a:lnSpc>
                <a:spcPct val="110000"/>
              </a:lnSpc>
            </a:pPr>
            <a:r>
              <a:rPr lang="en-US" sz="2800" dirty="0">
                <a:latin typeface="微软雅黑" panose="020B0503020204020204" charset="-122"/>
                <a:ea typeface="微软雅黑" panose="020B0503020204020204" charset="-122"/>
                <a:cs typeface="微软雅黑" panose="020B0503020204020204" charset="-122"/>
                <a:sym typeface="+mn-ea"/>
              </a:rPr>
              <a:t>2.</a:t>
            </a:r>
            <a:r>
              <a:rPr lang="zh-CN" altLang="en-US" sz="2800" dirty="0">
                <a:latin typeface="微软雅黑" panose="020B0503020204020204" charset="-122"/>
                <a:ea typeface="微软雅黑" panose="020B0503020204020204" charset="-122"/>
                <a:cs typeface="微软雅黑" panose="020B0503020204020204" charset="-122"/>
                <a:sym typeface="+mn-ea"/>
              </a:rPr>
              <a:t>为了保护未成年人健康成长，社会各界要履行自身职责，以实际行动保护未成年人。下列做法属于司法保护的是（    ）</a:t>
            </a:r>
          </a:p>
          <a:p>
            <a:pPr>
              <a:lnSpc>
                <a:spcPct val="110000"/>
              </a:lnSpc>
            </a:pPr>
            <a:r>
              <a:rPr lang="en-US" altLang="zh-CN" sz="2800" dirty="0">
                <a:latin typeface="微软雅黑" panose="020B0503020204020204" charset="-122"/>
                <a:ea typeface="微软雅黑" panose="020B0503020204020204" charset="-122"/>
                <a:cs typeface="微软雅黑" panose="020B0503020204020204" charset="-122"/>
                <a:sym typeface="+mn-ea"/>
              </a:rPr>
              <a:t>A.</a:t>
            </a:r>
            <a:r>
              <a:rPr lang="zh-CN" altLang="en-US" sz="2800" dirty="0">
                <a:latin typeface="微软雅黑" panose="020B0503020204020204" charset="-122"/>
                <a:ea typeface="微软雅黑" panose="020B0503020204020204" charset="-122"/>
                <a:cs typeface="微软雅黑" panose="020B0503020204020204" charset="-122"/>
                <a:sym typeface="+mn-ea"/>
              </a:rPr>
              <a:t>发生突发事件时，救援人员优先救护未成年人。</a:t>
            </a:r>
          </a:p>
          <a:p>
            <a:pPr>
              <a:lnSpc>
                <a:spcPct val="110000"/>
              </a:lnSpc>
            </a:pPr>
            <a:r>
              <a:rPr lang="en-US" altLang="zh-CN" sz="2800" dirty="0">
                <a:latin typeface="微软雅黑" panose="020B0503020204020204" charset="-122"/>
                <a:ea typeface="微软雅黑" panose="020B0503020204020204" charset="-122"/>
                <a:cs typeface="微软雅黑" panose="020B0503020204020204" charset="-122"/>
                <a:sym typeface="+mn-ea"/>
              </a:rPr>
              <a:t>B.</a:t>
            </a:r>
            <a:r>
              <a:rPr lang="zh-CN" altLang="en-US" sz="2800" dirty="0">
                <a:latin typeface="微软雅黑" panose="020B0503020204020204" charset="-122"/>
                <a:ea typeface="微软雅黑" panose="020B0503020204020204" charset="-122"/>
                <a:cs typeface="微软雅黑" panose="020B0503020204020204" charset="-122"/>
                <a:sym typeface="+mn-ea"/>
              </a:rPr>
              <a:t>学校教师对未成年学生进行心理辅导。</a:t>
            </a:r>
          </a:p>
          <a:p>
            <a:pPr>
              <a:lnSpc>
                <a:spcPct val="110000"/>
              </a:lnSpc>
            </a:pPr>
            <a:r>
              <a:rPr lang="en-US" altLang="zh-CN" sz="2800" dirty="0" smtClean="0">
                <a:latin typeface="微软雅黑" panose="020B0503020204020204" charset="-122"/>
                <a:ea typeface="微软雅黑" panose="020B0503020204020204" charset="-122"/>
                <a:cs typeface="微软雅黑" panose="020B0503020204020204" charset="-122"/>
                <a:sym typeface="+mn-ea"/>
              </a:rPr>
              <a:t>C.</a:t>
            </a:r>
            <a:r>
              <a:rPr lang="zh-CN" altLang="en-US" sz="2800" dirty="0" smtClean="0">
                <a:latin typeface="微软雅黑" panose="020B0503020204020204" charset="-122"/>
                <a:ea typeface="微软雅黑" panose="020B0503020204020204" charset="-122"/>
                <a:cs typeface="微软雅黑" panose="020B0503020204020204" charset="-122"/>
                <a:sym typeface="+mn-ea"/>
              </a:rPr>
              <a:t>最高人民法院进一步落实了未成年人犯罪记录封存制度。</a:t>
            </a:r>
            <a:endParaRPr lang="en-US" altLang="zh-CN" sz="2800" dirty="0" smtClean="0">
              <a:latin typeface="微软雅黑" panose="020B0503020204020204" charset="-122"/>
              <a:ea typeface="微软雅黑" panose="020B0503020204020204" charset="-122"/>
              <a:cs typeface="微软雅黑" panose="020B0503020204020204" charset="-122"/>
              <a:sym typeface="+mn-ea"/>
            </a:endParaRPr>
          </a:p>
          <a:p>
            <a:pPr>
              <a:lnSpc>
                <a:spcPct val="110000"/>
              </a:lnSpc>
            </a:pPr>
            <a:r>
              <a:rPr lang="en-US" altLang="zh-CN" sz="2800" dirty="0" smtClean="0">
                <a:latin typeface="微软雅黑" panose="020B0503020204020204" charset="-122"/>
                <a:ea typeface="微软雅黑" panose="020B0503020204020204" charset="-122"/>
                <a:cs typeface="微软雅黑" panose="020B0503020204020204" charset="-122"/>
                <a:sym typeface="+mn-ea"/>
              </a:rPr>
              <a:t>D</a:t>
            </a:r>
            <a:r>
              <a:rPr lang="en-US" altLang="zh-CN" sz="2800" dirty="0">
                <a:latin typeface="微软雅黑" panose="020B0503020204020204" charset="-122"/>
                <a:ea typeface="微软雅黑" panose="020B0503020204020204" charset="-122"/>
                <a:cs typeface="微软雅黑" panose="020B0503020204020204" charset="-122"/>
                <a:sym typeface="+mn-ea"/>
              </a:rPr>
              <a:t>.</a:t>
            </a:r>
            <a:r>
              <a:rPr lang="zh-CN" altLang="en-US" sz="2800" dirty="0">
                <a:latin typeface="微软雅黑" panose="020B0503020204020204" charset="-122"/>
                <a:ea typeface="微软雅黑" panose="020B0503020204020204" charset="-122"/>
                <a:cs typeface="微软雅黑" panose="020B0503020204020204" charset="-122"/>
                <a:sym typeface="+mn-ea"/>
              </a:rPr>
              <a:t>父母关注未成年子女的生理、心理状况和行为习惯。</a:t>
            </a:r>
          </a:p>
          <a:p>
            <a:pPr>
              <a:lnSpc>
                <a:spcPct val="110000"/>
              </a:lnSpc>
            </a:pPr>
            <a:r>
              <a:rPr lang="en-US" altLang="zh-CN" sz="2800" dirty="0">
                <a:latin typeface="微软雅黑" panose="020B0503020204020204" charset="-122"/>
                <a:ea typeface="微软雅黑" panose="020B0503020204020204" charset="-122"/>
                <a:cs typeface="微软雅黑" panose="020B0503020204020204" charset="-122"/>
                <a:sym typeface="+mn-ea"/>
              </a:rPr>
              <a:t>3.</a:t>
            </a:r>
            <a:r>
              <a:rPr lang="zh-CN" altLang="en-US" sz="2800" dirty="0">
                <a:latin typeface="微软雅黑" panose="020B0503020204020204" charset="-122"/>
                <a:ea typeface="微软雅黑" panose="020B0503020204020204" charset="-122"/>
                <a:cs typeface="微软雅黑" panose="020B0503020204020204" charset="-122"/>
                <a:sym typeface="+mn-ea"/>
              </a:rPr>
              <a:t>每年</a:t>
            </a:r>
            <a:r>
              <a:rPr lang="en-US" altLang="zh-CN" sz="2800" dirty="0">
                <a:latin typeface="微软雅黑" panose="020B0503020204020204" charset="-122"/>
                <a:ea typeface="微软雅黑" panose="020B0503020204020204" charset="-122"/>
                <a:cs typeface="微软雅黑" panose="020B0503020204020204" charset="-122"/>
                <a:sym typeface="+mn-ea"/>
              </a:rPr>
              <a:t>5</a:t>
            </a:r>
            <a:r>
              <a:rPr lang="zh-CN" altLang="en-US" sz="2800" dirty="0">
                <a:latin typeface="微软雅黑" panose="020B0503020204020204" charset="-122"/>
                <a:ea typeface="微软雅黑" panose="020B0503020204020204" charset="-122"/>
                <a:cs typeface="微软雅黑" panose="020B0503020204020204" charset="-122"/>
                <a:sym typeface="+mn-ea"/>
              </a:rPr>
              <a:t>月</a:t>
            </a:r>
            <a:r>
              <a:rPr lang="en-US" altLang="zh-CN" sz="2800" dirty="0">
                <a:latin typeface="微软雅黑" panose="020B0503020204020204" charset="-122"/>
                <a:ea typeface="微软雅黑" panose="020B0503020204020204" charset="-122"/>
                <a:cs typeface="微软雅黑" panose="020B0503020204020204" charset="-122"/>
                <a:sym typeface="+mn-ea"/>
              </a:rPr>
              <a:t>20</a:t>
            </a:r>
            <a:r>
              <a:rPr lang="zh-CN" altLang="en-US" sz="2800" dirty="0">
                <a:latin typeface="微软雅黑" panose="020B0503020204020204" charset="-122"/>
                <a:ea typeface="微软雅黑" panose="020B0503020204020204" charset="-122"/>
                <a:cs typeface="微软雅黑" panose="020B0503020204020204" charset="-122"/>
                <a:sym typeface="+mn-ea"/>
              </a:rPr>
              <a:t>日是</a:t>
            </a:r>
            <a:r>
              <a:rPr lang="en-US" altLang="zh-CN" sz="2800" dirty="0">
                <a:latin typeface="微软雅黑" panose="020B0503020204020204" charset="-122"/>
                <a:ea typeface="微软雅黑" panose="020B0503020204020204" charset="-122"/>
                <a:cs typeface="微软雅黑" panose="020B0503020204020204" charset="-122"/>
                <a:sym typeface="+mn-ea"/>
              </a:rPr>
              <a:t>“</a:t>
            </a:r>
            <a:r>
              <a:rPr lang="zh-CN" altLang="en-US" sz="2800" dirty="0">
                <a:latin typeface="微软雅黑" panose="020B0503020204020204" charset="-122"/>
                <a:ea typeface="微软雅黑" panose="020B0503020204020204" charset="-122"/>
                <a:cs typeface="微软雅黑" panose="020B0503020204020204" charset="-122"/>
                <a:sym typeface="+mn-ea"/>
              </a:rPr>
              <a:t>全国学生营养日</a:t>
            </a:r>
            <a:r>
              <a:rPr lang="en-US" altLang="zh-CN" sz="2800" dirty="0">
                <a:latin typeface="微软雅黑" panose="020B0503020204020204" charset="-122"/>
                <a:ea typeface="微软雅黑" panose="020B0503020204020204" charset="-122"/>
                <a:cs typeface="微软雅黑" panose="020B0503020204020204" charset="-122"/>
                <a:sym typeface="+mn-ea"/>
              </a:rPr>
              <a:t>”</a:t>
            </a:r>
            <a:r>
              <a:rPr lang="zh-CN" altLang="en-US" sz="2800" dirty="0">
                <a:latin typeface="微软雅黑" panose="020B0503020204020204" charset="-122"/>
                <a:ea typeface="微软雅黑" panose="020B0503020204020204" charset="-122"/>
                <a:cs typeface="微软雅黑" panose="020B0503020204020204" charset="-122"/>
                <a:sym typeface="+mn-ea"/>
              </a:rPr>
              <a:t>，为此，各大媒体纷纷开展专题报道活动，各学校积极开设学生营养与健康课。这一主题体现了对未成年人的（    ）</a:t>
            </a:r>
          </a:p>
          <a:p>
            <a:pPr>
              <a:lnSpc>
                <a:spcPct val="110000"/>
              </a:lnSpc>
            </a:pPr>
            <a:r>
              <a:rPr lang="zh-CN" altLang="en-US" sz="2800" dirty="0">
                <a:latin typeface="微软雅黑" panose="020B0503020204020204" charset="-122"/>
                <a:ea typeface="微软雅黑" panose="020B0503020204020204" charset="-122"/>
                <a:cs typeface="微软雅黑" panose="020B0503020204020204" charset="-122"/>
                <a:sym typeface="+mn-ea"/>
              </a:rPr>
              <a:t>①社会保护    ②家庭保护    ③司法保护   ④学校保护</a:t>
            </a:r>
          </a:p>
          <a:p>
            <a:pPr>
              <a:lnSpc>
                <a:spcPct val="110000"/>
              </a:lnSpc>
            </a:pPr>
            <a:r>
              <a:rPr lang="zh-CN" altLang="en-US" sz="2800" dirty="0">
                <a:latin typeface="微软雅黑" panose="020B0503020204020204" charset="-122"/>
                <a:ea typeface="微软雅黑" panose="020B0503020204020204" charset="-122"/>
                <a:cs typeface="微软雅黑" panose="020B0503020204020204" charset="-122"/>
                <a:sym typeface="+mn-ea"/>
              </a:rPr>
              <a:t>A．①②	     B．①③           C</a:t>
            </a:r>
            <a:r>
              <a:rPr lang="en-US" altLang="zh-CN" sz="2800" dirty="0">
                <a:latin typeface="微软雅黑" panose="020B0503020204020204" charset="-122"/>
                <a:ea typeface="微软雅黑" panose="020B0503020204020204" charset="-122"/>
                <a:cs typeface="微软雅黑" panose="020B0503020204020204" charset="-122"/>
                <a:sym typeface="+mn-ea"/>
              </a:rPr>
              <a:t>. </a:t>
            </a:r>
            <a:r>
              <a:rPr lang="zh-CN" altLang="en-US" sz="2800" dirty="0">
                <a:latin typeface="微软雅黑" panose="020B0503020204020204" charset="-122"/>
                <a:ea typeface="微软雅黑" panose="020B0503020204020204" charset="-122"/>
                <a:cs typeface="微软雅黑" panose="020B0503020204020204" charset="-122"/>
                <a:sym typeface="+mn-ea"/>
              </a:rPr>
              <a:t>③④     D．①④</a:t>
            </a:r>
            <a:endParaRPr lang="zh-CN" altLang="en-US" sz="2800" b="1" dirty="0">
              <a:latin typeface="楷体" panose="02010609060101010101" charset="-122"/>
              <a:ea typeface="楷体" panose="02010609060101010101" charset="-122"/>
              <a:sym typeface="+mn-ea"/>
            </a:endParaRPr>
          </a:p>
          <a:p>
            <a:pPr>
              <a:lnSpc>
                <a:spcPct val="110000"/>
              </a:lnSpc>
            </a:pPr>
            <a:endParaRPr lang="zh-CN" altLang="en-US" sz="2800" b="1" dirty="0">
              <a:latin typeface="楷体" panose="02010609060101010101" charset="-122"/>
              <a:ea typeface="楷体" panose="02010609060101010101" charset="-122"/>
              <a:sym typeface="+mn-ea"/>
            </a:endParaRPr>
          </a:p>
        </p:txBody>
      </p:sp>
      <p:sp>
        <p:nvSpPr>
          <p:cNvPr id="4" name="矩形 3"/>
          <p:cNvSpPr/>
          <p:nvPr/>
        </p:nvSpPr>
        <p:spPr>
          <a:xfrm>
            <a:off x="7601862" y="-8255"/>
            <a:ext cx="589280" cy="1198880"/>
          </a:xfrm>
          <a:prstGeom prst="rect">
            <a:avLst/>
          </a:prstGeom>
          <a:noFill/>
          <a:ln>
            <a:noFill/>
          </a:ln>
        </p:spPr>
        <p:txBody>
          <a:bodyPr wrap="square" lIns="91440" tIns="45720" rIns="91440" bIns="45720" rtlCol="0" anchor="t">
            <a:spAutoFit/>
          </a:bodyPr>
          <a:lstStyle/>
          <a:p>
            <a:pPr algn="ctr"/>
            <a:r>
              <a:rPr lang="en-US" altLang="zh-CN" sz="7200" b="1"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sym typeface="+mn-ea"/>
              </a:rPr>
              <a:t>  </a:t>
            </a:r>
            <a:r>
              <a:rPr lang="zh-CN" altLang="en-US" sz="7200" b="1"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sym typeface="+mn-ea"/>
              </a:rPr>
              <a:t>    </a:t>
            </a:r>
          </a:p>
        </p:txBody>
      </p:sp>
      <p:sp>
        <p:nvSpPr>
          <p:cNvPr id="5" name="矩形 4"/>
          <p:cNvSpPr/>
          <p:nvPr/>
        </p:nvSpPr>
        <p:spPr>
          <a:xfrm>
            <a:off x="1773555" y="3985624"/>
            <a:ext cx="807720" cy="1198880"/>
          </a:xfrm>
          <a:prstGeom prst="rect">
            <a:avLst/>
          </a:prstGeom>
          <a:noFill/>
          <a:ln>
            <a:noFill/>
          </a:ln>
        </p:spPr>
        <p:txBody>
          <a:bodyPr wrap="square" lIns="91440" tIns="45720" rIns="91440" bIns="45720" rtlCol="0" anchor="t">
            <a:spAutoFit/>
          </a:bodyPr>
          <a:lstStyle/>
          <a:p>
            <a:pPr algn="ctr"/>
            <a:r>
              <a:rPr lang="en-US" altLang="zh-CN" sz="5400" b="1" dirty="0">
                <a:solidFill>
                  <a:srgbClr val="FF0000"/>
                </a:solidFill>
                <a:effectLst>
                  <a:reflection blurRad="6350" stA="53000" endA="300" endPos="35500" dir="5400000" sy="-90000" algn="bl" rotWithShape="0"/>
                </a:effectLst>
                <a:latin typeface="楷体" panose="02010609060101010101" charset="-122"/>
                <a:ea typeface="楷体" panose="02010609060101010101" charset="-122"/>
                <a:sym typeface="+mn-ea"/>
              </a:rPr>
              <a:t>D</a:t>
            </a:r>
            <a:r>
              <a:rPr lang="zh-CN" altLang="en-US" sz="7200" b="1"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sym typeface="+mn-ea"/>
              </a:rPr>
              <a:t>    </a:t>
            </a:r>
          </a:p>
        </p:txBody>
      </p:sp>
      <p:sp>
        <p:nvSpPr>
          <p:cNvPr id="2" name="文本框 1"/>
          <p:cNvSpPr txBox="1"/>
          <p:nvPr/>
        </p:nvSpPr>
        <p:spPr>
          <a:xfrm>
            <a:off x="7664092" y="1029970"/>
            <a:ext cx="464820" cy="768350"/>
          </a:xfrm>
          <a:prstGeom prst="rect">
            <a:avLst/>
          </a:prstGeom>
          <a:noFill/>
        </p:spPr>
        <p:txBody>
          <a:bodyPr wrap="none" rtlCol="0" anchor="t">
            <a:spAutoFit/>
          </a:bodyPr>
          <a:lstStyle/>
          <a:p>
            <a:r>
              <a:rPr lang="en-US" altLang="zh-CN" sz="4400" b="1" dirty="0">
                <a:solidFill>
                  <a:srgbClr val="FF0000"/>
                </a:solidFill>
                <a:effectLst>
                  <a:reflection blurRad="6350" stA="53000" endA="300" endPos="35500" dir="5400000" sy="-90000" algn="bl" rotWithShape="0"/>
                </a:effectLst>
                <a:latin typeface="楷体" panose="02010609060101010101" charset="-122"/>
                <a:ea typeface="楷体" panose="02010609060101010101" charset="-122"/>
                <a:sym typeface="+mn-ea"/>
              </a:rPr>
              <a:t>C</a:t>
            </a:r>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11500">
                <a:solidFill>
                  <a:srgbClr val="FF0000"/>
                </a:solidFill>
                <a:latin typeface="华文行楷" panose="02010800040101010101" charset="-122"/>
                <a:ea typeface="华文行楷" panose="02010800040101010101" charset="-122"/>
              </a:rPr>
              <a:t>谢谢</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2"/>
          <p:cNvSpPr txBox="1"/>
          <p:nvPr/>
        </p:nvSpPr>
        <p:spPr>
          <a:xfrm>
            <a:off x="608965" y="1363980"/>
            <a:ext cx="11316335" cy="4030980"/>
          </a:xfrm>
          <a:prstGeom prst="rect">
            <a:avLst/>
          </a:prstGeom>
          <a:noFill/>
        </p:spPr>
        <p:txBody>
          <a:bodyPr wrap="square" lIns="91440" tIns="45720" rIns="91440" bIns="45720" rtlCol="0" anchor="t">
            <a:spAutoFit/>
          </a:bodyPr>
          <a:lstStyle/>
          <a:p>
            <a:r>
              <a:rPr lang="en-US" altLang="zh-CN" sz="4265" b="1" dirty="0" smtClean="0">
                <a:latin typeface="楷体" panose="02010609060101010101" charset="-122"/>
                <a:ea typeface="楷体" panose="02010609060101010101" charset="-122"/>
                <a:sym typeface="Wingdings" panose="05000000000000000000" charset="0"/>
              </a:rPr>
              <a:t>1</a:t>
            </a:r>
            <a:r>
              <a:rPr lang="zh-CN" altLang="en-US" sz="4265" b="1" dirty="0" smtClean="0">
                <a:latin typeface="楷体" panose="02010609060101010101" charset="-122"/>
                <a:ea typeface="楷体" panose="02010609060101010101" charset="-122"/>
                <a:sym typeface="Wingdings" panose="05000000000000000000" charset="0"/>
              </a:rPr>
              <a:t>、</a:t>
            </a:r>
            <a:r>
              <a:rPr lang="zh-CN" altLang="en-US" sz="4265" b="1" dirty="0">
                <a:latin typeface="楷体" panose="02010609060101010101" charset="-122"/>
                <a:ea typeface="楷体" panose="02010609060101010101" charset="-122"/>
                <a:sym typeface="Wingdings" panose="05000000000000000000" charset="0"/>
              </a:rPr>
              <a:t>为什么</a:t>
            </a:r>
            <a:r>
              <a:rPr lang="zh-CN" altLang="en-US" sz="4265" b="1" dirty="0" smtClean="0">
                <a:latin typeface="楷体" panose="02010609060101010101" charset="-122"/>
                <a:ea typeface="楷体" panose="02010609060101010101" charset="-122"/>
                <a:sym typeface="Wingdings" panose="05000000000000000000" charset="0"/>
              </a:rPr>
              <a:t>未成年人需要特殊保护？</a:t>
            </a:r>
            <a:endParaRPr lang="en-US" altLang="zh-CN" sz="4265" b="1" dirty="0" smtClean="0">
              <a:latin typeface="楷体" panose="02010609060101010101" charset="-122"/>
              <a:ea typeface="楷体" panose="02010609060101010101" charset="-122"/>
              <a:sym typeface="Wingdings" panose="05000000000000000000" charset="0"/>
            </a:endParaRPr>
          </a:p>
          <a:p>
            <a:r>
              <a:rPr lang="en-US" altLang="zh-CN" sz="4265" b="1" dirty="0" smtClean="0">
                <a:latin typeface="楷体" panose="02010609060101010101" charset="-122"/>
                <a:ea typeface="楷体" panose="02010609060101010101" charset="-122"/>
                <a:sym typeface="Wingdings" panose="05000000000000000000" charset="0"/>
              </a:rPr>
              <a:t>2</a:t>
            </a:r>
            <a:r>
              <a:rPr lang="zh-CN" altLang="en-US" sz="4265" b="1" dirty="0" smtClean="0">
                <a:latin typeface="楷体" panose="02010609060101010101" charset="-122"/>
                <a:ea typeface="楷体" panose="02010609060101010101" charset="-122"/>
                <a:sym typeface="Wingdings" panose="05000000000000000000" charset="0"/>
              </a:rPr>
              <a:t>、</a:t>
            </a:r>
            <a:r>
              <a:rPr lang="zh-CN" altLang="en-US" sz="4265" b="1" dirty="0">
                <a:latin typeface="楷体" panose="02010609060101010101" charset="-122"/>
                <a:ea typeface="楷体" panose="02010609060101010101" charset="-122"/>
              </a:rPr>
              <a:t>我国制定了</a:t>
            </a:r>
            <a:r>
              <a:rPr lang="zh-CN" altLang="en-US" sz="4265" b="1" dirty="0" smtClean="0">
                <a:latin typeface="楷体" panose="02010609060101010101" charset="-122"/>
                <a:ea typeface="楷体" panose="02010609060101010101" charset="-122"/>
              </a:rPr>
              <a:t>哪些法律来</a:t>
            </a:r>
            <a:r>
              <a:rPr lang="zh-CN" altLang="en-US" sz="4265" b="1" dirty="0">
                <a:latin typeface="楷体" panose="02010609060101010101" charset="-122"/>
                <a:ea typeface="楷体" panose="02010609060101010101" charset="-122"/>
              </a:rPr>
              <a:t>保护未成年人？</a:t>
            </a:r>
          </a:p>
          <a:p>
            <a:r>
              <a:rPr lang="en-US" altLang="zh-CN" sz="4265" b="1" dirty="0" smtClean="0">
                <a:latin typeface="楷体" panose="02010609060101010101" charset="-122"/>
                <a:ea typeface="楷体" panose="02010609060101010101" charset="-122"/>
                <a:sym typeface="Wingdings" panose="05000000000000000000" charset="0"/>
              </a:rPr>
              <a:t>3</a:t>
            </a:r>
            <a:r>
              <a:rPr lang="zh-CN" altLang="en-US" sz="4265" b="1" dirty="0" smtClean="0">
                <a:latin typeface="楷体" panose="02010609060101010101" charset="-122"/>
                <a:ea typeface="楷体" panose="02010609060101010101" charset="-122"/>
                <a:sym typeface="Wingdings" panose="05000000000000000000" charset="0"/>
              </a:rPr>
              <a:t>、</a:t>
            </a:r>
            <a:r>
              <a:rPr lang="zh-CN" altLang="en-US" sz="4265" b="1" dirty="0">
                <a:solidFill>
                  <a:schemeClr val="tx1"/>
                </a:solidFill>
                <a:latin typeface="楷体" panose="02010609060101010101" charset="-122"/>
                <a:ea typeface="楷体" panose="02010609060101010101" charset="-122"/>
                <a:sym typeface="+mn-ea"/>
              </a:rPr>
              <a:t>保护未成年人合法权益的四道防线是什么？</a:t>
            </a:r>
            <a:endParaRPr lang="zh-CN" altLang="en-US" sz="4265" b="1" dirty="0">
              <a:latin typeface="楷体" panose="02010609060101010101" charset="-122"/>
              <a:ea typeface="楷体" panose="02010609060101010101" charset="-122"/>
            </a:endParaRPr>
          </a:p>
          <a:p>
            <a:pPr algn="l"/>
            <a:r>
              <a:rPr lang="en-US" altLang="zh-CN" sz="4265" b="1" dirty="0">
                <a:solidFill>
                  <a:schemeClr val="tx1"/>
                </a:solidFill>
                <a:latin typeface="楷体" panose="02010609060101010101" charset="-122"/>
                <a:ea typeface="楷体" panose="02010609060101010101" charset="-122"/>
                <a:cs typeface="楷体" panose="02010609060101010101" charset="-122"/>
                <a:sym typeface="+mn-ea"/>
              </a:rPr>
              <a:t>4</a:t>
            </a:r>
            <a:r>
              <a:rPr lang="zh-CN" altLang="en-US" sz="4265" b="1" dirty="0">
                <a:solidFill>
                  <a:schemeClr val="tx1"/>
                </a:solidFill>
                <a:latin typeface="楷体" panose="02010609060101010101" charset="-122"/>
                <a:ea typeface="楷体" panose="02010609060101010101" charset="-122"/>
                <a:cs typeface="楷体" panose="02010609060101010101" charset="-122"/>
                <a:sym typeface="+mn-ea"/>
              </a:rPr>
              <a:t>、在法律的特殊保护下，我们自己该怎么做？</a:t>
            </a:r>
            <a:endParaRPr lang="zh-CN" altLang="en-US" sz="4265" dirty="0">
              <a:solidFill>
                <a:srgbClr val="FF0000"/>
              </a:solidFill>
              <a:latin typeface="楷体" panose="02010609060101010101" charset="-122"/>
              <a:ea typeface="楷体" panose="02010609060101010101" charset="-122"/>
              <a:cs typeface="楷体" panose="02010609060101010101" charset="-122"/>
              <a:sym typeface="+mn-ea"/>
            </a:endParaRPr>
          </a:p>
          <a:p>
            <a:pPr algn="l"/>
            <a:endParaRPr lang="zh-CN" altLang="en-US" sz="4265" b="1" dirty="0">
              <a:solidFill>
                <a:srgbClr val="0000FF"/>
              </a:solidFill>
            </a:endParaRPr>
          </a:p>
          <a:p>
            <a:pPr algn="l"/>
            <a:endParaRPr lang="zh-CN" altLang="en-US" sz="4265" b="1" dirty="0">
              <a:latin typeface="楷体" panose="02010609060101010101" charset="-122"/>
              <a:ea typeface="楷体" panose="02010609060101010101" charset="-122"/>
              <a:sym typeface="Wingdings" panose="05000000000000000000" charset="0"/>
            </a:endParaRPr>
          </a:p>
        </p:txBody>
      </p:sp>
      <p:sp>
        <p:nvSpPr>
          <p:cNvPr id="2" name="文本框 1"/>
          <p:cNvSpPr txBox="1"/>
          <p:nvPr/>
        </p:nvSpPr>
        <p:spPr>
          <a:xfrm>
            <a:off x="4612005" y="309880"/>
            <a:ext cx="3009900" cy="922020"/>
          </a:xfrm>
          <a:prstGeom prst="rect">
            <a:avLst/>
          </a:prstGeom>
          <a:noFill/>
        </p:spPr>
        <p:txBody>
          <a:bodyPr wrap="square" rtlCol="0">
            <a:spAutoFit/>
          </a:bodyPr>
          <a:lstStyle/>
          <a:p>
            <a:r>
              <a:rPr lang="zh-CN" altLang="en-US" sz="5400">
                <a:solidFill>
                  <a:srgbClr val="FF0000"/>
                </a:solidFill>
                <a:latin typeface="微软雅黑" panose="020B0503020204020204" charset="-122"/>
                <a:ea typeface="微软雅黑" panose="020B0503020204020204" charset="-122"/>
              </a:rPr>
              <a:t>自主学习</a:t>
            </a:r>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1665605" y="2718435"/>
            <a:ext cx="8748395" cy="1420495"/>
          </a:xfrm>
        </p:spPr>
        <p:txBody>
          <a:bodyPr>
            <a:noAutofit/>
          </a:bodyPr>
          <a:lstStyle/>
          <a:p>
            <a:r>
              <a:rPr lang="zh-CN" altLang="en-US" sz="6600">
                <a:solidFill>
                  <a:srgbClr val="FF0000"/>
                </a:solidFill>
                <a:latin typeface="华文行楷" panose="02010800040101010101" charset="-122"/>
                <a:ea typeface="华文行楷" panose="02010800040101010101" charset="-122"/>
              </a:rPr>
              <a:t>一、我们需要特殊保护</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p:cNvSpPr/>
          <p:nvPr/>
        </p:nvSpPr>
        <p:spPr>
          <a:xfrm>
            <a:off x="371538" y="331506"/>
            <a:ext cx="3027680" cy="521970"/>
          </a:xfrm>
          <a:prstGeom prst="rect">
            <a:avLst/>
          </a:prstGeom>
        </p:spPr>
        <p:txBody>
          <a:bodyPr wrap="none">
            <a:spAutoFit/>
          </a:bodyPr>
          <a:lstStyle/>
          <a:p>
            <a:r>
              <a:rPr lang="zh-CN" altLang="en-US" sz="2800" b="1" dirty="0" smtClean="0">
                <a:solidFill>
                  <a:srgbClr val="FF0101"/>
                </a:solidFill>
                <a:latin typeface="微软雅黑" panose="020B0503020204020204" charset="-122"/>
                <a:ea typeface="微软雅黑" panose="020B0503020204020204" charset="-122"/>
              </a:rPr>
              <a:t>“运用你的经验”</a:t>
            </a:r>
          </a:p>
        </p:txBody>
      </p:sp>
      <p:sp>
        <p:nvSpPr>
          <p:cNvPr id="8" name="矩形 7"/>
          <p:cNvSpPr/>
          <p:nvPr/>
        </p:nvSpPr>
        <p:spPr>
          <a:xfrm>
            <a:off x="1187507" y="3141979"/>
            <a:ext cx="2585720" cy="355600"/>
          </a:xfrm>
          <a:prstGeom prst="rect">
            <a:avLst/>
          </a:prstGeom>
        </p:spPr>
        <p:txBody>
          <a:bodyPr wrap="none">
            <a:spAutoFit/>
          </a:bodyPr>
          <a:lstStyle/>
          <a:p>
            <a:r>
              <a:rPr lang="zh-CN" altLang="en-US" sz="1715" dirty="0" smtClean="0">
                <a:latin typeface="微软雅黑" panose="020B0503020204020204" charset="-122"/>
                <a:ea typeface="微软雅黑" panose="020B0503020204020204" charset="-122"/>
              </a:rPr>
              <a:t>创新学习活动亲子擂台赛</a:t>
            </a:r>
            <a:endParaRPr lang="zh-CN" altLang="en-US" sz="1715" dirty="0">
              <a:latin typeface="微软雅黑" panose="020B0503020204020204" charset="-122"/>
              <a:ea typeface="微软雅黑" panose="020B0503020204020204" charset="-122"/>
            </a:endParaRPr>
          </a:p>
        </p:txBody>
      </p:sp>
      <p:pic>
        <p:nvPicPr>
          <p:cNvPr id="3074" name="Picture 2" descr="http://jsxx.cms.jsedu.sh.cn/a/10056/201606/37/7/b6/1319431876791.jpg"/>
          <p:cNvPicPr>
            <a:picLocks noChangeAspect="1" noChangeArrowheads="1"/>
          </p:cNvPicPr>
          <p:nvPr/>
        </p:nvPicPr>
        <p:blipFill>
          <a:blip r:embed="rId2" cstate="print"/>
          <a:srcRect r="4745" b="27425"/>
          <a:stretch>
            <a:fillRect/>
          </a:stretch>
        </p:blipFill>
        <p:spPr bwMode="auto">
          <a:xfrm>
            <a:off x="1014793" y="1012854"/>
            <a:ext cx="3327730" cy="2057143"/>
          </a:xfrm>
          <a:prstGeom prst="rect">
            <a:avLst/>
          </a:prstGeom>
          <a:noFill/>
        </p:spPr>
      </p:pic>
      <p:sp>
        <p:nvSpPr>
          <p:cNvPr id="11" name="矩形 10"/>
          <p:cNvSpPr/>
          <p:nvPr/>
        </p:nvSpPr>
        <p:spPr>
          <a:xfrm>
            <a:off x="5472822" y="3251199"/>
            <a:ext cx="1930400" cy="355600"/>
          </a:xfrm>
          <a:prstGeom prst="rect">
            <a:avLst/>
          </a:prstGeom>
        </p:spPr>
        <p:txBody>
          <a:bodyPr wrap="none">
            <a:spAutoFit/>
          </a:bodyPr>
          <a:lstStyle/>
          <a:p>
            <a:r>
              <a:rPr lang="zh-CN" altLang="en-US" sz="1715" dirty="0" smtClean="0">
                <a:latin typeface="微软雅黑" panose="020B0503020204020204" charset="-122"/>
                <a:ea typeface="微软雅黑" panose="020B0503020204020204" charset="-122"/>
              </a:rPr>
              <a:t>学校消防安全教育</a:t>
            </a:r>
            <a:endParaRPr lang="zh-CN" altLang="en-US" sz="1715" dirty="0">
              <a:latin typeface="微软雅黑" panose="020B0503020204020204" charset="-122"/>
              <a:ea typeface="微软雅黑" panose="020B0503020204020204" charset="-122"/>
            </a:endParaRPr>
          </a:p>
        </p:txBody>
      </p:sp>
      <p:sp>
        <p:nvSpPr>
          <p:cNvPr id="12" name="矩形 11"/>
          <p:cNvSpPr/>
          <p:nvPr/>
        </p:nvSpPr>
        <p:spPr>
          <a:xfrm>
            <a:off x="8401751" y="3360384"/>
            <a:ext cx="3677920" cy="355600"/>
          </a:xfrm>
          <a:prstGeom prst="rect">
            <a:avLst/>
          </a:prstGeom>
        </p:spPr>
        <p:txBody>
          <a:bodyPr wrap="none">
            <a:spAutoFit/>
          </a:bodyPr>
          <a:lstStyle/>
          <a:p>
            <a:r>
              <a:rPr lang="zh-CN" altLang="en-US" sz="1715" dirty="0" smtClean="0">
                <a:latin typeface="微软雅黑" panose="020B0503020204020204" charset="-122"/>
                <a:ea typeface="微软雅黑" panose="020B0503020204020204" charset="-122"/>
              </a:rPr>
              <a:t>博物馆、科技馆免费为未成年人开放</a:t>
            </a:r>
            <a:endParaRPr lang="zh-CN" altLang="en-US" sz="1715" dirty="0">
              <a:latin typeface="微软雅黑" panose="020B0503020204020204" charset="-122"/>
              <a:ea typeface="微软雅黑" panose="020B0503020204020204" charset="-122"/>
            </a:endParaRPr>
          </a:p>
        </p:txBody>
      </p:sp>
      <p:pic>
        <p:nvPicPr>
          <p:cNvPr id="3078" name="Picture 6" descr="https://timgsa.baidu.com/timg?image&amp;quality=80&amp;size=b10000_10000&amp;sec=1557292131&amp;di=f896087dee72b58af27a38ea22959633&amp;src=http://p2.cri.cn/M00/97/86/CqgNOlsPTFaADXKsAAAAAAAAAAA880.899x599.jpg"/>
          <p:cNvPicPr>
            <a:picLocks noChangeAspect="1" noChangeArrowheads="1"/>
          </p:cNvPicPr>
          <p:nvPr/>
        </p:nvPicPr>
        <p:blipFill>
          <a:blip r:embed="rId3" cstate="print"/>
          <a:srcRect l="8598" t="12943" r="9723" b="12860"/>
          <a:stretch>
            <a:fillRect/>
          </a:stretch>
        </p:blipFill>
        <p:spPr bwMode="auto">
          <a:xfrm>
            <a:off x="8340090" y="1084580"/>
            <a:ext cx="3480435" cy="2057400"/>
          </a:xfrm>
          <a:prstGeom prst="rect">
            <a:avLst/>
          </a:prstGeom>
          <a:noFill/>
        </p:spPr>
      </p:pic>
      <p:grpSp>
        <p:nvGrpSpPr>
          <p:cNvPr id="20" name="组合 19"/>
          <p:cNvGrpSpPr/>
          <p:nvPr/>
        </p:nvGrpSpPr>
        <p:grpSpPr>
          <a:xfrm>
            <a:off x="901700" y="3497580"/>
            <a:ext cx="10805797" cy="1269365"/>
            <a:chOff x="7848947" y="1349038"/>
            <a:chExt cx="2803850" cy="910103"/>
          </a:xfrm>
        </p:grpSpPr>
        <p:sp>
          <p:nvSpPr>
            <p:cNvPr id="16" name="矩形 15"/>
            <p:cNvSpPr/>
            <p:nvPr/>
          </p:nvSpPr>
          <p:spPr>
            <a:xfrm>
              <a:off x="7848947" y="1872154"/>
              <a:ext cx="2803850" cy="386987"/>
            </a:xfrm>
            <a:prstGeom prst="rect">
              <a:avLst/>
            </a:prstGeom>
          </p:spPr>
          <p:txBody>
            <a:bodyPr wrap="square">
              <a:spAutoFit/>
            </a:bodyPr>
            <a:lstStyle/>
            <a:p>
              <a:pPr algn="just">
                <a:lnSpc>
                  <a:spcPts val="3500"/>
                </a:lnSpc>
              </a:pPr>
              <a:r>
                <a:rPr lang="en-US" altLang="zh-CN" sz="3200" b="1" spc="-100" dirty="0" smtClean="0">
                  <a:solidFill>
                    <a:srgbClr val="FF0000"/>
                  </a:solidFill>
                  <a:latin typeface="微软雅黑" panose="020B0503020204020204" charset="-122"/>
                  <a:ea typeface="微软雅黑" panose="020B0503020204020204" charset="-122"/>
                </a:rPr>
                <a:t>1</a:t>
              </a:r>
              <a:r>
                <a:rPr lang="zh-CN" altLang="en-US" sz="3200" b="1" spc="-100" dirty="0" smtClean="0">
                  <a:solidFill>
                    <a:srgbClr val="FF0000"/>
                  </a:solidFill>
                  <a:latin typeface="微软雅黑" panose="020B0503020204020204" charset="-122"/>
                  <a:ea typeface="微软雅黑" panose="020B0503020204020204" charset="-122"/>
                </a:rPr>
                <a:t>、 在生活中，作为未成年人享受哪些特殊的保护和关爱？</a:t>
              </a:r>
            </a:p>
          </p:txBody>
        </p:sp>
        <p:sp>
          <p:nvSpPr>
            <p:cNvPr id="17" name="TextBox 16"/>
            <p:cNvSpPr txBox="1"/>
            <p:nvPr/>
          </p:nvSpPr>
          <p:spPr>
            <a:xfrm>
              <a:off x="7882240" y="1349038"/>
              <a:ext cx="1006126" cy="506726"/>
            </a:xfrm>
            <a:prstGeom prst="rect">
              <a:avLst/>
            </a:prstGeom>
            <a:noFill/>
          </p:spPr>
          <p:txBody>
            <a:bodyPr wrap="square" rtlCol="0">
              <a:spAutoFit/>
            </a:bodyPr>
            <a:lstStyle/>
            <a:p>
              <a:r>
                <a:rPr lang="zh-CN" altLang="en-US" sz="4000" b="1" dirty="0" smtClean="0">
                  <a:solidFill>
                    <a:schemeClr val="tx1"/>
                  </a:solidFill>
                  <a:latin typeface="微软雅黑" panose="020B0503020204020204" charset="-122"/>
                  <a:ea typeface="微软雅黑" panose="020B0503020204020204" charset="-122"/>
                </a:rPr>
                <a:t>问题</a:t>
              </a:r>
              <a:r>
                <a:rPr lang="en-US" altLang="zh-CN" sz="4000" b="1" dirty="0" smtClean="0">
                  <a:solidFill>
                    <a:schemeClr val="tx1"/>
                  </a:solidFill>
                  <a:latin typeface="微软雅黑" panose="020B0503020204020204" charset="-122"/>
                  <a:ea typeface="微软雅黑" panose="020B0503020204020204" charset="-122"/>
                </a:rPr>
                <a:t>:</a:t>
              </a:r>
            </a:p>
          </p:txBody>
        </p:sp>
      </p:grpSp>
      <p:pic>
        <p:nvPicPr>
          <p:cNvPr id="5" name="图片 4"/>
          <p:cNvPicPr>
            <a:picLocks noChangeAspect="1"/>
          </p:cNvPicPr>
          <p:nvPr/>
        </p:nvPicPr>
        <p:blipFill rotWithShape="1">
          <a:blip r:embed="rId4" cstate="print">
            <a:extLst>
              <a:ext uri="{28A0092B-C50C-407E-A947-70E740481C1C}">
                <a14:useLocalDpi xmlns:a14="http://schemas.microsoft.com/office/drawing/2010/main" xmlns="" val="0"/>
              </a:ext>
            </a:extLst>
          </a:blip>
          <a:srcRect r="24667" b="8606"/>
          <a:stretch>
            <a:fillRect/>
          </a:stretch>
        </p:blipFill>
        <p:spPr>
          <a:xfrm>
            <a:off x="4647565" y="968375"/>
            <a:ext cx="3468370" cy="2173605"/>
          </a:xfrm>
          <a:prstGeom prst="rect">
            <a:avLst/>
          </a:prstGeom>
          <a:ln>
            <a:noFill/>
          </a:ln>
          <a:effectLst>
            <a:softEdge rad="112500"/>
          </a:effectLst>
        </p:spPr>
      </p:pic>
      <p:sp>
        <p:nvSpPr>
          <p:cNvPr id="70663" name="矩形 70662"/>
          <p:cNvSpPr/>
          <p:nvPr/>
        </p:nvSpPr>
        <p:spPr>
          <a:xfrm>
            <a:off x="1014730" y="4928870"/>
            <a:ext cx="11208385" cy="1684020"/>
          </a:xfrm>
          <a:prstGeom prst="rect">
            <a:avLst/>
          </a:prstGeom>
          <a:noFill/>
          <a:ln w="9525">
            <a:noFill/>
          </a:ln>
        </p:spPr>
        <p:txBody>
          <a:bodyPr lIns="133731" tIns="66866" rIns="133731" bIns="66866" anchor="t"/>
          <a:lstStyle/>
          <a:p>
            <a:pPr marL="500380" indent="-500380">
              <a:buFont typeface="Arial" panose="020B0604020202020204" pitchFamily="34" charset="0"/>
            </a:pPr>
            <a:r>
              <a:rPr lang="zh-CN" altLang="en-US" sz="4000" b="1" dirty="0">
                <a:latin typeface="楷体" panose="02010609060101010101" charset="-122"/>
                <a:ea typeface="楷体" panose="02010609060101010101" charset="-122"/>
              </a:rPr>
              <a:t>如：网吧禁止未成年人进入；设立少年法庭，不公开审理未成年人犯罪案件。</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0663"/>
                                        </p:tgtEl>
                                        <p:attrNameLst>
                                          <p:attrName>style.visibility</p:attrName>
                                        </p:attrNameLst>
                                      </p:cBhvr>
                                      <p:to>
                                        <p:strVal val="visible"/>
                                      </p:to>
                                    </p:set>
                                    <p:anim calcmode="lin" valueType="num">
                                      <p:cBhvr>
                                        <p:cTn id="12" dur="500" fill="hold"/>
                                        <p:tgtEl>
                                          <p:spTgt spid="70663"/>
                                        </p:tgtEl>
                                        <p:attrNameLst>
                                          <p:attrName>ppt_x</p:attrName>
                                        </p:attrNameLst>
                                      </p:cBhvr>
                                      <p:tavLst>
                                        <p:tav tm="0">
                                          <p:val>
                                            <p:strVal val="#ppt_x"/>
                                          </p:val>
                                        </p:tav>
                                        <p:tav tm="100000">
                                          <p:val>
                                            <p:strVal val="#ppt_x"/>
                                          </p:val>
                                        </p:tav>
                                      </p:tavLst>
                                    </p:anim>
                                    <p:anim calcmode="lin" valueType="num">
                                      <p:cBhvr>
                                        <p:cTn id="13" dur="500" fill="hold"/>
                                        <p:tgtEl>
                                          <p:spTgt spid="706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3"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409" name="图片 2"/>
          <p:cNvPicPr>
            <a:picLocks noChangeAspect="1"/>
          </p:cNvPicPr>
          <p:nvPr/>
        </p:nvPicPr>
        <p:blipFill>
          <a:blip r:embed="rId2"/>
          <a:stretch>
            <a:fillRect/>
          </a:stretch>
        </p:blipFill>
        <p:spPr>
          <a:xfrm>
            <a:off x="756285" y="804545"/>
            <a:ext cx="10892155" cy="3028950"/>
          </a:xfrm>
          <a:prstGeom prst="rect">
            <a:avLst/>
          </a:prstGeom>
          <a:noFill/>
          <a:ln w="9525">
            <a:noFill/>
          </a:ln>
        </p:spPr>
      </p:pic>
      <p:sp>
        <p:nvSpPr>
          <p:cNvPr id="17410" name="文本框 6"/>
          <p:cNvSpPr txBox="1"/>
          <p:nvPr/>
        </p:nvSpPr>
        <p:spPr>
          <a:xfrm>
            <a:off x="2117725" y="5334000"/>
            <a:ext cx="3203575" cy="506730"/>
          </a:xfrm>
          <a:prstGeom prst="rect">
            <a:avLst/>
          </a:prstGeom>
          <a:noFill/>
          <a:ln w="9525">
            <a:noFill/>
          </a:ln>
        </p:spPr>
        <p:txBody>
          <a:bodyPr anchor="t">
            <a:spAutoFit/>
          </a:bodyPr>
          <a:lstStyle/>
          <a:p>
            <a:endParaRPr lang="zh-CN" altLang="en-US" sz="2700" b="1" dirty="0">
              <a:solidFill>
                <a:srgbClr val="0093F5"/>
              </a:solidFill>
              <a:latin typeface="Arial" panose="020B0604020202020204" pitchFamily="34" charset="0"/>
              <a:ea typeface="隶书" panose="02010509060101010101" pitchFamily="49" charset="-122"/>
            </a:endParaRPr>
          </a:p>
        </p:txBody>
      </p:sp>
      <p:sp>
        <p:nvSpPr>
          <p:cNvPr id="17411" name="文本框 7"/>
          <p:cNvSpPr txBox="1"/>
          <p:nvPr/>
        </p:nvSpPr>
        <p:spPr>
          <a:xfrm>
            <a:off x="755968" y="4028123"/>
            <a:ext cx="7987665" cy="645160"/>
          </a:xfrm>
          <a:prstGeom prst="rect">
            <a:avLst/>
          </a:prstGeom>
          <a:noFill/>
          <a:ln w="9525">
            <a:noFill/>
          </a:ln>
        </p:spPr>
        <p:txBody>
          <a:bodyPr wrap="none" anchor="t">
            <a:spAutoFit/>
          </a:bodyPr>
          <a:lstStyle/>
          <a:p>
            <a:r>
              <a:rPr lang="zh-CN" altLang="en-US" sz="3600" b="1" dirty="0">
                <a:solidFill>
                  <a:srgbClr val="FF0000"/>
                </a:solidFill>
                <a:latin typeface="楷体" panose="02010609060101010101" charset="-122"/>
                <a:ea typeface="楷体" panose="02010609060101010101" charset="-122"/>
                <a:sym typeface="宋体" panose="02010600030101010101" pitchFamily="2" charset="-122"/>
              </a:rPr>
              <a:t>未成年人容易受到伤害的原因有哪些？</a:t>
            </a:r>
          </a:p>
        </p:txBody>
      </p:sp>
      <p:sp>
        <p:nvSpPr>
          <p:cNvPr id="2" name="文本框 1"/>
          <p:cNvSpPr txBox="1"/>
          <p:nvPr/>
        </p:nvSpPr>
        <p:spPr>
          <a:xfrm>
            <a:off x="575945" y="159385"/>
            <a:ext cx="3108960" cy="645160"/>
          </a:xfrm>
          <a:prstGeom prst="rect">
            <a:avLst/>
          </a:prstGeom>
          <a:noFill/>
        </p:spPr>
        <p:txBody>
          <a:bodyPr wrap="square" rtlCol="0">
            <a:spAutoFit/>
          </a:bodyPr>
          <a:lstStyle/>
          <a:p>
            <a:r>
              <a:rPr lang="zh-CN" altLang="en-US" sz="3600">
                <a:solidFill>
                  <a:srgbClr val="FF0000"/>
                </a:solidFill>
                <a:latin typeface="楷体" panose="02010609060101010101" charset="-122"/>
                <a:ea typeface="楷体" panose="02010609060101010101" charset="-122"/>
              </a:rPr>
              <a:t>探究与分享</a:t>
            </a:r>
          </a:p>
        </p:txBody>
      </p:sp>
      <p:sp>
        <p:nvSpPr>
          <p:cNvPr id="219141" name="矩形 219140"/>
          <p:cNvSpPr/>
          <p:nvPr/>
        </p:nvSpPr>
        <p:spPr>
          <a:xfrm>
            <a:off x="756285" y="4719003"/>
            <a:ext cx="10950575" cy="1383665"/>
          </a:xfrm>
          <a:prstGeom prst="rect">
            <a:avLst/>
          </a:prstGeom>
          <a:noFill/>
          <a:ln w="9525">
            <a:noFill/>
          </a:ln>
        </p:spPr>
        <p:txBody>
          <a:bodyPr wrap="square" anchor="ctr">
            <a:spAutoFit/>
          </a:bodyPr>
          <a:lstStyle/>
          <a:p>
            <a:pPr eaLnBrk="0" hangingPunct="0"/>
            <a:r>
              <a:rPr lang="zh-CN" altLang="en-US" sz="2800" b="1" dirty="0">
                <a:solidFill>
                  <a:srgbClr val="FF0000"/>
                </a:solidFill>
                <a:latin typeface="楷体" panose="02010609060101010101" charset="-122"/>
                <a:ea typeface="楷体" panose="02010609060101010101" charset="-122"/>
              </a:rPr>
              <a:t>自身特点</a:t>
            </a:r>
            <a:r>
              <a:rPr lang="zh-CN" altLang="en-US" sz="2800" b="1" dirty="0">
                <a:solidFill>
                  <a:srgbClr val="000000"/>
                </a:solidFill>
                <a:latin typeface="楷体" panose="02010609060101010101" charset="-122"/>
                <a:ea typeface="楷体" panose="02010609060101010101" charset="-122"/>
              </a:rPr>
              <a:t>：未成年人身心发育尚不成熟，自我保护能力较弱，辨别是非能力和自我控制能力不强，容易受到不良因素的影响和不法侵害，需要给予特殊的保护。</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19141"/>
                                        </p:tgtEl>
                                        <p:attrNameLst>
                                          <p:attrName>style.visibility</p:attrName>
                                        </p:attrNameLst>
                                      </p:cBhvr>
                                      <p:to>
                                        <p:strVal val="visible"/>
                                      </p:to>
                                    </p:set>
                                    <p:animEffect transition="in" filter="fade">
                                      <p:cBhvr>
                                        <p:cTn id="7" dur="770" decel="100000"/>
                                        <p:tgtEl>
                                          <p:spTgt spid="219141"/>
                                        </p:tgtEl>
                                      </p:cBhvr>
                                    </p:animEffect>
                                    <p:animScale>
                                      <p:cBhvr>
                                        <p:cTn id="8" dur="770" decel="100000"/>
                                        <p:tgtEl>
                                          <p:spTgt spid="219141"/>
                                        </p:tgtEl>
                                      </p:cBhvr>
                                      <p:from x="10000" y="10000"/>
                                      <p:to x="200000" y="450000"/>
                                    </p:animScale>
                                    <p:animScale>
                                      <p:cBhvr>
                                        <p:cTn id="9" dur="1230" accel="100000" fill="hold">
                                          <p:stCondLst>
                                            <p:cond delay="770"/>
                                          </p:stCondLst>
                                        </p:cTn>
                                        <p:tgtEl>
                                          <p:spTgt spid="219141"/>
                                        </p:tgtEl>
                                      </p:cBhvr>
                                      <p:from x="200000" y="450000"/>
                                      <p:to x="100000" y="100000"/>
                                    </p:animScale>
                                    <p:set>
                                      <p:cBhvr>
                                        <p:cTn id="10" dur="770" fill="hold"/>
                                        <p:tgtEl>
                                          <p:spTgt spid="219141"/>
                                        </p:tgtEl>
                                        <p:attrNameLst>
                                          <p:attrName>ppt_x</p:attrName>
                                        </p:attrNameLst>
                                      </p:cBhvr>
                                      <p:to>
                                        <p:strVal val="(0.5)"/>
                                      </p:to>
                                    </p:set>
                                    <p:anim from="(0.5)" to="(#ppt_x)" calcmode="lin" valueType="num">
                                      <p:cBhvr>
                                        <p:cTn id="11" dur="1230" accel="100000" fill="hold">
                                          <p:stCondLst>
                                            <p:cond delay="770"/>
                                          </p:stCondLst>
                                        </p:cTn>
                                        <p:tgtEl>
                                          <p:spTgt spid="219141"/>
                                        </p:tgtEl>
                                        <p:attrNameLst>
                                          <p:attrName>ppt_x</p:attrName>
                                        </p:attrNameLst>
                                      </p:cBhvr>
                                    </p:anim>
                                    <p:set>
                                      <p:cBhvr>
                                        <p:cTn id="12" dur="770" fill="hold"/>
                                        <p:tgtEl>
                                          <p:spTgt spid="219141"/>
                                        </p:tgtEl>
                                        <p:attrNameLst>
                                          <p:attrName>ppt_y</p:attrName>
                                        </p:attrNameLst>
                                      </p:cBhvr>
                                      <p:to>
                                        <p:strVal val="(#ppt_y+0.4)"/>
                                      </p:to>
                                    </p:set>
                                    <p:anim from="(#ppt_y+0.4)" to="(#ppt_y)" calcmode="lin" valueType="num">
                                      <p:cBhvr>
                                        <p:cTn id="13" dur="1230" accel="100000" fill="hold">
                                          <p:stCondLst>
                                            <p:cond delay="770"/>
                                          </p:stCondLst>
                                        </p:cTn>
                                        <p:tgtEl>
                                          <p:spTgt spid="219141"/>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141"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椭圆 5"/>
          <p:cNvSpPr/>
          <p:nvPr/>
        </p:nvSpPr>
        <p:spPr>
          <a:xfrm>
            <a:off x="2830513" y="1111250"/>
            <a:ext cx="104775" cy="107950"/>
          </a:xfrm>
          <a:prstGeom prst="ellipse">
            <a:avLst/>
          </a:prstGeom>
          <a:ln>
            <a:solidFill>
              <a:schemeClr val="bg1"/>
            </a:solid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grpSp>
        <p:nvGrpSpPr>
          <p:cNvPr id="12290" name="组合 6"/>
          <p:cNvGrpSpPr/>
          <p:nvPr/>
        </p:nvGrpSpPr>
        <p:grpSpPr>
          <a:xfrm>
            <a:off x="423545" y="203835"/>
            <a:ext cx="2321560" cy="670902"/>
            <a:chOff x="373" y="776"/>
            <a:chExt cx="3296" cy="10254"/>
          </a:xfrm>
        </p:grpSpPr>
        <p:grpSp>
          <p:nvGrpSpPr>
            <p:cNvPr id="12291" name="组合 7"/>
            <p:cNvGrpSpPr/>
            <p:nvPr/>
          </p:nvGrpSpPr>
          <p:grpSpPr>
            <a:xfrm>
              <a:off x="373" y="776"/>
              <a:ext cx="1388" cy="1222"/>
              <a:chOff x="833" y="1012"/>
              <a:chExt cx="1388" cy="1222"/>
            </a:xfrm>
          </p:grpSpPr>
          <p:sp>
            <p:nvSpPr>
              <p:cNvPr id="10" name="椭圆 9"/>
              <p:cNvSpPr/>
              <p:nvPr/>
            </p:nvSpPr>
            <p:spPr>
              <a:xfrm>
                <a:off x="1462" y="1012"/>
                <a:ext cx="248" cy="280"/>
              </a:xfrm>
              <a:prstGeom prst="ellipse">
                <a:avLst/>
              </a:prstGeom>
              <a:ln>
                <a:solidFill>
                  <a:schemeClr val="bg1"/>
                </a:solid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11" name="椭圆 10"/>
              <p:cNvSpPr/>
              <p:nvPr/>
            </p:nvSpPr>
            <p:spPr>
              <a:xfrm>
                <a:off x="1439" y="1405"/>
                <a:ext cx="165" cy="168"/>
              </a:xfrm>
              <a:prstGeom prst="ellipse">
                <a:avLst/>
              </a:prstGeom>
              <a:ln>
                <a:solidFill>
                  <a:schemeClr val="bg1"/>
                </a:solid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12" name="椭圆 11"/>
              <p:cNvSpPr/>
              <p:nvPr/>
            </p:nvSpPr>
            <p:spPr>
              <a:xfrm>
                <a:off x="1462" y="1761"/>
                <a:ext cx="122" cy="133"/>
              </a:xfrm>
              <a:prstGeom prst="ellipse">
                <a:avLst/>
              </a:prstGeom>
              <a:ln>
                <a:solidFill>
                  <a:schemeClr val="bg1"/>
                </a:solid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13" name="椭圆 12"/>
              <p:cNvSpPr/>
              <p:nvPr/>
            </p:nvSpPr>
            <p:spPr>
              <a:xfrm>
                <a:off x="1973" y="1292"/>
                <a:ext cx="248" cy="280"/>
              </a:xfrm>
              <a:prstGeom prst="ellipse">
                <a:avLst/>
              </a:prstGeom>
              <a:ln>
                <a:solidFill>
                  <a:schemeClr val="bg1"/>
                </a:solid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14" name="椭圆 13"/>
              <p:cNvSpPr/>
              <p:nvPr/>
            </p:nvSpPr>
            <p:spPr>
              <a:xfrm>
                <a:off x="1809" y="1573"/>
                <a:ext cx="165" cy="170"/>
              </a:xfrm>
              <a:prstGeom prst="ellipse">
                <a:avLst/>
              </a:prstGeom>
              <a:ln>
                <a:solidFill>
                  <a:schemeClr val="bg1"/>
                </a:solid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15" name="椭圆 14"/>
              <p:cNvSpPr/>
              <p:nvPr/>
            </p:nvSpPr>
            <p:spPr>
              <a:xfrm>
                <a:off x="1689" y="1893"/>
                <a:ext cx="117" cy="133"/>
              </a:xfrm>
              <a:prstGeom prst="ellipse">
                <a:avLst/>
              </a:prstGeom>
              <a:ln>
                <a:solidFill>
                  <a:schemeClr val="bg1"/>
                </a:solid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16" name="椭圆 15"/>
              <p:cNvSpPr/>
              <p:nvPr/>
            </p:nvSpPr>
            <p:spPr>
              <a:xfrm>
                <a:off x="1525" y="2114"/>
                <a:ext cx="119" cy="120"/>
              </a:xfrm>
              <a:prstGeom prst="ellipse">
                <a:avLst/>
              </a:prstGeom>
              <a:ln>
                <a:solidFill>
                  <a:schemeClr val="bg1"/>
                </a:solid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12300" name="Freeform 62"/>
              <p:cNvSpPr>
                <a:spLocks noEditPoints="1"/>
              </p:cNvSpPr>
              <p:nvPr/>
            </p:nvSpPr>
            <p:spPr>
              <a:xfrm>
                <a:off x="833" y="1406"/>
                <a:ext cx="583" cy="705"/>
              </a:xfrm>
              <a:custGeom>
                <a:avLst/>
                <a:gdLst/>
                <a:ahLst/>
                <a:cxnLst>
                  <a:cxn ang="0">
                    <a:pos x="1" y="0"/>
                  </a:cxn>
                  <a:cxn ang="0">
                    <a:pos x="1" y="0"/>
                  </a:cxn>
                  <a:cxn ang="0">
                    <a:pos x="0" y="27"/>
                  </a:cxn>
                  <a:cxn ang="0">
                    <a:pos x="0" y="132"/>
                  </a:cxn>
                  <a:cxn ang="0">
                    <a:pos x="1" y="132"/>
                  </a:cxn>
                  <a:cxn ang="0">
                    <a:pos x="1" y="132"/>
                  </a:cxn>
                  <a:cxn ang="0">
                    <a:pos x="1" y="132"/>
                  </a:cxn>
                  <a:cxn ang="0">
                    <a:pos x="1" y="106"/>
                  </a:cxn>
                  <a:cxn ang="0">
                    <a:pos x="1" y="0"/>
                  </a:cxn>
                  <a:cxn ang="0">
                    <a:pos x="1" y="103"/>
                  </a:cxn>
                  <a:cxn ang="0">
                    <a:pos x="1" y="103"/>
                  </a:cxn>
                  <a:cxn ang="0">
                    <a:pos x="1" y="28"/>
                  </a:cxn>
                  <a:cxn ang="0">
                    <a:pos x="1" y="7"/>
                  </a:cxn>
                  <a:cxn ang="0">
                    <a:pos x="1" y="103"/>
                  </a:cxn>
                  <a:cxn ang="0">
                    <a:pos x="1" y="104"/>
                  </a:cxn>
                  <a:cxn ang="0">
                    <a:pos x="1" y="128"/>
                  </a:cxn>
                  <a:cxn ang="0">
                    <a:pos x="1" y="29"/>
                  </a:cxn>
                  <a:cxn ang="0">
                    <a:pos x="1" y="29"/>
                  </a:cxn>
                  <a:cxn ang="0">
                    <a:pos x="1" y="104"/>
                  </a:cxn>
                  <a:cxn ang="0">
                    <a:pos x="1" y="29"/>
                  </a:cxn>
                  <a:cxn ang="0">
                    <a:pos x="1" y="29"/>
                  </a:cxn>
                  <a:cxn ang="0">
                    <a:pos x="1" y="103"/>
                  </a:cxn>
                  <a:cxn ang="0">
                    <a:pos x="1" y="103"/>
                  </a:cxn>
                  <a:cxn ang="0">
                    <a:pos x="1" y="29"/>
                  </a:cxn>
                  <a:cxn ang="0">
                    <a:pos x="1" y="7"/>
                  </a:cxn>
                  <a:cxn ang="0">
                    <a:pos x="1" y="25"/>
                  </a:cxn>
                  <a:cxn ang="0">
                    <a:pos x="1" y="25"/>
                  </a:cxn>
                  <a:cxn ang="0">
                    <a:pos x="1" y="7"/>
                  </a:cxn>
                  <a:cxn ang="0">
                    <a:pos x="1" y="7"/>
                  </a:cxn>
                  <a:cxn ang="0">
                    <a:pos x="1" y="7"/>
                  </a:cxn>
                  <a:cxn ang="0">
                    <a:pos x="1" y="25"/>
                  </a:cxn>
                  <a:cxn ang="0">
                    <a:pos x="1" y="25"/>
                  </a:cxn>
                  <a:cxn ang="0">
                    <a:pos x="1" y="7"/>
                  </a:cxn>
                  <a:cxn ang="0">
                    <a:pos x="1" y="130"/>
                  </a:cxn>
                  <a:cxn ang="0">
                    <a:pos x="1" y="106"/>
                  </a:cxn>
                  <a:cxn ang="0">
                    <a:pos x="1" y="106"/>
                  </a:cxn>
                  <a:cxn ang="0">
                    <a:pos x="1" y="130"/>
                  </a:cxn>
                  <a:cxn ang="0">
                    <a:pos x="1" y="130"/>
                  </a:cxn>
                  <a:cxn ang="0">
                    <a:pos x="1" y="129"/>
                  </a:cxn>
                  <a:cxn ang="0">
                    <a:pos x="1" y="106"/>
                  </a:cxn>
                  <a:cxn ang="0">
                    <a:pos x="1" y="106"/>
                  </a:cxn>
                  <a:cxn ang="0">
                    <a:pos x="1" y="129"/>
                  </a:cxn>
                </a:cxnLst>
                <a:rect l="0" t="0" r="0" b="0"/>
                <a:pathLst>
                  <a:path w="831" h="758">
                    <a:moveTo>
                      <a:pt x="831" y="0"/>
                    </a:moveTo>
                    <a:lnTo>
                      <a:pt x="229" y="0"/>
                    </a:lnTo>
                    <a:lnTo>
                      <a:pt x="0" y="151"/>
                    </a:lnTo>
                    <a:lnTo>
                      <a:pt x="0" y="758"/>
                    </a:lnTo>
                    <a:lnTo>
                      <a:pt x="607" y="758"/>
                    </a:lnTo>
                    <a:lnTo>
                      <a:pt x="607" y="753"/>
                    </a:lnTo>
                    <a:lnTo>
                      <a:pt x="607" y="755"/>
                    </a:lnTo>
                    <a:lnTo>
                      <a:pt x="831" y="606"/>
                    </a:lnTo>
                    <a:lnTo>
                      <a:pt x="831" y="0"/>
                    </a:lnTo>
                    <a:close/>
                    <a:moveTo>
                      <a:pt x="815" y="585"/>
                    </a:moveTo>
                    <a:lnTo>
                      <a:pt x="614" y="585"/>
                    </a:lnTo>
                    <a:lnTo>
                      <a:pt x="614" y="158"/>
                    </a:lnTo>
                    <a:lnTo>
                      <a:pt x="815" y="28"/>
                    </a:lnTo>
                    <a:lnTo>
                      <a:pt x="815" y="585"/>
                    </a:lnTo>
                    <a:close/>
                    <a:moveTo>
                      <a:pt x="229" y="590"/>
                    </a:moveTo>
                    <a:lnTo>
                      <a:pt x="19" y="729"/>
                    </a:lnTo>
                    <a:lnTo>
                      <a:pt x="19" y="163"/>
                    </a:lnTo>
                    <a:lnTo>
                      <a:pt x="229" y="163"/>
                    </a:lnTo>
                    <a:lnTo>
                      <a:pt x="229" y="590"/>
                    </a:lnTo>
                    <a:close/>
                    <a:moveTo>
                      <a:pt x="248" y="163"/>
                    </a:moveTo>
                    <a:lnTo>
                      <a:pt x="595" y="163"/>
                    </a:lnTo>
                    <a:lnTo>
                      <a:pt x="595" y="585"/>
                    </a:lnTo>
                    <a:lnTo>
                      <a:pt x="248" y="585"/>
                    </a:lnTo>
                    <a:lnTo>
                      <a:pt x="248" y="163"/>
                    </a:lnTo>
                    <a:close/>
                    <a:moveTo>
                      <a:pt x="805" y="14"/>
                    </a:moveTo>
                    <a:lnTo>
                      <a:pt x="607" y="144"/>
                    </a:lnTo>
                    <a:lnTo>
                      <a:pt x="248" y="144"/>
                    </a:lnTo>
                    <a:lnTo>
                      <a:pt x="248" y="14"/>
                    </a:lnTo>
                    <a:lnTo>
                      <a:pt x="805" y="14"/>
                    </a:lnTo>
                    <a:close/>
                    <a:moveTo>
                      <a:pt x="229" y="19"/>
                    </a:moveTo>
                    <a:lnTo>
                      <a:pt x="229" y="144"/>
                    </a:lnTo>
                    <a:lnTo>
                      <a:pt x="40" y="144"/>
                    </a:lnTo>
                    <a:lnTo>
                      <a:pt x="229" y="19"/>
                    </a:lnTo>
                    <a:close/>
                    <a:moveTo>
                      <a:pt x="40" y="739"/>
                    </a:moveTo>
                    <a:lnTo>
                      <a:pt x="241" y="604"/>
                    </a:lnTo>
                    <a:lnTo>
                      <a:pt x="595" y="604"/>
                    </a:lnTo>
                    <a:lnTo>
                      <a:pt x="595" y="739"/>
                    </a:lnTo>
                    <a:lnTo>
                      <a:pt x="40" y="739"/>
                    </a:lnTo>
                    <a:close/>
                    <a:moveTo>
                      <a:pt x="614" y="734"/>
                    </a:moveTo>
                    <a:lnTo>
                      <a:pt x="614" y="604"/>
                    </a:lnTo>
                    <a:lnTo>
                      <a:pt x="807" y="604"/>
                    </a:lnTo>
                    <a:lnTo>
                      <a:pt x="614" y="734"/>
                    </a:lnTo>
                    <a:close/>
                  </a:path>
                </a:pathLst>
              </a:custGeom>
              <a:solidFill>
                <a:srgbClr val="FFFFFF"/>
              </a:solidFill>
              <a:ln w="9525">
                <a:noFill/>
              </a:ln>
            </p:spPr>
            <p:txBody>
              <a:bodyPr/>
              <a:lstStyle/>
              <a:p>
                <a:endParaRPr lang="zh-CN" altLang="en-US"/>
              </a:p>
            </p:txBody>
          </p:sp>
        </p:grpSp>
        <p:sp>
          <p:nvSpPr>
            <p:cNvPr id="12301" name="文本框 17"/>
            <p:cNvSpPr txBox="1"/>
            <p:nvPr/>
          </p:nvSpPr>
          <p:spPr>
            <a:xfrm>
              <a:off x="373" y="1169"/>
              <a:ext cx="3296" cy="9861"/>
            </a:xfrm>
            <a:prstGeom prst="rect">
              <a:avLst/>
            </a:prstGeom>
            <a:noFill/>
            <a:ln w="9525">
              <a:noFill/>
            </a:ln>
          </p:spPr>
          <p:txBody>
            <a:bodyPr anchor="t">
              <a:spAutoFit/>
            </a:bodyPr>
            <a:lstStyle/>
            <a:p>
              <a:r>
                <a:rPr lang="zh-CN" altLang="en-US" sz="3600" b="1" dirty="0">
                  <a:solidFill>
                    <a:srgbClr val="FF0000"/>
                  </a:solidFill>
                  <a:latin typeface="微软雅黑" panose="020B0503020204020204" charset="-122"/>
                  <a:ea typeface="微软雅黑" panose="020B0503020204020204" charset="-122"/>
                </a:rPr>
                <a:t>相关链接</a:t>
              </a:r>
              <a:endParaRPr lang="zh-CN" altLang="zh-CN" sz="3600" b="1" dirty="0">
                <a:solidFill>
                  <a:srgbClr val="FF0000"/>
                </a:solidFill>
                <a:latin typeface="微软雅黑" panose="020B0503020204020204" charset="-122"/>
                <a:ea typeface="微软雅黑" panose="020B0503020204020204" charset="-122"/>
              </a:endParaRPr>
            </a:p>
          </p:txBody>
        </p:sp>
      </p:grpSp>
      <p:grpSp>
        <p:nvGrpSpPr>
          <p:cNvPr id="17" name="组合 26"/>
          <p:cNvGrpSpPr/>
          <p:nvPr/>
        </p:nvGrpSpPr>
        <p:grpSpPr>
          <a:xfrm>
            <a:off x="4133850" y="815975"/>
            <a:ext cx="3628390" cy="4068522"/>
            <a:chOff x="5038725" y="1390650"/>
            <a:chExt cx="3741420" cy="4188837"/>
          </a:xfrm>
        </p:grpSpPr>
        <p:pic>
          <p:nvPicPr>
            <p:cNvPr id="12308" name="图片 22" descr="第二"/>
            <p:cNvPicPr>
              <a:picLocks noChangeAspect="1"/>
            </p:cNvPicPr>
            <p:nvPr/>
          </p:nvPicPr>
          <p:blipFill>
            <a:blip r:embed="rId2" cstate="print"/>
            <a:srcRect l="24416" t="11449" r="8392" b="20097"/>
            <a:stretch>
              <a:fillRect/>
            </a:stretch>
          </p:blipFill>
          <p:spPr>
            <a:xfrm>
              <a:off x="5038725" y="1390650"/>
              <a:ext cx="3741420" cy="2858770"/>
            </a:xfrm>
            <a:prstGeom prst="rect">
              <a:avLst/>
            </a:prstGeom>
            <a:noFill/>
            <a:ln w="9525">
              <a:noFill/>
            </a:ln>
          </p:spPr>
        </p:pic>
        <p:sp>
          <p:nvSpPr>
            <p:cNvPr id="12311" name="文本框 23"/>
            <p:cNvSpPr txBox="1"/>
            <p:nvPr/>
          </p:nvSpPr>
          <p:spPr>
            <a:xfrm>
              <a:off x="5038725" y="4471333"/>
              <a:ext cx="3642995" cy="1108154"/>
            </a:xfrm>
            <a:prstGeom prst="rect">
              <a:avLst/>
            </a:prstGeom>
            <a:noFill/>
            <a:ln w="9525">
              <a:noFill/>
            </a:ln>
          </p:spPr>
          <p:txBody>
            <a:bodyPr anchor="t">
              <a:spAutoFit/>
            </a:bodyPr>
            <a:lstStyle/>
            <a:p>
              <a:r>
                <a:rPr lang="zh-CN" altLang="en-US" sz="3200" b="1" dirty="0">
                  <a:solidFill>
                    <a:schemeClr val="tx1"/>
                  </a:solidFill>
                  <a:latin typeface="微软雅黑" panose="020B0503020204020204" charset="-122"/>
                  <a:ea typeface="微软雅黑" panose="020B0503020204020204" charset="-122"/>
                </a:rPr>
                <a:t>第二次世界大战时期儿童撤离伦敦</a:t>
              </a:r>
            </a:p>
          </p:txBody>
        </p:sp>
      </p:grpSp>
      <p:pic>
        <p:nvPicPr>
          <p:cNvPr id="13313" name="图片 65541" descr="003619419"/>
          <p:cNvPicPr>
            <a:picLocks noChangeAspect="1"/>
          </p:cNvPicPr>
          <p:nvPr/>
        </p:nvPicPr>
        <p:blipFill>
          <a:blip r:embed="rId3"/>
          <a:stretch>
            <a:fillRect/>
          </a:stretch>
        </p:blipFill>
        <p:spPr>
          <a:xfrm>
            <a:off x="8034020" y="816610"/>
            <a:ext cx="3597275" cy="2992120"/>
          </a:xfrm>
          <a:prstGeom prst="rect">
            <a:avLst/>
          </a:prstGeom>
          <a:noFill/>
          <a:ln w="9525">
            <a:noFill/>
          </a:ln>
        </p:spPr>
      </p:pic>
      <p:sp>
        <p:nvSpPr>
          <p:cNvPr id="3" name="文本框 2"/>
          <p:cNvSpPr txBox="1"/>
          <p:nvPr/>
        </p:nvSpPr>
        <p:spPr>
          <a:xfrm>
            <a:off x="7666990" y="4097020"/>
            <a:ext cx="4298315" cy="583565"/>
          </a:xfrm>
          <a:prstGeom prst="rect">
            <a:avLst/>
          </a:prstGeom>
          <a:noFill/>
          <a:ln w="9525">
            <a:noFill/>
          </a:ln>
        </p:spPr>
        <p:txBody>
          <a:bodyPr wrap="square" anchor="t">
            <a:spAutoFit/>
          </a:bodyPr>
          <a:lstStyle/>
          <a:p>
            <a:r>
              <a:rPr lang="zh-CN" altLang="en-US" sz="3200" b="1" dirty="0">
                <a:solidFill>
                  <a:schemeClr val="tx1"/>
                </a:solidFill>
                <a:latin typeface="微软雅黑" panose="020B0503020204020204" charset="-122"/>
                <a:ea typeface="微软雅黑" panose="020B0503020204020204" charset="-122"/>
              </a:rPr>
              <a:t>饱尝战争之苦的叙利亚</a:t>
            </a:r>
          </a:p>
        </p:txBody>
      </p:sp>
      <p:sp>
        <p:nvSpPr>
          <p:cNvPr id="5" name="矩形 4"/>
          <p:cNvSpPr/>
          <p:nvPr/>
        </p:nvSpPr>
        <p:spPr>
          <a:xfrm>
            <a:off x="601539" y="5376381"/>
            <a:ext cx="6430010" cy="706755"/>
          </a:xfrm>
          <a:prstGeom prst="rect">
            <a:avLst/>
          </a:prstGeom>
        </p:spPr>
        <p:txBody>
          <a:bodyPr wrap="none">
            <a:spAutoFit/>
          </a:bodyPr>
          <a:lstStyle/>
          <a:p>
            <a:r>
              <a:rPr lang="zh-CN" altLang="en-US" sz="4000" b="1" dirty="0" smtClean="0">
                <a:solidFill>
                  <a:srgbClr val="FF0000"/>
                </a:solidFill>
                <a:latin typeface="微软雅黑" panose="020B0503020204020204" charset="-122"/>
                <a:ea typeface="微软雅黑" panose="020B0503020204020204" charset="-122"/>
              </a:rPr>
              <a:t> 谈谈你对以上图片的感悟。</a:t>
            </a:r>
          </a:p>
        </p:txBody>
      </p:sp>
      <p:grpSp>
        <p:nvGrpSpPr>
          <p:cNvPr id="8" name="组合 7"/>
          <p:cNvGrpSpPr/>
          <p:nvPr/>
        </p:nvGrpSpPr>
        <p:grpSpPr>
          <a:xfrm>
            <a:off x="423545" y="874395"/>
            <a:ext cx="3336925" cy="3929379"/>
            <a:chOff x="720155" y="2736354"/>
            <a:chExt cx="4536504" cy="3684084"/>
          </a:xfrm>
        </p:grpSpPr>
        <p:pic>
          <p:nvPicPr>
            <p:cNvPr id="5122" name="Picture 2" descr="https://timgsa.baidu.com/timg?image&amp;quality=80&amp;size=b9999_10000&amp;sec=1557303761433&amp;di=efc1aabc79350d51e2ef4a104ebbe012&amp;imgtype=0&amp;src=http%3A%2F%2Ffiles.cn-healthcare.com%2Fupload%2F20180226%2F28701519610621956.jpg"/>
            <p:cNvPicPr>
              <a:picLocks noChangeAspect="1" noChangeArrowheads="1"/>
            </p:cNvPicPr>
            <p:nvPr/>
          </p:nvPicPr>
          <p:blipFill>
            <a:blip r:embed="rId4" cstate="print">
              <a:duotone>
                <a:prstClr val="black"/>
                <a:srgbClr val="D9C3A5">
                  <a:tint val="50000"/>
                  <a:satMod val="180000"/>
                </a:srgbClr>
              </a:duotone>
            </a:blip>
            <a:srcRect l="17719" t="31157" r="7864"/>
            <a:stretch>
              <a:fillRect/>
            </a:stretch>
          </p:blipFill>
          <p:spPr bwMode="auto">
            <a:xfrm>
              <a:off x="720155" y="2736354"/>
              <a:ext cx="4536504" cy="2810097"/>
            </a:xfrm>
            <a:prstGeom prst="rect">
              <a:avLst/>
            </a:prstGeom>
            <a:noFill/>
          </p:spPr>
        </p:pic>
        <p:sp>
          <p:nvSpPr>
            <p:cNvPr id="18" name="矩形 17"/>
            <p:cNvSpPr/>
            <p:nvPr/>
          </p:nvSpPr>
          <p:spPr>
            <a:xfrm>
              <a:off x="961872" y="5642303"/>
              <a:ext cx="4053071" cy="778135"/>
            </a:xfrm>
            <a:prstGeom prst="rect">
              <a:avLst/>
            </a:prstGeom>
          </p:spPr>
          <p:txBody>
            <a:bodyPr wrap="square">
              <a:spAutoFit/>
            </a:bodyPr>
            <a:lstStyle/>
            <a:p>
              <a:r>
                <a:rPr lang="zh-CN" altLang="en-US" sz="2400" b="1" dirty="0" smtClean="0">
                  <a:latin typeface="微软雅黑" panose="020B0503020204020204" charset="-122"/>
                  <a:ea typeface="微软雅黑" panose="020B0503020204020204" charset="-122"/>
                </a:rPr>
                <a:t>抗日战争时期废墟中的儿童</a:t>
              </a:r>
            </a:p>
          </p:txBody>
        </p:sp>
      </p:gr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文本框 9219"/>
          <p:cNvSpPr txBox="1"/>
          <p:nvPr/>
        </p:nvSpPr>
        <p:spPr>
          <a:xfrm>
            <a:off x="952500" y="1361440"/>
            <a:ext cx="6498590" cy="3415030"/>
          </a:xfrm>
          <a:prstGeom prst="rect">
            <a:avLst/>
          </a:prstGeom>
          <a:noFill/>
          <a:ln w="9525">
            <a:noFill/>
          </a:ln>
        </p:spPr>
        <p:txBody>
          <a:bodyPr wrap="square">
            <a:spAutoFit/>
          </a:bodyPr>
          <a:lstStyle/>
          <a:p>
            <a:pPr>
              <a:lnSpc>
                <a:spcPct val="180000"/>
              </a:lnSpc>
            </a:pPr>
            <a:r>
              <a:rPr lang="zh-CN" altLang="en-US" sz="4000" dirty="0">
                <a:solidFill>
                  <a:srgbClr val="FF0000"/>
                </a:solidFill>
                <a:latin typeface="微软雅黑" panose="020B0503020204020204" charset="-122"/>
                <a:ea typeface="微软雅黑" panose="020B0503020204020204" charset="-122"/>
                <a:cs typeface="微软雅黑" panose="020B0503020204020204" charset="-122"/>
              </a:rPr>
              <a:t>保护未成年人的合法权益，是人类文明和社会进步的应有之义 。</a:t>
            </a:r>
            <a:r>
              <a:rPr lang="zh-CN" altLang="en-US" sz="4000" dirty="0">
                <a:solidFill>
                  <a:schemeClr val="tx1"/>
                </a:solidFill>
                <a:latin typeface="微软雅黑" panose="020B0503020204020204" charset="-122"/>
                <a:ea typeface="微软雅黑" panose="020B0503020204020204" charset="-122"/>
                <a:cs typeface="微软雅黑" panose="020B0503020204020204" charset="-122"/>
              </a:rPr>
              <a:t>（重要性）</a:t>
            </a:r>
          </a:p>
        </p:txBody>
      </p:sp>
      <p:pic>
        <p:nvPicPr>
          <p:cNvPr id="10244" name="图片 8201" descr="003OpNmZgy6MhL2kz1bb5&amp;690"/>
          <p:cNvPicPr>
            <a:picLocks noChangeAspect="1"/>
          </p:cNvPicPr>
          <p:nvPr/>
        </p:nvPicPr>
        <p:blipFill>
          <a:blip r:embed="rId2"/>
          <a:stretch>
            <a:fillRect/>
          </a:stretch>
        </p:blipFill>
        <p:spPr>
          <a:xfrm>
            <a:off x="8863965" y="1160145"/>
            <a:ext cx="3030538" cy="44069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diamond(in)">
                                      <p:cBhvr>
                                        <p:cTn id="7" dur="20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99"/>
          <p:cNvSpPr txBox="1">
            <a:spLocks noChangeArrowheads="1"/>
          </p:cNvSpPr>
          <p:nvPr/>
        </p:nvSpPr>
        <p:spPr bwMode="auto">
          <a:xfrm>
            <a:off x="301308" y="1473835"/>
            <a:ext cx="11565572" cy="39693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indent="2667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800" dirty="0">
                <a:solidFill>
                  <a:schemeClr val="tx1"/>
                </a:solidFill>
                <a:latin typeface="微软雅黑" panose="020B0503020204020204" charset="-122"/>
                <a:ea typeface="微软雅黑" panose="020B0503020204020204" charset="-122"/>
              </a:rPr>
              <a:t>①</a:t>
            </a:r>
            <a:r>
              <a:rPr lang="zh-CN" altLang="en-US" sz="2800" dirty="0">
                <a:solidFill>
                  <a:schemeClr val="tx1"/>
                </a:solidFill>
                <a:latin typeface="微软雅黑" panose="020B0503020204020204" charset="-122"/>
                <a:ea typeface="微软雅黑" panose="020B0503020204020204" charset="-122"/>
              </a:rPr>
              <a:t>未成年人的身心发育尚不成熟，自我保护能力弱，辨别是非能力和自我控制能力不强，容易受到不良因素的影响和不法侵害，需要给予特殊的保护。</a:t>
            </a:r>
          </a:p>
          <a:p>
            <a:pPr>
              <a:lnSpc>
                <a:spcPct val="150000"/>
              </a:lnSpc>
            </a:pPr>
            <a:r>
              <a:rPr lang="en-US" altLang="zh-CN" sz="2800" dirty="0">
                <a:solidFill>
                  <a:schemeClr val="tx1"/>
                </a:solidFill>
                <a:latin typeface="微软雅黑" panose="020B0503020204020204" charset="-122"/>
                <a:ea typeface="微软雅黑" panose="020B0503020204020204" charset="-122"/>
              </a:rPr>
              <a:t>②</a:t>
            </a:r>
            <a:r>
              <a:rPr lang="zh-CN" altLang="en-US" sz="2800" dirty="0">
                <a:solidFill>
                  <a:schemeClr val="tx1"/>
                </a:solidFill>
                <a:latin typeface="微软雅黑" panose="020B0503020204020204" charset="-122"/>
                <a:ea typeface="微软雅黑" panose="020B0503020204020204" charset="-122"/>
              </a:rPr>
              <a:t>未成年人的生存与发展事关人类的未来，他们是民族的希望，祖国的花朵，对未成年人给予特殊的关爱和保护，已经成为人类的共识。保护未成年人的合法权益，是人类文明和社会进步的应有之义。</a:t>
            </a:r>
          </a:p>
        </p:txBody>
      </p:sp>
      <p:sp>
        <p:nvSpPr>
          <p:cNvPr id="2" name="文本框 1"/>
          <p:cNvSpPr txBox="1"/>
          <p:nvPr/>
        </p:nvSpPr>
        <p:spPr>
          <a:xfrm>
            <a:off x="743585" y="485140"/>
            <a:ext cx="8115935" cy="706755"/>
          </a:xfrm>
          <a:prstGeom prst="rect">
            <a:avLst/>
          </a:prstGeom>
          <a:noFill/>
        </p:spPr>
        <p:txBody>
          <a:bodyPr wrap="none" rtlCol="0" anchor="t">
            <a:spAutoFit/>
          </a:bodyPr>
          <a:lstStyle/>
          <a:p>
            <a:pPr algn="l"/>
            <a:r>
              <a:rPr lang="en-US" altLang="zh-CN" sz="4000" b="1" dirty="0">
                <a:solidFill>
                  <a:srgbClr val="FF0000"/>
                </a:solidFill>
                <a:latin typeface="微软雅黑" panose="020B0503020204020204" charset="-122"/>
                <a:ea typeface="微软雅黑" panose="020B0503020204020204" charset="-122"/>
                <a:sym typeface="+mn-ea"/>
              </a:rPr>
              <a:t>1</a:t>
            </a:r>
            <a:r>
              <a:rPr lang="zh-CN" altLang="en-US" sz="4000" b="1" dirty="0">
                <a:solidFill>
                  <a:srgbClr val="FF0000"/>
                </a:solidFill>
                <a:latin typeface="微软雅黑" panose="020B0503020204020204" charset="-122"/>
                <a:ea typeface="微软雅黑" panose="020B0503020204020204" charset="-122"/>
                <a:sym typeface="+mn-ea"/>
              </a:rPr>
              <a:t>、为什么未成年人需要特殊保护？</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60484"/>
</p:tagLst>
</file>

<file path=ppt/tags/tag10.xml><?xml version="1.0" encoding="utf-8"?>
<p:tagLst xmlns:a="http://schemas.openxmlformats.org/drawingml/2006/main" xmlns:r="http://schemas.openxmlformats.org/officeDocument/2006/relationships" xmlns:p="http://schemas.openxmlformats.org/presentationml/2006/main">
  <p:tag name="KSO_WM_TEMPLATE_THUMBS_INDEX" val="1、9、12、16、22、25、26、27"/>
  <p:tag name="KSO_WM_SLIDE_ID" val="custom160484_1"/>
  <p:tag name="KSO_WM_TEMPLATE_SUBCATEGORY" val="0"/>
  <p:tag name="KSO_WM_SLIDE_TYPE" val="title"/>
  <p:tag name="KSO_WM_SLIDE_SUBTYPE" val="pureTxt"/>
  <p:tag name="KSO_WM_SLIDE_ITEM_CNT" val="2"/>
  <p:tag name="KSO_WM_SLIDE_INDEX" val="1"/>
  <p:tag name="KSO_WM_TAG_VERSION" val="1.0"/>
  <p:tag name="KSO_WM_BEAUTIFY_FLAG" val="#wm#"/>
  <p:tag name="KSO_WM_TEMPLATE_CATEGORY" val="custom"/>
  <p:tag name="KSO_WM_TEMPLATE_INDEX" val="160484"/>
  <p:tag name="KSO_WM_SLIDE_LAYOUT" val="a_b"/>
  <p:tag name="KSO_WM_SLIDE_LAYOUT_CNT" val="1_1"/>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60484"/>
</p:tagLst>
</file>

<file path=ppt/tags/tag3.xml><?xml version="1.0" encoding="utf-8"?>
<p:tagLst xmlns:a="http://schemas.openxmlformats.org/drawingml/2006/main" xmlns:r="http://schemas.openxmlformats.org/officeDocument/2006/relationships" xmlns:p="http://schemas.openxmlformats.org/presentationml/2006/main">
  <p:tag name="MH" val="20151210172630"/>
  <p:tag name="MH_LIBRARY" val="GRAPHIC"/>
  <p:tag name="MH_ORDER" val="Chevron 47"/>
</p:tagLst>
</file>

<file path=ppt/tags/tag4.xml><?xml version="1.0" encoding="utf-8"?>
<p:tagLst xmlns:a="http://schemas.openxmlformats.org/drawingml/2006/main" xmlns:r="http://schemas.openxmlformats.org/officeDocument/2006/relationships" xmlns:p="http://schemas.openxmlformats.org/presentationml/2006/main">
  <p:tag name="MH" val="20151210174046"/>
  <p:tag name="MH_LIBRARY" val="GRAPHIC"/>
  <p:tag name="MH_ORDER" val="Oval 2"/>
</p:tagLst>
</file>

<file path=ppt/tags/tag5.xml><?xml version="1.0" encoding="utf-8"?>
<p:tagLst xmlns:a="http://schemas.openxmlformats.org/drawingml/2006/main" xmlns:r="http://schemas.openxmlformats.org/officeDocument/2006/relationships" xmlns:p="http://schemas.openxmlformats.org/presentationml/2006/main">
  <p:tag name="MH" val="20151210174046"/>
  <p:tag name="MH_LIBRARY" val="GRAPHIC"/>
  <p:tag name="MH_ORDER" val="Oval 4"/>
</p:tagLst>
</file>

<file path=ppt/tags/tag6.xml><?xml version="1.0" encoding="utf-8"?>
<p:tagLst xmlns:a="http://schemas.openxmlformats.org/drawingml/2006/main" xmlns:r="http://schemas.openxmlformats.org/officeDocument/2006/relationships" xmlns:p="http://schemas.openxmlformats.org/presentationml/2006/main">
  <p:tag name="MH" val="20151210174046"/>
  <p:tag name="MH_LIBRARY" val="GRAPHIC"/>
  <p:tag name="MH_ORDER" val="Oval 5"/>
</p:tagLst>
</file>

<file path=ppt/tags/tag7.xml><?xml version="1.0" encoding="utf-8"?>
<p:tagLst xmlns:a="http://schemas.openxmlformats.org/drawingml/2006/main" xmlns:r="http://schemas.openxmlformats.org/officeDocument/2006/relationships" xmlns:p="http://schemas.openxmlformats.org/presentationml/2006/main">
  <p:tag name="MH" val="20151210174046"/>
  <p:tag name="MH_LIBRARY" val="GRAPHIC"/>
  <p:tag name="MH_ORDER" val="Oval 6"/>
</p:tagLst>
</file>

<file path=ppt/tags/tag8.xml><?xml version="1.0" encoding="utf-8"?>
<p:tagLst xmlns:a="http://schemas.openxmlformats.org/drawingml/2006/main" xmlns:r="http://schemas.openxmlformats.org/officeDocument/2006/relationships" xmlns:p="http://schemas.openxmlformats.org/presentationml/2006/main">
  <p:tag name="MH" val="20151210174046"/>
  <p:tag name="MH_LIBRARY" val="GRAPHIC"/>
  <p:tag name="MH_ORDER" val="Oval 7"/>
</p:tagLst>
</file>

<file path=ppt/tags/tag9.xml><?xml version="1.0" encoding="utf-8"?>
<p:tagLst xmlns:a="http://schemas.openxmlformats.org/drawingml/2006/main" xmlns:r="http://schemas.openxmlformats.org/officeDocument/2006/relationships" xmlns:p="http://schemas.openxmlformats.org/presentationml/2006/main">
  <p:tag name="MH" val="20151210174046"/>
  <p:tag name="MH_LIBRARY" val="GRAPHIC"/>
  <p:tag name="MH_ORDER" val="Oval 3"/>
</p:tagLst>
</file>

<file path=ppt/theme/theme1.xml><?xml version="1.0" encoding="utf-8"?>
<a:theme xmlns:a="http://schemas.openxmlformats.org/drawingml/2006/main" name="2_Office 主题">
  <a:themeElements>
    <a:clrScheme name="自定义 224">
      <a:dk1>
        <a:sysClr val="windowText" lastClr="000000"/>
      </a:dk1>
      <a:lt1>
        <a:sysClr val="window" lastClr="CAEACE"/>
      </a:lt1>
      <a:dk2>
        <a:srgbClr val="44546A"/>
      </a:dk2>
      <a:lt2>
        <a:srgbClr val="E7E6E6"/>
      </a:lt2>
      <a:accent1>
        <a:srgbClr val="9BC032"/>
      </a:accent1>
      <a:accent2>
        <a:srgbClr val="FFC000"/>
      </a:accent2>
      <a:accent3>
        <a:srgbClr val="00B0F0"/>
      </a:accent3>
      <a:accent4>
        <a:srgbClr val="CDA599"/>
      </a:accent4>
      <a:accent5>
        <a:srgbClr val="4472C4"/>
      </a:accent5>
      <a:accent6>
        <a:srgbClr val="70AD47"/>
      </a:accent6>
      <a:hlink>
        <a:srgbClr val="0563C1"/>
      </a:hlink>
      <a:folHlink>
        <a:srgbClr val="954F72"/>
      </a:folHlink>
    </a:clrScheme>
    <a:fontScheme name="自定义 64">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AEACE"/>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AEACE"/>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2188</Words>
  <Application>WPS 演示</Application>
  <PresentationFormat>自定义</PresentationFormat>
  <Paragraphs>104</Paragraphs>
  <Slides>21</Slides>
  <Notes>1</Notes>
  <HiddenSlides>0</HiddenSlides>
  <MMClips>0</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2_Office 主题</vt:lpstr>
      <vt:lpstr>幻灯片 1</vt:lpstr>
      <vt:lpstr>幻灯片 2</vt:lpstr>
      <vt:lpstr>幻灯片 3</vt:lpstr>
      <vt:lpstr>一、我们需要特殊保护</vt:lpstr>
      <vt:lpstr>幻灯片 5</vt:lpstr>
      <vt:lpstr>幻灯片 6</vt:lpstr>
      <vt:lpstr>幻灯片 7</vt:lpstr>
      <vt:lpstr>幻灯片 8</vt:lpstr>
      <vt:lpstr>幻灯片 9</vt:lpstr>
      <vt:lpstr>二、感受法的关爱</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谢谢</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zs</dc:creator>
  <cp:lastModifiedBy>dearedu</cp:lastModifiedBy>
  <cp:revision>7</cp:revision>
  <dcterms:created xsi:type="dcterms:W3CDTF">2019-05-21T07:40:20Z</dcterms:created>
  <dcterms:modified xsi:type="dcterms:W3CDTF">2019-05-31T08:26:06Z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2052-11.1.0.8612</vt:lpwstr>
  </property>
</Properties>
</file>