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21" r:id="rId3"/>
  </p:sldMasterIdLst>
  <p:sldIdLst>
    <p:sldId id="257" r:id="rId4"/>
    <p:sldId id="272" r:id="rId5"/>
    <p:sldId id="264" r:id="rId6"/>
    <p:sldId id="258" r:id="rId7"/>
    <p:sldId id="259" r:id="rId8"/>
    <p:sldId id="271" r:id="rId9"/>
    <p:sldId id="260" r:id="rId10"/>
    <p:sldId id="270" r:id="rId11"/>
    <p:sldId id="261" r:id="rId12"/>
    <p:sldId id="262" r:id="rId13"/>
    <p:sldId id="265" r:id="rId14"/>
    <p:sldId id="266" r:id="rId15"/>
    <p:sldId id="268" r:id="rId16"/>
    <p:sldId id="269" r:id="rId17"/>
    <p:sldId id="267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824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E81E3-7B4A-4C3C-BC57-7BE489D8B5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974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87AEF-D1B4-4136-8093-862E1AC1FF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525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D7F7B-BE12-4995-BCA7-7CCF75E46C9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6258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E81E3-7B4A-4C3C-BC57-7BE489D8B5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5710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B6CA5-2D1C-4DA6-9BC0-7000FC29C9D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762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7BBE1-C481-4CBC-B326-FB3F3BBECB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353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8AD93-9BD9-46B5-95EB-0B81878FCC4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9164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1FB81-BFBD-42CB-BAE5-8EBE5350E34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402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C1698-EC44-4320-9CCB-4B3E93B1919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803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52007-9335-44B0-82BF-B30E764EAE0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43311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C615B-107D-4CA2-A41C-66B5743493A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265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B6CA5-2D1C-4DA6-9BC0-7000FC29C9D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5498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CD536-9D66-4195-8F7E-FE043C4D844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2635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87AEF-D1B4-4136-8093-862E1AC1FF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8688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D7F7B-BE12-4995-BCA7-7CCF75E46C9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23990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7BBE1-C481-4CBC-B326-FB3F3BBECB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18115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过度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/>
          <p:nvPr/>
        </p:nvSpPr>
        <p:spPr>
          <a:xfrm>
            <a:off x="0" y="2349500"/>
            <a:ext cx="2124075" cy="1511300"/>
          </a:xfrm>
          <a:prstGeom prst="rect">
            <a:avLst/>
          </a:prstGeom>
          <a:solidFill>
            <a:srgbClr val="D8B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10"/>
          <p:cNvSpPr/>
          <p:nvPr/>
        </p:nvSpPr>
        <p:spPr>
          <a:xfrm>
            <a:off x="2144713" y="2349500"/>
            <a:ext cx="7019925" cy="1511300"/>
          </a:xfrm>
          <a:prstGeom prst="rect">
            <a:avLst/>
          </a:prstGeom>
          <a:solidFill>
            <a:srgbClr val="A71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483768" y="2492896"/>
            <a:ext cx="6552728" cy="1224136"/>
          </a:xfrm>
          <a:prstGeom prst="rect">
            <a:avLst/>
          </a:prstGeom>
        </p:spPr>
        <p:txBody>
          <a:bodyPr anchor="ctr"/>
          <a:lstStyle>
            <a:lvl1pPr algn="l">
              <a:defRPr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8715222"/>
      </p:ext>
    </p:extLst>
  </p:cSld>
  <p:clrMapOvr>
    <a:masterClrMapping/>
  </p:clrMapOvr>
  <p:transition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04574604"/>
      </p:ext>
    </p:extLst>
  </p:cSld>
  <p:clrMapOvr>
    <a:masterClrMapping/>
  </p:clrMapOvr>
  <p:transition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39623519"/>
      </p:ext>
    </p:extLst>
  </p:cSld>
  <p:clrMapOvr>
    <a:masterClrMapping/>
  </p:clrMapOvr>
  <p:transition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5471555"/>
      </p:ext>
    </p:extLst>
  </p:cSld>
  <p:clrMapOvr>
    <a:masterClrMapping/>
  </p:clrMapOvr>
  <p:transition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06810287"/>
      </p:ext>
    </p:extLst>
  </p:cSld>
  <p:clrMapOvr>
    <a:masterClrMapping/>
  </p:clrMapOvr>
  <p:transition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16316232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8AD93-9BD9-46B5-95EB-0B81878FCC4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40800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65826546"/>
      </p:ext>
    </p:extLst>
  </p:cSld>
  <p:clrMapOvr>
    <a:masterClrMapping/>
  </p:clrMapOvr>
  <p:transition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7807754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1FB81-BFBD-42CB-BAE5-8EBE5350E34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5655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C1698-EC44-4320-9CCB-4B3E93B1919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133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52007-9335-44B0-82BF-B30E764EAE0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059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C615B-107D-4CA2-A41C-66B5743493A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673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CD536-9D66-4195-8F7E-FE043C4D844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831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1AF4AE-584F-40CC-ADCE-0CBBD90CA72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492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1AF4AE-584F-40CC-ADCE-0CBBD90CA72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861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12" r:id="rId12"/>
    <p:sldLayoutId id="2147483713" r:id="rId13"/>
    <p:sldLayoutId id="2147483714" r:id="rId14"/>
    <p:sldLayoutId id="2147483715" r:id="rId15"/>
    <p:sldLayoutId id="2147483717" r:id="rId16"/>
    <p:sldLayoutId id="2147483718" r:id="rId17"/>
    <p:sldLayoutId id="2147483719" r:id="rId18"/>
    <p:sldLayoutId id="2147483720" r:id="rId19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0" name="Picture 16" descr="u=1992543429,1864526&amp;fm=52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0815" y="2566070"/>
            <a:ext cx="2552039" cy="160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179388" y="4076700"/>
            <a:ext cx="28813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</a:rPr>
              <a:t>知道这是谁吗？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3419475" y="6165850"/>
            <a:ext cx="24174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3300"/>
                </a:solidFill>
              </a:rPr>
              <a:t>关晓彤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6146178" y="4604386"/>
            <a:ext cx="28813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00"/>
                </a:solidFill>
              </a:rPr>
              <a:t>我这是怎么了？</a:t>
            </a:r>
          </a:p>
        </p:txBody>
      </p:sp>
      <p:sp>
        <p:nvSpPr>
          <p:cNvPr id="6165" name="WordArt 21"/>
          <p:cNvSpPr>
            <a:spLocks noChangeArrowheads="1" noChangeShapeType="1" noTextEdit="1"/>
          </p:cNvSpPr>
          <p:nvPr/>
        </p:nvSpPr>
        <p:spPr bwMode="auto">
          <a:xfrm>
            <a:off x="4031456" y="434410"/>
            <a:ext cx="32004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6"/>
                </a:solidFill>
                <a:latin typeface="宋体"/>
              </a:rPr>
              <a:t>第三节  青春期</a:t>
            </a:r>
          </a:p>
        </p:txBody>
      </p:sp>
      <p:pic>
        <p:nvPicPr>
          <p:cNvPr id="1026" name="Picture 2" descr="http://p4.so.qhmsg.com/bdr/_240_/t01aa9aac92bb535c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951" y="1423070"/>
            <a:ext cx="18288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7078" y="2050256"/>
            <a:ext cx="16478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http://p1.so.qhimgs1.com/bdr/_240_/t014f9b508da1f00c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1456" y="3972082"/>
            <a:ext cx="200025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63" name="WordArt 19"/>
          <p:cNvSpPr>
            <a:spLocks noChangeArrowheads="1" noChangeShapeType="1" noTextEdit="1"/>
          </p:cNvSpPr>
          <p:nvPr/>
        </p:nvSpPr>
        <p:spPr bwMode="auto">
          <a:xfrm>
            <a:off x="33928" y="5295106"/>
            <a:ext cx="5029201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</a:rPr>
              <a:t>女大十八变，越变越好看</a:t>
            </a:r>
          </a:p>
        </p:txBody>
      </p:sp>
    </p:spTree>
    <p:extLst>
      <p:ext uri="{BB962C8B-B14F-4D97-AF65-F5344CB8AC3E}">
        <p14:creationId xmlns:p14="http://schemas.microsoft.com/office/powerpoint/2010/main" xmlns="" val="2811650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6162" grpId="0"/>
      <p:bldP spid="6164" grpId="0"/>
      <p:bldP spid="6165" grpId="0"/>
      <p:bldP spid="616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</a:rPr>
              <a:t>青春期在心理上会出现哪些变化</a:t>
            </a:r>
            <a:r>
              <a:rPr lang="zh-CN" altLang="en-US" b="1" dirty="0">
                <a:solidFill>
                  <a:schemeClr val="tx1"/>
                </a:solidFill>
              </a:rPr>
              <a:t>？</a:t>
            </a:r>
            <a:endParaRPr lang="zh-CN" altLang="en-US" b="1" dirty="0" smtClean="0">
              <a:solidFill>
                <a:schemeClr val="tx1"/>
              </a:solidFill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23850" y="1268413"/>
            <a:ext cx="79200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00"/>
                </a:solidFill>
              </a:rPr>
              <a:t>（</a:t>
            </a:r>
            <a:r>
              <a:rPr lang="en-US" altLang="zh-CN" sz="2800" b="1" dirty="0">
                <a:solidFill>
                  <a:srgbClr val="FF3300"/>
                </a:solidFill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</a:rPr>
              <a:t>）心理矛盾：有强烈的独立意识，遇到挫折又 有依赖性；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00"/>
                </a:solidFill>
              </a:rPr>
              <a:t>（</a:t>
            </a:r>
            <a:r>
              <a:rPr lang="en-US" altLang="zh-CN" sz="2800" b="1" dirty="0">
                <a:solidFill>
                  <a:srgbClr val="FF3300"/>
                </a:solidFill>
              </a:rPr>
              <a:t>2</a:t>
            </a:r>
            <a:r>
              <a:rPr lang="zh-CN" altLang="en-US" sz="2800" b="1" dirty="0">
                <a:solidFill>
                  <a:srgbClr val="FF3300"/>
                </a:solidFill>
              </a:rPr>
              <a:t>）内心世界复杂，有些事情不想跟家长交流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00"/>
                </a:solidFill>
              </a:rPr>
              <a:t>（</a:t>
            </a:r>
            <a:r>
              <a:rPr lang="en-US" altLang="zh-CN" sz="2800" b="1" dirty="0">
                <a:solidFill>
                  <a:srgbClr val="FF3300"/>
                </a:solidFill>
              </a:rPr>
              <a:t>3</a:t>
            </a:r>
            <a:r>
              <a:rPr lang="zh-CN" altLang="en-US" sz="2800" b="1" dirty="0">
                <a:solidFill>
                  <a:srgbClr val="FF3300"/>
                </a:solidFill>
              </a:rPr>
              <a:t>）性意识萌动。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3068638"/>
            <a:ext cx="35052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924175"/>
            <a:ext cx="377825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96004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对青春期的心理如何进行调整？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）正确对待自身的身心变化，求得心理平衡</a:t>
            </a:r>
            <a:r>
              <a:rPr lang="zh-CN" altLang="en-US" sz="4800" b="1" kern="1200" noProof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）树立远大的理想，培养高尚的情操。 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3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）开展正常的人际交往，做到自尊自爱。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10097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4"/>
          <p:cNvSpPr txBox="1">
            <a:spLocks noChangeArrowheads="1"/>
          </p:cNvSpPr>
          <p:nvPr/>
        </p:nvSpPr>
        <p:spPr bwMode="auto">
          <a:xfrm>
            <a:off x="455613" y="1828800"/>
            <a:ext cx="91598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>
                <a:solidFill>
                  <a:srgbClr val="000099"/>
                </a:solidFill>
                <a:ea typeface="黑体" pitchFamily="49" charset="-122"/>
              </a:rPr>
              <a:t>青春期</a:t>
            </a:r>
          </a:p>
        </p:txBody>
      </p:sp>
      <p:sp>
        <p:nvSpPr>
          <p:cNvPr id="36866" name="AutoShape 5"/>
          <p:cNvSpPr>
            <a:spLocks/>
          </p:cNvSpPr>
          <p:nvPr/>
        </p:nvSpPr>
        <p:spPr bwMode="auto">
          <a:xfrm>
            <a:off x="1524000" y="1371600"/>
            <a:ext cx="533400" cy="4114800"/>
          </a:xfrm>
          <a:prstGeom prst="leftBrace">
            <a:avLst>
              <a:gd name="adj1" fmla="val 64250"/>
              <a:gd name="adj2" fmla="val 50000"/>
            </a:avLst>
          </a:prstGeom>
          <a:noFill/>
          <a:ln w="2540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6867" name="Text Box 6"/>
          <p:cNvSpPr txBox="1">
            <a:spLocks noChangeArrowheads="1"/>
          </p:cNvSpPr>
          <p:nvPr/>
        </p:nvSpPr>
        <p:spPr bwMode="auto">
          <a:xfrm>
            <a:off x="2051050" y="1301750"/>
            <a:ext cx="24384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ea typeface="黑体" pitchFamily="49" charset="-122"/>
              </a:rPr>
              <a:t>青春期的生理变化</a:t>
            </a:r>
          </a:p>
        </p:txBody>
      </p:sp>
      <p:sp>
        <p:nvSpPr>
          <p:cNvPr id="36868" name="Text Box 7"/>
          <p:cNvSpPr txBox="1">
            <a:spLocks noChangeArrowheads="1"/>
          </p:cNvSpPr>
          <p:nvPr/>
        </p:nvSpPr>
        <p:spPr bwMode="auto">
          <a:xfrm>
            <a:off x="2024063" y="4419600"/>
            <a:ext cx="31242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>
                <a:solidFill>
                  <a:srgbClr val="000099"/>
                </a:solidFill>
                <a:ea typeface="黑体" pitchFamily="49" charset="-122"/>
              </a:rPr>
              <a:t>青春期的心理变化及其卫生</a:t>
            </a:r>
          </a:p>
        </p:txBody>
      </p:sp>
      <p:sp>
        <p:nvSpPr>
          <p:cNvPr id="36869" name="AutoShape 8"/>
          <p:cNvSpPr>
            <a:spLocks/>
          </p:cNvSpPr>
          <p:nvPr/>
        </p:nvSpPr>
        <p:spPr bwMode="auto">
          <a:xfrm>
            <a:off x="4343400" y="533400"/>
            <a:ext cx="381000" cy="2590800"/>
          </a:xfrm>
          <a:prstGeom prst="leftBrace">
            <a:avLst>
              <a:gd name="adj1" fmla="val 56635"/>
              <a:gd name="adj2" fmla="val 50000"/>
            </a:avLst>
          </a:prstGeom>
          <a:noFill/>
          <a:ln w="1905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6870" name="Text Box 9"/>
          <p:cNvSpPr txBox="1">
            <a:spLocks noChangeArrowheads="1"/>
          </p:cNvSpPr>
          <p:nvPr/>
        </p:nvSpPr>
        <p:spPr bwMode="auto">
          <a:xfrm>
            <a:off x="4648200" y="381000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99"/>
                </a:solidFill>
                <a:ea typeface="黑体" pitchFamily="49" charset="-122"/>
              </a:rPr>
              <a:t>身高突增</a:t>
            </a:r>
          </a:p>
        </p:txBody>
      </p:sp>
      <p:sp>
        <p:nvSpPr>
          <p:cNvPr id="36871" name="Text Box 10"/>
          <p:cNvSpPr txBox="1">
            <a:spLocks noChangeArrowheads="1"/>
          </p:cNvSpPr>
          <p:nvPr/>
        </p:nvSpPr>
        <p:spPr bwMode="auto">
          <a:xfrm>
            <a:off x="4724400" y="1066800"/>
            <a:ext cx="4191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99"/>
                </a:solidFill>
                <a:ea typeface="黑体" pitchFamily="49" charset="-122"/>
              </a:rPr>
              <a:t>神经系统以及心脏和肺等功能明显增加</a:t>
            </a:r>
          </a:p>
        </p:txBody>
      </p:sp>
      <p:sp>
        <p:nvSpPr>
          <p:cNvPr id="36872" name="Text Box 11"/>
          <p:cNvSpPr txBox="1">
            <a:spLocks noChangeArrowheads="1"/>
          </p:cNvSpPr>
          <p:nvPr/>
        </p:nvSpPr>
        <p:spPr bwMode="auto">
          <a:xfrm>
            <a:off x="4724400" y="2590800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99"/>
                </a:solidFill>
                <a:ea typeface="黑体" pitchFamily="49" charset="-122"/>
              </a:rPr>
              <a:t>性发育</a:t>
            </a:r>
          </a:p>
        </p:txBody>
      </p:sp>
      <p:sp>
        <p:nvSpPr>
          <p:cNvPr id="36873" name="AutoShape 12"/>
          <p:cNvSpPr>
            <a:spLocks/>
          </p:cNvSpPr>
          <p:nvPr/>
        </p:nvSpPr>
        <p:spPr bwMode="auto">
          <a:xfrm>
            <a:off x="6096000" y="2514600"/>
            <a:ext cx="381000" cy="838200"/>
          </a:xfrm>
          <a:prstGeom prst="leftBrace">
            <a:avLst>
              <a:gd name="adj1" fmla="val 18323"/>
              <a:gd name="adj2" fmla="val 50000"/>
            </a:avLst>
          </a:prstGeom>
          <a:noFill/>
          <a:ln w="1905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6874" name="Text Box 13"/>
          <p:cNvSpPr txBox="1">
            <a:spLocks noChangeArrowheads="1"/>
          </p:cNvSpPr>
          <p:nvPr/>
        </p:nvSpPr>
        <p:spPr bwMode="auto">
          <a:xfrm>
            <a:off x="6477000" y="2209800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99"/>
                </a:solidFill>
                <a:ea typeface="黑体" pitchFamily="49" charset="-122"/>
              </a:rPr>
              <a:t>性器官发育</a:t>
            </a:r>
          </a:p>
        </p:txBody>
      </p:sp>
      <p:sp>
        <p:nvSpPr>
          <p:cNvPr id="36875" name="Text Box 14"/>
          <p:cNvSpPr txBox="1">
            <a:spLocks noChangeArrowheads="1"/>
          </p:cNvSpPr>
          <p:nvPr/>
        </p:nvSpPr>
        <p:spPr bwMode="auto">
          <a:xfrm>
            <a:off x="6477000" y="2971800"/>
            <a:ext cx="2667000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99"/>
                </a:solidFill>
                <a:ea typeface="黑体" pitchFamily="49" charset="-122"/>
              </a:rPr>
              <a:t>生理现象：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99"/>
                </a:solidFill>
                <a:ea typeface="黑体" pitchFamily="49" charset="-122"/>
              </a:rPr>
              <a:t>女孩：月经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99"/>
                </a:solidFill>
                <a:ea typeface="黑体" pitchFamily="49" charset="-122"/>
              </a:rPr>
              <a:t>男孩：遗精</a:t>
            </a:r>
          </a:p>
        </p:txBody>
      </p:sp>
      <p:sp>
        <p:nvSpPr>
          <p:cNvPr id="36876" name="Text Box 18"/>
          <p:cNvSpPr txBox="1">
            <a:spLocks noChangeArrowheads="1"/>
          </p:cNvSpPr>
          <p:nvPr/>
        </p:nvSpPr>
        <p:spPr bwMode="auto">
          <a:xfrm>
            <a:off x="524753" y="381000"/>
            <a:ext cx="2830587" cy="823913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dirty="0" smtClean="0">
                <a:solidFill>
                  <a:srgbClr val="FF0000"/>
                </a:solidFill>
                <a:ea typeface="黑体" pitchFamily="49" charset="-122"/>
              </a:rPr>
              <a:t>课堂小结</a:t>
            </a:r>
            <a:endParaRPr lang="zh-CN" altLang="en-US" sz="4800" dirty="0">
              <a:solidFill>
                <a:srgbClr val="FF0000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602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184" y="1196752"/>
            <a:ext cx="864096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198120" algn="l"/>
              </a:tabLst>
            </a:pPr>
            <a:r>
              <a:rPr lang="en-US" altLang="zh-CN" sz="2800" kern="100" dirty="0" smtClean="0">
                <a:solidFill>
                  <a:srgbClr val="000000"/>
                </a:solidFill>
                <a:latin typeface="宋体"/>
              </a:rPr>
              <a:t>1</a:t>
            </a:r>
            <a:r>
              <a:rPr lang="en-US" altLang="zh-CN" sz="2800" b="1" kern="100" dirty="0" smtClean="0">
                <a:solidFill>
                  <a:srgbClr val="000000"/>
                </a:solidFill>
                <a:latin typeface="宋体"/>
              </a:rPr>
              <a:t>.</a:t>
            </a:r>
            <a:r>
              <a:rPr lang="en-US" altLang="zh-CN" sz="2800" b="1" u="sng" kern="100" dirty="0" smtClean="0">
                <a:solidFill>
                  <a:srgbClr val="000000"/>
                </a:solidFill>
                <a:latin typeface="宋体"/>
              </a:rPr>
              <a:t>          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Times New Roman"/>
              </a:rPr>
              <a:t>是青春期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开始的一个显著特点。</a:t>
            </a:r>
          </a:p>
          <a:p>
            <a:pPr lvl="0" algn="just">
              <a:lnSpc>
                <a:spcPct val="150000"/>
              </a:lnSpc>
              <a:tabLst>
                <a:tab pos="198120" algn="l"/>
              </a:tabLst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Times New Roman"/>
              </a:rPr>
              <a:t>2.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Times New Roman"/>
              </a:rPr>
              <a:t>进入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青春期的时间，男孩一般比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Times New Roman"/>
              </a:rPr>
              <a:t>女孩</a:t>
            </a:r>
            <a:r>
              <a:rPr lang="en-US" altLang="zh-CN" sz="2800" b="1" u="sng" kern="100" dirty="0" smtClean="0">
                <a:solidFill>
                  <a:srgbClr val="000000"/>
                </a:solidFill>
                <a:latin typeface="宋体"/>
              </a:rPr>
              <a:t>     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两年。</a:t>
            </a:r>
          </a:p>
          <a:p>
            <a:pPr lvl="0" algn="just">
              <a:lnSpc>
                <a:spcPct val="150000"/>
              </a:lnSpc>
              <a:tabLst>
                <a:tab pos="198120" algn="l"/>
              </a:tabLst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Times New Roman"/>
              </a:rPr>
              <a:t>3.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Times New Roman"/>
              </a:rPr>
              <a:t>在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青春期中，男孩和女孩的性器官都迅速发育，男孩出现</a:t>
            </a:r>
            <a:r>
              <a:rPr lang="en-US" altLang="zh-CN" sz="2800" b="1" u="sng" kern="100" dirty="0">
                <a:solidFill>
                  <a:srgbClr val="000000"/>
                </a:solidFill>
                <a:latin typeface="宋体"/>
              </a:rPr>
              <a:t>        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，女孩出现</a:t>
            </a:r>
            <a:r>
              <a:rPr lang="en-US" altLang="zh-CN" sz="2800" b="1" u="sng" kern="100" dirty="0">
                <a:solidFill>
                  <a:srgbClr val="000000"/>
                </a:solidFill>
                <a:latin typeface="宋体"/>
              </a:rPr>
              <a:t>      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。</a:t>
            </a:r>
          </a:p>
          <a:p>
            <a:pPr lvl="0" algn="just">
              <a:lnSpc>
                <a:spcPct val="150000"/>
              </a:lnSpc>
              <a:tabLst>
                <a:tab pos="198120" algn="l"/>
              </a:tabLst>
            </a:pPr>
            <a:r>
              <a:rPr lang="en-US" altLang="zh-CN" sz="2800" b="1" kern="100" dirty="0" smtClean="0">
                <a:solidFill>
                  <a:srgbClr val="000000"/>
                </a:solidFill>
                <a:latin typeface="Times New Roman"/>
              </a:rPr>
              <a:t>4.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Times New Roman"/>
              </a:rPr>
              <a:t>遗精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是指男子进入</a:t>
            </a:r>
            <a:r>
              <a:rPr lang="en-US" altLang="zh-CN" sz="2800" b="1" u="sng" kern="100" dirty="0">
                <a:solidFill>
                  <a:srgbClr val="000000"/>
                </a:solidFill>
                <a:latin typeface="宋体"/>
              </a:rPr>
              <a:t>    </a:t>
            </a:r>
            <a:r>
              <a:rPr lang="en-US" altLang="zh-CN" sz="2800" b="1" u="sng" kern="100" dirty="0" smtClean="0">
                <a:solidFill>
                  <a:srgbClr val="000000"/>
                </a:solidFill>
                <a:latin typeface="宋体"/>
              </a:rPr>
              <a:t> 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后，有时在睡梦中</a:t>
            </a:r>
            <a:r>
              <a:rPr lang="en-US" altLang="zh-CN" sz="2800" b="1" u="sng" kern="100" dirty="0">
                <a:solidFill>
                  <a:srgbClr val="000000"/>
                </a:solidFill>
                <a:latin typeface="宋体"/>
              </a:rPr>
              <a:t>          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自尿道排出的现象</a:t>
            </a:r>
            <a:r>
              <a:rPr lang="zh-CN" altLang="zh-CN" sz="2800" b="1" kern="100" dirty="0" smtClean="0">
                <a:solidFill>
                  <a:srgbClr val="000000"/>
                </a:solidFill>
                <a:latin typeface="Times New Roman"/>
              </a:rPr>
              <a:t>。月经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是女子进入青春期后，每月（</a:t>
            </a:r>
            <a:r>
              <a:rPr lang="en-US" altLang="zh-CN" sz="2800" b="1" kern="100" dirty="0">
                <a:solidFill>
                  <a:srgbClr val="000000"/>
                </a:solidFill>
                <a:latin typeface="Times New Roman"/>
              </a:rPr>
              <a:t>    </a:t>
            </a:r>
            <a:r>
              <a:rPr lang="zh-CN" altLang="zh-CN" sz="2800" b="1" kern="100" dirty="0">
                <a:solidFill>
                  <a:srgbClr val="000000"/>
                </a:solidFill>
                <a:latin typeface="Times New Roman"/>
              </a:rPr>
              <a:t>）次的来潮现象。</a:t>
            </a: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318592" y="188640"/>
            <a:ext cx="2830587" cy="823913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dirty="0" smtClean="0">
                <a:solidFill>
                  <a:srgbClr val="FF0000"/>
                </a:solidFill>
                <a:ea typeface="黑体" pitchFamily="49" charset="-122"/>
              </a:rPr>
              <a:t>达标反馈</a:t>
            </a:r>
            <a:endParaRPr lang="zh-CN" altLang="en-US" sz="4800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19675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身高突增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08204" y="1915944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321297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遗精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314096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月经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5936" y="384188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青春期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4372" y="5157192"/>
            <a:ext cx="65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829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476672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5.</a:t>
            </a:r>
            <a:r>
              <a:rPr lang="zh-CN" altLang="en-US" sz="3200" b="1" dirty="0" smtClean="0"/>
              <a:t>关于青春期的特点，不正确的是（     ）</a:t>
            </a:r>
          </a:p>
          <a:p>
            <a:r>
              <a:rPr lang="en-US" altLang="zh-CN" sz="3200" b="1" dirty="0" smtClean="0"/>
              <a:t>A</a:t>
            </a:r>
            <a:r>
              <a:rPr lang="zh-CN" altLang="en-US" sz="3200" b="1" dirty="0" smtClean="0"/>
              <a:t>、身高迅速增长   </a:t>
            </a:r>
            <a:r>
              <a:rPr lang="en-US" altLang="zh-CN" sz="3200" b="1" dirty="0" smtClean="0"/>
              <a:t>B</a:t>
            </a:r>
            <a:r>
              <a:rPr lang="zh-CN" altLang="en-US" sz="3200" b="1" dirty="0" smtClean="0"/>
              <a:t>、体重迅速增加   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C</a:t>
            </a:r>
            <a:r>
              <a:rPr lang="zh-CN" altLang="en-US" sz="3200" b="1" dirty="0" smtClean="0"/>
              <a:t>、身体迅速发胖   </a:t>
            </a:r>
            <a:r>
              <a:rPr lang="en-US" altLang="zh-CN" sz="3200" b="1" dirty="0" smtClean="0"/>
              <a:t>D</a:t>
            </a:r>
            <a:r>
              <a:rPr lang="zh-CN" altLang="en-US" sz="3200" b="1" dirty="0" smtClean="0"/>
              <a:t>、生殖器官开始发育成熟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/>
              <a:t>6.</a:t>
            </a:r>
            <a:r>
              <a:rPr lang="zh-CN" altLang="en-US" sz="3200" b="1" dirty="0" smtClean="0"/>
              <a:t>下列有关青春期心理健康方面的叙述中不恰当的是（      ）</a:t>
            </a:r>
          </a:p>
          <a:p>
            <a:r>
              <a:rPr lang="en-US" altLang="zh-CN" sz="3200" b="1" dirty="0" smtClean="0"/>
              <a:t>A</a:t>
            </a:r>
            <a:r>
              <a:rPr lang="zh-CN" altLang="en-US" sz="3200" b="1" dirty="0" smtClean="0"/>
              <a:t>、能够正确认识自己身体的变化   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B</a:t>
            </a:r>
            <a:r>
              <a:rPr lang="zh-CN" altLang="en-US" sz="3200" b="1" dirty="0" smtClean="0"/>
              <a:t>、面对性躁动，能够保持乐观开朗的心境</a:t>
            </a:r>
          </a:p>
          <a:p>
            <a:r>
              <a:rPr lang="en-US" altLang="zh-CN" sz="3200" b="1" dirty="0" smtClean="0"/>
              <a:t>C</a:t>
            </a:r>
            <a:r>
              <a:rPr lang="zh-CN" altLang="en-US" sz="3200" b="1" dirty="0" smtClean="0"/>
              <a:t>、尽可能避免与异性同学交往     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D</a:t>
            </a:r>
            <a:r>
              <a:rPr lang="zh-CN" altLang="en-US" sz="3200" b="1" dirty="0" smtClean="0"/>
              <a:t>、增强自我控制和自我保护的意识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009068" y="404664"/>
            <a:ext cx="65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3376" y="2852936"/>
            <a:ext cx="65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826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8520" y="476672"/>
            <a:ext cx="92525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25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/>
              </a:rPr>
              <a:t>7</a:t>
            </a:r>
            <a:r>
              <a:rPr lang="zh-CN" altLang="zh-CN" sz="2800" b="1" kern="100" dirty="0" smtClean="0">
                <a:latin typeface="Times New Roman"/>
              </a:rPr>
              <a:t>、判断</a:t>
            </a:r>
            <a:endParaRPr lang="en-US" altLang="zh-CN" sz="2800" b="1" kern="100" dirty="0" smtClean="0">
              <a:latin typeface="Times New Roman"/>
            </a:endParaRPr>
          </a:p>
          <a:p>
            <a:pPr marL="13525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latin typeface="Times New Roman"/>
              </a:rPr>
              <a:t>（</a:t>
            </a:r>
            <a:r>
              <a:rPr lang="en-US" altLang="zh-CN" sz="2800" b="1" kern="100" dirty="0" smtClean="0">
                <a:latin typeface="Times New Roman"/>
              </a:rPr>
              <a:t>1</a:t>
            </a:r>
            <a:r>
              <a:rPr lang="zh-CN" altLang="en-US" sz="2800" b="1" kern="100" dirty="0" smtClean="0">
                <a:latin typeface="Times New Roman"/>
              </a:rPr>
              <a:t>）</a:t>
            </a:r>
            <a:r>
              <a:rPr lang="zh-CN" altLang="zh-CN" sz="2800" b="1" kern="100" dirty="0" smtClean="0">
                <a:latin typeface="Times New Roman"/>
              </a:rPr>
              <a:t>男孩</a:t>
            </a:r>
            <a:r>
              <a:rPr lang="zh-CN" altLang="zh-CN" sz="2800" b="1" kern="100" dirty="0">
                <a:latin typeface="Times New Roman"/>
              </a:rPr>
              <a:t>在青春期会出现不正常的现象──遗精。（</a:t>
            </a:r>
            <a:r>
              <a:rPr lang="en-US" altLang="zh-CN" sz="2800" b="1" kern="100" dirty="0">
                <a:latin typeface="Times New Roman"/>
              </a:rPr>
              <a:t> </a:t>
            </a:r>
            <a:r>
              <a:rPr lang="en-US" altLang="zh-CN" sz="2800" b="1" kern="100" dirty="0" smtClean="0">
                <a:latin typeface="Times New Roman"/>
              </a:rPr>
              <a:t>   </a:t>
            </a:r>
            <a:r>
              <a:rPr lang="zh-CN" altLang="zh-CN" sz="2800" b="1" kern="100" dirty="0">
                <a:latin typeface="Times New Roman"/>
              </a:rPr>
              <a:t>）</a:t>
            </a:r>
          </a:p>
          <a:p>
            <a:pPr marL="13525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</a:rPr>
              <a:t>（</a:t>
            </a:r>
            <a:r>
              <a:rPr lang="en-US" altLang="zh-CN" sz="2800" b="1" kern="100" dirty="0">
                <a:latin typeface="Times New Roman"/>
              </a:rPr>
              <a:t>2</a:t>
            </a:r>
            <a:r>
              <a:rPr lang="zh-CN" altLang="zh-CN" sz="2800" b="1" kern="100" dirty="0">
                <a:latin typeface="Times New Roman"/>
              </a:rPr>
              <a:t>）对于处于青春期的学生，不要回避性知识，因为这是同学们生长发育所必需了解的知识。</a:t>
            </a:r>
            <a:r>
              <a:rPr lang="en-US" altLang="zh-CN" sz="2800" b="1" kern="100" dirty="0" smtClean="0">
                <a:latin typeface="Times New Roman"/>
              </a:rPr>
              <a:t>(        )</a:t>
            </a:r>
            <a:endParaRPr lang="zh-CN" altLang="zh-CN" sz="2800" b="1" kern="100" dirty="0">
              <a:latin typeface="Times New Roman"/>
            </a:endParaRPr>
          </a:p>
          <a:p>
            <a:pPr marL="13525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</a:rPr>
              <a:t>（</a:t>
            </a:r>
            <a:r>
              <a:rPr lang="en-US" altLang="zh-CN" sz="2800" b="1" kern="100" dirty="0">
                <a:latin typeface="Times New Roman"/>
              </a:rPr>
              <a:t>3</a:t>
            </a:r>
            <a:r>
              <a:rPr lang="zh-CN" altLang="zh-CN" sz="2800" b="1" kern="100" dirty="0">
                <a:latin typeface="Times New Roman"/>
              </a:rPr>
              <a:t>）青春期是一生中身体发育和智力发展的黄金时期，因此这个时期我们要好好学习知识，增长自己的才干，树立远大理想。</a:t>
            </a:r>
            <a:r>
              <a:rPr lang="en-US" altLang="zh-CN" sz="2800" b="1" kern="100" dirty="0">
                <a:latin typeface="Times New Roman"/>
              </a:rPr>
              <a:t>(       )</a:t>
            </a:r>
            <a:endParaRPr lang="zh-CN" altLang="zh-CN" sz="2800" b="1" kern="100" dirty="0">
              <a:latin typeface="Times New Roman"/>
            </a:endParaRPr>
          </a:p>
          <a:p>
            <a:pPr marL="13525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</a:rPr>
              <a:t>（</a:t>
            </a:r>
            <a:r>
              <a:rPr lang="en-US" altLang="zh-CN" sz="2800" b="1" kern="100" dirty="0">
                <a:latin typeface="Times New Roman"/>
              </a:rPr>
              <a:t>4</a:t>
            </a:r>
            <a:r>
              <a:rPr lang="zh-CN" altLang="zh-CN" sz="2800" b="1" kern="100" dirty="0">
                <a:latin typeface="Times New Roman"/>
              </a:rPr>
              <a:t>）女生要比男生不幸，因为每个月都要倒霉一次──来月经。</a:t>
            </a:r>
            <a:r>
              <a:rPr lang="en-US" altLang="zh-CN" sz="2800" b="1" kern="100" dirty="0">
                <a:latin typeface="Times New Roman"/>
              </a:rPr>
              <a:t>(       )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172400" y="1268760"/>
            <a:ext cx="65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2200" y="2564904"/>
            <a:ext cx="65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509120"/>
            <a:ext cx="65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2072" y="5838354"/>
            <a:ext cx="65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924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916832"/>
            <a:ext cx="763284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4000" b="1" kern="100" dirty="0">
                <a:latin typeface="Times New Roman"/>
              </a:rPr>
              <a:t>【学习目标】</a:t>
            </a:r>
            <a:endParaRPr lang="zh-CN" altLang="zh-CN" sz="4000" kern="100" dirty="0">
              <a:latin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kern="100" dirty="0">
                <a:latin typeface="宋体"/>
              </a:rPr>
              <a:t>1.</a:t>
            </a:r>
            <a:r>
              <a:rPr lang="zh-CN" altLang="zh-CN" sz="3600" b="1" kern="100" dirty="0">
                <a:latin typeface="Times New Roman"/>
              </a:rPr>
              <a:t>描述青春期男女学生身体变化和心理变化的</a:t>
            </a:r>
            <a:r>
              <a:rPr lang="zh-CN" altLang="zh-CN" sz="3600" b="1" kern="100" dirty="0" smtClean="0">
                <a:latin typeface="Times New Roman"/>
              </a:rPr>
              <a:t>特点</a:t>
            </a:r>
            <a:endParaRPr lang="en-US" altLang="zh-CN" sz="3600" b="1" kern="100" dirty="0" smtClean="0">
              <a:latin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kern="100" dirty="0" smtClean="0">
                <a:latin typeface="宋体"/>
              </a:rPr>
              <a:t>2</a:t>
            </a:r>
            <a:r>
              <a:rPr lang="en-US" altLang="zh-CN" sz="3600" b="1" kern="100" dirty="0">
                <a:latin typeface="宋体"/>
              </a:rPr>
              <a:t>.</a:t>
            </a:r>
            <a:r>
              <a:rPr lang="zh-CN" altLang="zh-CN" sz="3600" b="1" kern="100" dirty="0">
                <a:latin typeface="Times New Roman"/>
              </a:rPr>
              <a:t>关注自己和同学的身心变化。</a:t>
            </a:r>
          </a:p>
          <a:p>
            <a:pPr algn="just">
              <a:spcAft>
                <a:spcPts val="0"/>
              </a:spcAft>
            </a:pPr>
            <a:r>
              <a:rPr lang="en-US" altLang="zh-CN" sz="3600" b="1" kern="100" dirty="0">
                <a:latin typeface="宋体"/>
              </a:rPr>
              <a:t>3.</a:t>
            </a:r>
            <a:r>
              <a:rPr lang="zh-CN" altLang="zh-CN" sz="3600" b="1" kern="100" dirty="0">
                <a:latin typeface="Times New Roman"/>
              </a:rPr>
              <a:t>认同应健康地度过青春期。</a:t>
            </a:r>
          </a:p>
        </p:txBody>
      </p:sp>
      <p:sp>
        <p:nvSpPr>
          <p:cNvPr id="5" name="WordArt 21"/>
          <p:cNvSpPr>
            <a:spLocks noChangeArrowheads="1" noChangeShapeType="1" noTextEdit="1"/>
          </p:cNvSpPr>
          <p:nvPr/>
        </p:nvSpPr>
        <p:spPr bwMode="auto">
          <a:xfrm>
            <a:off x="3709988" y="548680"/>
            <a:ext cx="32004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6"/>
                </a:solidFill>
                <a:latin typeface="宋体"/>
              </a:rPr>
              <a:t>第三节  青春期</a:t>
            </a:r>
          </a:p>
        </p:txBody>
      </p:sp>
    </p:spTree>
    <p:extLst>
      <p:ext uri="{BB962C8B-B14F-4D97-AF65-F5344CB8AC3E}">
        <p14:creationId xmlns:p14="http://schemas.microsoft.com/office/powerpoint/2010/main" xmlns="" val="2792786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8896" y="1628800"/>
            <a:ext cx="82089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青春期是指一个人生长发育发生重要变化的时期，大约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10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岁到</a:t>
            </a:r>
            <a:r>
              <a:rPr lang="en-US" altLang="zh-CN" sz="3600" b="1" kern="0" dirty="0"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2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0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岁。也是人一生中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身体发育和智力发展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的</a:t>
            </a:r>
            <a:r>
              <a:rPr kumimoji="0" lang="zh-CN" altLang="en-US" sz="3600" b="1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黄金时期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仿宋_GB2312" pitchFamily="49" charset="-122"/>
                <a:cs typeface="Times New Roman" pitchFamily="18" charset="0"/>
              </a:rPr>
              <a:t>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791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pic_765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65" t="25999" r="6165" b="5759"/>
          <a:stretch>
            <a:fillRect/>
          </a:stretch>
        </p:blipFill>
        <p:spPr bwMode="auto">
          <a:xfrm>
            <a:off x="-197235" y="1844824"/>
            <a:ext cx="9144000" cy="134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tx1"/>
                </a:solidFill>
              </a:rPr>
              <a:t>探究一：青春期的身体变化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285750" y="1214438"/>
            <a:ext cx="86407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00"/>
                </a:solidFill>
              </a:rPr>
              <a:t>1.</a:t>
            </a:r>
            <a:r>
              <a:rPr lang="zh-CN" altLang="en-US" sz="2400">
                <a:solidFill>
                  <a:srgbClr val="000000"/>
                </a:solidFill>
              </a:rPr>
              <a:t>观察课本</a:t>
            </a:r>
            <a:r>
              <a:rPr lang="en-US" altLang="zh-CN" sz="2400">
                <a:solidFill>
                  <a:srgbClr val="000000"/>
                </a:solidFill>
              </a:rPr>
              <a:t>P14</a:t>
            </a:r>
            <a:r>
              <a:rPr lang="zh-CN" altLang="en-US" sz="2400">
                <a:solidFill>
                  <a:srgbClr val="000000"/>
                </a:solidFill>
              </a:rPr>
              <a:t>图片资料，以小组为单位讨论课本有关问题，并进行交流。</a:t>
            </a:r>
          </a:p>
        </p:txBody>
      </p:sp>
    </p:spTree>
    <p:extLst>
      <p:ext uri="{BB962C8B-B14F-4D97-AF65-F5344CB8AC3E}">
        <p14:creationId xmlns:p14="http://schemas.microsoft.com/office/powerpoint/2010/main" xmlns="" val="418977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>
            <a:spLocks noChangeArrowheads="1"/>
          </p:cNvSpPr>
          <p:nvPr/>
        </p:nvSpPr>
        <p:spPr bwMode="auto">
          <a:xfrm>
            <a:off x="207615" y="188640"/>
            <a:ext cx="86407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</a:rPr>
              <a:t>观察课本</a:t>
            </a:r>
            <a:r>
              <a:rPr lang="en-US" altLang="zh-CN" sz="3200" b="1" dirty="0">
                <a:solidFill>
                  <a:srgbClr val="000000"/>
                </a:solidFill>
              </a:rPr>
              <a:t>P14</a:t>
            </a:r>
            <a:r>
              <a:rPr lang="zh-CN" altLang="en-US" sz="3200" b="1" dirty="0">
                <a:solidFill>
                  <a:srgbClr val="000000"/>
                </a:solidFill>
              </a:rPr>
              <a:t>图片资料，以小组为单位讨论课本有关问题，并进行交流。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87948" y="1556792"/>
            <a:ext cx="89744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FF"/>
                </a:solidFill>
              </a:rPr>
              <a:t>（</a:t>
            </a:r>
            <a:r>
              <a:rPr lang="en-US" altLang="zh-CN" sz="3200" b="1" dirty="0">
                <a:solidFill>
                  <a:srgbClr val="FF00FF"/>
                </a:solidFill>
              </a:rPr>
              <a:t>1</a:t>
            </a:r>
            <a:r>
              <a:rPr lang="zh-CN" altLang="en-US" sz="3200" b="1" dirty="0">
                <a:solidFill>
                  <a:srgbClr val="FF00FF"/>
                </a:solidFill>
              </a:rPr>
              <a:t>）男孩和女孩开始身高突增的年龄有差别：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一般来说</a:t>
            </a:r>
            <a:r>
              <a:rPr lang="zh-CN" altLang="en-US" sz="3200" b="1" dirty="0">
                <a:solidFill>
                  <a:srgbClr val="FF00FF"/>
                </a:solidFill>
              </a:rPr>
              <a:t>，女孩早于男孩，女孩是</a:t>
            </a:r>
            <a:r>
              <a:rPr lang="en-US" altLang="zh-CN" sz="3200" b="1" dirty="0">
                <a:solidFill>
                  <a:srgbClr val="FF00FF"/>
                </a:solidFill>
              </a:rPr>
              <a:t>8.5</a:t>
            </a:r>
            <a:r>
              <a:rPr lang="zh-CN" altLang="en-US" sz="3200" b="1" dirty="0">
                <a:solidFill>
                  <a:srgbClr val="FF00FF"/>
                </a:solidFill>
              </a:rPr>
              <a:t>～</a:t>
            </a:r>
            <a:r>
              <a:rPr lang="en-US" altLang="zh-CN" sz="3200" b="1" dirty="0">
                <a:solidFill>
                  <a:srgbClr val="FF00FF"/>
                </a:solidFill>
              </a:rPr>
              <a:t>9</a:t>
            </a:r>
            <a:r>
              <a:rPr lang="zh-CN" altLang="en-US" sz="3200" b="1" dirty="0">
                <a:solidFill>
                  <a:srgbClr val="FF00FF"/>
                </a:solidFill>
              </a:rPr>
              <a:t>岁，男孩是</a:t>
            </a:r>
            <a:r>
              <a:rPr lang="en-US" altLang="zh-CN" sz="3200" b="1" dirty="0">
                <a:solidFill>
                  <a:srgbClr val="FF00FF"/>
                </a:solidFill>
              </a:rPr>
              <a:t>10.5</a:t>
            </a:r>
            <a:r>
              <a:rPr lang="zh-CN" altLang="en-US" sz="3200" b="1" dirty="0">
                <a:solidFill>
                  <a:srgbClr val="FF00FF"/>
                </a:solidFill>
              </a:rPr>
              <a:t>～</a:t>
            </a:r>
            <a:r>
              <a:rPr lang="en-US" altLang="zh-CN" sz="3200" b="1" dirty="0">
                <a:solidFill>
                  <a:srgbClr val="FF00FF"/>
                </a:solidFill>
              </a:rPr>
              <a:t>11</a:t>
            </a:r>
            <a:r>
              <a:rPr lang="zh-CN" altLang="en-US" sz="3200" b="1" dirty="0">
                <a:solidFill>
                  <a:srgbClr val="FF00FF"/>
                </a:solidFill>
              </a:rPr>
              <a:t>岁。</a:t>
            </a:r>
            <a:endParaRPr lang="zh-CN" altLang="en-US" sz="2800" b="1" dirty="0">
              <a:solidFill>
                <a:srgbClr val="FF00FF"/>
              </a:solidFill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79388" y="3365907"/>
            <a:ext cx="896461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66FF"/>
                </a:solidFill>
              </a:rPr>
              <a:t>（</a:t>
            </a:r>
            <a:r>
              <a:rPr lang="en-US" altLang="zh-CN" sz="3200" b="1" dirty="0">
                <a:solidFill>
                  <a:srgbClr val="0066FF"/>
                </a:solidFill>
              </a:rPr>
              <a:t>2</a:t>
            </a:r>
            <a:r>
              <a:rPr lang="zh-CN" altLang="en-US" sz="3200" b="1" dirty="0">
                <a:solidFill>
                  <a:srgbClr val="0066FF"/>
                </a:solidFill>
              </a:rPr>
              <a:t>）可能不完全一致。图中的数据只是某地男女生身高平均值。不同地区、不同生活状况和不同体质的同龄、同性别同学，身高的变化情况总会有些差异，所以，自己和本组同学的身高变化数据与图中的数据常常不完全一致。</a:t>
            </a:r>
          </a:p>
        </p:txBody>
      </p:sp>
    </p:spTree>
    <p:extLst>
      <p:ext uri="{BB962C8B-B14F-4D97-AF65-F5344CB8AC3E}">
        <p14:creationId xmlns:p14="http://schemas.microsoft.com/office/powerpoint/2010/main" xmlns="" val="817958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69875" y="836712"/>
            <a:ext cx="871378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</a:rPr>
              <a:t>）男孩和女孩体形的变化与睾丸和卵巢的发育有关。通过比较教科书内资料分析中两幅曲线图可以发现，随着睾丸和卵巢的发育，男孩和女孩的身高依次明显开始增加，体重也依次明显增加，这必然会导致体形发生变化。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69875" y="3625592"/>
            <a:ext cx="8619201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66FF"/>
                </a:solidFill>
              </a:rPr>
              <a:t>（</a:t>
            </a:r>
            <a:r>
              <a:rPr lang="en-US" altLang="zh-CN" sz="3200" b="1" dirty="0">
                <a:solidFill>
                  <a:srgbClr val="0066FF"/>
                </a:solidFill>
              </a:rPr>
              <a:t>4</a:t>
            </a:r>
            <a:r>
              <a:rPr lang="zh-CN" altLang="en-US" sz="3200" b="1" dirty="0">
                <a:solidFill>
                  <a:srgbClr val="0066FF"/>
                </a:solidFill>
              </a:rPr>
              <a:t>）青春期期间，男孩还会出现喉结突出、声音变粗、长出胡须、长出阴毛和腋毛等身体变化；女孩还会出现声音变细、脂肪积累增加、臀部变圆、乳房增大、出现阴毛和腋毛等身体变化。</a:t>
            </a:r>
          </a:p>
        </p:txBody>
      </p:sp>
    </p:spTree>
    <p:extLst>
      <p:ext uri="{BB962C8B-B14F-4D97-AF65-F5344CB8AC3E}">
        <p14:creationId xmlns:p14="http://schemas.microsoft.com/office/powerpoint/2010/main" xmlns="" val="1235150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214313" y="500063"/>
            <a:ext cx="8678862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</a:rPr>
              <a:t>阅读教材</a:t>
            </a:r>
            <a:r>
              <a:rPr lang="en-US" altLang="zh-CN" sz="2800" b="1" dirty="0">
                <a:solidFill>
                  <a:srgbClr val="000000"/>
                </a:solidFill>
              </a:rPr>
              <a:t>P15</a:t>
            </a:r>
            <a:r>
              <a:rPr lang="zh-CN" altLang="en-US" sz="2800" b="1" dirty="0">
                <a:solidFill>
                  <a:srgbClr val="000000"/>
                </a:solidFill>
              </a:rPr>
              <a:t>内容，结合自身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特点思考</a:t>
            </a:r>
            <a:r>
              <a:rPr lang="zh-CN" altLang="en-US" sz="2800" b="1" dirty="0">
                <a:solidFill>
                  <a:srgbClr val="000000"/>
                </a:solidFill>
              </a:rPr>
              <a:t>回答下列问题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：</a:t>
            </a:r>
            <a:endParaRPr lang="zh-CN" altLang="en-US" sz="2400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</a:rPr>
              <a:t>）进入青春期身体发生了哪些变化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？</a:t>
            </a:r>
            <a:endParaRPr lang="en-US" altLang="zh-CN" sz="2800" b="1" dirty="0" smtClean="0">
              <a:solidFill>
                <a:srgbClr val="000000"/>
              </a:solidFill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Arial"/>
                <a:ea typeface="宋体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/>
                <a:ea typeface="宋体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/>
                <a:ea typeface="宋体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Arial"/>
                <a:ea typeface="宋体"/>
              </a:rPr>
              <a:t>遗精和月经是怎样形成的，怎样看待这两种现象？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400" dirty="0" smtClean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7980" y="1964452"/>
            <a:ext cx="86423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）身体外形上的变化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/>
              <a:t> </a:t>
            </a:r>
            <a:r>
              <a:rPr lang="zh-CN" altLang="en-US" sz="3200" b="1" u="sng" dirty="0" smtClean="0"/>
              <a:t>                </a:t>
            </a:r>
            <a:r>
              <a:rPr lang="zh-CN" altLang="en-US" sz="3200" b="1" dirty="0" smtClean="0"/>
              <a:t>是青春期的一个显著特点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体重增加，出现第二性征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如</a:t>
            </a:r>
            <a:r>
              <a:rPr lang="en-US" altLang="zh-CN" sz="3200" b="1" dirty="0" smtClean="0"/>
              <a:t>:</a:t>
            </a:r>
            <a:r>
              <a:rPr lang="zh-CN" altLang="en-US" sz="3200" b="1" dirty="0" smtClean="0"/>
              <a:t>男生出现喉结等。</a:t>
            </a:r>
            <a:endParaRPr lang="en-US" altLang="zh-CN" sz="3200" b="1" dirty="0" smtClean="0"/>
          </a:p>
          <a:p>
            <a:endParaRPr lang="en-US" altLang="zh-CN" sz="3200" b="1" dirty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云形 2"/>
          <p:cNvSpPr/>
          <p:nvPr/>
        </p:nvSpPr>
        <p:spPr>
          <a:xfrm>
            <a:off x="214313" y="3906936"/>
            <a:ext cx="8929687" cy="316835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2560" y="4403720"/>
            <a:ext cx="475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第一性征和第二性征：</a:t>
            </a:r>
          </a:p>
          <a:p>
            <a:r>
              <a:rPr lang="zh-CN" altLang="en-US" sz="2400" b="1" dirty="0" smtClean="0"/>
              <a:t>①主要区别。</a:t>
            </a:r>
          </a:p>
          <a:p>
            <a:r>
              <a:rPr lang="zh-CN" altLang="en-US" sz="2400" b="1" dirty="0" smtClean="0"/>
              <a:t>第一性征：男女生殖器官的差异。</a:t>
            </a:r>
          </a:p>
          <a:p>
            <a:r>
              <a:rPr lang="zh-CN" altLang="en-US" sz="2400" b="1" dirty="0" smtClean="0"/>
              <a:t>第二性征：男女出现的除生殖器官以外的其他性别差异。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0152" y="4273783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00"/>
                </a:solidFill>
              </a:rPr>
              <a:t>②形成时间。</a:t>
            </a:r>
          </a:p>
          <a:p>
            <a:pPr lvl="0"/>
            <a:r>
              <a:rPr lang="zh-CN" altLang="en-US" sz="2400" b="1" dirty="0">
                <a:solidFill>
                  <a:srgbClr val="000000"/>
                </a:solidFill>
              </a:rPr>
              <a:t>第一性征：出生前。</a:t>
            </a:r>
          </a:p>
          <a:p>
            <a:pPr lvl="0"/>
            <a:r>
              <a:rPr lang="zh-CN" altLang="en-US" sz="2400" b="1" dirty="0">
                <a:solidFill>
                  <a:srgbClr val="000000"/>
                </a:solidFill>
              </a:rPr>
              <a:t>第二性征：青春期。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5703" y="2561709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身高突增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8022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6536" y="2420888"/>
            <a:ext cx="86184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</a:rPr>
              <a:t>）生殖器官的成熟：</a:t>
            </a:r>
            <a:r>
              <a:rPr lang="zh-CN" altLang="en-US" sz="3200" b="1" dirty="0"/>
              <a:t>男孩出现</a:t>
            </a:r>
            <a:r>
              <a:rPr lang="zh-CN" altLang="en-US" sz="3200" b="1" u="sng" dirty="0"/>
              <a:t>       </a:t>
            </a:r>
            <a:r>
              <a:rPr lang="zh-CN" altLang="en-US" sz="3200" b="1" u="sng" dirty="0" smtClean="0"/>
              <a:t>         </a:t>
            </a:r>
            <a:r>
              <a:rPr lang="zh-CN" altLang="en-US" sz="3200" b="1" dirty="0" smtClean="0"/>
              <a:t> </a:t>
            </a:r>
            <a:r>
              <a:rPr lang="zh-CN" altLang="en-US" sz="3200" b="1" dirty="0"/>
              <a:t>，是指男孩进入青春期后，有时在睡梦中</a:t>
            </a:r>
            <a:r>
              <a:rPr lang="zh-CN" altLang="en-US" sz="3200" b="1" u="sng" dirty="0"/>
              <a:t>    </a:t>
            </a:r>
            <a:r>
              <a:rPr lang="zh-CN" altLang="en-US" sz="3200" b="1" u="sng" dirty="0" smtClean="0"/>
              <a:t>     </a:t>
            </a:r>
            <a:r>
              <a:rPr lang="zh-CN" altLang="en-US" sz="3200" b="1" dirty="0"/>
              <a:t>自尿道排出的现象；女孩会来</a:t>
            </a:r>
            <a:r>
              <a:rPr lang="zh-CN" altLang="en-US" sz="3200" b="1" u="sng" dirty="0"/>
              <a:t>     </a:t>
            </a:r>
            <a:r>
              <a:rPr lang="zh-CN" altLang="en-US" sz="3200" b="1" u="sng" dirty="0" smtClean="0"/>
              <a:t>       </a:t>
            </a:r>
            <a:r>
              <a:rPr lang="zh-CN" altLang="en-US" sz="3200" b="1" dirty="0"/>
              <a:t>，是指青春期女性子宫内膜脱落，血管</a:t>
            </a:r>
            <a:r>
              <a:rPr lang="zh-CN" altLang="en-US" sz="3200" b="1" dirty="0" smtClean="0"/>
              <a:t>破裂出血</a:t>
            </a:r>
            <a:r>
              <a:rPr lang="zh-CN" altLang="en-US" sz="3200" b="1" dirty="0"/>
              <a:t>，脱落的子宫内膜与血液一起由阴道</a:t>
            </a:r>
            <a:r>
              <a:rPr lang="zh-CN" altLang="en-US" sz="3200" b="1" dirty="0" smtClean="0"/>
              <a:t>排出的现象。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346016" y="764704"/>
            <a:ext cx="8330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</a:rPr>
              <a:t>）内脏功能的健全</a:t>
            </a:r>
            <a:r>
              <a:rPr lang="en-US" altLang="zh-CN" sz="3200" b="1" dirty="0"/>
              <a:t>: </a:t>
            </a:r>
            <a:r>
              <a:rPr lang="en-US" altLang="zh-CN" sz="3200" b="1" u="sng" dirty="0"/>
              <a:t>       </a:t>
            </a:r>
            <a:r>
              <a:rPr lang="en-US" altLang="zh-CN" sz="3200" b="1" u="sng" dirty="0" smtClean="0"/>
              <a:t>        </a:t>
            </a:r>
            <a:r>
              <a:rPr lang="en-US" altLang="zh-CN" sz="3200" b="1" dirty="0" smtClean="0"/>
              <a:t> </a:t>
            </a:r>
            <a:r>
              <a:rPr lang="zh-CN" altLang="en-US" sz="3200" b="1" dirty="0"/>
              <a:t>以及心脏和肺等器官的功能明显</a:t>
            </a:r>
            <a:r>
              <a:rPr lang="zh-CN" altLang="en-US" sz="3200" b="1" dirty="0" smtClean="0"/>
              <a:t>加强。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45772" y="76470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神经系统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4208" y="23192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遗精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10399" y="28503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精液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0112" y="33735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月经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61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探究二：青春期的心理变化及其卫生</a:t>
            </a: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250825" y="3068638"/>
            <a:ext cx="8496300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</a:rPr>
              <a:t>1.</a:t>
            </a:r>
            <a:r>
              <a:rPr lang="zh-CN" altLang="zh-CN" sz="3200" b="1">
                <a:solidFill>
                  <a:srgbClr val="000000"/>
                </a:solidFill>
              </a:rPr>
              <a:t>在青春期会有哪些疑惑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r>
              <a:rPr lang="zh-CN" altLang="en-US" sz="3200" b="1">
                <a:solidFill>
                  <a:srgbClr val="000000"/>
                </a:solidFill>
              </a:rPr>
              <a:t>应该怎么办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</a:rPr>
              <a:t>2.</a:t>
            </a:r>
            <a:r>
              <a:rPr lang="zh-CN" altLang="en-US" sz="3200" b="1">
                <a:solidFill>
                  <a:srgbClr val="000000"/>
                </a:solidFill>
              </a:rPr>
              <a:t>有人说月经是女孩子的倒霉的事情，你如何看待这一观点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</a:rPr>
              <a:t>3. </a:t>
            </a:r>
            <a:r>
              <a:rPr lang="zh-CN" altLang="en-US" sz="3200" b="1">
                <a:solidFill>
                  <a:srgbClr val="000000"/>
                </a:solidFill>
              </a:rPr>
              <a:t>关注自己和周围同学的身心变化，怎样安全度过青春期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r>
              <a:rPr lang="en-US" altLang="zh-CN" sz="32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196" name="AutoShape 7"/>
          <p:cNvSpPr>
            <a:spLocks noChangeArrowheads="1"/>
          </p:cNvSpPr>
          <p:nvPr/>
        </p:nvSpPr>
        <p:spPr bwMode="auto">
          <a:xfrm>
            <a:off x="6156325" y="1557338"/>
            <a:ext cx="2305050" cy="12954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000000"/>
                </a:solidFill>
              </a:rPr>
              <a:t>七嘴八舌</a:t>
            </a:r>
          </a:p>
        </p:txBody>
      </p:sp>
    </p:spTree>
    <p:extLst>
      <p:ext uri="{BB962C8B-B14F-4D97-AF65-F5344CB8AC3E}">
        <p14:creationId xmlns:p14="http://schemas.microsoft.com/office/powerpoint/2010/main" xmlns="" val="3228606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1640</Words>
  <Application>Microsoft Office PowerPoint</Application>
  <PresentationFormat>全屏显示(4:3)</PresentationFormat>
  <Paragraphs>104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2_默认设计模板</vt:lpstr>
      <vt:lpstr>3_默认设计模板</vt:lpstr>
      <vt:lpstr>主题1</vt:lpstr>
      <vt:lpstr>幻灯片 1</vt:lpstr>
      <vt:lpstr>幻灯片 2</vt:lpstr>
      <vt:lpstr>幻灯片 3</vt:lpstr>
      <vt:lpstr>探究一：青春期的身体变化</vt:lpstr>
      <vt:lpstr>幻灯片 5</vt:lpstr>
      <vt:lpstr>幻灯片 6</vt:lpstr>
      <vt:lpstr>幻灯片 7</vt:lpstr>
      <vt:lpstr>幻灯片 8</vt:lpstr>
      <vt:lpstr>探究二：青春期的心理变化及其卫生</vt:lpstr>
      <vt:lpstr>青春期在心理上会出现哪些变化？</vt:lpstr>
      <vt:lpstr>对青春期的心理如何进行调整？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2018-03-04T07:31:26Z</dcterms:created>
  <dcterms:modified xsi:type="dcterms:W3CDTF">2019-05-22T09:36:11Z</dcterms:modified>
</cp:coreProperties>
</file>