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.xml" ContentType="application/vnd.openxmlformats-officedocument.presentationml.tags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3" r:id="rId1"/>
    <p:sldMasterId id="2147483678" r:id="rId2"/>
  </p:sldMasterIdLst>
  <p:notesMasterIdLst>
    <p:notesMasterId r:id="rId29"/>
  </p:notesMasterIdLst>
  <p:sldIdLst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89" r:id="rId14"/>
    <p:sldId id="305" r:id="rId15"/>
    <p:sldId id="306" r:id="rId16"/>
    <p:sldId id="307" r:id="rId17"/>
    <p:sldId id="318" r:id="rId18"/>
    <p:sldId id="324" r:id="rId19"/>
    <p:sldId id="319" r:id="rId20"/>
    <p:sldId id="321" r:id="rId21"/>
    <p:sldId id="323" r:id="rId22"/>
    <p:sldId id="310" r:id="rId23"/>
    <p:sldId id="311" r:id="rId24"/>
    <p:sldId id="312" r:id="rId25"/>
    <p:sldId id="313" r:id="rId26"/>
    <p:sldId id="316" r:id="rId27"/>
    <p:sldId id="315" r:id="rId2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00D2"/>
    <a:srgbClr val="FF7C80"/>
    <a:srgbClr val="CC99FF"/>
    <a:srgbClr val="FF6600"/>
    <a:srgbClr val="FFFF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5" d="100"/>
          <a:sy n="75" d="100"/>
        </p:scale>
        <p:origin x="-1824" y="-282"/>
      </p:cViewPr>
      <p:guideLst>
        <p:guide orient="horz" pos="2160"/>
        <p:guide pos="292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7F69AA5D-F711-480F-8304-A7A8EC466AB1}" type="datetimeFigureOut">
              <a:rPr lang="zh-CN" altLang="en-US"/>
              <a:pPr>
                <a:defRPr/>
              </a:pPr>
              <a:t>2019/5/22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F80B49EC-37DC-4C0C-8763-F7F438C6D66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227E90-744F-4987-AED0-CB9089552F55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448414-AC09-4290-BBB1-8ABBC2F20BAB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0167B5-A576-4196-8B4F-C1B6437CFA2A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66800" y="381000"/>
            <a:ext cx="7620000" cy="1143000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066800" y="1752600"/>
            <a:ext cx="3733800" cy="41148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953000" y="1752600"/>
            <a:ext cx="3733800" cy="19812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953000" y="3886200"/>
            <a:ext cx="3733800" cy="19812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pPr lvl="0" eaLnBrk="1" hangingPunct="1"/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组合 2049"/>
          <p:cNvGrpSpPr/>
          <p:nvPr/>
        </p:nvGrpSpPr>
        <p:grpSpPr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2073" name="任意多边形 2072"/>
            <p:cNvSpPr/>
            <p:nvPr/>
          </p:nvSpPr>
          <p:spPr>
            <a:xfrm>
              <a:off x="0" y="3072"/>
              <a:ext cx="5760" cy="1248"/>
            </a:xfrm>
            <a:custGeom>
              <a:avLst/>
              <a:gdLst>
                <a:gd name="T0" fmla="*/ 6027 w 6027"/>
                <a:gd name="T1" fmla="*/ 2296 h 2296"/>
                <a:gd name="T2" fmla="*/ 0 w 6027"/>
                <a:gd name="T3" fmla="*/ 2296 h 2296"/>
                <a:gd name="T4" fmla="*/ 0 w 6027"/>
                <a:gd name="T5" fmla="*/ 0 h 2296"/>
                <a:gd name="T6" fmla="*/ 6027 w 6027"/>
                <a:gd name="T7" fmla="*/ 0 h 2296"/>
                <a:gd name="T8" fmla="*/ 6027 w 6027"/>
                <a:gd name="T9" fmla="*/ 2296 h 2296"/>
                <a:gd name="T10" fmla="*/ 6027 w 6027"/>
                <a:gd name="T11" fmla="*/ 2296 h 2296"/>
              </a:gdLst>
              <a:ahLst/>
              <a:cxnLst/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>
              <a:gsLst>
                <a:gs pos="0">
                  <a:srgbClr val="003399">
                    <a:alpha val="100000"/>
                  </a:srgbClr>
                </a:gs>
                <a:gs pos="100000">
                  <a:srgbClr val="33CCCC">
                    <a:alpha val="100000"/>
                  </a:srgbClr>
                </a:gs>
              </a:gsLst>
              <a:lin ang="5400000" scaled="1"/>
            </a:gradFill>
            <a:ln>
              <a:noFill/>
            </a:ln>
          </p:spPr>
          <p:txBody>
            <a:bodyPr wrap="none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4" name="任意多边形 2073"/>
            <p:cNvSpPr/>
            <p:nvPr/>
          </p:nvSpPr>
          <p:spPr>
            <a:xfrm>
              <a:off x="0" y="0"/>
              <a:ext cx="5760" cy="3072"/>
            </a:xfrm>
            <a:custGeom>
              <a:avLst/>
              <a:gdLst>
                <a:gd name="T0" fmla="*/ 6027 w 6027"/>
                <a:gd name="T1" fmla="*/ 2296 h 2296"/>
                <a:gd name="T2" fmla="*/ 0 w 6027"/>
                <a:gd name="T3" fmla="*/ 2296 h 2296"/>
                <a:gd name="T4" fmla="*/ 0 w 6027"/>
                <a:gd name="T5" fmla="*/ 0 h 2296"/>
                <a:gd name="T6" fmla="*/ 6027 w 6027"/>
                <a:gd name="T7" fmla="*/ 0 h 2296"/>
                <a:gd name="T8" fmla="*/ 6027 w 6027"/>
                <a:gd name="T9" fmla="*/ 2296 h 2296"/>
                <a:gd name="T10" fmla="*/ 6027 w 6027"/>
                <a:gd name="T11" fmla="*/ 2296 h 2296"/>
              </a:gdLst>
              <a:ahLst/>
              <a:cxnLst/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>
              <a:gsLst>
                <a:gs pos="0">
                  <a:srgbClr val="001847">
                    <a:alpha val="100000"/>
                  </a:srgbClr>
                </a:gs>
                <a:gs pos="100000">
                  <a:srgbClr val="003399">
                    <a:alpha val="100000"/>
                  </a:srgbClr>
                </a:gs>
              </a:gsLst>
              <a:lin ang="5400000" scaled="1"/>
            </a:gradFill>
            <a:ln>
              <a:noFill/>
            </a:ln>
          </p:spPr>
          <p:txBody>
            <a:bodyPr wrap="none"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51" name="任意多边形 2050"/>
          <p:cNvSpPr/>
          <p:nvPr/>
        </p:nvSpPr>
        <p:spPr>
          <a:xfrm>
            <a:off x="6248400" y="6262688"/>
            <a:ext cx="2895600" cy="609600"/>
          </a:xfrm>
          <a:custGeom>
            <a:avLst/>
            <a:gdLst>
              <a:gd name="T0" fmla="*/ 5748 w 5748"/>
              <a:gd name="T1" fmla="*/ 246 h 246"/>
              <a:gd name="T2" fmla="*/ 0 w 5748"/>
              <a:gd name="T3" fmla="*/ 246 h 246"/>
              <a:gd name="T4" fmla="*/ 0 w 5748"/>
              <a:gd name="T5" fmla="*/ 0 h 246"/>
              <a:gd name="T6" fmla="*/ 5748 w 5748"/>
              <a:gd name="T7" fmla="*/ 0 h 246"/>
              <a:gd name="T8" fmla="*/ 5748 w 5748"/>
              <a:gd name="T9" fmla="*/ 246 h 246"/>
              <a:gd name="T10" fmla="*/ 5748 w 5748"/>
              <a:gd name="T11" fmla="*/ 246 h 246"/>
            </a:gdLst>
            <a:ahLst/>
            <a:cxnLst/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>
            <a:gsLst>
              <a:gs pos="0">
                <a:srgbClr val="003399">
                  <a:alpha val="100000"/>
                </a:srgbClr>
              </a:gs>
              <a:gs pos="100000">
                <a:srgbClr val="00FFCC">
                  <a:alpha val="100000"/>
                </a:srgbClr>
              </a:gs>
            </a:gsLst>
            <a:lin ang="8100000" scaled="1"/>
          </a:gradFill>
          <a:ln>
            <a:noFill/>
          </a:ln>
        </p:spPr>
        <p:txBody>
          <a:bodyPr wrap="none" rtlCol="0" anchor="ctr"/>
          <a:lstStyle/>
          <a:p>
            <a:pPr algn="ctr"/>
            <a:endParaRPr lang="zh-CN" altLang="en-US"/>
          </a:p>
        </p:txBody>
      </p:sp>
      <p:grpSp>
        <p:nvGrpSpPr>
          <p:cNvPr id="2052" name="组合 2051"/>
          <p:cNvGrpSpPr/>
          <p:nvPr/>
        </p:nvGrpSpPr>
        <p:grpSpPr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2065" name="任意多边形 2064"/>
            <p:cNvSpPr/>
            <p:nvPr/>
          </p:nvSpPr>
          <p:spPr>
            <a:xfrm>
              <a:off x="1488" y="3792"/>
              <a:ext cx="3240" cy="536"/>
            </a:xfrm>
            <a:custGeom>
              <a:avLst/>
              <a:gdLst>
                <a:gd name="T0" fmla="*/ 3132 w 3240"/>
                <a:gd name="T1" fmla="*/ 469 h 536"/>
                <a:gd name="T2" fmla="*/ 2995 w 3240"/>
                <a:gd name="T3" fmla="*/ 395 h 536"/>
                <a:gd name="T4" fmla="*/ 2911 w 3240"/>
                <a:gd name="T5" fmla="*/ 375 h 536"/>
                <a:gd name="T6" fmla="*/ 2678 w 3240"/>
                <a:gd name="T7" fmla="*/ 228 h 536"/>
                <a:gd name="T8" fmla="*/ 2553 w 3240"/>
                <a:gd name="T9" fmla="*/ 74 h 536"/>
                <a:gd name="T10" fmla="*/ 2457 w 3240"/>
                <a:gd name="T11" fmla="*/ 7 h 536"/>
                <a:gd name="T12" fmla="*/ 2403 w 3240"/>
                <a:gd name="T13" fmla="*/ 47 h 536"/>
                <a:gd name="T14" fmla="*/ 2289 w 3240"/>
                <a:gd name="T15" fmla="*/ 74 h 536"/>
                <a:gd name="T16" fmla="*/ 2134 w 3240"/>
                <a:gd name="T17" fmla="*/ 74 h 536"/>
                <a:gd name="T18" fmla="*/ 2044 w 3240"/>
                <a:gd name="T19" fmla="*/ 128 h 536"/>
                <a:gd name="T20" fmla="*/ 1775 w 3240"/>
                <a:gd name="T21" fmla="*/ 222 h 536"/>
                <a:gd name="T22" fmla="*/ 1602 w 3240"/>
                <a:gd name="T23" fmla="*/ 181 h 536"/>
                <a:gd name="T24" fmla="*/ 1560 w 3240"/>
                <a:gd name="T25" fmla="*/ 101 h 536"/>
                <a:gd name="T26" fmla="*/ 1542 w 3240"/>
                <a:gd name="T27" fmla="*/ 87 h 536"/>
                <a:gd name="T28" fmla="*/ 1446 w 3240"/>
                <a:gd name="T29" fmla="*/ 60 h 536"/>
                <a:gd name="T30" fmla="*/ 1375 w 3240"/>
                <a:gd name="T31" fmla="*/ 74 h 536"/>
                <a:gd name="T32" fmla="*/ 1309 w 3240"/>
                <a:gd name="T33" fmla="*/ 87 h 536"/>
                <a:gd name="T34" fmla="*/ 1243 w 3240"/>
                <a:gd name="T35" fmla="*/ 13 h 536"/>
                <a:gd name="T36" fmla="*/ 1225 w 3240"/>
                <a:gd name="T37" fmla="*/ 0 h 536"/>
                <a:gd name="T38" fmla="*/ 1189 w 3240"/>
                <a:gd name="T39" fmla="*/ 0 h 536"/>
                <a:gd name="T40" fmla="*/ 1106 w 3240"/>
                <a:gd name="T41" fmla="*/ 34 h 536"/>
                <a:gd name="T42" fmla="*/ 1106 w 3240"/>
                <a:gd name="T43" fmla="*/ 34 h 536"/>
                <a:gd name="T44" fmla="*/ 1094 w 3240"/>
                <a:gd name="T45" fmla="*/ 40 h 536"/>
                <a:gd name="T46" fmla="*/ 1070 w 3240"/>
                <a:gd name="T47" fmla="*/ 54 h 536"/>
                <a:gd name="T48" fmla="*/ 1034 w 3240"/>
                <a:gd name="T49" fmla="*/ 74 h 536"/>
                <a:gd name="T50" fmla="*/ 1004 w 3240"/>
                <a:gd name="T51" fmla="*/ 74 h 536"/>
                <a:gd name="T52" fmla="*/ 986 w 3240"/>
                <a:gd name="T53" fmla="*/ 74 h 536"/>
                <a:gd name="T54" fmla="*/ 956 w 3240"/>
                <a:gd name="T55" fmla="*/ 81 h 536"/>
                <a:gd name="T56" fmla="*/ 920 w 3240"/>
                <a:gd name="T57" fmla="*/ 94 h 536"/>
                <a:gd name="T58" fmla="*/ 884 w 3240"/>
                <a:gd name="T59" fmla="*/ 107 h 536"/>
                <a:gd name="T60" fmla="*/ 843 w 3240"/>
                <a:gd name="T61" fmla="*/ 128 h 536"/>
                <a:gd name="T62" fmla="*/ 813 w 3240"/>
                <a:gd name="T63" fmla="*/ 141 h 536"/>
                <a:gd name="T64" fmla="*/ 789 w 3240"/>
                <a:gd name="T65" fmla="*/ 148 h 536"/>
                <a:gd name="T66" fmla="*/ 783 w 3240"/>
                <a:gd name="T67" fmla="*/ 154 h 536"/>
                <a:gd name="T68" fmla="*/ 556 w 3240"/>
                <a:gd name="T69" fmla="*/ 228 h 536"/>
                <a:gd name="T70" fmla="*/ 394 w 3240"/>
                <a:gd name="T71" fmla="*/ 294 h 536"/>
                <a:gd name="T72" fmla="*/ 107 w 3240"/>
                <a:gd name="T73" fmla="*/ 462 h 536"/>
                <a:gd name="T74" fmla="*/ 0 w 3240"/>
                <a:gd name="T75" fmla="*/ 536 h 536"/>
                <a:gd name="T76" fmla="*/ 3240 w 3240"/>
                <a:gd name="T77" fmla="*/ 536 h 536"/>
                <a:gd name="T78" fmla="*/ 3132 w 3240"/>
                <a:gd name="T79" fmla="*/ 469 h 536"/>
                <a:gd name="T80" fmla="*/ 3132 w 3240"/>
                <a:gd name="T81" fmla="*/ 469 h 536"/>
              </a:gdLst>
              <a:ahLst/>
              <a:cxnLst/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>
              <a:gsLst>
                <a:gs pos="0">
                  <a:srgbClr val="847864">
                    <a:alpha val="100000"/>
                  </a:srgbClr>
                </a:gs>
                <a:gs pos="100000">
                  <a:srgbClr val="463416">
                    <a:alpha val="100000"/>
                  </a:srgbClr>
                </a:gs>
              </a:gsLst>
              <a:lin ang="5400000" scaled="1"/>
            </a:gradFill>
            <a:ln>
              <a:noFill/>
            </a:ln>
          </p:spPr>
          <p:txBody>
            <a:bodyPr wrap="none"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66" name="组合 2065"/>
            <p:cNvGrpSpPr/>
            <p:nvPr/>
          </p:nvGrpSpPr>
          <p:grpSpPr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2068" name="任意多边形 2067"/>
              <p:cNvSpPr/>
              <p:nvPr/>
            </p:nvSpPr>
            <p:spPr>
              <a:xfrm>
                <a:off x="3948" y="3799"/>
                <a:ext cx="996" cy="533"/>
              </a:xfrm>
              <a:custGeom>
                <a:avLst/>
                <a:gdLst>
                  <a:gd name="T0" fmla="*/ 636 w 996"/>
                  <a:gd name="T1" fmla="*/ 373 h 533"/>
                  <a:gd name="T2" fmla="*/ 495 w 996"/>
                  <a:gd name="T3" fmla="*/ 370 h 533"/>
                  <a:gd name="T4" fmla="*/ 280 w 996"/>
                  <a:gd name="T5" fmla="*/ 249 h 533"/>
                  <a:gd name="T6" fmla="*/ 127 w 996"/>
                  <a:gd name="T7" fmla="*/ 66 h 533"/>
                  <a:gd name="T8" fmla="*/ 0 w 996"/>
                  <a:gd name="T9" fmla="*/ 0 h 533"/>
                  <a:gd name="T10" fmla="*/ 22 w 996"/>
                  <a:gd name="T11" fmla="*/ 26 h 533"/>
                  <a:gd name="T12" fmla="*/ 0 w 996"/>
                  <a:gd name="T13" fmla="*/ 65 h 533"/>
                  <a:gd name="T14" fmla="*/ 30 w 996"/>
                  <a:gd name="T15" fmla="*/ 119 h 533"/>
                  <a:gd name="T16" fmla="*/ 75 w 996"/>
                  <a:gd name="T17" fmla="*/ 243 h 533"/>
                  <a:gd name="T18" fmla="*/ 45 w 996"/>
                  <a:gd name="T19" fmla="*/ 422 h 533"/>
                  <a:gd name="T20" fmla="*/ 200 w 996"/>
                  <a:gd name="T21" fmla="*/ 329 h 533"/>
                  <a:gd name="T22" fmla="*/ 612 w 996"/>
                  <a:gd name="T23" fmla="*/ 533 h 533"/>
                  <a:gd name="T24" fmla="*/ 996 w 996"/>
                  <a:gd name="T25" fmla="*/ 529 h 533"/>
                  <a:gd name="T26" fmla="*/ 828 w 996"/>
                  <a:gd name="T27" fmla="*/ 473 h 533"/>
                  <a:gd name="T28" fmla="*/ 636 w 996"/>
                  <a:gd name="T29" fmla="*/ 373 h 533"/>
                </a:gdLst>
                <a:ahLst/>
                <a:cxnLst/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rgbClr val="463416">
                  <a:alpha val="100000"/>
                </a:srgbClr>
              </a:solidFill>
              <a:ln>
                <a:noFill/>
              </a:ln>
            </p:spPr>
            <p:txBody>
              <a:bodyPr wrap="none"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69" name="任意多边形 2068"/>
              <p:cNvSpPr/>
              <p:nvPr/>
            </p:nvSpPr>
            <p:spPr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18 h 353"/>
                  <a:gd name="T4" fmla="*/ 24 w 186"/>
                  <a:gd name="T5" fmla="*/ 30 h 353"/>
                  <a:gd name="T6" fmla="*/ 18 w 186"/>
                  <a:gd name="T7" fmla="*/ 66 h 353"/>
                  <a:gd name="T8" fmla="*/ 42 w 186"/>
                  <a:gd name="T9" fmla="*/ 114 h 353"/>
                  <a:gd name="T10" fmla="*/ 48 w 186"/>
                  <a:gd name="T11" fmla="*/ 162 h 353"/>
                  <a:gd name="T12" fmla="*/ 0 w 186"/>
                  <a:gd name="T13" fmla="*/ 353 h 353"/>
                  <a:gd name="T14" fmla="*/ 54 w 186"/>
                  <a:gd name="T15" fmla="*/ 233 h 353"/>
                  <a:gd name="T16" fmla="*/ 84 w 186"/>
                  <a:gd name="T17" fmla="*/ 216 h 353"/>
                  <a:gd name="T18" fmla="*/ 126 w 186"/>
                  <a:gd name="T19" fmla="*/ 126 h 353"/>
                  <a:gd name="T20" fmla="*/ 144 w 186"/>
                  <a:gd name="T21" fmla="*/ 120 h 353"/>
                  <a:gd name="T22" fmla="*/ 144 w 186"/>
                  <a:gd name="T23" fmla="*/ 90 h 353"/>
                  <a:gd name="T24" fmla="*/ 186 w 186"/>
                  <a:gd name="T25" fmla="*/ 66 h 353"/>
                  <a:gd name="T26" fmla="*/ 162 w 186"/>
                  <a:gd name="T27" fmla="*/ 60 h 353"/>
                  <a:gd name="T28" fmla="*/ 36 w 186"/>
                  <a:gd name="T29" fmla="*/ 0 h 353"/>
                  <a:gd name="T30" fmla="*/ 36 w 186"/>
                  <a:gd name="T31" fmla="*/ 0 h 353"/>
                </a:gdLst>
                <a:ahLst/>
                <a:cxnLst/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463416">
                  <a:alpha val="100000"/>
                </a:srgbClr>
              </a:solidFill>
              <a:ln>
                <a:noFill/>
              </a:ln>
            </p:spPr>
            <p:txBody>
              <a:bodyPr wrap="none"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70" name="任意多边形 2069"/>
              <p:cNvSpPr/>
              <p:nvPr/>
            </p:nvSpPr>
            <p:spPr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</a:gdLst>
                <a:ahLst/>
                <a:cxnLst/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463416">
                  <a:alpha val="100000"/>
                </a:srgbClr>
              </a:solidFill>
              <a:ln>
                <a:noFill/>
              </a:ln>
            </p:spPr>
            <p:txBody>
              <a:bodyPr wrap="none"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71" name="任意多边形 2070"/>
              <p:cNvSpPr/>
              <p:nvPr/>
            </p:nvSpPr>
            <p:spPr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6 h 66"/>
                  <a:gd name="T8" fmla="*/ 6 w 155"/>
                  <a:gd name="T9" fmla="*/ 18 h 66"/>
                  <a:gd name="T10" fmla="*/ 0 w 155"/>
                  <a:gd name="T11" fmla="*/ 24 h 66"/>
                  <a:gd name="T12" fmla="*/ 78 w 155"/>
                  <a:gd name="T13" fmla="*/ 60 h 66"/>
                  <a:gd name="T14" fmla="*/ 96 w 155"/>
                  <a:gd name="T15" fmla="*/ 42 h 66"/>
                  <a:gd name="T16" fmla="*/ 155 w 155"/>
                  <a:gd name="T17" fmla="*/ 66 h 66"/>
                  <a:gd name="T18" fmla="*/ 126 w 155"/>
                  <a:gd name="T19" fmla="*/ 24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</a:gdLst>
                <a:ahLst/>
                <a:cxnLst/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rgbClr val="463416">
                  <a:alpha val="100000"/>
                </a:srgbClr>
              </a:solidFill>
              <a:ln>
                <a:noFill/>
              </a:ln>
            </p:spPr>
            <p:txBody>
              <a:bodyPr wrap="none"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72" name="任意多边形 2071"/>
              <p:cNvSpPr/>
              <p:nvPr/>
            </p:nvSpPr>
            <p:spPr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36 h 72"/>
                  <a:gd name="T2" fmla="*/ 0 w 42"/>
                  <a:gd name="T3" fmla="*/ 18 h 72"/>
                  <a:gd name="T4" fmla="*/ 12 w 42"/>
                  <a:gd name="T5" fmla="*/ 6 h 72"/>
                  <a:gd name="T6" fmla="*/ 0 w 42"/>
                  <a:gd name="T7" fmla="*/ 6 h 72"/>
                  <a:gd name="T8" fmla="*/ 12 w 42"/>
                  <a:gd name="T9" fmla="*/ 6 h 72"/>
                  <a:gd name="T10" fmla="*/ 24 w 42"/>
                  <a:gd name="T11" fmla="*/ 6 h 72"/>
                  <a:gd name="T12" fmla="*/ 36 w 42"/>
                  <a:gd name="T13" fmla="*/ 6 h 72"/>
                  <a:gd name="T14" fmla="*/ 42 w 42"/>
                  <a:gd name="T15" fmla="*/ 0 h 72"/>
                  <a:gd name="T16" fmla="*/ 30 w 42"/>
                  <a:gd name="T17" fmla="*/ 18 h 72"/>
                  <a:gd name="T18" fmla="*/ 42 w 42"/>
                  <a:gd name="T19" fmla="*/ 48 h 72"/>
                  <a:gd name="T20" fmla="*/ 12 w 42"/>
                  <a:gd name="T21" fmla="*/ 72 h 72"/>
                  <a:gd name="T22" fmla="*/ 6 w 42"/>
                  <a:gd name="T23" fmla="*/ 36 h 72"/>
                  <a:gd name="T24" fmla="*/ 6 w 42"/>
                  <a:gd name="T25" fmla="*/ 36 h 72"/>
                </a:gdLst>
                <a:ahLst/>
                <a:cxnLst/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rgbClr val="463416">
                  <a:alpha val="100000"/>
                </a:srgbClr>
              </a:solidFill>
              <a:ln>
                <a:noFill/>
              </a:ln>
            </p:spPr>
            <p:txBody>
              <a:bodyPr wrap="none"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67" name="任意多边形 2066"/>
            <p:cNvSpPr/>
            <p:nvPr/>
          </p:nvSpPr>
          <p:spPr>
            <a:xfrm>
              <a:off x="0" y="3792"/>
              <a:ext cx="3976" cy="535"/>
            </a:xfrm>
            <a:custGeom>
              <a:avLst/>
              <a:gdLst>
                <a:gd name="T0" fmla="*/ 3976 w 3976"/>
                <a:gd name="T1" fmla="*/ 527 h 527"/>
                <a:gd name="T2" fmla="*/ 3970 w 3976"/>
                <a:gd name="T3" fmla="*/ 527 h 527"/>
                <a:gd name="T4" fmla="*/ 3844 w 3976"/>
                <a:gd name="T5" fmla="*/ 509 h 527"/>
                <a:gd name="T6" fmla="*/ 2487 w 3976"/>
                <a:gd name="T7" fmla="*/ 305 h 527"/>
                <a:gd name="T8" fmla="*/ 2039 w 3976"/>
                <a:gd name="T9" fmla="*/ 36 h 527"/>
                <a:gd name="T10" fmla="*/ 1907 w 3976"/>
                <a:gd name="T11" fmla="*/ 24 h 527"/>
                <a:gd name="T12" fmla="*/ 1883 w 3976"/>
                <a:gd name="T13" fmla="*/ 54 h 527"/>
                <a:gd name="T14" fmla="*/ 1859 w 3976"/>
                <a:gd name="T15" fmla="*/ 54 h 527"/>
                <a:gd name="T16" fmla="*/ 1830 w 3976"/>
                <a:gd name="T17" fmla="*/ 30 h 527"/>
                <a:gd name="T18" fmla="*/ 1704 w 3976"/>
                <a:gd name="T19" fmla="*/ 102 h 527"/>
                <a:gd name="T20" fmla="*/ 1608 w 3976"/>
                <a:gd name="T21" fmla="*/ 126 h 527"/>
                <a:gd name="T22" fmla="*/ 1561 w 3976"/>
                <a:gd name="T23" fmla="*/ 132 h 527"/>
                <a:gd name="T24" fmla="*/ 1495 w 3976"/>
                <a:gd name="T25" fmla="*/ 102 h 527"/>
                <a:gd name="T26" fmla="*/ 1357 w 3976"/>
                <a:gd name="T27" fmla="*/ 126 h 527"/>
                <a:gd name="T28" fmla="*/ 1285 w 3976"/>
                <a:gd name="T29" fmla="*/ 24 h 527"/>
                <a:gd name="T30" fmla="*/ 1280 w 3976"/>
                <a:gd name="T31" fmla="*/ 18 h 527"/>
                <a:gd name="T32" fmla="*/ 1262 w 3976"/>
                <a:gd name="T33" fmla="*/ 12 h 527"/>
                <a:gd name="T34" fmla="*/ 1238 w 3976"/>
                <a:gd name="T35" fmla="*/ 6 h 527"/>
                <a:gd name="T36" fmla="*/ 1220 w 3976"/>
                <a:gd name="T37" fmla="*/ 0 h 527"/>
                <a:gd name="T38" fmla="*/ 1196 w 3976"/>
                <a:gd name="T39" fmla="*/ 0 h 527"/>
                <a:gd name="T40" fmla="*/ 1166 w 3976"/>
                <a:gd name="T41" fmla="*/ 0 h 527"/>
                <a:gd name="T42" fmla="*/ 1142 w 3976"/>
                <a:gd name="T43" fmla="*/ 0 h 527"/>
                <a:gd name="T44" fmla="*/ 1136 w 3976"/>
                <a:gd name="T45" fmla="*/ 0 h 527"/>
                <a:gd name="T46" fmla="*/ 1130 w 3976"/>
                <a:gd name="T47" fmla="*/ 0 h 527"/>
                <a:gd name="T48" fmla="*/ 1124 w 3976"/>
                <a:gd name="T49" fmla="*/ 6 h 527"/>
                <a:gd name="T50" fmla="*/ 1118 w 3976"/>
                <a:gd name="T51" fmla="*/ 12 h 527"/>
                <a:gd name="T52" fmla="*/ 1100 w 3976"/>
                <a:gd name="T53" fmla="*/ 18 h 527"/>
                <a:gd name="T54" fmla="*/ 1088 w 3976"/>
                <a:gd name="T55" fmla="*/ 18 h 527"/>
                <a:gd name="T56" fmla="*/ 1070 w 3976"/>
                <a:gd name="T57" fmla="*/ 24 h 527"/>
                <a:gd name="T58" fmla="*/ 1052 w 3976"/>
                <a:gd name="T59" fmla="*/ 30 h 527"/>
                <a:gd name="T60" fmla="*/ 1034 w 3976"/>
                <a:gd name="T61" fmla="*/ 36 h 527"/>
                <a:gd name="T62" fmla="*/ 1028 w 3976"/>
                <a:gd name="T63" fmla="*/ 42 h 527"/>
                <a:gd name="T64" fmla="*/ 969 w 3976"/>
                <a:gd name="T65" fmla="*/ 60 h 527"/>
                <a:gd name="T66" fmla="*/ 921 w 3976"/>
                <a:gd name="T67" fmla="*/ 72 h 527"/>
                <a:gd name="T68" fmla="*/ 855 w 3976"/>
                <a:gd name="T69" fmla="*/ 48 h 527"/>
                <a:gd name="T70" fmla="*/ 825 w 3976"/>
                <a:gd name="T71" fmla="*/ 48 h 527"/>
                <a:gd name="T72" fmla="*/ 759 w 3976"/>
                <a:gd name="T73" fmla="*/ 72 h 527"/>
                <a:gd name="T74" fmla="*/ 735 w 3976"/>
                <a:gd name="T75" fmla="*/ 72 h 527"/>
                <a:gd name="T76" fmla="*/ 706 w 3976"/>
                <a:gd name="T77" fmla="*/ 60 h 527"/>
                <a:gd name="T78" fmla="*/ 640 w 3976"/>
                <a:gd name="T79" fmla="*/ 60 h 527"/>
                <a:gd name="T80" fmla="*/ 544 w 3976"/>
                <a:gd name="T81" fmla="*/ 72 h 527"/>
                <a:gd name="T82" fmla="*/ 389 w 3976"/>
                <a:gd name="T83" fmla="*/ 18 h 527"/>
                <a:gd name="T84" fmla="*/ 323 w 3976"/>
                <a:gd name="T85" fmla="*/ 60 h 527"/>
                <a:gd name="T86" fmla="*/ 317 w 3976"/>
                <a:gd name="T87" fmla="*/ 60 h 527"/>
                <a:gd name="T88" fmla="*/ 305 w 3976"/>
                <a:gd name="T89" fmla="*/ 72 h 527"/>
                <a:gd name="T90" fmla="*/ 287 w 3976"/>
                <a:gd name="T91" fmla="*/ 78 h 527"/>
                <a:gd name="T92" fmla="*/ 263 w 3976"/>
                <a:gd name="T93" fmla="*/ 90 h 527"/>
                <a:gd name="T94" fmla="*/ 203 w 3976"/>
                <a:gd name="T95" fmla="*/ 120 h 527"/>
                <a:gd name="T96" fmla="*/ 149 w 3976"/>
                <a:gd name="T97" fmla="*/ 150 h 527"/>
                <a:gd name="T98" fmla="*/ 78 w 3976"/>
                <a:gd name="T99" fmla="*/ 168 h 527"/>
                <a:gd name="T100" fmla="*/ 0 w 3976"/>
                <a:gd name="T101" fmla="*/ 180 h 527"/>
                <a:gd name="T102" fmla="*/ 0 w 3976"/>
                <a:gd name="T103" fmla="*/ 527 h 527"/>
                <a:gd name="T104" fmla="*/ 1010 w 3976"/>
                <a:gd name="T105" fmla="*/ 527 h 527"/>
                <a:gd name="T106" fmla="*/ 3725 w 3976"/>
                <a:gd name="T107" fmla="*/ 527 h 527"/>
                <a:gd name="T108" fmla="*/ 3976 w 3976"/>
                <a:gd name="T109" fmla="*/ 527 h 527"/>
                <a:gd name="T110" fmla="*/ 3976 w 3976"/>
                <a:gd name="T111" fmla="*/ 527 h 527"/>
              </a:gdLst>
              <a:ahLst/>
              <a:cxnLst/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>
              <a:gsLst>
                <a:gs pos="0">
                  <a:srgbClr val="73654F">
                    <a:alpha val="100000"/>
                  </a:srgbClr>
                </a:gs>
                <a:gs pos="100000">
                  <a:srgbClr val="463416">
                    <a:alpha val="100000"/>
                  </a:srgbClr>
                </a:gs>
              </a:gsLst>
              <a:lin ang="5400000" scaled="1"/>
            </a:gradFill>
            <a:ln>
              <a:noFill/>
            </a:ln>
          </p:spPr>
          <p:txBody>
            <a:bodyPr wrap="none"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53" name="组合 2052"/>
          <p:cNvGrpSpPr/>
          <p:nvPr/>
        </p:nvGrpSpPr>
        <p:grpSpPr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2059" name="任意多边形 2058"/>
            <p:cNvSpPr/>
            <p:nvPr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60 h 287"/>
                <a:gd name="T4" fmla="*/ 66 w 365"/>
                <a:gd name="T5" fmla="*/ 108 h 287"/>
                <a:gd name="T6" fmla="*/ 143 w 365"/>
                <a:gd name="T7" fmla="*/ 180 h 287"/>
                <a:gd name="T8" fmla="*/ 191 w 365"/>
                <a:gd name="T9" fmla="*/ 168 h 287"/>
                <a:gd name="T10" fmla="*/ 341 w 365"/>
                <a:gd name="T11" fmla="*/ 287 h 287"/>
                <a:gd name="T12" fmla="*/ 305 w 365"/>
                <a:gd name="T13" fmla="*/ 174 h 287"/>
                <a:gd name="T14" fmla="*/ 365 w 365"/>
                <a:gd name="T15" fmla="*/ 132 h 287"/>
                <a:gd name="T16" fmla="*/ 359 w 365"/>
                <a:gd name="T17" fmla="*/ 126 h 287"/>
                <a:gd name="T18" fmla="*/ 335 w 365"/>
                <a:gd name="T19" fmla="*/ 114 h 287"/>
                <a:gd name="T20" fmla="*/ 299 w 365"/>
                <a:gd name="T21" fmla="*/ 90 h 287"/>
                <a:gd name="T22" fmla="*/ 257 w 365"/>
                <a:gd name="T23" fmla="*/ 72 h 287"/>
                <a:gd name="T24" fmla="*/ 215 w 365"/>
                <a:gd name="T25" fmla="*/ 54 h 287"/>
                <a:gd name="T26" fmla="*/ 173 w 365"/>
                <a:gd name="T27" fmla="*/ 36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</a:gdLst>
              <a:ahLst/>
              <a:cxnLst/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rgbClr val="463416">
                <a:alpha val="100000"/>
              </a:srgbClr>
            </a:solidFill>
            <a:ln>
              <a:noFill/>
            </a:ln>
          </p:spPr>
          <p:txBody>
            <a:bodyPr wrap="none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0" name="任意多边形 2059"/>
            <p:cNvSpPr/>
            <p:nvPr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</a:gdLst>
              <a:ahLst/>
              <a:cxnLst/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rgbClr val="463416">
                <a:alpha val="100000"/>
              </a:srgbClr>
            </a:solidFill>
            <a:ln>
              <a:noFill/>
            </a:ln>
          </p:spPr>
          <p:txBody>
            <a:bodyPr wrap="none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1" name="任意多边形 2060"/>
            <p:cNvSpPr/>
            <p:nvPr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30 h 60"/>
                <a:gd name="T16" fmla="*/ 65 w 71"/>
                <a:gd name="T17" fmla="*/ 42 h 60"/>
                <a:gd name="T18" fmla="*/ 71 w 71"/>
                <a:gd name="T19" fmla="*/ 54 h 60"/>
                <a:gd name="T20" fmla="*/ 71 w 71"/>
                <a:gd name="T21" fmla="*/ 60 h 60"/>
                <a:gd name="T22" fmla="*/ 59 w 71"/>
                <a:gd name="T23" fmla="*/ 54 h 60"/>
                <a:gd name="T24" fmla="*/ 47 w 71"/>
                <a:gd name="T25" fmla="*/ 42 h 60"/>
                <a:gd name="T26" fmla="*/ 23 w 71"/>
                <a:gd name="T27" fmla="*/ 30 h 60"/>
                <a:gd name="T28" fmla="*/ 23 w 71"/>
                <a:gd name="T29" fmla="*/ 36 h 60"/>
                <a:gd name="T30" fmla="*/ 18 w 71"/>
                <a:gd name="T31" fmla="*/ 42 h 60"/>
                <a:gd name="T32" fmla="*/ 12 w 71"/>
                <a:gd name="T33" fmla="*/ 48 h 60"/>
                <a:gd name="T34" fmla="*/ 6 w 71"/>
                <a:gd name="T35" fmla="*/ 48 h 60"/>
                <a:gd name="T36" fmla="*/ 6 w 71"/>
                <a:gd name="T37" fmla="*/ 48 h 60"/>
                <a:gd name="T38" fmla="*/ 6 w 71"/>
                <a:gd name="T39" fmla="*/ 36 h 60"/>
                <a:gd name="T40" fmla="*/ 0 w 71"/>
                <a:gd name="T41" fmla="*/ 18 h 60"/>
                <a:gd name="T42" fmla="*/ 0 w 71"/>
                <a:gd name="T43" fmla="*/ 18 h 60"/>
              </a:gdLst>
              <a:ahLst/>
              <a:cxnLst/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463416">
                <a:alpha val="100000"/>
              </a:srgbClr>
            </a:solidFill>
            <a:ln>
              <a:noFill/>
            </a:ln>
          </p:spPr>
          <p:txBody>
            <a:bodyPr wrap="none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2" name="任意多边形 2061"/>
            <p:cNvSpPr/>
            <p:nvPr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54 h 162"/>
                <a:gd name="T10" fmla="*/ 96 w 161"/>
                <a:gd name="T11" fmla="*/ 60 h 162"/>
                <a:gd name="T12" fmla="*/ 102 w 161"/>
                <a:gd name="T13" fmla="*/ 72 h 162"/>
                <a:gd name="T14" fmla="*/ 108 w 161"/>
                <a:gd name="T15" fmla="*/ 84 h 162"/>
                <a:gd name="T16" fmla="*/ 120 w 161"/>
                <a:gd name="T17" fmla="*/ 96 h 162"/>
                <a:gd name="T18" fmla="*/ 143 w 161"/>
                <a:gd name="T19" fmla="*/ 114 h 162"/>
                <a:gd name="T20" fmla="*/ 155 w 161"/>
                <a:gd name="T21" fmla="*/ 138 h 162"/>
                <a:gd name="T22" fmla="*/ 161 w 161"/>
                <a:gd name="T23" fmla="*/ 156 h 162"/>
                <a:gd name="T24" fmla="*/ 161 w 161"/>
                <a:gd name="T25" fmla="*/ 162 h 162"/>
                <a:gd name="T26" fmla="*/ 96 w 161"/>
                <a:gd name="T27" fmla="*/ 102 h 162"/>
                <a:gd name="T28" fmla="*/ 30 w 161"/>
                <a:gd name="T29" fmla="*/ 54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</a:gdLst>
              <a:ahLst/>
              <a:cxnLst/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463416">
                <a:alpha val="100000"/>
              </a:srgbClr>
            </a:solidFill>
            <a:ln>
              <a:noFill/>
            </a:ln>
          </p:spPr>
          <p:txBody>
            <a:bodyPr wrap="none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3" name="任意多边形 2062"/>
            <p:cNvSpPr/>
            <p:nvPr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30 h 60"/>
                <a:gd name="T4" fmla="*/ 41 w 59"/>
                <a:gd name="T5" fmla="*/ 36 h 60"/>
                <a:gd name="T6" fmla="*/ 47 w 59"/>
                <a:gd name="T7" fmla="*/ 42 h 60"/>
                <a:gd name="T8" fmla="*/ 53 w 59"/>
                <a:gd name="T9" fmla="*/ 54 h 60"/>
                <a:gd name="T10" fmla="*/ 53 w 59"/>
                <a:gd name="T11" fmla="*/ 60 h 60"/>
                <a:gd name="T12" fmla="*/ 47 w 59"/>
                <a:gd name="T13" fmla="*/ 54 h 60"/>
                <a:gd name="T14" fmla="*/ 35 w 59"/>
                <a:gd name="T15" fmla="*/ 48 h 60"/>
                <a:gd name="T16" fmla="*/ 23 w 59"/>
                <a:gd name="T17" fmla="*/ 36 h 60"/>
                <a:gd name="T18" fmla="*/ 17 w 59"/>
                <a:gd name="T19" fmla="*/ 30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</a:gdLst>
              <a:ahLst/>
              <a:cxnLst/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rgbClr val="463416">
                <a:alpha val="100000"/>
              </a:srgbClr>
            </a:solidFill>
            <a:ln>
              <a:noFill/>
            </a:ln>
          </p:spPr>
          <p:txBody>
            <a:bodyPr wrap="none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4" name="任意多边形 2063"/>
            <p:cNvSpPr/>
            <p:nvPr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36 h 204"/>
                <a:gd name="T2" fmla="*/ 245 w 245"/>
                <a:gd name="T3" fmla="*/ 42 h 204"/>
                <a:gd name="T4" fmla="*/ 209 w 245"/>
                <a:gd name="T5" fmla="*/ 84 h 204"/>
                <a:gd name="T6" fmla="*/ 143 w 245"/>
                <a:gd name="T7" fmla="*/ 132 h 204"/>
                <a:gd name="T8" fmla="*/ 167 w 245"/>
                <a:gd name="T9" fmla="*/ 156 h 204"/>
                <a:gd name="T10" fmla="*/ 179 w 245"/>
                <a:gd name="T11" fmla="*/ 204 h 204"/>
                <a:gd name="T12" fmla="*/ 77 w 245"/>
                <a:gd name="T13" fmla="*/ 132 h 204"/>
                <a:gd name="T14" fmla="*/ 47 w 245"/>
                <a:gd name="T15" fmla="*/ 84 h 204"/>
                <a:gd name="T16" fmla="*/ 89 w 245"/>
                <a:gd name="T17" fmla="*/ 66 h 204"/>
                <a:gd name="T18" fmla="*/ 59 w 245"/>
                <a:gd name="T19" fmla="*/ 36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36 h 204"/>
                <a:gd name="T50" fmla="*/ 233 w 245"/>
                <a:gd name="T51" fmla="*/ 36 h 204"/>
              </a:gdLst>
              <a:ahLst/>
              <a:cxnLst/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rgbClr val="463416">
                <a:alpha val="100000"/>
              </a:srgbClr>
            </a:solidFill>
            <a:ln>
              <a:noFill/>
            </a:ln>
          </p:spPr>
          <p:txBody>
            <a:bodyPr wrap="none"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54" name="标题 2053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2055" name="文本占位符 2054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4958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2056" name="日期占位符 2055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anchor="b" anchorCtr="0"/>
          <a:lstStyle/>
          <a:p>
            <a:endParaRPr lang="en-US" altLang="zh-CN" sz="1200" dirty="0">
              <a:latin typeface="Arial" panose="020B0604020202020204" pitchFamily="34" charset="0"/>
            </a:endParaRPr>
          </a:p>
        </p:txBody>
      </p:sp>
      <p:sp>
        <p:nvSpPr>
          <p:cNvPr id="2057" name="页脚占位符 2056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="b" anchorCtr="0"/>
          <a:lstStyle/>
          <a:p>
            <a:pPr algn="ctr"/>
            <a:endParaRPr lang="en-US" altLang="zh-CN" sz="1200" dirty="0">
              <a:latin typeface="Arial" panose="020B0604020202020204" pitchFamily="34" charset="0"/>
            </a:endParaRPr>
          </a:p>
        </p:txBody>
      </p:sp>
      <p:sp>
        <p:nvSpPr>
          <p:cNvPr id="2058" name="灯片编号占位符 2057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anchor="b" anchorCtr="0"/>
          <a:lstStyle/>
          <a:p>
            <a:pPr algn="r"/>
            <a:fld id="{12FF1C42-D199-3058-1032-587298610EC3}" type="slidenum">
              <a:rPr lang="en-US" altLang="zh-CN" sz="1200" dirty="0">
                <a:latin typeface="Arial" panose="020B0604020202020204" pitchFamily="34" charset="0"/>
              </a:rPr>
              <a:pPr algn="r"/>
              <a:t>‹#›</a:t>
            </a:fld>
            <a:endParaRPr lang="en-US" altLang="zh-CN" sz="1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组合 2049"/>
          <p:cNvGrpSpPr/>
          <p:nvPr/>
        </p:nvGrpSpPr>
        <p:grpSpPr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2073" name="任意多边形 2072"/>
            <p:cNvSpPr/>
            <p:nvPr/>
          </p:nvSpPr>
          <p:spPr>
            <a:xfrm>
              <a:off x="0" y="3072"/>
              <a:ext cx="5760" cy="1248"/>
            </a:xfrm>
            <a:custGeom>
              <a:avLst/>
              <a:gdLst>
                <a:gd name="T0" fmla="*/ 6027 w 6027"/>
                <a:gd name="T1" fmla="*/ 2296 h 2296"/>
                <a:gd name="T2" fmla="*/ 0 w 6027"/>
                <a:gd name="T3" fmla="*/ 2296 h 2296"/>
                <a:gd name="T4" fmla="*/ 0 w 6027"/>
                <a:gd name="T5" fmla="*/ 0 h 2296"/>
                <a:gd name="T6" fmla="*/ 6027 w 6027"/>
                <a:gd name="T7" fmla="*/ 0 h 2296"/>
                <a:gd name="T8" fmla="*/ 6027 w 6027"/>
                <a:gd name="T9" fmla="*/ 2296 h 2296"/>
                <a:gd name="T10" fmla="*/ 6027 w 6027"/>
                <a:gd name="T11" fmla="*/ 2296 h 2296"/>
              </a:gdLst>
              <a:ahLst/>
              <a:cxnLst/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>
              <a:gsLst>
                <a:gs pos="0">
                  <a:srgbClr val="003399">
                    <a:alpha val="100000"/>
                  </a:srgbClr>
                </a:gs>
                <a:gs pos="100000">
                  <a:srgbClr val="33CCCC">
                    <a:alpha val="100000"/>
                  </a:srgbClr>
                </a:gs>
              </a:gsLst>
              <a:lin ang="5400000" scaled="1"/>
            </a:gradFill>
            <a:ln>
              <a:noFill/>
            </a:ln>
          </p:spPr>
          <p:txBody>
            <a:bodyPr wrap="none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4" name="任意多边形 2073"/>
            <p:cNvSpPr/>
            <p:nvPr/>
          </p:nvSpPr>
          <p:spPr>
            <a:xfrm>
              <a:off x="0" y="0"/>
              <a:ext cx="5760" cy="3072"/>
            </a:xfrm>
            <a:custGeom>
              <a:avLst/>
              <a:gdLst>
                <a:gd name="T0" fmla="*/ 6027 w 6027"/>
                <a:gd name="T1" fmla="*/ 2296 h 2296"/>
                <a:gd name="T2" fmla="*/ 0 w 6027"/>
                <a:gd name="T3" fmla="*/ 2296 h 2296"/>
                <a:gd name="T4" fmla="*/ 0 w 6027"/>
                <a:gd name="T5" fmla="*/ 0 h 2296"/>
                <a:gd name="T6" fmla="*/ 6027 w 6027"/>
                <a:gd name="T7" fmla="*/ 0 h 2296"/>
                <a:gd name="T8" fmla="*/ 6027 w 6027"/>
                <a:gd name="T9" fmla="*/ 2296 h 2296"/>
                <a:gd name="T10" fmla="*/ 6027 w 6027"/>
                <a:gd name="T11" fmla="*/ 2296 h 2296"/>
              </a:gdLst>
              <a:ahLst/>
              <a:cxnLst/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>
              <a:gsLst>
                <a:gs pos="0">
                  <a:srgbClr val="001847">
                    <a:alpha val="100000"/>
                  </a:srgbClr>
                </a:gs>
                <a:gs pos="100000">
                  <a:srgbClr val="003399">
                    <a:alpha val="100000"/>
                  </a:srgbClr>
                </a:gs>
              </a:gsLst>
              <a:lin ang="5400000" scaled="1"/>
            </a:gradFill>
            <a:ln>
              <a:noFill/>
            </a:ln>
          </p:spPr>
          <p:txBody>
            <a:bodyPr wrap="none"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51" name="任意多边形 2050"/>
          <p:cNvSpPr/>
          <p:nvPr/>
        </p:nvSpPr>
        <p:spPr>
          <a:xfrm>
            <a:off x="6248400" y="6262688"/>
            <a:ext cx="2895600" cy="609600"/>
          </a:xfrm>
          <a:custGeom>
            <a:avLst/>
            <a:gdLst>
              <a:gd name="T0" fmla="*/ 5748 w 5748"/>
              <a:gd name="T1" fmla="*/ 246 h 246"/>
              <a:gd name="T2" fmla="*/ 0 w 5748"/>
              <a:gd name="T3" fmla="*/ 246 h 246"/>
              <a:gd name="T4" fmla="*/ 0 w 5748"/>
              <a:gd name="T5" fmla="*/ 0 h 246"/>
              <a:gd name="T6" fmla="*/ 5748 w 5748"/>
              <a:gd name="T7" fmla="*/ 0 h 246"/>
              <a:gd name="T8" fmla="*/ 5748 w 5748"/>
              <a:gd name="T9" fmla="*/ 246 h 246"/>
              <a:gd name="T10" fmla="*/ 5748 w 5748"/>
              <a:gd name="T11" fmla="*/ 246 h 246"/>
            </a:gdLst>
            <a:ahLst/>
            <a:cxnLst/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>
            <a:gsLst>
              <a:gs pos="0">
                <a:srgbClr val="003399">
                  <a:alpha val="100000"/>
                </a:srgbClr>
              </a:gs>
              <a:gs pos="100000">
                <a:srgbClr val="00FFCC">
                  <a:alpha val="100000"/>
                </a:srgbClr>
              </a:gs>
            </a:gsLst>
            <a:lin ang="8100000" scaled="1"/>
          </a:gradFill>
          <a:ln>
            <a:noFill/>
          </a:ln>
        </p:spPr>
        <p:txBody>
          <a:bodyPr wrap="none" rtlCol="0" anchor="ctr"/>
          <a:lstStyle/>
          <a:p>
            <a:pPr algn="ctr"/>
            <a:endParaRPr lang="zh-CN" altLang="en-US"/>
          </a:p>
        </p:txBody>
      </p:sp>
      <p:grpSp>
        <p:nvGrpSpPr>
          <p:cNvPr id="2052" name="组合 2051"/>
          <p:cNvGrpSpPr/>
          <p:nvPr/>
        </p:nvGrpSpPr>
        <p:grpSpPr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2065" name="任意多边形 2064"/>
            <p:cNvSpPr/>
            <p:nvPr/>
          </p:nvSpPr>
          <p:spPr>
            <a:xfrm>
              <a:off x="1488" y="3792"/>
              <a:ext cx="3240" cy="536"/>
            </a:xfrm>
            <a:custGeom>
              <a:avLst/>
              <a:gdLst>
                <a:gd name="T0" fmla="*/ 3132 w 3240"/>
                <a:gd name="T1" fmla="*/ 469 h 536"/>
                <a:gd name="T2" fmla="*/ 2995 w 3240"/>
                <a:gd name="T3" fmla="*/ 395 h 536"/>
                <a:gd name="T4" fmla="*/ 2911 w 3240"/>
                <a:gd name="T5" fmla="*/ 375 h 536"/>
                <a:gd name="T6" fmla="*/ 2678 w 3240"/>
                <a:gd name="T7" fmla="*/ 228 h 536"/>
                <a:gd name="T8" fmla="*/ 2553 w 3240"/>
                <a:gd name="T9" fmla="*/ 74 h 536"/>
                <a:gd name="T10" fmla="*/ 2457 w 3240"/>
                <a:gd name="T11" fmla="*/ 7 h 536"/>
                <a:gd name="T12" fmla="*/ 2403 w 3240"/>
                <a:gd name="T13" fmla="*/ 47 h 536"/>
                <a:gd name="T14" fmla="*/ 2289 w 3240"/>
                <a:gd name="T15" fmla="*/ 74 h 536"/>
                <a:gd name="T16" fmla="*/ 2134 w 3240"/>
                <a:gd name="T17" fmla="*/ 74 h 536"/>
                <a:gd name="T18" fmla="*/ 2044 w 3240"/>
                <a:gd name="T19" fmla="*/ 128 h 536"/>
                <a:gd name="T20" fmla="*/ 1775 w 3240"/>
                <a:gd name="T21" fmla="*/ 222 h 536"/>
                <a:gd name="T22" fmla="*/ 1602 w 3240"/>
                <a:gd name="T23" fmla="*/ 181 h 536"/>
                <a:gd name="T24" fmla="*/ 1560 w 3240"/>
                <a:gd name="T25" fmla="*/ 101 h 536"/>
                <a:gd name="T26" fmla="*/ 1542 w 3240"/>
                <a:gd name="T27" fmla="*/ 87 h 536"/>
                <a:gd name="T28" fmla="*/ 1446 w 3240"/>
                <a:gd name="T29" fmla="*/ 60 h 536"/>
                <a:gd name="T30" fmla="*/ 1375 w 3240"/>
                <a:gd name="T31" fmla="*/ 74 h 536"/>
                <a:gd name="T32" fmla="*/ 1309 w 3240"/>
                <a:gd name="T33" fmla="*/ 87 h 536"/>
                <a:gd name="T34" fmla="*/ 1243 w 3240"/>
                <a:gd name="T35" fmla="*/ 13 h 536"/>
                <a:gd name="T36" fmla="*/ 1225 w 3240"/>
                <a:gd name="T37" fmla="*/ 0 h 536"/>
                <a:gd name="T38" fmla="*/ 1189 w 3240"/>
                <a:gd name="T39" fmla="*/ 0 h 536"/>
                <a:gd name="T40" fmla="*/ 1106 w 3240"/>
                <a:gd name="T41" fmla="*/ 34 h 536"/>
                <a:gd name="T42" fmla="*/ 1106 w 3240"/>
                <a:gd name="T43" fmla="*/ 34 h 536"/>
                <a:gd name="T44" fmla="*/ 1094 w 3240"/>
                <a:gd name="T45" fmla="*/ 40 h 536"/>
                <a:gd name="T46" fmla="*/ 1070 w 3240"/>
                <a:gd name="T47" fmla="*/ 54 h 536"/>
                <a:gd name="T48" fmla="*/ 1034 w 3240"/>
                <a:gd name="T49" fmla="*/ 74 h 536"/>
                <a:gd name="T50" fmla="*/ 1004 w 3240"/>
                <a:gd name="T51" fmla="*/ 74 h 536"/>
                <a:gd name="T52" fmla="*/ 986 w 3240"/>
                <a:gd name="T53" fmla="*/ 74 h 536"/>
                <a:gd name="T54" fmla="*/ 956 w 3240"/>
                <a:gd name="T55" fmla="*/ 81 h 536"/>
                <a:gd name="T56" fmla="*/ 920 w 3240"/>
                <a:gd name="T57" fmla="*/ 94 h 536"/>
                <a:gd name="T58" fmla="*/ 884 w 3240"/>
                <a:gd name="T59" fmla="*/ 107 h 536"/>
                <a:gd name="T60" fmla="*/ 843 w 3240"/>
                <a:gd name="T61" fmla="*/ 128 h 536"/>
                <a:gd name="T62" fmla="*/ 813 w 3240"/>
                <a:gd name="T63" fmla="*/ 141 h 536"/>
                <a:gd name="T64" fmla="*/ 789 w 3240"/>
                <a:gd name="T65" fmla="*/ 148 h 536"/>
                <a:gd name="T66" fmla="*/ 783 w 3240"/>
                <a:gd name="T67" fmla="*/ 154 h 536"/>
                <a:gd name="T68" fmla="*/ 556 w 3240"/>
                <a:gd name="T69" fmla="*/ 228 h 536"/>
                <a:gd name="T70" fmla="*/ 394 w 3240"/>
                <a:gd name="T71" fmla="*/ 294 h 536"/>
                <a:gd name="T72" fmla="*/ 107 w 3240"/>
                <a:gd name="T73" fmla="*/ 462 h 536"/>
                <a:gd name="T74" fmla="*/ 0 w 3240"/>
                <a:gd name="T75" fmla="*/ 536 h 536"/>
                <a:gd name="T76" fmla="*/ 3240 w 3240"/>
                <a:gd name="T77" fmla="*/ 536 h 536"/>
                <a:gd name="T78" fmla="*/ 3132 w 3240"/>
                <a:gd name="T79" fmla="*/ 469 h 536"/>
                <a:gd name="T80" fmla="*/ 3132 w 3240"/>
                <a:gd name="T81" fmla="*/ 469 h 536"/>
              </a:gdLst>
              <a:ahLst/>
              <a:cxnLst/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>
              <a:gsLst>
                <a:gs pos="0">
                  <a:srgbClr val="847864">
                    <a:alpha val="100000"/>
                  </a:srgbClr>
                </a:gs>
                <a:gs pos="100000">
                  <a:srgbClr val="463416">
                    <a:alpha val="100000"/>
                  </a:srgbClr>
                </a:gs>
              </a:gsLst>
              <a:lin ang="5400000" scaled="1"/>
            </a:gradFill>
            <a:ln>
              <a:noFill/>
            </a:ln>
          </p:spPr>
          <p:txBody>
            <a:bodyPr wrap="none"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66" name="组合 2065"/>
            <p:cNvGrpSpPr/>
            <p:nvPr/>
          </p:nvGrpSpPr>
          <p:grpSpPr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2068" name="任意多边形 2067"/>
              <p:cNvSpPr/>
              <p:nvPr/>
            </p:nvSpPr>
            <p:spPr>
              <a:xfrm>
                <a:off x="3948" y="3799"/>
                <a:ext cx="996" cy="533"/>
              </a:xfrm>
              <a:custGeom>
                <a:avLst/>
                <a:gdLst>
                  <a:gd name="T0" fmla="*/ 636 w 996"/>
                  <a:gd name="T1" fmla="*/ 373 h 533"/>
                  <a:gd name="T2" fmla="*/ 495 w 996"/>
                  <a:gd name="T3" fmla="*/ 370 h 533"/>
                  <a:gd name="T4" fmla="*/ 280 w 996"/>
                  <a:gd name="T5" fmla="*/ 249 h 533"/>
                  <a:gd name="T6" fmla="*/ 127 w 996"/>
                  <a:gd name="T7" fmla="*/ 66 h 533"/>
                  <a:gd name="T8" fmla="*/ 0 w 996"/>
                  <a:gd name="T9" fmla="*/ 0 h 533"/>
                  <a:gd name="T10" fmla="*/ 22 w 996"/>
                  <a:gd name="T11" fmla="*/ 26 h 533"/>
                  <a:gd name="T12" fmla="*/ 0 w 996"/>
                  <a:gd name="T13" fmla="*/ 65 h 533"/>
                  <a:gd name="T14" fmla="*/ 30 w 996"/>
                  <a:gd name="T15" fmla="*/ 119 h 533"/>
                  <a:gd name="T16" fmla="*/ 75 w 996"/>
                  <a:gd name="T17" fmla="*/ 243 h 533"/>
                  <a:gd name="T18" fmla="*/ 45 w 996"/>
                  <a:gd name="T19" fmla="*/ 422 h 533"/>
                  <a:gd name="T20" fmla="*/ 200 w 996"/>
                  <a:gd name="T21" fmla="*/ 329 h 533"/>
                  <a:gd name="T22" fmla="*/ 612 w 996"/>
                  <a:gd name="T23" fmla="*/ 533 h 533"/>
                  <a:gd name="T24" fmla="*/ 996 w 996"/>
                  <a:gd name="T25" fmla="*/ 529 h 533"/>
                  <a:gd name="T26" fmla="*/ 828 w 996"/>
                  <a:gd name="T27" fmla="*/ 473 h 533"/>
                  <a:gd name="T28" fmla="*/ 636 w 996"/>
                  <a:gd name="T29" fmla="*/ 373 h 533"/>
                </a:gdLst>
                <a:ahLst/>
                <a:cxnLst/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rgbClr val="463416">
                  <a:alpha val="100000"/>
                </a:srgbClr>
              </a:solidFill>
              <a:ln>
                <a:noFill/>
              </a:ln>
            </p:spPr>
            <p:txBody>
              <a:bodyPr wrap="none"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69" name="任意多边形 2068"/>
              <p:cNvSpPr/>
              <p:nvPr/>
            </p:nvSpPr>
            <p:spPr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18 h 353"/>
                  <a:gd name="T4" fmla="*/ 24 w 186"/>
                  <a:gd name="T5" fmla="*/ 30 h 353"/>
                  <a:gd name="T6" fmla="*/ 18 w 186"/>
                  <a:gd name="T7" fmla="*/ 66 h 353"/>
                  <a:gd name="T8" fmla="*/ 42 w 186"/>
                  <a:gd name="T9" fmla="*/ 114 h 353"/>
                  <a:gd name="T10" fmla="*/ 48 w 186"/>
                  <a:gd name="T11" fmla="*/ 162 h 353"/>
                  <a:gd name="T12" fmla="*/ 0 w 186"/>
                  <a:gd name="T13" fmla="*/ 353 h 353"/>
                  <a:gd name="T14" fmla="*/ 54 w 186"/>
                  <a:gd name="T15" fmla="*/ 233 h 353"/>
                  <a:gd name="T16" fmla="*/ 84 w 186"/>
                  <a:gd name="T17" fmla="*/ 216 h 353"/>
                  <a:gd name="T18" fmla="*/ 126 w 186"/>
                  <a:gd name="T19" fmla="*/ 126 h 353"/>
                  <a:gd name="T20" fmla="*/ 144 w 186"/>
                  <a:gd name="T21" fmla="*/ 120 h 353"/>
                  <a:gd name="T22" fmla="*/ 144 w 186"/>
                  <a:gd name="T23" fmla="*/ 90 h 353"/>
                  <a:gd name="T24" fmla="*/ 186 w 186"/>
                  <a:gd name="T25" fmla="*/ 66 h 353"/>
                  <a:gd name="T26" fmla="*/ 162 w 186"/>
                  <a:gd name="T27" fmla="*/ 60 h 353"/>
                  <a:gd name="T28" fmla="*/ 36 w 186"/>
                  <a:gd name="T29" fmla="*/ 0 h 353"/>
                  <a:gd name="T30" fmla="*/ 36 w 186"/>
                  <a:gd name="T31" fmla="*/ 0 h 353"/>
                </a:gdLst>
                <a:ahLst/>
                <a:cxnLst/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463416">
                  <a:alpha val="100000"/>
                </a:srgbClr>
              </a:solidFill>
              <a:ln>
                <a:noFill/>
              </a:ln>
            </p:spPr>
            <p:txBody>
              <a:bodyPr wrap="none"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70" name="任意多边形 2069"/>
              <p:cNvSpPr/>
              <p:nvPr/>
            </p:nvSpPr>
            <p:spPr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</a:gdLst>
                <a:ahLst/>
                <a:cxnLst/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463416">
                  <a:alpha val="100000"/>
                </a:srgbClr>
              </a:solidFill>
              <a:ln>
                <a:noFill/>
              </a:ln>
            </p:spPr>
            <p:txBody>
              <a:bodyPr wrap="none"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71" name="任意多边形 2070"/>
              <p:cNvSpPr/>
              <p:nvPr/>
            </p:nvSpPr>
            <p:spPr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6 h 66"/>
                  <a:gd name="T8" fmla="*/ 6 w 155"/>
                  <a:gd name="T9" fmla="*/ 18 h 66"/>
                  <a:gd name="T10" fmla="*/ 0 w 155"/>
                  <a:gd name="T11" fmla="*/ 24 h 66"/>
                  <a:gd name="T12" fmla="*/ 78 w 155"/>
                  <a:gd name="T13" fmla="*/ 60 h 66"/>
                  <a:gd name="T14" fmla="*/ 96 w 155"/>
                  <a:gd name="T15" fmla="*/ 42 h 66"/>
                  <a:gd name="T16" fmla="*/ 155 w 155"/>
                  <a:gd name="T17" fmla="*/ 66 h 66"/>
                  <a:gd name="T18" fmla="*/ 126 w 155"/>
                  <a:gd name="T19" fmla="*/ 24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</a:gdLst>
                <a:ahLst/>
                <a:cxnLst/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rgbClr val="463416">
                  <a:alpha val="100000"/>
                </a:srgbClr>
              </a:solidFill>
              <a:ln>
                <a:noFill/>
              </a:ln>
            </p:spPr>
            <p:txBody>
              <a:bodyPr wrap="none"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72" name="任意多边形 2071"/>
              <p:cNvSpPr/>
              <p:nvPr/>
            </p:nvSpPr>
            <p:spPr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36 h 72"/>
                  <a:gd name="T2" fmla="*/ 0 w 42"/>
                  <a:gd name="T3" fmla="*/ 18 h 72"/>
                  <a:gd name="T4" fmla="*/ 12 w 42"/>
                  <a:gd name="T5" fmla="*/ 6 h 72"/>
                  <a:gd name="T6" fmla="*/ 0 w 42"/>
                  <a:gd name="T7" fmla="*/ 6 h 72"/>
                  <a:gd name="T8" fmla="*/ 12 w 42"/>
                  <a:gd name="T9" fmla="*/ 6 h 72"/>
                  <a:gd name="T10" fmla="*/ 24 w 42"/>
                  <a:gd name="T11" fmla="*/ 6 h 72"/>
                  <a:gd name="T12" fmla="*/ 36 w 42"/>
                  <a:gd name="T13" fmla="*/ 6 h 72"/>
                  <a:gd name="T14" fmla="*/ 42 w 42"/>
                  <a:gd name="T15" fmla="*/ 0 h 72"/>
                  <a:gd name="T16" fmla="*/ 30 w 42"/>
                  <a:gd name="T17" fmla="*/ 18 h 72"/>
                  <a:gd name="T18" fmla="*/ 42 w 42"/>
                  <a:gd name="T19" fmla="*/ 48 h 72"/>
                  <a:gd name="T20" fmla="*/ 12 w 42"/>
                  <a:gd name="T21" fmla="*/ 72 h 72"/>
                  <a:gd name="T22" fmla="*/ 6 w 42"/>
                  <a:gd name="T23" fmla="*/ 36 h 72"/>
                  <a:gd name="T24" fmla="*/ 6 w 42"/>
                  <a:gd name="T25" fmla="*/ 36 h 72"/>
                </a:gdLst>
                <a:ahLst/>
                <a:cxnLst/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rgbClr val="463416">
                  <a:alpha val="100000"/>
                </a:srgbClr>
              </a:solidFill>
              <a:ln>
                <a:noFill/>
              </a:ln>
            </p:spPr>
            <p:txBody>
              <a:bodyPr wrap="none"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67" name="任意多边形 2066"/>
            <p:cNvSpPr/>
            <p:nvPr/>
          </p:nvSpPr>
          <p:spPr>
            <a:xfrm>
              <a:off x="0" y="3792"/>
              <a:ext cx="3976" cy="535"/>
            </a:xfrm>
            <a:custGeom>
              <a:avLst/>
              <a:gdLst>
                <a:gd name="T0" fmla="*/ 3976 w 3976"/>
                <a:gd name="T1" fmla="*/ 527 h 527"/>
                <a:gd name="T2" fmla="*/ 3970 w 3976"/>
                <a:gd name="T3" fmla="*/ 527 h 527"/>
                <a:gd name="T4" fmla="*/ 3844 w 3976"/>
                <a:gd name="T5" fmla="*/ 509 h 527"/>
                <a:gd name="T6" fmla="*/ 2487 w 3976"/>
                <a:gd name="T7" fmla="*/ 305 h 527"/>
                <a:gd name="T8" fmla="*/ 2039 w 3976"/>
                <a:gd name="T9" fmla="*/ 36 h 527"/>
                <a:gd name="T10" fmla="*/ 1907 w 3976"/>
                <a:gd name="T11" fmla="*/ 24 h 527"/>
                <a:gd name="T12" fmla="*/ 1883 w 3976"/>
                <a:gd name="T13" fmla="*/ 54 h 527"/>
                <a:gd name="T14" fmla="*/ 1859 w 3976"/>
                <a:gd name="T15" fmla="*/ 54 h 527"/>
                <a:gd name="T16" fmla="*/ 1830 w 3976"/>
                <a:gd name="T17" fmla="*/ 30 h 527"/>
                <a:gd name="T18" fmla="*/ 1704 w 3976"/>
                <a:gd name="T19" fmla="*/ 102 h 527"/>
                <a:gd name="T20" fmla="*/ 1608 w 3976"/>
                <a:gd name="T21" fmla="*/ 126 h 527"/>
                <a:gd name="T22" fmla="*/ 1561 w 3976"/>
                <a:gd name="T23" fmla="*/ 132 h 527"/>
                <a:gd name="T24" fmla="*/ 1495 w 3976"/>
                <a:gd name="T25" fmla="*/ 102 h 527"/>
                <a:gd name="T26" fmla="*/ 1357 w 3976"/>
                <a:gd name="T27" fmla="*/ 126 h 527"/>
                <a:gd name="T28" fmla="*/ 1285 w 3976"/>
                <a:gd name="T29" fmla="*/ 24 h 527"/>
                <a:gd name="T30" fmla="*/ 1280 w 3976"/>
                <a:gd name="T31" fmla="*/ 18 h 527"/>
                <a:gd name="T32" fmla="*/ 1262 w 3976"/>
                <a:gd name="T33" fmla="*/ 12 h 527"/>
                <a:gd name="T34" fmla="*/ 1238 w 3976"/>
                <a:gd name="T35" fmla="*/ 6 h 527"/>
                <a:gd name="T36" fmla="*/ 1220 w 3976"/>
                <a:gd name="T37" fmla="*/ 0 h 527"/>
                <a:gd name="T38" fmla="*/ 1196 w 3976"/>
                <a:gd name="T39" fmla="*/ 0 h 527"/>
                <a:gd name="T40" fmla="*/ 1166 w 3976"/>
                <a:gd name="T41" fmla="*/ 0 h 527"/>
                <a:gd name="T42" fmla="*/ 1142 w 3976"/>
                <a:gd name="T43" fmla="*/ 0 h 527"/>
                <a:gd name="T44" fmla="*/ 1136 w 3976"/>
                <a:gd name="T45" fmla="*/ 0 h 527"/>
                <a:gd name="T46" fmla="*/ 1130 w 3976"/>
                <a:gd name="T47" fmla="*/ 0 h 527"/>
                <a:gd name="T48" fmla="*/ 1124 w 3976"/>
                <a:gd name="T49" fmla="*/ 6 h 527"/>
                <a:gd name="T50" fmla="*/ 1118 w 3976"/>
                <a:gd name="T51" fmla="*/ 12 h 527"/>
                <a:gd name="T52" fmla="*/ 1100 w 3976"/>
                <a:gd name="T53" fmla="*/ 18 h 527"/>
                <a:gd name="T54" fmla="*/ 1088 w 3976"/>
                <a:gd name="T55" fmla="*/ 18 h 527"/>
                <a:gd name="T56" fmla="*/ 1070 w 3976"/>
                <a:gd name="T57" fmla="*/ 24 h 527"/>
                <a:gd name="T58" fmla="*/ 1052 w 3976"/>
                <a:gd name="T59" fmla="*/ 30 h 527"/>
                <a:gd name="T60" fmla="*/ 1034 w 3976"/>
                <a:gd name="T61" fmla="*/ 36 h 527"/>
                <a:gd name="T62" fmla="*/ 1028 w 3976"/>
                <a:gd name="T63" fmla="*/ 42 h 527"/>
                <a:gd name="T64" fmla="*/ 969 w 3976"/>
                <a:gd name="T65" fmla="*/ 60 h 527"/>
                <a:gd name="T66" fmla="*/ 921 w 3976"/>
                <a:gd name="T67" fmla="*/ 72 h 527"/>
                <a:gd name="T68" fmla="*/ 855 w 3976"/>
                <a:gd name="T69" fmla="*/ 48 h 527"/>
                <a:gd name="T70" fmla="*/ 825 w 3976"/>
                <a:gd name="T71" fmla="*/ 48 h 527"/>
                <a:gd name="T72" fmla="*/ 759 w 3976"/>
                <a:gd name="T73" fmla="*/ 72 h 527"/>
                <a:gd name="T74" fmla="*/ 735 w 3976"/>
                <a:gd name="T75" fmla="*/ 72 h 527"/>
                <a:gd name="T76" fmla="*/ 706 w 3976"/>
                <a:gd name="T77" fmla="*/ 60 h 527"/>
                <a:gd name="T78" fmla="*/ 640 w 3976"/>
                <a:gd name="T79" fmla="*/ 60 h 527"/>
                <a:gd name="T80" fmla="*/ 544 w 3976"/>
                <a:gd name="T81" fmla="*/ 72 h 527"/>
                <a:gd name="T82" fmla="*/ 389 w 3976"/>
                <a:gd name="T83" fmla="*/ 18 h 527"/>
                <a:gd name="T84" fmla="*/ 323 w 3976"/>
                <a:gd name="T85" fmla="*/ 60 h 527"/>
                <a:gd name="T86" fmla="*/ 317 w 3976"/>
                <a:gd name="T87" fmla="*/ 60 h 527"/>
                <a:gd name="T88" fmla="*/ 305 w 3976"/>
                <a:gd name="T89" fmla="*/ 72 h 527"/>
                <a:gd name="T90" fmla="*/ 287 w 3976"/>
                <a:gd name="T91" fmla="*/ 78 h 527"/>
                <a:gd name="T92" fmla="*/ 263 w 3976"/>
                <a:gd name="T93" fmla="*/ 90 h 527"/>
                <a:gd name="T94" fmla="*/ 203 w 3976"/>
                <a:gd name="T95" fmla="*/ 120 h 527"/>
                <a:gd name="T96" fmla="*/ 149 w 3976"/>
                <a:gd name="T97" fmla="*/ 150 h 527"/>
                <a:gd name="T98" fmla="*/ 78 w 3976"/>
                <a:gd name="T99" fmla="*/ 168 h 527"/>
                <a:gd name="T100" fmla="*/ 0 w 3976"/>
                <a:gd name="T101" fmla="*/ 180 h 527"/>
                <a:gd name="T102" fmla="*/ 0 w 3976"/>
                <a:gd name="T103" fmla="*/ 527 h 527"/>
                <a:gd name="T104" fmla="*/ 1010 w 3976"/>
                <a:gd name="T105" fmla="*/ 527 h 527"/>
                <a:gd name="T106" fmla="*/ 3725 w 3976"/>
                <a:gd name="T107" fmla="*/ 527 h 527"/>
                <a:gd name="T108" fmla="*/ 3976 w 3976"/>
                <a:gd name="T109" fmla="*/ 527 h 527"/>
                <a:gd name="T110" fmla="*/ 3976 w 3976"/>
                <a:gd name="T111" fmla="*/ 527 h 527"/>
              </a:gdLst>
              <a:ahLst/>
              <a:cxnLst/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>
              <a:gsLst>
                <a:gs pos="0">
                  <a:srgbClr val="73654F">
                    <a:alpha val="100000"/>
                  </a:srgbClr>
                </a:gs>
                <a:gs pos="100000">
                  <a:srgbClr val="463416">
                    <a:alpha val="100000"/>
                  </a:srgbClr>
                </a:gs>
              </a:gsLst>
              <a:lin ang="5400000" scaled="1"/>
            </a:gradFill>
            <a:ln>
              <a:noFill/>
            </a:ln>
          </p:spPr>
          <p:txBody>
            <a:bodyPr wrap="none"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53" name="组合 2052"/>
          <p:cNvGrpSpPr/>
          <p:nvPr/>
        </p:nvGrpSpPr>
        <p:grpSpPr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2059" name="任意多边形 2058"/>
            <p:cNvSpPr/>
            <p:nvPr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60 h 287"/>
                <a:gd name="T4" fmla="*/ 66 w 365"/>
                <a:gd name="T5" fmla="*/ 108 h 287"/>
                <a:gd name="T6" fmla="*/ 143 w 365"/>
                <a:gd name="T7" fmla="*/ 180 h 287"/>
                <a:gd name="T8" fmla="*/ 191 w 365"/>
                <a:gd name="T9" fmla="*/ 168 h 287"/>
                <a:gd name="T10" fmla="*/ 341 w 365"/>
                <a:gd name="T11" fmla="*/ 287 h 287"/>
                <a:gd name="T12" fmla="*/ 305 w 365"/>
                <a:gd name="T13" fmla="*/ 174 h 287"/>
                <a:gd name="T14" fmla="*/ 365 w 365"/>
                <a:gd name="T15" fmla="*/ 132 h 287"/>
                <a:gd name="T16" fmla="*/ 359 w 365"/>
                <a:gd name="T17" fmla="*/ 126 h 287"/>
                <a:gd name="T18" fmla="*/ 335 w 365"/>
                <a:gd name="T19" fmla="*/ 114 h 287"/>
                <a:gd name="T20" fmla="*/ 299 w 365"/>
                <a:gd name="T21" fmla="*/ 90 h 287"/>
                <a:gd name="T22" fmla="*/ 257 w 365"/>
                <a:gd name="T23" fmla="*/ 72 h 287"/>
                <a:gd name="T24" fmla="*/ 215 w 365"/>
                <a:gd name="T25" fmla="*/ 54 h 287"/>
                <a:gd name="T26" fmla="*/ 173 w 365"/>
                <a:gd name="T27" fmla="*/ 36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</a:gdLst>
              <a:ahLst/>
              <a:cxnLst/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rgbClr val="463416">
                <a:alpha val="100000"/>
              </a:srgbClr>
            </a:solidFill>
            <a:ln>
              <a:noFill/>
            </a:ln>
          </p:spPr>
          <p:txBody>
            <a:bodyPr wrap="none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0" name="任意多边形 2059"/>
            <p:cNvSpPr/>
            <p:nvPr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</a:gdLst>
              <a:ahLst/>
              <a:cxnLst/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rgbClr val="463416">
                <a:alpha val="100000"/>
              </a:srgbClr>
            </a:solidFill>
            <a:ln>
              <a:noFill/>
            </a:ln>
          </p:spPr>
          <p:txBody>
            <a:bodyPr wrap="none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1" name="任意多边形 2060"/>
            <p:cNvSpPr/>
            <p:nvPr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30 h 60"/>
                <a:gd name="T16" fmla="*/ 65 w 71"/>
                <a:gd name="T17" fmla="*/ 42 h 60"/>
                <a:gd name="T18" fmla="*/ 71 w 71"/>
                <a:gd name="T19" fmla="*/ 54 h 60"/>
                <a:gd name="T20" fmla="*/ 71 w 71"/>
                <a:gd name="T21" fmla="*/ 60 h 60"/>
                <a:gd name="T22" fmla="*/ 59 w 71"/>
                <a:gd name="T23" fmla="*/ 54 h 60"/>
                <a:gd name="T24" fmla="*/ 47 w 71"/>
                <a:gd name="T25" fmla="*/ 42 h 60"/>
                <a:gd name="T26" fmla="*/ 23 w 71"/>
                <a:gd name="T27" fmla="*/ 30 h 60"/>
                <a:gd name="T28" fmla="*/ 23 w 71"/>
                <a:gd name="T29" fmla="*/ 36 h 60"/>
                <a:gd name="T30" fmla="*/ 18 w 71"/>
                <a:gd name="T31" fmla="*/ 42 h 60"/>
                <a:gd name="T32" fmla="*/ 12 w 71"/>
                <a:gd name="T33" fmla="*/ 48 h 60"/>
                <a:gd name="T34" fmla="*/ 6 w 71"/>
                <a:gd name="T35" fmla="*/ 48 h 60"/>
                <a:gd name="T36" fmla="*/ 6 w 71"/>
                <a:gd name="T37" fmla="*/ 48 h 60"/>
                <a:gd name="T38" fmla="*/ 6 w 71"/>
                <a:gd name="T39" fmla="*/ 36 h 60"/>
                <a:gd name="T40" fmla="*/ 0 w 71"/>
                <a:gd name="T41" fmla="*/ 18 h 60"/>
                <a:gd name="T42" fmla="*/ 0 w 71"/>
                <a:gd name="T43" fmla="*/ 18 h 60"/>
              </a:gdLst>
              <a:ahLst/>
              <a:cxnLst/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463416">
                <a:alpha val="100000"/>
              </a:srgbClr>
            </a:solidFill>
            <a:ln>
              <a:noFill/>
            </a:ln>
          </p:spPr>
          <p:txBody>
            <a:bodyPr wrap="none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2" name="任意多边形 2061"/>
            <p:cNvSpPr/>
            <p:nvPr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54 h 162"/>
                <a:gd name="T10" fmla="*/ 96 w 161"/>
                <a:gd name="T11" fmla="*/ 60 h 162"/>
                <a:gd name="T12" fmla="*/ 102 w 161"/>
                <a:gd name="T13" fmla="*/ 72 h 162"/>
                <a:gd name="T14" fmla="*/ 108 w 161"/>
                <a:gd name="T15" fmla="*/ 84 h 162"/>
                <a:gd name="T16" fmla="*/ 120 w 161"/>
                <a:gd name="T17" fmla="*/ 96 h 162"/>
                <a:gd name="T18" fmla="*/ 143 w 161"/>
                <a:gd name="T19" fmla="*/ 114 h 162"/>
                <a:gd name="T20" fmla="*/ 155 w 161"/>
                <a:gd name="T21" fmla="*/ 138 h 162"/>
                <a:gd name="T22" fmla="*/ 161 w 161"/>
                <a:gd name="T23" fmla="*/ 156 h 162"/>
                <a:gd name="T24" fmla="*/ 161 w 161"/>
                <a:gd name="T25" fmla="*/ 162 h 162"/>
                <a:gd name="T26" fmla="*/ 96 w 161"/>
                <a:gd name="T27" fmla="*/ 102 h 162"/>
                <a:gd name="T28" fmla="*/ 30 w 161"/>
                <a:gd name="T29" fmla="*/ 54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</a:gdLst>
              <a:ahLst/>
              <a:cxnLst/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463416">
                <a:alpha val="100000"/>
              </a:srgbClr>
            </a:solidFill>
            <a:ln>
              <a:noFill/>
            </a:ln>
          </p:spPr>
          <p:txBody>
            <a:bodyPr wrap="none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3" name="任意多边形 2062"/>
            <p:cNvSpPr/>
            <p:nvPr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30 h 60"/>
                <a:gd name="T4" fmla="*/ 41 w 59"/>
                <a:gd name="T5" fmla="*/ 36 h 60"/>
                <a:gd name="T6" fmla="*/ 47 w 59"/>
                <a:gd name="T7" fmla="*/ 42 h 60"/>
                <a:gd name="T8" fmla="*/ 53 w 59"/>
                <a:gd name="T9" fmla="*/ 54 h 60"/>
                <a:gd name="T10" fmla="*/ 53 w 59"/>
                <a:gd name="T11" fmla="*/ 60 h 60"/>
                <a:gd name="T12" fmla="*/ 47 w 59"/>
                <a:gd name="T13" fmla="*/ 54 h 60"/>
                <a:gd name="T14" fmla="*/ 35 w 59"/>
                <a:gd name="T15" fmla="*/ 48 h 60"/>
                <a:gd name="T16" fmla="*/ 23 w 59"/>
                <a:gd name="T17" fmla="*/ 36 h 60"/>
                <a:gd name="T18" fmla="*/ 17 w 59"/>
                <a:gd name="T19" fmla="*/ 30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</a:gdLst>
              <a:ahLst/>
              <a:cxnLst/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rgbClr val="463416">
                <a:alpha val="100000"/>
              </a:srgbClr>
            </a:solidFill>
            <a:ln>
              <a:noFill/>
            </a:ln>
          </p:spPr>
          <p:txBody>
            <a:bodyPr wrap="none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4" name="任意多边形 2063"/>
            <p:cNvSpPr/>
            <p:nvPr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36 h 204"/>
                <a:gd name="T2" fmla="*/ 245 w 245"/>
                <a:gd name="T3" fmla="*/ 42 h 204"/>
                <a:gd name="T4" fmla="*/ 209 w 245"/>
                <a:gd name="T5" fmla="*/ 84 h 204"/>
                <a:gd name="T6" fmla="*/ 143 w 245"/>
                <a:gd name="T7" fmla="*/ 132 h 204"/>
                <a:gd name="T8" fmla="*/ 167 w 245"/>
                <a:gd name="T9" fmla="*/ 156 h 204"/>
                <a:gd name="T10" fmla="*/ 179 w 245"/>
                <a:gd name="T11" fmla="*/ 204 h 204"/>
                <a:gd name="T12" fmla="*/ 77 w 245"/>
                <a:gd name="T13" fmla="*/ 132 h 204"/>
                <a:gd name="T14" fmla="*/ 47 w 245"/>
                <a:gd name="T15" fmla="*/ 84 h 204"/>
                <a:gd name="T16" fmla="*/ 89 w 245"/>
                <a:gd name="T17" fmla="*/ 66 h 204"/>
                <a:gd name="T18" fmla="*/ 59 w 245"/>
                <a:gd name="T19" fmla="*/ 36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36 h 204"/>
                <a:gd name="T50" fmla="*/ 233 w 245"/>
                <a:gd name="T51" fmla="*/ 36 h 204"/>
              </a:gdLst>
              <a:ahLst/>
              <a:cxnLst/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rgbClr val="463416">
                <a:alpha val="100000"/>
              </a:srgbClr>
            </a:solidFill>
            <a:ln>
              <a:noFill/>
            </a:ln>
          </p:spPr>
          <p:txBody>
            <a:bodyPr wrap="none"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54" name="标题 2053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2055" name="文本占位符 2054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4958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2056" name="日期占位符 2055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anchor="b" anchorCtr="0"/>
          <a:lstStyle/>
          <a:p>
            <a:endParaRPr lang="en-US" altLang="zh-CN" sz="1200" dirty="0">
              <a:latin typeface="Arial" panose="020B0604020202020204" pitchFamily="34" charset="0"/>
            </a:endParaRPr>
          </a:p>
        </p:txBody>
      </p:sp>
      <p:sp>
        <p:nvSpPr>
          <p:cNvPr id="2057" name="页脚占位符 2056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="b" anchorCtr="0"/>
          <a:lstStyle/>
          <a:p>
            <a:pPr algn="ctr"/>
            <a:endParaRPr lang="en-US" altLang="zh-CN" sz="1200" dirty="0">
              <a:latin typeface="Arial" panose="020B0604020202020204" pitchFamily="34" charset="0"/>
            </a:endParaRPr>
          </a:p>
        </p:txBody>
      </p:sp>
      <p:sp>
        <p:nvSpPr>
          <p:cNvPr id="2058" name="灯片编号占位符 2057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anchor="b" anchorCtr="0"/>
          <a:lstStyle/>
          <a:p>
            <a:pPr algn="r"/>
            <a:fld id="{12FF1C42-D199-3058-1032-587298610EC3}" type="slidenum">
              <a:rPr lang="en-US" altLang="zh-CN" sz="1200" dirty="0">
                <a:latin typeface="Arial" panose="020B0604020202020204" pitchFamily="34" charset="0"/>
              </a:rPr>
              <a:pPr algn="r"/>
              <a:t>‹#›</a:t>
            </a:fld>
            <a:endParaRPr lang="en-US" altLang="zh-CN" sz="1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FE6D90-395D-4CE8-873D-3DD94CA1F725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66800" y="381000"/>
            <a:ext cx="76200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066800" y="1752600"/>
            <a:ext cx="3733800" cy="4114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953000" y="1752600"/>
            <a:ext cx="3733800" cy="19812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953000" y="3886200"/>
            <a:ext cx="3733800" cy="19812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pPr lvl="0" eaLnBrk="1" hangingPunct="1"/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标题 2053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2055" name="文本占位符 2054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4958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2056" name="日期占位符 2055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anchor="b" anchorCtr="0"/>
          <a:lstStyle/>
          <a:p>
            <a:endParaRPr lang="en-US" altLang="zh-CN" sz="1200" dirty="0">
              <a:latin typeface="Arial" panose="020B0604020202020204" pitchFamily="34" charset="0"/>
            </a:endParaRPr>
          </a:p>
        </p:txBody>
      </p:sp>
      <p:sp>
        <p:nvSpPr>
          <p:cNvPr id="2057" name="页脚占位符 2056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anchor="b" anchorCtr="0"/>
          <a:lstStyle/>
          <a:p>
            <a:pPr algn="ctr"/>
            <a:endParaRPr lang="en-US" altLang="zh-CN" sz="1200" dirty="0">
              <a:latin typeface="Arial" panose="020B0604020202020204" pitchFamily="34" charset="0"/>
            </a:endParaRPr>
          </a:p>
        </p:txBody>
      </p:sp>
      <p:sp>
        <p:nvSpPr>
          <p:cNvPr id="2058" name="灯片编号占位符 2057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anchor="b" anchorCtr="0"/>
          <a:lstStyle/>
          <a:p>
            <a:pPr algn="r"/>
            <a:fld id="{12FF1C42-D199-3058-1032-587298610EC3}" type="slidenum">
              <a:rPr lang="en-US" altLang="zh-CN" sz="1200" dirty="0">
                <a:latin typeface="Arial" panose="020B0604020202020204" pitchFamily="34" charset="0"/>
              </a:rPr>
              <a:pPr algn="r"/>
              <a:t>‹#›</a:t>
            </a:fld>
            <a:endParaRPr lang="en-US" altLang="zh-CN" sz="1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C4B7E5-60D2-4391-8A52-10EBB67E79C3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B724AA-D750-4F62-94E1-A32AFE517D68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C6BBAE-4308-42C7-AB09-80A8C3978E64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CC43C0-D9C9-49BB-8ECF-AEE8E830EFCA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188545-4764-45E9-9B18-F32E804CEE4B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DE7745-EB35-47AE-9A34-A491F43EE8CE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5D403B-E522-47C7-B6B3-1BD5B38A920B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201A79B2-AAB7-46AD-AEF4-383E154503A3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7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</p:sldLayoutIdLst>
  <p:transition>
    <p:zoom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tags" Target="../tags/tag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34.wmf"/><Relationship Id="rId5" Type="http://schemas.openxmlformats.org/officeDocument/2006/relationships/image" Target="../media/image33.png"/><Relationship Id="rId4" Type="http://schemas.openxmlformats.org/officeDocument/2006/relationships/image" Target="../media/image32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hyperlink" Target="http://p12.qhimg.com/dr/360_210_/t0119ffbcfcc24631d8.jpg" TargetMode="Externa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30053" y="3379788"/>
            <a:ext cx="4886325" cy="347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700213"/>
            <a:ext cx="7772400" cy="1470025"/>
          </a:xfrm>
        </p:spPr>
        <p:txBody>
          <a:bodyPr/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第三节</a:t>
            </a:r>
            <a:r>
              <a:rPr lang="en-US" altLang="zh-CN" sz="6600" b="1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/>
            </a:r>
            <a:br>
              <a:rPr lang="en-US" altLang="zh-CN" sz="6600" b="1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</a:br>
            <a:r>
              <a:rPr lang="zh-CN" altLang="en-US" sz="6600" b="1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合理营养与食品安全</a:t>
            </a:r>
            <a:endParaRPr lang="zh-CN" altLang="zh-CN" sz="6600" b="1" dirty="0" smtClean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标题 1"/>
          <p:cNvSpPr>
            <a:spLocks noGrp="1"/>
          </p:cNvSpPr>
          <p:nvPr>
            <p:ph type="title"/>
          </p:nvPr>
        </p:nvSpPr>
        <p:spPr>
          <a:xfrm>
            <a:off x="5292725" y="692150"/>
            <a:ext cx="3671888" cy="1143000"/>
          </a:xfrm>
        </p:spPr>
        <p:txBody>
          <a:bodyPr/>
          <a:lstStyle/>
          <a:p>
            <a:r>
              <a:rPr lang="zh-CN" altLang="en-US" sz="6600" b="1" smtClean="0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每日三餐</a:t>
            </a:r>
            <a:r>
              <a:rPr lang="en-US" altLang="zh-CN" sz="6600" b="1" smtClean="0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/>
            </a:r>
            <a:br>
              <a:rPr lang="en-US" altLang="zh-CN" sz="6600" b="1" smtClean="0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</a:br>
            <a:r>
              <a:rPr lang="zh-CN" altLang="en-US" sz="6600" b="1" smtClean="0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按时进食</a:t>
            </a:r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27965" y="1571308"/>
            <a:ext cx="6081713" cy="5087937"/>
          </a:xfr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标题 1"/>
          <p:cNvSpPr>
            <a:spLocks noGrp="1"/>
          </p:cNvSpPr>
          <p:nvPr>
            <p:ph type="title"/>
          </p:nvPr>
        </p:nvSpPr>
        <p:spPr>
          <a:xfrm>
            <a:off x="457200" y="-100013"/>
            <a:ext cx="8229600" cy="1143001"/>
          </a:xfrm>
        </p:spPr>
        <p:txBody>
          <a:bodyPr/>
          <a:lstStyle/>
          <a:p>
            <a:r>
              <a:rPr lang="en-US" altLang="zh-CN" sz="5400" b="1" smtClean="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《</a:t>
            </a:r>
            <a:r>
              <a:rPr lang="zh-CN" altLang="en-US" sz="5400" b="1" smtClean="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中国居民膳食指南</a:t>
            </a:r>
            <a:r>
              <a:rPr lang="en-US" altLang="zh-CN" sz="5400" b="1" smtClean="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》</a:t>
            </a:r>
            <a:r>
              <a:rPr lang="en-US" altLang="zh-CN" sz="5400" b="1" smtClean="0">
                <a:latin typeface="华文新魏" panose="02010800040101010101" pitchFamily="2" charset="-122"/>
                <a:ea typeface="华文新魏" panose="02010800040101010101" pitchFamily="2" charset="-122"/>
              </a:rPr>
              <a:t>P34</a:t>
            </a:r>
            <a:endParaRPr lang="zh-CN" altLang="en-US" sz="5400" b="1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3315" name="内容占位符 2"/>
          <p:cNvSpPr>
            <a:spLocks noGrp="1"/>
          </p:cNvSpPr>
          <p:nvPr>
            <p:ph idx="1"/>
          </p:nvPr>
        </p:nvSpPr>
        <p:spPr>
          <a:xfrm>
            <a:off x="323528" y="908050"/>
            <a:ext cx="8568952" cy="5834063"/>
          </a:xfrm>
          <a:ln w="63500">
            <a:solidFill>
              <a:srgbClr val="7030A0"/>
            </a:solidFill>
            <a:prstDash val="sysDash"/>
          </a:ln>
        </p:spPr>
        <p:txBody>
          <a:bodyPr/>
          <a:lstStyle/>
          <a:p>
            <a:pPr marL="0" indent="0">
              <a:buFontTx/>
              <a:buNone/>
            </a:pPr>
            <a:r>
              <a:rPr lang="en-US" altLang="zh-CN" sz="3800" b="1" dirty="0" smtClean="0">
                <a:solidFill>
                  <a:srgbClr val="7030A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zh-CN" altLang="en-US" sz="3800" b="1" dirty="0" smtClean="0">
                <a:solidFill>
                  <a:srgbClr val="7030A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食物</a:t>
            </a:r>
            <a:r>
              <a:rPr lang="zh-CN" altLang="en-US" sz="3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多样</a:t>
            </a:r>
            <a:r>
              <a:rPr lang="zh-CN" altLang="en-US" sz="3800" b="1" dirty="0" smtClean="0">
                <a:solidFill>
                  <a:srgbClr val="7030A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，谷类为主，粗细搭配</a:t>
            </a:r>
            <a:endParaRPr lang="en-US" altLang="zh-CN" sz="3800" b="1" dirty="0" smtClean="0">
              <a:solidFill>
                <a:srgbClr val="7030A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lnSpc>
                <a:spcPts val="3600"/>
              </a:lnSpc>
              <a:buFontTx/>
              <a:buNone/>
            </a:pPr>
            <a:r>
              <a:rPr lang="en-US" altLang="zh-CN" sz="3800" b="1" dirty="0" smtClean="0">
                <a:solidFill>
                  <a:srgbClr val="7030A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2.</a:t>
            </a:r>
            <a:r>
              <a:rPr lang="zh-CN" altLang="en-US" sz="3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多吃</a:t>
            </a:r>
            <a:r>
              <a:rPr lang="zh-CN" altLang="en-US" sz="3800" b="1" dirty="0" smtClean="0">
                <a:solidFill>
                  <a:srgbClr val="7030A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蔬菜水果和薯类</a:t>
            </a:r>
            <a:endParaRPr lang="en-US" altLang="zh-CN" sz="3800" b="1" dirty="0" smtClean="0">
              <a:solidFill>
                <a:srgbClr val="7030A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lnSpc>
                <a:spcPts val="3600"/>
              </a:lnSpc>
              <a:buFontTx/>
              <a:buNone/>
            </a:pPr>
            <a:r>
              <a:rPr lang="en-US" altLang="zh-CN" sz="3800" b="1" dirty="0" smtClean="0">
                <a:solidFill>
                  <a:srgbClr val="7030A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3.</a:t>
            </a:r>
            <a:r>
              <a:rPr lang="zh-CN" altLang="en-US" sz="3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每天吃</a:t>
            </a:r>
            <a:r>
              <a:rPr lang="zh-CN" altLang="en-US" sz="3800" b="1" dirty="0" smtClean="0">
                <a:solidFill>
                  <a:srgbClr val="7030A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奶类、大豆或其制品</a:t>
            </a:r>
            <a:endParaRPr lang="en-US" altLang="zh-CN" sz="3800" b="1" dirty="0" smtClean="0">
              <a:solidFill>
                <a:srgbClr val="7030A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lnSpc>
                <a:spcPts val="3600"/>
              </a:lnSpc>
              <a:buFontTx/>
              <a:buNone/>
            </a:pPr>
            <a:r>
              <a:rPr lang="en-US" altLang="zh-CN" sz="3800" b="1" dirty="0" smtClean="0">
                <a:solidFill>
                  <a:srgbClr val="7030A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4.</a:t>
            </a:r>
            <a:r>
              <a:rPr lang="zh-CN" altLang="en-US" sz="3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常吃</a:t>
            </a:r>
            <a:r>
              <a:rPr lang="zh-CN" altLang="en-US" sz="3800" b="1" dirty="0" smtClean="0">
                <a:solidFill>
                  <a:srgbClr val="7030A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适量鱼、禽、蛋和瘦肉</a:t>
            </a:r>
            <a:endParaRPr lang="en-US" altLang="zh-CN" sz="3800" b="1" dirty="0" smtClean="0">
              <a:solidFill>
                <a:srgbClr val="7030A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lnSpc>
                <a:spcPts val="3600"/>
              </a:lnSpc>
              <a:buFontTx/>
              <a:buNone/>
            </a:pPr>
            <a:r>
              <a:rPr lang="en-US" altLang="zh-CN" sz="3800" b="1" dirty="0" smtClean="0">
                <a:solidFill>
                  <a:srgbClr val="7030A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5.</a:t>
            </a:r>
            <a:r>
              <a:rPr lang="zh-CN" altLang="en-US" sz="3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减少</a:t>
            </a:r>
            <a:r>
              <a:rPr lang="zh-CN" altLang="en-US" sz="3800" b="1" dirty="0" smtClean="0">
                <a:solidFill>
                  <a:srgbClr val="7030A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烹调</a:t>
            </a:r>
            <a:r>
              <a:rPr lang="zh-CN" altLang="en-US" sz="3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油</a:t>
            </a:r>
            <a:r>
              <a:rPr lang="zh-CN" altLang="en-US" sz="3800" b="1" dirty="0" smtClean="0">
                <a:solidFill>
                  <a:srgbClr val="7030A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用量，吃清淡</a:t>
            </a:r>
            <a:r>
              <a:rPr lang="zh-CN" altLang="en-US" sz="3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少盐</a:t>
            </a:r>
            <a:r>
              <a:rPr lang="zh-CN" altLang="en-US" sz="3800" b="1" dirty="0" smtClean="0">
                <a:solidFill>
                  <a:srgbClr val="7030A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膳食</a:t>
            </a:r>
            <a:endParaRPr lang="en-US" altLang="zh-CN" sz="3800" b="1" dirty="0" smtClean="0">
              <a:solidFill>
                <a:srgbClr val="7030A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lnSpc>
                <a:spcPts val="3600"/>
              </a:lnSpc>
              <a:buFontTx/>
              <a:buNone/>
            </a:pPr>
            <a:r>
              <a:rPr lang="en-US" altLang="zh-CN" sz="3800" b="1" dirty="0" smtClean="0">
                <a:solidFill>
                  <a:srgbClr val="7030A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6.</a:t>
            </a:r>
            <a:r>
              <a:rPr lang="zh-CN" altLang="en-US" sz="3800" b="1" dirty="0" smtClean="0">
                <a:solidFill>
                  <a:srgbClr val="7030A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食不过量，</a:t>
            </a:r>
            <a:r>
              <a:rPr lang="zh-CN" altLang="en-US" sz="3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天天运动</a:t>
            </a:r>
            <a:r>
              <a:rPr lang="zh-CN" altLang="en-US" sz="3800" b="1" dirty="0" smtClean="0">
                <a:solidFill>
                  <a:srgbClr val="7030A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，保持健康体重</a:t>
            </a:r>
            <a:endParaRPr lang="en-US" altLang="zh-CN" sz="3800" b="1" dirty="0" smtClean="0">
              <a:solidFill>
                <a:srgbClr val="7030A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lnSpc>
                <a:spcPts val="3600"/>
              </a:lnSpc>
              <a:buFontTx/>
              <a:buNone/>
            </a:pPr>
            <a:r>
              <a:rPr lang="en-US" altLang="zh-CN" sz="3800" b="1" dirty="0" smtClean="0">
                <a:solidFill>
                  <a:srgbClr val="7030A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7.</a:t>
            </a:r>
            <a:r>
              <a:rPr lang="zh-CN" altLang="en-US" sz="3800" b="1" dirty="0" smtClean="0">
                <a:solidFill>
                  <a:srgbClr val="7030A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三餐分配要</a:t>
            </a:r>
            <a:r>
              <a:rPr lang="zh-CN" altLang="en-US" sz="3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合理</a:t>
            </a:r>
            <a:r>
              <a:rPr lang="zh-CN" altLang="en-US" sz="3800" b="1" dirty="0" smtClean="0">
                <a:solidFill>
                  <a:srgbClr val="7030A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，零食要</a:t>
            </a:r>
            <a:r>
              <a:rPr lang="zh-CN" altLang="en-US" sz="3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适当</a:t>
            </a:r>
            <a:endParaRPr lang="en-US" altLang="zh-CN" sz="3800" b="1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lnSpc>
                <a:spcPts val="3600"/>
              </a:lnSpc>
              <a:buFontTx/>
              <a:buNone/>
            </a:pPr>
            <a:r>
              <a:rPr lang="en-US" altLang="zh-CN" sz="3800" b="1" dirty="0" smtClean="0">
                <a:solidFill>
                  <a:srgbClr val="7030A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8.</a:t>
            </a:r>
            <a:r>
              <a:rPr lang="zh-CN" altLang="en-US" sz="3800" b="1" dirty="0" smtClean="0">
                <a:solidFill>
                  <a:srgbClr val="7030A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每天足量</a:t>
            </a:r>
            <a:r>
              <a:rPr lang="zh-CN" altLang="en-US" sz="3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饮水</a:t>
            </a:r>
            <a:r>
              <a:rPr lang="zh-CN" altLang="en-US" sz="3800" b="1" dirty="0" smtClean="0">
                <a:solidFill>
                  <a:srgbClr val="7030A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，合理选择饮料</a:t>
            </a:r>
            <a:endParaRPr lang="en-US" altLang="zh-CN" sz="3800" b="1" dirty="0" smtClean="0">
              <a:solidFill>
                <a:srgbClr val="7030A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lnSpc>
                <a:spcPts val="3600"/>
              </a:lnSpc>
              <a:buFontTx/>
              <a:buNone/>
            </a:pPr>
            <a:r>
              <a:rPr lang="en-US" altLang="zh-CN" sz="3800" b="1" dirty="0" smtClean="0">
                <a:solidFill>
                  <a:srgbClr val="7030A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9.</a:t>
            </a:r>
            <a:r>
              <a:rPr lang="zh-CN" altLang="en-US" sz="3800" b="1" dirty="0" smtClean="0">
                <a:solidFill>
                  <a:srgbClr val="7030A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如饮酒应</a:t>
            </a:r>
            <a:r>
              <a:rPr lang="zh-CN" altLang="en-US" sz="3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限量</a:t>
            </a:r>
            <a:endParaRPr lang="en-US" altLang="zh-CN" sz="3800" b="1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lnSpc>
                <a:spcPts val="3600"/>
              </a:lnSpc>
              <a:buFontTx/>
              <a:buNone/>
            </a:pPr>
            <a:r>
              <a:rPr lang="en-US" altLang="zh-CN" sz="3800" b="1" dirty="0" smtClean="0">
                <a:solidFill>
                  <a:srgbClr val="7030A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10.</a:t>
            </a:r>
            <a:r>
              <a:rPr lang="zh-CN" altLang="en-US" sz="3800" b="1" dirty="0" smtClean="0">
                <a:solidFill>
                  <a:srgbClr val="7030A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吃</a:t>
            </a:r>
            <a:r>
              <a:rPr lang="zh-CN" altLang="en-US" sz="3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新鲜卫生</a:t>
            </a:r>
            <a:r>
              <a:rPr lang="zh-CN" altLang="en-US" sz="3800" b="1" dirty="0" smtClean="0">
                <a:solidFill>
                  <a:srgbClr val="7030A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的食物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33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33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33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133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15" grpId="0" uiExpand="1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79512" y="1677214"/>
            <a:ext cx="8834422" cy="2308324"/>
          </a:xfrm>
          <a:prstGeom prst="rect">
            <a:avLst/>
          </a:prstGeom>
          <a:ln w="28575">
            <a:solidFill>
              <a:srgbClr val="FF0000"/>
            </a:solidFill>
            <a:prstDash val="sysDot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B050"/>
                </a:solidFill>
              </a:rPr>
              <a:t>1.</a:t>
            </a:r>
            <a:r>
              <a:rPr lang="x-none" altLang="zh-CN" sz="3200" b="1" dirty="0" smtClean="0">
                <a:solidFill>
                  <a:srgbClr val="00B050"/>
                </a:solidFill>
              </a:rPr>
              <a:t>从合理营养的角度看</a:t>
            </a:r>
            <a:r>
              <a:rPr lang="x-none" altLang="zh-CN" sz="3200" b="1" dirty="0">
                <a:solidFill>
                  <a:srgbClr val="00B050"/>
                </a:solidFill>
              </a:rPr>
              <a:t>，下列做法正确的是</a:t>
            </a:r>
            <a:r>
              <a:rPr lang="x-none" altLang="zh-CN" sz="3200" b="1" dirty="0" smtClean="0">
                <a:solidFill>
                  <a:srgbClr val="00B050"/>
                </a:solidFill>
              </a:rPr>
              <a:t>(</a:t>
            </a:r>
            <a:r>
              <a:rPr lang="en-US" altLang="zh-CN" sz="3200" b="1" dirty="0" smtClean="0">
                <a:solidFill>
                  <a:srgbClr val="00B050"/>
                </a:solidFill>
              </a:rPr>
              <a:t> </a:t>
            </a:r>
            <a:r>
              <a:rPr lang="x-none" altLang="zh-CN" sz="3200" b="1" dirty="0" smtClean="0">
                <a:solidFill>
                  <a:srgbClr val="00B050"/>
                </a:solidFill>
              </a:rPr>
              <a:t>   </a:t>
            </a:r>
            <a:r>
              <a:rPr lang="x-none" altLang="zh-CN" sz="3200" b="1" dirty="0">
                <a:solidFill>
                  <a:srgbClr val="00B050"/>
                </a:solidFill>
              </a:rPr>
              <a:t>)</a:t>
            </a:r>
            <a:endParaRPr lang="zh-CN" altLang="zh-CN" sz="3200" b="1" dirty="0">
              <a:solidFill>
                <a:srgbClr val="00B05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B050"/>
                </a:solidFill>
              </a:rPr>
              <a:t>   </a:t>
            </a:r>
            <a:r>
              <a:rPr lang="x-none" altLang="zh-CN" sz="3200" b="1" dirty="0" smtClean="0">
                <a:solidFill>
                  <a:srgbClr val="00B050"/>
                </a:solidFill>
              </a:rPr>
              <a:t>A</a:t>
            </a:r>
            <a:r>
              <a:rPr lang="x-none" altLang="zh-CN" sz="3200" b="1" dirty="0">
                <a:solidFill>
                  <a:srgbClr val="00B050"/>
                </a:solidFill>
              </a:rPr>
              <a:t>.不吃早餐                    B.不爱吃蔬菜和水果</a:t>
            </a:r>
            <a:endParaRPr lang="zh-CN" altLang="zh-CN" sz="3200" b="1" dirty="0">
              <a:solidFill>
                <a:srgbClr val="00B05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B050"/>
                </a:solidFill>
              </a:rPr>
              <a:t>  </a:t>
            </a:r>
            <a:r>
              <a:rPr lang="x-none" altLang="zh-CN" sz="3200" b="1" dirty="0" smtClean="0">
                <a:solidFill>
                  <a:srgbClr val="00B050"/>
                </a:solidFill>
              </a:rPr>
              <a:t>C</a:t>
            </a:r>
            <a:r>
              <a:rPr lang="x-none" altLang="zh-CN" sz="3200" b="1" dirty="0">
                <a:solidFill>
                  <a:srgbClr val="00B050"/>
                </a:solidFill>
              </a:rPr>
              <a:t>.爱喝饮料，不爱喝水  </a:t>
            </a:r>
            <a:r>
              <a:rPr lang="x-none" altLang="zh-CN" sz="3200" b="1" dirty="0" smtClean="0">
                <a:solidFill>
                  <a:srgbClr val="00B050"/>
                </a:solidFill>
              </a:rPr>
              <a:t> </a:t>
            </a:r>
            <a:r>
              <a:rPr lang="x-none" altLang="zh-CN" sz="3200" b="1" dirty="0">
                <a:solidFill>
                  <a:srgbClr val="00B050"/>
                </a:solidFill>
              </a:rPr>
              <a:t>D.不偏食，不挑食</a:t>
            </a:r>
            <a:endParaRPr lang="zh-CN" altLang="zh-CN" sz="3200" b="1" dirty="0">
              <a:solidFill>
                <a:srgbClr val="00B05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7544" y="404664"/>
            <a:ext cx="3312368" cy="830997"/>
          </a:xfrm>
          <a:prstGeom prst="rect">
            <a:avLst/>
          </a:prstGeom>
          <a:noFill/>
          <a:ln w="57150">
            <a:solidFill>
              <a:srgbClr val="FF0000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zh-CN" altLang="en-US" sz="4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营养小博士</a:t>
            </a:r>
            <a:endParaRPr lang="zh-CN" altLang="en-US" sz="48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063438" y="1779836"/>
            <a:ext cx="55496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x-none" altLang="zh-CN" sz="4000" b="1" i="1" dirty="0">
                <a:solidFill>
                  <a:srgbClr val="FF0000"/>
                </a:solidFill>
              </a:rPr>
              <a:t>D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0638" y="4217020"/>
            <a:ext cx="8833296" cy="2308324"/>
          </a:xfrm>
          <a:prstGeom prst="rect">
            <a:avLst/>
          </a:prstGeom>
          <a:ln w="28575">
            <a:solidFill>
              <a:srgbClr val="FF0000"/>
            </a:solidFill>
            <a:prstDash val="sysDot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0070C0"/>
                </a:solidFill>
              </a:rPr>
              <a:t>2.</a:t>
            </a:r>
            <a:r>
              <a:rPr lang="x-none" altLang="zh-CN" sz="3200" b="1" dirty="0">
                <a:solidFill>
                  <a:srgbClr val="0070C0"/>
                </a:solidFill>
              </a:rPr>
              <a:t>南南为自己设计了一份午餐：米饭、煎蛋、鸡汤。要使这份午餐营养更合理，还要添加</a:t>
            </a:r>
            <a:r>
              <a:rPr lang="x-none" altLang="zh-CN" sz="3200" b="1" dirty="0" smtClean="0">
                <a:solidFill>
                  <a:srgbClr val="0070C0"/>
                </a:solidFill>
              </a:rPr>
              <a:t>(</a:t>
            </a:r>
            <a:r>
              <a:rPr lang="en-US" altLang="zh-CN" sz="3200" b="1" dirty="0" smtClean="0">
                <a:solidFill>
                  <a:srgbClr val="0070C0"/>
                </a:solidFill>
              </a:rPr>
              <a:t>    </a:t>
            </a:r>
            <a:r>
              <a:rPr lang="x-none" altLang="zh-CN" sz="3200" b="1" dirty="0" smtClean="0">
                <a:solidFill>
                  <a:srgbClr val="0070C0"/>
                </a:solidFill>
              </a:rPr>
              <a:t>)</a:t>
            </a:r>
            <a:endParaRPr lang="en-US" altLang="zh-CN" sz="3200" b="1" dirty="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70C0"/>
                </a:solidFill>
              </a:rPr>
              <a:t>  A</a:t>
            </a:r>
            <a:r>
              <a:rPr lang="en-US" altLang="zh-CN" sz="3200" b="1" dirty="0">
                <a:solidFill>
                  <a:srgbClr val="0070C0"/>
                </a:solidFill>
              </a:rPr>
              <a:t>.</a:t>
            </a:r>
            <a:r>
              <a:rPr lang="zh-CN" altLang="zh-CN" sz="3200" b="1" dirty="0">
                <a:solidFill>
                  <a:srgbClr val="0070C0"/>
                </a:solidFill>
              </a:rPr>
              <a:t>炒青菜</a:t>
            </a:r>
            <a:r>
              <a:rPr lang="en-US" altLang="zh-CN" sz="3200" b="1" dirty="0">
                <a:solidFill>
                  <a:srgbClr val="0070C0"/>
                </a:solidFill>
              </a:rPr>
              <a:t>     B.</a:t>
            </a:r>
            <a:r>
              <a:rPr lang="zh-CN" altLang="zh-CN" sz="3200" b="1" dirty="0">
                <a:solidFill>
                  <a:srgbClr val="0070C0"/>
                </a:solidFill>
              </a:rPr>
              <a:t>烤鱼</a:t>
            </a:r>
            <a:r>
              <a:rPr lang="en-US" altLang="zh-CN" sz="3200" b="1" dirty="0">
                <a:solidFill>
                  <a:srgbClr val="0070C0"/>
                </a:solidFill>
              </a:rPr>
              <a:t>     C.</a:t>
            </a:r>
            <a:r>
              <a:rPr lang="zh-CN" altLang="zh-CN" sz="3200" b="1" dirty="0">
                <a:solidFill>
                  <a:srgbClr val="0070C0"/>
                </a:solidFill>
              </a:rPr>
              <a:t>荔枝肉</a:t>
            </a:r>
            <a:r>
              <a:rPr lang="en-US" altLang="zh-CN" sz="3200" b="1" dirty="0">
                <a:solidFill>
                  <a:srgbClr val="0070C0"/>
                </a:solidFill>
              </a:rPr>
              <a:t>     D.</a:t>
            </a:r>
            <a:r>
              <a:rPr lang="zh-CN" altLang="zh-CN" sz="3200" b="1" dirty="0">
                <a:solidFill>
                  <a:srgbClr val="0070C0"/>
                </a:solidFill>
              </a:rPr>
              <a:t>焖虾</a:t>
            </a:r>
          </a:p>
        </p:txBody>
      </p:sp>
      <p:sp>
        <p:nvSpPr>
          <p:cNvPr id="10" name="矩形 9"/>
          <p:cNvSpPr/>
          <p:nvPr/>
        </p:nvSpPr>
        <p:spPr>
          <a:xfrm>
            <a:off x="7596336" y="5073784"/>
            <a:ext cx="79239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x-none" altLang="zh-CN" sz="3200" b="1" dirty="0">
                <a:solidFill>
                  <a:srgbClr val="000000"/>
                </a:solidFill>
              </a:rPr>
              <a:t> </a:t>
            </a:r>
            <a:r>
              <a:rPr lang="x-none" altLang="zh-CN" sz="4000" b="1" i="1" dirty="0">
                <a:solidFill>
                  <a:srgbClr val="FF0000"/>
                </a:solidFill>
              </a:rPr>
              <a:t>A </a:t>
            </a:r>
            <a:endParaRPr lang="zh-CN" altLang="en-US" sz="4000" b="1" i="1" dirty="0">
              <a:solidFill>
                <a:srgbClr val="FF0000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57504">
            <a:off x="7341364" y="-52632"/>
            <a:ext cx="1648372" cy="1648372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9" grpId="0" animBg="1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20096292337277147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5400" y="38100"/>
            <a:ext cx="9144000" cy="6840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Rectangle 3"/>
          <p:cNvSpPr>
            <a:spLocks noGrp="1" noChangeArrowheads="1"/>
          </p:cNvSpPr>
          <p:nvPr>
            <p:ph type="title"/>
          </p:nvPr>
        </p:nvSpPr>
        <p:spPr>
          <a:xfrm>
            <a:off x="854075" y="255902"/>
            <a:ext cx="7821612" cy="796925"/>
          </a:xfrm>
          <a:effectLst/>
          <a:sp3d prstMaterial="plastic"/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j-cs"/>
              </a:rPr>
              <a:t>学以致用： </a:t>
            </a:r>
            <a:endParaRPr kumimoji="0" lang="zh-CN" sz="4000" b="1" i="0" u="none" strike="noStrike" kern="1200" cap="none" spc="0" normalizeH="0" baseline="0" noProof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楷体_GB2312" panose="02010609030101010101" pitchFamily="49" charset="-122"/>
              <a:ea typeface="楷体_GB2312" panose="02010609030101010101" pitchFamily="49" charset="-122"/>
              <a:cs typeface="+mj-cs"/>
            </a:endParaRPr>
          </a:p>
        </p:txBody>
      </p:sp>
      <p:sp>
        <p:nvSpPr>
          <p:cNvPr id="18435" name="Rectangle 4"/>
          <p:cNvSpPr>
            <a:spLocks noGrp="1"/>
          </p:cNvSpPr>
          <p:nvPr>
            <p:ph idx="1"/>
          </p:nvPr>
        </p:nvSpPr>
        <p:spPr>
          <a:xfrm>
            <a:off x="456565" y="1052830"/>
            <a:ext cx="8218488" cy="3573463"/>
          </a:xfrm>
        </p:spPr>
        <p:txBody>
          <a:bodyPr wrap="square" lIns="54864" tIns="91440" rIns="91440" bIns="45720" anchor="t"/>
          <a:lstStyle/>
          <a:p>
            <a:pPr marL="0" indent="0" algn="just">
              <a:buNone/>
            </a:pPr>
            <a:r>
              <a:rPr lang="zh-CN" altLang="en-US" sz="280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  <a:sym typeface="Arial" panose="020B0604020202020204" pitchFamily="34" charset="0"/>
              </a:rPr>
              <a:t>同学们，十多年前的某一天，你们来到了这个世界。从那时起，你们的父母便不辞辛劳地照顾你们，无怨无悔地抚养你们长大。你们是否感受到了父母对你们的深沉的爱呢？今天，老师给你们布置一个任务，</a:t>
            </a:r>
            <a:r>
              <a:rPr lang="zh-CN" altLang="zh-CN" sz="2800" dirty="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  <a:sym typeface="Arial" panose="020B0604020202020204" pitchFamily="34" charset="0"/>
              </a:rPr>
              <a:t>尝试运用有关合理营养的知识，</a:t>
            </a:r>
            <a:r>
              <a:rPr lang="zh-CN" altLang="en-US" sz="2800" u="sng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sym typeface="幼圆" panose="02010509060101010101" pitchFamily="49" charset="-122"/>
              </a:rPr>
              <a:t>为你们的父母设计一份</a:t>
            </a:r>
            <a:r>
              <a:rPr lang="zh-CN" altLang="zh-CN" sz="2800" u="sng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sym typeface="Arial" panose="020B0604020202020204" pitchFamily="34" charset="0"/>
              </a:rPr>
              <a:t>营养合理的</a:t>
            </a:r>
            <a:r>
              <a:rPr lang="zh-CN" altLang="en-US" sz="2800" u="sng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sym typeface="幼圆" panose="02010509060101010101" pitchFamily="49" charset="-122"/>
              </a:rPr>
              <a:t>午餐食谱</a:t>
            </a:r>
            <a:r>
              <a:rPr lang="zh-CN" altLang="en-US" sz="280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  <a:sym typeface="幼圆" panose="02010509060101010101" pitchFamily="49" charset="-122"/>
              </a:rPr>
              <a:t>，感恩父母的辛勤付出！相信同学们一定能做得很好！</a:t>
            </a:r>
          </a:p>
          <a:p>
            <a:pPr marL="0" indent="0" algn="just">
              <a:buNone/>
            </a:pPr>
            <a:endParaRPr lang="zh-CN" altLang="en-US" sz="2800" dirty="0">
              <a:solidFill>
                <a:srgbClr val="000000"/>
              </a:solidFill>
              <a:latin typeface="黑体" panose="02010600030101010101" pitchFamily="49" charset="-122"/>
              <a:ea typeface="黑体" panose="02010600030101010101" pitchFamily="49" charset="-122"/>
              <a:sym typeface="幼圆" panose="02010509060101010101" pitchFamily="49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bldLvl="0" animBg="1"/>
      <p:bldP spid="18435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矩形 144389"/>
          <p:cNvSpPr/>
          <p:nvPr/>
        </p:nvSpPr>
        <p:spPr>
          <a:xfrm>
            <a:off x="179388" y="838200"/>
            <a:ext cx="8785225" cy="5903913"/>
          </a:xfrm>
          <a:prstGeom prst="rect">
            <a:avLst/>
          </a:prstGeom>
          <a:noFill/>
          <a:ln w="25400" cap="flat" cmpd="sng">
            <a:solidFill>
              <a:srgbClr val="99CC00"/>
            </a:solidFill>
            <a:prstDash val="sysDot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dirty="0">
              <a:solidFill>
                <a:srgbClr val="000000"/>
              </a:solidFill>
              <a:latin typeface="幼圆" panose="0201050906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1506" name="矩形 3"/>
          <p:cNvSpPr/>
          <p:nvPr/>
        </p:nvSpPr>
        <p:spPr>
          <a:xfrm>
            <a:off x="2484438" y="966788"/>
            <a:ext cx="4095750" cy="51911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为家长设计一份午餐食谱</a:t>
            </a:r>
          </a:p>
        </p:txBody>
      </p:sp>
      <p:sp>
        <p:nvSpPr>
          <p:cNvPr id="21507" name="矩形 4"/>
          <p:cNvSpPr/>
          <p:nvPr/>
        </p:nvSpPr>
        <p:spPr>
          <a:xfrm>
            <a:off x="250825" y="1431925"/>
            <a:ext cx="8572500" cy="113506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95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目的要求</a:t>
            </a:r>
          </a:p>
          <a:p>
            <a:pPr>
              <a:lnSpc>
                <a:spcPct val="95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尝试运用有关合理营养的知识，给家长设计一份营养合理的午餐食谱，关心长辈的饮食。</a:t>
            </a:r>
          </a:p>
        </p:txBody>
      </p:sp>
      <p:sp>
        <p:nvSpPr>
          <p:cNvPr id="21508" name="矩形 6"/>
          <p:cNvSpPr/>
          <p:nvPr/>
        </p:nvSpPr>
        <p:spPr>
          <a:xfrm>
            <a:off x="250825" y="2603500"/>
            <a:ext cx="8714105" cy="394906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lIns="18000" rIns="18000" anchor="t">
            <a:spAutoFit/>
          </a:bodyPr>
          <a:lstStyle/>
          <a:p>
            <a:pPr>
              <a:lnSpc>
                <a:spcPct val="95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提示</a:t>
            </a:r>
          </a:p>
          <a:p>
            <a:pPr>
              <a:lnSpc>
                <a:spcPct val="95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●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设计的午餐食谱只要求含有五类食物并且比例合适，不要求计算其中能量的多少以及各类营养物质的量。</a:t>
            </a:r>
          </a:p>
          <a:p>
            <a:pPr>
              <a:lnSpc>
                <a:spcPct val="95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●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设计时应考虑当地常吃的食物种类、营养成分、价格，以及中老年人的健康状况和饮食习惯等。</a:t>
            </a:r>
          </a:p>
          <a:p>
            <a:pPr>
              <a:lnSpc>
                <a:spcPct val="95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●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设计出的午餐食谱，可在小组内交流，然后进行修改和完善。小组内可以讨论以下问题：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一份营养合理的午餐食谱，为什么应当包括五类食物？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组内哪些午餐食谱基本做到了营养合理、经济实惠？</a:t>
            </a:r>
          </a:p>
          <a:p>
            <a:pPr>
              <a:lnSpc>
                <a:spcPct val="95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●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根据自己设计的食谱，亲自在家中烹调，请家长品尝，并给家长讲明你设计的食谱中的科学道理，听取家长对食谱的意见</a:t>
            </a:r>
          </a:p>
        </p:txBody>
      </p:sp>
      <p:sp>
        <p:nvSpPr>
          <p:cNvPr id="21509" name="矩形 5"/>
          <p:cNvSpPr/>
          <p:nvPr/>
        </p:nvSpPr>
        <p:spPr>
          <a:xfrm>
            <a:off x="538163" y="850900"/>
            <a:ext cx="720725" cy="51911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0" rIns="0" anchor="t">
            <a:spAutoFit/>
          </a:bodyPr>
          <a:lstStyle/>
          <a:p>
            <a:r>
              <a:rPr lang="zh-CN" altLang="en-US" sz="2800" b="1" dirty="0">
                <a:solidFill>
                  <a:srgbClr val="0066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设计</a:t>
            </a:r>
          </a:p>
        </p:txBody>
      </p:sp>
      <p:sp>
        <p:nvSpPr>
          <p:cNvPr id="21510" name="文本框 144415"/>
          <p:cNvSpPr txBox="1"/>
          <p:nvPr/>
        </p:nvSpPr>
        <p:spPr>
          <a:xfrm>
            <a:off x="179388" y="260350"/>
            <a:ext cx="338455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CC33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学习任务</a:t>
            </a:r>
            <a:endParaRPr lang="zh-CN" altLang="en-US" sz="2400" b="1" dirty="0">
              <a:solidFill>
                <a:srgbClr val="00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44417" name="椭圆 144416"/>
          <p:cNvSpPr/>
          <p:nvPr/>
        </p:nvSpPr>
        <p:spPr>
          <a:xfrm>
            <a:off x="4067175" y="2781300"/>
            <a:ext cx="2160588" cy="647700"/>
          </a:xfrm>
          <a:prstGeom prst="ellipse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dirty="0">
              <a:latin typeface="幼圆" panose="020105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44418" name="椭圆 144417"/>
          <p:cNvSpPr/>
          <p:nvPr/>
        </p:nvSpPr>
        <p:spPr>
          <a:xfrm>
            <a:off x="179705" y="5379085"/>
            <a:ext cx="1861185" cy="497840"/>
          </a:xfrm>
          <a:prstGeom prst="ellipse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dirty="0">
              <a:latin typeface="幼圆" panose="02010509060101010101" pitchFamily="49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44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44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Text Box 2"/>
          <p:cNvSpPr txBox="1"/>
          <p:nvPr/>
        </p:nvSpPr>
        <p:spPr>
          <a:xfrm>
            <a:off x="395605" y="1410970"/>
            <a:ext cx="83508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FF66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1.</a:t>
            </a:r>
            <a:r>
              <a:rPr lang="zh-CN" altLang="en-US" sz="3200" dirty="0">
                <a:solidFill>
                  <a:srgbClr val="FF66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调查分享：生活中的食品安全问题。</a:t>
            </a:r>
          </a:p>
        </p:txBody>
      </p:sp>
      <p:pic>
        <p:nvPicPr>
          <p:cNvPr id="4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0" y="2132648"/>
            <a:ext cx="6094413" cy="4535487"/>
          </a:xfrm>
          <a:prstGeom prst="rect">
            <a:avLst/>
          </a:prstGeom>
          <a:noFill/>
          <a:ln w="9525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9250" y="2132648"/>
            <a:ext cx="6121400" cy="4579937"/>
          </a:xfrm>
          <a:prstGeom prst="rect">
            <a:avLst/>
          </a:prstGeom>
          <a:noFill/>
          <a:ln w="9525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19250" y="2132648"/>
            <a:ext cx="6121400" cy="4556125"/>
          </a:xfrm>
          <a:prstGeom prst="rect">
            <a:avLst/>
          </a:prstGeom>
          <a:noFill/>
          <a:ln w="9525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19250" y="2132648"/>
            <a:ext cx="6121400" cy="4608512"/>
          </a:xfrm>
          <a:prstGeom prst="rect">
            <a:avLst/>
          </a:prstGeom>
          <a:noFill/>
          <a:ln w="9525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8" name="Picture 3"/>
          <p:cNvPicPr>
            <a:picLocks noGrp="1" noChangeAspect="1"/>
          </p:cNvPicPr>
          <p:nvPr>
            <p:ph sz="half" idx="1"/>
          </p:nvPr>
        </p:nvPicPr>
        <p:blipFill>
          <a:blip r:embed="rId6"/>
          <a:stretch>
            <a:fillRect/>
          </a:stretch>
        </p:blipFill>
        <p:spPr>
          <a:xfrm>
            <a:off x="1066800" y="2692263"/>
            <a:ext cx="3733800" cy="2235473"/>
          </a:xfr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19250" y="2061210"/>
            <a:ext cx="6172200" cy="4629150"/>
          </a:xfrm>
          <a:prstGeom prst="rect">
            <a:avLst/>
          </a:prstGeom>
          <a:noFill/>
          <a:ln w="9525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2" name="圆角矩形 1"/>
          <p:cNvSpPr/>
          <p:nvPr/>
        </p:nvSpPr>
        <p:spPr>
          <a:xfrm>
            <a:off x="2339975" y="-9525"/>
            <a:ext cx="4679950" cy="1223963"/>
          </a:xfrm>
          <a:prstGeom prst="roundRect">
            <a:avLst/>
          </a:prstGeom>
          <a:noFill/>
          <a:ln w="63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60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食品安全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9038" y="1341438"/>
            <a:ext cx="6673850" cy="480695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22531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7450" y="1343025"/>
            <a:ext cx="6684963" cy="4857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0" name="Text Box 2"/>
          <p:cNvSpPr txBox="1"/>
          <p:nvPr/>
        </p:nvSpPr>
        <p:spPr>
          <a:xfrm>
            <a:off x="395288" y="188913"/>
            <a:ext cx="8964612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dirty="0">
                <a:solidFill>
                  <a:srgbClr val="FF66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2.</a:t>
            </a:r>
            <a:r>
              <a:rPr lang="zh-CN" altLang="en-US" sz="3200" dirty="0">
                <a:solidFill>
                  <a:srgbClr val="FF66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你说我说：</a:t>
            </a:r>
          </a:p>
          <a:p>
            <a:r>
              <a:rPr lang="en-US" altLang="zh-CN" sz="3200" dirty="0">
                <a:solidFill>
                  <a:srgbClr val="FF66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 </a:t>
            </a:r>
            <a:r>
              <a:rPr lang="zh-CN" altLang="en-US" sz="3200" dirty="0">
                <a:solidFill>
                  <a:srgbClr val="FF66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生活中存在着哪些食品</a:t>
            </a:r>
            <a:r>
              <a:rPr lang="zh-CN" altLang="en-US" sz="3200" u="sng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安全隐患</a:t>
            </a:r>
            <a:r>
              <a:rPr lang="zh-CN" altLang="en-US" sz="3200" dirty="0">
                <a:solidFill>
                  <a:srgbClr val="FF66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？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2355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66800" y="838200"/>
            <a:ext cx="6858000" cy="3448050"/>
          </a:xfrm>
          <a:prstGeom prst="rect">
            <a:avLst/>
          </a:prstGeom>
          <a:noFill/>
          <a:ln>
            <a:noFill/>
          </a:ln>
        </p:spPr>
      </p:pic>
      <p:sp>
        <p:nvSpPr>
          <p:cNvPr id="23555" name="矩形 23554"/>
          <p:cNvSpPr/>
          <p:nvPr/>
        </p:nvSpPr>
        <p:spPr>
          <a:xfrm>
            <a:off x="571500" y="4796155"/>
            <a:ext cx="8153400" cy="6461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C000"/>
                </a:solidFill>
                <a:latin typeface="华文隶书" panose="02010800040101010101" charset="-122"/>
                <a:ea typeface="华文隶书" panose="02010800040101010101" charset="-122"/>
              </a:rPr>
              <a:t>买肉时一定要看肉是否是检疫合格的</a:t>
            </a:r>
          </a:p>
        </p:txBody>
      </p:sp>
      <p:sp>
        <p:nvSpPr>
          <p:cNvPr id="23556" name="标题 23555"/>
          <p:cNvSpPr>
            <a:spLocks noGrp="1"/>
          </p:cNvSpPr>
          <p:nvPr>
            <p:ph type="title" idx="4294967295"/>
          </p:nvPr>
        </p:nvSpPr>
        <p:spPr>
          <a:xfrm>
            <a:off x="457200" y="228600"/>
            <a:ext cx="8229600" cy="1143000"/>
          </a:xfrm>
        </p:spPr>
        <p:txBody>
          <a:bodyPr wrap="square" lIns="91440" tIns="45720" rIns="91440" bIns="45720" anchor="ctr"/>
          <a:lstStyle/>
          <a:p>
            <a:r>
              <a:rPr lang="zh-CN" altLang="en-US" dirty="0"/>
              <a:t>  </a:t>
            </a:r>
          </a:p>
        </p:txBody>
      </p:sp>
      <p:sp>
        <p:nvSpPr>
          <p:cNvPr id="20482" name="Text Box 2"/>
          <p:cNvSpPr txBox="1"/>
          <p:nvPr/>
        </p:nvSpPr>
        <p:spPr>
          <a:xfrm>
            <a:off x="571500" y="254635"/>
            <a:ext cx="2653030" cy="58356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FF66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3.</a:t>
            </a:r>
            <a:r>
              <a:rPr lang="zh-CN" altLang="en-US" sz="3200" dirty="0">
                <a:solidFill>
                  <a:srgbClr val="FF66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生活常识 。</a:t>
            </a:r>
            <a:r>
              <a:rPr lang="en-US" altLang="zh-CN" sz="3200" dirty="0">
                <a:solidFill>
                  <a:srgbClr val="FF66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2252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4643438" cy="425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31" name="图片 2253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427538" y="3429000"/>
            <a:ext cx="4716462" cy="3573463"/>
          </a:xfrm>
          <a:prstGeom prst="rect">
            <a:avLst/>
          </a:prstGeom>
          <a:noFill/>
          <a:ln>
            <a:noFill/>
          </a:ln>
        </p:spPr>
      </p:pic>
      <p:sp>
        <p:nvSpPr>
          <p:cNvPr id="22532" name="矩形 22531"/>
          <p:cNvSpPr/>
          <p:nvPr/>
        </p:nvSpPr>
        <p:spPr>
          <a:xfrm>
            <a:off x="5181600" y="1676400"/>
            <a:ext cx="3581400" cy="11604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C000"/>
                </a:solidFill>
                <a:latin typeface="华文隶书" panose="02010800040101010101" charset="-122"/>
                <a:ea typeface="华文隶书" panose="02010800040101010101" charset="-122"/>
              </a:rPr>
              <a:t>用清水浸泡、冲洗！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C000"/>
                </a:solidFill>
                <a:latin typeface="华文隶书" panose="02010800040101010101" charset="-122"/>
                <a:ea typeface="华文隶书" panose="02010800040101010101" charset="-122"/>
              </a:rPr>
              <a:t>也可以削去外皮！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0" name="图片 2457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2390" y="-33655"/>
            <a:ext cx="4940935" cy="3074035"/>
          </a:xfrm>
          <a:prstGeom prst="rect">
            <a:avLst/>
          </a:prstGeom>
          <a:noFill/>
          <a:ln>
            <a:noFill/>
          </a:ln>
        </p:spPr>
      </p:pic>
      <p:sp>
        <p:nvSpPr>
          <p:cNvPr id="24581" name="矩形 24580"/>
          <p:cNvSpPr/>
          <p:nvPr/>
        </p:nvSpPr>
        <p:spPr>
          <a:xfrm>
            <a:off x="5013325" y="661670"/>
            <a:ext cx="3975735" cy="64516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发芽的土豆不能吃</a:t>
            </a:r>
          </a:p>
        </p:txBody>
      </p:sp>
      <p:pic>
        <p:nvPicPr>
          <p:cNvPr id="25602" name="图片 2560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417060" y="3231515"/>
            <a:ext cx="4726940" cy="3545205"/>
          </a:xfrm>
          <a:prstGeom prst="rect">
            <a:avLst/>
          </a:prstGeom>
          <a:noFill/>
          <a:ln>
            <a:noFill/>
          </a:ln>
        </p:spPr>
      </p:pic>
      <p:sp>
        <p:nvSpPr>
          <p:cNvPr id="25603" name="矩形 25602"/>
          <p:cNvSpPr/>
          <p:nvPr/>
        </p:nvSpPr>
        <p:spPr>
          <a:xfrm>
            <a:off x="1555115" y="5057775"/>
            <a:ext cx="2861945" cy="64516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毒蝇鹅膏菌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0" y="1844675"/>
            <a:ext cx="5248275" cy="326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标注 4"/>
          <p:cNvSpPr/>
          <p:nvPr/>
        </p:nvSpPr>
        <p:spPr>
          <a:xfrm>
            <a:off x="3276600" y="549275"/>
            <a:ext cx="5327650" cy="1728788"/>
          </a:xfrm>
          <a:prstGeom prst="wedgeRoundRectCallout">
            <a:avLst>
              <a:gd name="adj1" fmla="val -30525"/>
              <a:gd name="adj2" fmla="val 68742"/>
              <a:gd name="adj3" fmla="val 16667"/>
            </a:avLst>
          </a:prstGeom>
          <a:solidFill>
            <a:srgbClr val="FF99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7200" dirty="0">
                <a:latin typeface="幼圆" panose="02010509060101010101" pitchFamily="49" charset="-122"/>
                <a:ea typeface="幼圆" panose="02010509060101010101" pitchFamily="49" charset="-122"/>
              </a:rPr>
              <a:t>阅读：</a:t>
            </a:r>
            <a:r>
              <a:rPr lang="en-US" altLang="zh-CN" sz="7200" dirty="0">
                <a:ea typeface="幼圆" panose="02010509060101010101" pitchFamily="49" charset="-122"/>
              </a:rPr>
              <a:t>P32</a:t>
            </a:r>
            <a:endParaRPr lang="zh-CN" altLang="en-US" sz="7200" dirty="0">
              <a:ea typeface="幼圆" panose="020105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2339975" y="5013325"/>
            <a:ext cx="4679950" cy="1223963"/>
          </a:xfrm>
          <a:prstGeom prst="roundRect">
            <a:avLst/>
          </a:prstGeom>
          <a:noFill/>
          <a:ln w="63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60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合理营养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2662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6627" name="矩形 26626"/>
          <p:cNvSpPr/>
          <p:nvPr/>
        </p:nvSpPr>
        <p:spPr>
          <a:xfrm>
            <a:off x="304800" y="5105400"/>
            <a:ext cx="2236788" cy="5842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干净的厨房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Text Box 5"/>
          <p:cNvSpPr txBox="1"/>
          <p:nvPr/>
        </p:nvSpPr>
        <p:spPr>
          <a:xfrm>
            <a:off x="106363" y="188913"/>
            <a:ext cx="8101012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4.</a:t>
            </a:r>
            <a:r>
              <a:rPr lang="zh-CN" altLang="en-US" sz="2800" dirty="0">
                <a:solidFill>
                  <a:srgbClr val="FF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合作探究：</a:t>
            </a:r>
            <a:r>
              <a:rPr lang="en-US" altLang="zh-CN" sz="2800" dirty="0">
                <a:solidFill>
                  <a:srgbClr val="FF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2800" dirty="0">
                <a:solidFill>
                  <a:srgbClr val="FF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应当关注食品包装上的哪些内容？</a:t>
            </a:r>
          </a:p>
        </p:txBody>
      </p:sp>
      <p:sp>
        <p:nvSpPr>
          <p:cNvPr id="21509" name="Text Box 7"/>
          <p:cNvSpPr txBox="1"/>
          <p:nvPr/>
        </p:nvSpPr>
        <p:spPr>
          <a:xfrm>
            <a:off x="179388" y="692150"/>
            <a:ext cx="831691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</a:t>
            </a:r>
            <a:r>
              <a:rPr lang="zh-CN" altLang="zh-CN" sz="2800" dirty="0">
                <a:solidFill>
                  <a:srgbClr val="FF66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怎样判断包装食品是否过了保质期？</a:t>
            </a:r>
          </a:p>
        </p:txBody>
      </p:sp>
      <p:pic>
        <p:nvPicPr>
          <p:cNvPr id="9" name="图片 8" descr="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125" y="1214120"/>
            <a:ext cx="8151495" cy="5595620"/>
          </a:xfrm>
          <a:prstGeom prst="rect">
            <a:avLst/>
          </a:prstGeom>
        </p:spPr>
      </p:pic>
      <p:graphicFrame>
        <p:nvGraphicFramePr>
          <p:cNvPr id="2" name="对象 1"/>
          <p:cNvGraphicFramePr>
            <a:graphicFrameLocks/>
          </p:cNvGraphicFramePr>
          <p:nvPr/>
        </p:nvGraphicFramePr>
        <p:xfrm>
          <a:off x="1177290" y="3409315"/>
          <a:ext cx="2916555" cy="829310"/>
        </p:xfrm>
        <a:graphic>
          <a:graphicData uri="http://schemas.openxmlformats.org/presentationml/2006/ole">
            <p:oleObj spid="_x0000_s1025" r:id="rId4" imgW="2914286" imgH="828791" progId="PBrush">
              <p:embed/>
            </p:oleObj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252413" y="188913"/>
            <a:ext cx="8115300" cy="1066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defRPr/>
            </a:pPr>
            <a:r>
              <a:rPr kumimoji="0" lang="zh-CN" altLang="zh-CN" sz="3200" kern="1200" cap="none" spc="0" normalizeH="0" baseline="0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       </a:t>
            </a:r>
            <a:r>
              <a:rPr kumimoji="0" lang="zh-CN" altLang="en-US" sz="3200" kern="1200" cap="none" spc="0" normalizeH="0" baseline="0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购买蔬菜、鱼、肉等非包装食品时，应当注意哪些问题</a:t>
            </a:r>
            <a:r>
              <a:rPr kumimoji="0" lang="zh-CN" altLang="zh-CN" sz="3200" kern="1200" cap="none" spc="0" normalizeH="0" baseline="0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?</a:t>
            </a:r>
            <a:endParaRPr kumimoji="0" lang="zh-CN" altLang="zh-CN" sz="3200" kern="1200" cap="none" spc="0" normalizeH="0" baseline="0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22534" name="Text Box 6"/>
          <p:cNvSpPr txBox="1"/>
          <p:nvPr/>
        </p:nvSpPr>
        <p:spPr>
          <a:xfrm>
            <a:off x="4356100" y="1052830"/>
            <a:ext cx="4479290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颜色</a:t>
            </a:r>
          </a:p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鲜艳</a:t>
            </a:r>
            <a:endParaRPr lang="zh-CN" altLang="en-US" sz="2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硬挺</a:t>
            </a:r>
            <a:endParaRPr lang="zh-CN" altLang="en-US" sz="2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Text Box 6"/>
          <p:cNvSpPr txBox="1"/>
          <p:nvPr/>
        </p:nvSpPr>
        <p:spPr>
          <a:xfrm>
            <a:off x="4356100" y="3717925"/>
            <a:ext cx="4618355" cy="11684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宋体" panose="02010600030101010101" pitchFamily="2" charset="-122"/>
              </a:rPr>
              <a:t>颜色、光泽、气味</a:t>
            </a:r>
            <a:endParaRPr lang="zh-CN" altLang="en-US" sz="2800" dirty="0">
              <a:latin typeface="华文新魏" panose="02010800040101010101" pitchFamily="2" charset="-122"/>
              <a:ea typeface="华文新魏" panose="02010800040101010101" pitchFamily="2" charset="-122"/>
              <a:sym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Text Box 6"/>
          <p:cNvSpPr txBox="1"/>
          <p:nvPr/>
        </p:nvSpPr>
        <p:spPr>
          <a:xfrm>
            <a:off x="250825" y="5373688"/>
            <a:ext cx="8305800" cy="1168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宋体" panose="02010600030101010101" pitchFamily="2" charset="-122"/>
              </a:rPr>
              <a:t>颜色、光泽、气味</a:t>
            </a:r>
            <a:endParaRPr lang="zh-CN" altLang="en-US" sz="2800" dirty="0">
              <a:latin typeface="华文新魏" panose="02010800040101010101" pitchFamily="2" charset="-122"/>
              <a:ea typeface="华文新魏" panose="02010800040101010101" pitchFamily="2" charset="-122"/>
              <a:sym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宋体" panose="02010600030101010101" pitchFamily="2" charset="-122"/>
              </a:rPr>
              <a:t>检疫部门的印章</a:t>
            </a:r>
            <a:endParaRPr lang="zh-CN" altLang="en-US" sz="2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3" name="图片 6"/>
          <p:cNvPicPr>
            <a:picLocks noChangeAspect="1"/>
          </p:cNvPicPr>
          <p:nvPr/>
        </p:nvPicPr>
        <p:blipFill>
          <a:blip r:embed="rId3"/>
          <a:srcRect b="17369"/>
          <a:stretch>
            <a:fillRect/>
          </a:stretch>
        </p:blipFill>
        <p:spPr>
          <a:xfrm>
            <a:off x="4211638" y="4365625"/>
            <a:ext cx="4624387" cy="21986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5" name="Picture 3" descr="C:\Users\Administrator\Desktop\11.jpg"/>
          <p:cNvPicPr>
            <a:picLocks noChangeAspect="1"/>
          </p:cNvPicPr>
          <p:nvPr/>
        </p:nvPicPr>
        <p:blipFill>
          <a:blip r:embed="rId4"/>
          <a:srcRect t="6250" b="7150"/>
          <a:stretch>
            <a:fillRect/>
          </a:stretch>
        </p:blipFill>
        <p:spPr>
          <a:xfrm>
            <a:off x="250825" y="1989138"/>
            <a:ext cx="3521075" cy="304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6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35600" y="836613"/>
            <a:ext cx="3446463" cy="2901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7" name="图片 2"/>
          <p:cNvPicPr>
            <a:picLocks noChangeAspect="1"/>
          </p:cNvPicPr>
          <p:nvPr/>
        </p:nvPicPr>
        <p:blipFill>
          <a:blip r:embed="rId6"/>
          <a:srcRect l="9750" t="5249" r="12328" b="10451"/>
          <a:stretch>
            <a:fillRect/>
          </a:stretch>
        </p:blipFill>
        <p:spPr>
          <a:xfrm>
            <a:off x="2195513" y="1412875"/>
            <a:ext cx="1573212" cy="15732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4" grpId="0"/>
      <p:bldP spid="2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WordArt 3"/>
          <p:cNvSpPr>
            <a:spLocks noTextEdit="1"/>
          </p:cNvSpPr>
          <p:nvPr/>
        </p:nvSpPr>
        <p:spPr>
          <a:xfrm>
            <a:off x="683895" y="1052513"/>
            <a:ext cx="7993063" cy="2447925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800012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66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国家立法保障食品安全</a:t>
            </a:r>
          </a:p>
        </p:txBody>
      </p:sp>
      <p:sp>
        <p:nvSpPr>
          <p:cNvPr id="5124" name="Text Box 4"/>
          <p:cNvSpPr txBox="1"/>
          <p:nvPr/>
        </p:nvSpPr>
        <p:spPr>
          <a:xfrm>
            <a:off x="612458" y="2781300"/>
            <a:ext cx="7993062" cy="3016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sz="3200" dirty="0">
              <a:latin typeface="Times New Roman" panose="02020603050405020304" pitchFamily="18" charset="0"/>
              <a:ea typeface="方正舒体" panose="02010601030101010101" pitchFamily="2" charset="-122"/>
            </a:endParaRPr>
          </a:p>
          <a:p>
            <a:r>
              <a:rPr lang="zh-CN" altLang="en-US" sz="3200" dirty="0">
                <a:latin typeface="Times New Roman" panose="02020603050405020304" pitchFamily="18" charset="0"/>
                <a:ea typeface="方正舒体" panose="02010601030101010101" pitchFamily="2" charset="-122"/>
              </a:rPr>
              <a:t>      瘦肉精、毒豆芽、染色馒头</a:t>
            </a:r>
            <a:r>
              <a:rPr lang="en-US" altLang="zh-CN" sz="3200" dirty="0">
                <a:latin typeface="Times New Roman" panose="02020603050405020304" pitchFamily="18" charset="0"/>
                <a:ea typeface="方正舒体" panose="02010601030101010101" pitchFamily="2" charset="-122"/>
              </a:rPr>
              <a:t>……</a:t>
            </a:r>
            <a:r>
              <a:rPr lang="zh-CN" altLang="en-US" sz="3200" dirty="0">
                <a:latin typeface="Times New Roman" panose="02020603050405020304" pitchFamily="18" charset="0"/>
                <a:ea typeface="方正舒体" panose="02010601030101010101" pitchFamily="2" charset="-122"/>
              </a:rPr>
              <a:t>食品安全问题接连被媒体曝光，老百姓越来越没有安全感。民以食为天，食以安为先。食品安全对老百姓而言是天大的事，也是最基本的需求，政府对此高度重视。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bldLvl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3" descr="有机食品">
            <a:hlinkClick r:id="rId2"/>
          </p:cNvPr>
          <p:cNvPicPr>
            <a:picLocks noChangeAspect="1"/>
          </p:cNvPicPr>
          <p:nvPr/>
        </p:nvPicPr>
        <p:blipFill>
          <a:blip r:embed="rId3"/>
          <a:srcRect l="7939" t="4843" r="7944" b="28534"/>
          <a:stretch>
            <a:fillRect/>
          </a:stretch>
        </p:blipFill>
        <p:spPr>
          <a:xfrm>
            <a:off x="5868988" y="3232150"/>
            <a:ext cx="1501775" cy="14874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9" name="Rectangle 5"/>
          <p:cNvSpPr/>
          <p:nvPr/>
        </p:nvSpPr>
        <p:spPr>
          <a:xfrm>
            <a:off x="466725" y="476250"/>
            <a:ext cx="7127875" cy="204311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4800" dirty="0">
                <a:solidFill>
                  <a:srgbClr val="FF66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拓展延伸：</a:t>
            </a:r>
          </a:p>
          <a:p>
            <a:endParaRPr lang="zh-CN" altLang="en-US" sz="4800" dirty="0">
              <a:solidFill>
                <a:srgbClr val="FF66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zh-CN" dirty="0">
                <a:solidFill>
                  <a:srgbClr val="FF6600"/>
                </a:solidFill>
                <a:latin typeface="宋体" panose="02010600030101010101" pitchFamily="2" charset="-122"/>
              </a:rPr>
              <a:t>   </a:t>
            </a:r>
            <a:endParaRPr lang="zh-CN" altLang="zh-CN" sz="3200" dirty="0">
              <a:solidFill>
                <a:srgbClr val="FF6600"/>
              </a:solidFill>
              <a:latin typeface="宋体" panose="02010600030101010101" pitchFamily="2" charset="-122"/>
            </a:endParaRPr>
          </a:p>
        </p:txBody>
      </p:sp>
      <p:sp>
        <p:nvSpPr>
          <p:cNvPr id="25603" name="Rectangle 5"/>
          <p:cNvSpPr/>
          <p:nvPr/>
        </p:nvSpPr>
        <p:spPr>
          <a:xfrm>
            <a:off x="642938" y="1462564"/>
            <a:ext cx="3363912" cy="526224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4800" dirty="0">
                <a:solidFill>
                  <a:srgbClr val="FF66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绿色食品    </a:t>
            </a:r>
          </a:p>
          <a:p>
            <a:endParaRPr lang="zh-CN" altLang="en-US" sz="4800" dirty="0">
              <a:solidFill>
                <a:srgbClr val="FF66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endParaRPr lang="zh-CN" altLang="en-US" sz="4800" dirty="0">
              <a:solidFill>
                <a:srgbClr val="FF66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4800" dirty="0">
                <a:solidFill>
                  <a:srgbClr val="FF66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有机食品  </a:t>
            </a:r>
          </a:p>
          <a:p>
            <a:endParaRPr lang="zh-CN" altLang="en-US" sz="4800" dirty="0">
              <a:solidFill>
                <a:srgbClr val="FF66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4800" dirty="0">
                <a:solidFill>
                  <a:srgbClr val="FF66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</a:p>
          <a:p>
            <a:r>
              <a:rPr lang="zh-CN" altLang="en-US" sz="4800" dirty="0">
                <a:solidFill>
                  <a:srgbClr val="FF66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无公害食品</a:t>
            </a:r>
            <a:endParaRPr lang="zh-CN" altLang="zh-CN" sz="3200" dirty="0">
              <a:solidFill>
                <a:srgbClr val="FF6600"/>
              </a:solidFill>
              <a:latin typeface="宋体" panose="02010600030101010101" pitchFamily="2" charset="-122"/>
            </a:endParaRPr>
          </a:p>
        </p:txBody>
      </p:sp>
      <p:pic>
        <p:nvPicPr>
          <p:cNvPr id="25604" name="图片 7" descr="Img368825990[1]"/>
          <p:cNvPicPr>
            <a:picLocks noChangeAspect="1"/>
          </p:cNvPicPr>
          <p:nvPr/>
        </p:nvPicPr>
        <p:blipFill>
          <a:blip r:embed="rId4"/>
          <a:srcRect t="7881" r="67212" b="12578"/>
          <a:stretch>
            <a:fillRect/>
          </a:stretch>
        </p:blipFill>
        <p:spPr>
          <a:xfrm>
            <a:off x="3943985" y="3194368"/>
            <a:ext cx="1535113" cy="15636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5" name="图片 8" descr="Img368825990[1]"/>
          <p:cNvPicPr>
            <a:picLocks noChangeAspect="1"/>
          </p:cNvPicPr>
          <p:nvPr/>
        </p:nvPicPr>
        <p:blipFill>
          <a:blip r:embed="rId4"/>
          <a:srcRect l="65318" t="6532" b="11444"/>
          <a:stretch>
            <a:fillRect/>
          </a:stretch>
        </p:blipFill>
        <p:spPr>
          <a:xfrm>
            <a:off x="4853623" y="4971733"/>
            <a:ext cx="1738312" cy="1752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6" name="图片 9" descr="Img368825990[1]"/>
          <p:cNvPicPr>
            <a:picLocks noChangeAspect="1"/>
          </p:cNvPicPr>
          <p:nvPr/>
        </p:nvPicPr>
        <p:blipFill>
          <a:blip r:embed="rId4"/>
          <a:srcRect l="33119" t="8772" r="32291" b="12280"/>
          <a:stretch>
            <a:fillRect/>
          </a:stretch>
        </p:blipFill>
        <p:spPr>
          <a:xfrm>
            <a:off x="5940425" y="1341438"/>
            <a:ext cx="1397000" cy="1358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7" name="图片 10" descr="link[5]"/>
          <p:cNvPicPr>
            <a:picLocks noChangeAspect="1"/>
          </p:cNvPicPr>
          <p:nvPr/>
        </p:nvPicPr>
        <p:blipFill>
          <a:blip r:embed="rId5"/>
          <a:srcRect l="13191" r="11121" b="42030"/>
          <a:stretch>
            <a:fillRect/>
          </a:stretch>
        </p:blipFill>
        <p:spPr>
          <a:xfrm>
            <a:off x="4006850" y="1276350"/>
            <a:ext cx="1409700" cy="13636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1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标题 30721"/>
          <p:cNvSpPr>
            <a:spLocks noGrp="1"/>
          </p:cNvSpPr>
          <p:nvPr>
            <p:ph type="title"/>
          </p:nvPr>
        </p:nvSpPr>
        <p:spPr>
          <a:xfrm>
            <a:off x="914400" y="304800"/>
            <a:ext cx="4114800" cy="1143000"/>
          </a:xfrm>
          <a:solidFill>
            <a:srgbClr val="CCECFF">
              <a:alpha val="100000"/>
            </a:srgbClr>
          </a:solidFill>
        </p:spPr>
        <p:txBody>
          <a:bodyPr wrap="square" lIns="91440" tIns="45720" rIns="91440" bIns="45720" anchor="ctr"/>
          <a:lstStyle>
            <a:lvl1pPr>
              <a:defRPr/>
            </a:lvl1pPr>
          </a:lstStyle>
          <a:p>
            <a:r>
              <a:rPr lang="zh-CN" altLang="en-US" sz="7200" b="1" dirty="0">
                <a:solidFill>
                  <a:srgbClr val="FF0000"/>
                </a:solidFill>
                <a:ea typeface="华文彩云" panose="02010800040101010101" charset="-122"/>
              </a:rPr>
              <a:t>回顾：</a:t>
            </a:r>
          </a:p>
        </p:txBody>
      </p:sp>
      <p:sp>
        <p:nvSpPr>
          <p:cNvPr id="30723" name="副标题 30722"/>
          <p:cNvSpPr>
            <a:spLocks noGrp="1"/>
          </p:cNvSpPr>
          <p:nvPr>
            <p:ph type="body" idx="1"/>
          </p:nvPr>
        </p:nvSpPr>
        <p:spPr>
          <a:xfrm>
            <a:off x="323528" y="2057400"/>
            <a:ext cx="8820472" cy="4035896"/>
          </a:xfrm>
        </p:spPr>
        <p:txBody>
          <a:bodyPr wrap="square" lIns="91440" tIns="45720" rIns="91440" bIns="45720" anchor="t" anchorCtr="0"/>
          <a:lstStyle>
            <a:lvl1pPr marL="0" algn="ctr">
              <a:buNone/>
              <a:defRPr/>
            </a:lvl1pPr>
            <a:lvl2pPr marL="457200" algn="ctr">
              <a:buNone/>
              <a:defRPr/>
            </a:lvl2pPr>
            <a:lvl3pPr marL="914400" algn="ctr">
              <a:buNone/>
              <a:defRPr/>
            </a:lvl3pPr>
            <a:lvl4pPr marL="1371600" algn="ctr">
              <a:buNone/>
              <a:defRPr/>
            </a:lvl4pPr>
            <a:lvl5pPr marL="1828800" algn="ctr">
              <a:buNone/>
              <a:defRPr/>
            </a:lvl5pPr>
          </a:lstStyle>
          <a:p>
            <a:pPr algn="l">
              <a:lnSpc>
                <a:spcPct val="120000"/>
              </a:lnSpc>
            </a:pPr>
            <a:r>
              <a:rPr lang="zh-CN" altLang="en-US" sz="4000" b="1" dirty="0">
                <a:solidFill>
                  <a:srgbClr val="FFFF00"/>
                </a:solidFill>
                <a:latin typeface="华文彩云" panose="02010800040101010101" charset="-122"/>
                <a:ea typeface="华文彩云" panose="02010800040101010101" charset="-122"/>
              </a:rPr>
              <a:t>你关注了吗</a:t>
            </a:r>
            <a:r>
              <a:rPr lang="zh-CN" altLang="en-US" sz="4000" b="1" dirty="0" smtClean="0">
                <a:solidFill>
                  <a:srgbClr val="FFFF00"/>
                </a:solidFill>
                <a:latin typeface="华文彩云" panose="02010800040101010101" charset="-122"/>
                <a:ea typeface="华文彩云" panose="02010800040101010101" charset="-122"/>
              </a:rPr>
              <a:t>？ </a:t>
            </a:r>
            <a:r>
              <a:rPr lang="zh-CN" altLang="en-US" sz="4400" b="1" dirty="0" smtClean="0">
                <a:solidFill>
                  <a:srgbClr val="FF6600"/>
                </a:solidFill>
                <a:ea typeface="隶书" panose="02010509060101010101" pitchFamily="49" charset="-122"/>
              </a:rPr>
              <a:t>什么</a:t>
            </a:r>
            <a:r>
              <a:rPr lang="zh-CN" altLang="en-US" sz="4400" b="1" dirty="0">
                <a:solidFill>
                  <a:srgbClr val="FF6600"/>
                </a:solidFill>
                <a:ea typeface="隶书" panose="02010509060101010101" pitchFamily="49" charset="-122"/>
              </a:rPr>
              <a:t>是合理营养 </a:t>
            </a:r>
          </a:p>
          <a:p>
            <a:pPr algn="l">
              <a:lnSpc>
                <a:spcPct val="120000"/>
              </a:lnSpc>
            </a:pPr>
            <a:r>
              <a:rPr lang="zh-CN" altLang="en-US" sz="4000" b="1" dirty="0">
                <a:solidFill>
                  <a:srgbClr val="FFFF00"/>
                </a:solidFill>
                <a:latin typeface="华文彩云" panose="02010800040101010101" charset="-122"/>
                <a:ea typeface="华文彩云" panose="02010800040101010101" charset="-122"/>
              </a:rPr>
              <a:t>你明确了吗</a:t>
            </a:r>
            <a:r>
              <a:rPr lang="zh-CN" altLang="en-US" sz="4000" b="1" dirty="0" smtClean="0">
                <a:solidFill>
                  <a:srgbClr val="FFFF00"/>
                </a:solidFill>
                <a:latin typeface="华文彩云" panose="02010800040101010101" charset="-122"/>
                <a:ea typeface="华文彩云" panose="02010800040101010101" charset="-122"/>
              </a:rPr>
              <a:t>？</a:t>
            </a:r>
            <a:r>
              <a:rPr lang="zh-CN" altLang="en-US" sz="4400" b="1" dirty="0" smtClean="0">
                <a:solidFill>
                  <a:srgbClr val="FF6600"/>
                </a:solidFill>
                <a:ea typeface="隶书" panose="02010509060101010101" pitchFamily="49" charset="-122"/>
              </a:rPr>
              <a:t> “平衡膳食宝塔”</a:t>
            </a:r>
            <a:endParaRPr lang="zh-CN" altLang="en-US" sz="4400" b="1" dirty="0">
              <a:solidFill>
                <a:srgbClr val="FF6600"/>
              </a:solidFill>
              <a:ea typeface="隶书" panose="02010509060101010101" pitchFamily="49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4000" b="1" dirty="0">
                <a:solidFill>
                  <a:srgbClr val="FFFF00"/>
                </a:solidFill>
                <a:latin typeface="华文彩云" panose="02010800040101010101" charset="-122"/>
                <a:ea typeface="华文彩云" panose="02010800040101010101" charset="-122"/>
              </a:rPr>
              <a:t>你了解了吗</a:t>
            </a:r>
            <a:r>
              <a:rPr lang="zh-CN" altLang="en-US" sz="4000" b="1" dirty="0" smtClean="0">
                <a:solidFill>
                  <a:srgbClr val="FFFF00"/>
                </a:solidFill>
                <a:latin typeface="华文彩云" panose="02010800040101010101" charset="-122"/>
                <a:ea typeface="华文彩云" panose="02010800040101010101" charset="-122"/>
              </a:rPr>
              <a:t>？ </a:t>
            </a:r>
            <a:r>
              <a:rPr lang="zh-CN" altLang="en-US" sz="4400" b="1" dirty="0" smtClean="0">
                <a:solidFill>
                  <a:srgbClr val="FF6600"/>
                </a:solidFill>
                <a:ea typeface="隶书" panose="02010509060101010101" pitchFamily="49" charset="-122"/>
              </a:rPr>
              <a:t>食品</a:t>
            </a:r>
            <a:r>
              <a:rPr lang="zh-CN" altLang="en-US" sz="4400" b="1" dirty="0">
                <a:solidFill>
                  <a:srgbClr val="FF6600"/>
                </a:solidFill>
                <a:ea typeface="隶书" panose="02010509060101010101" pitchFamily="49" charset="-122"/>
              </a:rPr>
              <a:t>安全的注意事项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/>
          <p:cNvSpPr txBox="1"/>
          <p:nvPr/>
        </p:nvSpPr>
        <p:spPr>
          <a:xfrm>
            <a:off x="250825" y="143510"/>
            <a:ext cx="49688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CC99FF"/>
                </a:solidFill>
                <a:latin typeface="Times New Roman" panose="02020603050405020304" pitchFamily="18" charset="0"/>
              </a:rPr>
              <a:t>你真的会了吗？</a:t>
            </a:r>
          </a:p>
        </p:txBody>
      </p:sp>
      <p:sp>
        <p:nvSpPr>
          <p:cNvPr id="26627" name="Rectangle 3"/>
          <p:cNvSpPr/>
          <p:nvPr/>
        </p:nvSpPr>
        <p:spPr>
          <a:xfrm>
            <a:off x="0" y="835978"/>
            <a:ext cx="9144000" cy="56324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</a:rPr>
              <a:t>1</a:t>
            </a:r>
            <a:r>
              <a:rPr lang="zh-CN" altLang="en-US" sz="2400" dirty="0">
                <a:latin typeface="宋体" panose="02010600030101010101" pitchFamily="2" charset="-122"/>
              </a:rPr>
              <a:t>、下列哪种做法符合合理营养的要求（     ）</a:t>
            </a:r>
          </a:p>
          <a:p>
            <a:r>
              <a:rPr lang="zh-CN" altLang="zh-CN" sz="2400" dirty="0">
                <a:latin typeface="宋体" panose="02010600030101010101" pitchFamily="2" charset="-122"/>
              </a:rPr>
              <a:t>   </a:t>
            </a:r>
            <a:r>
              <a:rPr lang="en-US" altLang="zh-CN" sz="2400" dirty="0">
                <a:latin typeface="宋体" panose="02010600030101010101" pitchFamily="2" charset="-122"/>
              </a:rPr>
              <a:t>A</a:t>
            </a:r>
            <a:r>
              <a:rPr lang="zh-CN" altLang="en-US" sz="2400" dirty="0">
                <a:latin typeface="宋体" panose="02010600030101010101" pitchFamily="2" charset="-122"/>
              </a:rPr>
              <a:t>、合口味的食物多吃</a:t>
            </a:r>
            <a:r>
              <a:rPr lang="en-US" altLang="zh-CN" sz="2400" dirty="0">
                <a:latin typeface="宋体" panose="02010600030101010101" pitchFamily="2" charset="-122"/>
              </a:rPr>
              <a:t>   B</a:t>
            </a:r>
            <a:r>
              <a:rPr lang="zh-CN" altLang="zh-CN" sz="2400" dirty="0">
                <a:latin typeface="宋体" panose="02010600030101010101" pitchFamily="2" charset="-122"/>
              </a:rPr>
              <a:t>、既不能营养不足，也不能营养过剩</a:t>
            </a:r>
            <a:endParaRPr lang="zh-CN" altLang="en-US" sz="2400" dirty="0">
              <a:latin typeface="宋体" panose="02010600030101010101" pitchFamily="2" charset="-122"/>
            </a:endParaRPr>
          </a:p>
          <a:p>
            <a:r>
              <a:rPr lang="zh-CN" altLang="zh-CN" sz="2400" dirty="0">
                <a:latin typeface="宋体" panose="02010600030101010101" pitchFamily="2" charset="-122"/>
              </a:rPr>
              <a:t>   </a:t>
            </a:r>
            <a:r>
              <a:rPr lang="en-US" altLang="zh-CN" sz="2400" dirty="0">
                <a:latin typeface="宋体" panose="02010600030101010101" pitchFamily="2" charset="-122"/>
              </a:rPr>
              <a:t>C</a:t>
            </a:r>
            <a:r>
              <a:rPr lang="zh-CN" altLang="en-US" sz="2400" dirty="0">
                <a:latin typeface="宋体" panose="02010600030101010101" pitchFamily="2" charset="-122"/>
              </a:rPr>
              <a:t>、</a:t>
            </a:r>
            <a:r>
              <a:rPr lang="zh-CN" altLang="zh-CN" sz="2400" dirty="0">
                <a:latin typeface="宋体" panose="02010600030101010101" pitchFamily="2" charset="-122"/>
              </a:rPr>
              <a:t>营养摄入越多越好 </a:t>
            </a:r>
            <a:r>
              <a:rPr lang="en-US" altLang="zh-CN" sz="2400" dirty="0">
                <a:latin typeface="宋体" panose="02010600030101010101" pitchFamily="2" charset="-122"/>
              </a:rPr>
              <a:t>  D</a:t>
            </a:r>
            <a:r>
              <a:rPr lang="zh-CN" altLang="zh-CN" sz="2400" dirty="0">
                <a:latin typeface="宋体" panose="02010600030101010101" pitchFamily="2" charset="-122"/>
              </a:rPr>
              <a:t>、符合个人饮食习惯就合理</a:t>
            </a:r>
            <a:endParaRPr lang="zh-CN" altLang="en-US" sz="2400" dirty="0">
              <a:latin typeface="宋体" panose="02010600030101010101" pitchFamily="2" charset="-122"/>
            </a:endParaRPr>
          </a:p>
          <a:p>
            <a:r>
              <a:rPr lang="en-US" altLang="zh-CN" sz="2400" dirty="0">
                <a:latin typeface="宋体" panose="02010600030101010101" pitchFamily="2" charset="-122"/>
              </a:rPr>
              <a:t>2</a:t>
            </a:r>
            <a:r>
              <a:rPr lang="zh-CN" altLang="en-US" sz="2400" dirty="0">
                <a:latin typeface="宋体" panose="02010600030101010101" pitchFamily="2" charset="-122"/>
              </a:rPr>
              <a:t>、下列哪类食物在膳食中占得比例应该最大？（     ）</a:t>
            </a:r>
          </a:p>
          <a:p>
            <a:r>
              <a:rPr lang="zh-CN" altLang="zh-CN" sz="2400" dirty="0">
                <a:latin typeface="宋体" panose="02010600030101010101" pitchFamily="2" charset="-122"/>
              </a:rPr>
              <a:t>   </a:t>
            </a:r>
            <a:r>
              <a:rPr lang="en-US" altLang="zh-CN" sz="2400" dirty="0">
                <a:latin typeface="宋体" panose="02010600030101010101" pitchFamily="2" charset="-122"/>
              </a:rPr>
              <a:t>A</a:t>
            </a:r>
            <a:r>
              <a:rPr lang="zh-CN" altLang="en-US" sz="2400" dirty="0">
                <a:latin typeface="宋体" panose="02010600030101010101" pitchFamily="2" charset="-122"/>
              </a:rPr>
              <a:t>、谷物类  </a:t>
            </a:r>
            <a:r>
              <a:rPr lang="en-US" altLang="zh-CN" sz="2400" dirty="0">
                <a:latin typeface="宋体" panose="02010600030101010101" pitchFamily="2" charset="-122"/>
              </a:rPr>
              <a:t>B</a:t>
            </a:r>
            <a:r>
              <a:rPr lang="zh-CN" altLang="en-US" sz="2400" dirty="0">
                <a:latin typeface="宋体" panose="02010600030101010101" pitchFamily="2" charset="-122"/>
              </a:rPr>
              <a:t>、肉类   </a:t>
            </a:r>
            <a:r>
              <a:rPr lang="en-US" altLang="zh-CN" sz="2400" dirty="0">
                <a:latin typeface="宋体" panose="02010600030101010101" pitchFamily="2" charset="-122"/>
              </a:rPr>
              <a:t>C</a:t>
            </a:r>
            <a:r>
              <a:rPr lang="zh-CN" altLang="en-US" sz="2400" dirty="0">
                <a:latin typeface="宋体" panose="02010600030101010101" pitchFamily="2" charset="-122"/>
              </a:rPr>
              <a:t>、奶及奶制品类    </a:t>
            </a:r>
            <a:r>
              <a:rPr lang="en-US" altLang="zh-CN" sz="2400" dirty="0">
                <a:latin typeface="宋体" panose="02010600030101010101" pitchFamily="2" charset="-122"/>
              </a:rPr>
              <a:t>D</a:t>
            </a:r>
            <a:r>
              <a:rPr lang="zh-CN" altLang="en-US" sz="2400" dirty="0">
                <a:latin typeface="宋体" panose="02010600030101010101" pitchFamily="2" charset="-122"/>
              </a:rPr>
              <a:t>、蔬菜、水果类</a:t>
            </a:r>
          </a:p>
          <a:p>
            <a:r>
              <a:rPr lang="en-US" altLang="zh-CN" sz="2400" dirty="0">
                <a:latin typeface="宋体" panose="02010600030101010101" pitchFamily="2" charset="-122"/>
              </a:rPr>
              <a:t>3</a:t>
            </a:r>
            <a:r>
              <a:rPr lang="zh-CN" altLang="en-US" sz="2400" dirty="0">
                <a:latin typeface="宋体" panose="02010600030101010101" pitchFamily="2" charset="-122"/>
              </a:rPr>
              <a:t>、膳食中不搭配蔬菜和水果，会造成身体缺乏（     ）</a:t>
            </a:r>
          </a:p>
          <a:p>
            <a:r>
              <a:rPr lang="zh-CN" altLang="zh-CN" sz="2400" dirty="0">
                <a:latin typeface="宋体" panose="02010600030101010101" pitchFamily="2" charset="-122"/>
              </a:rPr>
              <a:t>   </a:t>
            </a:r>
            <a:r>
              <a:rPr lang="en-US" altLang="zh-CN" sz="2400" dirty="0">
                <a:latin typeface="宋体" panose="02010600030101010101" pitchFamily="2" charset="-122"/>
              </a:rPr>
              <a:t>A</a:t>
            </a:r>
            <a:r>
              <a:rPr lang="zh-CN" altLang="en-US" sz="2400" dirty="0">
                <a:latin typeface="宋体" panose="02010600030101010101" pitchFamily="2" charset="-122"/>
              </a:rPr>
              <a:t>、蛋白质和淀粉    </a:t>
            </a:r>
            <a:r>
              <a:rPr lang="en-US" altLang="zh-CN" sz="2400" dirty="0">
                <a:latin typeface="宋体" panose="02010600030101010101" pitchFamily="2" charset="-122"/>
              </a:rPr>
              <a:t>B</a:t>
            </a:r>
            <a:r>
              <a:rPr lang="zh-CN" altLang="en-US" sz="2400" dirty="0">
                <a:latin typeface="宋体" panose="02010600030101010101" pitchFamily="2" charset="-122"/>
              </a:rPr>
              <a:t>、蛋白质和脂肪</a:t>
            </a:r>
          </a:p>
          <a:p>
            <a:r>
              <a:rPr lang="zh-CN" altLang="zh-CN" sz="2400" dirty="0">
                <a:latin typeface="宋体" panose="02010600030101010101" pitchFamily="2" charset="-122"/>
              </a:rPr>
              <a:t>   </a:t>
            </a:r>
            <a:r>
              <a:rPr lang="en-US" altLang="zh-CN" sz="2400" dirty="0">
                <a:latin typeface="宋体" panose="02010600030101010101" pitchFamily="2" charset="-122"/>
              </a:rPr>
              <a:t>C</a:t>
            </a:r>
            <a:r>
              <a:rPr lang="zh-CN" altLang="en-US" sz="2400" dirty="0">
                <a:latin typeface="宋体" panose="02010600030101010101" pitchFamily="2" charset="-122"/>
              </a:rPr>
              <a:t>、淀粉和维生素    </a:t>
            </a:r>
            <a:r>
              <a:rPr lang="en-US" altLang="zh-CN" sz="2400" dirty="0">
                <a:latin typeface="宋体" panose="02010600030101010101" pitchFamily="2" charset="-122"/>
              </a:rPr>
              <a:t>D</a:t>
            </a:r>
            <a:r>
              <a:rPr lang="zh-CN" altLang="en-US" sz="2400" dirty="0">
                <a:latin typeface="宋体" panose="02010600030101010101" pitchFamily="2" charset="-122"/>
              </a:rPr>
              <a:t>、维生素和无机盐</a:t>
            </a:r>
          </a:p>
          <a:p>
            <a:r>
              <a:rPr lang="en-US" altLang="zh-CN" sz="2400" dirty="0">
                <a:latin typeface="宋体" panose="02010600030101010101" pitchFamily="2" charset="-122"/>
              </a:rPr>
              <a:t>4</a:t>
            </a:r>
            <a:r>
              <a:rPr lang="zh-CN" altLang="en-US" sz="2400" dirty="0">
                <a:latin typeface="宋体" panose="02010600030101010101" pitchFamily="2" charset="-122"/>
              </a:rPr>
              <a:t>、学生的一日三餐应为身体供应的热量比例最好是（     ）</a:t>
            </a:r>
          </a:p>
          <a:p>
            <a:r>
              <a:rPr lang="zh-CN" altLang="zh-CN" sz="2400" dirty="0">
                <a:latin typeface="宋体" panose="02010600030101010101" pitchFamily="2" charset="-122"/>
              </a:rPr>
              <a:t>   </a:t>
            </a:r>
            <a:r>
              <a:rPr lang="en-US" altLang="zh-CN" sz="2400" dirty="0">
                <a:latin typeface="宋体" panose="02010600030101010101" pitchFamily="2" charset="-122"/>
              </a:rPr>
              <a:t>A</a:t>
            </a:r>
            <a:r>
              <a:rPr lang="zh-CN" altLang="en-US" sz="2400" dirty="0">
                <a:latin typeface="宋体" panose="02010600030101010101" pitchFamily="2" charset="-122"/>
              </a:rPr>
              <a:t>、早：中：晚</a:t>
            </a:r>
            <a:r>
              <a:rPr lang="en-US" altLang="zh-CN" sz="2400" dirty="0">
                <a:latin typeface="宋体" panose="02010600030101010101" pitchFamily="2" charset="-122"/>
              </a:rPr>
              <a:t>=3</a:t>
            </a:r>
            <a:r>
              <a:rPr lang="zh-CN" altLang="en-US" sz="2400" dirty="0">
                <a:latin typeface="宋体" panose="02010600030101010101" pitchFamily="2" charset="-122"/>
              </a:rPr>
              <a:t>：</a:t>
            </a:r>
            <a:r>
              <a:rPr lang="en-US" altLang="zh-CN" sz="2400" dirty="0">
                <a:latin typeface="宋体" panose="02010600030101010101" pitchFamily="2" charset="-122"/>
              </a:rPr>
              <a:t>4</a:t>
            </a:r>
            <a:r>
              <a:rPr lang="zh-CN" altLang="en-US" sz="2400" dirty="0">
                <a:latin typeface="宋体" panose="02010600030101010101" pitchFamily="2" charset="-122"/>
              </a:rPr>
              <a:t>：</a:t>
            </a:r>
            <a:r>
              <a:rPr lang="en-US" altLang="zh-CN" sz="2400" dirty="0">
                <a:latin typeface="宋体" panose="02010600030101010101" pitchFamily="2" charset="-122"/>
              </a:rPr>
              <a:t>3       B</a:t>
            </a:r>
            <a:r>
              <a:rPr lang="zh-CN" altLang="en-US" sz="2400" dirty="0">
                <a:latin typeface="宋体" panose="02010600030101010101" pitchFamily="2" charset="-122"/>
              </a:rPr>
              <a:t>、早：中：晚</a:t>
            </a:r>
            <a:r>
              <a:rPr lang="en-US" altLang="zh-CN" sz="2400" dirty="0">
                <a:latin typeface="宋体" panose="02010600030101010101" pitchFamily="2" charset="-122"/>
              </a:rPr>
              <a:t>=1</a:t>
            </a:r>
            <a:r>
              <a:rPr lang="zh-CN" altLang="en-US" sz="2400" dirty="0">
                <a:latin typeface="宋体" panose="02010600030101010101" pitchFamily="2" charset="-122"/>
              </a:rPr>
              <a:t>：</a:t>
            </a:r>
            <a:r>
              <a:rPr lang="en-US" altLang="zh-CN" sz="2400" dirty="0">
                <a:latin typeface="宋体" panose="02010600030101010101" pitchFamily="2" charset="-122"/>
              </a:rPr>
              <a:t>6</a:t>
            </a:r>
            <a:r>
              <a:rPr lang="zh-CN" altLang="en-US" sz="2400" dirty="0">
                <a:latin typeface="宋体" panose="02010600030101010101" pitchFamily="2" charset="-122"/>
              </a:rPr>
              <a:t>：</a:t>
            </a:r>
            <a:r>
              <a:rPr lang="en-US" altLang="zh-CN" sz="2400" dirty="0">
                <a:latin typeface="宋体" panose="02010600030101010101" pitchFamily="2" charset="-122"/>
              </a:rPr>
              <a:t>3</a:t>
            </a:r>
          </a:p>
          <a:p>
            <a:r>
              <a:rPr lang="en-US" altLang="zh-CN" sz="2400" dirty="0">
                <a:latin typeface="宋体" panose="02010600030101010101" pitchFamily="2" charset="-122"/>
              </a:rPr>
              <a:t>   C</a:t>
            </a:r>
            <a:r>
              <a:rPr lang="zh-CN" altLang="en-US" sz="2400" dirty="0">
                <a:latin typeface="宋体" panose="02010600030101010101" pitchFamily="2" charset="-122"/>
              </a:rPr>
              <a:t>、早：中：晚</a:t>
            </a:r>
            <a:r>
              <a:rPr lang="en-US" altLang="zh-CN" sz="2400" dirty="0">
                <a:latin typeface="宋体" panose="02010600030101010101" pitchFamily="2" charset="-122"/>
              </a:rPr>
              <a:t>=2</a:t>
            </a:r>
            <a:r>
              <a:rPr lang="zh-CN" altLang="en-US" sz="2400" dirty="0">
                <a:latin typeface="宋体" panose="02010600030101010101" pitchFamily="2" charset="-122"/>
              </a:rPr>
              <a:t>：</a:t>
            </a:r>
            <a:r>
              <a:rPr lang="en-US" altLang="zh-CN" sz="2400" dirty="0">
                <a:latin typeface="宋体" panose="02010600030101010101" pitchFamily="2" charset="-122"/>
              </a:rPr>
              <a:t>6</a:t>
            </a:r>
            <a:r>
              <a:rPr lang="zh-CN" altLang="en-US" sz="2400" dirty="0">
                <a:latin typeface="宋体" panose="02010600030101010101" pitchFamily="2" charset="-122"/>
              </a:rPr>
              <a:t>：</a:t>
            </a:r>
            <a:r>
              <a:rPr lang="en-US" altLang="zh-CN" sz="2400" dirty="0">
                <a:latin typeface="宋体" panose="02010600030101010101" pitchFamily="2" charset="-122"/>
              </a:rPr>
              <a:t>2       D</a:t>
            </a:r>
            <a:r>
              <a:rPr lang="zh-CN" altLang="en-US" sz="2400" dirty="0">
                <a:latin typeface="宋体" panose="02010600030101010101" pitchFamily="2" charset="-122"/>
              </a:rPr>
              <a:t>、早：中：晚</a:t>
            </a:r>
            <a:r>
              <a:rPr lang="en-US" altLang="zh-CN" sz="2400" dirty="0">
                <a:latin typeface="宋体" panose="02010600030101010101" pitchFamily="2" charset="-122"/>
              </a:rPr>
              <a:t>=4</a:t>
            </a:r>
            <a:r>
              <a:rPr lang="zh-CN" altLang="en-US" sz="2400" dirty="0">
                <a:latin typeface="宋体" panose="02010600030101010101" pitchFamily="2" charset="-122"/>
              </a:rPr>
              <a:t>：</a:t>
            </a:r>
            <a:r>
              <a:rPr lang="en-US" altLang="zh-CN" sz="2400" dirty="0">
                <a:latin typeface="宋体" panose="02010600030101010101" pitchFamily="2" charset="-122"/>
              </a:rPr>
              <a:t>3</a:t>
            </a:r>
            <a:r>
              <a:rPr lang="zh-CN" altLang="en-US" sz="2400" dirty="0">
                <a:latin typeface="宋体" panose="02010600030101010101" pitchFamily="2" charset="-122"/>
              </a:rPr>
              <a:t>：</a:t>
            </a:r>
            <a:r>
              <a:rPr lang="en-US" altLang="zh-CN" sz="2400" dirty="0">
                <a:latin typeface="宋体" panose="02010600030101010101" pitchFamily="2" charset="-122"/>
              </a:rPr>
              <a:t>3</a:t>
            </a:r>
          </a:p>
          <a:p>
            <a:r>
              <a:rPr lang="en-US" altLang="zh-CN" sz="2400" dirty="0">
                <a:latin typeface="宋体" panose="02010600030101010101" pitchFamily="2" charset="-122"/>
              </a:rPr>
              <a:t>5</a:t>
            </a:r>
            <a:r>
              <a:rPr lang="zh-CN" altLang="en-US" sz="2400" dirty="0">
                <a:latin typeface="宋体" panose="02010600030101010101" pitchFamily="2" charset="-122"/>
              </a:rPr>
              <a:t>、家长为了让孩子在考试期间身体健康、精力旺盛，考前准备了</a:t>
            </a:r>
            <a:r>
              <a:rPr lang="en-US" altLang="zh-CN" sz="2400" dirty="0">
                <a:latin typeface="宋体" panose="02010600030101010101" pitchFamily="2" charset="-122"/>
              </a:rPr>
              <a:t>4</a:t>
            </a:r>
          </a:p>
          <a:p>
            <a:r>
              <a:rPr lang="zh-CN" altLang="zh-CN" sz="2400" dirty="0">
                <a:latin typeface="宋体" panose="02010600030101010101" pitchFamily="2" charset="-122"/>
              </a:rPr>
              <a:t>   </a:t>
            </a:r>
            <a:r>
              <a:rPr lang="zh-CN" altLang="en-US" sz="2400" dirty="0">
                <a:latin typeface="宋体" panose="02010600030101010101" pitchFamily="2" charset="-122"/>
              </a:rPr>
              <a:t>组食品，你认为最佳的一组是（       ）</a:t>
            </a:r>
          </a:p>
          <a:p>
            <a:r>
              <a:rPr lang="zh-CN" altLang="en-US" sz="2400" dirty="0">
                <a:latin typeface="宋体" panose="02010600030101010101" pitchFamily="2" charset="-122"/>
              </a:rPr>
              <a:t>   </a:t>
            </a:r>
            <a:r>
              <a:rPr lang="en-US" altLang="zh-CN" sz="2400" dirty="0">
                <a:latin typeface="宋体" panose="02010600030101010101" pitchFamily="2" charset="-122"/>
              </a:rPr>
              <a:t>A</a:t>
            </a:r>
            <a:r>
              <a:rPr lang="zh-CN" altLang="en-US" sz="2400" dirty="0">
                <a:latin typeface="宋体" panose="02010600030101010101" pitchFamily="2" charset="-122"/>
              </a:rPr>
              <a:t>、鸡蛋、面包、火腿肠       </a:t>
            </a:r>
            <a:r>
              <a:rPr lang="en-US" altLang="zh-CN" sz="2400" dirty="0">
                <a:latin typeface="宋体" panose="02010600030101010101" pitchFamily="2" charset="-122"/>
              </a:rPr>
              <a:t>B</a:t>
            </a:r>
            <a:r>
              <a:rPr lang="zh-CN" altLang="en-US" sz="2400" dirty="0">
                <a:latin typeface="宋体" panose="02010600030101010101" pitchFamily="2" charset="-122"/>
              </a:rPr>
              <a:t>、瘦肉、番茄、米饭、牛奶</a:t>
            </a:r>
          </a:p>
          <a:p>
            <a:r>
              <a:rPr lang="zh-CN" altLang="zh-CN" sz="2400" dirty="0">
                <a:latin typeface="宋体" panose="02010600030101010101" pitchFamily="2" charset="-122"/>
              </a:rPr>
              <a:t>   </a:t>
            </a:r>
            <a:r>
              <a:rPr lang="en-US" altLang="zh-CN" sz="2400" dirty="0">
                <a:latin typeface="宋体" panose="02010600030101010101" pitchFamily="2" charset="-122"/>
              </a:rPr>
              <a:t>C</a:t>
            </a:r>
            <a:r>
              <a:rPr lang="zh-CN" altLang="en-US" sz="2400" dirty="0">
                <a:latin typeface="宋体" panose="02010600030101010101" pitchFamily="2" charset="-122"/>
              </a:rPr>
              <a:t>、馒头、面包、火腿肠、虾   </a:t>
            </a:r>
            <a:r>
              <a:rPr lang="en-US" altLang="zh-CN" sz="2400" dirty="0">
                <a:latin typeface="宋体" panose="02010600030101010101" pitchFamily="2" charset="-122"/>
              </a:rPr>
              <a:t>D</a:t>
            </a:r>
            <a:r>
              <a:rPr lang="zh-CN" altLang="en-US" sz="2400" dirty="0">
                <a:latin typeface="宋体" panose="02010600030101010101" pitchFamily="2" charset="-122"/>
              </a:rPr>
              <a:t>、土豆、馒头、番茄、玉米</a:t>
            </a:r>
          </a:p>
        </p:txBody>
      </p:sp>
      <p:sp>
        <p:nvSpPr>
          <p:cNvPr id="29700" name="Text Box 4"/>
          <p:cNvSpPr txBox="1"/>
          <p:nvPr/>
        </p:nvSpPr>
        <p:spPr>
          <a:xfrm>
            <a:off x="5508625" y="835978"/>
            <a:ext cx="142875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方正舒体" panose="02010601030101010101" pitchFamily="2" charset="-122"/>
              </a:rPr>
              <a:t>B</a:t>
            </a:r>
          </a:p>
        </p:txBody>
      </p:sp>
      <p:sp>
        <p:nvSpPr>
          <p:cNvPr id="29701" name="Text Box 5"/>
          <p:cNvSpPr txBox="1"/>
          <p:nvPr/>
        </p:nvSpPr>
        <p:spPr>
          <a:xfrm>
            <a:off x="6732588" y="1844040"/>
            <a:ext cx="14287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方正舒体" panose="02010601030101010101" pitchFamily="2" charset="-122"/>
              </a:rPr>
              <a:t>A</a:t>
            </a:r>
          </a:p>
        </p:txBody>
      </p:sp>
      <p:sp>
        <p:nvSpPr>
          <p:cNvPr id="29702" name="Text Box 6"/>
          <p:cNvSpPr txBox="1"/>
          <p:nvPr/>
        </p:nvSpPr>
        <p:spPr>
          <a:xfrm>
            <a:off x="6804025" y="2707640"/>
            <a:ext cx="14287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</a:p>
        </p:txBody>
      </p:sp>
      <p:sp>
        <p:nvSpPr>
          <p:cNvPr id="29703" name="Text Box 7"/>
          <p:cNvSpPr txBox="1"/>
          <p:nvPr/>
        </p:nvSpPr>
        <p:spPr>
          <a:xfrm>
            <a:off x="7308850" y="3788728"/>
            <a:ext cx="142875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</a:p>
        </p:txBody>
      </p:sp>
      <p:sp>
        <p:nvSpPr>
          <p:cNvPr id="29704" name="Text Box 8"/>
          <p:cNvSpPr txBox="1"/>
          <p:nvPr/>
        </p:nvSpPr>
        <p:spPr>
          <a:xfrm>
            <a:off x="5003800" y="5228590"/>
            <a:ext cx="14287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 bldLvl="0"/>
      <p:bldP spid="29701" grpId="0" bldLvl="0"/>
      <p:bldP spid="29702" grpId="0" bldLvl="0"/>
      <p:bldP spid="29703" grpId="0" bldLvl="0"/>
      <p:bldP spid="29704" grpId="0" bldLvl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4"/>
          <p:cNvSpPr txBox="1"/>
          <p:nvPr/>
        </p:nvSpPr>
        <p:spPr>
          <a:xfrm>
            <a:off x="457200" y="274638"/>
            <a:ext cx="3898900" cy="1143000"/>
          </a:xfrm>
          <a:prstGeom prst="rect">
            <a:avLst/>
          </a:prstGeom>
          <a:ln w="63500">
            <a:solidFill>
              <a:srgbClr val="FF6600"/>
            </a:solidFill>
          </a:ln>
          <a:effectLst>
            <a:glow rad="228600">
              <a:srgbClr val="FF6600">
                <a:alpha val="40000"/>
              </a:srgbClr>
            </a:glow>
          </a:effectLst>
        </p:spPr>
        <p:txBody>
          <a:bodyPr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>
              <a:defRPr/>
            </a:pPr>
            <a:r>
              <a:rPr lang="zh-CN" altLang="en-US" sz="7200" b="1" kern="0" dirty="0" smtClean="0">
                <a:solidFill>
                  <a:srgbClr val="EF8025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合理营养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1260475" y="1773436"/>
            <a:ext cx="6624638" cy="1079500"/>
          </a:xfrm>
          <a:prstGeom prst="roundRect">
            <a:avLst/>
          </a:prstGeom>
          <a:noFill/>
          <a:ln w="76200">
            <a:solidFill>
              <a:srgbClr val="00B0F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6000" b="1" u="sng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全面</a:t>
            </a:r>
            <a:r>
              <a:rPr lang="zh-CN" altLang="en-US" sz="6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而</a:t>
            </a:r>
            <a:r>
              <a:rPr lang="zh-CN" altLang="en-US" sz="6000" b="1" u="sng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平衡</a:t>
            </a:r>
            <a:r>
              <a:rPr lang="zh-CN" altLang="en-US" sz="6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的营养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3141663"/>
            <a:ext cx="8147050" cy="768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400" b="1" u="sng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全面</a:t>
            </a:r>
            <a:r>
              <a:rPr lang="zh-CN" altLang="en-US" sz="4400" b="1" dirty="0">
                <a:solidFill>
                  <a:srgbClr val="7030A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：摄取的营养素</a:t>
            </a:r>
            <a:r>
              <a:rPr lang="zh-CN" altLang="en-US" sz="44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种类</a:t>
            </a:r>
            <a:r>
              <a:rPr lang="zh-CN" altLang="en-US" sz="4400" b="1" dirty="0">
                <a:solidFill>
                  <a:srgbClr val="7030A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要</a:t>
            </a:r>
            <a:r>
              <a:rPr lang="zh-CN" altLang="en-US" sz="44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齐全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68630" y="4171950"/>
            <a:ext cx="8028305" cy="14452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4400" b="1" u="sng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平衡</a:t>
            </a:r>
            <a:r>
              <a:rPr lang="zh-CN" altLang="en-US" sz="4400" b="1" dirty="0">
                <a:solidFill>
                  <a:srgbClr val="7030A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：摄取的各种营养素的</a:t>
            </a:r>
            <a:r>
              <a:rPr lang="zh-CN" altLang="en-US" sz="44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量要</a:t>
            </a:r>
            <a:r>
              <a:rPr lang="en-US" altLang="zh-CN" sz="44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</a:t>
            </a:r>
            <a:r>
              <a:rPr lang="zh-CN" altLang="en-US" sz="44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合</a:t>
            </a:r>
            <a:r>
              <a:rPr lang="zh-CN" altLang="en-US" sz="44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适</a:t>
            </a:r>
            <a:r>
              <a:rPr lang="zh-CN" altLang="en-US" sz="4400" b="1" dirty="0">
                <a:solidFill>
                  <a:srgbClr val="7030A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，与身体的需要保持</a:t>
            </a:r>
            <a:r>
              <a:rPr lang="zh-CN" altLang="en-US" sz="4400" b="1" dirty="0" smtClean="0">
                <a:solidFill>
                  <a:srgbClr val="7030A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平</a:t>
            </a:r>
            <a:r>
              <a:rPr lang="zh-CN" altLang="en-US" sz="4400" b="1" dirty="0">
                <a:solidFill>
                  <a:srgbClr val="7030A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衡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94055" y="3091180"/>
            <a:ext cx="6108700" cy="367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圆角矩形标注 2"/>
          <p:cNvSpPr/>
          <p:nvPr/>
        </p:nvSpPr>
        <p:spPr>
          <a:xfrm>
            <a:off x="368618" y="386080"/>
            <a:ext cx="5903912" cy="1728788"/>
          </a:xfrm>
          <a:prstGeom prst="wedgeRoundRectCallout">
            <a:avLst>
              <a:gd name="adj1" fmla="val -30525"/>
              <a:gd name="adj2" fmla="val 68742"/>
              <a:gd name="adj3" fmla="val 16667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7200" dirty="0">
                <a:latin typeface="幼圆" panose="02010509060101010101" pitchFamily="49" charset="-122"/>
                <a:ea typeface="幼圆" panose="02010509060101010101" pitchFamily="49" charset="-122"/>
              </a:rPr>
              <a:t>讨论：图</a:t>
            </a:r>
            <a:r>
              <a:rPr lang="en-US" altLang="zh-CN" sz="7200" dirty="0">
                <a:latin typeface="幼圆" panose="02010509060101010101" pitchFamily="49" charset="-122"/>
                <a:ea typeface="幼圆" panose="02010509060101010101" pitchFamily="49" charset="-122"/>
              </a:rPr>
              <a:t>4-23</a:t>
            </a:r>
            <a:endParaRPr lang="zh-CN" altLang="en-US" sz="7200" dirty="0">
              <a:ea typeface="幼圆" panose="02010509060101010101" pitchFamily="49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4342765" y="3227388"/>
            <a:ext cx="4608513" cy="3024187"/>
          </a:xfrm>
          <a:prstGeom prst="roundRect">
            <a:avLst/>
          </a:prstGeom>
          <a:noFill/>
          <a:ln w="63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52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他们的做法是否正确，请说出科学道理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30945"/>
            <a:ext cx="5023501" cy="4608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/>
          <a:srcRect l="4326"/>
          <a:stretch>
            <a:fillRect/>
          </a:stretch>
        </p:blipFill>
        <p:spPr>
          <a:xfrm>
            <a:off x="4644571" y="2564904"/>
            <a:ext cx="4598478" cy="42930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圆角矩形 3"/>
          <p:cNvSpPr/>
          <p:nvPr/>
        </p:nvSpPr>
        <p:spPr>
          <a:xfrm>
            <a:off x="5006340" y="692150"/>
            <a:ext cx="3814638" cy="1079500"/>
          </a:xfrm>
          <a:prstGeom prst="roundRect">
            <a:avLst/>
          </a:prstGeom>
          <a:noFill/>
          <a:ln w="762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60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不吃早餐</a:t>
            </a:r>
          </a:p>
        </p:txBody>
      </p:sp>
      <p:sp>
        <p:nvSpPr>
          <p:cNvPr id="18437" name="Text Box 5"/>
          <p:cNvSpPr txBox="1"/>
          <p:nvPr/>
        </p:nvSpPr>
        <p:spPr>
          <a:xfrm>
            <a:off x="280670" y="4935855"/>
            <a:ext cx="4103688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</a:rPr>
              <a:t>后果</a:t>
            </a:r>
            <a:r>
              <a:rPr lang="zh-CN" altLang="en-US" sz="2400" dirty="0">
                <a:latin typeface="Times New Roman" panose="02020603050405020304" pitchFamily="18" charset="0"/>
              </a:rPr>
              <a:t>：导致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血糖低</a:t>
            </a:r>
            <a:r>
              <a:rPr lang="zh-CN" altLang="en-US" sz="2400" dirty="0">
                <a:latin typeface="Times New Roman" panose="02020603050405020304" pitchFamily="18" charset="0"/>
              </a:rPr>
              <a:t>供能不足，头晕，心慌，出汗，注意力不能集中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6766" y="-59258"/>
            <a:ext cx="5873016" cy="4824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64420" y="2564904"/>
            <a:ext cx="4552535" cy="42930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圆角矩形 3"/>
          <p:cNvSpPr/>
          <p:nvPr/>
        </p:nvSpPr>
        <p:spPr>
          <a:xfrm>
            <a:off x="5982018" y="692150"/>
            <a:ext cx="2695575" cy="1079500"/>
          </a:xfrm>
          <a:prstGeom prst="roundRect">
            <a:avLst/>
          </a:prstGeom>
          <a:noFill/>
          <a:ln w="762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60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挑食</a:t>
            </a:r>
          </a:p>
        </p:txBody>
      </p:sp>
      <p:sp>
        <p:nvSpPr>
          <p:cNvPr id="18434" name="Text Box 2"/>
          <p:cNvSpPr txBox="1"/>
          <p:nvPr/>
        </p:nvSpPr>
        <p:spPr>
          <a:xfrm>
            <a:off x="374650" y="5167630"/>
            <a:ext cx="3851275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</a:rPr>
              <a:t>后果</a:t>
            </a:r>
            <a:r>
              <a:rPr lang="zh-CN" altLang="en-US" sz="2400" dirty="0">
                <a:latin typeface="Times New Roman" panose="02020603050405020304" pitchFamily="18" charset="0"/>
              </a:rPr>
              <a:t>：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缺乏</a:t>
            </a:r>
            <a:r>
              <a:rPr lang="zh-CN" altLang="en-US" sz="2400" dirty="0">
                <a:latin typeface="Times New Roman" panose="02020603050405020304" pitchFamily="18" charset="0"/>
              </a:rPr>
              <a:t>某些营养物质（如维生素</a:t>
            </a:r>
            <a:r>
              <a:rPr lang="en-US" altLang="zh-CN" sz="2400" dirty="0">
                <a:latin typeface="Times New Roman" panose="02020603050405020304" pitchFamily="18" charset="0"/>
              </a:rPr>
              <a:t>C</a:t>
            </a:r>
            <a:r>
              <a:rPr lang="zh-CN" altLang="en-US" sz="2400" dirty="0">
                <a:latin typeface="Times New Roman" panose="02020603050405020304" pitchFamily="18" charset="0"/>
              </a:rPr>
              <a:t>）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bldLvl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764213" y="692150"/>
            <a:ext cx="2695575" cy="1079500"/>
          </a:xfrm>
          <a:prstGeom prst="roundRect">
            <a:avLst/>
          </a:prstGeom>
          <a:noFill/>
          <a:ln w="762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60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偏食</a:t>
            </a:r>
          </a:p>
        </p:txBody>
      </p:sp>
      <p:pic>
        <p:nvPicPr>
          <p:cNvPr id="9219" name="图片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89463" y="1893888"/>
            <a:ext cx="4554537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图片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715"/>
            <a:ext cx="4787900" cy="451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41" name="Text Box 9"/>
          <p:cNvSpPr txBox="1"/>
          <p:nvPr/>
        </p:nvSpPr>
        <p:spPr>
          <a:xfrm>
            <a:off x="367983" y="4596448"/>
            <a:ext cx="3887787" cy="22453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</a:rPr>
              <a:t>后果</a:t>
            </a:r>
            <a:r>
              <a:rPr lang="zh-CN" altLang="en-US" sz="2400" dirty="0">
                <a:latin typeface="Times New Roman" panose="02020603050405020304" pitchFamily="18" charset="0"/>
              </a:rPr>
              <a:t>：某些营养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过剩</a:t>
            </a:r>
            <a:endParaRPr lang="zh-CN" altLang="en-US" sz="2400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</a:rPr>
              <a:t>高糖高脂高蛋白质</a:t>
            </a:r>
            <a:r>
              <a:rPr lang="zh-CN" altLang="en-US" sz="2400" dirty="0">
                <a:latin typeface="Times New Roman" panose="02020603050405020304" pitchFamily="18" charset="0"/>
              </a:rPr>
              <a:t>容易肥胖，</a:t>
            </a:r>
          </a:p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</a:rPr>
              <a:t>多盐</a:t>
            </a:r>
            <a:r>
              <a:rPr lang="zh-CN" altLang="en-US" sz="2400" dirty="0">
                <a:latin typeface="Times New Roman" panose="02020603050405020304" pitchFamily="18" charset="0"/>
              </a:rPr>
              <a:t>易引发高血压</a:t>
            </a:r>
          </a:p>
          <a:p>
            <a:pPr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  <a:sym typeface="+mn-ea"/>
              </a:rPr>
              <a:t>暴饮暴食容易导致消化不良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1" grpId="0" bldLvl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 1"/>
          <p:cNvSpPr>
            <a:spLocks noGrp="1"/>
          </p:cNvSpPr>
          <p:nvPr>
            <p:ph type="title"/>
          </p:nvPr>
        </p:nvSpPr>
        <p:spPr>
          <a:xfrm>
            <a:off x="457200" y="414338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zh-CN" alt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中学生常见不合理营养的现象</a:t>
            </a: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187450" y="2236788"/>
            <a:ext cx="5113338" cy="36195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ts val="5500"/>
              </a:lnSpc>
            </a:pPr>
            <a:r>
              <a:rPr lang="zh-CN" altLang="en-US" sz="4000" b="1">
                <a:solidFill>
                  <a:srgbClr val="0070C0"/>
                </a:solidFill>
              </a:rPr>
              <a:t>饮食无规律</a:t>
            </a:r>
            <a:endParaRPr lang="en-US" altLang="zh-CN" sz="4000" b="1">
              <a:solidFill>
                <a:srgbClr val="0070C0"/>
              </a:solidFill>
            </a:endParaRPr>
          </a:p>
          <a:p>
            <a:pPr>
              <a:lnSpc>
                <a:spcPts val="5500"/>
              </a:lnSpc>
            </a:pPr>
            <a:r>
              <a:rPr lang="zh-CN" altLang="en-US" sz="4000" b="1">
                <a:solidFill>
                  <a:srgbClr val="0070C0"/>
                </a:solidFill>
              </a:rPr>
              <a:t>零食当饭吃</a:t>
            </a:r>
            <a:endParaRPr lang="en-US" altLang="zh-CN" sz="4000" b="1">
              <a:solidFill>
                <a:srgbClr val="0070C0"/>
              </a:solidFill>
            </a:endParaRPr>
          </a:p>
          <a:p>
            <a:pPr>
              <a:lnSpc>
                <a:spcPts val="5500"/>
              </a:lnSpc>
            </a:pPr>
            <a:r>
              <a:rPr lang="zh-CN" altLang="en-US" sz="4000" b="1">
                <a:solidFill>
                  <a:srgbClr val="0070C0"/>
                </a:solidFill>
              </a:rPr>
              <a:t>暴饮暴食</a:t>
            </a:r>
            <a:endParaRPr lang="en-US" altLang="zh-CN" sz="4000" b="1">
              <a:solidFill>
                <a:srgbClr val="0070C0"/>
              </a:solidFill>
            </a:endParaRPr>
          </a:p>
          <a:p>
            <a:pPr>
              <a:lnSpc>
                <a:spcPts val="5500"/>
              </a:lnSpc>
            </a:pPr>
            <a:r>
              <a:rPr lang="zh-CN" altLang="en-US" sz="4000" b="1">
                <a:solidFill>
                  <a:srgbClr val="0070C0"/>
                </a:solidFill>
              </a:rPr>
              <a:t>喜好垃圾食品</a:t>
            </a:r>
            <a:endParaRPr lang="en-US" altLang="zh-CN" sz="4000" b="1">
              <a:solidFill>
                <a:srgbClr val="0070C0"/>
              </a:solidFill>
            </a:endParaRPr>
          </a:p>
          <a:p>
            <a:pPr>
              <a:lnSpc>
                <a:spcPts val="5500"/>
              </a:lnSpc>
            </a:pPr>
            <a:r>
              <a:rPr lang="en-US" altLang="zh-CN" sz="4000" b="1">
                <a:solidFill>
                  <a:srgbClr val="0070C0"/>
                </a:solidFill>
              </a:rPr>
              <a:t>……</a:t>
            </a:r>
            <a:endParaRPr lang="zh-CN" altLang="en-US" sz="4000" b="1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144463" y="44450"/>
            <a:ext cx="8891587" cy="1143000"/>
          </a:xfrm>
        </p:spPr>
        <p:txBody>
          <a:bodyPr/>
          <a:lstStyle/>
          <a:p>
            <a:pPr>
              <a:defRPr/>
            </a:pPr>
            <a:r>
              <a:rPr lang="zh-CN" altLang="en-US" sz="52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中国居民的“</a:t>
            </a:r>
            <a:r>
              <a:rPr lang="zh-CN" altLang="en-US" sz="52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平衡膳食宝塔</a:t>
            </a:r>
            <a:r>
              <a:rPr lang="zh-CN" altLang="en-US" sz="52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”</a:t>
            </a:r>
            <a:endParaRPr lang="zh-CN" altLang="en-US" sz="52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11266" name="内容占位符 4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b="25568"/>
          <a:stretch>
            <a:fillRect/>
          </a:stretch>
        </p:blipFill>
        <p:spPr>
          <a:xfrm>
            <a:off x="34290" y="981075"/>
            <a:ext cx="7632700" cy="5876925"/>
          </a:xfrm>
        </p:spPr>
      </p:pic>
      <p:sp>
        <p:nvSpPr>
          <p:cNvPr id="11268" name="矩形 5"/>
          <p:cNvSpPr>
            <a:spLocks noChangeArrowheads="1"/>
          </p:cNvSpPr>
          <p:nvPr/>
        </p:nvSpPr>
        <p:spPr bwMode="auto">
          <a:xfrm>
            <a:off x="4644329" y="5652537"/>
            <a:ext cx="4824215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/>
              <a:t>谷类（含薯类）：</a:t>
            </a:r>
            <a:r>
              <a:rPr lang="en-US" altLang="zh-CN" sz="3200" b="1" dirty="0"/>
              <a:t>33%</a:t>
            </a:r>
            <a:endParaRPr lang="zh-CN" altLang="en-US" sz="3200" dirty="0"/>
          </a:p>
        </p:txBody>
      </p:sp>
      <p:sp>
        <p:nvSpPr>
          <p:cNvPr id="11269" name="矩形 6"/>
          <p:cNvSpPr>
            <a:spLocks noChangeArrowheads="1"/>
          </p:cNvSpPr>
          <p:nvPr/>
        </p:nvSpPr>
        <p:spPr bwMode="auto">
          <a:xfrm>
            <a:off x="5795963" y="4437380"/>
            <a:ext cx="273685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200" b="1"/>
              <a:t>果蔬类：</a:t>
            </a:r>
            <a:r>
              <a:rPr lang="en-US" altLang="zh-CN" sz="3200" b="1"/>
              <a:t>31%</a:t>
            </a:r>
            <a:endParaRPr lang="zh-CN" altLang="en-US" sz="3200"/>
          </a:p>
        </p:txBody>
      </p:sp>
      <p:sp>
        <p:nvSpPr>
          <p:cNvPr id="11270" name="矩形 7"/>
          <p:cNvSpPr>
            <a:spLocks noChangeArrowheads="1"/>
          </p:cNvSpPr>
          <p:nvPr/>
        </p:nvSpPr>
        <p:spPr bwMode="auto">
          <a:xfrm>
            <a:off x="5076825" y="3276600"/>
            <a:ext cx="30956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200" b="1"/>
              <a:t>鱼肉蛋类：</a:t>
            </a:r>
            <a:r>
              <a:rPr lang="en-US" altLang="zh-CN" sz="3200" b="1"/>
              <a:t>20%</a:t>
            </a:r>
            <a:endParaRPr lang="zh-CN" altLang="en-US" sz="3200"/>
          </a:p>
        </p:txBody>
      </p:sp>
      <p:sp>
        <p:nvSpPr>
          <p:cNvPr id="11271" name="矩形 8"/>
          <p:cNvSpPr>
            <a:spLocks noChangeArrowheads="1"/>
          </p:cNvSpPr>
          <p:nvPr/>
        </p:nvSpPr>
        <p:spPr bwMode="auto">
          <a:xfrm>
            <a:off x="4211638" y="2268538"/>
            <a:ext cx="3097212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200" b="1"/>
              <a:t>奶豆类：</a:t>
            </a:r>
            <a:r>
              <a:rPr lang="en-US" altLang="zh-CN" sz="3200" b="1"/>
              <a:t>12%</a:t>
            </a:r>
            <a:endParaRPr lang="zh-CN" altLang="en-US" sz="3200"/>
          </a:p>
        </p:txBody>
      </p:sp>
      <p:sp>
        <p:nvSpPr>
          <p:cNvPr id="11272" name="矩形 9"/>
          <p:cNvSpPr>
            <a:spLocks noChangeArrowheads="1"/>
          </p:cNvSpPr>
          <p:nvPr/>
        </p:nvSpPr>
        <p:spPr bwMode="auto">
          <a:xfrm>
            <a:off x="3492500" y="1268413"/>
            <a:ext cx="3095625" cy="585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200" b="1"/>
              <a:t>油脂类：</a:t>
            </a:r>
            <a:r>
              <a:rPr lang="en-US" altLang="zh-CN" sz="3200" b="1"/>
              <a:t>4%</a:t>
            </a:r>
            <a:endParaRPr lang="zh-CN" altLang="en-US" sz="320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268" grpId="0"/>
      <p:bldP spid="11269" grpId="0"/>
      <p:bldP spid="11270" grpId="0"/>
      <p:bldP spid="11271" grpId="0"/>
      <p:bldP spid="1127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54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主题1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AEA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1665</Words>
  <Application>WPS 演示</Application>
  <PresentationFormat>全屏显示(4:3)</PresentationFormat>
  <Paragraphs>121</Paragraphs>
  <Slides>26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26</vt:i4>
      </vt:variant>
    </vt:vector>
  </HeadingPairs>
  <TitlesOfParts>
    <vt:vector size="28" baseType="lpstr">
      <vt:lpstr>1_默认设计模板</vt:lpstr>
      <vt:lpstr>主题1</vt:lpstr>
      <vt:lpstr>第三节 合理营养与食品安全</vt:lpstr>
      <vt:lpstr>幻灯片 2</vt:lpstr>
      <vt:lpstr>幻灯片 3</vt:lpstr>
      <vt:lpstr>幻灯片 4</vt:lpstr>
      <vt:lpstr>幻灯片 5</vt:lpstr>
      <vt:lpstr>幻灯片 6</vt:lpstr>
      <vt:lpstr>幻灯片 7</vt:lpstr>
      <vt:lpstr>中学生常见不合理营养的现象</vt:lpstr>
      <vt:lpstr>中国居民的“平衡膳食宝塔”</vt:lpstr>
      <vt:lpstr>每日三餐 按时进食</vt:lpstr>
      <vt:lpstr>《中国居民膳食指南》P34</vt:lpstr>
      <vt:lpstr>幻灯片 12</vt:lpstr>
      <vt:lpstr>学以致用： </vt:lpstr>
      <vt:lpstr>幻灯片 14</vt:lpstr>
      <vt:lpstr>幻灯片 15</vt:lpstr>
      <vt:lpstr>幻灯片 16</vt:lpstr>
      <vt:lpstr>  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回顾：</vt:lpstr>
      <vt:lpstr>幻灯片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2015-03-14T01:42:00Z</dcterms:created>
  <dcterms:modified xsi:type="dcterms:W3CDTF">2019-05-22T09:36:17Z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2052-11.1.0.8515</vt:lpwstr>
  </property>
</Properties>
</file>