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8"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8376" autoAdjust="0"/>
  </p:normalViewPr>
  <p:slideViewPr>
    <p:cSldViewPr snapToGrid="0">
      <p:cViewPr>
        <p:scale>
          <a:sx n="75" d="100"/>
          <a:sy n="75" d="100"/>
        </p:scale>
        <p:origin x="-1086" y="-15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2019/5/22</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a:xfrm>
            <a:off x="481013" y="1279525"/>
            <a:ext cx="6140450" cy="3454400"/>
          </a:xfrm>
        </p:spPr>
      </p:sp>
      <p:sp>
        <p:nvSpPr>
          <p:cNvPr id="27651" name="备注占位符 2"/>
          <p:cNvSpPr>
            <a:spLocks noGrp="1"/>
          </p:cNvSpPr>
          <p:nvPr>
            <p:ph type="body" idx="1"/>
          </p:nvPr>
        </p:nvSpPr>
        <p:spPr/>
        <p:txBody>
          <a:bodyPr wrap="square" lIns="91440" tIns="45720" rIns="91440" bIns="45720" anchor="t"/>
          <a:lstStyle/>
          <a:p>
            <a:pPr lvl="0" eaLnBrk="1" hangingPunct="1">
              <a:spcBef>
                <a:spcPct val="0"/>
              </a:spcBef>
            </a:pPr>
            <a:endParaRPr lang="zh-CN" altLang="en-US" dirty="0"/>
          </a:p>
        </p:txBody>
      </p:sp>
      <p:sp>
        <p:nvSpPr>
          <p:cNvPr id="2765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pPr lvl="0" algn="r" eaLnBrk="1" hangingPunct="1"/>
              <a:t>4</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a:xfrm>
            <a:off x="481013" y="1279525"/>
            <a:ext cx="6140450" cy="3454400"/>
          </a:xfrm>
        </p:spPr>
      </p:sp>
      <p:sp>
        <p:nvSpPr>
          <p:cNvPr id="28675" name="备注占位符 2"/>
          <p:cNvSpPr>
            <a:spLocks noGrp="1"/>
          </p:cNvSpPr>
          <p:nvPr>
            <p:ph type="body" idx="1"/>
          </p:nvPr>
        </p:nvSpPr>
        <p:spPr/>
        <p:txBody>
          <a:bodyPr wrap="square" lIns="91440" tIns="45720" rIns="91440" bIns="45720" anchor="t"/>
          <a:lstStyle/>
          <a:p>
            <a:pPr lvl="0" eaLnBrk="1" hangingPunct="1"/>
            <a:endParaRPr lang="zh-CN" altLang="en-US" dirty="0"/>
          </a:p>
        </p:txBody>
      </p:sp>
      <p:sp>
        <p:nvSpPr>
          <p:cNvPr id="2867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pPr lvl="0" algn="r" eaLnBrk="1" hangingPunct="1"/>
              <a:t>8</a:t>
            </a:fld>
            <a:endParaRPr lang="en-US" altLang="zh-CN"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pPr lvl="0" algn="r" eaLnBrk="1" hangingPunct="1"/>
              <a:t>20</a:t>
            </a:fld>
            <a:endParaRPr lang="en-US" altLang="zh-CN" sz="1200" dirty="0"/>
          </a:p>
        </p:txBody>
      </p:sp>
      <p:sp>
        <p:nvSpPr>
          <p:cNvPr id="29699" name="Rectangle 2"/>
          <p:cNvSpPr>
            <a:spLocks noGrp="1" noRot="1" noChangeAspect="1" noTextEdit="1"/>
          </p:cNvSpPr>
          <p:nvPr>
            <p:ph type="sldImg"/>
          </p:nvPr>
        </p:nvSpPr>
        <p:spPr>
          <a:xfrm>
            <a:off x="481013" y="1279525"/>
            <a:ext cx="6140450" cy="3454400"/>
          </a:xfrm>
        </p:spPr>
      </p:sp>
      <p:sp>
        <p:nvSpPr>
          <p:cNvPr id="29700" name="Rectangle 3"/>
          <p:cNvSpPr>
            <a:spLocks noGrp="1"/>
          </p:cNvSpPr>
          <p:nvPr>
            <p:ph type="body" idx="1"/>
          </p:nvPr>
        </p:nvSpPr>
        <p:spPr>
          <a:xfrm>
            <a:off x="914400" y="4343400"/>
            <a:ext cx="5029200" cy="4114800"/>
          </a:xfrm>
        </p:spPr>
        <p:txBody>
          <a:bodyPr wrap="square" lIns="91440" tIns="45720" rIns="91440" bIns="45720" anchor="t"/>
          <a:lstStyle/>
          <a:p>
            <a:pPr lvl="0" eaLnBrk="1" hangingPunct="1"/>
            <a:endParaRPr lang="zh-CN"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en-US" altLang="zh-CN" sz="1200" dirty="0"/>
              <a:pPr lvl="0" algn="r" eaLnBrk="1" hangingPunct="1"/>
              <a:t>22</a:t>
            </a:fld>
            <a:endParaRPr lang="en-US" altLang="zh-CN" sz="1200" dirty="0"/>
          </a:p>
        </p:txBody>
      </p:sp>
      <p:sp>
        <p:nvSpPr>
          <p:cNvPr id="30723" name="幻灯片图像占位符 1"/>
          <p:cNvSpPr>
            <a:spLocks noGrp="1" noRot="1" noChangeAspect="1" noTextEdit="1"/>
          </p:cNvSpPr>
          <p:nvPr>
            <p:ph type="sldImg"/>
          </p:nvPr>
        </p:nvSpPr>
        <p:spPr>
          <a:xfrm>
            <a:off x="481013" y="1279525"/>
            <a:ext cx="6140450" cy="3454400"/>
          </a:xfrm>
        </p:spPr>
      </p:sp>
      <p:sp>
        <p:nvSpPr>
          <p:cNvPr id="30724" name="备注占位符 2"/>
          <p:cNvSpPr>
            <a:spLocks noGrp="1"/>
          </p:cNvSpPr>
          <p:nvPr>
            <p:ph type="body" idx="1"/>
          </p:nvPr>
        </p:nvSpPr>
        <p:spPr/>
        <p:txBody>
          <a:bodyPr wrap="square" lIns="91440" tIns="45720" rIns="91440" bIns="45720" anchor="t"/>
          <a:lstStyle/>
          <a:p>
            <a:pPr lvl="0" eaLnBrk="1" hangingPunct="1"/>
            <a:endParaRPr lang="zh-CN" altLang="zh-CN" dirty="0"/>
          </a:p>
        </p:txBody>
      </p:sp>
      <p:sp>
        <p:nvSpPr>
          <p:cNvPr id="30725" name="灯片编号占位符 3"/>
          <p:cNvSpPr txBox="1">
            <a:spLocks noGrp="1"/>
          </p:cNvSpPr>
          <p:nvPr/>
        </p:nvSpPr>
        <p:spPr>
          <a:xfrm>
            <a:off x="3884613" y="8685213"/>
            <a:ext cx="2971800" cy="457200"/>
          </a:xfrm>
          <a:prstGeom prst="rect">
            <a:avLst/>
          </a:prstGeom>
          <a:noFill/>
          <a:ln w="9525">
            <a:noFill/>
          </a:ln>
        </p:spPr>
        <p:txBody>
          <a:bodyPr anchor="b"/>
          <a:lstStyle/>
          <a:p>
            <a:pPr lvl="0" algn="r"/>
            <a:fld id="{9A0DB2DC-4C9A-4742-B13C-FB6460FD3503}" type="slidenum">
              <a:rPr lang="en-US" altLang="zh-CN" sz="1200" dirty="0">
                <a:ea typeface="楷体_GB2312" panose="02010609030101010101" pitchFamily="49" charset="-122"/>
              </a:rPr>
              <a:pPr lvl="0" algn="r"/>
              <a:t>22</a:t>
            </a:fld>
            <a:endParaRPr lang="en-US" altLang="zh-CN" sz="1200" dirty="0">
              <a:ea typeface="楷体_GB2312" panose="02010609030101010101" pitchFamily="49"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pull dir="r"/>
  </p:transition>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pull dir="r"/>
  </p:transition>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pull dir="r"/>
  </p:transition>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4638"/>
            <a:ext cx="10972800" cy="585152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pull dir="r"/>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pull dir="r"/>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pull dir="r"/>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0"/>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pull dir="r"/>
  </p:transition>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7"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pull dir="r"/>
  </p:transition>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pull dir="r"/>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pull dir="r"/>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0"/>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pull dir="r"/>
  </p:transition>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pull dir="r"/>
  </p:transition>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gi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30(2"/>
          <p:cNvPicPr>
            <a:picLocks noChangeAspect="1"/>
          </p:cNvPicPr>
          <p:nvPr/>
        </p:nvPicPr>
        <p:blipFill>
          <a:blip r:embed="rId14"/>
          <a:stretch>
            <a:fillRect/>
          </a:stretch>
        </p:blipFill>
        <p:spPr>
          <a:xfrm>
            <a:off x="0" y="0"/>
            <a:ext cx="12192000" cy="6951663"/>
          </a:xfrm>
          <a:prstGeom prst="rect">
            <a:avLst/>
          </a:prstGeom>
          <a:noFill/>
          <a:ln w="9525">
            <a:noFill/>
          </a:ln>
        </p:spPr>
      </p:pic>
      <p:pic>
        <p:nvPicPr>
          <p:cNvPr id="1027" name="Picture 3" descr="转经筒2"/>
          <p:cNvPicPr>
            <a:picLocks noChangeAspect="1"/>
          </p:cNvPicPr>
          <p:nvPr/>
        </p:nvPicPr>
        <p:blipFill>
          <a:blip r:embed="rId15"/>
          <a:stretch>
            <a:fillRect/>
          </a:stretch>
        </p:blipFill>
        <p:spPr>
          <a:xfrm>
            <a:off x="0" y="5905500"/>
            <a:ext cx="1270000" cy="952500"/>
          </a:xfrm>
          <a:prstGeom prst="rect">
            <a:avLst/>
          </a:prstGeom>
          <a:noFill/>
          <a:ln w="9525">
            <a:noFill/>
          </a:ln>
        </p:spPr>
      </p:pic>
      <p:pic>
        <p:nvPicPr>
          <p:cNvPr id="1028" name="Picture 4" descr="转经筒2"/>
          <p:cNvPicPr>
            <a:picLocks noChangeAspect="1"/>
          </p:cNvPicPr>
          <p:nvPr/>
        </p:nvPicPr>
        <p:blipFill>
          <a:blip r:embed="rId15"/>
          <a:stretch>
            <a:fillRect/>
          </a:stretch>
        </p:blipFill>
        <p:spPr>
          <a:xfrm>
            <a:off x="2544233" y="6410325"/>
            <a:ext cx="596900" cy="447675"/>
          </a:xfrm>
          <a:prstGeom prst="rect">
            <a:avLst/>
          </a:prstGeom>
          <a:noFill/>
          <a:ln w="9525">
            <a:noFill/>
          </a:ln>
        </p:spPr>
      </p:pic>
      <p:pic>
        <p:nvPicPr>
          <p:cNvPr id="1029" name="Picture 5" descr="转经筒2"/>
          <p:cNvPicPr>
            <a:picLocks noChangeAspect="1"/>
          </p:cNvPicPr>
          <p:nvPr/>
        </p:nvPicPr>
        <p:blipFill>
          <a:blip r:embed="rId15"/>
          <a:stretch>
            <a:fillRect/>
          </a:stretch>
        </p:blipFill>
        <p:spPr>
          <a:xfrm>
            <a:off x="5712884" y="6337300"/>
            <a:ext cx="694267" cy="520700"/>
          </a:xfrm>
          <a:prstGeom prst="rect">
            <a:avLst/>
          </a:prstGeom>
          <a:noFill/>
          <a:ln w="9525">
            <a:noFill/>
          </a:ln>
        </p:spPr>
      </p:pic>
      <p:pic>
        <p:nvPicPr>
          <p:cNvPr id="1030" name="Picture 6" descr="转经筒2"/>
          <p:cNvPicPr>
            <a:picLocks noChangeAspect="1"/>
          </p:cNvPicPr>
          <p:nvPr/>
        </p:nvPicPr>
        <p:blipFill>
          <a:blip r:embed="rId15"/>
          <a:stretch>
            <a:fillRect/>
          </a:stretch>
        </p:blipFill>
        <p:spPr>
          <a:xfrm rot="10580867" flipV="1">
            <a:off x="7823200" y="6237288"/>
            <a:ext cx="596900" cy="447675"/>
          </a:xfrm>
          <a:prstGeom prst="rect">
            <a:avLst/>
          </a:prstGeom>
          <a:noFill/>
          <a:ln w="9525">
            <a:noFill/>
          </a:ln>
        </p:spPr>
      </p:pic>
      <p:pic>
        <p:nvPicPr>
          <p:cNvPr id="1031" name="Picture 7" descr="转经筒2"/>
          <p:cNvPicPr>
            <a:picLocks noChangeAspect="1"/>
          </p:cNvPicPr>
          <p:nvPr/>
        </p:nvPicPr>
        <p:blipFill>
          <a:blip r:embed="rId15"/>
          <a:stretch>
            <a:fillRect/>
          </a:stretch>
        </p:blipFill>
        <p:spPr>
          <a:xfrm>
            <a:off x="7056967" y="6337300"/>
            <a:ext cx="694267" cy="520700"/>
          </a:xfrm>
          <a:prstGeom prst="rect">
            <a:avLst/>
          </a:prstGeom>
          <a:noFill/>
          <a:ln w="9525">
            <a:noFill/>
          </a:ln>
        </p:spPr>
      </p:pic>
      <p:pic>
        <p:nvPicPr>
          <p:cNvPr id="1032" name="Picture 8" descr="转经筒2"/>
          <p:cNvPicPr>
            <a:picLocks noChangeAspect="1"/>
          </p:cNvPicPr>
          <p:nvPr/>
        </p:nvPicPr>
        <p:blipFill>
          <a:blip r:embed="rId16"/>
          <a:stretch>
            <a:fillRect/>
          </a:stretch>
        </p:blipFill>
        <p:spPr>
          <a:xfrm>
            <a:off x="4271433" y="6481763"/>
            <a:ext cx="501651" cy="3762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pull dir="r"/>
  </p:transition>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7.xml"/><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file:///C:\Documents%20and%20Settings\Administrator\Local%20Settings\Temporary%20Internet%20Files\Content.IE5\4&#31532;&#22235;&#31456;&#20154;&#20307;&#20869;&#29289;&#36136;&#30340;&#36816;&#36755;\&#31532;&#19968;&#33410;\10910695%5b1%5d.SWF" TargetMode="Externa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baike.baidu.com/image/79b1e9361ac157080a55a919"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image" Target="../media/image21.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1"/>
          <p:cNvSpPr txBox="1"/>
          <p:nvPr/>
        </p:nvSpPr>
        <p:spPr>
          <a:xfrm>
            <a:off x="5519738" y="476250"/>
            <a:ext cx="4391025" cy="1383665"/>
          </a:xfrm>
          <a:prstGeom prst="rect">
            <a:avLst/>
          </a:prstGeom>
          <a:noFill/>
          <a:ln w="9525">
            <a:noFill/>
          </a:ln>
        </p:spPr>
        <p:txBody>
          <a:bodyPr>
            <a:spAutoFit/>
          </a:bodyPr>
          <a:lstStyle/>
          <a:p>
            <a:pPr eaLnBrk="0" hangingPunct="0"/>
            <a:r>
              <a:rPr lang="zh-CN" altLang="en-US" sz="2800" b="1" dirty="0">
                <a:solidFill>
                  <a:schemeClr val="bg1"/>
                </a:solidFill>
                <a:latin typeface="华文楷体" pitchFamily="2" charset="-122"/>
                <a:ea typeface="华文楷体" pitchFamily="2" charset="-122"/>
              </a:rPr>
              <a:t>人们在天灾人祸中受伤并大量出血，你如果作为急救医生将怎么办？</a:t>
            </a:r>
          </a:p>
        </p:txBody>
      </p:sp>
      <p:sp>
        <p:nvSpPr>
          <p:cNvPr id="12" name="TextBox 11"/>
          <p:cNvSpPr txBox="1"/>
          <p:nvPr/>
        </p:nvSpPr>
        <p:spPr>
          <a:xfrm>
            <a:off x="5310188" y="2000250"/>
            <a:ext cx="5143500" cy="1568450"/>
          </a:xfrm>
          <a:prstGeom prst="rect">
            <a:avLst/>
          </a:prstGeom>
          <a:noFill/>
          <a:ln w="9525">
            <a:noFill/>
          </a:ln>
        </p:spPr>
        <p:txBody>
          <a:bodyPr>
            <a:spAutoFit/>
          </a:bodyPr>
          <a:lstStyle/>
          <a:p>
            <a:pPr eaLnBrk="0" hangingPunct="0"/>
            <a:r>
              <a:rPr lang="zh-CN" altLang="en-US" sz="4800" b="1" dirty="0">
                <a:solidFill>
                  <a:srgbClr val="FFFF00"/>
                </a:solidFill>
                <a:latin typeface="Arial" panose="020B0604020202020204" pitchFamily="34" charset="0"/>
                <a:ea typeface="华文楷体" pitchFamily="2" charset="-122"/>
              </a:rPr>
              <a:t>止血、包扎伤口、输血等等</a:t>
            </a:r>
          </a:p>
        </p:txBody>
      </p:sp>
      <p:pic>
        <p:nvPicPr>
          <p:cNvPr id="3076" name="Picture 7" descr="1"/>
          <p:cNvPicPr>
            <a:picLocks noChangeAspect="1"/>
          </p:cNvPicPr>
          <p:nvPr/>
        </p:nvPicPr>
        <p:blipFill>
          <a:blip r:embed="rId2"/>
          <a:stretch>
            <a:fillRect/>
          </a:stretch>
        </p:blipFill>
        <p:spPr>
          <a:xfrm>
            <a:off x="1919288" y="260350"/>
            <a:ext cx="3244850" cy="3529013"/>
          </a:xfrm>
          <a:prstGeom prst="rect">
            <a:avLst/>
          </a:prstGeom>
          <a:noFill/>
          <a:ln w="9525">
            <a:noFill/>
          </a:ln>
        </p:spPr>
      </p:pic>
      <p:pic>
        <p:nvPicPr>
          <p:cNvPr id="3077" name="Picture 8" descr="2"/>
          <p:cNvPicPr>
            <a:picLocks noChangeAspect="1"/>
          </p:cNvPicPr>
          <p:nvPr/>
        </p:nvPicPr>
        <p:blipFill>
          <a:blip r:embed="rId3"/>
          <a:stretch>
            <a:fillRect/>
          </a:stretch>
        </p:blipFill>
        <p:spPr>
          <a:xfrm>
            <a:off x="1952625" y="3786188"/>
            <a:ext cx="3929063" cy="2305050"/>
          </a:xfrm>
          <a:prstGeom prst="rect">
            <a:avLst/>
          </a:prstGeom>
          <a:noFill/>
          <a:ln w="9525">
            <a:noFill/>
          </a:ln>
        </p:spPr>
      </p:pic>
      <p:pic>
        <p:nvPicPr>
          <p:cNvPr id="3078" name="Picture 9" descr="3"/>
          <p:cNvPicPr>
            <a:picLocks noChangeAspect="1"/>
          </p:cNvPicPr>
          <p:nvPr/>
        </p:nvPicPr>
        <p:blipFill>
          <a:blip r:embed="rId4"/>
          <a:stretch>
            <a:fillRect/>
          </a:stretch>
        </p:blipFill>
        <p:spPr>
          <a:xfrm>
            <a:off x="6453188" y="3714750"/>
            <a:ext cx="3786187" cy="2500313"/>
          </a:xfrm>
          <a:prstGeom prst="rect">
            <a:avLst/>
          </a:prstGeom>
          <a:noFill/>
          <a:ln w="9525">
            <a:noFill/>
          </a:ln>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p:nvPr/>
        </p:nvSpPr>
        <p:spPr>
          <a:xfrm>
            <a:off x="1992313" y="78581"/>
            <a:ext cx="8351837" cy="6492875"/>
          </a:xfrm>
          <a:prstGeom prst="rect">
            <a:avLst/>
          </a:prstGeom>
          <a:noFill/>
          <a:ln w="9525" cap="flat" cmpd="sng">
            <a:solidFill>
              <a:schemeClr val="bg1"/>
            </a:solidFill>
            <a:prstDash val="solid"/>
            <a:miter/>
            <a:headEnd type="none" w="med" len="med"/>
            <a:tailEnd type="none" w="med" len="med"/>
          </a:ln>
        </p:spPr>
        <p:txBody>
          <a:bodyPr anchor="ctr">
            <a:spAutoFit/>
          </a:bodyPr>
          <a:lstStyle/>
          <a:p>
            <a:r>
              <a:rPr lang="en-US" altLang="zh-CN" sz="2800" b="1" dirty="0">
                <a:solidFill>
                  <a:schemeClr val="bg1"/>
                </a:solidFill>
                <a:latin typeface="华文楷体" pitchFamily="2" charset="-122"/>
                <a:ea typeface="华文楷体" pitchFamily="2" charset="-122"/>
              </a:rPr>
              <a:t>   </a:t>
            </a:r>
            <a:r>
              <a:rPr lang="zh-CN" altLang="en-US" sz="3200" b="1" dirty="0">
                <a:solidFill>
                  <a:schemeClr val="bg1"/>
                </a:solidFill>
                <a:latin typeface="华文楷体" pitchFamily="2" charset="-122"/>
                <a:ea typeface="华文楷体" pitchFamily="2" charset="-122"/>
              </a:rPr>
              <a:t>附： </a:t>
            </a:r>
            <a:r>
              <a:rPr lang="en-US" altLang="zh-CN" sz="3200" b="1" dirty="0">
                <a:solidFill>
                  <a:schemeClr val="bg1"/>
                </a:solidFill>
                <a:latin typeface="华文楷体" pitchFamily="2" charset="-122"/>
                <a:ea typeface="华文楷体" pitchFamily="2" charset="-122"/>
              </a:rPr>
              <a:t>Rh</a:t>
            </a:r>
            <a:r>
              <a:rPr lang="zh-CN" altLang="en-US" sz="3200" b="1" dirty="0">
                <a:solidFill>
                  <a:schemeClr val="bg1"/>
                </a:solidFill>
                <a:latin typeface="华文楷体" pitchFamily="2" charset="-122"/>
                <a:ea typeface="华文楷体" pitchFamily="2" charset="-122"/>
              </a:rPr>
              <a:t>是恒河猴（</a:t>
            </a:r>
            <a:r>
              <a:rPr lang="en-US" altLang="zh-CN" sz="3200" b="1" dirty="0">
                <a:solidFill>
                  <a:schemeClr val="bg1"/>
                </a:solidFill>
                <a:latin typeface="华文楷体" pitchFamily="2" charset="-122"/>
                <a:ea typeface="华文楷体" pitchFamily="2" charset="-122"/>
              </a:rPr>
              <a:t>Rhesus Macacus</a:t>
            </a:r>
            <a:r>
              <a:rPr lang="zh-CN" altLang="en-US" sz="3200" b="1" dirty="0">
                <a:solidFill>
                  <a:schemeClr val="bg1"/>
                </a:solidFill>
                <a:latin typeface="华文楷体" pitchFamily="2" charset="-122"/>
                <a:ea typeface="华文楷体" pitchFamily="2" charset="-122"/>
              </a:rPr>
              <a:t>）外文名称的头两个字母。兰德斯坦纳等科学家在</a:t>
            </a:r>
            <a:r>
              <a:rPr lang="en-US" altLang="zh-CN" sz="3200" b="1" dirty="0">
                <a:solidFill>
                  <a:schemeClr val="bg1"/>
                </a:solidFill>
                <a:latin typeface="华文楷体" pitchFamily="2" charset="-122"/>
                <a:ea typeface="华文楷体" pitchFamily="2" charset="-122"/>
              </a:rPr>
              <a:t>1940</a:t>
            </a:r>
            <a:r>
              <a:rPr lang="zh-CN" altLang="en-US" sz="3200" b="1" dirty="0">
                <a:solidFill>
                  <a:schemeClr val="bg1"/>
                </a:solidFill>
                <a:latin typeface="华文楷体" pitchFamily="2" charset="-122"/>
                <a:ea typeface="华文楷体" pitchFamily="2" charset="-122"/>
              </a:rPr>
              <a:t>年做动物实验时，发现恒河猴和多数人体内的红细胞上存在</a:t>
            </a:r>
            <a:r>
              <a:rPr lang="en-US" altLang="zh-CN" sz="3200" b="1" dirty="0">
                <a:solidFill>
                  <a:schemeClr val="bg1"/>
                </a:solidFill>
                <a:latin typeface="华文楷体" pitchFamily="2" charset="-122"/>
                <a:ea typeface="华文楷体" pitchFamily="2" charset="-122"/>
              </a:rPr>
              <a:t>Rh</a:t>
            </a:r>
            <a:r>
              <a:rPr lang="zh-CN" altLang="en-US" sz="3200" b="1" dirty="0">
                <a:solidFill>
                  <a:schemeClr val="bg1"/>
                </a:solidFill>
                <a:latin typeface="华文楷体" pitchFamily="2" charset="-122"/>
                <a:ea typeface="华文楷体" pitchFamily="2" charset="-122"/>
              </a:rPr>
              <a:t>血型的抗原物质，故而命名的。凡是人体血液红细胞上有</a:t>
            </a:r>
            <a:r>
              <a:rPr lang="en-US" altLang="zh-CN" sz="3200" b="1" dirty="0">
                <a:solidFill>
                  <a:schemeClr val="bg1"/>
                </a:solidFill>
                <a:latin typeface="华文楷体" pitchFamily="2" charset="-122"/>
                <a:ea typeface="华文楷体" pitchFamily="2" charset="-122"/>
              </a:rPr>
              <a:t>Rh</a:t>
            </a:r>
            <a:r>
              <a:rPr lang="zh-CN" altLang="en-US" sz="3200" b="1" dirty="0">
                <a:solidFill>
                  <a:schemeClr val="bg1"/>
                </a:solidFill>
                <a:latin typeface="华文楷体" pitchFamily="2" charset="-122"/>
                <a:ea typeface="华文楷体" pitchFamily="2" charset="-122"/>
              </a:rPr>
              <a:t>抗原的，称为</a:t>
            </a:r>
            <a:r>
              <a:rPr lang="en-US" altLang="zh-CN" sz="3200" b="1" dirty="0">
                <a:solidFill>
                  <a:schemeClr val="bg1"/>
                </a:solidFill>
                <a:latin typeface="华文楷体" pitchFamily="2" charset="-122"/>
                <a:ea typeface="华文楷体" pitchFamily="2" charset="-122"/>
              </a:rPr>
              <a:t>Rh</a:t>
            </a:r>
            <a:r>
              <a:rPr lang="zh-CN" altLang="en-US" sz="3200" b="1" dirty="0">
                <a:solidFill>
                  <a:schemeClr val="bg1"/>
                </a:solidFill>
                <a:latin typeface="华文楷体" pitchFamily="2" charset="-122"/>
                <a:ea typeface="华文楷体" pitchFamily="2" charset="-122"/>
              </a:rPr>
              <a:t>阴性。这样就使已发现的红细胞</a:t>
            </a:r>
            <a:r>
              <a:rPr lang="en-US" altLang="zh-CN" sz="3200" b="1" dirty="0">
                <a:solidFill>
                  <a:schemeClr val="bg1"/>
                </a:solidFill>
                <a:latin typeface="华文楷体" pitchFamily="2" charset="-122"/>
                <a:ea typeface="华文楷体" pitchFamily="2" charset="-122"/>
              </a:rPr>
              <a:t>A</a:t>
            </a:r>
            <a:r>
              <a:rPr lang="zh-CN" altLang="en-US" sz="3200" b="1" dirty="0">
                <a:solidFill>
                  <a:schemeClr val="bg1"/>
                </a:solidFill>
                <a:latin typeface="华文楷体" pitchFamily="2" charset="-122"/>
                <a:ea typeface="华文楷体" pitchFamily="2" charset="-122"/>
              </a:rPr>
              <a:t>、</a:t>
            </a:r>
            <a:r>
              <a:rPr lang="en-US" altLang="zh-CN" sz="3200" b="1" dirty="0">
                <a:solidFill>
                  <a:schemeClr val="bg1"/>
                </a:solidFill>
                <a:latin typeface="华文楷体" pitchFamily="2" charset="-122"/>
                <a:ea typeface="华文楷体" pitchFamily="2" charset="-122"/>
              </a:rPr>
              <a:t>B</a:t>
            </a:r>
            <a:r>
              <a:rPr lang="zh-CN" altLang="en-US" sz="3200" b="1" dirty="0">
                <a:solidFill>
                  <a:schemeClr val="bg1"/>
                </a:solidFill>
                <a:latin typeface="华文楷体" pitchFamily="2" charset="-122"/>
                <a:ea typeface="华文楷体" pitchFamily="2" charset="-122"/>
              </a:rPr>
              <a:t>、</a:t>
            </a:r>
            <a:r>
              <a:rPr lang="en-US" altLang="zh-CN" sz="3200" b="1" dirty="0">
                <a:solidFill>
                  <a:schemeClr val="bg1"/>
                </a:solidFill>
                <a:latin typeface="华文楷体" pitchFamily="2" charset="-122"/>
                <a:ea typeface="华文楷体" pitchFamily="2" charset="-122"/>
              </a:rPr>
              <a:t>O</a:t>
            </a:r>
            <a:r>
              <a:rPr lang="zh-CN" altLang="en-US" sz="3200" b="1" dirty="0">
                <a:solidFill>
                  <a:schemeClr val="bg1"/>
                </a:solidFill>
                <a:latin typeface="华文楷体" pitchFamily="2" charset="-122"/>
                <a:ea typeface="华文楷体" pitchFamily="2" charset="-122"/>
              </a:rPr>
              <a:t>及</a:t>
            </a:r>
            <a:r>
              <a:rPr lang="en-US" altLang="zh-CN" sz="3200" b="1" dirty="0">
                <a:solidFill>
                  <a:schemeClr val="bg1"/>
                </a:solidFill>
                <a:latin typeface="华文楷体" pitchFamily="2" charset="-122"/>
                <a:ea typeface="华文楷体" pitchFamily="2" charset="-122"/>
              </a:rPr>
              <a:t>AB</a:t>
            </a:r>
            <a:r>
              <a:rPr lang="zh-CN" altLang="en-US" sz="3200" b="1" dirty="0">
                <a:solidFill>
                  <a:schemeClr val="bg1"/>
                </a:solidFill>
                <a:latin typeface="华文楷体" pitchFamily="2" charset="-122"/>
                <a:ea typeface="华文楷体" pitchFamily="2" charset="-122"/>
              </a:rPr>
              <a:t>四种主要血型的人，又分别被划分为</a:t>
            </a:r>
            <a:r>
              <a:rPr lang="en-US" altLang="zh-CN" sz="3200" b="1" dirty="0">
                <a:solidFill>
                  <a:schemeClr val="bg1"/>
                </a:solidFill>
                <a:latin typeface="华文楷体" pitchFamily="2" charset="-122"/>
                <a:ea typeface="华文楷体" pitchFamily="2" charset="-122"/>
              </a:rPr>
              <a:t>Rh</a:t>
            </a:r>
            <a:r>
              <a:rPr lang="zh-CN" altLang="en-US" sz="3200" b="1" dirty="0">
                <a:solidFill>
                  <a:schemeClr val="bg1"/>
                </a:solidFill>
                <a:latin typeface="华文楷体" pitchFamily="2" charset="-122"/>
                <a:ea typeface="华文楷体" pitchFamily="2" charset="-122"/>
              </a:rPr>
              <a:t>阳性和阴性两种。根据有关资料介绍，</a:t>
            </a:r>
            <a:r>
              <a:rPr lang="en-US" altLang="zh-CN" sz="3200" b="1" dirty="0">
                <a:solidFill>
                  <a:schemeClr val="bg1"/>
                </a:solidFill>
                <a:latin typeface="华文楷体" pitchFamily="2" charset="-122"/>
                <a:ea typeface="华文楷体" pitchFamily="2" charset="-122"/>
              </a:rPr>
              <a:t>Rh</a:t>
            </a:r>
            <a:r>
              <a:rPr lang="zh-CN" altLang="en-US" sz="3200" b="1" dirty="0">
                <a:solidFill>
                  <a:schemeClr val="bg1"/>
                </a:solidFill>
                <a:latin typeface="华文楷体" pitchFamily="2" charset="-122"/>
                <a:ea typeface="华文楷体" pitchFamily="2" charset="-122"/>
              </a:rPr>
              <a:t>阳性血型在我国汉族及大多数民族人中约占</a:t>
            </a:r>
            <a:r>
              <a:rPr lang="en-US" altLang="zh-CN" sz="3200" b="1" dirty="0">
                <a:solidFill>
                  <a:schemeClr val="bg1"/>
                </a:solidFill>
                <a:latin typeface="华文楷体" pitchFamily="2" charset="-122"/>
                <a:ea typeface="华文楷体" pitchFamily="2" charset="-122"/>
              </a:rPr>
              <a:t>99.7%</a:t>
            </a:r>
            <a:r>
              <a:rPr lang="zh-CN" altLang="en-US" sz="3200" b="1" dirty="0">
                <a:solidFill>
                  <a:schemeClr val="bg1"/>
                </a:solidFill>
                <a:latin typeface="华文楷体" pitchFamily="2" charset="-122"/>
                <a:ea typeface="华文楷体" pitchFamily="2" charset="-122"/>
              </a:rPr>
              <a:t>，个别少数民族约为</a:t>
            </a:r>
            <a:r>
              <a:rPr lang="en-US" altLang="zh-CN" sz="3200" b="1" dirty="0">
                <a:solidFill>
                  <a:schemeClr val="bg1"/>
                </a:solidFill>
                <a:latin typeface="华文楷体" pitchFamily="2" charset="-122"/>
                <a:ea typeface="华文楷体" pitchFamily="2" charset="-122"/>
              </a:rPr>
              <a:t>90%</a:t>
            </a:r>
            <a:r>
              <a:rPr lang="zh-CN" altLang="en-US" sz="3200" b="1" dirty="0">
                <a:solidFill>
                  <a:schemeClr val="bg1"/>
                </a:solidFill>
                <a:latin typeface="华文楷体" pitchFamily="2" charset="-122"/>
                <a:ea typeface="华文楷体" pitchFamily="2" charset="-122"/>
              </a:rPr>
              <a:t>。</a:t>
            </a:r>
            <a:r>
              <a:rPr lang="en-US" altLang="zh-CN" sz="3200" b="1" dirty="0">
                <a:solidFill>
                  <a:schemeClr val="bg1"/>
                </a:solidFill>
                <a:latin typeface="华文楷体" pitchFamily="2" charset="-122"/>
                <a:ea typeface="华文楷体" pitchFamily="2" charset="-122"/>
              </a:rPr>
              <a:t>Rh</a:t>
            </a:r>
            <a:r>
              <a:rPr lang="zh-CN" altLang="en-US" sz="3200" b="1" dirty="0">
                <a:solidFill>
                  <a:schemeClr val="bg1"/>
                </a:solidFill>
                <a:latin typeface="华文楷体" pitchFamily="2" charset="-122"/>
                <a:ea typeface="华文楷体" pitchFamily="2" charset="-122"/>
              </a:rPr>
              <a:t>血型的发现，对更加科学地指导输血工作和进一步提高新生儿溶血病的实验诊断和维护母婴健康，都有非常重要的作用。</a:t>
            </a:r>
          </a:p>
        </p:txBody>
      </p:sp>
    </p:spTree>
  </p:cSld>
  <p:clrMapOvr>
    <a:masterClrMapping/>
  </p:clrMapOvr>
  <p:transition>
    <p:pull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pic_79237"/>
          <p:cNvPicPr>
            <a:picLocks noChangeAspect="1"/>
          </p:cNvPicPr>
          <p:nvPr/>
        </p:nvPicPr>
        <p:blipFill>
          <a:blip r:embed="rId2"/>
          <a:stretch>
            <a:fillRect/>
          </a:stretch>
        </p:blipFill>
        <p:spPr>
          <a:xfrm>
            <a:off x="3216275" y="981075"/>
            <a:ext cx="4897438" cy="4968875"/>
          </a:xfrm>
          <a:prstGeom prst="rect">
            <a:avLst/>
          </a:prstGeom>
          <a:noFill/>
          <a:ln w="9525">
            <a:noFill/>
          </a:ln>
        </p:spPr>
      </p:pic>
      <p:sp>
        <p:nvSpPr>
          <p:cNvPr id="13315" name="Text Box 3"/>
          <p:cNvSpPr txBox="1"/>
          <p:nvPr/>
        </p:nvSpPr>
        <p:spPr>
          <a:xfrm>
            <a:off x="2796223" y="4822825"/>
            <a:ext cx="459740" cy="218440"/>
          </a:xfrm>
          <a:prstGeom prst="rect">
            <a:avLst/>
          </a:prstGeom>
          <a:noFill/>
          <a:ln w="9525">
            <a:noFill/>
          </a:ln>
        </p:spPr>
        <p:txBody>
          <a:bodyPr vert="eaVert" wrap="none">
            <a:spAutoFit/>
          </a:bodyPr>
          <a:lstStyle/>
          <a:p>
            <a:endParaRPr lang="zh-CN" altLang="zh-CN" dirty="0">
              <a:latin typeface="Arial" panose="020B0604020202020204" pitchFamily="34" charset="0"/>
            </a:endParaRPr>
          </a:p>
        </p:txBody>
      </p:sp>
      <p:sp>
        <p:nvSpPr>
          <p:cNvPr id="13316" name="WordArt 4"/>
          <p:cNvSpPr>
            <a:spLocks noTextEdit="1"/>
          </p:cNvSpPr>
          <p:nvPr/>
        </p:nvSpPr>
        <p:spPr>
          <a:xfrm rot="5400000">
            <a:off x="515938" y="2744788"/>
            <a:ext cx="3887787" cy="792162"/>
          </a:xfrm>
          <a:prstGeom prst="rect">
            <a:avLst/>
          </a:prstGeom>
        </p:spPr>
        <p:txBody>
          <a:bodyPr vert="eaVert" wrap="none" fromWordArt="1">
            <a:prstTxWarp prst="textPlain">
              <a:avLst>
                <a:gd name="adj" fmla="val 50000"/>
              </a:avLst>
            </a:prstTxWarp>
            <a:normAutofit/>
          </a:bodyPr>
          <a:lstStyle/>
          <a:p>
            <a:pPr algn="ctr"/>
            <a:r>
              <a:rPr lang="zh-CN" altLang="en-US" sz="4800">
                <a:ln w="9525" cap="flat" cmpd="sng">
                  <a:solidFill>
                    <a:schemeClr val="bg1"/>
                  </a:solidFill>
                  <a:prstDash val="solid"/>
                  <a:headEnd type="none" w="med" len="med"/>
                  <a:tailEnd type="none" w="med" len="med"/>
                </a:ln>
                <a:solidFill>
                  <a:schemeClr val="bg1"/>
                </a:solidFill>
                <a:latin typeface="宋体" panose="02010600030101010101" pitchFamily="2" charset="-122"/>
                <a:ea typeface="宋体" panose="02010600030101010101" pitchFamily="2" charset="-122"/>
              </a:rPr>
              <a:t>血型鉴定</a:t>
            </a:r>
          </a:p>
        </p:txBody>
      </p:sp>
      <p:sp>
        <p:nvSpPr>
          <p:cNvPr id="13317" name="Text Box 5"/>
          <p:cNvSpPr txBox="1"/>
          <p:nvPr/>
        </p:nvSpPr>
        <p:spPr>
          <a:xfrm>
            <a:off x="4295775" y="260350"/>
            <a:ext cx="2016125" cy="706755"/>
          </a:xfrm>
          <a:prstGeom prst="rect">
            <a:avLst/>
          </a:prstGeom>
          <a:noFill/>
          <a:ln w="9525">
            <a:noFill/>
          </a:ln>
        </p:spPr>
        <p:txBody>
          <a:bodyPr>
            <a:spAutoFit/>
          </a:bodyPr>
          <a:lstStyle/>
          <a:p>
            <a:pPr>
              <a:spcBef>
                <a:spcPct val="50000"/>
              </a:spcBef>
            </a:pPr>
            <a:r>
              <a:rPr lang="en-US" altLang="zh-CN" sz="2000" b="1" dirty="0">
                <a:solidFill>
                  <a:schemeClr val="bg1"/>
                </a:solidFill>
                <a:latin typeface="华文楷体" pitchFamily="2" charset="-122"/>
                <a:ea typeface="华文楷体" pitchFamily="2" charset="-122"/>
              </a:rPr>
              <a:t>A</a:t>
            </a:r>
            <a:r>
              <a:rPr lang="zh-CN" altLang="en-US" sz="2000" b="1" dirty="0">
                <a:solidFill>
                  <a:schemeClr val="bg1"/>
                </a:solidFill>
                <a:latin typeface="华文楷体" pitchFamily="2" charset="-122"/>
                <a:ea typeface="华文楷体" pitchFamily="2" charset="-122"/>
              </a:rPr>
              <a:t>型标准血清（抗</a:t>
            </a:r>
            <a:r>
              <a:rPr lang="en-US" altLang="zh-CN" sz="2000" b="1" dirty="0">
                <a:solidFill>
                  <a:schemeClr val="bg1"/>
                </a:solidFill>
                <a:latin typeface="华文楷体" pitchFamily="2" charset="-122"/>
                <a:ea typeface="华文楷体" pitchFamily="2" charset="-122"/>
              </a:rPr>
              <a:t>B</a:t>
            </a:r>
            <a:r>
              <a:rPr lang="zh-CN" altLang="en-US" sz="2000" b="1" dirty="0">
                <a:solidFill>
                  <a:schemeClr val="bg1"/>
                </a:solidFill>
                <a:latin typeface="华文楷体" pitchFamily="2" charset="-122"/>
                <a:ea typeface="华文楷体" pitchFamily="2" charset="-122"/>
              </a:rPr>
              <a:t>凝集素）</a:t>
            </a:r>
          </a:p>
        </p:txBody>
      </p:sp>
      <p:sp>
        <p:nvSpPr>
          <p:cNvPr id="13318" name="Text Box 6"/>
          <p:cNvSpPr txBox="1"/>
          <p:nvPr/>
        </p:nvSpPr>
        <p:spPr>
          <a:xfrm>
            <a:off x="6240463" y="260350"/>
            <a:ext cx="1944687" cy="706755"/>
          </a:xfrm>
          <a:prstGeom prst="rect">
            <a:avLst/>
          </a:prstGeom>
          <a:noFill/>
          <a:ln w="9525">
            <a:noFill/>
          </a:ln>
        </p:spPr>
        <p:txBody>
          <a:bodyPr>
            <a:spAutoFit/>
          </a:bodyPr>
          <a:lstStyle/>
          <a:p>
            <a:pPr>
              <a:spcBef>
                <a:spcPct val="50000"/>
              </a:spcBef>
            </a:pPr>
            <a:r>
              <a:rPr lang="en-US" altLang="zh-CN" sz="2000" b="1" dirty="0">
                <a:solidFill>
                  <a:schemeClr val="bg1"/>
                </a:solidFill>
                <a:latin typeface="华文楷体" pitchFamily="2" charset="-122"/>
                <a:ea typeface="华文楷体" pitchFamily="2" charset="-122"/>
              </a:rPr>
              <a:t>B</a:t>
            </a:r>
            <a:r>
              <a:rPr lang="zh-CN" altLang="en-US" sz="2000" b="1" dirty="0">
                <a:solidFill>
                  <a:schemeClr val="bg1"/>
                </a:solidFill>
                <a:latin typeface="华文楷体" pitchFamily="2" charset="-122"/>
                <a:ea typeface="华文楷体" pitchFamily="2" charset="-122"/>
              </a:rPr>
              <a:t>型标准血清（抗</a:t>
            </a:r>
            <a:r>
              <a:rPr lang="en-US" altLang="zh-CN" sz="2000" b="1" dirty="0">
                <a:solidFill>
                  <a:schemeClr val="bg1"/>
                </a:solidFill>
                <a:latin typeface="华文楷体" pitchFamily="2" charset="-122"/>
                <a:ea typeface="华文楷体" pitchFamily="2" charset="-122"/>
              </a:rPr>
              <a:t>A</a:t>
            </a:r>
            <a:r>
              <a:rPr lang="zh-CN" altLang="en-US" sz="2000" b="1" dirty="0">
                <a:solidFill>
                  <a:schemeClr val="bg1"/>
                </a:solidFill>
                <a:latin typeface="华文楷体" pitchFamily="2" charset="-122"/>
                <a:ea typeface="华文楷体" pitchFamily="2" charset="-122"/>
              </a:rPr>
              <a:t>凝集素）</a:t>
            </a:r>
          </a:p>
        </p:txBody>
      </p:sp>
      <p:sp>
        <p:nvSpPr>
          <p:cNvPr id="13319" name="Text Box 7"/>
          <p:cNvSpPr txBox="1"/>
          <p:nvPr/>
        </p:nvSpPr>
        <p:spPr>
          <a:xfrm>
            <a:off x="8256588" y="1268413"/>
            <a:ext cx="1439862" cy="829945"/>
          </a:xfrm>
          <a:prstGeom prst="rect">
            <a:avLst/>
          </a:prstGeom>
          <a:noFill/>
          <a:ln w="9525" cap="flat" cmpd="sng">
            <a:solidFill>
              <a:schemeClr val="bg1"/>
            </a:solidFill>
            <a:prstDash val="solid"/>
            <a:miter/>
            <a:headEnd type="none" w="med" len="med"/>
            <a:tailEnd type="none" w="med" len="med"/>
          </a:ln>
        </p:spPr>
        <p:txBody>
          <a:bodyPr>
            <a:spAutoFit/>
          </a:bodyPr>
          <a:lstStyle/>
          <a:p>
            <a:pPr>
              <a:spcBef>
                <a:spcPct val="50000"/>
              </a:spcBef>
            </a:pPr>
            <a:r>
              <a:rPr lang="zh-CN" altLang="en-US" sz="2400" b="1" dirty="0">
                <a:solidFill>
                  <a:schemeClr val="bg1"/>
                </a:solidFill>
                <a:latin typeface="Arial" panose="020B0604020202020204" pitchFamily="34" charset="0"/>
                <a:ea typeface="华文楷体" pitchFamily="2" charset="-122"/>
              </a:rPr>
              <a:t>红细胞上无凝集原</a:t>
            </a:r>
          </a:p>
        </p:txBody>
      </p:sp>
      <p:sp>
        <p:nvSpPr>
          <p:cNvPr id="13320" name="Text Box 8"/>
          <p:cNvSpPr txBox="1"/>
          <p:nvPr/>
        </p:nvSpPr>
        <p:spPr>
          <a:xfrm>
            <a:off x="8256588" y="2349500"/>
            <a:ext cx="1800225" cy="829945"/>
          </a:xfrm>
          <a:prstGeom prst="rect">
            <a:avLst/>
          </a:prstGeom>
          <a:noFill/>
          <a:ln w="9525" cap="flat" cmpd="sng">
            <a:solidFill>
              <a:schemeClr val="bg1"/>
            </a:solidFill>
            <a:prstDash val="solid"/>
            <a:miter/>
            <a:headEnd type="none" w="med" len="med"/>
            <a:tailEnd type="none" w="med" len="med"/>
          </a:ln>
        </p:spPr>
        <p:txBody>
          <a:bodyPr>
            <a:spAutoFit/>
          </a:bodyPr>
          <a:lstStyle/>
          <a:p>
            <a:pPr>
              <a:spcBef>
                <a:spcPct val="50000"/>
              </a:spcBef>
            </a:pPr>
            <a:r>
              <a:rPr lang="zh-CN" altLang="en-US" sz="2400" b="1" dirty="0">
                <a:solidFill>
                  <a:schemeClr val="bg1"/>
                </a:solidFill>
                <a:latin typeface="Arial" panose="020B0604020202020204" pitchFamily="34" charset="0"/>
                <a:ea typeface="华文楷体" pitchFamily="2" charset="-122"/>
              </a:rPr>
              <a:t>红细胞上有</a:t>
            </a:r>
            <a:r>
              <a:rPr lang="en-US" altLang="zh-CN" sz="2400" b="1" dirty="0">
                <a:solidFill>
                  <a:schemeClr val="bg1"/>
                </a:solidFill>
                <a:latin typeface="Arial" panose="020B0604020202020204" pitchFamily="34" charset="0"/>
                <a:ea typeface="华文楷体" pitchFamily="2" charset="-122"/>
              </a:rPr>
              <a:t>A</a:t>
            </a:r>
            <a:r>
              <a:rPr lang="zh-CN" altLang="en-US" sz="2400" b="1" dirty="0">
                <a:solidFill>
                  <a:schemeClr val="bg1"/>
                </a:solidFill>
                <a:latin typeface="Arial" panose="020B0604020202020204" pitchFamily="34" charset="0"/>
                <a:ea typeface="华文楷体" pitchFamily="2" charset="-122"/>
              </a:rPr>
              <a:t>凝集原</a:t>
            </a:r>
          </a:p>
        </p:txBody>
      </p:sp>
      <p:sp>
        <p:nvSpPr>
          <p:cNvPr id="13321" name="Text Box 9"/>
          <p:cNvSpPr txBox="1"/>
          <p:nvPr/>
        </p:nvSpPr>
        <p:spPr>
          <a:xfrm>
            <a:off x="8256588" y="3573463"/>
            <a:ext cx="1800225" cy="829945"/>
          </a:xfrm>
          <a:prstGeom prst="rect">
            <a:avLst/>
          </a:prstGeom>
          <a:noFill/>
          <a:ln w="9525" cap="flat" cmpd="sng">
            <a:solidFill>
              <a:schemeClr val="bg1"/>
            </a:solidFill>
            <a:prstDash val="solid"/>
            <a:miter/>
            <a:headEnd type="none" w="med" len="med"/>
            <a:tailEnd type="none" w="med" len="med"/>
          </a:ln>
        </p:spPr>
        <p:txBody>
          <a:bodyPr>
            <a:spAutoFit/>
          </a:bodyPr>
          <a:lstStyle/>
          <a:p>
            <a:pPr>
              <a:spcBef>
                <a:spcPct val="50000"/>
              </a:spcBef>
            </a:pPr>
            <a:r>
              <a:rPr lang="zh-CN" altLang="en-US" sz="2400" b="1" dirty="0">
                <a:solidFill>
                  <a:schemeClr val="bg1"/>
                </a:solidFill>
                <a:latin typeface="Arial" panose="020B0604020202020204" pitchFamily="34" charset="0"/>
                <a:ea typeface="华文楷体" pitchFamily="2" charset="-122"/>
              </a:rPr>
              <a:t>红细胞上有</a:t>
            </a:r>
            <a:r>
              <a:rPr lang="en-US" altLang="zh-CN" sz="2400" b="1" dirty="0">
                <a:solidFill>
                  <a:schemeClr val="bg1"/>
                </a:solidFill>
                <a:latin typeface="Arial" panose="020B0604020202020204" pitchFamily="34" charset="0"/>
                <a:ea typeface="华文楷体" pitchFamily="2" charset="-122"/>
              </a:rPr>
              <a:t>B</a:t>
            </a:r>
            <a:r>
              <a:rPr lang="zh-CN" altLang="en-US" sz="2400" b="1" dirty="0">
                <a:solidFill>
                  <a:schemeClr val="bg1"/>
                </a:solidFill>
                <a:latin typeface="Arial" panose="020B0604020202020204" pitchFamily="34" charset="0"/>
                <a:ea typeface="华文楷体" pitchFamily="2" charset="-122"/>
              </a:rPr>
              <a:t>凝集原</a:t>
            </a:r>
          </a:p>
        </p:txBody>
      </p:sp>
      <p:sp>
        <p:nvSpPr>
          <p:cNvPr id="13322" name="Text Box 10"/>
          <p:cNvSpPr txBox="1"/>
          <p:nvPr/>
        </p:nvSpPr>
        <p:spPr>
          <a:xfrm>
            <a:off x="8256588" y="4868863"/>
            <a:ext cx="1871662" cy="829945"/>
          </a:xfrm>
          <a:prstGeom prst="rect">
            <a:avLst/>
          </a:prstGeom>
          <a:noFill/>
          <a:ln w="9525" cap="flat" cmpd="sng">
            <a:solidFill>
              <a:schemeClr val="bg1"/>
            </a:solidFill>
            <a:prstDash val="solid"/>
            <a:miter/>
            <a:headEnd type="none" w="med" len="med"/>
            <a:tailEnd type="none" w="med" len="med"/>
          </a:ln>
        </p:spPr>
        <p:txBody>
          <a:bodyPr>
            <a:spAutoFit/>
          </a:bodyPr>
          <a:lstStyle/>
          <a:p>
            <a:pPr>
              <a:spcBef>
                <a:spcPct val="50000"/>
              </a:spcBef>
            </a:pPr>
            <a:r>
              <a:rPr lang="zh-CN" altLang="en-US" sz="2400" b="1" dirty="0">
                <a:solidFill>
                  <a:schemeClr val="bg1"/>
                </a:solidFill>
                <a:latin typeface="Arial" panose="020B0604020202020204" pitchFamily="34" charset="0"/>
                <a:ea typeface="华文楷体" pitchFamily="2" charset="-122"/>
              </a:rPr>
              <a:t>红细胞上有</a:t>
            </a:r>
            <a:r>
              <a:rPr lang="en-US" altLang="zh-CN" sz="2400" b="1" dirty="0">
                <a:solidFill>
                  <a:schemeClr val="bg1"/>
                </a:solidFill>
                <a:latin typeface="Arial" panose="020B0604020202020204" pitchFamily="34" charset="0"/>
                <a:ea typeface="华文楷体" pitchFamily="2" charset="-122"/>
              </a:rPr>
              <a:t>A</a:t>
            </a:r>
            <a:r>
              <a:rPr lang="zh-CN" altLang="en-US" sz="2400" b="1" dirty="0">
                <a:solidFill>
                  <a:schemeClr val="bg1"/>
                </a:solidFill>
                <a:latin typeface="Arial" panose="020B0604020202020204" pitchFamily="34" charset="0"/>
                <a:ea typeface="华文楷体" pitchFamily="2" charset="-122"/>
              </a:rPr>
              <a:t>、</a:t>
            </a:r>
            <a:r>
              <a:rPr lang="en-US" altLang="zh-CN" sz="2400" b="1" dirty="0">
                <a:solidFill>
                  <a:schemeClr val="bg1"/>
                </a:solidFill>
                <a:latin typeface="Arial" panose="020B0604020202020204" pitchFamily="34" charset="0"/>
                <a:ea typeface="华文楷体" pitchFamily="2" charset="-122"/>
              </a:rPr>
              <a:t>B</a:t>
            </a:r>
            <a:r>
              <a:rPr lang="zh-CN" altLang="en-US" sz="2400" b="1" dirty="0">
                <a:solidFill>
                  <a:schemeClr val="bg1"/>
                </a:solidFill>
                <a:latin typeface="Arial" panose="020B0604020202020204" pitchFamily="34" charset="0"/>
                <a:ea typeface="华文楷体" pitchFamily="2" charset="-122"/>
              </a:rPr>
              <a:t>凝集原</a:t>
            </a:r>
          </a:p>
        </p:txBody>
      </p:sp>
      <p:pic>
        <p:nvPicPr>
          <p:cNvPr id="13323" name="Picture 11" descr="10-1-4显微镜下的红细胞"/>
          <p:cNvPicPr>
            <a:picLocks noChangeAspect="1"/>
          </p:cNvPicPr>
          <p:nvPr/>
        </p:nvPicPr>
        <p:blipFill>
          <a:blip r:embed="rId3">
            <a:clrChange>
              <a:clrFrom>
                <a:srgbClr val="FEFEFE"/>
              </a:clrFrom>
              <a:clrTo>
                <a:srgbClr val="FEFEFE">
                  <a:alpha val="0"/>
                </a:srgbClr>
              </a:clrTo>
            </a:clrChange>
            <a:lum bright="-6000"/>
          </a:blip>
          <a:stretch>
            <a:fillRect/>
          </a:stretch>
        </p:blipFill>
        <p:spPr>
          <a:xfrm>
            <a:off x="4151313" y="1125538"/>
            <a:ext cx="1584325" cy="1079500"/>
          </a:xfrm>
          <a:prstGeom prst="rect">
            <a:avLst/>
          </a:prstGeom>
          <a:noFill/>
          <a:ln w="9525">
            <a:noFill/>
          </a:ln>
        </p:spPr>
      </p:pic>
      <p:pic>
        <p:nvPicPr>
          <p:cNvPr id="13324" name="Picture 12" descr="10-1-4显微镜下的红细胞"/>
          <p:cNvPicPr>
            <a:picLocks noChangeAspect="1"/>
          </p:cNvPicPr>
          <p:nvPr/>
        </p:nvPicPr>
        <p:blipFill>
          <a:blip r:embed="rId4">
            <a:clrChange>
              <a:clrFrom>
                <a:srgbClr val="FEFEFE"/>
              </a:clrFrom>
              <a:clrTo>
                <a:srgbClr val="FEFEFE">
                  <a:alpha val="0"/>
                </a:srgbClr>
              </a:clrTo>
            </a:clrChange>
            <a:lum bright="-6000"/>
          </a:blip>
          <a:stretch>
            <a:fillRect/>
          </a:stretch>
        </p:blipFill>
        <p:spPr>
          <a:xfrm>
            <a:off x="5951538" y="1196975"/>
            <a:ext cx="1728787" cy="1079500"/>
          </a:xfrm>
          <a:prstGeom prst="rect">
            <a:avLst/>
          </a:prstGeom>
          <a:noFill/>
          <a:ln w="9525">
            <a:noFill/>
          </a:ln>
        </p:spPr>
      </p:pic>
      <p:pic>
        <p:nvPicPr>
          <p:cNvPr id="13325" name="Picture 13" descr="10-1-4显微镜下的红细胞"/>
          <p:cNvPicPr>
            <a:picLocks noChangeAspect="1"/>
          </p:cNvPicPr>
          <p:nvPr/>
        </p:nvPicPr>
        <p:blipFill>
          <a:blip r:embed="rId4">
            <a:clrChange>
              <a:clrFrom>
                <a:srgbClr val="FEFEFE"/>
              </a:clrFrom>
              <a:clrTo>
                <a:srgbClr val="FEFEFE">
                  <a:alpha val="0"/>
                </a:srgbClr>
              </a:clrTo>
            </a:clrChange>
            <a:lum bright="-6000"/>
          </a:blip>
          <a:stretch>
            <a:fillRect/>
          </a:stretch>
        </p:blipFill>
        <p:spPr>
          <a:xfrm>
            <a:off x="5951538" y="3500438"/>
            <a:ext cx="1728787" cy="1079500"/>
          </a:xfrm>
          <a:prstGeom prst="rect">
            <a:avLst/>
          </a:prstGeom>
          <a:noFill/>
          <a:ln w="9525">
            <a:noFill/>
          </a:ln>
        </p:spPr>
      </p:pic>
      <p:pic>
        <p:nvPicPr>
          <p:cNvPr id="13326" name="Picture 14" descr="10-1-4显微镜下的红细胞"/>
          <p:cNvPicPr>
            <a:picLocks noChangeAspect="1"/>
          </p:cNvPicPr>
          <p:nvPr/>
        </p:nvPicPr>
        <p:blipFill>
          <a:blip r:embed="rId5">
            <a:clrChange>
              <a:clrFrom>
                <a:srgbClr val="FEFEFE"/>
              </a:clrFrom>
              <a:clrTo>
                <a:srgbClr val="FEFEFE">
                  <a:alpha val="0"/>
                </a:srgbClr>
              </a:clrTo>
            </a:clrChange>
            <a:lum bright="-6000"/>
          </a:blip>
          <a:stretch>
            <a:fillRect/>
          </a:stretch>
        </p:blipFill>
        <p:spPr>
          <a:xfrm>
            <a:off x="4151313" y="2349500"/>
            <a:ext cx="1657350" cy="1079500"/>
          </a:xfrm>
          <a:prstGeom prst="rect">
            <a:avLst/>
          </a:prstGeom>
          <a:noFill/>
          <a:ln w="9525">
            <a:noFill/>
          </a:ln>
        </p:spPr>
      </p:pic>
      <p:pic>
        <p:nvPicPr>
          <p:cNvPr id="13327" name="Picture 15" descr="10-1-5显微镜下的红细胞凝集成团示意图"/>
          <p:cNvPicPr>
            <a:picLocks noChangeAspect="1"/>
          </p:cNvPicPr>
          <p:nvPr/>
        </p:nvPicPr>
        <p:blipFill>
          <a:blip r:embed="rId6">
            <a:clrChange>
              <a:clrFrom>
                <a:srgbClr val="FFFFFF"/>
              </a:clrFrom>
              <a:clrTo>
                <a:srgbClr val="FFFFFF">
                  <a:alpha val="0"/>
                </a:srgbClr>
              </a:clrTo>
            </a:clrChange>
            <a:lum bright="-6000"/>
          </a:blip>
          <a:stretch>
            <a:fillRect/>
          </a:stretch>
        </p:blipFill>
        <p:spPr>
          <a:xfrm>
            <a:off x="5951538" y="2349500"/>
            <a:ext cx="1728787" cy="1079500"/>
          </a:xfrm>
          <a:prstGeom prst="rect">
            <a:avLst/>
          </a:prstGeom>
          <a:noFill/>
          <a:ln w="9525">
            <a:noFill/>
          </a:ln>
        </p:spPr>
      </p:pic>
      <p:pic>
        <p:nvPicPr>
          <p:cNvPr id="13328" name="Picture 16" descr="10-1-5显微镜下的红细胞凝集成团示意图"/>
          <p:cNvPicPr>
            <a:picLocks noChangeAspect="1"/>
          </p:cNvPicPr>
          <p:nvPr/>
        </p:nvPicPr>
        <p:blipFill>
          <a:blip r:embed="rId6">
            <a:clrChange>
              <a:clrFrom>
                <a:srgbClr val="FFFFFF"/>
              </a:clrFrom>
              <a:clrTo>
                <a:srgbClr val="FFFFFF">
                  <a:alpha val="0"/>
                </a:srgbClr>
              </a:clrTo>
            </a:clrChange>
            <a:lum bright="-6000"/>
          </a:blip>
          <a:stretch>
            <a:fillRect/>
          </a:stretch>
        </p:blipFill>
        <p:spPr>
          <a:xfrm>
            <a:off x="4079875" y="3500438"/>
            <a:ext cx="1728788" cy="1079500"/>
          </a:xfrm>
          <a:prstGeom prst="rect">
            <a:avLst/>
          </a:prstGeom>
          <a:noFill/>
          <a:ln w="9525">
            <a:noFill/>
          </a:ln>
        </p:spPr>
      </p:pic>
      <p:pic>
        <p:nvPicPr>
          <p:cNvPr id="13329" name="Picture 17" descr="10-1-5显微镜下的红细胞凝集成团示意图"/>
          <p:cNvPicPr>
            <a:picLocks noChangeAspect="1"/>
          </p:cNvPicPr>
          <p:nvPr/>
        </p:nvPicPr>
        <p:blipFill>
          <a:blip r:embed="rId6">
            <a:clrChange>
              <a:clrFrom>
                <a:srgbClr val="FFFFFF"/>
              </a:clrFrom>
              <a:clrTo>
                <a:srgbClr val="FFFFFF">
                  <a:alpha val="0"/>
                </a:srgbClr>
              </a:clrTo>
            </a:clrChange>
            <a:lum bright="-6000"/>
          </a:blip>
          <a:stretch>
            <a:fillRect/>
          </a:stretch>
        </p:blipFill>
        <p:spPr>
          <a:xfrm>
            <a:off x="4079875" y="4724400"/>
            <a:ext cx="1728788" cy="1079500"/>
          </a:xfrm>
          <a:prstGeom prst="rect">
            <a:avLst/>
          </a:prstGeom>
          <a:noFill/>
          <a:ln w="9525">
            <a:noFill/>
          </a:ln>
        </p:spPr>
      </p:pic>
      <p:pic>
        <p:nvPicPr>
          <p:cNvPr id="13330" name="Picture 18" descr="10-1-5显微镜下的红细胞凝集成团示意图"/>
          <p:cNvPicPr>
            <a:picLocks noChangeAspect="1"/>
          </p:cNvPicPr>
          <p:nvPr/>
        </p:nvPicPr>
        <p:blipFill>
          <a:blip r:embed="rId6">
            <a:clrChange>
              <a:clrFrom>
                <a:srgbClr val="FFFFFF"/>
              </a:clrFrom>
              <a:clrTo>
                <a:srgbClr val="FFFFFF">
                  <a:alpha val="0"/>
                </a:srgbClr>
              </a:clrTo>
            </a:clrChange>
            <a:lum bright="-6000"/>
          </a:blip>
          <a:stretch>
            <a:fillRect/>
          </a:stretch>
        </p:blipFill>
        <p:spPr>
          <a:xfrm>
            <a:off x="5951538" y="4652963"/>
            <a:ext cx="1800225" cy="1079500"/>
          </a:xfrm>
          <a:prstGeom prst="rect">
            <a:avLst/>
          </a:prstGeom>
          <a:noFill/>
          <a:ln w="9525">
            <a:noFill/>
          </a:ln>
        </p:spPr>
      </p:pic>
      <p:sp>
        <p:nvSpPr>
          <p:cNvPr id="13331" name="Text Box 19"/>
          <p:cNvSpPr txBox="1"/>
          <p:nvPr/>
        </p:nvSpPr>
        <p:spPr>
          <a:xfrm>
            <a:off x="1847850" y="188913"/>
            <a:ext cx="1223963" cy="460375"/>
          </a:xfrm>
          <a:prstGeom prst="rect">
            <a:avLst/>
          </a:prstGeom>
          <a:noFill/>
          <a:ln w="9525" cap="flat" cmpd="sng">
            <a:solidFill>
              <a:schemeClr val="bg1"/>
            </a:solidFill>
            <a:prstDash val="solid"/>
            <a:miter/>
            <a:headEnd type="none" w="med" len="med"/>
            <a:tailEnd type="none" w="med" len="med"/>
          </a:ln>
        </p:spPr>
        <p:txBody>
          <a:bodyPr>
            <a:spAutoFit/>
          </a:bodyPr>
          <a:lstStyle/>
          <a:p>
            <a:pPr algn="ctr">
              <a:spcBef>
                <a:spcPct val="50000"/>
              </a:spcBef>
            </a:pPr>
            <a:r>
              <a:rPr lang="zh-CN" altLang="en-US" sz="2400" b="1" dirty="0">
                <a:solidFill>
                  <a:schemeClr val="bg1"/>
                </a:solidFill>
                <a:latin typeface="Arial" panose="020B0604020202020204" pitchFamily="34" charset="0"/>
                <a:ea typeface="华文楷体" pitchFamily="2" charset="-122"/>
              </a:rPr>
              <a:t>拓展：</a:t>
            </a:r>
          </a:p>
        </p:txBody>
      </p:sp>
      <p:sp>
        <p:nvSpPr>
          <p:cNvPr id="13332" name="Text Box 20"/>
          <p:cNvSpPr txBox="1"/>
          <p:nvPr/>
        </p:nvSpPr>
        <p:spPr>
          <a:xfrm>
            <a:off x="3971925" y="5949950"/>
            <a:ext cx="6696075" cy="460375"/>
          </a:xfrm>
          <a:prstGeom prst="rect">
            <a:avLst/>
          </a:prstGeom>
          <a:noFill/>
          <a:ln w="9525">
            <a:noFill/>
          </a:ln>
        </p:spPr>
        <p:txBody>
          <a:bodyPr>
            <a:spAutoFit/>
          </a:bodyPr>
          <a:lstStyle/>
          <a:p>
            <a:pPr>
              <a:spcBef>
                <a:spcPct val="50000"/>
              </a:spcBef>
            </a:pPr>
            <a:r>
              <a:rPr lang="zh-CN" altLang="en-US" sz="2400" b="1" dirty="0">
                <a:solidFill>
                  <a:srgbClr val="FFFF00"/>
                </a:solidFill>
                <a:latin typeface="Arial" panose="020B0604020202020204" pitchFamily="34" charset="0"/>
                <a:ea typeface="华文楷体" pitchFamily="2" charset="-122"/>
              </a:rPr>
              <a:t>血型鉴定可用于输血、侦破案件、亲子鉴定等</a:t>
            </a:r>
          </a:p>
        </p:txBody>
      </p:sp>
    </p:spTree>
  </p:cSld>
  <p:clrMapOvr>
    <a:masterClrMapping/>
  </p:clrMapOvr>
  <p:transition>
    <p:pull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p:nvPr/>
        </p:nvSpPr>
        <p:spPr>
          <a:xfrm>
            <a:off x="1703388" y="400051"/>
            <a:ext cx="5003800" cy="1076325"/>
          </a:xfrm>
          <a:prstGeom prst="rect">
            <a:avLst/>
          </a:prstGeom>
          <a:noFill/>
          <a:ln w="9525">
            <a:noFill/>
          </a:ln>
        </p:spPr>
        <p:txBody>
          <a:bodyPr anchor="ctr">
            <a:spAutoFit/>
          </a:bodyPr>
          <a:lstStyle/>
          <a:p>
            <a:pPr indent="317500"/>
            <a:r>
              <a:rPr lang="zh-CN" altLang="en-US" sz="3200" b="1" dirty="0">
                <a:solidFill>
                  <a:schemeClr val="bg1"/>
                </a:solidFill>
                <a:latin typeface="华文楷体" pitchFamily="2" charset="-122"/>
                <a:ea typeface="华文楷体" pitchFamily="2" charset="-122"/>
              </a:rPr>
              <a:t>附：</a:t>
            </a:r>
            <a:r>
              <a:rPr lang="en-US" altLang="zh-CN" sz="3200" b="1" dirty="0">
                <a:solidFill>
                  <a:schemeClr val="bg1"/>
                </a:solidFill>
                <a:latin typeface="华文楷体" pitchFamily="2" charset="-122"/>
                <a:ea typeface="华文楷体" pitchFamily="2" charset="-122"/>
              </a:rPr>
              <a:t>ABO</a:t>
            </a:r>
            <a:r>
              <a:rPr lang="zh-CN" altLang="en-US" sz="3200" b="1" dirty="0">
                <a:solidFill>
                  <a:schemeClr val="bg1"/>
                </a:solidFill>
                <a:latin typeface="华文楷体" pitchFamily="2" charset="-122"/>
                <a:ea typeface="华文楷体" pitchFamily="2" charset="-122"/>
              </a:rPr>
              <a:t>血型的遗传关系</a:t>
            </a:r>
            <a:endParaRPr lang="zh-CN" altLang="en-US" sz="3200" dirty="0">
              <a:solidFill>
                <a:schemeClr val="bg1"/>
              </a:solidFill>
              <a:latin typeface="华文楷体" pitchFamily="2" charset="-122"/>
              <a:ea typeface="华文楷体" pitchFamily="2" charset="-122"/>
            </a:endParaRPr>
          </a:p>
          <a:p>
            <a:pPr indent="317500" eaLnBrk="0" hangingPunct="0"/>
            <a:endParaRPr lang="en-US" altLang="zh-CN" sz="3200" dirty="0">
              <a:latin typeface="Arial" panose="020B0604020202020204" pitchFamily="34" charset="0"/>
            </a:endParaRPr>
          </a:p>
        </p:txBody>
      </p:sp>
      <p:graphicFrame>
        <p:nvGraphicFramePr>
          <p:cNvPr id="14339" name="表格 14338"/>
          <p:cNvGraphicFramePr/>
          <p:nvPr/>
        </p:nvGraphicFramePr>
        <p:xfrm>
          <a:off x="1774825" y="1196975"/>
          <a:ext cx="8642350" cy="3857625"/>
        </p:xfrm>
        <a:graphic>
          <a:graphicData uri="http://schemas.openxmlformats.org/drawingml/2006/table">
            <a:tbl>
              <a:tblPr/>
              <a:tblGrid>
                <a:gridCol w="2233930"/>
                <a:gridCol w="2016125"/>
                <a:gridCol w="2159000"/>
                <a:gridCol w="2233295"/>
              </a:tblGrid>
              <a:tr h="132715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sz="3200" b="1" dirty="0">
                          <a:solidFill>
                            <a:schemeClr val="bg1"/>
                          </a:solidFill>
                          <a:latin typeface="华文楷体" pitchFamily="2" charset="-122"/>
                          <a:ea typeface="华文楷体" pitchFamily="2" charset="-122"/>
                        </a:rPr>
                        <a:t>父母血型的配合</a:t>
                      </a:r>
                    </a:p>
                  </a:txBody>
                  <a:tcPr marT="45728" marB="45728"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sz="3200" b="1" dirty="0">
                          <a:solidFill>
                            <a:schemeClr val="bg1"/>
                          </a:solidFill>
                          <a:latin typeface="华文楷体" pitchFamily="2" charset="-122"/>
                          <a:ea typeface="华文楷体" pitchFamily="2" charset="-122"/>
                        </a:rPr>
                        <a:t>子女可能的血型</a:t>
                      </a:r>
                    </a:p>
                  </a:txBody>
                  <a:tcPr marT="45728" marB="45728"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sz="3200" b="1" dirty="0">
                          <a:solidFill>
                            <a:schemeClr val="bg1"/>
                          </a:solidFill>
                          <a:latin typeface="华文楷体" pitchFamily="2" charset="-122"/>
                          <a:ea typeface="华文楷体" pitchFamily="2" charset="-122"/>
                        </a:rPr>
                        <a:t>父母血型的配合</a:t>
                      </a:r>
                    </a:p>
                  </a:txBody>
                  <a:tcPr marT="45728" marB="45728"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zh-CN" altLang="en-US" sz="2800" b="1" dirty="0">
                          <a:solidFill>
                            <a:schemeClr val="bg1"/>
                          </a:solidFill>
                          <a:latin typeface="华文楷体" pitchFamily="2" charset="-122"/>
                          <a:ea typeface="华文楷体" pitchFamily="2" charset="-122"/>
                        </a:rPr>
                        <a:t>子女可能的血型</a:t>
                      </a:r>
                    </a:p>
                  </a:txBody>
                  <a:tcPr marT="45728" marB="45728"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2530475">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3200" dirty="0">
                          <a:solidFill>
                            <a:schemeClr val="bg1"/>
                          </a:solidFill>
                          <a:latin typeface="华文楷体" pitchFamily="2" charset="-122"/>
                          <a:ea typeface="华文楷体" pitchFamily="2" charset="-122"/>
                        </a:rPr>
                        <a:t>O×O</a:t>
                      </a:r>
                      <a:br>
                        <a:rPr lang="en-US" altLang="zh-CN" sz="3200" dirty="0">
                          <a:solidFill>
                            <a:schemeClr val="bg1"/>
                          </a:solidFill>
                          <a:latin typeface="华文楷体" pitchFamily="2" charset="-122"/>
                          <a:ea typeface="华文楷体" pitchFamily="2" charset="-122"/>
                        </a:rPr>
                      </a:br>
                      <a:r>
                        <a:rPr lang="en-US" altLang="zh-CN" sz="3200" dirty="0">
                          <a:solidFill>
                            <a:schemeClr val="bg1"/>
                          </a:solidFill>
                          <a:latin typeface="华文楷体" pitchFamily="2" charset="-122"/>
                          <a:ea typeface="华文楷体" pitchFamily="2" charset="-122"/>
                        </a:rPr>
                        <a:t>A×A</a:t>
                      </a:r>
                      <a:br>
                        <a:rPr lang="en-US" altLang="zh-CN" sz="3200" dirty="0">
                          <a:solidFill>
                            <a:schemeClr val="bg1"/>
                          </a:solidFill>
                          <a:latin typeface="华文楷体" pitchFamily="2" charset="-122"/>
                          <a:ea typeface="华文楷体" pitchFamily="2" charset="-122"/>
                        </a:rPr>
                      </a:br>
                      <a:r>
                        <a:rPr lang="en-US" altLang="zh-CN" sz="3200" dirty="0">
                          <a:solidFill>
                            <a:schemeClr val="bg1"/>
                          </a:solidFill>
                          <a:latin typeface="华文楷体" pitchFamily="2" charset="-122"/>
                          <a:ea typeface="华文楷体" pitchFamily="2" charset="-122"/>
                        </a:rPr>
                        <a:t>O×A</a:t>
                      </a:r>
                      <a:br>
                        <a:rPr lang="en-US" altLang="zh-CN" sz="3200" dirty="0">
                          <a:solidFill>
                            <a:schemeClr val="bg1"/>
                          </a:solidFill>
                          <a:latin typeface="华文楷体" pitchFamily="2" charset="-122"/>
                          <a:ea typeface="华文楷体" pitchFamily="2" charset="-122"/>
                        </a:rPr>
                      </a:br>
                      <a:r>
                        <a:rPr lang="en-US" altLang="zh-CN" sz="3200" dirty="0">
                          <a:solidFill>
                            <a:schemeClr val="bg1"/>
                          </a:solidFill>
                          <a:latin typeface="华文楷体" pitchFamily="2" charset="-122"/>
                          <a:ea typeface="华文楷体" pitchFamily="2" charset="-122"/>
                        </a:rPr>
                        <a:t>B×B</a:t>
                      </a:r>
                      <a:br>
                        <a:rPr lang="en-US" altLang="zh-CN" sz="3200" dirty="0">
                          <a:solidFill>
                            <a:schemeClr val="bg1"/>
                          </a:solidFill>
                          <a:latin typeface="华文楷体" pitchFamily="2" charset="-122"/>
                          <a:ea typeface="华文楷体" pitchFamily="2" charset="-122"/>
                        </a:rPr>
                      </a:br>
                      <a:r>
                        <a:rPr lang="en-US" altLang="zh-CN" sz="3200" dirty="0">
                          <a:solidFill>
                            <a:schemeClr val="bg1"/>
                          </a:solidFill>
                          <a:latin typeface="华文楷体" pitchFamily="2" charset="-122"/>
                          <a:ea typeface="华文楷体" pitchFamily="2" charset="-122"/>
                        </a:rPr>
                        <a:t>O×B</a:t>
                      </a:r>
                    </a:p>
                  </a:txBody>
                  <a:tcPr marT="45728" marB="45728"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3200" dirty="0">
                          <a:solidFill>
                            <a:schemeClr val="bg1"/>
                          </a:solidFill>
                          <a:latin typeface="华文楷体" pitchFamily="2" charset="-122"/>
                          <a:ea typeface="华文楷体" pitchFamily="2" charset="-122"/>
                        </a:rPr>
                        <a:t>O</a:t>
                      </a:r>
                      <a:br>
                        <a:rPr lang="en-US" altLang="zh-CN" sz="3200" dirty="0">
                          <a:solidFill>
                            <a:schemeClr val="bg1"/>
                          </a:solidFill>
                          <a:latin typeface="华文楷体" pitchFamily="2" charset="-122"/>
                          <a:ea typeface="华文楷体" pitchFamily="2" charset="-122"/>
                        </a:rPr>
                      </a:br>
                      <a:r>
                        <a:rPr lang="en-US" altLang="zh-CN" sz="3200" dirty="0">
                          <a:solidFill>
                            <a:schemeClr val="bg1"/>
                          </a:solidFill>
                          <a:latin typeface="华文楷体" pitchFamily="2" charset="-122"/>
                          <a:ea typeface="华文楷体" pitchFamily="2" charset="-122"/>
                        </a:rPr>
                        <a:t>O</a:t>
                      </a:r>
                      <a:r>
                        <a:rPr lang="zh-CN" altLang="en-US" sz="3200" dirty="0">
                          <a:solidFill>
                            <a:schemeClr val="bg1"/>
                          </a:solidFill>
                          <a:latin typeface="华文楷体" pitchFamily="2" charset="-122"/>
                          <a:ea typeface="华文楷体" pitchFamily="2" charset="-122"/>
                        </a:rPr>
                        <a:t>，</a:t>
                      </a:r>
                      <a:r>
                        <a:rPr lang="en-US" altLang="zh-CN" sz="3200" dirty="0">
                          <a:solidFill>
                            <a:schemeClr val="bg1"/>
                          </a:solidFill>
                          <a:latin typeface="华文楷体" pitchFamily="2" charset="-122"/>
                          <a:ea typeface="华文楷体" pitchFamily="2" charset="-122"/>
                        </a:rPr>
                        <a:t>A</a:t>
                      </a:r>
                      <a:br>
                        <a:rPr lang="en-US" altLang="zh-CN" sz="3200" dirty="0">
                          <a:solidFill>
                            <a:schemeClr val="bg1"/>
                          </a:solidFill>
                          <a:latin typeface="华文楷体" pitchFamily="2" charset="-122"/>
                          <a:ea typeface="华文楷体" pitchFamily="2" charset="-122"/>
                        </a:rPr>
                      </a:br>
                      <a:r>
                        <a:rPr lang="en-US" altLang="zh-CN" sz="3200" dirty="0">
                          <a:solidFill>
                            <a:schemeClr val="bg1"/>
                          </a:solidFill>
                          <a:latin typeface="华文楷体" pitchFamily="2" charset="-122"/>
                          <a:ea typeface="华文楷体" pitchFamily="2" charset="-122"/>
                        </a:rPr>
                        <a:t>O</a:t>
                      </a:r>
                      <a:r>
                        <a:rPr lang="zh-CN" altLang="en-US" sz="3200" dirty="0">
                          <a:solidFill>
                            <a:schemeClr val="bg1"/>
                          </a:solidFill>
                          <a:latin typeface="华文楷体" pitchFamily="2" charset="-122"/>
                          <a:ea typeface="华文楷体" pitchFamily="2" charset="-122"/>
                        </a:rPr>
                        <a:t>，</a:t>
                      </a:r>
                      <a:r>
                        <a:rPr lang="en-US" altLang="zh-CN" sz="3200" dirty="0">
                          <a:solidFill>
                            <a:schemeClr val="bg1"/>
                          </a:solidFill>
                          <a:latin typeface="华文楷体" pitchFamily="2" charset="-122"/>
                          <a:ea typeface="华文楷体" pitchFamily="2" charset="-122"/>
                        </a:rPr>
                        <a:t>A</a:t>
                      </a:r>
                      <a:br>
                        <a:rPr lang="en-US" altLang="zh-CN" sz="3200" dirty="0">
                          <a:solidFill>
                            <a:schemeClr val="bg1"/>
                          </a:solidFill>
                          <a:latin typeface="华文楷体" pitchFamily="2" charset="-122"/>
                          <a:ea typeface="华文楷体" pitchFamily="2" charset="-122"/>
                        </a:rPr>
                      </a:br>
                      <a:r>
                        <a:rPr lang="en-US" altLang="zh-CN" sz="3200" dirty="0">
                          <a:solidFill>
                            <a:schemeClr val="bg1"/>
                          </a:solidFill>
                          <a:latin typeface="华文楷体" pitchFamily="2" charset="-122"/>
                          <a:ea typeface="华文楷体" pitchFamily="2" charset="-122"/>
                        </a:rPr>
                        <a:t>O</a:t>
                      </a:r>
                      <a:r>
                        <a:rPr lang="zh-CN" altLang="en-US" sz="3200" dirty="0">
                          <a:solidFill>
                            <a:schemeClr val="bg1"/>
                          </a:solidFill>
                          <a:latin typeface="华文楷体" pitchFamily="2" charset="-122"/>
                          <a:ea typeface="华文楷体" pitchFamily="2" charset="-122"/>
                        </a:rPr>
                        <a:t>，</a:t>
                      </a:r>
                      <a:r>
                        <a:rPr lang="en-US" altLang="zh-CN" sz="3200" dirty="0">
                          <a:solidFill>
                            <a:schemeClr val="bg1"/>
                          </a:solidFill>
                          <a:latin typeface="华文楷体" pitchFamily="2" charset="-122"/>
                          <a:ea typeface="华文楷体" pitchFamily="2" charset="-122"/>
                        </a:rPr>
                        <a:t>B</a:t>
                      </a:r>
                      <a:br>
                        <a:rPr lang="en-US" altLang="zh-CN" sz="3200" dirty="0">
                          <a:solidFill>
                            <a:schemeClr val="bg1"/>
                          </a:solidFill>
                          <a:latin typeface="华文楷体" pitchFamily="2" charset="-122"/>
                          <a:ea typeface="华文楷体" pitchFamily="2" charset="-122"/>
                        </a:rPr>
                      </a:br>
                      <a:r>
                        <a:rPr lang="en-US" altLang="zh-CN" sz="3200" dirty="0">
                          <a:solidFill>
                            <a:schemeClr val="bg1"/>
                          </a:solidFill>
                          <a:latin typeface="华文楷体" pitchFamily="2" charset="-122"/>
                          <a:ea typeface="华文楷体" pitchFamily="2" charset="-122"/>
                        </a:rPr>
                        <a:t>O</a:t>
                      </a:r>
                      <a:r>
                        <a:rPr lang="zh-CN" altLang="en-US" sz="3200" dirty="0">
                          <a:solidFill>
                            <a:schemeClr val="bg1"/>
                          </a:solidFill>
                          <a:latin typeface="华文楷体" pitchFamily="2" charset="-122"/>
                          <a:ea typeface="华文楷体" pitchFamily="2" charset="-122"/>
                        </a:rPr>
                        <a:t>，</a:t>
                      </a:r>
                      <a:r>
                        <a:rPr lang="en-US" altLang="zh-CN" sz="3200" dirty="0">
                          <a:solidFill>
                            <a:schemeClr val="bg1"/>
                          </a:solidFill>
                          <a:latin typeface="华文楷体" pitchFamily="2" charset="-122"/>
                          <a:ea typeface="华文楷体" pitchFamily="2" charset="-122"/>
                        </a:rPr>
                        <a:t>B</a:t>
                      </a:r>
                    </a:p>
                  </a:txBody>
                  <a:tcPr marT="45728" marB="45728"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3200" dirty="0">
                          <a:solidFill>
                            <a:schemeClr val="bg1"/>
                          </a:solidFill>
                          <a:latin typeface="华文楷体" pitchFamily="2" charset="-122"/>
                          <a:ea typeface="华文楷体" pitchFamily="2" charset="-122"/>
                        </a:rPr>
                        <a:t>A×B</a:t>
                      </a:r>
                      <a:br>
                        <a:rPr lang="en-US" altLang="zh-CN" sz="3200" dirty="0">
                          <a:solidFill>
                            <a:schemeClr val="bg1"/>
                          </a:solidFill>
                          <a:latin typeface="华文楷体" pitchFamily="2" charset="-122"/>
                          <a:ea typeface="华文楷体" pitchFamily="2" charset="-122"/>
                        </a:rPr>
                      </a:br>
                      <a:r>
                        <a:rPr lang="en-US" altLang="zh-CN" sz="3200" dirty="0">
                          <a:solidFill>
                            <a:schemeClr val="bg1"/>
                          </a:solidFill>
                          <a:latin typeface="华文楷体" pitchFamily="2" charset="-122"/>
                          <a:ea typeface="华文楷体" pitchFamily="2" charset="-122"/>
                        </a:rPr>
                        <a:t>O×AB</a:t>
                      </a:r>
                      <a:br>
                        <a:rPr lang="en-US" altLang="zh-CN" sz="3200" dirty="0">
                          <a:solidFill>
                            <a:schemeClr val="bg1"/>
                          </a:solidFill>
                          <a:latin typeface="华文楷体" pitchFamily="2" charset="-122"/>
                          <a:ea typeface="华文楷体" pitchFamily="2" charset="-122"/>
                        </a:rPr>
                      </a:br>
                      <a:r>
                        <a:rPr lang="en-US" altLang="zh-CN" sz="3200" dirty="0">
                          <a:solidFill>
                            <a:schemeClr val="bg1"/>
                          </a:solidFill>
                          <a:latin typeface="华文楷体" pitchFamily="2" charset="-122"/>
                          <a:ea typeface="华文楷体" pitchFamily="2" charset="-122"/>
                        </a:rPr>
                        <a:t>A×AB</a:t>
                      </a:r>
                      <a:br>
                        <a:rPr lang="en-US" altLang="zh-CN" sz="3200" dirty="0">
                          <a:solidFill>
                            <a:schemeClr val="bg1"/>
                          </a:solidFill>
                          <a:latin typeface="华文楷体" pitchFamily="2" charset="-122"/>
                          <a:ea typeface="华文楷体" pitchFamily="2" charset="-122"/>
                        </a:rPr>
                      </a:br>
                      <a:r>
                        <a:rPr lang="en-US" altLang="zh-CN" sz="3200" dirty="0">
                          <a:solidFill>
                            <a:schemeClr val="bg1"/>
                          </a:solidFill>
                          <a:latin typeface="华文楷体" pitchFamily="2" charset="-122"/>
                          <a:ea typeface="华文楷体" pitchFamily="2" charset="-122"/>
                        </a:rPr>
                        <a:t>B×AB</a:t>
                      </a:r>
                      <a:br>
                        <a:rPr lang="en-US" altLang="zh-CN" sz="3200" dirty="0">
                          <a:solidFill>
                            <a:schemeClr val="bg1"/>
                          </a:solidFill>
                          <a:latin typeface="华文楷体" pitchFamily="2" charset="-122"/>
                          <a:ea typeface="华文楷体" pitchFamily="2" charset="-122"/>
                        </a:rPr>
                      </a:br>
                      <a:r>
                        <a:rPr lang="en-US" altLang="zh-CN" sz="3200" dirty="0">
                          <a:solidFill>
                            <a:schemeClr val="bg1"/>
                          </a:solidFill>
                          <a:latin typeface="华文楷体" pitchFamily="2" charset="-122"/>
                          <a:ea typeface="华文楷体" pitchFamily="2" charset="-122"/>
                        </a:rPr>
                        <a:t>AB×AB</a:t>
                      </a:r>
                    </a:p>
                  </a:txBody>
                  <a:tcPr marT="45728" marB="45728"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2400" b="1" dirty="0">
                          <a:solidFill>
                            <a:schemeClr val="bg1"/>
                          </a:solidFill>
                          <a:latin typeface="华文楷体" pitchFamily="2" charset="-122"/>
                          <a:ea typeface="华文楷体" pitchFamily="2" charset="-122"/>
                        </a:rPr>
                        <a:t>O</a:t>
                      </a:r>
                      <a:r>
                        <a:rPr lang="zh-CN" altLang="en-US" sz="2400" b="1" dirty="0">
                          <a:solidFill>
                            <a:schemeClr val="bg1"/>
                          </a:solidFill>
                          <a:latin typeface="华文楷体" pitchFamily="2" charset="-122"/>
                          <a:ea typeface="华文楷体" pitchFamily="2" charset="-122"/>
                        </a:rPr>
                        <a:t>，</a:t>
                      </a:r>
                      <a:r>
                        <a:rPr lang="en-US" altLang="zh-CN" sz="2400" b="1" dirty="0">
                          <a:solidFill>
                            <a:schemeClr val="bg1"/>
                          </a:solidFill>
                          <a:latin typeface="华文楷体" pitchFamily="2" charset="-122"/>
                          <a:ea typeface="华文楷体" pitchFamily="2" charset="-122"/>
                        </a:rPr>
                        <a:t>A</a:t>
                      </a:r>
                      <a:r>
                        <a:rPr lang="zh-CN" altLang="en-US" sz="2400" b="1" dirty="0">
                          <a:solidFill>
                            <a:schemeClr val="bg1"/>
                          </a:solidFill>
                          <a:latin typeface="华文楷体" pitchFamily="2" charset="-122"/>
                          <a:ea typeface="华文楷体" pitchFamily="2" charset="-122"/>
                        </a:rPr>
                        <a:t>，</a:t>
                      </a:r>
                      <a:r>
                        <a:rPr lang="en-US" altLang="zh-CN" sz="2400" b="1" dirty="0">
                          <a:solidFill>
                            <a:schemeClr val="bg1"/>
                          </a:solidFill>
                          <a:latin typeface="华文楷体" pitchFamily="2" charset="-122"/>
                          <a:ea typeface="华文楷体" pitchFamily="2" charset="-122"/>
                        </a:rPr>
                        <a:t>B</a:t>
                      </a:r>
                      <a:r>
                        <a:rPr lang="zh-CN" altLang="en-US" sz="2400" b="1" dirty="0">
                          <a:solidFill>
                            <a:schemeClr val="bg1"/>
                          </a:solidFill>
                          <a:latin typeface="华文楷体" pitchFamily="2" charset="-122"/>
                          <a:ea typeface="华文楷体" pitchFamily="2" charset="-122"/>
                        </a:rPr>
                        <a:t>，</a:t>
                      </a:r>
                      <a:r>
                        <a:rPr lang="en-US" altLang="zh-CN" sz="2400" b="1" dirty="0">
                          <a:solidFill>
                            <a:schemeClr val="bg1"/>
                          </a:solidFill>
                          <a:latin typeface="华文楷体" pitchFamily="2" charset="-122"/>
                          <a:ea typeface="华文楷体" pitchFamily="2" charset="-122"/>
                        </a:rPr>
                        <a:t>AB</a:t>
                      </a:r>
                      <a:br>
                        <a:rPr lang="en-US" altLang="zh-CN" sz="2400" b="1" dirty="0">
                          <a:solidFill>
                            <a:schemeClr val="bg1"/>
                          </a:solidFill>
                          <a:latin typeface="华文楷体" pitchFamily="2" charset="-122"/>
                          <a:ea typeface="华文楷体" pitchFamily="2" charset="-122"/>
                        </a:rPr>
                      </a:br>
                      <a:r>
                        <a:rPr lang="en-US" altLang="zh-CN" sz="2800" b="1" dirty="0">
                          <a:solidFill>
                            <a:schemeClr val="bg1"/>
                          </a:solidFill>
                          <a:latin typeface="华文楷体" pitchFamily="2" charset="-122"/>
                          <a:ea typeface="华文楷体" pitchFamily="2" charset="-122"/>
                        </a:rPr>
                        <a:t>A</a:t>
                      </a:r>
                      <a:r>
                        <a:rPr lang="zh-CN" altLang="en-US" sz="2800" b="1" dirty="0">
                          <a:solidFill>
                            <a:schemeClr val="bg1"/>
                          </a:solidFill>
                          <a:latin typeface="华文楷体" pitchFamily="2" charset="-122"/>
                          <a:ea typeface="华文楷体" pitchFamily="2" charset="-122"/>
                        </a:rPr>
                        <a:t>，</a:t>
                      </a:r>
                      <a:r>
                        <a:rPr lang="en-US" altLang="zh-CN" sz="2800" b="1" dirty="0">
                          <a:solidFill>
                            <a:schemeClr val="bg1"/>
                          </a:solidFill>
                          <a:latin typeface="华文楷体" pitchFamily="2" charset="-122"/>
                          <a:ea typeface="华文楷体" pitchFamily="2" charset="-122"/>
                        </a:rPr>
                        <a:t>B</a:t>
                      </a:r>
                      <a:br>
                        <a:rPr lang="en-US" altLang="zh-CN" sz="2800" b="1" dirty="0">
                          <a:solidFill>
                            <a:schemeClr val="bg1"/>
                          </a:solidFill>
                          <a:latin typeface="华文楷体" pitchFamily="2" charset="-122"/>
                          <a:ea typeface="华文楷体" pitchFamily="2" charset="-122"/>
                        </a:rPr>
                      </a:br>
                      <a:r>
                        <a:rPr lang="en-US" altLang="zh-CN" sz="2800" b="1" dirty="0">
                          <a:solidFill>
                            <a:schemeClr val="bg1"/>
                          </a:solidFill>
                          <a:latin typeface="华文楷体" pitchFamily="2" charset="-122"/>
                          <a:ea typeface="华文楷体" pitchFamily="2" charset="-122"/>
                        </a:rPr>
                        <a:t>A</a:t>
                      </a:r>
                      <a:r>
                        <a:rPr lang="zh-CN" altLang="en-US" sz="2800" b="1" dirty="0">
                          <a:solidFill>
                            <a:schemeClr val="bg1"/>
                          </a:solidFill>
                          <a:latin typeface="华文楷体" pitchFamily="2" charset="-122"/>
                          <a:ea typeface="华文楷体" pitchFamily="2" charset="-122"/>
                        </a:rPr>
                        <a:t>，</a:t>
                      </a:r>
                      <a:r>
                        <a:rPr lang="en-US" altLang="zh-CN" sz="2800" b="1" dirty="0">
                          <a:solidFill>
                            <a:schemeClr val="bg1"/>
                          </a:solidFill>
                          <a:latin typeface="华文楷体" pitchFamily="2" charset="-122"/>
                          <a:ea typeface="华文楷体" pitchFamily="2" charset="-122"/>
                        </a:rPr>
                        <a:t>B</a:t>
                      </a:r>
                      <a:r>
                        <a:rPr lang="zh-CN" altLang="en-US" sz="2800" b="1" dirty="0">
                          <a:solidFill>
                            <a:schemeClr val="bg1"/>
                          </a:solidFill>
                          <a:latin typeface="华文楷体" pitchFamily="2" charset="-122"/>
                          <a:ea typeface="华文楷体" pitchFamily="2" charset="-122"/>
                        </a:rPr>
                        <a:t>，</a:t>
                      </a:r>
                      <a:r>
                        <a:rPr lang="en-US" altLang="zh-CN" sz="2800" b="1" dirty="0">
                          <a:solidFill>
                            <a:schemeClr val="bg1"/>
                          </a:solidFill>
                          <a:latin typeface="华文楷体" pitchFamily="2" charset="-122"/>
                          <a:ea typeface="华文楷体" pitchFamily="2" charset="-122"/>
                        </a:rPr>
                        <a:t>AB</a:t>
                      </a:r>
                      <a:br>
                        <a:rPr lang="en-US" altLang="zh-CN" sz="2800" b="1" dirty="0">
                          <a:solidFill>
                            <a:schemeClr val="bg1"/>
                          </a:solidFill>
                          <a:latin typeface="华文楷体" pitchFamily="2" charset="-122"/>
                          <a:ea typeface="华文楷体" pitchFamily="2" charset="-122"/>
                        </a:rPr>
                      </a:br>
                      <a:r>
                        <a:rPr lang="en-US" altLang="zh-CN" sz="2800" b="1" dirty="0">
                          <a:solidFill>
                            <a:schemeClr val="bg1"/>
                          </a:solidFill>
                          <a:latin typeface="华文楷体" pitchFamily="2" charset="-122"/>
                          <a:ea typeface="华文楷体" pitchFamily="2" charset="-122"/>
                        </a:rPr>
                        <a:t>A</a:t>
                      </a:r>
                      <a:r>
                        <a:rPr lang="zh-CN" altLang="en-US" sz="2800" b="1" dirty="0">
                          <a:solidFill>
                            <a:schemeClr val="bg1"/>
                          </a:solidFill>
                          <a:latin typeface="华文楷体" pitchFamily="2" charset="-122"/>
                          <a:ea typeface="华文楷体" pitchFamily="2" charset="-122"/>
                        </a:rPr>
                        <a:t>，</a:t>
                      </a:r>
                      <a:r>
                        <a:rPr lang="en-US" altLang="zh-CN" sz="2800" b="1" dirty="0">
                          <a:solidFill>
                            <a:schemeClr val="bg1"/>
                          </a:solidFill>
                          <a:latin typeface="华文楷体" pitchFamily="2" charset="-122"/>
                          <a:ea typeface="华文楷体" pitchFamily="2" charset="-122"/>
                        </a:rPr>
                        <a:t>B</a:t>
                      </a:r>
                      <a:r>
                        <a:rPr lang="zh-CN" altLang="en-US" sz="2800" b="1" dirty="0">
                          <a:solidFill>
                            <a:schemeClr val="bg1"/>
                          </a:solidFill>
                          <a:latin typeface="华文楷体" pitchFamily="2" charset="-122"/>
                          <a:ea typeface="华文楷体" pitchFamily="2" charset="-122"/>
                        </a:rPr>
                        <a:t>，</a:t>
                      </a:r>
                      <a:r>
                        <a:rPr lang="en-US" altLang="zh-CN" sz="2800" b="1" dirty="0">
                          <a:solidFill>
                            <a:schemeClr val="bg1"/>
                          </a:solidFill>
                          <a:latin typeface="华文楷体" pitchFamily="2" charset="-122"/>
                          <a:ea typeface="华文楷体" pitchFamily="2" charset="-122"/>
                        </a:rPr>
                        <a:t>AB</a:t>
                      </a:r>
                      <a:br>
                        <a:rPr lang="en-US" altLang="zh-CN" sz="2800" b="1" dirty="0">
                          <a:solidFill>
                            <a:schemeClr val="bg1"/>
                          </a:solidFill>
                          <a:latin typeface="华文楷体" pitchFamily="2" charset="-122"/>
                          <a:ea typeface="华文楷体" pitchFamily="2" charset="-122"/>
                        </a:rPr>
                      </a:br>
                      <a:r>
                        <a:rPr lang="en-US" altLang="zh-CN" sz="2800" b="1" dirty="0">
                          <a:solidFill>
                            <a:schemeClr val="bg1"/>
                          </a:solidFill>
                          <a:latin typeface="华文楷体" pitchFamily="2" charset="-122"/>
                          <a:ea typeface="华文楷体" pitchFamily="2" charset="-122"/>
                        </a:rPr>
                        <a:t>A</a:t>
                      </a:r>
                      <a:r>
                        <a:rPr lang="zh-CN" altLang="en-US" sz="2800" b="1" dirty="0">
                          <a:solidFill>
                            <a:schemeClr val="bg1"/>
                          </a:solidFill>
                          <a:latin typeface="华文楷体" pitchFamily="2" charset="-122"/>
                          <a:ea typeface="华文楷体" pitchFamily="2" charset="-122"/>
                        </a:rPr>
                        <a:t>，</a:t>
                      </a:r>
                      <a:r>
                        <a:rPr lang="en-US" altLang="zh-CN" sz="2800" b="1" dirty="0">
                          <a:solidFill>
                            <a:schemeClr val="bg1"/>
                          </a:solidFill>
                          <a:latin typeface="华文楷体" pitchFamily="2" charset="-122"/>
                          <a:ea typeface="华文楷体" pitchFamily="2" charset="-122"/>
                        </a:rPr>
                        <a:t>B</a:t>
                      </a:r>
                      <a:r>
                        <a:rPr lang="zh-CN" altLang="en-US" sz="2800" b="1" dirty="0">
                          <a:solidFill>
                            <a:schemeClr val="bg1"/>
                          </a:solidFill>
                          <a:latin typeface="华文楷体" pitchFamily="2" charset="-122"/>
                          <a:ea typeface="华文楷体" pitchFamily="2" charset="-122"/>
                        </a:rPr>
                        <a:t>，</a:t>
                      </a:r>
                      <a:r>
                        <a:rPr lang="en-US" altLang="zh-CN" sz="2800" b="1" dirty="0">
                          <a:solidFill>
                            <a:schemeClr val="bg1"/>
                          </a:solidFill>
                          <a:latin typeface="华文楷体" pitchFamily="2" charset="-122"/>
                          <a:ea typeface="华文楷体" pitchFamily="2" charset="-122"/>
                        </a:rPr>
                        <a:t>AB</a:t>
                      </a:r>
                    </a:p>
                  </a:txBody>
                  <a:tcPr marT="45728" marB="45728" anchor="ctr">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bl>
          </a:graphicData>
        </a:graphic>
      </p:graphicFrame>
      <p:cxnSp>
        <p:nvCxnSpPr>
          <p:cNvPr id="5" name="直接连接符 4"/>
          <p:cNvCxnSpPr/>
          <p:nvPr/>
        </p:nvCxnSpPr>
        <p:spPr>
          <a:xfrm rot="5400000">
            <a:off x="4095750" y="3429000"/>
            <a:ext cx="4000500" cy="0"/>
          </a:xfrm>
          <a:prstGeom prst="line">
            <a:avLst/>
          </a:prstGeom>
        </p:spPr>
        <p:style>
          <a:lnRef idx="3">
            <a:schemeClr val="accent1"/>
          </a:lnRef>
          <a:fillRef idx="0">
            <a:schemeClr val="accent1"/>
          </a:fillRef>
          <a:effectRef idx="2">
            <a:schemeClr val="accent1"/>
          </a:effectRef>
          <a:fontRef idx="minor">
            <a:schemeClr val="tx1"/>
          </a:fontRef>
        </p:style>
      </p:cxnSp>
    </p:spTree>
  </p:cSld>
  <p:clrMapOvr>
    <a:masterClrMapping/>
  </p:clrMapOvr>
  <p:transition>
    <p:pull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9"/>
          <p:cNvSpPr/>
          <p:nvPr/>
        </p:nvSpPr>
        <p:spPr>
          <a:xfrm>
            <a:off x="2279650" y="620713"/>
            <a:ext cx="3455988" cy="645160"/>
          </a:xfrm>
          <a:prstGeom prst="rect">
            <a:avLst/>
          </a:prstGeom>
          <a:noFill/>
          <a:ln w="9525">
            <a:noFill/>
          </a:ln>
        </p:spPr>
        <p:txBody>
          <a:bodyPr>
            <a:spAutoFit/>
          </a:bodyPr>
          <a:lstStyle/>
          <a:p>
            <a:r>
              <a:rPr lang="zh-CN" altLang="en-US" sz="3600" b="1" dirty="0">
                <a:solidFill>
                  <a:schemeClr val="bg1"/>
                </a:solidFill>
                <a:latin typeface="Arial Black" panose="020B0A04020102020204" pitchFamily="34" charset="0"/>
                <a:ea typeface="华文楷体" pitchFamily="2" charset="-122"/>
              </a:rPr>
              <a:t>二、输血原则</a:t>
            </a:r>
          </a:p>
        </p:txBody>
      </p:sp>
      <p:sp>
        <p:nvSpPr>
          <p:cNvPr id="124958" name="AutoShape 30"/>
          <p:cNvSpPr/>
          <p:nvPr/>
        </p:nvSpPr>
        <p:spPr>
          <a:xfrm>
            <a:off x="5232400" y="549275"/>
            <a:ext cx="142875" cy="647700"/>
          </a:xfrm>
          <a:prstGeom prst="leftBrace">
            <a:avLst>
              <a:gd name="adj1" fmla="val 37777"/>
              <a:gd name="adj2" fmla="val 50000"/>
            </a:avLst>
          </a:prstGeom>
          <a:noFill/>
          <a:ln w="9525" cap="flat" cmpd="sng">
            <a:solidFill>
              <a:srgbClr val="FFFF00"/>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124959" name="Text Box 31"/>
          <p:cNvSpPr txBox="1"/>
          <p:nvPr/>
        </p:nvSpPr>
        <p:spPr>
          <a:xfrm>
            <a:off x="5375275" y="333375"/>
            <a:ext cx="3455988" cy="460375"/>
          </a:xfrm>
          <a:prstGeom prst="rect">
            <a:avLst/>
          </a:prstGeom>
          <a:noFill/>
          <a:ln w="9525">
            <a:noFill/>
          </a:ln>
        </p:spPr>
        <p:txBody>
          <a:bodyPr>
            <a:spAutoFit/>
          </a:bodyPr>
          <a:lstStyle/>
          <a:p>
            <a:r>
              <a:rPr lang="zh-CN" altLang="en-US" sz="2400" b="1" dirty="0">
                <a:solidFill>
                  <a:srgbClr val="FFFF00"/>
                </a:solidFill>
                <a:latin typeface="Arial Black" panose="020B0A04020102020204" pitchFamily="34" charset="0"/>
                <a:ea typeface="华文楷体" pitchFamily="2" charset="-122"/>
              </a:rPr>
              <a:t>以输入同型血为原则</a:t>
            </a:r>
          </a:p>
        </p:txBody>
      </p:sp>
      <p:sp>
        <p:nvSpPr>
          <p:cNvPr id="124960" name="Text Box 32"/>
          <p:cNvSpPr txBox="1"/>
          <p:nvPr/>
        </p:nvSpPr>
        <p:spPr>
          <a:xfrm>
            <a:off x="5375275" y="836613"/>
            <a:ext cx="2937510" cy="460375"/>
          </a:xfrm>
          <a:prstGeom prst="rect">
            <a:avLst/>
          </a:prstGeom>
          <a:noFill/>
          <a:ln w="9525">
            <a:noFill/>
          </a:ln>
        </p:spPr>
        <p:txBody>
          <a:bodyPr wrap="none">
            <a:spAutoFit/>
          </a:bodyPr>
          <a:lstStyle/>
          <a:p>
            <a:r>
              <a:rPr lang="zh-CN" altLang="en-US" sz="2400" b="1" dirty="0">
                <a:solidFill>
                  <a:srgbClr val="FFFF00"/>
                </a:solidFill>
                <a:latin typeface="Arial Black" panose="020B0A04020102020204" pitchFamily="34" charset="0"/>
                <a:ea typeface="华文楷体" pitchFamily="2" charset="-122"/>
              </a:rPr>
              <a:t>异型血只能输入少量</a:t>
            </a:r>
          </a:p>
        </p:txBody>
      </p:sp>
      <p:pic>
        <p:nvPicPr>
          <p:cNvPr id="15366" name="Picture 36" descr="红细胞凝集图和正常图"/>
          <p:cNvPicPr>
            <a:picLocks noChangeAspect="1"/>
          </p:cNvPicPr>
          <p:nvPr/>
        </p:nvPicPr>
        <p:blipFill>
          <a:blip r:embed="rId2"/>
          <a:stretch>
            <a:fillRect/>
          </a:stretch>
        </p:blipFill>
        <p:spPr>
          <a:xfrm>
            <a:off x="3071813" y="1916113"/>
            <a:ext cx="5761037" cy="3810000"/>
          </a:xfrm>
          <a:prstGeom prst="rect">
            <a:avLst/>
          </a:prstGeom>
          <a:noFill/>
          <a:ln w="9525">
            <a:noFill/>
          </a:ln>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4958"/>
                                        </p:tgtEl>
                                        <p:attrNameLst>
                                          <p:attrName>style.visibility</p:attrName>
                                        </p:attrNameLst>
                                      </p:cBhvr>
                                      <p:to>
                                        <p:strVal val="visible"/>
                                      </p:to>
                                    </p:set>
                                  </p:childTnLst>
                                </p:cTn>
                              </p:par>
                            </p:childTnLst>
                          </p:cTn>
                        </p:par>
                        <p:par>
                          <p:cTn id="7" fill="hold">
                            <p:stCondLst>
                              <p:cond delay="500"/>
                            </p:stCondLst>
                            <p:childTnLst>
                              <p:par>
                                <p:cTn id="8" presetID="23" presetClass="entr" presetSubtype="16" fill="hold" grpId="0" nodeType="afterEffect">
                                  <p:stCondLst>
                                    <p:cond delay="0"/>
                                  </p:stCondLst>
                                  <p:childTnLst>
                                    <p:set>
                                      <p:cBhvr>
                                        <p:cTn id="9" dur="1" fill="hold">
                                          <p:stCondLst>
                                            <p:cond delay="0"/>
                                          </p:stCondLst>
                                        </p:cTn>
                                        <p:tgtEl>
                                          <p:spTgt spid="124959"/>
                                        </p:tgtEl>
                                        <p:attrNameLst>
                                          <p:attrName>style.visibility</p:attrName>
                                        </p:attrNameLst>
                                      </p:cBhvr>
                                      <p:to>
                                        <p:strVal val="visible"/>
                                      </p:to>
                                    </p:set>
                                    <p:anim calcmode="lin" valueType="num">
                                      <p:cBhvr>
                                        <p:cTn id="10" dur="500" fill="hold"/>
                                        <p:tgtEl>
                                          <p:spTgt spid="124959"/>
                                        </p:tgtEl>
                                        <p:attrNameLst>
                                          <p:attrName>ppt_w</p:attrName>
                                        </p:attrNameLst>
                                      </p:cBhvr>
                                      <p:tavLst>
                                        <p:tav tm="0">
                                          <p:val>
                                            <p:fltVal val="0"/>
                                          </p:val>
                                        </p:tav>
                                        <p:tav tm="100000">
                                          <p:val>
                                            <p:strVal val="#ppt_w"/>
                                          </p:val>
                                        </p:tav>
                                      </p:tavLst>
                                    </p:anim>
                                    <p:anim calcmode="lin" valueType="num">
                                      <p:cBhvr>
                                        <p:cTn id="11" dur="500" fill="hold"/>
                                        <p:tgtEl>
                                          <p:spTgt spid="124959"/>
                                        </p:tgtEl>
                                        <p:attrNameLst>
                                          <p:attrName>ppt_h</p:attrName>
                                        </p:attrNameLst>
                                      </p:cBhvr>
                                      <p:tavLst>
                                        <p:tav tm="0">
                                          <p:val>
                                            <p:fltVal val="0"/>
                                          </p:val>
                                        </p:tav>
                                        <p:tav tm="100000">
                                          <p:val>
                                            <p:strVal val="#ppt_h"/>
                                          </p:val>
                                        </p:tav>
                                      </p:tavLst>
                                    </p:anim>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124960"/>
                                        </p:tgtEl>
                                        <p:attrNameLst>
                                          <p:attrName>style.visibility</p:attrName>
                                        </p:attrNameLst>
                                      </p:cBhvr>
                                      <p:to>
                                        <p:strVal val="visible"/>
                                      </p:to>
                                    </p:set>
                                    <p:anim calcmode="lin" valueType="num">
                                      <p:cBhvr>
                                        <p:cTn id="16" dur="500" fill="hold"/>
                                        <p:tgtEl>
                                          <p:spTgt spid="124960"/>
                                        </p:tgtEl>
                                        <p:attrNameLst>
                                          <p:attrName>ppt_w</p:attrName>
                                        </p:attrNameLst>
                                      </p:cBhvr>
                                      <p:tavLst>
                                        <p:tav tm="0">
                                          <p:val>
                                            <p:fltVal val="0"/>
                                          </p:val>
                                        </p:tav>
                                        <p:tav tm="100000">
                                          <p:val>
                                            <p:strVal val="#ppt_w"/>
                                          </p:val>
                                        </p:tav>
                                      </p:tavLst>
                                    </p:anim>
                                    <p:anim calcmode="lin" valueType="num">
                                      <p:cBhvr>
                                        <p:cTn id="17" dur="500" fill="hold"/>
                                        <p:tgtEl>
                                          <p:spTgt spid="12496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58" grpId="0" bldLvl="0" animBg="1"/>
      <p:bldP spid="124959" grpId="0"/>
      <p:bldP spid="12496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10-1-4显微镜下的红细胞"/>
          <p:cNvPicPr>
            <a:picLocks noChangeAspect="1"/>
          </p:cNvPicPr>
          <p:nvPr/>
        </p:nvPicPr>
        <p:blipFill>
          <a:blip r:embed="rId2">
            <a:clrChange>
              <a:clrFrom>
                <a:srgbClr val="FEFEFE"/>
              </a:clrFrom>
              <a:clrTo>
                <a:srgbClr val="FEFEFE">
                  <a:alpha val="0"/>
                </a:srgbClr>
              </a:clrTo>
            </a:clrChange>
            <a:lum bright="-6000"/>
          </a:blip>
          <a:stretch>
            <a:fillRect/>
          </a:stretch>
        </p:blipFill>
        <p:spPr>
          <a:xfrm>
            <a:off x="2640013" y="2133600"/>
            <a:ext cx="3001962" cy="3001963"/>
          </a:xfrm>
          <a:prstGeom prst="rect">
            <a:avLst/>
          </a:prstGeom>
          <a:noFill/>
          <a:ln w="9525">
            <a:noFill/>
          </a:ln>
        </p:spPr>
      </p:pic>
      <p:pic>
        <p:nvPicPr>
          <p:cNvPr id="16387" name="Picture 3" descr="10-1-5显微镜下的红细胞凝集成团示意图"/>
          <p:cNvPicPr>
            <a:picLocks noChangeAspect="1"/>
          </p:cNvPicPr>
          <p:nvPr/>
        </p:nvPicPr>
        <p:blipFill>
          <a:blip r:embed="rId3">
            <a:clrChange>
              <a:clrFrom>
                <a:srgbClr val="FFFFFF"/>
              </a:clrFrom>
              <a:clrTo>
                <a:srgbClr val="FFFFFF">
                  <a:alpha val="0"/>
                </a:srgbClr>
              </a:clrTo>
            </a:clrChange>
            <a:lum bright="-6000"/>
          </a:blip>
          <a:stretch>
            <a:fillRect/>
          </a:stretch>
        </p:blipFill>
        <p:spPr>
          <a:xfrm>
            <a:off x="6456363" y="2133600"/>
            <a:ext cx="3001962" cy="3001963"/>
          </a:xfrm>
          <a:prstGeom prst="rect">
            <a:avLst/>
          </a:prstGeom>
          <a:noFill/>
          <a:ln w="9525">
            <a:noFill/>
          </a:ln>
        </p:spPr>
      </p:pic>
      <p:sp>
        <p:nvSpPr>
          <p:cNvPr id="16388" name="Text Box 4"/>
          <p:cNvSpPr txBox="1"/>
          <p:nvPr/>
        </p:nvSpPr>
        <p:spPr>
          <a:xfrm>
            <a:off x="3287713" y="5229225"/>
            <a:ext cx="1873250" cy="645160"/>
          </a:xfrm>
          <a:prstGeom prst="rect">
            <a:avLst/>
          </a:prstGeom>
          <a:noFill/>
          <a:ln w="9525">
            <a:noFill/>
          </a:ln>
        </p:spPr>
        <p:txBody>
          <a:bodyPr>
            <a:spAutoFit/>
          </a:bodyPr>
          <a:lstStyle/>
          <a:p>
            <a:pPr>
              <a:spcBef>
                <a:spcPct val="50000"/>
              </a:spcBef>
            </a:pPr>
            <a:r>
              <a:rPr lang="zh-CN" altLang="en-US" sz="3600" b="1" dirty="0">
                <a:solidFill>
                  <a:schemeClr val="bg1"/>
                </a:solidFill>
                <a:latin typeface="Arial" panose="020B0604020202020204" pitchFamily="34" charset="0"/>
                <a:ea typeface="华文楷体" pitchFamily="2" charset="-122"/>
              </a:rPr>
              <a:t>红细胞</a:t>
            </a:r>
          </a:p>
        </p:txBody>
      </p:sp>
      <p:sp>
        <p:nvSpPr>
          <p:cNvPr id="16389" name="Text Box 5"/>
          <p:cNvSpPr txBox="1"/>
          <p:nvPr/>
        </p:nvSpPr>
        <p:spPr>
          <a:xfrm>
            <a:off x="6383338" y="5229225"/>
            <a:ext cx="3816350" cy="645160"/>
          </a:xfrm>
          <a:prstGeom prst="rect">
            <a:avLst/>
          </a:prstGeom>
          <a:noFill/>
          <a:ln w="9525">
            <a:noFill/>
          </a:ln>
        </p:spPr>
        <p:txBody>
          <a:bodyPr>
            <a:spAutoFit/>
          </a:bodyPr>
          <a:lstStyle/>
          <a:p>
            <a:pPr>
              <a:spcBef>
                <a:spcPct val="50000"/>
              </a:spcBef>
            </a:pPr>
            <a:r>
              <a:rPr lang="zh-CN" altLang="en-US" sz="3600" b="1" dirty="0">
                <a:solidFill>
                  <a:srgbClr val="FFFF00"/>
                </a:solidFill>
                <a:latin typeface="Arial" panose="020B0604020202020204" pitchFamily="34" charset="0"/>
                <a:ea typeface="华文楷体" pitchFamily="2" charset="-122"/>
              </a:rPr>
              <a:t>红细胞凝集成团</a:t>
            </a:r>
          </a:p>
        </p:txBody>
      </p:sp>
      <p:sp>
        <p:nvSpPr>
          <p:cNvPr id="16390" name="Text Box 6"/>
          <p:cNvSpPr txBox="1"/>
          <p:nvPr/>
        </p:nvSpPr>
        <p:spPr>
          <a:xfrm>
            <a:off x="2063750" y="476250"/>
            <a:ext cx="7489825" cy="1383665"/>
          </a:xfrm>
          <a:prstGeom prst="rect">
            <a:avLst/>
          </a:prstGeom>
          <a:noFill/>
          <a:ln w="9525">
            <a:noFill/>
          </a:ln>
        </p:spPr>
        <p:txBody>
          <a:bodyPr>
            <a:spAutoFit/>
          </a:bodyPr>
          <a:lstStyle/>
          <a:p>
            <a:pPr>
              <a:spcBef>
                <a:spcPct val="50000"/>
              </a:spcBef>
            </a:pPr>
            <a:r>
              <a:rPr lang="zh-CN" altLang="en-US" sz="2800" b="1" dirty="0">
                <a:solidFill>
                  <a:schemeClr val="bg1"/>
                </a:solidFill>
                <a:latin typeface="华文楷体" pitchFamily="2" charset="-122"/>
                <a:ea typeface="华文楷体" pitchFamily="2" charset="-122"/>
              </a:rPr>
              <a:t>含有</a:t>
            </a:r>
            <a:r>
              <a:rPr lang="en-US" altLang="zh-CN" sz="2800" b="1" dirty="0">
                <a:solidFill>
                  <a:srgbClr val="FFFF00"/>
                </a:solidFill>
                <a:latin typeface="华文楷体" pitchFamily="2" charset="-122"/>
                <a:ea typeface="华文楷体" pitchFamily="2" charset="-122"/>
              </a:rPr>
              <a:t>A</a:t>
            </a:r>
            <a:r>
              <a:rPr lang="zh-CN" altLang="en-US" sz="2800" b="1" dirty="0">
                <a:solidFill>
                  <a:srgbClr val="FFFF00"/>
                </a:solidFill>
                <a:latin typeface="华文楷体" pitchFamily="2" charset="-122"/>
                <a:ea typeface="华文楷体" pitchFamily="2" charset="-122"/>
              </a:rPr>
              <a:t>型凝集原的红细胞</a:t>
            </a:r>
            <a:r>
              <a:rPr lang="zh-CN" altLang="en-US" sz="2800" b="1" dirty="0">
                <a:solidFill>
                  <a:schemeClr val="bg1"/>
                </a:solidFill>
                <a:latin typeface="华文楷体" pitchFamily="2" charset="-122"/>
                <a:ea typeface="华文楷体" pitchFamily="2" charset="-122"/>
              </a:rPr>
              <a:t>与</a:t>
            </a:r>
            <a:r>
              <a:rPr lang="zh-CN" altLang="en-US" sz="2800" b="1" dirty="0">
                <a:solidFill>
                  <a:srgbClr val="FFFF00"/>
                </a:solidFill>
                <a:latin typeface="华文楷体" pitchFamily="2" charset="-122"/>
                <a:ea typeface="华文楷体" pitchFamily="2" charset="-122"/>
              </a:rPr>
              <a:t>抗</a:t>
            </a:r>
            <a:r>
              <a:rPr lang="en-US" altLang="zh-CN" sz="2800" b="1" dirty="0">
                <a:solidFill>
                  <a:srgbClr val="FFFF00"/>
                </a:solidFill>
                <a:latin typeface="华文楷体" pitchFamily="2" charset="-122"/>
                <a:ea typeface="华文楷体" pitchFamily="2" charset="-122"/>
              </a:rPr>
              <a:t>A</a:t>
            </a:r>
            <a:r>
              <a:rPr lang="zh-CN" altLang="en-US" sz="2800" b="1" dirty="0">
                <a:solidFill>
                  <a:srgbClr val="FFFF00"/>
                </a:solidFill>
                <a:latin typeface="华文楷体" pitchFamily="2" charset="-122"/>
                <a:ea typeface="华文楷体" pitchFamily="2" charset="-122"/>
              </a:rPr>
              <a:t>凝集素</a:t>
            </a:r>
            <a:r>
              <a:rPr lang="zh-CN" altLang="en-US" sz="2800" b="1" dirty="0">
                <a:solidFill>
                  <a:schemeClr val="bg1"/>
                </a:solidFill>
                <a:latin typeface="华文楷体" pitchFamily="2" charset="-122"/>
                <a:ea typeface="华文楷体" pitchFamily="2" charset="-122"/>
              </a:rPr>
              <a:t>相遇或者含有</a:t>
            </a:r>
            <a:r>
              <a:rPr lang="en-US" altLang="zh-CN" sz="2800" b="1" dirty="0">
                <a:solidFill>
                  <a:srgbClr val="FFFF00"/>
                </a:solidFill>
                <a:latin typeface="华文楷体" pitchFamily="2" charset="-122"/>
                <a:ea typeface="华文楷体" pitchFamily="2" charset="-122"/>
              </a:rPr>
              <a:t>B</a:t>
            </a:r>
            <a:r>
              <a:rPr lang="zh-CN" altLang="en-US" sz="2800" b="1" dirty="0">
                <a:solidFill>
                  <a:srgbClr val="FFFF00"/>
                </a:solidFill>
                <a:latin typeface="华文楷体" pitchFamily="2" charset="-122"/>
                <a:ea typeface="华文楷体" pitchFamily="2" charset="-122"/>
              </a:rPr>
              <a:t>型凝集原的红细胞</a:t>
            </a:r>
            <a:r>
              <a:rPr lang="zh-CN" altLang="en-US" sz="2800" b="1" dirty="0">
                <a:solidFill>
                  <a:schemeClr val="bg1"/>
                </a:solidFill>
                <a:latin typeface="华文楷体" pitchFamily="2" charset="-122"/>
                <a:ea typeface="华文楷体" pitchFamily="2" charset="-122"/>
              </a:rPr>
              <a:t>与</a:t>
            </a:r>
            <a:r>
              <a:rPr lang="zh-CN" altLang="en-US" sz="2800" b="1" dirty="0">
                <a:solidFill>
                  <a:srgbClr val="FFFF00"/>
                </a:solidFill>
                <a:latin typeface="华文楷体" pitchFamily="2" charset="-122"/>
                <a:ea typeface="华文楷体" pitchFamily="2" charset="-122"/>
              </a:rPr>
              <a:t>抗</a:t>
            </a:r>
            <a:r>
              <a:rPr lang="en-US" altLang="zh-CN" sz="2800" b="1" dirty="0">
                <a:solidFill>
                  <a:srgbClr val="FFFF00"/>
                </a:solidFill>
                <a:latin typeface="华文楷体" pitchFamily="2" charset="-122"/>
                <a:ea typeface="华文楷体" pitchFamily="2" charset="-122"/>
              </a:rPr>
              <a:t>B</a:t>
            </a:r>
            <a:r>
              <a:rPr lang="zh-CN" altLang="en-US" sz="2800" b="1" dirty="0">
                <a:solidFill>
                  <a:srgbClr val="FFFF00"/>
                </a:solidFill>
                <a:latin typeface="华文楷体" pitchFamily="2" charset="-122"/>
                <a:ea typeface="华文楷体" pitchFamily="2" charset="-122"/>
              </a:rPr>
              <a:t>凝集素</a:t>
            </a:r>
            <a:r>
              <a:rPr lang="zh-CN" altLang="en-US" sz="2800" b="1" dirty="0">
                <a:solidFill>
                  <a:schemeClr val="bg1"/>
                </a:solidFill>
                <a:latin typeface="华文楷体" pitchFamily="2" charset="-122"/>
                <a:ea typeface="华文楷体" pitchFamily="2" charset="-122"/>
              </a:rPr>
              <a:t>相遇时，就会</a:t>
            </a:r>
            <a:r>
              <a:rPr lang="zh-CN" altLang="en-US" sz="2800" b="1" dirty="0">
                <a:solidFill>
                  <a:srgbClr val="FFFF00"/>
                </a:solidFill>
                <a:latin typeface="华文楷体" pitchFamily="2" charset="-122"/>
                <a:ea typeface="华文楷体" pitchFamily="2" charset="-122"/>
              </a:rPr>
              <a:t>凝集成团</a:t>
            </a:r>
            <a:r>
              <a:rPr lang="zh-CN" altLang="en-US" sz="2800" b="1" dirty="0">
                <a:solidFill>
                  <a:schemeClr val="bg1"/>
                </a:solidFill>
                <a:latin typeface="华文楷体" pitchFamily="2" charset="-122"/>
                <a:ea typeface="华文楷体" pitchFamily="2" charset="-122"/>
              </a:rPr>
              <a:t>，阻碍血液循环。</a:t>
            </a:r>
          </a:p>
        </p:txBody>
      </p:sp>
      <p:sp>
        <p:nvSpPr>
          <p:cNvPr id="16391" name="Line 7"/>
          <p:cNvSpPr/>
          <p:nvPr/>
        </p:nvSpPr>
        <p:spPr>
          <a:xfrm>
            <a:off x="5303838" y="3573463"/>
            <a:ext cx="1512887" cy="0"/>
          </a:xfrm>
          <a:prstGeom prst="line">
            <a:avLst/>
          </a:prstGeom>
          <a:ln w="50800" cap="flat" cmpd="sng">
            <a:solidFill>
              <a:schemeClr val="bg1"/>
            </a:solidFill>
            <a:prstDash val="solid"/>
            <a:headEnd type="none" w="med" len="med"/>
            <a:tailEnd type="triangle" w="med" len="med"/>
          </a:ln>
        </p:spPr>
      </p:sp>
    </p:spTree>
  </p:cSld>
  <p:clrMapOvr>
    <a:masterClrMapping/>
  </p:clrMapOvr>
  <p:transition>
    <p:pull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2"/>
          <p:cNvSpPr txBox="1"/>
          <p:nvPr/>
        </p:nvSpPr>
        <p:spPr>
          <a:xfrm>
            <a:off x="7032625" y="2276475"/>
            <a:ext cx="446088" cy="460375"/>
          </a:xfrm>
          <a:prstGeom prst="rect">
            <a:avLst/>
          </a:prstGeom>
          <a:noFill/>
          <a:ln w="9525">
            <a:noFill/>
          </a:ln>
        </p:spPr>
        <p:txBody>
          <a:bodyPr>
            <a:spAutoFit/>
          </a:bodyPr>
          <a:lstStyle/>
          <a:p>
            <a:pPr>
              <a:spcBef>
                <a:spcPct val="50000"/>
              </a:spcBef>
            </a:pPr>
            <a:r>
              <a:rPr lang="en-US" altLang="zh-CN" sz="2400" b="1" dirty="0">
                <a:solidFill>
                  <a:srgbClr val="FF3300"/>
                </a:solidFill>
                <a:latin typeface="Times New Roman" panose="02020603050405020304" pitchFamily="18" charset="0"/>
              </a:rPr>
              <a:t>O</a:t>
            </a:r>
          </a:p>
        </p:txBody>
      </p:sp>
      <p:sp>
        <p:nvSpPr>
          <p:cNvPr id="58371" name="Line 3"/>
          <p:cNvSpPr/>
          <p:nvPr/>
        </p:nvSpPr>
        <p:spPr>
          <a:xfrm>
            <a:off x="7248525" y="2133600"/>
            <a:ext cx="0" cy="228600"/>
          </a:xfrm>
          <a:prstGeom prst="line">
            <a:avLst/>
          </a:prstGeom>
          <a:ln w="28575" cap="flat" cmpd="sng">
            <a:solidFill>
              <a:srgbClr val="FF3300"/>
            </a:solidFill>
            <a:prstDash val="solid"/>
            <a:headEnd type="none" w="med" len="med"/>
            <a:tailEnd type="triangle" w="med" len="med"/>
          </a:ln>
        </p:spPr>
      </p:sp>
      <p:sp>
        <p:nvSpPr>
          <p:cNvPr id="58372" name="Line 4"/>
          <p:cNvSpPr/>
          <p:nvPr/>
        </p:nvSpPr>
        <p:spPr>
          <a:xfrm flipV="1">
            <a:off x="7248525" y="1916113"/>
            <a:ext cx="0" cy="228600"/>
          </a:xfrm>
          <a:prstGeom prst="line">
            <a:avLst/>
          </a:prstGeom>
          <a:ln w="28575" cap="flat" cmpd="sng">
            <a:solidFill>
              <a:srgbClr val="FF3300"/>
            </a:solidFill>
            <a:prstDash val="solid"/>
            <a:headEnd type="none" w="med" len="med"/>
            <a:tailEnd type="triangle" w="med" len="med"/>
          </a:ln>
        </p:spPr>
      </p:sp>
      <p:sp>
        <p:nvSpPr>
          <p:cNvPr id="58373" name="Text Box 5"/>
          <p:cNvSpPr txBox="1"/>
          <p:nvPr/>
        </p:nvSpPr>
        <p:spPr>
          <a:xfrm>
            <a:off x="6888163" y="1412875"/>
            <a:ext cx="936625" cy="491490"/>
          </a:xfrm>
          <a:prstGeom prst="rect">
            <a:avLst/>
          </a:prstGeom>
          <a:noFill/>
          <a:ln w="9525">
            <a:noFill/>
          </a:ln>
        </p:spPr>
        <p:txBody>
          <a:bodyPr>
            <a:spAutoFit/>
          </a:bodyPr>
          <a:lstStyle/>
          <a:p>
            <a:pPr>
              <a:spcBef>
                <a:spcPct val="50000"/>
              </a:spcBef>
            </a:pPr>
            <a:r>
              <a:rPr lang="en-US" altLang="zh-CN" sz="2600" b="1" dirty="0">
                <a:solidFill>
                  <a:srgbClr val="FF3300"/>
                </a:solidFill>
                <a:latin typeface="Times New Roman" panose="02020603050405020304" pitchFamily="18" charset="0"/>
              </a:rPr>
              <a:t>O</a:t>
            </a:r>
            <a:r>
              <a:rPr lang="zh-CN" altLang="en-US" sz="2600" b="1" dirty="0">
                <a:solidFill>
                  <a:srgbClr val="FF3300"/>
                </a:solidFill>
                <a:latin typeface="Times New Roman" panose="02020603050405020304" pitchFamily="18" charset="0"/>
              </a:rPr>
              <a:t>型</a:t>
            </a:r>
          </a:p>
        </p:txBody>
      </p:sp>
      <p:sp>
        <p:nvSpPr>
          <p:cNvPr id="58374" name="Line 6"/>
          <p:cNvSpPr/>
          <p:nvPr/>
        </p:nvSpPr>
        <p:spPr>
          <a:xfrm flipH="1">
            <a:off x="6600825" y="2636838"/>
            <a:ext cx="533400" cy="381000"/>
          </a:xfrm>
          <a:prstGeom prst="line">
            <a:avLst/>
          </a:prstGeom>
          <a:ln w="28575" cap="flat" cmpd="sng">
            <a:solidFill>
              <a:srgbClr val="FF3300"/>
            </a:solidFill>
            <a:prstDash val="solid"/>
            <a:headEnd type="none" w="med" len="med"/>
            <a:tailEnd type="triangle" w="med" len="med"/>
          </a:ln>
        </p:spPr>
      </p:sp>
      <p:sp>
        <p:nvSpPr>
          <p:cNvPr id="58375" name="Line 7"/>
          <p:cNvSpPr/>
          <p:nvPr/>
        </p:nvSpPr>
        <p:spPr>
          <a:xfrm>
            <a:off x="7319963" y="2636838"/>
            <a:ext cx="609600" cy="381000"/>
          </a:xfrm>
          <a:prstGeom prst="line">
            <a:avLst/>
          </a:prstGeom>
          <a:ln w="28575" cap="flat" cmpd="sng">
            <a:solidFill>
              <a:srgbClr val="FF3300"/>
            </a:solidFill>
            <a:prstDash val="solid"/>
            <a:headEnd type="none" w="med" len="med"/>
            <a:tailEnd type="triangle" w="med" len="med"/>
          </a:ln>
        </p:spPr>
      </p:sp>
      <p:sp>
        <p:nvSpPr>
          <p:cNvPr id="58376" name="Line 8"/>
          <p:cNvSpPr/>
          <p:nvPr/>
        </p:nvSpPr>
        <p:spPr>
          <a:xfrm>
            <a:off x="7248525" y="2708275"/>
            <a:ext cx="0" cy="533400"/>
          </a:xfrm>
          <a:prstGeom prst="line">
            <a:avLst/>
          </a:prstGeom>
          <a:ln w="28575" cap="flat" cmpd="sng">
            <a:solidFill>
              <a:srgbClr val="FF3300"/>
            </a:solidFill>
            <a:prstDash val="solid"/>
            <a:headEnd type="none" w="med" len="med"/>
            <a:tailEnd type="triangle" w="med" len="med"/>
          </a:ln>
        </p:spPr>
      </p:sp>
      <p:sp>
        <p:nvSpPr>
          <p:cNvPr id="58377" name="Text Box 9"/>
          <p:cNvSpPr txBox="1"/>
          <p:nvPr/>
        </p:nvSpPr>
        <p:spPr>
          <a:xfrm>
            <a:off x="6240463" y="2781300"/>
            <a:ext cx="347662" cy="491490"/>
          </a:xfrm>
          <a:prstGeom prst="rect">
            <a:avLst/>
          </a:prstGeom>
          <a:noFill/>
          <a:ln w="9525">
            <a:noFill/>
          </a:ln>
        </p:spPr>
        <p:txBody>
          <a:bodyPr>
            <a:spAutoFit/>
          </a:bodyPr>
          <a:lstStyle/>
          <a:p>
            <a:pPr>
              <a:spcBef>
                <a:spcPct val="50000"/>
              </a:spcBef>
            </a:pPr>
            <a:r>
              <a:rPr lang="en-US" altLang="zh-CN" sz="2600" b="1" dirty="0">
                <a:solidFill>
                  <a:srgbClr val="669900"/>
                </a:solidFill>
                <a:latin typeface="Times New Roman" panose="02020603050405020304" pitchFamily="18" charset="0"/>
              </a:rPr>
              <a:t>A</a:t>
            </a:r>
          </a:p>
        </p:txBody>
      </p:sp>
      <p:sp>
        <p:nvSpPr>
          <p:cNvPr id="58378" name="Text Box 10"/>
          <p:cNvSpPr txBox="1"/>
          <p:nvPr/>
        </p:nvSpPr>
        <p:spPr>
          <a:xfrm>
            <a:off x="6959600" y="3284538"/>
            <a:ext cx="609600" cy="460375"/>
          </a:xfrm>
          <a:prstGeom prst="rect">
            <a:avLst/>
          </a:prstGeom>
          <a:noFill/>
          <a:ln w="9525">
            <a:noFill/>
          </a:ln>
        </p:spPr>
        <p:txBody>
          <a:bodyPr>
            <a:spAutoFit/>
          </a:bodyPr>
          <a:lstStyle/>
          <a:p>
            <a:pPr>
              <a:spcBef>
                <a:spcPct val="50000"/>
              </a:spcBef>
            </a:pPr>
            <a:r>
              <a:rPr lang="en-US" altLang="zh-CN" sz="2400" b="1" dirty="0">
                <a:solidFill>
                  <a:srgbClr val="FFFF00"/>
                </a:solidFill>
                <a:latin typeface="Times New Roman" panose="02020603050405020304" pitchFamily="18" charset="0"/>
              </a:rPr>
              <a:t>AB</a:t>
            </a:r>
          </a:p>
        </p:txBody>
      </p:sp>
      <p:sp>
        <p:nvSpPr>
          <p:cNvPr id="58379" name="Text Box 11"/>
          <p:cNvSpPr txBox="1"/>
          <p:nvPr/>
        </p:nvSpPr>
        <p:spPr>
          <a:xfrm>
            <a:off x="7896225" y="2781300"/>
            <a:ext cx="390525" cy="491490"/>
          </a:xfrm>
          <a:prstGeom prst="rect">
            <a:avLst/>
          </a:prstGeom>
          <a:noFill/>
          <a:ln w="9525">
            <a:noFill/>
          </a:ln>
        </p:spPr>
        <p:txBody>
          <a:bodyPr>
            <a:spAutoFit/>
          </a:bodyPr>
          <a:lstStyle/>
          <a:p>
            <a:pPr>
              <a:spcBef>
                <a:spcPct val="50000"/>
              </a:spcBef>
            </a:pPr>
            <a:r>
              <a:rPr lang="en-US" altLang="zh-CN" sz="2600" b="1" dirty="0">
                <a:solidFill>
                  <a:schemeClr val="bg1"/>
                </a:solidFill>
                <a:latin typeface="Times New Roman" panose="02020603050405020304" pitchFamily="18" charset="0"/>
              </a:rPr>
              <a:t>B</a:t>
            </a:r>
          </a:p>
        </p:txBody>
      </p:sp>
      <p:sp>
        <p:nvSpPr>
          <p:cNvPr id="58380" name="Line 12"/>
          <p:cNvSpPr/>
          <p:nvPr/>
        </p:nvSpPr>
        <p:spPr>
          <a:xfrm>
            <a:off x="5951538" y="2997200"/>
            <a:ext cx="304800" cy="0"/>
          </a:xfrm>
          <a:prstGeom prst="line">
            <a:avLst/>
          </a:prstGeom>
          <a:ln w="28575" cap="flat" cmpd="sng">
            <a:solidFill>
              <a:srgbClr val="669900"/>
            </a:solidFill>
            <a:prstDash val="solid"/>
            <a:headEnd type="none" w="med" len="med"/>
            <a:tailEnd type="triangle" w="med" len="med"/>
          </a:ln>
        </p:spPr>
      </p:sp>
      <p:sp>
        <p:nvSpPr>
          <p:cNvPr id="58381" name="Line 13"/>
          <p:cNvSpPr/>
          <p:nvPr/>
        </p:nvSpPr>
        <p:spPr>
          <a:xfrm flipH="1">
            <a:off x="5592763" y="2997200"/>
            <a:ext cx="381000" cy="0"/>
          </a:xfrm>
          <a:prstGeom prst="line">
            <a:avLst/>
          </a:prstGeom>
          <a:ln w="28575" cap="flat" cmpd="sng">
            <a:solidFill>
              <a:srgbClr val="669900"/>
            </a:solidFill>
            <a:prstDash val="solid"/>
            <a:headEnd type="none" w="med" len="med"/>
            <a:tailEnd type="triangle" w="med" len="med"/>
          </a:ln>
        </p:spPr>
      </p:sp>
      <p:sp>
        <p:nvSpPr>
          <p:cNvPr id="58382" name="Text Box 14"/>
          <p:cNvSpPr txBox="1"/>
          <p:nvPr/>
        </p:nvSpPr>
        <p:spPr>
          <a:xfrm>
            <a:off x="4800600" y="2781300"/>
            <a:ext cx="762000" cy="491490"/>
          </a:xfrm>
          <a:prstGeom prst="rect">
            <a:avLst/>
          </a:prstGeom>
          <a:noFill/>
          <a:ln w="9525">
            <a:noFill/>
          </a:ln>
        </p:spPr>
        <p:txBody>
          <a:bodyPr>
            <a:spAutoFit/>
          </a:bodyPr>
          <a:lstStyle/>
          <a:p>
            <a:pPr>
              <a:spcBef>
                <a:spcPct val="50000"/>
              </a:spcBef>
            </a:pPr>
            <a:r>
              <a:rPr lang="en-US" altLang="zh-CN" sz="2600" b="1" dirty="0">
                <a:solidFill>
                  <a:srgbClr val="669900"/>
                </a:solidFill>
                <a:latin typeface="Times New Roman" panose="02020603050405020304" pitchFamily="18" charset="0"/>
              </a:rPr>
              <a:t>A</a:t>
            </a:r>
            <a:r>
              <a:rPr lang="zh-CN" altLang="en-US" sz="2600" b="1" dirty="0">
                <a:solidFill>
                  <a:srgbClr val="669900"/>
                </a:solidFill>
                <a:latin typeface="Times New Roman" panose="02020603050405020304" pitchFamily="18" charset="0"/>
              </a:rPr>
              <a:t>型</a:t>
            </a:r>
          </a:p>
        </p:txBody>
      </p:sp>
      <p:sp>
        <p:nvSpPr>
          <p:cNvPr id="58383" name="Line 15"/>
          <p:cNvSpPr/>
          <p:nvPr/>
        </p:nvSpPr>
        <p:spPr>
          <a:xfrm>
            <a:off x="6600825" y="3213100"/>
            <a:ext cx="457200" cy="304800"/>
          </a:xfrm>
          <a:prstGeom prst="line">
            <a:avLst/>
          </a:prstGeom>
          <a:ln w="28575" cap="flat" cmpd="sng">
            <a:solidFill>
              <a:srgbClr val="669900"/>
            </a:solidFill>
            <a:prstDash val="solid"/>
            <a:headEnd type="none" w="med" len="med"/>
            <a:tailEnd type="triangle" w="med" len="med"/>
          </a:ln>
        </p:spPr>
      </p:sp>
      <p:sp>
        <p:nvSpPr>
          <p:cNvPr id="58384" name="Line 16"/>
          <p:cNvSpPr/>
          <p:nvPr/>
        </p:nvSpPr>
        <p:spPr>
          <a:xfrm flipV="1">
            <a:off x="7248525" y="3716338"/>
            <a:ext cx="0" cy="152400"/>
          </a:xfrm>
          <a:prstGeom prst="line">
            <a:avLst/>
          </a:prstGeom>
          <a:ln w="28575" cap="flat" cmpd="sng">
            <a:solidFill>
              <a:srgbClr val="FFFF00"/>
            </a:solidFill>
            <a:prstDash val="solid"/>
            <a:headEnd type="none" w="med" len="med"/>
            <a:tailEnd type="triangle" w="med" len="med"/>
          </a:ln>
        </p:spPr>
      </p:sp>
      <p:sp>
        <p:nvSpPr>
          <p:cNvPr id="58385" name="Line 17"/>
          <p:cNvSpPr/>
          <p:nvPr/>
        </p:nvSpPr>
        <p:spPr>
          <a:xfrm>
            <a:off x="7248525" y="3860800"/>
            <a:ext cx="0" cy="228600"/>
          </a:xfrm>
          <a:prstGeom prst="line">
            <a:avLst/>
          </a:prstGeom>
          <a:ln w="28575" cap="flat" cmpd="sng">
            <a:solidFill>
              <a:srgbClr val="FFFF00"/>
            </a:solidFill>
            <a:prstDash val="solid"/>
            <a:headEnd type="none" w="med" len="med"/>
            <a:tailEnd type="triangle" w="med" len="med"/>
          </a:ln>
        </p:spPr>
      </p:sp>
      <p:sp>
        <p:nvSpPr>
          <p:cNvPr id="58386" name="Text Box 18"/>
          <p:cNvSpPr txBox="1"/>
          <p:nvPr/>
        </p:nvSpPr>
        <p:spPr>
          <a:xfrm>
            <a:off x="6816725" y="4221163"/>
            <a:ext cx="1150938" cy="491490"/>
          </a:xfrm>
          <a:prstGeom prst="rect">
            <a:avLst/>
          </a:prstGeom>
          <a:noFill/>
          <a:ln w="9525">
            <a:noFill/>
          </a:ln>
        </p:spPr>
        <p:txBody>
          <a:bodyPr>
            <a:spAutoFit/>
          </a:bodyPr>
          <a:lstStyle/>
          <a:p>
            <a:pPr>
              <a:spcBef>
                <a:spcPct val="50000"/>
              </a:spcBef>
            </a:pPr>
            <a:r>
              <a:rPr lang="en-US" altLang="zh-CN" sz="2600" b="1" dirty="0">
                <a:solidFill>
                  <a:srgbClr val="FFFF00"/>
                </a:solidFill>
                <a:latin typeface="Times New Roman" panose="02020603050405020304" pitchFamily="18" charset="0"/>
              </a:rPr>
              <a:t>AB</a:t>
            </a:r>
            <a:r>
              <a:rPr lang="zh-CN" altLang="en-US" sz="2600" b="1" dirty="0">
                <a:solidFill>
                  <a:srgbClr val="FFFF00"/>
                </a:solidFill>
                <a:latin typeface="Times New Roman" panose="02020603050405020304" pitchFamily="18" charset="0"/>
              </a:rPr>
              <a:t>型</a:t>
            </a:r>
          </a:p>
        </p:txBody>
      </p:sp>
      <p:sp>
        <p:nvSpPr>
          <p:cNvPr id="58387" name="Line 19"/>
          <p:cNvSpPr/>
          <p:nvPr/>
        </p:nvSpPr>
        <p:spPr>
          <a:xfrm flipH="1">
            <a:off x="7464425" y="3213100"/>
            <a:ext cx="457200" cy="304800"/>
          </a:xfrm>
          <a:prstGeom prst="line">
            <a:avLst/>
          </a:prstGeom>
          <a:ln w="28575" cap="flat" cmpd="sng">
            <a:solidFill>
              <a:schemeClr val="bg1"/>
            </a:solidFill>
            <a:prstDash val="solid"/>
            <a:headEnd type="none" w="med" len="med"/>
            <a:tailEnd type="triangle" w="med" len="med"/>
          </a:ln>
        </p:spPr>
      </p:sp>
      <p:sp>
        <p:nvSpPr>
          <p:cNvPr id="58388" name="Line 20"/>
          <p:cNvSpPr/>
          <p:nvPr/>
        </p:nvSpPr>
        <p:spPr>
          <a:xfrm flipH="1">
            <a:off x="8401050" y="2997200"/>
            <a:ext cx="228600" cy="0"/>
          </a:xfrm>
          <a:prstGeom prst="line">
            <a:avLst/>
          </a:prstGeom>
          <a:ln w="28575" cap="flat" cmpd="sng">
            <a:solidFill>
              <a:schemeClr val="bg1"/>
            </a:solidFill>
            <a:prstDash val="solid"/>
            <a:headEnd type="none" w="med" len="med"/>
            <a:tailEnd type="triangle" w="med" len="med"/>
          </a:ln>
        </p:spPr>
      </p:sp>
      <p:sp>
        <p:nvSpPr>
          <p:cNvPr id="58389" name="Line 21"/>
          <p:cNvSpPr/>
          <p:nvPr/>
        </p:nvSpPr>
        <p:spPr>
          <a:xfrm>
            <a:off x="8616950" y="2997200"/>
            <a:ext cx="457200" cy="0"/>
          </a:xfrm>
          <a:prstGeom prst="line">
            <a:avLst/>
          </a:prstGeom>
          <a:ln w="28575" cap="flat" cmpd="sng">
            <a:solidFill>
              <a:schemeClr val="bg1"/>
            </a:solidFill>
            <a:prstDash val="solid"/>
            <a:headEnd type="none" w="med" len="med"/>
            <a:tailEnd type="triangle" w="med" len="med"/>
          </a:ln>
        </p:spPr>
      </p:sp>
      <p:sp>
        <p:nvSpPr>
          <p:cNvPr id="58390" name="Text Box 22"/>
          <p:cNvSpPr txBox="1"/>
          <p:nvPr/>
        </p:nvSpPr>
        <p:spPr>
          <a:xfrm>
            <a:off x="9048750" y="2781300"/>
            <a:ext cx="762000" cy="491490"/>
          </a:xfrm>
          <a:prstGeom prst="rect">
            <a:avLst/>
          </a:prstGeom>
          <a:noFill/>
          <a:ln w="9525">
            <a:noFill/>
          </a:ln>
        </p:spPr>
        <p:txBody>
          <a:bodyPr>
            <a:spAutoFit/>
          </a:bodyPr>
          <a:lstStyle/>
          <a:p>
            <a:pPr>
              <a:spcBef>
                <a:spcPct val="50000"/>
              </a:spcBef>
            </a:pPr>
            <a:r>
              <a:rPr lang="en-US" altLang="zh-CN" sz="2600" b="1" dirty="0">
                <a:solidFill>
                  <a:schemeClr val="bg1"/>
                </a:solidFill>
                <a:latin typeface="Times New Roman" panose="02020603050405020304" pitchFamily="18" charset="0"/>
              </a:rPr>
              <a:t>B</a:t>
            </a:r>
            <a:r>
              <a:rPr lang="zh-CN" altLang="en-US" sz="2600" b="1" dirty="0">
                <a:solidFill>
                  <a:schemeClr val="bg1"/>
                </a:solidFill>
                <a:latin typeface="Times New Roman" panose="02020603050405020304" pitchFamily="18" charset="0"/>
              </a:rPr>
              <a:t>型</a:t>
            </a:r>
          </a:p>
        </p:txBody>
      </p:sp>
      <p:sp>
        <p:nvSpPr>
          <p:cNvPr id="17431" name="Text Box 23"/>
          <p:cNvSpPr txBox="1"/>
          <p:nvPr/>
        </p:nvSpPr>
        <p:spPr>
          <a:xfrm>
            <a:off x="1847850" y="1628775"/>
            <a:ext cx="3097213" cy="706755"/>
          </a:xfrm>
          <a:prstGeom prst="rect">
            <a:avLst/>
          </a:prstGeom>
          <a:noFill/>
          <a:ln w="9525">
            <a:noFill/>
          </a:ln>
        </p:spPr>
        <p:txBody>
          <a:bodyPr>
            <a:spAutoFit/>
          </a:bodyPr>
          <a:lstStyle/>
          <a:p>
            <a:pPr>
              <a:spcBef>
                <a:spcPct val="50000"/>
              </a:spcBef>
            </a:pPr>
            <a:r>
              <a:rPr lang="zh-CN" altLang="en-US" sz="4000" b="1" dirty="0">
                <a:solidFill>
                  <a:schemeClr val="bg1"/>
                </a:solidFill>
                <a:latin typeface="Times New Roman" panose="02020603050405020304" pitchFamily="18" charset="0"/>
                <a:ea typeface="华文楷体" pitchFamily="2" charset="-122"/>
              </a:rPr>
              <a:t>输血关系图</a:t>
            </a:r>
          </a:p>
        </p:txBody>
      </p:sp>
      <p:sp>
        <p:nvSpPr>
          <p:cNvPr id="17432" name="Text Box 25"/>
          <p:cNvSpPr txBox="1"/>
          <p:nvPr/>
        </p:nvSpPr>
        <p:spPr>
          <a:xfrm>
            <a:off x="1992313" y="476250"/>
            <a:ext cx="3024187" cy="706755"/>
          </a:xfrm>
          <a:prstGeom prst="rect">
            <a:avLst/>
          </a:prstGeom>
          <a:noFill/>
          <a:ln w="9525">
            <a:noFill/>
          </a:ln>
        </p:spPr>
        <p:txBody>
          <a:bodyPr>
            <a:spAutoFit/>
          </a:bodyPr>
          <a:lstStyle/>
          <a:p>
            <a:pPr>
              <a:spcBef>
                <a:spcPct val="50000"/>
              </a:spcBef>
            </a:pPr>
            <a:r>
              <a:rPr lang="zh-CN" altLang="en-US" sz="4000" b="1" dirty="0">
                <a:solidFill>
                  <a:schemeClr val="bg1"/>
                </a:solidFill>
                <a:latin typeface="Times New Roman" panose="02020603050405020304" pitchFamily="18" charset="0"/>
                <a:ea typeface="华文楷体" pitchFamily="2" charset="-122"/>
              </a:rPr>
              <a:t>输血原则：</a:t>
            </a:r>
          </a:p>
        </p:txBody>
      </p:sp>
      <p:sp>
        <p:nvSpPr>
          <p:cNvPr id="17433" name="Text Box 26"/>
          <p:cNvSpPr txBox="1"/>
          <p:nvPr/>
        </p:nvSpPr>
        <p:spPr>
          <a:xfrm>
            <a:off x="4872038" y="404813"/>
            <a:ext cx="3384550" cy="768350"/>
          </a:xfrm>
          <a:prstGeom prst="rect">
            <a:avLst/>
          </a:prstGeom>
          <a:noFill/>
          <a:ln w="9525">
            <a:noFill/>
          </a:ln>
        </p:spPr>
        <p:txBody>
          <a:bodyPr>
            <a:spAutoFit/>
          </a:bodyPr>
          <a:lstStyle/>
          <a:p>
            <a:pPr>
              <a:spcBef>
                <a:spcPct val="50000"/>
              </a:spcBef>
            </a:pPr>
            <a:r>
              <a:rPr lang="zh-CN" altLang="en-US" sz="4400" b="1" dirty="0">
                <a:solidFill>
                  <a:schemeClr val="bg1"/>
                </a:solidFill>
                <a:latin typeface="Times New Roman" panose="02020603050405020304" pitchFamily="18" charset="0"/>
                <a:ea typeface="华文楷体" pitchFamily="2" charset="-122"/>
              </a:rPr>
              <a:t>同血型输血</a:t>
            </a:r>
          </a:p>
        </p:txBody>
      </p:sp>
      <p:sp>
        <p:nvSpPr>
          <p:cNvPr id="27" name="Text Box 32"/>
          <p:cNvSpPr txBox="1"/>
          <p:nvPr/>
        </p:nvSpPr>
        <p:spPr>
          <a:xfrm>
            <a:off x="2452688" y="4714875"/>
            <a:ext cx="7332980" cy="1383665"/>
          </a:xfrm>
          <a:prstGeom prst="rect">
            <a:avLst/>
          </a:prstGeom>
          <a:solidFill>
            <a:schemeClr val="bg1"/>
          </a:solidFill>
          <a:ln w="28575">
            <a:noFill/>
          </a:ln>
        </p:spPr>
        <p:txBody>
          <a:bodyPr wrap="none">
            <a:spAutoFit/>
          </a:bodyPr>
          <a:lstStyle/>
          <a:p>
            <a:r>
              <a:rPr lang="zh-CN" altLang="en-US" sz="2800" b="1" dirty="0">
                <a:latin typeface="楷体_GB2312" panose="02010609030101010101" pitchFamily="49" charset="-122"/>
                <a:ea typeface="楷体_GB2312" panose="02010609030101010101" pitchFamily="49" charset="-122"/>
              </a:rPr>
              <a:t>只有在没有同型血的紧急情况下才输异型血。</a:t>
            </a:r>
          </a:p>
          <a:p>
            <a:r>
              <a:rPr lang="en-US" altLang="zh-CN" sz="2800" b="1" dirty="0">
                <a:latin typeface="楷体_GB2312" panose="02010609030101010101" pitchFamily="49" charset="-122"/>
                <a:ea typeface="楷体_GB2312" panose="02010609030101010101" pitchFamily="49" charset="-122"/>
              </a:rPr>
              <a:t>O</a:t>
            </a:r>
            <a:r>
              <a:rPr lang="zh-CN" altLang="en-US" sz="2800" b="1" dirty="0">
                <a:latin typeface="楷体_GB2312" panose="02010609030101010101" pitchFamily="49" charset="-122"/>
                <a:ea typeface="楷体_GB2312" panose="02010609030101010101" pitchFamily="49" charset="-122"/>
              </a:rPr>
              <a:t>型血者是</a:t>
            </a:r>
            <a:r>
              <a:rPr lang="zh-CN" altLang="en-US" sz="2800" b="1" dirty="0">
                <a:solidFill>
                  <a:srgbClr val="FF0000"/>
                </a:solidFill>
                <a:latin typeface="Arial" panose="020B0604020202020204" pitchFamily="34" charset="0"/>
                <a:ea typeface="楷体_GB2312" panose="02010609030101010101" pitchFamily="49" charset="-122"/>
              </a:rPr>
              <a:t>“</a:t>
            </a:r>
            <a:r>
              <a:rPr lang="zh-CN" altLang="en-US" sz="2800" b="1" dirty="0">
                <a:solidFill>
                  <a:srgbClr val="FF0000"/>
                </a:solidFill>
                <a:latin typeface="楷体_GB2312" panose="02010609030101010101" pitchFamily="49" charset="-122"/>
                <a:ea typeface="楷体_GB2312" panose="02010609030101010101" pitchFamily="49" charset="-122"/>
              </a:rPr>
              <a:t>万能输血者</a:t>
            </a:r>
            <a:r>
              <a:rPr lang="zh-CN" altLang="en-US" sz="2800" b="1" dirty="0">
                <a:solidFill>
                  <a:srgbClr val="FF0000"/>
                </a:solidFill>
                <a:latin typeface="Arial" panose="020B0604020202020204" pitchFamily="34" charset="0"/>
                <a:ea typeface="楷体_GB2312" panose="02010609030101010101" pitchFamily="49" charset="-122"/>
              </a:rPr>
              <a:t>”</a:t>
            </a:r>
            <a:r>
              <a:rPr lang="zh-CN" altLang="en-US" sz="2800" b="1" dirty="0">
                <a:solidFill>
                  <a:srgbClr val="000099"/>
                </a:solidFill>
                <a:latin typeface="楷体_GB2312" panose="02010609030101010101" pitchFamily="49" charset="-122"/>
                <a:ea typeface="楷体_GB2312" panose="02010609030101010101" pitchFamily="49" charset="-122"/>
              </a:rPr>
              <a:t>；</a:t>
            </a:r>
          </a:p>
          <a:p>
            <a:r>
              <a:rPr lang="en-US" altLang="zh-CN" sz="2800" b="1" dirty="0">
                <a:latin typeface="楷体_GB2312" panose="02010609030101010101" pitchFamily="49" charset="-122"/>
                <a:ea typeface="楷体_GB2312" panose="02010609030101010101" pitchFamily="49" charset="-122"/>
              </a:rPr>
              <a:t>AB</a:t>
            </a:r>
            <a:r>
              <a:rPr lang="zh-CN" altLang="en-US" sz="2800" b="1" dirty="0">
                <a:latin typeface="楷体_GB2312" panose="02010609030101010101" pitchFamily="49" charset="-122"/>
                <a:ea typeface="楷体_GB2312" panose="02010609030101010101" pitchFamily="49" charset="-122"/>
              </a:rPr>
              <a:t>型血者是</a:t>
            </a:r>
            <a:r>
              <a:rPr lang="zh-CN" altLang="en-US" sz="2800" b="1" dirty="0">
                <a:solidFill>
                  <a:srgbClr val="FF0000"/>
                </a:solidFill>
                <a:latin typeface="Arial" panose="020B0604020202020204" pitchFamily="34" charset="0"/>
                <a:ea typeface="楷体_GB2312" panose="02010609030101010101" pitchFamily="49" charset="-122"/>
              </a:rPr>
              <a:t>“</a:t>
            </a:r>
            <a:r>
              <a:rPr lang="zh-CN" altLang="en-US" sz="2800" b="1" dirty="0">
                <a:solidFill>
                  <a:srgbClr val="FF0000"/>
                </a:solidFill>
                <a:latin typeface="楷体_GB2312" panose="02010609030101010101" pitchFamily="49" charset="-122"/>
                <a:ea typeface="楷体_GB2312" panose="02010609030101010101" pitchFamily="49" charset="-122"/>
              </a:rPr>
              <a:t>万能受血者</a:t>
            </a:r>
            <a:r>
              <a:rPr lang="zh-CN" altLang="en-US" sz="2800" b="1" dirty="0">
                <a:solidFill>
                  <a:srgbClr val="FF0000"/>
                </a:solidFill>
                <a:latin typeface="Arial" panose="020B0604020202020204" pitchFamily="34" charset="0"/>
                <a:ea typeface="楷体_GB2312" panose="02010609030101010101" pitchFamily="49" charset="-122"/>
              </a:rPr>
              <a:t>”</a:t>
            </a:r>
            <a:endParaRPr lang="zh-CN" altLang="en-US" sz="2800" b="1" dirty="0">
              <a:solidFill>
                <a:srgbClr val="FF0000"/>
              </a:solidFill>
              <a:latin typeface="楷体_GB2312" panose="02010609030101010101" pitchFamily="49" charset="-122"/>
              <a:ea typeface="楷体_GB2312" panose="02010609030101010101" pitchFamily="49"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377"/>
                                        </p:tgtEl>
                                        <p:attrNameLst>
                                          <p:attrName>style.visibility</p:attrName>
                                        </p:attrNameLst>
                                      </p:cBhvr>
                                      <p:to>
                                        <p:strVal val="visible"/>
                                      </p:to>
                                    </p:set>
                                    <p:anim calcmode="lin" valueType="num">
                                      <p:cBhvr additive="base">
                                        <p:cTn id="7" dur="500" fill="hold"/>
                                        <p:tgtEl>
                                          <p:spTgt spid="58377"/>
                                        </p:tgtEl>
                                        <p:attrNameLst>
                                          <p:attrName>ppt_x</p:attrName>
                                        </p:attrNameLst>
                                      </p:cBhvr>
                                      <p:tavLst>
                                        <p:tav tm="0">
                                          <p:val>
                                            <p:strVal val="0-#ppt_w/2"/>
                                          </p:val>
                                        </p:tav>
                                        <p:tav tm="100000">
                                          <p:val>
                                            <p:strVal val="#ppt_x"/>
                                          </p:val>
                                        </p:tav>
                                      </p:tavLst>
                                    </p:anim>
                                    <p:anim calcmode="lin" valueType="num">
                                      <p:cBhvr additive="base">
                                        <p:cTn id="8" dur="500" fill="hold"/>
                                        <p:tgtEl>
                                          <p:spTgt spid="5837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8370"/>
                                        </p:tgtEl>
                                        <p:attrNameLst>
                                          <p:attrName>style.visibility</p:attrName>
                                        </p:attrNameLst>
                                      </p:cBhvr>
                                      <p:to>
                                        <p:strVal val="visible"/>
                                      </p:to>
                                    </p:set>
                                    <p:anim calcmode="lin" valueType="num">
                                      <p:cBhvr additive="base">
                                        <p:cTn id="13" dur="500" fill="hold"/>
                                        <p:tgtEl>
                                          <p:spTgt spid="58370"/>
                                        </p:tgtEl>
                                        <p:attrNameLst>
                                          <p:attrName>ppt_x</p:attrName>
                                        </p:attrNameLst>
                                      </p:cBhvr>
                                      <p:tavLst>
                                        <p:tav tm="0">
                                          <p:val>
                                            <p:strVal val="0-#ppt_w/2"/>
                                          </p:val>
                                        </p:tav>
                                        <p:tav tm="100000">
                                          <p:val>
                                            <p:strVal val="#ppt_x"/>
                                          </p:val>
                                        </p:tav>
                                      </p:tavLst>
                                    </p:anim>
                                    <p:anim calcmode="lin" valueType="num">
                                      <p:cBhvr additive="base">
                                        <p:cTn id="14" dur="500" fill="hold"/>
                                        <p:tgtEl>
                                          <p:spTgt spid="5837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8378"/>
                                        </p:tgtEl>
                                        <p:attrNameLst>
                                          <p:attrName>style.visibility</p:attrName>
                                        </p:attrNameLst>
                                      </p:cBhvr>
                                      <p:to>
                                        <p:strVal val="visible"/>
                                      </p:to>
                                    </p:set>
                                    <p:anim calcmode="lin" valueType="num">
                                      <p:cBhvr additive="base">
                                        <p:cTn id="19" dur="500" fill="hold"/>
                                        <p:tgtEl>
                                          <p:spTgt spid="58378"/>
                                        </p:tgtEl>
                                        <p:attrNameLst>
                                          <p:attrName>ppt_x</p:attrName>
                                        </p:attrNameLst>
                                      </p:cBhvr>
                                      <p:tavLst>
                                        <p:tav tm="0">
                                          <p:val>
                                            <p:strVal val="0-#ppt_w/2"/>
                                          </p:val>
                                        </p:tav>
                                        <p:tav tm="100000">
                                          <p:val>
                                            <p:strVal val="#ppt_x"/>
                                          </p:val>
                                        </p:tav>
                                      </p:tavLst>
                                    </p:anim>
                                    <p:anim calcmode="lin" valueType="num">
                                      <p:cBhvr additive="base">
                                        <p:cTn id="20" dur="500" fill="hold"/>
                                        <p:tgtEl>
                                          <p:spTgt spid="5837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8379"/>
                                        </p:tgtEl>
                                        <p:attrNameLst>
                                          <p:attrName>style.visibility</p:attrName>
                                        </p:attrNameLst>
                                      </p:cBhvr>
                                      <p:to>
                                        <p:strVal val="visible"/>
                                      </p:to>
                                    </p:set>
                                    <p:anim calcmode="lin" valueType="num">
                                      <p:cBhvr additive="base">
                                        <p:cTn id="25" dur="500" fill="hold"/>
                                        <p:tgtEl>
                                          <p:spTgt spid="58379"/>
                                        </p:tgtEl>
                                        <p:attrNameLst>
                                          <p:attrName>ppt_x</p:attrName>
                                        </p:attrNameLst>
                                      </p:cBhvr>
                                      <p:tavLst>
                                        <p:tav tm="0">
                                          <p:val>
                                            <p:strVal val="0-#ppt_w/2"/>
                                          </p:val>
                                        </p:tav>
                                        <p:tav tm="100000">
                                          <p:val>
                                            <p:strVal val="#ppt_x"/>
                                          </p:val>
                                        </p:tav>
                                      </p:tavLst>
                                    </p:anim>
                                    <p:anim calcmode="lin" valueType="num">
                                      <p:cBhvr additive="base">
                                        <p:cTn id="26" dur="500" fill="hold"/>
                                        <p:tgtEl>
                                          <p:spTgt spid="5837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58374"/>
                                        </p:tgtEl>
                                        <p:attrNameLst>
                                          <p:attrName>style.visibility</p:attrName>
                                        </p:attrNameLst>
                                      </p:cBhvr>
                                      <p:to>
                                        <p:strVal val="visible"/>
                                      </p:to>
                                    </p:set>
                                    <p:anim calcmode="lin" valueType="num">
                                      <p:cBhvr additive="base">
                                        <p:cTn id="31" dur="500" fill="hold"/>
                                        <p:tgtEl>
                                          <p:spTgt spid="58374"/>
                                        </p:tgtEl>
                                        <p:attrNameLst>
                                          <p:attrName>ppt_x</p:attrName>
                                        </p:attrNameLst>
                                      </p:cBhvr>
                                      <p:tavLst>
                                        <p:tav tm="0">
                                          <p:val>
                                            <p:strVal val="0-#ppt_w/2"/>
                                          </p:val>
                                        </p:tav>
                                        <p:tav tm="100000">
                                          <p:val>
                                            <p:strVal val="#ppt_x"/>
                                          </p:val>
                                        </p:tav>
                                      </p:tavLst>
                                    </p:anim>
                                    <p:anim calcmode="lin" valueType="num">
                                      <p:cBhvr additive="base">
                                        <p:cTn id="32" dur="500" fill="hold"/>
                                        <p:tgtEl>
                                          <p:spTgt spid="5837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58375"/>
                                        </p:tgtEl>
                                        <p:attrNameLst>
                                          <p:attrName>style.visibility</p:attrName>
                                        </p:attrNameLst>
                                      </p:cBhvr>
                                      <p:to>
                                        <p:strVal val="visible"/>
                                      </p:to>
                                    </p:set>
                                    <p:anim calcmode="lin" valueType="num">
                                      <p:cBhvr additive="base">
                                        <p:cTn id="37" dur="500" fill="hold"/>
                                        <p:tgtEl>
                                          <p:spTgt spid="58375"/>
                                        </p:tgtEl>
                                        <p:attrNameLst>
                                          <p:attrName>ppt_x</p:attrName>
                                        </p:attrNameLst>
                                      </p:cBhvr>
                                      <p:tavLst>
                                        <p:tav tm="0">
                                          <p:val>
                                            <p:strVal val="0-#ppt_w/2"/>
                                          </p:val>
                                        </p:tav>
                                        <p:tav tm="100000">
                                          <p:val>
                                            <p:strVal val="#ppt_x"/>
                                          </p:val>
                                        </p:tav>
                                      </p:tavLst>
                                    </p:anim>
                                    <p:anim calcmode="lin" valueType="num">
                                      <p:cBhvr additive="base">
                                        <p:cTn id="38" dur="500" fill="hold"/>
                                        <p:tgtEl>
                                          <p:spTgt spid="5837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58376"/>
                                        </p:tgtEl>
                                        <p:attrNameLst>
                                          <p:attrName>style.visibility</p:attrName>
                                        </p:attrNameLst>
                                      </p:cBhvr>
                                      <p:to>
                                        <p:strVal val="visible"/>
                                      </p:to>
                                    </p:set>
                                    <p:anim calcmode="lin" valueType="num">
                                      <p:cBhvr additive="base">
                                        <p:cTn id="43" dur="500" fill="hold"/>
                                        <p:tgtEl>
                                          <p:spTgt spid="58376"/>
                                        </p:tgtEl>
                                        <p:attrNameLst>
                                          <p:attrName>ppt_x</p:attrName>
                                        </p:attrNameLst>
                                      </p:cBhvr>
                                      <p:tavLst>
                                        <p:tav tm="0">
                                          <p:val>
                                            <p:strVal val="0-#ppt_w/2"/>
                                          </p:val>
                                        </p:tav>
                                        <p:tav tm="100000">
                                          <p:val>
                                            <p:strVal val="#ppt_x"/>
                                          </p:val>
                                        </p:tav>
                                      </p:tavLst>
                                    </p:anim>
                                    <p:anim calcmode="lin" valueType="num">
                                      <p:cBhvr additive="base">
                                        <p:cTn id="44" dur="500" fill="hold"/>
                                        <p:tgtEl>
                                          <p:spTgt spid="5837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58383"/>
                                        </p:tgtEl>
                                        <p:attrNameLst>
                                          <p:attrName>style.visibility</p:attrName>
                                        </p:attrNameLst>
                                      </p:cBhvr>
                                      <p:to>
                                        <p:strVal val="visible"/>
                                      </p:to>
                                    </p:set>
                                    <p:anim calcmode="lin" valueType="num">
                                      <p:cBhvr additive="base">
                                        <p:cTn id="49" dur="500" fill="hold"/>
                                        <p:tgtEl>
                                          <p:spTgt spid="58383"/>
                                        </p:tgtEl>
                                        <p:attrNameLst>
                                          <p:attrName>ppt_x</p:attrName>
                                        </p:attrNameLst>
                                      </p:cBhvr>
                                      <p:tavLst>
                                        <p:tav tm="0">
                                          <p:val>
                                            <p:strVal val="0-#ppt_w/2"/>
                                          </p:val>
                                        </p:tav>
                                        <p:tav tm="100000">
                                          <p:val>
                                            <p:strVal val="#ppt_x"/>
                                          </p:val>
                                        </p:tav>
                                      </p:tavLst>
                                    </p:anim>
                                    <p:anim calcmode="lin" valueType="num">
                                      <p:cBhvr additive="base">
                                        <p:cTn id="50" dur="500" fill="hold"/>
                                        <p:tgtEl>
                                          <p:spTgt spid="58383"/>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58387"/>
                                        </p:tgtEl>
                                        <p:attrNameLst>
                                          <p:attrName>style.visibility</p:attrName>
                                        </p:attrNameLst>
                                      </p:cBhvr>
                                      <p:to>
                                        <p:strVal val="visible"/>
                                      </p:to>
                                    </p:set>
                                    <p:anim calcmode="lin" valueType="num">
                                      <p:cBhvr additive="base">
                                        <p:cTn id="55" dur="500" fill="hold"/>
                                        <p:tgtEl>
                                          <p:spTgt spid="58387"/>
                                        </p:tgtEl>
                                        <p:attrNameLst>
                                          <p:attrName>ppt_x</p:attrName>
                                        </p:attrNameLst>
                                      </p:cBhvr>
                                      <p:tavLst>
                                        <p:tav tm="0">
                                          <p:val>
                                            <p:strVal val="0-#ppt_w/2"/>
                                          </p:val>
                                        </p:tav>
                                        <p:tav tm="100000">
                                          <p:val>
                                            <p:strVal val="#ppt_x"/>
                                          </p:val>
                                        </p:tav>
                                      </p:tavLst>
                                    </p:anim>
                                    <p:anim calcmode="lin" valueType="num">
                                      <p:cBhvr additive="base">
                                        <p:cTn id="56" dur="500" fill="hold"/>
                                        <p:tgtEl>
                                          <p:spTgt spid="58387"/>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58373"/>
                                        </p:tgtEl>
                                        <p:attrNameLst>
                                          <p:attrName>style.visibility</p:attrName>
                                        </p:attrNameLst>
                                      </p:cBhvr>
                                      <p:to>
                                        <p:strVal val="visible"/>
                                      </p:to>
                                    </p:set>
                                    <p:anim calcmode="lin" valueType="num">
                                      <p:cBhvr additive="base">
                                        <p:cTn id="61" dur="500" fill="hold"/>
                                        <p:tgtEl>
                                          <p:spTgt spid="58373"/>
                                        </p:tgtEl>
                                        <p:attrNameLst>
                                          <p:attrName>ppt_x</p:attrName>
                                        </p:attrNameLst>
                                      </p:cBhvr>
                                      <p:tavLst>
                                        <p:tav tm="0">
                                          <p:val>
                                            <p:strVal val="0-#ppt_w/2"/>
                                          </p:val>
                                        </p:tav>
                                        <p:tav tm="100000">
                                          <p:val>
                                            <p:strVal val="#ppt_x"/>
                                          </p:val>
                                        </p:tav>
                                      </p:tavLst>
                                    </p:anim>
                                    <p:anim calcmode="lin" valueType="num">
                                      <p:cBhvr additive="base">
                                        <p:cTn id="62" dur="500" fill="hold"/>
                                        <p:tgtEl>
                                          <p:spTgt spid="58373"/>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58371"/>
                                        </p:tgtEl>
                                        <p:attrNameLst>
                                          <p:attrName>style.visibility</p:attrName>
                                        </p:attrNameLst>
                                      </p:cBhvr>
                                      <p:to>
                                        <p:strVal val="visible"/>
                                      </p:to>
                                    </p:set>
                                    <p:anim calcmode="lin" valueType="num">
                                      <p:cBhvr additive="base">
                                        <p:cTn id="67" dur="500" fill="hold"/>
                                        <p:tgtEl>
                                          <p:spTgt spid="58371"/>
                                        </p:tgtEl>
                                        <p:attrNameLst>
                                          <p:attrName>ppt_x</p:attrName>
                                        </p:attrNameLst>
                                      </p:cBhvr>
                                      <p:tavLst>
                                        <p:tav tm="0">
                                          <p:val>
                                            <p:strVal val="0-#ppt_w/2"/>
                                          </p:val>
                                        </p:tav>
                                        <p:tav tm="100000">
                                          <p:val>
                                            <p:strVal val="#ppt_x"/>
                                          </p:val>
                                        </p:tav>
                                      </p:tavLst>
                                    </p:anim>
                                    <p:anim calcmode="lin" valueType="num">
                                      <p:cBhvr additive="base">
                                        <p:cTn id="68" dur="500" fill="hold"/>
                                        <p:tgtEl>
                                          <p:spTgt spid="58371"/>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58372"/>
                                        </p:tgtEl>
                                        <p:attrNameLst>
                                          <p:attrName>style.visibility</p:attrName>
                                        </p:attrNameLst>
                                      </p:cBhvr>
                                      <p:to>
                                        <p:strVal val="visible"/>
                                      </p:to>
                                    </p:set>
                                    <p:anim calcmode="lin" valueType="num">
                                      <p:cBhvr additive="base">
                                        <p:cTn id="73" dur="500" fill="hold"/>
                                        <p:tgtEl>
                                          <p:spTgt spid="58372"/>
                                        </p:tgtEl>
                                        <p:attrNameLst>
                                          <p:attrName>ppt_x</p:attrName>
                                        </p:attrNameLst>
                                      </p:cBhvr>
                                      <p:tavLst>
                                        <p:tav tm="0">
                                          <p:val>
                                            <p:strVal val="0-#ppt_w/2"/>
                                          </p:val>
                                        </p:tav>
                                        <p:tav tm="100000">
                                          <p:val>
                                            <p:strVal val="#ppt_x"/>
                                          </p:val>
                                        </p:tav>
                                      </p:tavLst>
                                    </p:anim>
                                    <p:anim calcmode="lin" valueType="num">
                                      <p:cBhvr additive="base">
                                        <p:cTn id="74" dur="500" fill="hold"/>
                                        <p:tgtEl>
                                          <p:spTgt spid="58372"/>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58380"/>
                                        </p:tgtEl>
                                        <p:attrNameLst>
                                          <p:attrName>style.visibility</p:attrName>
                                        </p:attrNameLst>
                                      </p:cBhvr>
                                      <p:to>
                                        <p:strVal val="visible"/>
                                      </p:to>
                                    </p:set>
                                    <p:anim calcmode="lin" valueType="num">
                                      <p:cBhvr additive="base">
                                        <p:cTn id="79" dur="500" fill="hold"/>
                                        <p:tgtEl>
                                          <p:spTgt spid="58380"/>
                                        </p:tgtEl>
                                        <p:attrNameLst>
                                          <p:attrName>ppt_x</p:attrName>
                                        </p:attrNameLst>
                                      </p:cBhvr>
                                      <p:tavLst>
                                        <p:tav tm="0">
                                          <p:val>
                                            <p:strVal val="0-#ppt_w/2"/>
                                          </p:val>
                                        </p:tav>
                                        <p:tav tm="100000">
                                          <p:val>
                                            <p:strVal val="#ppt_x"/>
                                          </p:val>
                                        </p:tav>
                                      </p:tavLst>
                                    </p:anim>
                                    <p:anim calcmode="lin" valueType="num">
                                      <p:cBhvr additive="base">
                                        <p:cTn id="80" dur="500" fill="hold"/>
                                        <p:tgtEl>
                                          <p:spTgt spid="58380"/>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58381"/>
                                        </p:tgtEl>
                                        <p:attrNameLst>
                                          <p:attrName>style.visibility</p:attrName>
                                        </p:attrNameLst>
                                      </p:cBhvr>
                                      <p:to>
                                        <p:strVal val="visible"/>
                                      </p:to>
                                    </p:set>
                                    <p:anim calcmode="lin" valueType="num">
                                      <p:cBhvr additive="base">
                                        <p:cTn id="85" dur="500" fill="hold"/>
                                        <p:tgtEl>
                                          <p:spTgt spid="58381"/>
                                        </p:tgtEl>
                                        <p:attrNameLst>
                                          <p:attrName>ppt_x</p:attrName>
                                        </p:attrNameLst>
                                      </p:cBhvr>
                                      <p:tavLst>
                                        <p:tav tm="0">
                                          <p:val>
                                            <p:strVal val="0-#ppt_w/2"/>
                                          </p:val>
                                        </p:tav>
                                        <p:tav tm="100000">
                                          <p:val>
                                            <p:strVal val="#ppt_x"/>
                                          </p:val>
                                        </p:tav>
                                      </p:tavLst>
                                    </p:anim>
                                    <p:anim calcmode="lin" valueType="num">
                                      <p:cBhvr additive="base">
                                        <p:cTn id="86" dur="500" fill="hold"/>
                                        <p:tgtEl>
                                          <p:spTgt spid="58381"/>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58382"/>
                                        </p:tgtEl>
                                        <p:attrNameLst>
                                          <p:attrName>style.visibility</p:attrName>
                                        </p:attrNameLst>
                                      </p:cBhvr>
                                      <p:to>
                                        <p:strVal val="visible"/>
                                      </p:to>
                                    </p:set>
                                    <p:anim calcmode="lin" valueType="num">
                                      <p:cBhvr additive="base">
                                        <p:cTn id="91" dur="500" fill="hold"/>
                                        <p:tgtEl>
                                          <p:spTgt spid="58382"/>
                                        </p:tgtEl>
                                        <p:attrNameLst>
                                          <p:attrName>ppt_x</p:attrName>
                                        </p:attrNameLst>
                                      </p:cBhvr>
                                      <p:tavLst>
                                        <p:tav tm="0">
                                          <p:val>
                                            <p:strVal val="0-#ppt_w/2"/>
                                          </p:val>
                                        </p:tav>
                                        <p:tav tm="100000">
                                          <p:val>
                                            <p:strVal val="#ppt_x"/>
                                          </p:val>
                                        </p:tav>
                                      </p:tavLst>
                                    </p:anim>
                                    <p:anim calcmode="lin" valueType="num">
                                      <p:cBhvr additive="base">
                                        <p:cTn id="92" dur="500" fill="hold"/>
                                        <p:tgtEl>
                                          <p:spTgt spid="58382"/>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58384"/>
                                        </p:tgtEl>
                                        <p:attrNameLst>
                                          <p:attrName>style.visibility</p:attrName>
                                        </p:attrNameLst>
                                      </p:cBhvr>
                                      <p:to>
                                        <p:strVal val="visible"/>
                                      </p:to>
                                    </p:set>
                                    <p:anim calcmode="lin" valueType="num">
                                      <p:cBhvr additive="base">
                                        <p:cTn id="97" dur="500" fill="hold"/>
                                        <p:tgtEl>
                                          <p:spTgt spid="58384"/>
                                        </p:tgtEl>
                                        <p:attrNameLst>
                                          <p:attrName>ppt_x</p:attrName>
                                        </p:attrNameLst>
                                      </p:cBhvr>
                                      <p:tavLst>
                                        <p:tav tm="0">
                                          <p:val>
                                            <p:strVal val="0-#ppt_w/2"/>
                                          </p:val>
                                        </p:tav>
                                        <p:tav tm="100000">
                                          <p:val>
                                            <p:strVal val="#ppt_x"/>
                                          </p:val>
                                        </p:tav>
                                      </p:tavLst>
                                    </p:anim>
                                    <p:anim calcmode="lin" valueType="num">
                                      <p:cBhvr additive="base">
                                        <p:cTn id="98" dur="500" fill="hold"/>
                                        <p:tgtEl>
                                          <p:spTgt spid="58384"/>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nodeType="clickEffect">
                                  <p:stCondLst>
                                    <p:cond delay="0"/>
                                  </p:stCondLst>
                                  <p:childTnLst>
                                    <p:set>
                                      <p:cBhvr>
                                        <p:cTn id="102" dur="1" fill="hold">
                                          <p:stCondLst>
                                            <p:cond delay="0"/>
                                          </p:stCondLst>
                                        </p:cTn>
                                        <p:tgtEl>
                                          <p:spTgt spid="58385"/>
                                        </p:tgtEl>
                                        <p:attrNameLst>
                                          <p:attrName>style.visibility</p:attrName>
                                        </p:attrNameLst>
                                      </p:cBhvr>
                                      <p:to>
                                        <p:strVal val="visible"/>
                                      </p:to>
                                    </p:set>
                                    <p:anim calcmode="lin" valueType="num">
                                      <p:cBhvr additive="base">
                                        <p:cTn id="103" dur="500" fill="hold"/>
                                        <p:tgtEl>
                                          <p:spTgt spid="58385"/>
                                        </p:tgtEl>
                                        <p:attrNameLst>
                                          <p:attrName>ppt_x</p:attrName>
                                        </p:attrNameLst>
                                      </p:cBhvr>
                                      <p:tavLst>
                                        <p:tav tm="0">
                                          <p:val>
                                            <p:strVal val="0-#ppt_w/2"/>
                                          </p:val>
                                        </p:tav>
                                        <p:tav tm="100000">
                                          <p:val>
                                            <p:strVal val="#ppt_x"/>
                                          </p:val>
                                        </p:tav>
                                      </p:tavLst>
                                    </p:anim>
                                    <p:anim calcmode="lin" valueType="num">
                                      <p:cBhvr additive="base">
                                        <p:cTn id="104" dur="500" fill="hold"/>
                                        <p:tgtEl>
                                          <p:spTgt spid="58385"/>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58386"/>
                                        </p:tgtEl>
                                        <p:attrNameLst>
                                          <p:attrName>style.visibility</p:attrName>
                                        </p:attrNameLst>
                                      </p:cBhvr>
                                      <p:to>
                                        <p:strVal val="visible"/>
                                      </p:to>
                                    </p:set>
                                    <p:anim calcmode="lin" valueType="num">
                                      <p:cBhvr additive="base">
                                        <p:cTn id="109" dur="500" fill="hold"/>
                                        <p:tgtEl>
                                          <p:spTgt spid="58386"/>
                                        </p:tgtEl>
                                        <p:attrNameLst>
                                          <p:attrName>ppt_x</p:attrName>
                                        </p:attrNameLst>
                                      </p:cBhvr>
                                      <p:tavLst>
                                        <p:tav tm="0">
                                          <p:val>
                                            <p:strVal val="0-#ppt_w/2"/>
                                          </p:val>
                                        </p:tav>
                                        <p:tav tm="100000">
                                          <p:val>
                                            <p:strVal val="#ppt_x"/>
                                          </p:val>
                                        </p:tav>
                                      </p:tavLst>
                                    </p:anim>
                                    <p:anim calcmode="lin" valueType="num">
                                      <p:cBhvr additive="base">
                                        <p:cTn id="110" dur="500" fill="hold"/>
                                        <p:tgtEl>
                                          <p:spTgt spid="58386"/>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58388"/>
                                        </p:tgtEl>
                                        <p:attrNameLst>
                                          <p:attrName>style.visibility</p:attrName>
                                        </p:attrNameLst>
                                      </p:cBhvr>
                                      <p:to>
                                        <p:strVal val="visible"/>
                                      </p:to>
                                    </p:set>
                                    <p:anim calcmode="lin" valueType="num">
                                      <p:cBhvr additive="base">
                                        <p:cTn id="115" dur="500" fill="hold"/>
                                        <p:tgtEl>
                                          <p:spTgt spid="58388"/>
                                        </p:tgtEl>
                                        <p:attrNameLst>
                                          <p:attrName>ppt_x</p:attrName>
                                        </p:attrNameLst>
                                      </p:cBhvr>
                                      <p:tavLst>
                                        <p:tav tm="0">
                                          <p:val>
                                            <p:strVal val="0-#ppt_w/2"/>
                                          </p:val>
                                        </p:tav>
                                        <p:tav tm="100000">
                                          <p:val>
                                            <p:strVal val="#ppt_x"/>
                                          </p:val>
                                        </p:tav>
                                      </p:tavLst>
                                    </p:anim>
                                    <p:anim calcmode="lin" valueType="num">
                                      <p:cBhvr additive="base">
                                        <p:cTn id="116" dur="500" fill="hold"/>
                                        <p:tgtEl>
                                          <p:spTgt spid="58388"/>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nodeType="clickEffect">
                                  <p:stCondLst>
                                    <p:cond delay="0"/>
                                  </p:stCondLst>
                                  <p:childTnLst>
                                    <p:set>
                                      <p:cBhvr>
                                        <p:cTn id="120" dur="1" fill="hold">
                                          <p:stCondLst>
                                            <p:cond delay="0"/>
                                          </p:stCondLst>
                                        </p:cTn>
                                        <p:tgtEl>
                                          <p:spTgt spid="58389"/>
                                        </p:tgtEl>
                                        <p:attrNameLst>
                                          <p:attrName>style.visibility</p:attrName>
                                        </p:attrNameLst>
                                      </p:cBhvr>
                                      <p:to>
                                        <p:strVal val="visible"/>
                                      </p:to>
                                    </p:set>
                                    <p:anim calcmode="lin" valueType="num">
                                      <p:cBhvr additive="base">
                                        <p:cTn id="121" dur="500" fill="hold"/>
                                        <p:tgtEl>
                                          <p:spTgt spid="58389"/>
                                        </p:tgtEl>
                                        <p:attrNameLst>
                                          <p:attrName>ppt_x</p:attrName>
                                        </p:attrNameLst>
                                      </p:cBhvr>
                                      <p:tavLst>
                                        <p:tav tm="0">
                                          <p:val>
                                            <p:strVal val="0-#ppt_w/2"/>
                                          </p:val>
                                        </p:tav>
                                        <p:tav tm="100000">
                                          <p:val>
                                            <p:strVal val="#ppt_x"/>
                                          </p:val>
                                        </p:tav>
                                      </p:tavLst>
                                    </p:anim>
                                    <p:anim calcmode="lin" valueType="num">
                                      <p:cBhvr additive="base">
                                        <p:cTn id="122" dur="500" fill="hold"/>
                                        <p:tgtEl>
                                          <p:spTgt spid="58389"/>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58390"/>
                                        </p:tgtEl>
                                        <p:attrNameLst>
                                          <p:attrName>style.visibility</p:attrName>
                                        </p:attrNameLst>
                                      </p:cBhvr>
                                      <p:to>
                                        <p:strVal val="visible"/>
                                      </p:to>
                                    </p:set>
                                    <p:anim calcmode="lin" valueType="num">
                                      <p:cBhvr additive="base">
                                        <p:cTn id="127" dur="500" fill="hold"/>
                                        <p:tgtEl>
                                          <p:spTgt spid="58390"/>
                                        </p:tgtEl>
                                        <p:attrNameLst>
                                          <p:attrName>ppt_x</p:attrName>
                                        </p:attrNameLst>
                                      </p:cBhvr>
                                      <p:tavLst>
                                        <p:tav tm="0">
                                          <p:val>
                                            <p:strVal val="0-#ppt_w/2"/>
                                          </p:val>
                                        </p:tav>
                                        <p:tav tm="100000">
                                          <p:val>
                                            <p:strVal val="#ppt_x"/>
                                          </p:val>
                                        </p:tav>
                                      </p:tavLst>
                                    </p:anim>
                                    <p:anim calcmode="lin" valueType="num">
                                      <p:cBhvr additive="base">
                                        <p:cTn id="128" dur="500" fill="hold"/>
                                        <p:tgtEl>
                                          <p:spTgt spid="58390"/>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grpId="0" nodeType="clickEffect">
                                  <p:stCondLst>
                                    <p:cond delay="0"/>
                                  </p:stCondLst>
                                  <p:childTnLst>
                                    <p:set>
                                      <p:cBhvr>
                                        <p:cTn id="132" dur="1" fill="hold">
                                          <p:stCondLst>
                                            <p:cond delay="0"/>
                                          </p:stCondLst>
                                        </p:cTn>
                                        <p:tgtEl>
                                          <p:spTgt spid="27"/>
                                        </p:tgtEl>
                                        <p:attrNameLst>
                                          <p:attrName>style.visibility</p:attrName>
                                        </p:attrNameLst>
                                      </p:cBhvr>
                                      <p:to>
                                        <p:strVal val="visible"/>
                                      </p:to>
                                    </p:set>
                                    <p:animEffect transition="in" filter="wipe(down)">
                                      <p:cBhvr>
                                        <p:cTn id="13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p:bldP spid="58373" grpId="0"/>
      <p:bldP spid="58377" grpId="0"/>
      <p:bldP spid="58378" grpId="0"/>
      <p:bldP spid="58379" grpId="0"/>
      <p:bldP spid="58382" grpId="0"/>
      <p:bldP spid="58386" grpId="0"/>
      <p:bldP spid="58390" grpId="0"/>
      <p:bldP spid="2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p:cNvSpPr>
          <p:nvPr>
            <p:ph type="title"/>
          </p:nvPr>
        </p:nvSpPr>
        <p:spPr>
          <a:noFill/>
          <a:ln>
            <a:noFill/>
          </a:ln>
        </p:spPr>
        <p:txBody>
          <a:bodyPr/>
          <a:lstStyle/>
          <a:p>
            <a:pPr eaLnBrk="1" hangingPunct="1"/>
            <a:endParaRPr lang="zh-CN" altLang="en-US" dirty="0"/>
          </a:p>
        </p:txBody>
      </p:sp>
      <p:sp>
        <p:nvSpPr>
          <p:cNvPr id="18435" name="Rectangle 3"/>
          <p:cNvSpPr>
            <a:spLocks noGrp="1" noRot="1"/>
          </p:cNvSpPr>
          <p:nvPr>
            <p:ph idx="1"/>
          </p:nvPr>
        </p:nvSpPr>
        <p:spPr>
          <a:noFill/>
          <a:ln>
            <a:noFill/>
          </a:ln>
        </p:spPr>
        <p:txBody>
          <a:bodyPr/>
          <a:lstStyle/>
          <a:p>
            <a:pPr eaLnBrk="1" hangingPunct="1"/>
            <a:endParaRPr lang="zh-CN" altLang="en-US" dirty="0"/>
          </a:p>
        </p:txBody>
      </p:sp>
      <p:pic>
        <p:nvPicPr>
          <p:cNvPr id="18436" name="Picture 4" descr="large_7eeL_4345h132095"/>
          <p:cNvPicPr>
            <a:picLocks noChangeAspect="1"/>
          </p:cNvPicPr>
          <p:nvPr/>
        </p:nvPicPr>
        <p:blipFill>
          <a:blip r:embed="rId2"/>
          <a:stretch>
            <a:fillRect/>
          </a:stretch>
        </p:blipFill>
        <p:spPr>
          <a:xfrm>
            <a:off x="1524000" y="0"/>
            <a:ext cx="9144000" cy="6858000"/>
          </a:xfrm>
          <a:prstGeom prst="rect">
            <a:avLst/>
          </a:prstGeom>
          <a:noFill/>
          <a:ln w="9525">
            <a:noFill/>
          </a:ln>
        </p:spPr>
      </p:pic>
      <p:sp>
        <p:nvSpPr>
          <p:cNvPr id="18437" name="Text Box 5"/>
          <p:cNvSpPr txBox="1"/>
          <p:nvPr/>
        </p:nvSpPr>
        <p:spPr>
          <a:xfrm>
            <a:off x="2424113" y="981075"/>
            <a:ext cx="7559675" cy="1814830"/>
          </a:xfrm>
          <a:prstGeom prst="rect">
            <a:avLst/>
          </a:prstGeom>
          <a:noFill/>
          <a:ln w="9525">
            <a:noFill/>
          </a:ln>
        </p:spPr>
        <p:txBody>
          <a:bodyPr>
            <a:spAutoFit/>
          </a:bodyPr>
          <a:lstStyle/>
          <a:p>
            <a:pPr>
              <a:spcBef>
                <a:spcPct val="50000"/>
              </a:spcBef>
            </a:pPr>
            <a:r>
              <a:rPr lang="zh-CN" altLang="en-US" sz="3200" b="1" dirty="0">
                <a:latin typeface="Arial" panose="020B0604020202020204" pitchFamily="34" charset="0"/>
              </a:rPr>
              <a:t>思考：</a:t>
            </a:r>
            <a:endParaRPr lang="en-US" altLang="zh-CN" sz="3200" b="1" dirty="0">
              <a:latin typeface="Arial" panose="020B0604020202020204" pitchFamily="34" charset="0"/>
            </a:endParaRPr>
          </a:p>
          <a:p>
            <a:pPr>
              <a:spcBef>
                <a:spcPct val="50000"/>
              </a:spcBef>
            </a:pPr>
            <a:r>
              <a:rPr lang="zh-CN" altLang="en-US" sz="3200" b="1" dirty="0">
                <a:latin typeface="Arial" panose="020B0604020202020204" pitchFamily="34" charset="0"/>
              </a:rPr>
              <a:t>有人说：“</a:t>
            </a:r>
            <a:r>
              <a:rPr lang="en-US" altLang="zh-CN" sz="3200" b="1" dirty="0">
                <a:latin typeface="Arial" panose="020B0604020202020204" pitchFamily="34" charset="0"/>
              </a:rPr>
              <a:t>O</a:t>
            </a:r>
            <a:r>
              <a:rPr lang="zh-CN" altLang="en-US" sz="3200" b="1" dirty="0">
                <a:latin typeface="Arial" panose="020B0604020202020204" pitchFamily="34" charset="0"/>
              </a:rPr>
              <a:t>型血的人是万能输血者”，你认为有道理吗？</a:t>
            </a:r>
          </a:p>
        </p:txBody>
      </p:sp>
      <p:sp>
        <p:nvSpPr>
          <p:cNvPr id="51206" name="Text Box 6"/>
          <p:cNvSpPr txBox="1"/>
          <p:nvPr/>
        </p:nvSpPr>
        <p:spPr>
          <a:xfrm>
            <a:off x="2595563" y="3081338"/>
            <a:ext cx="7056437" cy="2061210"/>
          </a:xfrm>
          <a:prstGeom prst="rect">
            <a:avLst/>
          </a:prstGeom>
          <a:noFill/>
          <a:ln w="9525">
            <a:noFill/>
          </a:ln>
        </p:spPr>
        <p:txBody>
          <a:bodyPr>
            <a:spAutoFit/>
          </a:bodyPr>
          <a:lstStyle/>
          <a:p>
            <a:pPr>
              <a:spcBef>
                <a:spcPct val="50000"/>
              </a:spcBef>
            </a:pPr>
            <a:r>
              <a:rPr lang="zh-CN" altLang="en-US" sz="3200" b="1" dirty="0">
                <a:latin typeface="Arial" panose="020B0604020202020204" pitchFamily="34" charset="0"/>
              </a:rPr>
              <a:t>       这种说法是不科学的。在没有同型血可输而且情况紧急时，任何血型的人都可以缓慢地输入少量的</a:t>
            </a:r>
            <a:r>
              <a:rPr lang="en-US" altLang="zh-CN" sz="3200" b="1" dirty="0">
                <a:latin typeface="Arial" panose="020B0604020202020204" pitchFamily="34" charset="0"/>
              </a:rPr>
              <a:t>O</a:t>
            </a:r>
            <a:r>
              <a:rPr lang="zh-CN" altLang="en-US" sz="3200" b="1" dirty="0">
                <a:latin typeface="Arial" panose="020B0604020202020204" pitchFamily="34" charset="0"/>
              </a:rPr>
              <a:t>型血，但大量输血时，需实行同型输血。</a:t>
            </a: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1206">
                                            <p:txEl>
                                              <p:pRg st="0" end="0"/>
                                            </p:txEl>
                                          </p:spTgt>
                                        </p:tgtEl>
                                        <p:attrNameLst>
                                          <p:attrName>style.visibility</p:attrName>
                                        </p:attrNameLst>
                                      </p:cBhvr>
                                      <p:to>
                                        <p:strVal val="visible"/>
                                      </p:to>
                                    </p:set>
                                    <p:animEffect transition="in" filter="slide(fromBottom)">
                                      <p:cBhvr>
                                        <p:cTn id="7" dur="500"/>
                                        <p:tgtEl>
                                          <p:spTgt spid="5120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458" name="表格 19457"/>
          <p:cNvGraphicFramePr/>
          <p:nvPr/>
        </p:nvGraphicFramePr>
        <p:xfrm>
          <a:off x="1809750" y="1714500"/>
          <a:ext cx="8500745" cy="3562659"/>
        </p:xfrm>
        <a:graphic>
          <a:graphicData uri="http://schemas.openxmlformats.org/drawingml/2006/table">
            <a:tbl>
              <a:tblPr/>
              <a:tblGrid>
                <a:gridCol w="2125980"/>
                <a:gridCol w="2124710"/>
                <a:gridCol w="2124075"/>
                <a:gridCol w="2125980"/>
              </a:tblGrid>
              <a:tr h="944563">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zh-CN" altLang="en-US" sz="2800" b="1" dirty="0">
                          <a:solidFill>
                            <a:schemeClr val="bg1"/>
                          </a:solidFill>
                          <a:latin typeface="华文楷体" pitchFamily="2" charset="-122"/>
                          <a:ea typeface="华文楷体" pitchFamily="2" charset="-122"/>
                        </a:rPr>
                        <a:t>病人</a:t>
                      </a:r>
                    </a:p>
                  </a:txBody>
                  <a:tcPr marT="45716" marB="45716">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zh-CN" altLang="en-US" sz="2800" b="1" dirty="0">
                          <a:solidFill>
                            <a:schemeClr val="bg1"/>
                          </a:solidFill>
                          <a:latin typeface="华文楷体" pitchFamily="2" charset="-122"/>
                          <a:ea typeface="华文楷体" pitchFamily="2" charset="-122"/>
                        </a:rPr>
                        <a:t>血型</a:t>
                      </a:r>
                    </a:p>
                  </a:txBody>
                  <a:tcPr marT="45716" marB="4571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zh-CN" altLang="en-US" sz="2800" b="1" dirty="0">
                          <a:solidFill>
                            <a:schemeClr val="bg1"/>
                          </a:solidFill>
                          <a:latin typeface="华文楷体" pitchFamily="2" charset="-122"/>
                          <a:ea typeface="华文楷体" pitchFamily="2" charset="-122"/>
                        </a:rPr>
                        <a:t>可接受血型</a:t>
                      </a:r>
                    </a:p>
                  </a:txBody>
                  <a:tcPr marT="45716" marB="4571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zh-CN" altLang="en-US" sz="2800" b="1" dirty="0">
                          <a:solidFill>
                            <a:schemeClr val="bg1"/>
                          </a:solidFill>
                          <a:latin typeface="华文楷体" pitchFamily="2" charset="-122"/>
                          <a:ea typeface="华文楷体" pitchFamily="2" charset="-122"/>
                        </a:rPr>
                        <a:t>不可接受血型</a:t>
                      </a:r>
                    </a:p>
                  </a:txBody>
                  <a:tcPr marT="45716" marB="45716">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55637">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zh-CN" altLang="en-US" sz="2800" b="1" dirty="0">
                          <a:solidFill>
                            <a:schemeClr val="bg1"/>
                          </a:solidFill>
                          <a:latin typeface="华文楷体" pitchFamily="2" charset="-122"/>
                          <a:ea typeface="华文楷体" pitchFamily="2" charset="-122"/>
                        </a:rPr>
                        <a:t>赵</a:t>
                      </a:r>
                    </a:p>
                  </a:txBody>
                  <a:tcPr marT="45716" marB="45716">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800" b="1" dirty="0">
                          <a:solidFill>
                            <a:schemeClr val="bg1"/>
                          </a:solidFill>
                          <a:latin typeface="华文楷体" pitchFamily="2" charset="-122"/>
                          <a:ea typeface="华文楷体" pitchFamily="2" charset="-122"/>
                        </a:rPr>
                        <a:t>B</a:t>
                      </a:r>
                    </a:p>
                  </a:txBody>
                  <a:tcPr marT="45716" marB="4571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endParaRPr lang="zh-CN" altLang="zh-CN" sz="2800" b="1" dirty="0">
                        <a:solidFill>
                          <a:schemeClr val="bg1"/>
                        </a:solidFill>
                        <a:latin typeface="华文楷体" pitchFamily="2" charset="-122"/>
                        <a:ea typeface="华文楷体" pitchFamily="2" charset="-122"/>
                      </a:endParaRPr>
                    </a:p>
                  </a:txBody>
                  <a:tcPr marT="45716" marB="4571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endParaRPr lang="zh-CN" altLang="zh-CN" sz="2800" dirty="0">
                        <a:solidFill>
                          <a:schemeClr val="bg1"/>
                        </a:solidFill>
                        <a:latin typeface="华文楷体" pitchFamily="2" charset="-122"/>
                        <a:ea typeface="华文楷体" pitchFamily="2" charset="-122"/>
                      </a:endParaRPr>
                    </a:p>
                  </a:txBody>
                  <a:tcPr marT="45716" marB="45716">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52463">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zh-CN" altLang="en-US" sz="2800" b="1" dirty="0">
                          <a:solidFill>
                            <a:schemeClr val="bg1"/>
                          </a:solidFill>
                          <a:latin typeface="华文楷体" pitchFamily="2" charset="-122"/>
                          <a:ea typeface="华文楷体" pitchFamily="2" charset="-122"/>
                        </a:rPr>
                        <a:t>钱</a:t>
                      </a:r>
                    </a:p>
                  </a:txBody>
                  <a:tcPr marT="45716" marB="45716">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800" b="1" dirty="0">
                          <a:solidFill>
                            <a:schemeClr val="bg1"/>
                          </a:solidFill>
                          <a:latin typeface="华文楷体" pitchFamily="2" charset="-122"/>
                          <a:ea typeface="华文楷体" pitchFamily="2" charset="-122"/>
                        </a:rPr>
                        <a:t>AB</a:t>
                      </a:r>
                    </a:p>
                  </a:txBody>
                  <a:tcPr marT="45716" marB="4571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endParaRPr lang="zh-CN" altLang="zh-CN" sz="2800" b="1" dirty="0">
                        <a:solidFill>
                          <a:schemeClr val="bg1"/>
                        </a:solidFill>
                        <a:latin typeface="华文楷体" pitchFamily="2" charset="-122"/>
                        <a:ea typeface="华文楷体" pitchFamily="2" charset="-122"/>
                      </a:endParaRPr>
                    </a:p>
                  </a:txBody>
                  <a:tcPr marT="45716" marB="4571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endParaRPr lang="zh-CN" altLang="zh-CN" sz="2800" dirty="0">
                        <a:solidFill>
                          <a:schemeClr val="bg1"/>
                        </a:solidFill>
                        <a:latin typeface="华文楷体" pitchFamily="2" charset="-122"/>
                        <a:ea typeface="华文楷体" pitchFamily="2" charset="-122"/>
                      </a:endParaRPr>
                    </a:p>
                  </a:txBody>
                  <a:tcPr marT="45716" marB="45716">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55637">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zh-CN" altLang="en-US" sz="2800" b="1" dirty="0">
                          <a:solidFill>
                            <a:schemeClr val="bg1"/>
                          </a:solidFill>
                          <a:latin typeface="华文楷体" pitchFamily="2" charset="-122"/>
                          <a:ea typeface="华文楷体" pitchFamily="2" charset="-122"/>
                        </a:rPr>
                        <a:t>孙</a:t>
                      </a:r>
                    </a:p>
                  </a:txBody>
                  <a:tcPr marT="45716" marB="45716">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800" b="1" dirty="0">
                          <a:solidFill>
                            <a:schemeClr val="bg1"/>
                          </a:solidFill>
                          <a:latin typeface="华文楷体" pitchFamily="2" charset="-122"/>
                          <a:ea typeface="华文楷体" pitchFamily="2" charset="-122"/>
                        </a:rPr>
                        <a:t>O</a:t>
                      </a:r>
                    </a:p>
                  </a:txBody>
                  <a:tcPr marT="45716" marB="4571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endParaRPr lang="zh-CN" altLang="zh-CN" sz="2800" b="1" dirty="0">
                        <a:solidFill>
                          <a:schemeClr val="bg1"/>
                        </a:solidFill>
                        <a:latin typeface="华文楷体" pitchFamily="2" charset="-122"/>
                        <a:ea typeface="华文楷体" pitchFamily="2" charset="-122"/>
                      </a:endParaRPr>
                    </a:p>
                  </a:txBody>
                  <a:tcPr marT="45716" marB="4571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endParaRPr lang="zh-CN" altLang="zh-CN" sz="2800" dirty="0">
                        <a:solidFill>
                          <a:schemeClr val="bg1"/>
                        </a:solidFill>
                        <a:latin typeface="华文楷体" pitchFamily="2" charset="-122"/>
                        <a:ea typeface="华文楷体" pitchFamily="2" charset="-122"/>
                      </a:endParaRPr>
                    </a:p>
                  </a:txBody>
                  <a:tcPr marT="45716" marB="45716">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54050">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zh-CN" altLang="en-US" sz="2800" b="1" dirty="0">
                          <a:solidFill>
                            <a:schemeClr val="bg1"/>
                          </a:solidFill>
                          <a:latin typeface="华文楷体" pitchFamily="2" charset="-122"/>
                          <a:ea typeface="华文楷体" pitchFamily="2" charset="-122"/>
                        </a:rPr>
                        <a:t>李</a:t>
                      </a:r>
                    </a:p>
                  </a:txBody>
                  <a:tcPr marT="45716" marB="45716">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800" b="1" dirty="0">
                          <a:solidFill>
                            <a:schemeClr val="bg1"/>
                          </a:solidFill>
                          <a:latin typeface="华文楷体" pitchFamily="2" charset="-122"/>
                          <a:ea typeface="华文楷体" pitchFamily="2" charset="-122"/>
                        </a:rPr>
                        <a:t>A</a:t>
                      </a:r>
                    </a:p>
                  </a:txBody>
                  <a:tcPr marT="45716" marB="4571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endParaRPr lang="zh-CN" altLang="zh-CN" sz="2800" b="1" dirty="0">
                        <a:solidFill>
                          <a:schemeClr val="bg1"/>
                        </a:solidFill>
                        <a:latin typeface="华文楷体" pitchFamily="2" charset="-122"/>
                        <a:ea typeface="华文楷体" pitchFamily="2" charset="-122"/>
                      </a:endParaRPr>
                    </a:p>
                  </a:txBody>
                  <a:tcPr marT="45716" marB="45716">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endParaRPr lang="zh-CN" altLang="zh-CN" sz="2800" dirty="0">
                        <a:solidFill>
                          <a:schemeClr val="bg1"/>
                        </a:solidFill>
                        <a:latin typeface="华文楷体" pitchFamily="2" charset="-122"/>
                        <a:ea typeface="华文楷体" pitchFamily="2" charset="-122"/>
                      </a:endParaRPr>
                    </a:p>
                  </a:txBody>
                  <a:tcPr marT="45716" marB="45716">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59426" name="Text Box 34"/>
          <p:cNvSpPr txBox="1"/>
          <p:nvPr/>
        </p:nvSpPr>
        <p:spPr>
          <a:xfrm>
            <a:off x="6456363" y="2636838"/>
            <a:ext cx="1655762" cy="521970"/>
          </a:xfrm>
          <a:prstGeom prst="rect">
            <a:avLst/>
          </a:prstGeom>
          <a:noFill/>
          <a:ln w="9525">
            <a:noFill/>
          </a:ln>
        </p:spPr>
        <p:txBody>
          <a:bodyPr>
            <a:spAutoFit/>
          </a:bodyPr>
          <a:lstStyle/>
          <a:p>
            <a:pPr>
              <a:spcBef>
                <a:spcPct val="50000"/>
              </a:spcBef>
            </a:pPr>
            <a:r>
              <a:rPr lang="en-US" altLang="zh-CN" sz="2800" b="1" dirty="0">
                <a:solidFill>
                  <a:srgbClr val="FFFF00"/>
                </a:solidFill>
                <a:latin typeface="华文楷体" pitchFamily="2" charset="-122"/>
                <a:ea typeface="华文楷体" pitchFamily="2" charset="-122"/>
              </a:rPr>
              <a:t>B</a:t>
            </a:r>
            <a:r>
              <a:rPr lang="zh-CN" altLang="en-US" sz="2800" b="1" dirty="0">
                <a:solidFill>
                  <a:srgbClr val="FFFF00"/>
                </a:solidFill>
                <a:latin typeface="华文楷体" pitchFamily="2" charset="-122"/>
                <a:ea typeface="华文楷体" pitchFamily="2" charset="-122"/>
              </a:rPr>
              <a:t>、</a:t>
            </a:r>
            <a:r>
              <a:rPr lang="en-US" altLang="zh-CN" sz="2800" b="1" dirty="0">
                <a:solidFill>
                  <a:srgbClr val="FFFF00"/>
                </a:solidFill>
                <a:latin typeface="华文楷体" pitchFamily="2" charset="-122"/>
                <a:ea typeface="华文楷体" pitchFamily="2" charset="-122"/>
              </a:rPr>
              <a:t>O</a:t>
            </a:r>
          </a:p>
        </p:txBody>
      </p:sp>
      <p:sp>
        <p:nvSpPr>
          <p:cNvPr id="59427" name="Text Box 35"/>
          <p:cNvSpPr txBox="1"/>
          <p:nvPr/>
        </p:nvSpPr>
        <p:spPr>
          <a:xfrm>
            <a:off x="8688388" y="2708275"/>
            <a:ext cx="1727200" cy="521970"/>
          </a:xfrm>
          <a:prstGeom prst="rect">
            <a:avLst/>
          </a:prstGeom>
          <a:noFill/>
          <a:ln w="9525">
            <a:noFill/>
          </a:ln>
        </p:spPr>
        <p:txBody>
          <a:bodyPr>
            <a:spAutoFit/>
          </a:bodyPr>
          <a:lstStyle/>
          <a:p>
            <a:pPr>
              <a:spcBef>
                <a:spcPct val="50000"/>
              </a:spcBef>
            </a:pPr>
            <a:r>
              <a:rPr lang="en-US" altLang="zh-CN" sz="2800" b="1" dirty="0">
                <a:solidFill>
                  <a:srgbClr val="FFFF00"/>
                </a:solidFill>
                <a:latin typeface="华文楷体" pitchFamily="2" charset="-122"/>
                <a:ea typeface="华文楷体" pitchFamily="2" charset="-122"/>
              </a:rPr>
              <a:t>A</a:t>
            </a:r>
            <a:r>
              <a:rPr lang="zh-CN" altLang="en-US" sz="2800" b="1" dirty="0">
                <a:solidFill>
                  <a:srgbClr val="FFFF00"/>
                </a:solidFill>
                <a:latin typeface="华文楷体" pitchFamily="2" charset="-122"/>
                <a:ea typeface="华文楷体" pitchFamily="2" charset="-122"/>
              </a:rPr>
              <a:t>、</a:t>
            </a:r>
            <a:r>
              <a:rPr lang="en-US" altLang="zh-CN" sz="2800" b="1" dirty="0">
                <a:solidFill>
                  <a:srgbClr val="FFFF00"/>
                </a:solidFill>
                <a:latin typeface="华文楷体" pitchFamily="2" charset="-122"/>
                <a:ea typeface="华文楷体" pitchFamily="2" charset="-122"/>
              </a:rPr>
              <a:t>AB</a:t>
            </a:r>
          </a:p>
        </p:txBody>
      </p:sp>
      <p:sp>
        <p:nvSpPr>
          <p:cNvPr id="59428" name="Text Box 36"/>
          <p:cNvSpPr txBox="1"/>
          <p:nvPr/>
        </p:nvSpPr>
        <p:spPr>
          <a:xfrm>
            <a:off x="6024563" y="3284538"/>
            <a:ext cx="3024187" cy="521970"/>
          </a:xfrm>
          <a:prstGeom prst="rect">
            <a:avLst/>
          </a:prstGeom>
          <a:noFill/>
          <a:ln w="9525">
            <a:noFill/>
          </a:ln>
        </p:spPr>
        <p:txBody>
          <a:bodyPr>
            <a:spAutoFit/>
          </a:bodyPr>
          <a:lstStyle/>
          <a:p>
            <a:pPr>
              <a:spcBef>
                <a:spcPct val="50000"/>
              </a:spcBef>
            </a:pPr>
            <a:r>
              <a:rPr lang="en-US" altLang="zh-CN" sz="2800" b="1" dirty="0">
                <a:solidFill>
                  <a:srgbClr val="FFFF00"/>
                </a:solidFill>
                <a:latin typeface="华文楷体" pitchFamily="2" charset="-122"/>
                <a:ea typeface="华文楷体" pitchFamily="2" charset="-122"/>
              </a:rPr>
              <a:t>AB</a:t>
            </a:r>
            <a:r>
              <a:rPr lang="zh-CN" altLang="en-US" sz="2800" b="1" dirty="0">
                <a:solidFill>
                  <a:srgbClr val="FFFF00"/>
                </a:solidFill>
                <a:latin typeface="华文楷体" pitchFamily="2" charset="-122"/>
                <a:ea typeface="华文楷体" pitchFamily="2" charset="-122"/>
              </a:rPr>
              <a:t>、</a:t>
            </a:r>
            <a:r>
              <a:rPr lang="en-US" altLang="zh-CN" sz="2800" b="1" dirty="0">
                <a:solidFill>
                  <a:srgbClr val="FFFF00"/>
                </a:solidFill>
                <a:latin typeface="华文楷体" pitchFamily="2" charset="-122"/>
                <a:ea typeface="华文楷体" pitchFamily="2" charset="-122"/>
              </a:rPr>
              <a:t>A</a:t>
            </a:r>
            <a:r>
              <a:rPr lang="zh-CN" altLang="en-US" sz="2800" b="1" dirty="0">
                <a:solidFill>
                  <a:srgbClr val="FFFF00"/>
                </a:solidFill>
                <a:latin typeface="华文楷体" pitchFamily="2" charset="-122"/>
                <a:ea typeface="华文楷体" pitchFamily="2" charset="-122"/>
              </a:rPr>
              <a:t>、</a:t>
            </a:r>
            <a:r>
              <a:rPr lang="en-US" altLang="zh-CN" sz="2800" b="1" dirty="0">
                <a:solidFill>
                  <a:srgbClr val="FFFF00"/>
                </a:solidFill>
                <a:latin typeface="华文楷体" pitchFamily="2" charset="-122"/>
                <a:ea typeface="华文楷体" pitchFamily="2" charset="-122"/>
              </a:rPr>
              <a:t>B</a:t>
            </a:r>
            <a:r>
              <a:rPr lang="zh-CN" altLang="en-US" sz="2800" b="1" dirty="0">
                <a:solidFill>
                  <a:srgbClr val="FFFF00"/>
                </a:solidFill>
                <a:latin typeface="华文楷体" pitchFamily="2" charset="-122"/>
                <a:ea typeface="华文楷体" pitchFamily="2" charset="-122"/>
              </a:rPr>
              <a:t>、</a:t>
            </a:r>
            <a:r>
              <a:rPr lang="en-US" altLang="zh-CN" sz="2800" b="1" dirty="0">
                <a:solidFill>
                  <a:srgbClr val="FFFF00"/>
                </a:solidFill>
                <a:latin typeface="华文楷体" pitchFamily="2" charset="-122"/>
                <a:ea typeface="华文楷体" pitchFamily="2" charset="-122"/>
              </a:rPr>
              <a:t>O</a:t>
            </a:r>
          </a:p>
        </p:txBody>
      </p:sp>
      <p:sp>
        <p:nvSpPr>
          <p:cNvPr id="59429" name="Text Box 37"/>
          <p:cNvSpPr txBox="1"/>
          <p:nvPr/>
        </p:nvSpPr>
        <p:spPr>
          <a:xfrm>
            <a:off x="6456363" y="3933825"/>
            <a:ext cx="792162" cy="521970"/>
          </a:xfrm>
          <a:prstGeom prst="rect">
            <a:avLst/>
          </a:prstGeom>
          <a:noFill/>
          <a:ln w="9525">
            <a:noFill/>
          </a:ln>
        </p:spPr>
        <p:txBody>
          <a:bodyPr>
            <a:spAutoFit/>
          </a:bodyPr>
          <a:lstStyle/>
          <a:p>
            <a:pPr>
              <a:spcBef>
                <a:spcPct val="50000"/>
              </a:spcBef>
            </a:pPr>
            <a:r>
              <a:rPr lang="en-US" altLang="zh-CN" sz="2800" b="1" dirty="0">
                <a:solidFill>
                  <a:srgbClr val="FFFF00"/>
                </a:solidFill>
                <a:latin typeface="华文楷体" pitchFamily="2" charset="-122"/>
                <a:ea typeface="华文楷体" pitchFamily="2" charset="-122"/>
              </a:rPr>
              <a:t>O</a:t>
            </a:r>
          </a:p>
        </p:txBody>
      </p:sp>
      <p:sp>
        <p:nvSpPr>
          <p:cNvPr id="59430" name="Text Box 38"/>
          <p:cNvSpPr txBox="1"/>
          <p:nvPr/>
        </p:nvSpPr>
        <p:spPr>
          <a:xfrm>
            <a:off x="6240463" y="4652963"/>
            <a:ext cx="1655762" cy="521970"/>
          </a:xfrm>
          <a:prstGeom prst="rect">
            <a:avLst/>
          </a:prstGeom>
          <a:noFill/>
          <a:ln w="9525">
            <a:noFill/>
          </a:ln>
        </p:spPr>
        <p:txBody>
          <a:bodyPr>
            <a:spAutoFit/>
          </a:bodyPr>
          <a:lstStyle/>
          <a:p>
            <a:pPr>
              <a:spcBef>
                <a:spcPct val="50000"/>
              </a:spcBef>
            </a:pPr>
            <a:r>
              <a:rPr lang="en-US" altLang="zh-CN" sz="2800" b="1" dirty="0">
                <a:solidFill>
                  <a:srgbClr val="FFFF00"/>
                </a:solidFill>
                <a:latin typeface="华文楷体" pitchFamily="2" charset="-122"/>
                <a:ea typeface="华文楷体" pitchFamily="2" charset="-122"/>
              </a:rPr>
              <a:t>A</a:t>
            </a:r>
            <a:r>
              <a:rPr lang="zh-CN" altLang="en-US" sz="2800" b="1" dirty="0">
                <a:solidFill>
                  <a:srgbClr val="FFFF00"/>
                </a:solidFill>
                <a:latin typeface="华文楷体" pitchFamily="2" charset="-122"/>
                <a:ea typeface="华文楷体" pitchFamily="2" charset="-122"/>
              </a:rPr>
              <a:t>、</a:t>
            </a:r>
            <a:r>
              <a:rPr lang="en-US" altLang="zh-CN" sz="2800" b="1" dirty="0">
                <a:solidFill>
                  <a:srgbClr val="FFFF00"/>
                </a:solidFill>
                <a:latin typeface="华文楷体" pitchFamily="2" charset="-122"/>
                <a:ea typeface="华文楷体" pitchFamily="2" charset="-122"/>
              </a:rPr>
              <a:t>O</a:t>
            </a:r>
          </a:p>
        </p:txBody>
      </p:sp>
      <p:sp>
        <p:nvSpPr>
          <p:cNvPr id="59431" name="Text Box 39"/>
          <p:cNvSpPr txBox="1"/>
          <p:nvPr/>
        </p:nvSpPr>
        <p:spPr>
          <a:xfrm>
            <a:off x="9120188" y="3284538"/>
            <a:ext cx="863600" cy="521970"/>
          </a:xfrm>
          <a:prstGeom prst="rect">
            <a:avLst/>
          </a:prstGeom>
          <a:noFill/>
          <a:ln w="9525">
            <a:noFill/>
          </a:ln>
        </p:spPr>
        <p:txBody>
          <a:bodyPr>
            <a:spAutoFit/>
          </a:bodyPr>
          <a:lstStyle/>
          <a:p>
            <a:pPr>
              <a:spcBef>
                <a:spcPct val="50000"/>
              </a:spcBef>
            </a:pPr>
            <a:r>
              <a:rPr lang="zh-CN" altLang="en-US" sz="2800" b="1" dirty="0">
                <a:solidFill>
                  <a:srgbClr val="FFFF00"/>
                </a:solidFill>
                <a:latin typeface="Arial" panose="020B0604020202020204" pitchFamily="34" charset="0"/>
                <a:ea typeface="华文楷体" pitchFamily="2" charset="-122"/>
              </a:rPr>
              <a:t>无</a:t>
            </a:r>
          </a:p>
        </p:txBody>
      </p:sp>
      <p:sp>
        <p:nvSpPr>
          <p:cNvPr id="59432" name="Text Box 40"/>
          <p:cNvSpPr txBox="1"/>
          <p:nvPr/>
        </p:nvSpPr>
        <p:spPr>
          <a:xfrm>
            <a:off x="8435975" y="3933825"/>
            <a:ext cx="2232025" cy="521970"/>
          </a:xfrm>
          <a:prstGeom prst="rect">
            <a:avLst/>
          </a:prstGeom>
          <a:noFill/>
          <a:ln w="9525">
            <a:noFill/>
          </a:ln>
        </p:spPr>
        <p:txBody>
          <a:bodyPr>
            <a:spAutoFit/>
          </a:bodyPr>
          <a:lstStyle/>
          <a:p>
            <a:pPr>
              <a:spcBef>
                <a:spcPct val="50000"/>
              </a:spcBef>
            </a:pPr>
            <a:r>
              <a:rPr lang="en-US" altLang="zh-CN" sz="2800" b="1" dirty="0">
                <a:solidFill>
                  <a:srgbClr val="FFFF00"/>
                </a:solidFill>
                <a:latin typeface="华文楷体" pitchFamily="2" charset="-122"/>
                <a:ea typeface="华文楷体" pitchFamily="2" charset="-122"/>
              </a:rPr>
              <a:t>A</a:t>
            </a:r>
            <a:r>
              <a:rPr lang="zh-CN" altLang="en-US" sz="2800" b="1" dirty="0">
                <a:solidFill>
                  <a:srgbClr val="FFFF00"/>
                </a:solidFill>
                <a:latin typeface="华文楷体" pitchFamily="2" charset="-122"/>
                <a:ea typeface="华文楷体" pitchFamily="2" charset="-122"/>
              </a:rPr>
              <a:t>、</a:t>
            </a:r>
            <a:r>
              <a:rPr lang="en-US" altLang="zh-CN" sz="2800" b="1" dirty="0">
                <a:solidFill>
                  <a:srgbClr val="FFFF00"/>
                </a:solidFill>
                <a:latin typeface="华文楷体" pitchFamily="2" charset="-122"/>
                <a:ea typeface="华文楷体" pitchFamily="2" charset="-122"/>
              </a:rPr>
              <a:t>AB</a:t>
            </a:r>
            <a:r>
              <a:rPr lang="zh-CN" altLang="en-US" sz="2800" b="1" dirty="0">
                <a:solidFill>
                  <a:srgbClr val="FFFF00"/>
                </a:solidFill>
                <a:latin typeface="华文楷体" pitchFamily="2" charset="-122"/>
                <a:ea typeface="华文楷体" pitchFamily="2" charset="-122"/>
              </a:rPr>
              <a:t>、</a:t>
            </a:r>
            <a:r>
              <a:rPr lang="en-US" altLang="zh-CN" sz="2800" b="1" dirty="0">
                <a:solidFill>
                  <a:srgbClr val="FFFF00"/>
                </a:solidFill>
                <a:latin typeface="华文楷体" pitchFamily="2" charset="-122"/>
                <a:ea typeface="华文楷体" pitchFamily="2" charset="-122"/>
              </a:rPr>
              <a:t>B</a:t>
            </a:r>
          </a:p>
        </p:txBody>
      </p:sp>
      <p:sp>
        <p:nvSpPr>
          <p:cNvPr id="59433" name="Text Box 41"/>
          <p:cNvSpPr txBox="1"/>
          <p:nvPr/>
        </p:nvSpPr>
        <p:spPr>
          <a:xfrm>
            <a:off x="8543925" y="4652963"/>
            <a:ext cx="1943100" cy="521970"/>
          </a:xfrm>
          <a:prstGeom prst="rect">
            <a:avLst/>
          </a:prstGeom>
          <a:noFill/>
          <a:ln w="9525">
            <a:noFill/>
          </a:ln>
        </p:spPr>
        <p:txBody>
          <a:bodyPr>
            <a:spAutoFit/>
          </a:bodyPr>
          <a:lstStyle/>
          <a:p>
            <a:pPr>
              <a:spcBef>
                <a:spcPct val="50000"/>
              </a:spcBef>
            </a:pPr>
            <a:r>
              <a:rPr lang="en-US" altLang="zh-CN" sz="2800" b="1" dirty="0">
                <a:solidFill>
                  <a:srgbClr val="FFFF00"/>
                </a:solidFill>
                <a:latin typeface="华文楷体" pitchFamily="2" charset="-122"/>
                <a:ea typeface="华文楷体" pitchFamily="2" charset="-122"/>
              </a:rPr>
              <a:t>B</a:t>
            </a:r>
            <a:r>
              <a:rPr lang="zh-CN" altLang="en-US" sz="2800" b="1" dirty="0">
                <a:solidFill>
                  <a:srgbClr val="FFFF00"/>
                </a:solidFill>
                <a:latin typeface="华文楷体" pitchFamily="2" charset="-122"/>
                <a:ea typeface="华文楷体" pitchFamily="2" charset="-122"/>
              </a:rPr>
              <a:t>、</a:t>
            </a:r>
            <a:r>
              <a:rPr lang="en-US" altLang="zh-CN" sz="2800" b="1" dirty="0">
                <a:solidFill>
                  <a:srgbClr val="FFFF00"/>
                </a:solidFill>
                <a:latin typeface="华文楷体" pitchFamily="2" charset="-122"/>
                <a:ea typeface="华文楷体" pitchFamily="2" charset="-122"/>
              </a:rPr>
              <a:t>AB</a:t>
            </a:r>
          </a:p>
        </p:txBody>
      </p:sp>
      <p:sp>
        <p:nvSpPr>
          <p:cNvPr id="59435" name="Text Box 43"/>
          <p:cNvSpPr txBox="1"/>
          <p:nvPr/>
        </p:nvSpPr>
        <p:spPr>
          <a:xfrm>
            <a:off x="4800600" y="765175"/>
            <a:ext cx="2374900" cy="521970"/>
          </a:xfrm>
          <a:prstGeom prst="rect">
            <a:avLst/>
          </a:prstGeom>
          <a:noFill/>
          <a:ln w="9525" cap="flat" cmpd="sng">
            <a:solidFill>
              <a:schemeClr val="bg1"/>
            </a:solidFill>
            <a:prstDash val="solid"/>
            <a:miter/>
            <a:headEnd type="none" w="med" len="med"/>
            <a:tailEnd type="none" w="med" len="med"/>
          </a:ln>
        </p:spPr>
        <p:txBody>
          <a:bodyPr>
            <a:spAutoFit/>
          </a:bodyPr>
          <a:lstStyle/>
          <a:p>
            <a:pPr algn="ctr"/>
            <a:r>
              <a:rPr lang="zh-CN" altLang="en-US" sz="2800" b="1" dirty="0">
                <a:solidFill>
                  <a:schemeClr val="bg1"/>
                </a:solidFill>
                <a:latin typeface="Arial Black" panose="020B0A04020102020204" pitchFamily="34" charset="0"/>
                <a:ea typeface="华文楷体" pitchFamily="2" charset="-122"/>
              </a:rPr>
              <a:t>输血关系表</a:t>
            </a: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9426"/>
                                        </p:tgtEl>
                                        <p:attrNameLst>
                                          <p:attrName>style.visibility</p:attrName>
                                        </p:attrNameLst>
                                      </p:cBhvr>
                                      <p:to>
                                        <p:strVal val="visible"/>
                                      </p:to>
                                    </p:set>
                                    <p:animEffect transition="in" filter="dissolve">
                                      <p:cBhvr>
                                        <p:cTn id="7" dur="500"/>
                                        <p:tgtEl>
                                          <p:spTgt spid="594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9427"/>
                                        </p:tgtEl>
                                        <p:attrNameLst>
                                          <p:attrName>style.visibility</p:attrName>
                                        </p:attrNameLst>
                                      </p:cBhvr>
                                      <p:to>
                                        <p:strVal val="visible"/>
                                      </p:to>
                                    </p:set>
                                    <p:animEffect transition="in" filter="dissolve">
                                      <p:cBhvr>
                                        <p:cTn id="12" dur="500"/>
                                        <p:tgtEl>
                                          <p:spTgt spid="5942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9428"/>
                                        </p:tgtEl>
                                        <p:attrNameLst>
                                          <p:attrName>style.visibility</p:attrName>
                                        </p:attrNameLst>
                                      </p:cBhvr>
                                      <p:to>
                                        <p:strVal val="visible"/>
                                      </p:to>
                                    </p:set>
                                    <p:animEffect transition="in" filter="dissolve">
                                      <p:cBhvr>
                                        <p:cTn id="17" dur="500"/>
                                        <p:tgtEl>
                                          <p:spTgt spid="5942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9431"/>
                                        </p:tgtEl>
                                        <p:attrNameLst>
                                          <p:attrName>style.visibility</p:attrName>
                                        </p:attrNameLst>
                                      </p:cBhvr>
                                      <p:to>
                                        <p:strVal val="visible"/>
                                      </p:to>
                                    </p:set>
                                    <p:animEffect transition="in" filter="dissolve">
                                      <p:cBhvr>
                                        <p:cTn id="22" dur="500"/>
                                        <p:tgtEl>
                                          <p:spTgt spid="5943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9429"/>
                                        </p:tgtEl>
                                        <p:attrNameLst>
                                          <p:attrName>style.visibility</p:attrName>
                                        </p:attrNameLst>
                                      </p:cBhvr>
                                      <p:to>
                                        <p:strVal val="visible"/>
                                      </p:to>
                                    </p:set>
                                    <p:animEffect transition="in" filter="dissolve">
                                      <p:cBhvr>
                                        <p:cTn id="27" dur="500"/>
                                        <p:tgtEl>
                                          <p:spTgt spid="59429"/>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9432"/>
                                        </p:tgtEl>
                                        <p:attrNameLst>
                                          <p:attrName>style.visibility</p:attrName>
                                        </p:attrNameLst>
                                      </p:cBhvr>
                                      <p:to>
                                        <p:strVal val="visible"/>
                                      </p:to>
                                    </p:set>
                                    <p:animEffect transition="in" filter="dissolve">
                                      <p:cBhvr>
                                        <p:cTn id="32" dur="500"/>
                                        <p:tgtEl>
                                          <p:spTgt spid="59432"/>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59430"/>
                                        </p:tgtEl>
                                        <p:attrNameLst>
                                          <p:attrName>style.visibility</p:attrName>
                                        </p:attrNameLst>
                                      </p:cBhvr>
                                      <p:to>
                                        <p:strVal val="visible"/>
                                      </p:to>
                                    </p:set>
                                    <p:animEffect transition="in" filter="dissolve">
                                      <p:cBhvr>
                                        <p:cTn id="37" dur="500"/>
                                        <p:tgtEl>
                                          <p:spTgt spid="59430"/>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59433"/>
                                        </p:tgtEl>
                                        <p:attrNameLst>
                                          <p:attrName>style.visibility</p:attrName>
                                        </p:attrNameLst>
                                      </p:cBhvr>
                                      <p:to>
                                        <p:strVal val="visible"/>
                                      </p:to>
                                    </p:set>
                                    <p:animEffect transition="in" filter="dissolve">
                                      <p:cBhvr>
                                        <p:cTn id="42" dur="500"/>
                                        <p:tgtEl>
                                          <p:spTgt spid="59433"/>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594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26" grpId="0"/>
      <p:bldP spid="59427" grpId="0"/>
      <p:bldP spid="59428" grpId="0"/>
      <p:bldP spid="59429" grpId="0"/>
      <p:bldP spid="59430" grpId="0"/>
      <p:bldP spid="59431" grpId="0"/>
      <p:bldP spid="59432" grpId="0"/>
      <p:bldP spid="59433" grpId="0"/>
      <p:bldP spid="5943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p:nvPr/>
        </p:nvSpPr>
        <p:spPr>
          <a:xfrm>
            <a:off x="1919288" y="404813"/>
            <a:ext cx="5257800" cy="645160"/>
          </a:xfrm>
          <a:prstGeom prst="rect">
            <a:avLst/>
          </a:prstGeom>
          <a:noFill/>
          <a:ln w="9525">
            <a:noFill/>
          </a:ln>
        </p:spPr>
        <p:txBody>
          <a:bodyPr>
            <a:spAutoFit/>
          </a:bodyPr>
          <a:lstStyle/>
          <a:p>
            <a:r>
              <a:rPr lang="zh-CN" altLang="en-US" sz="3600" b="1" dirty="0">
                <a:solidFill>
                  <a:schemeClr val="bg1"/>
                </a:solidFill>
                <a:latin typeface="Arial Black" panose="020B0A04020102020204" pitchFamily="34" charset="0"/>
                <a:ea typeface="华文楷体" pitchFamily="2" charset="-122"/>
              </a:rPr>
              <a:t>三、血量和无偿献血</a:t>
            </a:r>
          </a:p>
        </p:txBody>
      </p:sp>
      <p:sp>
        <p:nvSpPr>
          <p:cNvPr id="20483" name="Text Box 3"/>
          <p:cNvSpPr txBox="1"/>
          <p:nvPr/>
        </p:nvSpPr>
        <p:spPr>
          <a:xfrm>
            <a:off x="2279650" y="1341438"/>
            <a:ext cx="3022600" cy="460375"/>
          </a:xfrm>
          <a:prstGeom prst="rect">
            <a:avLst/>
          </a:prstGeom>
          <a:noFill/>
          <a:ln w="9525">
            <a:noFill/>
          </a:ln>
        </p:spPr>
        <p:txBody>
          <a:bodyPr>
            <a:spAutoFit/>
          </a:bodyPr>
          <a:lstStyle/>
          <a:p>
            <a:r>
              <a:rPr lang="zh-CN" altLang="en-US" sz="2400" b="1" dirty="0">
                <a:solidFill>
                  <a:schemeClr val="bg1"/>
                </a:solidFill>
                <a:latin typeface="华文楷体" pitchFamily="2" charset="-122"/>
                <a:ea typeface="华文楷体" pitchFamily="2" charset="-122"/>
              </a:rPr>
              <a:t>正常成年人血量：</a:t>
            </a:r>
          </a:p>
        </p:txBody>
      </p:sp>
      <p:sp>
        <p:nvSpPr>
          <p:cNvPr id="128004" name="Text Box 4"/>
          <p:cNvSpPr txBox="1"/>
          <p:nvPr/>
        </p:nvSpPr>
        <p:spPr>
          <a:xfrm>
            <a:off x="4872038" y="1341438"/>
            <a:ext cx="4015740" cy="460375"/>
          </a:xfrm>
          <a:prstGeom prst="rect">
            <a:avLst/>
          </a:prstGeom>
          <a:noFill/>
          <a:ln w="9525">
            <a:noFill/>
          </a:ln>
        </p:spPr>
        <p:txBody>
          <a:bodyPr wrap="none">
            <a:spAutoFit/>
          </a:bodyPr>
          <a:lstStyle/>
          <a:p>
            <a:r>
              <a:rPr lang="zh-CN" altLang="en-US" sz="2400" b="1" dirty="0">
                <a:solidFill>
                  <a:schemeClr val="bg1"/>
                </a:solidFill>
                <a:latin typeface="华文楷体" pitchFamily="2" charset="-122"/>
                <a:ea typeface="华文楷体" pitchFamily="2" charset="-122"/>
              </a:rPr>
              <a:t>约</a:t>
            </a:r>
            <a:r>
              <a:rPr lang="en-US" altLang="zh-CN" sz="2400" b="1" dirty="0">
                <a:solidFill>
                  <a:schemeClr val="bg1"/>
                </a:solidFill>
                <a:latin typeface="华文楷体" pitchFamily="2" charset="-122"/>
                <a:ea typeface="华文楷体" pitchFamily="2" charset="-122"/>
              </a:rPr>
              <a:t>4800</a:t>
            </a:r>
            <a:r>
              <a:rPr lang="zh-CN" altLang="en-US" sz="2400" b="1" dirty="0">
                <a:solidFill>
                  <a:schemeClr val="bg1"/>
                </a:solidFill>
                <a:latin typeface="华文楷体" pitchFamily="2" charset="-122"/>
                <a:ea typeface="华文楷体" pitchFamily="2" charset="-122"/>
              </a:rPr>
              <a:t>毫升</a:t>
            </a:r>
            <a:r>
              <a:rPr lang="en-US" altLang="zh-CN" sz="2400" b="1" dirty="0">
                <a:solidFill>
                  <a:schemeClr val="bg1"/>
                </a:solidFill>
                <a:latin typeface="华文楷体" pitchFamily="2" charset="-122"/>
                <a:ea typeface="华文楷体" pitchFamily="2" charset="-122"/>
              </a:rPr>
              <a:t>(</a:t>
            </a:r>
            <a:r>
              <a:rPr lang="zh-CN" altLang="en-US" sz="2400" b="1" dirty="0">
                <a:solidFill>
                  <a:schemeClr val="bg1"/>
                </a:solidFill>
                <a:latin typeface="华文楷体" pitchFamily="2" charset="-122"/>
                <a:ea typeface="华文楷体" pitchFamily="2" charset="-122"/>
              </a:rPr>
              <a:t>占体重的</a:t>
            </a:r>
            <a:r>
              <a:rPr lang="en-US" altLang="zh-CN" sz="2400" b="1" dirty="0">
                <a:solidFill>
                  <a:schemeClr val="bg1"/>
                </a:solidFill>
                <a:latin typeface="华文楷体" pitchFamily="2" charset="-122"/>
                <a:ea typeface="华文楷体" pitchFamily="2" charset="-122"/>
              </a:rPr>
              <a:t>7%-8%)</a:t>
            </a:r>
          </a:p>
        </p:txBody>
      </p:sp>
      <p:sp>
        <p:nvSpPr>
          <p:cNvPr id="128005" name="Text Box 5"/>
          <p:cNvSpPr txBox="1"/>
          <p:nvPr/>
        </p:nvSpPr>
        <p:spPr>
          <a:xfrm>
            <a:off x="2279650" y="2060575"/>
            <a:ext cx="3554730" cy="460375"/>
          </a:xfrm>
          <a:prstGeom prst="rect">
            <a:avLst/>
          </a:prstGeom>
          <a:noFill/>
          <a:ln w="9525">
            <a:noFill/>
          </a:ln>
        </p:spPr>
        <p:txBody>
          <a:bodyPr wrap="none">
            <a:spAutoFit/>
          </a:bodyPr>
          <a:lstStyle/>
          <a:p>
            <a:r>
              <a:rPr lang="zh-CN" altLang="en-US" sz="2400" b="1" dirty="0">
                <a:solidFill>
                  <a:schemeClr val="bg1"/>
                </a:solidFill>
                <a:latin typeface="华文楷体" pitchFamily="2" charset="-122"/>
                <a:ea typeface="华文楷体" pitchFamily="2" charset="-122"/>
              </a:rPr>
              <a:t>一次失血</a:t>
            </a:r>
            <a:r>
              <a:rPr lang="en-US" altLang="zh-CN" sz="2400" b="1" dirty="0">
                <a:solidFill>
                  <a:schemeClr val="bg1"/>
                </a:solidFill>
                <a:latin typeface="华文楷体" pitchFamily="2" charset="-122"/>
                <a:ea typeface="华文楷体" pitchFamily="2" charset="-122"/>
              </a:rPr>
              <a:t>1200—1500</a:t>
            </a:r>
            <a:r>
              <a:rPr lang="zh-CN" altLang="en-US" sz="2400" b="1" dirty="0">
                <a:solidFill>
                  <a:schemeClr val="bg1"/>
                </a:solidFill>
                <a:latin typeface="华文楷体" pitchFamily="2" charset="-122"/>
                <a:ea typeface="华文楷体" pitchFamily="2" charset="-122"/>
              </a:rPr>
              <a:t>毫升</a:t>
            </a:r>
          </a:p>
        </p:txBody>
      </p:sp>
      <p:sp>
        <p:nvSpPr>
          <p:cNvPr id="128006" name="Line 6"/>
          <p:cNvSpPr/>
          <p:nvPr/>
        </p:nvSpPr>
        <p:spPr>
          <a:xfrm>
            <a:off x="5951538" y="2276475"/>
            <a:ext cx="647700" cy="0"/>
          </a:xfrm>
          <a:prstGeom prst="line">
            <a:avLst/>
          </a:prstGeom>
          <a:ln w="9525" cap="flat" cmpd="sng">
            <a:solidFill>
              <a:schemeClr val="bg1"/>
            </a:solidFill>
            <a:prstDash val="solid"/>
            <a:headEnd type="none" w="med" len="med"/>
            <a:tailEnd type="triangle" w="med" len="med"/>
          </a:ln>
        </p:spPr>
      </p:sp>
      <p:sp>
        <p:nvSpPr>
          <p:cNvPr id="128007" name="Text Box 7"/>
          <p:cNvSpPr txBox="1"/>
          <p:nvPr/>
        </p:nvSpPr>
        <p:spPr>
          <a:xfrm>
            <a:off x="6743700" y="2060575"/>
            <a:ext cx="1407160" cy="460375"/>
          </a:xfrm>
          <a:prstGeom prst="rect">
            <a:avLst/>
          </a:prstGeom>
          <a:noFill/>
          <a:ln w="9525">
            <a:noFill/>
          </a:ln>
        </p:spPr>
        <p:txBody>
          <a:bodyPr wrap="none">
            <a:spAutoFit/>
          </a:bodyPr>
          <a:lstStyle/>
          <a:p>
            <a:r>
              <a:rPr lang="zh-CN" altLang="en-US" sz="2400" b="1" dirty="0">
                <a:solidFill>
                  <a:schemeClr val="bg1"/>
                </a:solidFill>
                <a:latin typeface="Arial Black" panose="020B0A04020102020204" pitchFamily="34" charset="0"/>
                <a:ea typeface="华文楷体" pitchFamily="2" charset="-122"/>
              </a:rPr>
              <a:t>危及生命</a:t>
            </a:r>
          </a:p>
        </p:txBody>
      </p:sp>
      <p:sp>
        <p:nvSpPr>
          <p:cNvPr id="128009" name="Text Box 9"/>
          <p:cNvSpPr txBox="1"/>
          <p:nvPr/>
        </p:nvSpPr>
        <p:spPr>
          <a:xfrm>
            <a:off x="2279650" y="2636838"/>
            <a:ext cx="3401060" cy="460375"/>
          </a:xfrm>
          <a:prstGeom prst="rect">
            <a:avLst/>
          </a:prstGeom>
          <a:noFill/>
          <a:ln w="9525">
            <a:noFill/>
          </a:ln>
        </p:spPr>
        <p:txBody>
          <a:bodyPr wrap="none">
            <a:spAutoFit/>
          </a:bodyPr>
          <a:lstStyle/>
          <a:p>
            <a:r>
              <a:rPr lang="zh-CN" altLang="en-US" sz="2400" b="1" dirty="0">
                <a:solidFill>
                  <a:schemeClr val="bg1"/>
                </a:solidFill>
                <a:latin typeface="华文楷体" pitchFamily="2" charset="-122"/>
                <a:ea typeface="华文楷体" pitchFamily="2" charset="-122"/>
              </a:rPr>
              <a:t>一次失血</a:t>
            </a:r>
            <a:r>
              <a:rPr lang="en-US" altLang="zh-CN" sz="2400" b="1" dirty="0">
                <a:solidFill>
                  <a:schemeClr val="bg1"/>
                </a:solidFill>
                <a:latin typeface="华文楷体" pitchFamily="2" charset="-122"/>
                <a:ea typeface="华文楷体" pitchFamily="2" charset="-122"/>
              </a:rPr>
              <a:t>800—1000</a:t>
            </a:r>
            <a:r>
              <a:rPr lang="zh-CN" altLang="en-US" sz="2400" b="1" dirty="0">
                <a:solidFill>
                  <a:schemeClr val="bg1"/>
                </a:solidFill>
                <a:latin typeface="华文楷体" pitchFamily="2" charset="-122"/>
                <a:ea typeface="华文楷体" pitchFamily="2" charset="-122"/>
              </a:rPr>
              <a:t>毫升</a:t>
            </a:r>
          </a:p>
        </p:txBody>
      </p:sp>
      <p:sp>
        <p:nvSpPr>
          <p:cNvPr id="128010" name="Text Box 10"/>
          <p:cNvSpPr txBox="1"/>
          <p:nvPr/>
        </p:nvSpPr>
        <p:spPr>
          <a:xfrm>
            <a:off x="6600825" y="2636838"/>
            <a:ext cx="3858260" cy="460375"/>
          </a:xfrm>
          <a:prstGeom prst="rect">
            <a:avLst/>
          </a:prstGeom>
          <a:noFill/>
          <a:ln w="9525">
            <a:noFill/>
          </a:ln>
        </p:spPr>
        <p:txBody>
          <a:bodyPr wrap="none">
            <a:spAutoFit/>
          </a:bodyPr>
          <a:lstStyle/>
          <a:p>
            <a:r>
              <a:rPr lang="zh-CN" altLang="en-US" sz="2400" b="1" dirty="0">
                <a:solidFill>
                  <a:schemeClr val="bg1"/>
                </a:solidFill>
                <a:latin typeface="华文楷体" pitchFamily="2" charset="-122"/>
                <a:ea typeface="华文楷体" pitchFamily="2" charset="-122"/>
              </a:rPr>
              <a:t>头晕 心跳  眼发黑 出冷汗</a:t>
            </a:r>
          </a:p>
        </p:txBody>
      </p:sp>
      <p:sp>
        <p:nvSpPr>
          <p:cNvPr id="128011" name="Text Box 11"/>
          <p:cNvSpPr txBox="1"/>
          <p:nvPr/>
        </p:nvSpPr>
        <p:spPr>
          <a:xfrm>
            <a:off x="2279650" y="3141663"/>
            <a:ext cx="3092450" cy="460375"/>
          </a:xfrm>
          <a:prstGeom prst="rect">
            <a:avLst/>
          </a:prstGeom>
          <a:noFill/>
          <a:ln w="9525">
            <a:noFill/>
          </a:ln>
        </p:spPr>
        <p:txBody>
          <a:bodyPr wrap="none">
            <a:spAutoFit/>
          </a:bodyPr>
          <a:lstStyle/>
          <a:p>
            <a:r>
              <a:rPr lang="zh-CN" altLang="en-US" sz="2400" b="1" dirty="0">
                <a:solidFill>
                  <a:schemeClr val="bg1"/>
                </a:solidFill>
                <a:latin typeface="华文楷体" pitchFamily="2" charset="-122"/>
                <a:ea typeface="华文楷体" pitchFamily="2" charset="-122"/>
              </a:rPr>
              <a:t>一次失血小于</a:t>
            </a:r>
            <a:r>
              <a:rPr lang="en-US" altLang="zh-CN" sz="2400" b="1" dirty="0">
                <a:solidFill>
                  <a:schemeClr val="bg1"/>
                </a:solidFill>
                <a:latin typeface="华文楷体" pitchFamily="2" charset="-122"/>
                <a:ea typeface="华文楷体" pitchFamily="2" charset="-122"/>
              </a:rPr>
              <a:t>400</a:t>
            </a:r>
            <a:r>
              <a:rPr lang="zh-CN" altLang="en-US" sz="2400" b="1" dirty="0">
                <a:solidFill>
                  <a:schemeClr val="bg1"/>
                </a:solidFill>
                <a:latin typeface="华文楷体" pitchFamily="2" charset="-122"/>
                <a:ea typeface="华文楷体" pitchFamily="2" charset="-122"/>
              </a:rPr>
              <a:t>毫升</a:t>
            </a:r>
          </a:p>
        </p:txBody>
      </p:sp>
      <p:sp>
        <p:nvSpPr>
          <p:cNvPr id="128012" name="Text Box 12"/>
          <p:cNvSpPr txBox="1"/>
          <p:nvPr/>
        </p:nvSpPr>
        <p:spPr>
          <a:xfrm>
            <a:off x="6383338" y="3141663"/>
            <a:ext cx="3311525" cy="460375"/>
          </a:xfrm>
          <a:prstGeom prst="rect">
            <a:avLst/>
          </a:prstGeom>
          <a:noFill/>
          <a:ln w="9525">
            <a:noFill/>
          </a:ln>
        </p:spPr>
        <p:txBody>
          <a:bodyPr>
            <a:spAutoFit/>
          </a:bodyPr>
          <a:lstStyle/>
          <a:p>
            <a:r>
              <a:rPr lang="en-US" altLang="zh-CN" sz="2400" b="1" dirty="0">
                <a:solidFill>
                  <a:schemeClr val="bg1"/>
                </a:solidFill>
                <a:latin typeface="华文楷体" pitchFamily="2" charset="-122"/>
                <a:ea typeface="华文楷体" pitchFamily="2" charset="-122"/>
              </a:rPr>
              <a:t>2--3</a:t>
            </a:r>
            <a:r>
              <a:rPr lang="zh-CN" altLang="en-US" sz="2400" b="1" dirty="0">
                <a:solidFill>
                  <a:schemeClr val="bg1"/>
                </a:solidFill>
                <a:latin typeface="华文楷体" pitchFamily="2" charset="-122"/>
                <a:ea typeface="华文楷体" pitchFamily="2" charset="-122"/>
              </a:rPr>
              <a:t>周得到补充而恢复</a:t>
            </a:r>
          </a:p>
        </p:txBody>
      </p:sp>
      <p:sp>
        <p:nvSpPr>
          <p:cNvPr id="128014" name="Line 14"/>
          <p:cNvSpPr/>
          <p:nvPr/>
        </p:nvSpPr>
        <p:spPr>
          <a:xfrm>
            <a:off x="5880100" y="2852738"/>
            <a:ext cx="649288" cy="0"/>
          </a:xfrm>
          <a:prstGeom prst="line">
            <a:avLst/>
          </a:prstGeom>
          <a:ln w="9525" cap="flat" cmpd="sng">
            <a:solidFill>
              <a:schemeClr val="bg1"/>
            </a:solidFill>
            <a:prstDash val="solid"/>
            <a:headEnd type="none" w="med" len="med"/>
            <a:tailEnd type="triangle" w="med" len="med"/>
          </a:ln>
        </p:spPr>
      </p:sp>
      <p:sp>
        <p:nvSpPr>
          <p:cNvPr id="128015" name="Line 15"/>
          <p:cNvSpPr/>
          <p:nvPr/>
        </p:nvSpPr>
        <p:spPr>
          <a:xfrm>
            <a:off x="5591175" y="3357563"/>
            <a:ext cx="647700" cy="0"/>
          </a:xfrm>
          <a:prstGeom prst="line">
            <a:avLst/>
          </a:prstGeom>
          <a:ln w="9525" cap="flat" cmpd="sng">
            <a:solidFill>
              <a:schemeClr val="bg1"/>
            </a:solidFill>
            <a:prstDash val="solid"/>
            <a:headEnd type="none" w="med" len="med"/>
            <a:tailEnd type="triangle" w="med" len="med"/>
          </a:ln>
        </p:spPr>
      </p:sp>
      <p:sp>
        <p:nvSpPr>
          <p:cNvPr id="128017" name="Text Box 17"/>
          <p:cNvSpPr txBox="1"/>
          <p:nvPr/>
        </p:nvSpPr>
        <p:spPr>
          <a:xfrm>
            <a:off x="2279650" y="3789363"/>
            <a:ext cx="7559675" cy="423545"/>
          </a:xfrm>
          <a:prstGeom prst="rect">
            <a:avLst/>
          </a:prstGeom>
          <a:noFill/>
          <a:ln w="9525" cap="flat" cmpd="sng">
            <a:solidFill>
              <a:schemeClr val="bg1"/>
            </a:solidFill>
            <a:prstDash val="solid"/>
            <a:miter/>
            <a:headEnd type="none" w="med" len="med"/>
            <a:tailEnd type="none" w="med" len="med"/>
          </a:ln>
        </p:spPr>
        <p:txBody>
          <a:bodyPr>
            <a:spAutoFit/>
          </a:bodyPr>
          <a:lstStyle/>
          <a:p>
            <a:pPr>
              <a:lnSpc>
                <a:spcPct val="90000"/>
              </a:lnSpc>
              <a:spcBef>
                <a:spcPct val="20000"/>
              </a:spcBef>
              <a:buClr>
                <a:schemeClr val="hlink"/>
              </a:buClr>
              <a:buSzPct val="70000"/>
              <a:buFont typeface="Wingdings" panose="05000000000000000000" pitchFamily="2" charset="2"/>
              <a:buNone/>
            </a:pPr>
            <a:r>
              <a:rPr lang="zh-CN" altLang="en-US" sz="2400" b="1" dirty="0">
                <a:solidFill>
                  <a:schemeClr val="bg1"/>
                </a:solidFill>
                <a:latin typeface="华文楷体" pitchFamily="2" charset="-122"/>
                <a:ea typeface="华文楷体" pitchFamily="2" charset="-122"/>
              </a:rPr>
              <a:t>健康成年人每次献血</a:t>
            </a:r>
            <a:r>
              <a:rPr lang="en-US" altLang="zh-CN" sz="2400" b="1" dirty="0">
                <a:solidFill>
                  <a:schemeClr val="bg1"/>
                </a:solidFill>
                <a:latin typeface="华文楷体" pitchFamily="2" charset="-122"/>
                <a:ea typeface="华文楷体" pitchFamily="2" charset="-122"/>
              </a:rPr>
              <a:t>200</a:t>
            </a:r>
            <a:r>
              <a:rPr lang="zh-CN" altLang="en-US" sz="2400" b="1" dirty="0">
                <a:solidFill>
                  <a:schemeClr val="bg1"/>
                </a:solidFill>
                <a:latin typeface="华文楷体" pitchFamily="2" charset="-122"/>
                <a:ea typeface="华文楷体" pitchFamily="2" charset="-122"/>
              </a:rPr>
              <a:t>～</a:t>
            </a:r>
            <a:r>
              <a:rPr lang="en-US" altLang="zh-CN" sz="2400" b="1" dirty="0">
                <a:solidFill>
                  <a:schemeClr val="bg1"/>
                </a:solidFill>
                <a:latin typeface="华文楷体" pitchFamily="2" charset="-122"/>
                <a:ea typeface="华文楷体" pitchFamily="2" charset="-122"/>
              </a:rPr>
              <a:t>300</a:t>
            </a:r>
            <a:r>
              <a:rPr lang="zh-CN" altLang="en-US" sz="2400" b="1" dirty="0">
                <a:solidFill>
                  <a:schemeClr val="bg1"/>
                </a:solidFill>
                <a:latin typeface="华文楷体" pitchFamily="2" charset="-122"/>
                <a:ea typeface="华文楷体" pitchFamily="2" charset="-122"/>
              </a:rPr>
              <a:t>毫升是不会影响健康的。</a:t>
            </a:r>
          </a:p>
        </p:txBody>
      </p:sp>
      <p:pic>
        <p:nvPicPr>
          <p:cNvPr id="128018" name="Picture 18" descr="1"/>
          <p:cNvPicPr>
            <a:picLocks noChangeAspect="1"/>
          </p:cNvPicPr>
          <p:nvPr/>
        </p:nvPicPr>
        <p:blipFill>
          <a:blip r:embed="rId2"/>
          <a:stretch>
            <a:fillRect/>
          </a:stretch>
        </p:blipFill>
        <p:spPr>
          <a:xfrm>
            <a:off x="8543925" y="4437063"/>
            <a:ext cx="1804988" cy="2152650"/>
          </a:xfrm>
          <a:prstGeom prst="rect">
            <a:avLst/>
          </a:prstGeom>
          <a:noFill/>
          <a:ln w="9525">
            <a:noFill/>
          </a:ln>
        </p:spPr>
      </p:pic>
      <p:sp>
        <p:nvSpPr>
          <p:cNvPr id="128019" name="Rectangle 19"/>
          <p:cNvSpPr/>
          <p:nvPr/>
        </p:nvSpPr>
        <p:spPr>
          <a:xfrm>
            <a:off x="2279650" y="4362609"/>
            <a:ext cx="4608513" cy="1630045"/>
          </a:xfrm>
          <a:prstGeom prst="rect">
            <a:avLst/>
          </a:prstGeom>
          <a:noFill/>
          <a:ln w="9525" cap="flat" cmpd="sng">
            <a:solidFill>
              <a:schemeClr val="bg1"/>
            </a:solidFill>
            <a:prstDash val="solid"/>
            <a:miter/>
            <a:headEnd type="none" w="med" len="med"/>
            <a:tailEnd type="none" w="med" len="med"/>
          </a:ln>
        </p:spPr>
        <p:txBody>
          <a:bodyPr anchor="ctr">
            <a:spAutoFit/>
          </a:bodyPr>
          <a:lstStyle/>
          <a:p>
            <a:r>
              <a:rPr lang="en-US" altLang="zh-CN" sz="2400" dirty="0">
                <a:solidFill>
                  <a:schemeClr val="bg1"/>
                </a:solidFill>
                <a:latin typeface="华文楷体" pitchFamily="2" charset="-122"/>
                <a:ea typeface="华文楷体" pitchFamily="2" charset="-122"/>
              </a:rPr>
              <a:t>2001</a:t>
            </a:r>
            <a:r>
              <a:rPr lang="zh-CN" altLang="en-US" sz="2400" dirty="0">
                <a:solidFill>
                  <a:schemeClr val="bg1"/>
                </a:solidFill>
                <a:latin typeface="华文楷体" pitchFamily="2" charset="-122"/>
                <a:ea typeface="华文楷体" pitchFamily="2" charset="-122"/>
              </a:rPr>
              <a:t>年世界卫生组织、红十字会等作出决定，将发现</a:t>
            </a:r>
            <a:r>
              <a:rPr lang="en-US" altLang="zh-CN" sz="2400" dirty="0">
                <a:solidFill>
                  <a:schemeClr val="bg1"/>
                </a:solidFill>
                <a:latin typeface="华文楷体" pitchFamily="2" charset="-122"/>
                <a:ea typeface="华文楷体" pitchFamily="2" charset="-122"/>
              </a:rPr>
              <a:t>ABO</a:t>
            </a:r>
            <a:r>
              <a:rPr lang="zh-CN" altLang="en-US" sz="2400" dirty="0">
                <a:solidFill>
                  <a:schemeClr val="bg1"/>
                </a:solidFill>
                <a:latin typeface="华文楷体" pitchFamily="2" charset="-122"/>
                <a:ea typeface="华文楷体" pitchFamily="2" charset="-122"/>
              </a:rPr>
              <a:t>血型的医生卡尔</a:t>
            </a:r>
            <a:r>
              <a:rPr lang="en-US" altLang="zh-CN" sz="2400" dirty="0">
                <a:solidFill>
                  <a:schemeClr val="bg1"/>
                </a:solidFill>
                <a:latin typeface="华文楷体" pitchFamily="2" charset="-122"/>
                <a:ea typeface="华文楷体" pitchFamily="2" charset="-122"/>
              </a:rPr>
              <a:t>·</a:t>
            </a:r>
            <a:r>
              <a:rPr lang="zh-CN" altLang="en-US" sz="2400" dirty="0">
                <a:solidFill>
                  <a:schemeClr val="bg1"/>
                </a:solidFill>
                <a:latin typeface="华文楷体" pitchFamily="2" charset="-122"/>
                <a:ea typeface="华文楷体" pitchFamily="2" charset="-122"/>
              </a:rPr>
              <a:t>兰德斯坦纳生日</a:t>
            </a:r>
            <a:r>
              <a:rPr lang="en-US" altLang="zh-CN" sz="2400" dirty="0">
                <a:solidFill>
                  <a:srgbClr val="FFFF00"/>
                </a:solidFill>
                <a:latin typeface="华文楷体" pitchFamily="2" charset="-122"/>
                <a:ea typeface="华文楷体" pitchFamily="2" charset="-122"/>
              </a:rPr>
              <a:t>6</a:t>
            </a:r>
            <a:r>
              <a:rPr lang="zh-CN" altLang="en-US" sz="2400" dirty="0">
                <a:solidFill>
                  <a:srgbClr val="FFFF00"/>
                </a:solidFill>
                <a:latin typeface="华文楷体" pitchFamily="2" charset="-122"/>
                <a:ea typeface="华文楷体" pitchFamily="2" charset="-122"/>
              </a:rPr>
              <a:t>月</a:t>
            </a:r>
            <a:r>
              <a:rPr lang="en-US" altLang="zh-CN" sz="2400" dirty="0">
                <a:solidFill>
                  <a:srgbClr val="FFFF00"/>
                </a:solidFill>
                <a:latin typeface="华文楷体" pitchFamily="2" charset="-122"/>
                <a:ea typeface="华文楷体" pitchFamily="2" charset="-122"/>
              </a:rPr>
              <a:t>14</a:t>
            </a:r>
            <a:r>
              <a:rPr lang="zh-CN" altLang="en-US" sz="2400" dirty="0">
                <a:solidFill>
                  <a:srgbClr val="FFFF00"/>
                </a:solidFill>
                <a:latin typeface="华文楷体" pitchFamily="2" charset="-122"/>
                <a:ea typeface="华文楷体" pitchFamily="2" charset="-122"/>
              </a:rPr>
              <a:t>日</a:t>
            </a:r>
            <a:r>
              <a:rPr lang="zh-CN" altLang="en-US" sz="2400" dirty="0">
                <a:solidFill>
                  <a:schemeClr val="bg1"/>
                </a:solidFill>
                <a:latin typeface="华文楷体" pitchFamily="2" charset="-122"/>
                <a:ea typeface="华文楷体" pitchFamily="2" charset="-122"/>
              </a:rPr>
              <a:t>，定为“世界献血日”。</a:t>
            </a:r>
            <a:r>
              <a:rPr lang="zh-CN" altLang="en-US" sz="2800" dirty="0">
                <a:solidFill>
                  <a:schemeClr val="bg1"/>
                </a:solidFill>
                <a:latin typeface="华文楷体" pitchFamily="2" charset="-122"/>
                <a:ea typeface="华文楷体" pitchFamily="2" charset="-122"/>
              </a:rPr>
              <a:t> </a:t>
            </a: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28004"/>
                                        </p:tgtEl>
                                        <p:attrNameLst>
                                          <p:attrName>style.visibility</p:attrName>
                                        </p:attrNameLst>
                                      </p:cBhvr>
                                      <p:to>
                                        <p:strVal val="visible"/>
                                      </p:to>
                                    </p:set>
                                    <p:anim calcmode="lin" valueType="num">
                                      <p:cBhvr>
                                        <p:cTn id="7" dur="1000" fill="hold"/>
                                        <p:tgtEl>
                                          <p:spTgt spid="128004"/>
                                        </p:tgtEl>
                                        <p:attrNameLst>
                                          <p:attrName>ppt_w</p:attrName>
                                        </p:attrNameLst>
                                      </p:cBhvr>
                                      <p:tavLst>
                                        <p:tav tm="0">
                                          <p:val>
                                            <p:strVal val="#ppt_w*0.70"/>
                                          </p:val>
                                        </p:tav>
                                        <p:tav tm="100000">
                                          <p:val>
                                            <p:strVal val="#ppt_w"/>
                                          </p:val>
                                        </p:tav>
                                      </p:tavLst>
                                    </p:anim>
                                    <p:anim calcmode="lin" valueType="num">
                                      <p:cBhvr>
                                        <p:cTn id="8" dur="1000" fill="hold"/>
                                        <p:tgtEl>
                                          <p:spTgt spid="128004"/>
                                        </p:tgtEl>
                                        <p:attrNameLst>
                                          <p:attrName>ppt_h</p:attrName>
                                        </p:attrNameLst>
                                      </p:cBhvr>
                                      <p:tavLst>
                                        <p:tav tm="0">
                                          <p:val>
                                            <p:strVal val="#ppt_h"/>
                                          </p:val>
                                        </p:tav>
                                        <p:tav tm="100000">
                                          <p:val>
                                            <p:strVal val="#ppt_h"/>
                                          </p:val>
                                        </p:tav>
                                      </p:tavLst>
                                    </p:anim>
                                    <p:animEffect transition="in" filter="fade">
                                      <p:cBhvr>
                                        <p:cTn id="9" dur="1000"/>
                                        <p:tgtEl>
                                          <p:spTgt spid="128004"/>
                                        </p:tgtEl>
                                      </p:cBhvr>
                                    </p:animEffect>
                                  </p:childTnLst>
                                </p:cTn>
                              </p:par>
                            </p:childTnLst>
                          </p:cTn>
                        </p:par>
                      </p:childTnLst>
                    </p:cTn>
                  </p:par>
                  <p:par>
                    <p:cTn id="10" fill="hold">
                      <p:stCondLst>
                        <p:cond delay="indefinite"/>
                      </p:stCondLst>
                      <p:childTnLst>
                        <p:par>
                          <p:cTn id="11" fill="hold">
                            <p:stCondLst>
                              <p:cond delay="0"/>
                            </p:stCondLst>
                            <p:childTnLst>
                              <p:par>
                                <p:cTn id="12" presetID="54" presetClass="entr" presetSubtype="0" accel="100000" fill="hold" grpId="0" nodeType="clickEffect">
                                  <p:stCondLst>
                                    <p:cond delay="0"/>
                                  </p:stCondLst>
                                  <p:childTnLst>
                                    <p:set>
                                      <p:cBhvr>
                                        <p:cTn id="13" dur="1" fill="hold">
                                          <p:stCondLst>
                                            <p:cond delay="0"/>
                                          </p:stCondLst>
                                        </p:cTn>
                                        <p:tgtEl>
                                          <p:spTgt spid="128005"/>
                                        </p:tgtEl>
                                        <p:attrNameLst>
                                          <p:attrName>style.visibility</p:attrName>
                                        </p:attrNameLst>
                                      </p:cBhvr>
                                      <p:to>
                                        <p:strVal val="visible"/>
                                      </p:to>
                                    </p:set>
                                    <p:anim calcmode="lin" valueType="num">
                                      <p:cBhvr>
                                        <p:cTn id="14" dur="500" fill="hold"/>
                                        <p:tgtEl>
                                          <p:spTgt spid="128005"/>
                                        </p:tgtEl>
                                        <p:attrNameLst>
                                          <p:attrName>ppt_w</p:attrName>
                                        </p:attrNameLst>
                                      </p:cBhvr>
                                      <p:tavLst>
                                        <p:tav tm="0">
                                          <p:val>
                                            <p:strVal val="#ppt_w*0.05"/>
                                          </p:val>
                                        </p:tav>
                                        <p:tav tm="100000">
                                          <p:val>
                                            <p:strVal val="#ppt_w"/>
                                          </p:val>
                                        </p:tav>
                                      </p:tavLst>
                                    </p:anim>
                                    <p:anim calcmode="lin" valueType="num">
                                      <p:cBhvr>
                                        <p:cTn id="15" dur="500" fill="hold"/>
                                        <p:tgtEl>
                                          <p:spTgt spid="128005"/>
                                        </p:tgtEl>
                                        <p:attrNameLst>
                                          <p:attrName>ppt_h</p:attrName>
                                        </p:attrNameLst>
                                      </p:cBhvr>
                                      <p:tavLst>
                                        <p:tav tm="0">
                                          <p:val>
                                            <p:strVal val="#ppt_h"/>
                                          </p:val>
                                        </p:tav>
                                        <p:tav tm="100000">
                                          <p:val>
                                            <p:strVal val="#ppt_h"/>
                                          </p:val>
                                        </p:tav>
                                      </p:tavLst>
                                    </p:anim>
                                    <p:anim calcmode="lin" valueType="num">
                                      <p:cBhvr>
                                        <p:cTn id="16" dur="500" fill="hold"/>
                                        <p:tgtEl>
                                          <p:spTgt spid="128005"/>
                                        </p:tgtEl>
                                        <p:attrNameLst>
                                          <p:attrName>ppt_x</p:attrName>
                                        </p:attrNameLst>
                                      </p:cBhvr>
                                      <p:tavLst>
                                        <p:tav tm="0">
                                          <p:val>
                                            <p:strVal val="#ppt_x-.2"/>
                                          </p:val>
                                        </p:tav>
                                        <p:tav tm="100000">
                                          <p:val>
                                            <p:strVal val="#ppt_x"/>
                                          </p:val>
                                        </p:tav>
                                      </p:tavLst>
                                    </p:anim>
                                    <p:anim calcmode="lin" valueType="num">
                                      <p:cBhvr>
                                        <p:cTn id="17" dur="500" fill="hold"/>
                                        <p:tgtEl>
                                          <p:spTgt spid="128005"/>
                                        </p:tgtEl>
                                        <p:attrNameLst>
                                          <p:attrName>ppt_y</p:attrName>
                                        </p:attrNameLst>
                                      </p:cBhvr>
                                      <p:tavLst>
                                        <p:tav tm="0">
                                          <p:val>
                                            <p:strVal val="#ppt_y"/>
                                          </p:val>
                                        </p:tav>
                                        <p:tav tm="100000">
                                          <p:val>
                                            <p:strVal val="#ppt_y"/>
                                          </p:val>
                                        </p:tav>
                                      </p:tavLst>
                                    </p:anim>
                                    <p:animEffect transition="in" filter="fade">
                                      <p:cBhvr>
                                        <p:cTn id="18" dur="500"/>
                                        <p:tgtEl>
                                          <p:spTgt spid="128005"/>
                                        </p:tgtEl>
                                      </p:cBhvr>
                                    </p:animEffect>
                                  </p:childTnLst>
                                </p:cTn>
                              </p:par>
                            </p:childTnLst>
                          </p:cTn>
                        </p:par>
                        <p:par>
                          <p:cTn id="19" fill="hold">
                            <p:stCondLst>
                              <p:cond delay="500"/>
                            </p:stCondLst>
                            <p:childTnLst>
                              <p:par>
                                <p:cTn id="20" presetID="17" presetClass="entr" presetSubtype="10" fill="hold" nodeType="afterEffect">
                                  <p:stCondLst>
                                    <p:cond delay="0"/>
                                  </p:stCondLst>
                                  <p:childTnLst>
                                    <p:set>
                                      <p:cBhvr>
                                        <p:cTn id="21" dur="1" fill="hold">
                                          <p:stCondLst>
                                            <p:cond delay="0"/>
                                          </p:stCondLst>
                                        </p:cTn>
                                        <p:tgtEl>
                                          <p:spTgt spid="128006"/>
                                        </p:tgtEl>
                                        <p:attrNameLst>
                                          <p:attrName>style.visibility</p:attrName>
                                        </p:attrNameLst>
                                      </p:cBhvr>
                                      <p:to>
                                        <p:strVal val="visible"/>
                                      </p:to>
                                    </p:set>
                                    <p:anim calcmode="lin" valueType="num">
                                      <p:cBhvr>
                                        <p:cTn id="22" dur="500" fill="hold"/>
                                        <p:tgtEl>
                                          <p:spTgt spid="128006"/>
                                        </p:tgtEl>
                                        <p:attrNameLst>
                                          <p:attrName>ppt_w</p:attrName>
                                        </p:attrNameLst>
                                      </p:cBhvr>
                                      <p:tavLst>
                                        <p:tav tm="0">
                                          <p:val>
                                            <p:fltVal val="0"/>
                                          </p:val>
                                        </p:tav>
                                        <p:tav tm="100000">
                                          <p:val>
                                            <p:strVal val="#ppt_w"/>
                                          </p:val>
                                        </p:tav>
                                      </p:tavLst>
                                    </p:anim>
                                    <p:anim calcmode="lin" valueType="num">
                                      <p:cBhvr>
                                        <p:cTn id="23" dur="500" fill="hold"/>
                                        <p:tgtEl>
                                          <p:spTgt spid="128006"/>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128007"/>
                                        </p:tgtEl>
                                        <p:attrNameLst>
                                          <p:attrName>style.visibility</p:attrName>
                                        </p:attrNameLst>
                                      </p:cBhvr>
                                      <p:to>
                                        <p:strVal val="visible"/>
                                      </p:to>
                                    </p:set>
                                    <p:anim calcmode="lin" valueType="num">
                                      <p:cBhvr>
                                        <p:cTn id="28" dur="1000" fill="hold"/>
                                        <p:tgtEl>
                                          <p:spTgt spid="128007"/>
                                        </p:tgtEl>
                                        <p:attrNameLst>
                                          <p:attrName>ppt_w</p:attrName>
                                        </p:attrNameLst>
                                      </p:cBhvr>
                                      <p:tavLst>
                                        <p:tav tm="0">
                                          <p:val>
                                            <p:strVal val="#ppt_w*0.70"/>
                                          </p:val>
                                        </p:tav>
                                        <p:tav tm="100000">
                                          <p:val>
                                            <p:strVal val="#ppt_w"/>
                                          </p:val>
                                        </p:tav>
                                      </p:tavLst>
                                    </p:anim>
                                    <p:anim calcmode="lin" valueType="num">
                                      <p:cBhvr>
                                        <p:cTn id="29" dur="1000" fill="hold"/>
                                        <p:tgtEl>
                                          <p:spTgt spid="128007"/>
                                        </p:tgtEl>
                                        <p:attrNameLst>
                                          <p:attrName>ppt_h</p:attrName>
                                        </p:attrNameLst>
                                      </p:cBhvr>
                                      <p:tavLst>
                                        <p:tav tm="0">
                                          <p:val>
                                            <p:strVal val="#ppt_h"/>
                                          </p:val>
                                        </p:tav>
                                        <p:tav tm="100000">
                                          <p:val>
                                            <p:strVal val="#ppt_h"/>
                                          </p:val>
                                        </p:tav>
                                      </p:tavLst>
                                    </p:anim>
                                    <p:animEffect transition="in" filter="fade">
                                      <p:cBhvr>
                                        <p:cTn id="30" dur="1000"/>
                                        <p:tgtEl>
                                          <p:spTgt spid="128007"/>
                                        </p:tgtEl>
                                      </p:cBhvr>
                                    </p:animEffect>
                                  </p:childTnLst>
                                </p:cTn>
                              </p:par>
                            </p:childTnLst>
                          </p:cTn>
                        </p:par>
                      </p:childTnLst>
                    </p:cTn>
                  </p:par>
                  <p:par>
                    <p:cTn id="31" fill="hold">
                      <p:stCondLst>
                        <p:cond delay="indefinite"/>
                      </p:stCondLst>
                      <p:childTnLst>
                        <p:par>
                          <p:cTn id="32" fill="hold">
                            <p:stCondLst>
                              <p:cond delay="0"/>
                            </p:stCondLst>
                            <p:childTnLst>
                              <p:par>
                                <p:cTn id="33" presetID="54" presetClass="entr" presetSubtype="0" accel="100000" fill="hold" grpId="0" nodeType="clickEffect">
                                  <p:stCondLst>
                                    <p:cond delay="0"/>
                                  </p:stCondLst>
                                  <p:childTnLst>
                                    <p:set>
                                      <p:cBhvr>
                                        <p:cTn id="34" dur="1" fill="hold">
                                          <p:stCondLst>
                                            <p:cond delay="0"/>
                                          </p:stCondLst>
                                        </p:cTn>
                                        <p:tgtEl>
                                          <p:spTgt spid="128009"/>
                                        </p:tgtEl>
                                        <p:attrNameLst>
                                          <p:attrName>style.visibility</p:attrName>
                                        </p:attrNameLst>
                                      </p:cBhvr>
                                      <p:to>
                                        <p:strVal val="visible"/>
                                      </p:to>
                                    </p:set>
                                    <p:anim calcmode="lin" valueType="num">
                                      <p:cBhvr>
                                        <p:cTn id="35" dur="500" fill="hold"/>
                                        <p:tgtEl>
                                          <p:spTgt spid="128009"/>
                                        </p:tgtEl>
                                        <p:attrNameLst>
                                          <p:attrName>ppt_w</p:attrName>
                                        </p:attrNameLst>
                                      </p:cBhvr>
                                      <p:tavLst>
                                        <p:tav tm="0">
                                          <p:val>
                                            <p:strVal val="#ppt_w*0.05"/>
                                          </p:val>
                                        </p:tav>
                                        <p:tav tm="100000">
                                          <p:val>
                                            <p:strVal val="#ppt_w"/>
                                          </p:val>
                                        </p:tav>
                                      </p:tavLst>
                                    </p:anim>
                                    <p:anim calcmode="lin" valueType="num">
                                      <p:cBhvr>
                                        <p:cTn id="36" dur="500" fill="hold"/>
                                        <p:tgtEl>
                                          <p:spTgt spid="128009"/>
                                        </p:tgtEl>
                                        <p:attrNameLst>
                                          <p:attrName>ppt_h</p:attrName>
                                        </p:attrNameLst>
                                      </p:cBhvr>
                                      <p:tavLst>
                                        <p:tav tm="0">
                                          <p:val>
                                            <p:strVal val="#ppt_h"/>
                                          </p:val>
                                        </p:tav>
                                        <p:tav tm="100000">
                                          <p:val>
                                            <p:strVal val="#ppt_h"/>
                                          </p:val>
                                        </p:tav>
                                      </p:tavLst>
                                    </p:anim>
                                    <p:anim calcmode="lin" valueType="num">
                                      <p:cBhvr>
                                        <p:cTn id="37" dur="500" fill="hold"/>
                                        <p:tgtEl>
                                          <p:spTgt spid="128009"/>
                                        </p:tgtEl>
                                        <p:attrNameLst>
                                          <p:attrName>ppt_x</p:attrName>
                                        </p:attrNameLst>
                                      </p:cBhvr>
                                      <p:tavLst>
                                        <p:tav tm="0">
                                          <p:val>
                                            <p:strVal val="#ppt_x-.2"/>
                                          </p:val>
                                        </p:tav>
                                        <p:tav tm="100000">
                                          <p:val>
                                            <p:strVal val="#ppt_x"/>
                                          </p:val>
                                        </p:tav>
                                      </p:tavLst>
                                    </p:anim>
                                    <p:anim calcmode="lin" valueType="num">
                                      <p:cBhvr>
                                        <p:cTn id="38" dur="500" fill="hold"/>
                                        <p:tgtEl>
                                          <p:spTgt spid="128009"/>
                                        </p:tgtEl>
                                        <p:attrNameLst>
                                          <p:attrName>ppt_y</p:attrName>
                                        </p:attrNameLst>
                                      </p:cBhvr>
                                      <p:tavLst>
                                        <p:tav tm="0">
                                          <p:val>
                                            <p:strVal val="#ppt_y"/>
                                          </p:val>
                                        </p:tav>
                                        <p:tav tm="100000">
                                          <p:val>
                                            <p:strVal val="#ppt_y"/>
                                          </p:val>
                                        </p:tav>
                                      </p:tavLst>
                                    </p:anim>
                                    <p:animEffect transition="in" filter="fade">
                                      <p:cBhvr>
                                        <p:cTn id="39" dur="500"/>
                                        <p:tgtEl>
                                          <p:spTgt spid="128009"/>
                                        </p:tgtEl>
                                      </p:cBhvr>
                                    </p:animEffect>
                                  </p:childTnLst>
                                </p:cTn>
                              </p:par>
                            </p:childTnLst>
                          </p:cTn>
                        </p:par>
                        <p:par>
                          <p:cTn id="40" fill="hold">
                            <p:stCondLst>
                              <p:cond delay="500"/>
                            </p:stCondLst>
                            <p:childTnLst>
                              <p:par>
                                <p:cTn id="41" presetID="17" presetClass="entr" presetSubtype="10" fill="hold" nodeType="afterEffect">
                                  <p:stCondLst>
                                    <p:cond delay="0"/>
                                  </p:stCondLst>
                                  <p:childTnLst>
                                    <p:set>
                                      <p:cBhvr>
                                        <p:cTn id="42" dur="1" fill="hold">
                                          <p:stCondLst>
                                            <p:cond delay="0"/>
                                          </p:stCondLst>
                                        </p:cTn>
                                        <p:tgtEl>
                                          <p:spTgt spid="128014"/>
                                        </p:tgtEl>
                                        <p:attrNameLst>
                                          <p:attrName>style.visibility</p:attrName>
                                        </p:attrNameLst>
                                      </p:cBhvr>
                                      <p:to>
                                        <p:strVal val="visible"/>
                                      </p:to>
                                    </p:set>
                                    <p:anim calcmode="lin" valueType="num">
                                      <p:cBhvr>
                                        <p:cTn id="43" dur="500" fill="hold"/>
                                        <p:tgtEl>
                                          <p:spTgt spid="128014"/>
                                        </p:tgtEl>
                                        <p:attrNameLst>
                                          <p:attrName>ppt_w</p:attrName>
                                        </p:attrNameLst>
                                      </p:cBhvr>
                                      <p:tavLst>
                                        <p:tav tm="0">
                                          <p:val>
                                            <p:fltVal val="0"/>
                                          </p:val>
                                        </p:tav>
                                        <p:tav tm="100000">
                                          <p:val>
                                            <p:strVal val="#ppt_w"/>
                                          </p:val>
                                        </p:tav>
                                      </p:tavLst>
                                    </p:anim>
                                    <p:anim calcmode="lin" valueType="num">
                                      <p:cBhvr>
                                        <p:cTn id="44" dur="500" fill="hold"/>
                                        <p:tgtEl>
                                          <p:spTgt spid="128014"/>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grpId="0" nodeType="clickEffect">
                                  <p:stCondLst>
                                    <p:cond delay="0"/>
                                  </p:stCondLst>
                                  <p:childTnLst>
                                    <p:set>
                                      <p:cBhvr>
                                        <p:cTn id="48" dur="1" fill="hold">
                                          <p:stCondLst>
                                            <p:cond delay="0"/>
                                          </p:stCondLst>
                                        </p:cTn>
                                        <p:tgtEl>
                                          <p:spTgt spid="128010"/>
                                        </p:tgtEl>
                                        <p:attrNameLst>
                                          <p:attrName>style.visibility</p:attrName>
                                        </p:attrNameLst>
                                      </p:cBhvr>
                                      <p:to>
                                        <p:strVal val="visible"/>
                                      </p:to>
                                    </p:set>
                                    <p:anim calcmode="lin" valueType="num">
                                      <p:cBhvr>
                                        <p:cTn id="49" dur="1000" fill="hold"/>
                                        <p:tgtEl>
                                          <p:spTgt spid="128010"/>
                                        </p:tgtEl>
                                        <p:attrNameLst>
                                          <p:attrName>ppt_w</p:attrName>
                                        </p:attrNameLst>
                                      </p:cBhvr>
                                      <p:tavLst>
                                        <p:tav tm="0">
                                          <p:val>
                                            <p:strVal val="#ppt_w*0.70"/>
                                          </p:val>
                                        </p:tav>
                                        <p:tav tm="100000">
                                          <p:val>
                                            <p:strVal val="#ppt_w"/>
                                          </p:val>
                                        </p:tav>
                                      </p:tavLst>
                                    </p:anim>
                                    <p:anim calcmode="lin" valueType="num">
                                      <p:cBhvr>
                                        <p:cTn id="50" dur="1000" fill="hold"/>
                                        <p:tgtEl>
                                          <p:spTgt spid="128010"/>
                                        </p:tgtEl>
                                        <p:attrNameLst>
                                          <p:attrName>ppt_h</p:attrName>
                                        </p:attrNameLst>
                                      </p:cBhvr>
                                      <p:tavLst>
                                        <p:tav tm="0">
                                          <p:val>
                                            <p:strVal val="#ppt_h"/>
                                          </p:val>
                                        </p:tav>
                                        <p:tav tm="100000">
                                          <p:val>
                                            <p:strVal val="#ppt_h"/>
                                          </p:val>
                                        </p:tav>
                                      </p:tavLst>
                                    </p:anim>
                                    <p:animEffect transition="in" filter="fade">
                                      <p:cBhvr>
                                        <p:cTn id="51" dur="1000"/>
                                        <p:tgtEl>
                                          <p:spTgt spid="128010"/>
                                        </p:tgtEl>
                                      </p:cBhvr>
                                    </p:animEffect>
                                  </p:childTnLst>
                                </p:cTn>
                              </p:par>
                            </p:childTnLst>
                          </p:cTn>
                        </p:par>
                      </p:childTnLst>
                    </p:cTn>
                  </p:par>
                  <p:par>
                    <p:cTn id="52" fill="hold">
                      <p:stCondLst>
                        <p:cond delay="indefinite"/>
                      </p:stCondLst>
                      <p:childTnLst>
                        <p:par>
                          <p:cTn id="53" fill="hold">
                            <p:stCondLst>
                              <p:cond delay="0"/>
                            </p:stCondLst>
                            <p:childTnLst>
                              <p:par>
                                <p:cTn id="54" presetID="54" presetClass="entr" presetSubtype="0" accel="100000" fill="hold" grpId="0" nodeType="clickEffect">
                                  <p:stCondLst>
                                    <p:cond delay="0"/>
                                  </p:stCondLst>
                                  <p:childTnLst>
                                    <p:set>
                                      <p:cBhvr>
                                        <p:cTn id="55" dur="1" fill="hold">
                                          <p:stCondLst>
                                            <p:cond delay="0"/>
                                          </p:stCondLst>
                                        </p:cTn>
                                        <p:tgtEl>
                                          <p:spTgt spid="128011"/>
                                        </p:tgtEl>
                                        <p:attrNameLst>
                                          <p:attrName>style.visibility</p:attrName>
                                        </p:attrNameLst>
                                      </p:cBhvr>
                                      <p:to>
                                        <p:strVal val="visible"/>
                                      </p:to>
                                    </p:set>
                                    <p:anim calcmode="lin" valueType="num">
                                      <p:cBhvr>
                                        <p:cTn id="56" dur="500" fill="hold"/>
                                        <p:tgtEl>
                                          <p:spTgt spid="128011"/>
                                        </p:tgtEl>
                                        <p:attrNameLst>
                                          <p:attrName>ppt_w</p:attrName>
                                        </p:attrNameLst>
                                      </p:cBhvr>
                                      <p:tavLst>
                                        <p:tav tm="0">
                                          <p:val>
                                            <p:strVal val="#ppt_w*0.05"/>
                                          </p:val>
                                        </p:tav>
                                        <p:tav tm="100000">
                                          <p:val>
                                            <p:strVal val="#ppt_w"/>
                                          </p:val>
                                        </p:tav>
                                      </p:tavLst>
                                    </p:anim>
                                    <p:anim calcmode="lin" valueType="num">
                                      <p:cBhvr>
                                        <p:cTn id="57" dur="500" fill="hold"/>
                                        <p:tgtEl>
                                          <p:spTgt spid="128011"/>
                                        </p:tgtEl>
                                        <p:attrNameLst>
                                          <p:attrName>ppt_h</p:attrName>
                                        </p:attrNameLst>
                                      </p:cBhvr>
                                      <p:tavLst>
                                        <p:tav tm="0">
                                          <p:val>
                                            <p:strVal val="#ppt_h"/>
                                          </p:val>
                                        </p:tav>
                                        <p:tav tm="100000">
                                          <p:val>
                                            <p:strVal val="#ppt_h"/>
                                          </p:val>
                                        </p:tav>
                                      </p:tavLst>
                                    </p:anim>
                                    <p:anim calcmode="lin" valueType="num">
                                      <p:cBhvr>
                                        <p:cTn id="58" dur="500" fill="hold"/>
                                        <p:tgtEl>
                                          <p:spTgt spid="128011"/>
                                        </p:tgtEl>
                                        <p:attrNameLst>
                                          <p:attrName>ppt_x</p:attrName>
                                        </p:attrNameLst>
                                      </p:cBhvr>
                                      <p:tavLst>
                                        <p:tav tm="0">
                                          <p:val>
                                            <p:strVal val="#ppt_x-.2"/>
                                          </p:val>
                                        </p:tav>
                                        <p:tav tm="100000">
                                          <p:val>
                                            <p:strVal val="#ppt_x"/>
                                          </p:val>
                                        </p:tav>
                                      </p:tavLst>
                                    </p:anim>
                                    <p:anim calcmode="lin" valueType="num">
                                      <p:cBhvr>
                                        <p:cTn id="59" dur="500" fill="hold"/>
                                        <p:tgtEl>
                                          <p:spTgt spid="128011"/>
                                        </p:tgtEl>
                                        <p:attrNameLst>
                                          <p:attrName>ppt_y</p:attrName>
                                        </p:attrNameLst>
                                      </p:cBhvr>
                                      <p:tavLst>
                                        <p:tav tm="0">
                                          <p:val>
                                            <p:strVal val="#ppt_y"/>
                                          </p:val>
                                        </p:tav>
                                        <p:tav tm="100000">
                                          <p:val>
                                            <p:strVal val="#ppt_y"/>
                                          </p:val>
                                        </p:tav>
                                      </p:tavLst>
                                    </p:anim>
                                    <p:animEffect transition="in" filter="fade">
                                      <p:cBhvr>
                                        <p:cTn id="60" dur="500"/>
                                        <p:tgtEl>
                                          <p:spTgt spid="128011"/>
                                        </p:tgtEl>
                                      </p:cBhvr>
                                    </p:animEffect>
                                  </p:childTnLst>
                                </p:cTn>
                              </p:par>
                            </p:childTnLst>
                          </p:cTn>
                        </p:par>
                        <p:par>
                          <p:cTn id="61" fill="hold">
                            <p:stCondLst>
                              <p:cond delay="500"/>
                            </p:stCondLst>
                            <p:childTnLst>
                              <p:par>
                                <p:cTn id="62" presetID="17" presetClass="entr" presetSubtype="10" fill="hold" nodeType="afterEffect">
                                  <p:stCondLst>
                                    <p:cond delay="0"/>
                                  </p:stCondLst>
                                  <p:childTnLst>
                                    <p:set>
                                      <p:cBhvr>
                                        <p:cTn id="63" dur="1" fill="hold">
                                          <p:stCondLst>
                                            <p:cond delay="0"/>
                                          </p:stCondLst>
                                        </p:cTn>
                                        <p:tgtEl>
                                          <p:spTgt spid="128015"/>
                                        </p:tgtEl>
                                        <p:attrNameLst>
                                          <p:attrName>style.visibility</p:attrName>
                                        </p:attrNameLst>
                                      </p:cBhvr>
                                      <p:to>
                                        <p:strVal val="visible"/>
                                      </p:to>
                                    </p:set>
                                    <p:anim calcmode="lin" valueType="num">
                                      <p:cBhvr>
                                        <p:cTn id="64" dur="500" fill="hold"/>
                                        <p:tgtEl>
                                          <p:spTgt spid="128015"/>
                                        </p:tgtEl>
                                        <p:attrNameLst>
                                          <p:attrName>ppt_w</p:attrName>
                                        </p:attrNameLst>
                                      </p:cBhvr>
                                      <p:tavLst>
                                        <p:tav tm="0">
                                          <p:val>
                                            <p:fltVal val="0"/>
                                          </p:val>
                                        </p:tav>
                                        <p:tav tm="100000">
                                          <p:val>
                                            <p:strVal val="#ppt_w"/>
                                          </p:val>
                                        </p:tav>
                                      </p:tavLst>
                                    </p:anim>
                                    <p:anim calcmode="lin" valueType="num">
                                      <p:cBhvr>
                                        <p:cTn id="65" dur="500" fill="hold"/>
                                        <p:tgtEl>
                                          <p:spTgt spid="128015"/>
                                        </p:tgtEl>
                                        <p:attrNameLst>
                                          <p:attrName>ppt_h</p:attrName>
                                        </p:attrNameLst>
                                      </p:cBhvr>
                                      <p:tavLst>
                                        <p:tav tm="0">
                                          <p:val>
                                            <p:strVal val="#ppt_h"/>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55" presetClass="entr" presetSubtype="0" fill="hold" grpId="0" nodeType="clickEffect">
                                  <p:stCondLst>
                                    <p:cond delay="0"/>
                                  </p:stCondLst>
                                  <p:childTnLst>
                                    <p:set>
                                      <p:cBhvr>
                                        <p:cTn id="69" dur="1" fill="hold">
                                          <p:stCondLst>
                                            <p:cond delay="0"/>
                                          </p:stCondLst>
                                        </p:cTn>
                                        <p:tgtEl>
                                          <p:spTgt spid="128012"/>
                                        </p:tgtEl>
                                        <p:attrNameLst>
                                          <p:attrName>style.visibility</p:attrName>
                                        </p:attrNameLst>
                                      </p:cBhvr>
                                      <p:to>
                                        <p:strVal val="visible"/>
                                      </p:to>
                                    </p:set>
                                    <p:anim calcmode="lin" valueType="num">
                                      <p:cBhvr>
                                        <p:cTn id="70" dur="1000" fill="hold"/>
                                        <p:tgtEl>
                                          <p:spTgt spid="128012"/>
                                        </p:tgtEl>
                                        <p:attrNameLst>
                                          <p:attrName>ppt_w</p:attrName>
                                        </p:attrNameLst>
                                      </p:cBhvr>
                                      <p:tavLst>
                                        <p:tav tm="0">
                                          <p:val>
                                            <p:strVal val="#ppt_w*0.70"/>
                                          </p:val>
                                        </p:tav>
                                        <p:tav tm="100000">
                                          <p:val>
                                            <p:strVal val="#ppt_w"/>
                                          </p:val>
                                        </p:tav>
                                      </p:tavLst>
                                    </p:anim>
                                    <p:anim calcmode="lin" valueType="num">
                                      <p:cBhvr>
                                        <p:cTn id="71" dur="1000" fill="hold"/>
                                        <p:tgtEl>
                                          <p:spTgt spid="128012"/>
                                        </p:tgtEl>
                                        <p:attrNameLst>
                                          <p:attrName>ppt_h</p:attrName>
                                        </p:attrNameLst>
                                      </p:cBhvr>
                                      <p:tavLst>
                                        <p:tav tm="0">
                                          <p:val>
                                            <p:strVal val="#ppt_h"/>
                                          </p:val>
                                        </p:tav>
                                        <p:tav tm="100000">
                                          <p:val>
                                            <p:strVal val="#ppt_h"/>
                                          </p:val>
                                        </p:tav>
                                      </p:tavLst>
                                    </p:anim>
                                    <p:animEffect transition="in" filter="fade">
                                      <p:cBhvr>
                                        <p:cTn id="72" dur="1000"/>
                                        <p:tgtEl>
                                          <p:spTgt spid="128012"/>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128017"/>
                                        </p:tgtEl>
                                        <p:attrNameLst>
                                          <p:attrName>style.visibility</p:attrName>
                                        </p:attrNameLst>
                                      </p:cBhvr>
                                      <p:to>
                                        <p:strVal val="visible"/>
                                      </p:to>
                                    </p:set>
                                  </p:childTnLst>
                                </p:cTn>
                              </p:par>
                              <p:par>
                                <p:cTn id="77" presetID="30" presetClass="entr" presetSubtype="0" fill="hold" nodeType="withEffect">
                                  <p:stCondLst>
                                    <p:cond delay="0"/>
                                  </p:stCondLst>
                                  <p:childTnLst>
                                    <p:set>
                                      <p:cBhvr>
                                        <p:cTn id="78" dur="1" fill="hold">
                                          <p:stCondLst>
                                            <p:cond delay="0"/>
                                          </p:stCondLst>
                                        </p:cTn>
                                        <p:tgtEl>
                                          <p:spTgt spid="128018"/>
                                        </p:tgtEl>
                                        <p:attrNameLst>
                                          <p:attrName>style.visibility</p:attrName>
                                        </p:attrNameLst>
                                      </p:cBhvr>
                                      <p:to>
                                        <p:strVal val="visible"/>
                                      </p:to>
                                    </p:set>
                                    <p:animEffect transition="in" filter="fade">
                                      <p:cBhvr>
                                        <p:cTn id="79" dur="800" decel="100000"/>
                                        <p:tgtEl>
                                          <p:spTgt spid="128018"/>
                                        </p:tgtEl>
                                      </p:cBhvr>
                                    </p:animEffect>
                                    <p:anim calcmode="lin" valueType="num">
                                      <p:cBhvr>
                                        <p:cTn id="80" dur="800" decel="100000" fill="hold"/>
                                        <p:tgtEl>
                                          <p:spTgt spid="128018"/>
                                        </p:tgtEl>
                                        <p:attrNameLst>
                                          <p:attrName>style.rotation</p:attrName>
                                        </p:attrNameLst>
                                      </p:cBhvr>
                                      <p:tavLst>
                                        <p:tav tm="0">
                                          <p:val>
                                            <p:fltVal val="-90"/>
                                          </p:val>
                                        </p:tav>
                                        <p:tav tm="100000">
                                          <p:val>
                                            <p:fltVal val="0"/>
                                          </p:val>
                                        </p:tav>
                                      </p:tavLst>
                                    </p:anim>
                                    <p:anim calcmode="lin" valueType="num">
                                      <p:cBhvr>
                                        <p:cTn id="81" dur="800" decel="100000" fill="hold"/>
                                        <p:tgtEl>
                                          <p:spTgt spid="128018"/>
                                        </p:tgtEl>
                                        <p:attrNameLst>
                                          <p:attrName>ppt_x</p:attrName>
                                        </p:attrNameLst>
                                      </p:cBhvr>
                                      <p:tavLst>
                                        <p:tav tm="0">
                                          <p:val>
                                            <p:strVal val="#ppt_x+0.4"/>
                                          </p:val>
                                        </p:tav>
                                        <p:tav tm="100000">
                                          <p:val>
                                            <p:strVal val="#ppt_x-0.05"/>
                                          </p:val>
                                        </p:tav>
                                      </p:tavLst>
                                    </p:anim>
                                    <p:anim calcmode="lin" valueType="num">
                                      <p:cBhvr>
                                        <p:cTn id="82" dur="800" decel="100000" fill="hold"/>
                                        <p:tgtEl>
                                          <p:spTgt spid="128018"/>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128018"/>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128018"/>
                                        </p:tgtEl>
                                        <p:attrNameLst>
                                          <p:attrName>ppt_y</p:attrName>
                                        </p:attrNameLst>
                                      </p:cBhvr>
                                      <p:tavLst>
                                        <p:tav tm="0">
                                          <p:val>
                                            <p:strVal val="#ppt_y+0.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1280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4" grpId="0"/>
      <p:bldP spid="128005" grpId="0"/>
      <p:bldP spid="128007" grpId="0"/>
      <p:bldP spid="128009" grpId="0"/>
      <p:bldP spid="128010" grpId="0"/>
      <p:bldP spid="128011" grpId="0"/>
      <p:bldP spid="128012" grpId="0"/>
      <p:bldP spid="128017" grpId="0" bldLvl="0" animBg="1"/>
      <p:bldP spid="128019"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p:nvPr/>
        </p:nvSpPr>
        <p:spPr>
          <a:xfrm>
            <a:off x="2690813" y="1274763"/>
            <a:ext cx="309880" cy="368300"/>
          </a:xfrm>
          <a:prstGeom prst="rect">
            <a:avLst/>
          </a:prstGeom>
          <a:noFill/>
          <a:ln w="9525">
            <a:noFill/>
          </a:ln>
        </p:spPr>
        <p:txBody>
          <a:bodyPr wrap="none">
            <a:spAutoFit/>
          </a:bodyPr>
          <a:lstStyle/>
          <a:p>
            <a:endParaRPr lang="zh-CN" altLang="zh-CN" dirty="0">
              <a:latin typeface="Arial Black" panose="020B0A04020102020204" pitchFamily="34" charset="0"/>
              <a:ea typeface="新宋体" panose="02010609030101010101" pitchFamily="49" charset="-122"/>
            </a:endParaRPr>
          </a:p>
        </p:txBody>
      </p:sp>
      <p:sp>
        <p:nvSpPr>
          <p:cNvPr id="21507" name="Text Box 3"/>
          <p:cNvSpPr txBox="1"/>
          <p:nvPr/>
        </p:nvSpPr>
        <p:spPr>
          <a:xfrm>
            <a:off x="2424113" y="946150"/>
            <a:ext cx="4830445" cy="521970"/>
          </a:xfrm>
          <a:prstGeom prst="rect">
            <a:avLst/>
          </a:prstGeom>
          <a:noFill/>
          <a:ln w="9525">
            <a:noFill/>
          </a:ln>
        </p:spPr>
        <p:txBody>
          <a:bodyPr wrap="none">
            <a:spAutoFit/>
          </a:bodyPr>
          <a:lstStyle/>
          <a:p>
            <a:r>
              <a:rPr lang="zh-CN" altLang="en-US" sz="2800" b="1" dirty="0">
                <a:solidFill>
                  <a:srgbClr val="FFFF00"/>
                </a:solidFill>
                <a:latin typeface="Arial Black" panose="020B0A04020102020204" pitchFamily="34" charset="0"/>
                <a:ea typeface="华文楷体" pitchFamily="2" charset="-122"/>
              </a:rPr>
              <a:t>我国何时实行无偿献血制度？</a:t>
            </a:r>
          </a:p>
        </p:txBody>
      </p:sp>
      <p:sp>
        <p:nvSpPr>
          <p:cNvPr id="129028" name="Text Box 4"/>
          <p:cNvSpPr txBox="1"/>
          <p:nvPr/>
        </p:nvSpPr>
        <p:spPr>
          <a:xfrm>
            <a:off x="2351088" y="1666875"/>
            <a:ext cx="4472940" cy="953135"/>
          </a:xfrm>
          <a:prstGeom prst="rect">
            <a:avLst/>
          </a:prstGeom>
          <a:noFill/>
          <a:ln w="9525">
            <a:noFill/>
          </a:ln>
        </p:spPr>
        <p:txBody>
          <a:bodyPr wrap="none">
            <a:spAutoFit/>
          </a:bodyPr>
          <a:lstStyle/>
          <a:p>
            <a:r>
              <a:rPr lang="en-US" altLang="zh-CN" sz="2400" dirty="0">
                <a:solidFill>
                  <a:schemeClr val="bg1"/>
                </a:solidFill>
                <a:latin typeface="华文楷体" pitchFamily="2" charset="-122"/>
                <a:ea typeface="华文楷体" pitchFamily="2" charset="-122"/>
              </a:rPr>
              <a:t> </a:t>
            </a:r>
            <a:r>
              <a:rPr lang="en-US" altLang="zh-CN" sz="2800" b="1" dirty="0">
                <a:solidFill>
                  <a:schemeClr val="bg1"/>
                </a:solidFill>
                <a:latin typeface="华文楷体" pitchFamily="2" charset="-122"/>
                <a:ea typeface="华文楷体" pitchFamily="2" charset="-122"/>
              </a:rPr>
              <a:t>1998</a:t>
            </a:r>
            <a:r>
              <a:rPr lang="zh-CN" altLang="en-US" sz="2800" b="1" dirty="0">
                <a:solidFill>
                  <a:schemeClr val="bg1"/>
                </a:solidFill>
                <a:latin typeface="华文楷体" pitchFamily="2" charset="-122"/>
                <a:ea typeface="华文楷体" pitchFamily="2" charset="-122"/>
              </a:rPr>
              <a:t>年</a:t>
            </a:r>
            <a:r>
              <a:rPr lang="en-US" altLang="zh-CN" sz="2800" b="1" dirty="0">
                <a:solidFill>
                  <a:schemeClr val="bg1"/>
                </a:solidFill>
                <a:latin typeface="华文楷体" pitchFamily="2" charset="-122"/>
                <a:ea typeface="华文楷体" pitchFamily="2" charset="-122"/>
              </a:rPr>
              <a:t>10</a:t>
            </a:r>
            <a:r>
              <a:rPr lang="zh-CN" altLang="en-US" sz="2800" b="1" dirty="0">
                <a:solidFill>
                  <a:schemeClr val="bg1"/>
                </a:solidFill>
                <a:latin typeface="华文楷体" pitchFamily="2" charset="-122"/>
                <a:ea typeface="华文楷体" pitchFamily="2" charset="-122"/>
              </a:rPr>
              <a:t>月</a:t>
            </a:r>
            <a:r>
              <a:rPr lang="en-US" altLang="zh-CN" sz="2800" b="1" dirty="0">
                <a:solidFill>
                  <a:schemeClr val="bg1"/>
                </a:solidFill>
                <a:latin typeface="华文楷体" pitchFamily="2" charset="-122"/>
                <a:ea typeface="华文楷体" pitchFamily="2" charset="-122"/>
              </a:rPr>
              <a:t>1</a:t>
            </a:r>
            <a:r>
              <a:rPr lang="zh-CN" altLang="en-US" sz="2800" b="1" dirty="0">
                <a:solidFill>
                  <a:schemeClr val="bg1"/>
                </a:solidFill>
                <a:latin typeface="华文楷体" pitchFamily="2" charset="-122"/>
                <a:ea typeface="华文楷体" pitchFamily="2" charset="-122"/>
              </a:rPr>
              <a:t>日  </a:t>
            </a:r>
          </a:p>
          <a:p>
            <a:r>
              <a:rPr lang="en-US" altLang="zh-CN" sz="2800" b="1" dirty="0">
                <a:solidFill>
                  <a:schemeClr val="bg1"/>
                </a:solidFill>
                <a:latin typeface="华文楷体" pitchFamily="2" charset="-122"/>
                <a:ea typeface="华文楷体" pitchFamily="2" charset="-122"/>
              </a:rPr>
              <a:t>《</a:t>
            </a:r>
            <a:r>
              <a:rPr lang="zh-CN" altLang="en-US" sz="2800" b="1" dirty="0">
                <a:solidFill>
                  <a:schemeClr val="bg1"/>
                </a:solidFill>
                <a:latin typeface="华文楷体" pitchFamily="2" charset="-122"/>
                <a:ea typeface="华文楷体" pitchFamily="2" charset="-122"/>
              </a:rPr>
              <a:t>中华人民共和国献血法</a:t>
            </a:r>
            <a:r>
              <a:rPr lang="en-US" altLang="zh-CN" sz="2800" b="1" dirty="0">
                <a:solidFill>
                  <a:schemeClr val="bg1"/>
                </a:solidFill>
                <a:latin typeface="华文楷体" pitchFamily="2" charset="-122"/>
                <a:ea typeface="华文楷体" pitchFamily="2" charset="-122"/>
              </a:rPr>
              <a:t>》</a:t>
            </a:r>
          </a:p>
        </p:txBody>
      </p:sp>
      <p:sp>
        <p:nvSpPr>
          <p:cNvPr id="21509" name="Text Box 5"/>
          <p:cNvSpPr txBox="1"/>
          <p:nvPr/>
        </p:nvSpPr>
        <p:spPr>
          <a:xfrm>
            <a:off x="2351088" y="3322638"/>
            <a:ext cx="4115435" cy="521970"/>
          </a:xfrm>
          <a:prstGeom prst="rect">
            <a:avLst/>
          </a:prstGeom>
          <a:noFill/>
          <a:ln w="9525">
            <a:noFill/>
          </a:ln>
        </p:spPr>
        <p:txBody>
          <a:bodyPr wrap="none">
            <a:spAutoFit/>
          </a:bodyPr>
          <a:lstStyle/>
          <a:p>
            <a:r>
              <a:rPr lang="zh-CN" altLang="en-US" sz="2800" b="1" dirty="0">
                <a:solidFill>
                  <a:srgbClr val="FFFF00"/>
                </a:solidFill>
                <a:latin typeface="Arial Black" panose="020B0A04020102020204" pitchFamily="34" charset="0"/>
                <a:ea typeface="华文楷体" pitchFamily="2" charset="-122"/>
              </a:rPr>
              <a:t>什么样的人可参加献血？</a:t>
            </a:r>
          </a:p>
        </p:txBody>
      </p:sp>
      <p:sp>
        <p:nvSpPr>
          <p:cNvPr id="129030" name="Text Box 6"/>
          <p:cNvSpPr txBox="1"/>
          <p:nvPr/>
        </p:nvSpPr>
        <p:spPr>
          <a:xfrm>
            <a:off x="1992313" y="4149725"/>
            <a:ext cx="4681537" cy="953135"/>
          </a:xfrm>
          <a:prstGeom prst="rect">
            <a:avLst/>
          </a:prstGeom>
          <a:noFill/>
          <a:ln w="9525">
            <a:noFill/>
          </a:ln>
        </p:spPr>
        <p:txBody>
          <a:bodyPr>
            <a:spAutoFit/>
          </a:bodyPr>
          <a:lstStyle/>
          <a:p>
            <a:r>
              <a:rPr lang="en-US" altLang="zh-CN" sz="2800" dirty="0">
                <a:solidFill>
                  <a:schemeClr val="bg1"/>
                </a:solidFill>
                <a:latin typeface="华文楷体" pitchFamily="2" charset="-122"/>
                <a:ea typeface="华文楷体" pitchFamily="2" charset="-122"/>
              </a:rPr>
              <a:t>  </a:t>
            </a:r>
            <a:r>
              <a:rPr lang="zh-CN" altLang="en-US" sz="2800" b="1" dirty="0">
                <a:solidFill>
                  <a:schemeClr val="bg1"/>
                </a:solidFill>
                <a:latin typeface="华文楷体" pitchFamily="2" charset="-122"/>
                <a:ea typeface="华文楷体" pitchFamily="2" charset="-122"/>
              </a:rPr>
              <a:t>国家提倡</a:t>
            </a:r>
            <a:r>
              <a:rPr lang="en-US" altLang="zh-CN" sz="2800" b="1" dirty="0">
                <a:solidFill>
                  <a:schemeClr val="bg1"/>
                </a:solidFill>
                <a:latin typeface="华文楷体" pitchFamily="2" charset="-122"/>
                <a:ea typeface="华文楷体" pitchFamily="2" charset="-122"/>
              </a:rPr>
              <a:t>18—55</a:t>
            </a:r>
            <a:r>
              <a:rPr lang="zh-CN" altLang="en-US" sz="2800" b="1" dirty="0">
                <a:solidFill>
                  <a:schemeClr val="bg1"/>
                </a:solidFill>
                <a:latin typeface="华文楷体" pitchFamily="2" charset="-122"/>
                <a:ea typeface="华文楷体" pitchFamily="2" charset="-122"/>
              </a:rPr>
              <a:t>岁符合体</a:t>
            </a:r>
          </a:p>
          <a:p>
            <a:r>
              <a:rPr lang="zh-CN" altLang="en-US" sz="2800" b="1" dirty="0">
                <a:solidFill>
                  <a:schemeClr val="bg1"/>
                </a:solidFill>
                <a:latin typeface="华文楷体" pitchFamily="2" charset="-122"/>
                <a:ea typeface="华文楷体" pitchFamily="2" charset="-122"/>
              </a:rPr>
              <a:t>检标准的健康公民自愿献血</a:t>
            </a:r>
          </a:p>
        </p:txBody>
      </p:sp>
      <p:pic>
        <p:nvPicPr>
          <p:cNvPr id="129031" name="Picture 7" descr="献血车"/>
          <p:cNvPicPr>
            <a:picLocks noChangeAspect="1"/>
          </p:cNvPicPr>
          <p:nvPr/>
        </p:nvPicPr>
        <p:blipFill>
          <a:blip r:embed="rId2"/>
          <a:stretch>
            <a:fillRect/>
          </a:stretch>
        </p:blipFill>
        <p:spPr>
          <a:xfrm>
            <a:off x="7175500" y="2708275"/>
            <a:ext cx="3168650" cy="2762250"/>
          </a:xfrm>
          <a:prstGeom prst="rect">
            <a:avLst/>
          </a:prstGeom>
          <a:noFill/>
          <a:ln w="9525">
            <a:noFill/>
          </a:ln>
        </p:spPr>
      </p:pic>
      <p:pic>
        <p:nvPicPr>
          <p:cNvPr id="129032" name="Picture 8" descr="献血7"/>
          <p:cNvPicPr>
            <a:picLocks noChangeAspect="1"/>
          </p:cNvPicPr>
          <p:nvPr/>
        </p:nvPicPr>
        <p:blipFill>
          <a:blip r:embed="rId3"/>
          <a:stretch>
            <a:fillRect/>
          </a:stretch>
        </p:blipFill>
        <p:spPr>
          <a:xfrm>
            <a:off x="8472488" y="404813"/>
            <a:ext cx="1908175" cy="1908175"/>
          </a:xfrm>
          <a:prstGeom prst="rect">
            <a:avLst/>
          </a:prstGeom>
          <a:noFill/>
          <a:ln w="9525">
            <a:noFill/>
          </a:ln>
        </p:spPr>
      </p:pic>
      <p:pic>
        <p:nvPicPr>
          <p:cNvPr id="21513" name="Picture 10" descr="images4"/>
          <p:cNvPicPr>
            <a:picLocks noChangeAspect="1"/>
          </p:cNvPicPr>
          <p:nvPr/>
        </p:nvPicPr>
        <p:blipFill>
          <a:blip r:embed="rId4"/>
          <a:stretch>
            <a:fillRect/>
          </a:stretch>
        </p:blipFill>
        <p:spPr>
          <a:xfrm>
            <a:off x="7104063" y="404813"/>
            <a:ext cx="1566862" cy="1965325"/>
          </a:xfrm>
          <a:prstGeom prst="rect">
            <a:avLst/>
          </a:prstGeom>
          <a:noFill/>
          <a:ln w="9525">
            <a:noFill/>
          </a:ln>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129031"/>
                                        </p:tgtEl>
                                        <p:attrNameLst>
                                          <p:attrName>style.visibility</p:attrName>
                                        </p:attrNameLst>
                                      </p:cBhvr>
                                      <p:to>
                                        <p:strVal val="visible"/>
                                      </p:to>
                                    </p:set>
                                    <p:animEffect transition="in" filter="fade">
                                      <p:cBhvr>
                                        <p:cTn id="7" dur="2000"/>
                                        <p:tgtEl>
                                          <p:spTgt spid="129031"/>
                                        </p:tgtEl>
                                      </p:cBhvr>
                                    </p:animEffect>
                                    <p:anim calcmode="lin" valueType="num">
                                      <p:cBhvr>
                                        <p:cTn id="8" dur="2000" fill="hold"/>
                                        <p:tgtEl>
                                          <p:spTgt spid="129031"/>
                                        </p:tgtEl>
                                        <p:attrNameLst>
                                          <p:attrName>style.rotation</p:attrName>
                                        </p:attrNameLst>
                                      </p:cBhvr>
                                      <p:tavLst>
                                        <p:tav tm="0">
                                          <p:val>
                                            <p:fltVal val="720"/>
                                          </p:val>
                                        </p:tav>
                                        <p:tav tm="100000">
                                          <p:val>
                                            <p:fltVal val="0"/>
                                          </p:val>
                                        </p:tav>
                                      </p:tavLst>
                                    </p:anim>
                                    <p:anim calcmode="lin" valueType="num">
                                      <p:cBhvr>
                                        <p:cTn id="9" dur="2000" fill="hold"/>
                                        <p:tgtEl>
                                          <p:spTgt spid="129031"/>
                                        </p:tgtEl>
                                        <p:attrNameLst>
                                          <p:attrName>ppt_h</p:attrName>
                                        </p:attrNameLst>
                                      </p:cBhvr>
                                      <p:tavLst>
                                        <p:tav tm="0">
                                          <p:val>
                                            <p:fltVal val="0"/>
                                          </p:val>
                                        </p:tav>
                                        <p:tav tm="100000">
                                          <p:val>
                                            <p:strVal val="#ppt_h"/>
                                          </p:val>
                                        </p:tav>
                                      </p:tavLst>
                                    </p:anim>
                                    <p:anim calcmode="lin" valueType="num">
                                      <p:cBhvr>
                                        <p:cTn id="10" dur="2000" fill="hold"/>
                                        <p:tgtEl>
                                          <p:spTgt spid="129031"/>
                                        </p:tgtEl>
                                        <p:attrNameLst>
                                          <p:attrName>ppt_w</p:attrName>
                                        </p:attrNameLst>
                                      </p:cBhvr>
                                      <p:tavLst>
                                        <p:tav tm="0">
                                          <p:val>
                                            <p:fltVal val="0"/>
                                          </p:val>
                                        </p:tav>
                                        <p:tav tm="100000">
                                          <p:val>
                                            <p:strVal val="#ppt_w"/>
                                          </p:val>
                                        </p:tav>
                                      </p:tavLst>
                                    </p:anim>
                                  </p:childTnLst>
                                </p:cTn>
                              </p:par>
                              <p:par>
                                <p:cTn id="11" presetID="9" presetClass="entr" presetSubtype="0" fill="hold" nodeType="withEffect">
                                  <p:stCondLst>
                                    <p:cond delay="0"/>
                                  </p:stCondLst>
                                  <p:childTnLst>
                                    <p:set>
                                      <p:cBhvr>
                                        <p:cTn id="12" dur="1" fill="hold">
                                          <p:stCondLst>
                                            <p:cond delay="0"/>
                                          </p:stCondLst>
                                        </p:cTn>
                                        <p:tgtEl>
                                          <p:spTgt spid="129032"/>
                                        </p:tgtEl>
                                        <p:attrNameLst>
                                          <p:attrName>style.visibility</p:attrName>
                                        </p:attrNameLst>
                                      </p:cBhvr>
                                      <p:to>
                                        <p:strVal val="visible"/>
                                      </p:to>
                                    </p:set>
                                    <p:animEffect transition="in" filter="dissolve">
                                      <p:cBhvr>
                                        <p:cTn id="13" dur="500"/>
                                        <p:tgtEl>
                                          <p:spTgt spid="129032"/>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iterate type="lt">
                                    <p:tmPct val="5000"/>
                                  </p:iterate>
                                  <p:childTnLst>
                                    <p:set>
                                      <p:cBhvr>
                                        <p:cTn id="17" dur="1" fill="hold">
                                          <p:stCondLst>
                                            <p:cond delay="0"/>
                                          </p:stCondLst>
                                        </p:cTn>
                                        <p:tgtEl>
                                          <p:spTgt spid="129028"/>
                                        </p:tgtEl>
                                        <p:attrNameLst>
                                          <p:attrName>style.visibility</p:attrName>
                                        </p:attrNameLst>
                                      </p:cBhvr>
                                      <p:to>
                                        <p:strVal val="visible"/>
                                      </p:to>
                                    </p:set>
                                    <p:anim calcmode="lin" valueType="num">
                                      <p:cBhvr>
                                        <p:cTn id="18" dur="1000" fill="hold"/>
                                        <p:tgtEl>
                                          <p:spTgt spid="129028"/>
                                        </p:tgtEl>
                                        <p:attrNameLst>
                                          <p:attrName>ppt_w</p:attrName>
                                        </p:attrNameLst>
                                      </p:cBhvr>
                                      <p:tavLst>
                                        <p:tav tm="0">
                                          <p:val>
                                            <p:fltVal val="0"/>
                                          </p:val>
                                        </p:tav>
                                        <p:tav tm="100000">
                                          <p:val>
                                            <p:strVal val="#ppt_w"/>
                                          </p:val>
                                        </p:tav>
                                      </p:tavLst>
                                    </p:anim>
                                    <p:anim calcmode="lin" valueType="num">
                                      <p:cBhvr>
                                        <p:cTn id="19" dur="1000" fill="hold"/>
                                        <p:tgtEl>
                                          <p:spTgt spid="129028"/>
                                        </p:tgtEl>
                                        <p:attrNameLst>
                                          <p:attrName>ppt_h</p:attrName>
                                        </p:attrNameLst>
                                      </p:cBhvr>
                                      <p:tavLst>
                                        <p:tav tm="0">
                                          <p:val>
                                            <p:fltVal val="0"/>
                                          </p:val>
                                        </p:tav>
                                        <p:tav tm="100000">
                                          <p:val>
                                            <p:strVal val="#ppt_h"/>
                                          </p:val>
                                        </p:tav>
                                      </p:tavLst>
                                    </p:anim>
                                    <p:anim calcmode="lin" valueType="num">
                                      <p:cBhvr>
                                        <p:cTn id="20" dur="1000" fill="hold"/>
                                        <p:tgtEl>
                                          <p:spTgt spid="129028"/>
                                        </p:tgtEl>
                                        <p:attrNameLst>
                                          <p:attrName>style.rotation</p:attrName>
                                        </p:attrNameLst>
                                      </p:cBhvr>
                                      <p:tavLst>
                                        <p:tav tm="0">
                                          <p:val>
                                            <p:fltVal val="90"/>
                                          </p:val>
                                        </p:tav>
                                        <p:tav tm="100000">
                                          <p:val>
                                            <p:fltVal val="0"/>
                                          </p:val>
                                        </p:tav>
                                      </p:tavLst>
                                    </p:anim>
                                    <p:animEffect transition="in" filter="fade">
                                      <p:cBhvr>
                                        <p:cTn id="21" dur="1000"/>
                                        <p:tgtEl>
                                          <p:spTgt spid="129028"/>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grpId="0" nodeType="clickEffect">
                                  <p:stCondLst>
                                    <p:cond delay="0"/>
                                  </p:stCondLst>
                                  <p:iterate type="lt">
                                    <p:tmPct val="5000"/>
                                  </p:iterate>
                                  <p:childTnLst>
                                    <p:set>
                                      <p:cBhvr>
                                        <p:cTn id="25" dur="1" fill="hold">
                                          <p:stCondLst>
                                            <p:cond delay="0"/>
                                          </p:stCondLst>
                                        </p:cTn>
                                        <p:tgtEl>
                                          <p:spTgt spid="129030"/>
                                        </p:tgtEl>
                                        <p:attrNameLst>
                                          <p:attrName>style.visibility</p:attrName>
                                        </p:attrNameLst>
                                      </p:cBhvr>
                                      <p:to>
                                        <p:strVal val="visible"/>
                                      </p:to>
                                    </p:set>
                                    <p:anim calcmode="lin" valueType="num">
                                      <p:cBhvr>
                                        <p:cTn id="26" dur="1000" fill="hold"/>
                                        <p:tgtEl>
                                          <p:spTgt spid="129030"/>
                                        </p:tgtEl>
                                        <p:attrNameLst>
                                          <p:attrName>ppt_w</p:attrName>
                                        </p:attrNameLst>
                                      </p:cBhvr>
                                      <p:tavLst>
                                        <p:tav tm="0">
                                          <p:val>
                                            <p:fltVal val="0"/>
                                          </p:val>
                                        </p:tav>
                                        <p:tav tm="100000">
                                          <p:val>
                                            <p:strVal val="#ppt_w"/>
                                          </p:val>
                                        </p:tav>
                                      </p:tavLst>
                                    </p:anim>
                                    <p:anim calcmode="lin" valueType="num">
                                      <p:cBhvr>
                                        <p:cTn id="27" dur="1000" fill="hold"/>
                                        <p:tgtEl>
                                          <p:spTgt spid="129030"/>
                                        </p:tgtEl>
                                        <p:attrNameLst>
                                          <p:attrName>ppt_h</p:attrName>
                                        </p:attrNameLst>
                                      </p:cBhvr>
                                      <p:tavLst>
                                        <p:tav tm="0">
                                          <p:val>
                                            <p:fltVal val="0"/>
                                          </p:val>
                                        </p:tav>
                                        <p:tav tm="100000">
                                          <p:val>
                                            <p:strVal val="#ppt_h"/>
                                          </p:val>
                                        </p:tav>
                                      </p:tavLst>
                                    </p:anim>
                                    <p:anim calcmode="lin" valueType="num">
                                      <p:cBhvr>
                                        <p:cTn id="28" dur="1000" fill="hold"/>
                                        <p:tgtEl>
                                          <p:spTgt spid="129030"/>
                                        </p:tgtEl>
                                        <p:attrNameLst>
                                          <p:attrName>style.rotation</p:attrName>
                                        </p:attrNameLst>
                                      </p:cBhvr>
                                      <p:tavLst>
                                        <p:tav tm="0">
                                          <p:val>
                                            <p:fltVal val="90"/>
                                          </p:val>
                                        </p:tav>
                                        <p:tav tm="100000">
                                          <p:val>
                                            <p:fltVal val="0"/>
                                          </p:val>
                                        </p:tav>
                                      </p:tavLst>
                                    </p:anim>
                                    <p:animEffect transition="in" filter="fade">
                                      <p:cBhvr>
                                        <p:cTn id="29" dur="1000"/>
                                        <p:tgtEl>
                                          <p:spTgt spid="129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8" grpId="0"/>
      <p:bldP spid="1290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Oval 2"/>
          <p:cNvSpPr/>
          <p:nvPr/>
        </p:nvSpPr>
        <p:spPr>
          <a:xfrm>
            <a:off x="5519738" y="476250"/>
            <a:ext cx="3382962" cy="1584325"/>
          </a:xfrm>
          <a:prstGeom prst="ellipse">
            <a:avLst/>
          </a:prstGeom>
          <a:solidFill>
            <a:srgbClr val="F2D9F3"/>
          </a:solidFill>
          <a:ln w="9525" cap="flat" cmpd="sng">
            <a:solidFill>
              <a:schemeClr val="bg1"/>
            </a:solidFill>
            <a:prstDash val="solid"/>
            <a:headEnd type="none" w="med" len="med"/>
            <a:tailEnd type="none" w="med" len="med"/>
          </a:ln>
        </p:spPr>
        <p:txBody>
          <a:bodyPr wrap="none" anchor="ctr"/>
          <a:lstStyle/>
          <a:p>
            <a:pPr algn="ctr"/>
            <a:endParaRPr lang="zh-CN" altLang="zh-CN" dirty="0">
              <a:latin typeface="Arial Black" panose="020B0A04020102020204" pitchFamily="34" charset="0"/>
              <a:ea typeface="新宋体" panose="02010609030101010101" pitchFamily="49" charset="-122"/>
            </a:endParaRPr>
          </a:p>
        </p:txBody>
      </p:sp>
      <p:sp>
        <p:nvSpPr>
          <p:cNvPr id="117763" name="Rectangle 3"/>
          <p:cNvSpPr/>
          <p:nvPr/>
        </p:nvSpPr>
        <p:spPr>
          <a:xfrm>
            <a:off x="5808663" y="765175"/>
            <a:ext cx="3024187" cy="953135"/>
          </a:xfrm>
          <a:prstGeom prst="rect">
            <a:avLst/>
          </a:prstGeom>
          <a:noFill/>
          <a:ln w="9525">
            <a:noFill/>
          </a:ln>
        </p:spPr>
        <p:txBody>
          <a:bodyPr>
            <a:spAutoFit/>
          </a:bodyPr>
          <a:lstStyle/>
          <a:p>
            <a:r>
              <a:rPr lang="en-US" altLang="zh-CN" sz="2400" dirty="0">
                <a:latin typeface="Arial Black" panose="020B0A04020102020204" pitchFamily="34" charset="0"/>
                <a:ea typeface="新宋体" panose="02010609030101010101" pitchFamily="49" charset="-122"/>
              </a:rPr>
              <a:t>     </a:t>
            </a:r>
            <a:r>
              <a:rPr lang="zh-CN" altLang="en-US" sz="2400" b="1" dirty="0">
                <a:solidFill>
                  <a:srgbClr val="336699"/>
                </a:solidFill>
                <a:latin typeface="Arial Black" panose="020B0A04020102020204" pitchFamily="34" charset="0"/>
                <a:ea typeface="新宋体" panose="02010609030101010101" pitchFamily="49" charset="-122"/>
              </a:rPr>
              <a:t>输血前必须</a:t>
            </a:r>
          </a:p>
          <a:p>
            <a:r>
              <a:rPr lang="zh-CN" altLang="en-US" sz="2400" b="1" dirty="0">
                <a:solidFill>
                  <a:srgbClr val="336699"/>
                </a:solidFill>
                <a:latin typeface="Arial Black" panose="020B0A04020102020204" pitchFamily="34" charset="0"/>
                <a:ea typeface="新宋体" panose="02010609030101010101" pitchFamily="49" charset="-122"/>
              </a:rPr>
              <a:t> 要做的是什么事</a:t>
            </a:r>
            <a:r>
              <a:rPr lang="zh-CN" altLang="en-US" sz="3200" b="1" dirty="0">
                <a:solidFill>
                  <a:srgbClr val="336699"/>
                </a:solidFill>
                <a:latin typeface="Arial Black" panose="020B0A04020102020204" pitchFamily="34" charset="0"/>
                <a:ea typeface="新宋体" panose="02010609030101010101" pitchFamily="49" charset="-122"/>
              </a:rPr>
              <a:t>？</a:t>
            </a:r>
          </a:p>
        </p:txBody>
      </p:sp>
      <p:sp>
        <p:nvSpPr>
          <p:cNvPr id="117764" name="Text Box 4"/>
          <p:cNvSpPr txBox="1"/>
          <p:nvPr/>
        </p:nvSpPr>
        <p:spPr>
          <a:xfrm>
            <a:off x="2309813" y="1214438"/>
            <a:ext cx="2600325" cy="922020"/>
          </a:xfrm>
          <a:prstGeom prst="rect">
            <a:avLst/>
          </a:prstGeom>
          <a:noFill/>
          <a:ln w="9525">
            <a:noFill/>
          </a:ln>
        </p:spPr>
        <p:txBody>
          <a:bodyPr>
            <a:spAutoFit/>
          </a:bodyPr>
          <a:lstStyle/>
          <a:p>
            <a:r>
              <a:rPr lang="en-US" altLang="zh-CN" sz="5400" dirty="0">
                <a:solidFill>
                  <a:schemeClr val="tx2"/>
                </a:solidFill>
                <a:latin typeface="Arial Black" panose="020B0A04020102020204" pitchFamily="34" charset="0"/>
                <a:ea typeface="华文行楷" pitchFamily="2" charset="-122"/>
              </a:rPr>
              <a:t>  </a:t>
            </a:r>
            <a:r>
              <a:rPr lang="zh-CN" altLang="en-US" sz="5400" dirty="0">
                <a:solidFill>
                  <a:srgbClr val="FFFF00"/>
                </a:solidFill>
                <a:latin typeface="Arial Black" panose="020B0A04020102020204" pitchFamily="34" charset="0"/>
                <a:ea typeface="华文行楷" pitchFamily="2" charset="-122"/>
              </a:rPr>
              <a:t>验血</a:t>
            </a:r>
          </a:p>
        </p:txBody>
      </p:sp>
      <p:sp>
        <p:nvSpPr>
          <p:cNvPr id="117765" name="Text Box 5"/>
          <p:cNvSpPr txBox="1"/>
          <p:nvPr/>
        </p:nvSpPr>
        <p:spPr>
          <a:xfrm>
            <a:off x="5016500" y="3316288"/>
            <a:ext cx="5059680" cy="1568450"/>
          </a:xfrm>
          <a:prstGeom prst="rect">
            <a:avLst/>
          </a:prstGeom>
          <a:noFill/>
          <a:ln w="9525">
            <a:noFill/>
          </a:ln>
        </p:spPr>
        <p:txBody>
          <a:bodyPr wrap="none">
            <a:spAutoFit/>
          </a:bodyPr>
          <a:lstStyle/>
          <a:p>
            <a:r>
              <a:rPr lang="en-US" altLang="zh-CN" dirty="0">
                <a:solidFill>
                  <a:srgbClr val="FFFF00"/>
                </a:solidFill>
                <a:latin typeface="华文楷体" pitchFamily="2" charset="-122"/>
                <a:ea typeface="华文楷体" pitchFamily="2" charset="-122"/>
              </a:rPr>
              <a:t>       </a:t>
            </a:r>
            <a:r>
              <a:rPr lang="zh-CN" altLang="en-US" sz="3200" dirty="0">
                <a:solidFill>
                  <a:srgbClr val="FFFF00"/>
                </a:solidFill>
                <a:latin typeface="华文楷体" pitchFamily="2" charset="-122"/>
                <a:ea typeface="华文楷体" pitchFamily="2" charset="-122"/>
              </a:rPr>
              <a:t>血型不合，受血者体内</a:t>
            </a:r>
          </a:p>
          <a:p>
            <a:r>
              <a:rPr lang="zh-CN" altLang="en-US" sz="3200" dirty="0">
                <a:solidFill>
                  <a:srgbClr val="FFFF00"/>
                </a:solidFill>
                <a:latin typeface="华文楷体" pitchFamily="2" charset="-122"/>
                <a:ea typeface="华文楷体" pitchFamily="2" charset="-122"/>
              </a:rPr>
              <a:t>存在的抗体与输入的红细胞</a:t>
            </a:r>
          </a:p>
          <a:p>
            <a:r>
              <a:rPr lang="zh-CN" altLang="en-US" sz="3200" dirty="0">
                <a:solidFill>
                  <a:srgbClr val="FFFF00"/>
                </a:solidFill>
                <a:latin typeface="华文楷体" pitchFamily="2" charset="-122"/>
                <a:ea typeface="华文楷体" pitchFamily="2" charset="-122"/>
              </a:rPr>
              <a:t>抗原会发生凝集反应。</a:t>
            </a:r>
          </a:p>
        </p:txBody>
      </p:sp>
      <p:pic>
        <p:nvPicPr>
          <p:cNvPr id="117767" name="Picture 7" descr="2"/>
          <p:cNvPicPr>
            <a:picLocks noChangeAspect="1"/>
          </p:cNvPicPr>
          <p:nvPr/>
        </p:nvPicPr>
        <p:blipFill>
          <a:blip r:embed="rId2"/>
          <a:stretch>
            <a:fillRect/>
          </a:stretch>
        </p:blipFill>
        <p:spPr>
          <a:xfrm>
            <a:off x="2135188" y="2781300"/>
            <a:ext cx="2114550" cy="3024188"/>
          </a:xfrm>
          <a:prstGeom prst="rect">
            <a:avLst/>
          </a:prstGeom>
          <a:noFill/>
          <a:ln w="9525">
            <a:noFill/>
          </a:ln>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117762"/>
                                        </p:tgtEl>
                                        <p:attrNameLst>
                                          <p:attrName>style.visibility</p:attrName>
                                        </p:attrNameLst>
                                      </p:cBhvr>
                                      <p:to>
                                        <p:strVal val="visible"/>
                                      </p:to>
                                    </p:set>
                                    <p:anim calcmode="lin" valueType="num">
                                      <p:cBhvr>
                                        <p:cTn id="7" dur="500" fill="hold"/>
                                        <p:tgtEl>
                                          <p:spTgt spid="117762"/>
                                        </p:tgtEl>
                                        <p:attrNameLst>
                                          <p:attrName>ppt_w</p:attrName>
                                        </p:attrNameLst>
                                      </p:cBhvr>
                                      <p:tavLst>
                                        <p:tav tm="0">
                                          <p:val>
                                            <p:fltVal val="0"/>
                                          </p:val>
                                        </p:tav>
                                        <p:tav tm="100000">
                                          <p:val>
                                            <p:strVal val="#ppt_w"/>
                                          </p:val>
                                        </p:tav>
                                      </p:tavLst>
                                    </p:anim>
                                    <p:anim calcmode="lin" valueType="num">
                                      <p:cBhvr>
                                        <p:cTn id="8" dur="500" fill="hold"/>
                                        <p:tgtEl>
                                          <p:spTgt spid="117762"/>
                                        </p:tgtEl>
                                        <p:attrNameLst>
                                          <p:attrName>ppt_h</p:attrName>
                                        </p:attrNameLst>
                                      </p:cBhvr>
                                      <p:tavLst>
                                        <p:tav tm="0">
                                          <p:val>
                                            <p:fltVal val="0"/>
                                          </p:val>
                                        </p:tav>
                                        <p:tav tm="100000">
                                          <p:val>
                                            <p:strVal val="#ppt_h"/>
                                          </p:val>
                                        </p:tav>
                                      </p:tavLst>
                                    </p:anim>
                                    <p:anim calcmode="lin" valueType="num">
                                      <p:cBhvr>
                                        <p:cTn id="9" dur="500" fill="hold"/>
                                        <p:tgtEl>
                                          <p:spTgt spid="117762"/>
                                        </p:tgtEl>
                                        <p:attrNameLst>
                                          <p:attrName>style.rotation</p:attrName>
                                        </p:attrNameLst>
                                      </p:cBhvr>
                                      <p:tavLst>
                                        <p:tav tm="0">
                                          <p:val>
                                            <p:fltVal val="360"/>
                                          </p:val>
                                        </p:tav>
                                        <p:tav tm="100000">
                                          <p:val>
                                            <p:fltVal val="0"/>
                                          </p:val>
                                        </p:tav>
                                      </p:tavLst>
                                    </p:anim>
                                    <p:animEffect transition="in" filter="fade">
                                      <p:cBhvr>
                                        <p:cTn id="10" dur="500"/>
                                        <p:tgtEl>
                                          <p:spTgt spid="117762"/>
                                        </p:tgtEl>
                                      </p:cBhvr>
                                    </p:animEffect>
                                  </p:childTnLst>
                                </p:cTn>
                              </p:par>
                            </p:childTnLst>
                          </p:cTn>
                        </p:par>
                        <p:par>
                          <p:cTn id="11" fill="hold">
                            <p:stCondLst>
                              <p:cond delay="500"/>
                            </p:stCondLst>
                            <p:childTnLst>
                              <p:par>
                                <p:cTn id="12" presetID="55" presetClass="entr" presetSubtype="0" fill="hold" nodeType="afterEffect">
                                  <p:stCondLst>
                                    <p:cond delay="0"/>
                                  </p:stCondLst>
                                  <p:childTnLst>
                                    <p:set>
                                      <p:cBhvr>
                                        <p:cTn id="13" dur="1" fill="hold">
                                          <p:stCondLst>
                                            <p:cond delay="0"/>
                                          </p:stCondLst>
                                        </p:cTn>
                                        <p:tgtEl>
                                          <p:spTgt spid="117767"/>
                                        </p:tgtEl>
                                        <p:attrNameLst>
                                          <p:attrName>style.visibility</p:attrName>
                                        </p:attrNameLst>
                                      </p:cBhvr>
                                      <p:to>
                                        <p:strVal val="visible"/>
                                      </p:to>
                                    </p:set>
                                    <p:anim calcmode="lin" valueType="num">
                                      <p:cBhvr>
                                        <p:cTn id="14" dur="1000" fill="hold"/>
                                        <p:tgtEl>
                                          <p:spTgt spid="117767"/>
                                        </p:tgtEl>
                                        <p:attrNameLst>
                                          <p:attrName>ppt_w</p:attrName>
                                        </p:attrNameLst>
                                      </p:cBhvr>
                                      <p:tavLst>
                                        <p:tav tm="0">
                                          <p:val>
                                            <p:strVal val="#ppt_w*0.70"/>
                                          </p:val>
                                        </p:tav>
                                        <p:tav tm="100000">
                                          <p:val>
                                            <p:strVal val="#ppt_w"/>
                                          </p:val>
                                        </p:tav>
                                      </p:tavLst>
                                    </p:anim>
                                    <p:anim calcmode="lin" valueType="num">
                                      <p:cBhvr>
                                        <p:cTn id="15" dur="1000" fill="hold"/>
                                        <p:tgtEl>
                                          <p:spTgt spid="117767"/>
                                        </p:tgtEl>
                                        <p:attrNameLst>
                                          <p:attrName>ppt_h</p:attrName>
                                        </p:attrNameLst>
                                      </p:cBhvr>
                                      <p:tavLst>
                                        <p:tav tm="0">
                                          <p:val>
                                            <p:strVal val="#ppt_h"/>
                                          </p:val>
                                        </p:tav>
                                        <p:tav tm="100000">
                                          <p:val>
                                            <p:strVal val="#ppt_h"/>
                                          </p:val>
                                        </p:tav>
                                      </p:tavLst>
                                    </p:anim>
                                    <p:animEffect transition="in" filter="fade">
                                      <p:cBhvr>
                                        <p:cTn id="16" dur="1000"/>
                                        <p:tgtEl>
                                          <p:spTgt spid="117767"/>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17763"/>
                                        </p:tgtEl>
                                        <p:attrNameLst>
                                          <p:attrName>style.visibility</p:attrName>
                                        </p:attrNameLst>
                                      </p:cBhvr>
                                      <p:to>
                                        <p:strVal val="visible"/>
                                      </p:to>
                                    </p:set>
                                    <p:animEffect transition="in" filter="dissolve">
                                      <p:cBhvr>
                                        <p:cTn id="19" dur="500"/>
                                        <p:tgtEl>
                                          <p:spTgt spid="11776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17764"/>
                                        </p:tgtEl>
                                        <p:attrNameLst>
                                          <p:attrName>style.visibility</p:attrName>
                                        </p:attrNameLst>
                                      </p:cBhvr>
                                      <p:to>
                                        <p:strVal val="visible"/>
                                      </p:to>
                                    </p:set>
                                    <p:anim calcmode="lin" valueType="num">
                                      <p:cBhvr>
                                        <p:cTn id="24" dur="500" fill="hold"/>
                                        <p:tgtEl>
                                          <p:spTgt spid="117764"/>
                                        </p:tgtEl>
                                        <p:attrNameLst>
                                          <p:attrName>ppt_w</p:attrName>
                                        </p:attrNameLst>
                                      </p:cBhvr>
                                      <p:tavLst>
                                        <p:tav tm="0">
                                          <p:val>
                                            <p:fltVal val="0"/>
                                          </p:val>
                                        </p:tav>
                                        <p:tav tm="100000">
                                          <p:val>
                                            <p:strVal val="#ppt_w"/>
                                          </p:val>
                                        </p:tav>
                                      </p:tavLst>
                                    </p:anim>
                                    <p:anim calcmode="lin" valueType="num">
                                      <p:cBhvr>
                                        <p:cTn id="25" dur="500" fill="hold"/>
                                        <p:tgtEl>
                                          <p:spTgt spid="117764"/>
                                        </p:tgtEl>
                                        <p:attrNameLst>
                                          <p:attrName>ppt_h</p:attrName>
                                        </p:attrNameLst>
                                      </p:cBhvr>
                                      <p:tavLst>
                                        <p:tav tm="0">
                                          <p:val>
                                            <p:fltVal val="0"/>
                                          </p:val>
                                        </p:tav>
                                        <p:tav tm="100000">
                                          <p:val>
                                            <p:strVal val="#ppt_h"/>
                                          </p:val>
                                        </p:tav>
                                      </p:tavLst>
                                    </p:anim>
                                    <p:animEffect transition="in" filter="fade">
                                      <p:cBhvr>
                                        <p:cTn id="26" dur="500"/>
                                        <p:tgtEl>
                                          <p:spTgt spid="117764"/>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12" fill="hold" grpId="0" nodeType="clickEffect">
                                  <p:stCondLst>
                                    <p:cond delay="0"/>
                                  </p:stCondLst>
                                  <p:childTnLst>
                                    <p:set>
                                      <p:cBhvr>
                                        <p:cTn id="30" dur="1" fill="hold">
                                          <p:stCondLst>
                                            <p:cond delay="0"/>
                                          </p:stCondLst>
                                        </p:cTn>
                                        <p:tgtEl>
                                          <p:spTgt spid="117765"/>
                                        </p:tgtEl>
                                        <p:attrNameLst>
                                          <p:attrName>style.visibility</p:attrName>
                                        </p:attrNameLst>
                                      </p:cBhvr>
                                      <p:to>
                                        <p:strVal val="visible"/>
                                      </p:to>
                                    </p:set>
                                    <p:animEffect transition="in" filter="strips(downLeft)">
                                      <p:cBhvr>
                                        <p:cTn id="31" dur="500"/>
                                        <p:tgtEl>
                                          <p:spTgt spid="1177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bldLvl="0" animBg="1"/>
      <p:bldP spid="117763" grpId="0"/>
      <p:bldP spid="117764" grpId="0"/>
      <p:bldP spid="11776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p:nvPr/>
        </p:nvSpPr>
        <p:spPr>
          <a:xfrm>
            <a:off x="2279650" y="476250"/>
            <a:ext cx="2952750" cy="583565"/>
          </a:xfrm>
          <a:prstGeom prst="rect">
            <a:avLst/>
          </a:prstGeom>
          <a:noFill/>
          <a:ln w="9525">
            <a:noFill/>
          </a:ln>
        </p:spPr>
        <p:txBody>
          <a:bodyPr>
            <a:spAutoFit/>
          </a:bodyPr>
          <a:lstStyle/>
          <a:p>
            <a:r>
              <a:rPr lang="zh-CN" altLang="en-US" sz="3200" b="1" dirty="0">
                <a:solidFill>
                  <a:schemeClr val="bg1"/>
                </a:solidFill>
                <a:latin typeface="Times New Roman" panose="02020603050405020304" pitchFamily="18" charset="0"/>
                <a:ea typeface="华文楷体" pitchFamily="2" charset="-122"/>
              </a:rPr>
              <a:t>献血的益处：</a:t>
            </a:r>
          </a:p>
        </p:txBody>
      </p:sp>
      <p:sp>
        <p:nvSpPr>
          <p:cNvPr id="1029" name="文本占位符 5"/>
          <p:cNvSpPr/>
          <p:nvPr/>
        </p:nvSpPr>
        <p:spPr>
          <a:xfrm>
            <a:off x="2351088" y="1412875"/>
            <a:ext cx="6408737" cy="1946275"/>
          </a:xfrm>
          <a:prstGeom prst="rect">
            <a:avLst/>
          </a:prstGeom>
          <a:noFill/>
          <a:ln w="9525">
            <a:noFill/>
          </a:ln>
        </p:spPr>
        <p:txBody>
          <a:bodyPr/>
          <a:lstStyle/>
          <a:p>
            <a:pPr marL="342900" indent="-342900"/>
            <a:r>
              <a:rPr lang="en-US" altLang="zh-CN" sz="2800" b="1" dirty="0">
                <a:solidFill>
                  <a:schemeClr val="bg1"/>
                </a:solidFill>
                <a:latin typeface="华文楷体" pitchFamily="2" charset="-122"/>
                <a:ea typeface="华文楷体" pitchFamily="2" charset="-122"/>
              </a:rPr>
              <a:t>1</a:t>
            </a:r>
            <a:r>
              <a:rPr lang="zh-CN" altLang="en-US" sz="2800" b="1" dirty="0">
                <a:solidFill>
                  <a:schemeClr val="bg1"/>
                </a:solidFill>
                <a:latin typeface="华文楷体" pitchFamily="2" charset="-122"/>
                <a:ea typeface="华文楷体" pitchFamily="2" charset="-122"/>
              </a:rPr>
              <a:t>、可预防、缓减高粘血症；</a:t>
            </a:r>
          </a:p>
          <a:p>
            <a:pPr marL="342900" indent="-342900"/>
            <a:r>
              <a:rPr lang="en-US" altLang="zh-CN" sz="2800" b="1" dirty="0">
                <a:solidFill>
                  <a:schemeClr val="bg1"/>
                </a:solidFill>
                <a:latin typeface="华文楷体" pitchFamily="2" charset="-122"/>
                <a:ea typeface="华文楷体" pitchFamily="2" charset="-122"/>
              </a:rPr>
              <a:t>2</a:t>
            </a:r>
            <a:r>
              <a:rPr lang="zh-CN" altLang="en-US" sz="2800" b="1" dirty="0">
                <a:solidFill>
                  <a:schemeClr val="bg1"/>
                </a:solidFill>
                <a:latin typeface="华文楷体" pitchFamily="2" charset="-122"/>
                <a:ea typeface="华文楷体" pitchFamily="2" charset="-122"/>
              </a:rPr>
              <a:t>、可预防、降低心脑血管病的发生；</a:t>
            </a:r>
          </a:p>
          <a:p>
            <a:pPr marL="342900" indent="-342900">
              <a:spcBef>
                <a:spcPct val="20000"/>
              </a:spcBef>
            </a:pPr>
            <a:r>
              <a:rPr lang="en-US" altLang="zh-CN" sz="2800" b="1" dirty="0">
                <a:solidFill>
                  <a:schemeClr val="bg1"/>
                </a:solidFill>
                <a:latin typeface="华文楷体" pitchFamily="2" charset="-122"/>
                <a:ea typeface="华文楷体" pitchFamily="2" charset="-122"/>
              </a:rPr>
              <a:t>3</a:t>
            </a:r>
            <a:r>
              <a:rPr lang="zh-CN" altLang="en-US" sz="2800" b="1" dirty="0">
                <a:solidFill>
                  <a:schemeClr val="bg1"/>
                </a:solidFill>
                <a:latin typeface="华文楷体" pitchFamily="2" charset="-122"/>
                <a:ea typeface="华文楷体" pitchFamily="2" charset="-122"/>
              </a:rPr>
              <a:t>、促进骨髓的造血功能；</a:t>
            </a:r>
          </a:p>
          <a:p>
            <a:pPr marL="342900" indent="-342900">
              <a:spcBef>
                <a:spcPct val="20000"/>
              </a:spcBef>
            </a:pPr>
            <a:r>
              <a:rPr lang="en-US" altLang="zh-CN" sz="2800" b="1" dirty="0">
                <a:solidFill>
                  <a:schemeClr val="bg1"/>
                </a:solidFill>
                <a:latin typeface="华文楷体" pitchFamily="2" charset="-122"/>
                <a:ea typeface="华文楷体" pitchFamily="2" charset="-122"/>
              </a:rPr>
              <a:t>4</a:t>
            </a:r>
            <a:r>
              <a:rPr lang="zh-CN" altLang="en-US" sz="2800" b="1" dirty="0">
                <a:solidFill>
                  <a:schemeClr val="bg1"/>
                </a:solidFill>
                <a:latin typeface="华文楷体" pitchFamily="2" charset="-122"/>
                <a:ea typeface="华文楷体" pitchFamily="2" charset="-122"/>
              </a:rPr>
              <a:t>、促进血液的更新。</a:t>
            </a:r>
          </a:p>
        </p:txBody>
      </p:sp>
      <p:pic>
        <p:nvPicPr>
          <p:cNvPr id="22532" name="Picture 1026" descr="无偿献血3"/>
          <p:cNvPicPr>
            <a:picLocks noChangeAspect="1"/>
          </p:cNvPicPr>
          <p:nvPr/>
        </p:nvPicPr>
        <p:blipFill>
          <a:blip r:embed="rId3"/>
          <a:stretch>
            <a:fillRect/>
          </a:stretch>
        </p:blipFill>
        <p:spPr>
          <a:xfrm>
            <a:off x="6383338" y="3357563"/>
            <a:ext cx="3240087" cy="2370137"/>
          </a:xfrm>
          <a:prstGeom prst="rect">
            <a:avLst/>
          </a:prstGeom>
          <a:noFill/>
          <a:ln w="9525">
            <a:noFill/>
          </a:ln>
        </p:spPr>
      </p:pic>
      <p:sp>
        <p:nvSpPr>
          <p:cNvPr id="22533" name="Text Box 1028"/>
          <p:cNvSpPr txBox="1"/>
          <p:nvPr/>
        </p:nvSpPr>
        <p:spPr>
          <a:xfrm>
            <a:off x="5808663" y="5805488"/>
            <a:ext cx="4267200" cy="398780"/>
          </a:xfrm>
          <a:prstGeom prst="rect">
            <a:avLst/>
          </a:prstGeom>
          <a:noFill/>
          <a:ln w="12700">
            <a:noFill/>
          </a:ln>
        </p:spPr>
        <p:txBody>
          <a:bodyPr wrap="none">
            <a:spAutoFit/>
          </a:bodyPr>
          <a:lstStyle/>
          <a:p>
            <a:pPr eaLnBrk="0" hangingPunct="0"/>
            <a:r>
              <a:rPr lang="zh-CN" altLang="en-US" sz="2000" b="1" dirty="0">
                <a:solidFill>
                  <a:schemeClr val="bg1"/>
                </a:solidFill>
                <a:latin typeface="Times New Roman" panose="02020603050405020304" pitchFamily="18" charset="0"/>
                <a:ea typeface="华文楷体" pitchFamily="2" charset="-122"/>
              </a:rPr>
              <a:t>首届无偿献血形象大使濮存晰和杨澜</a:t>
            </a: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9">
                                            <p:txEl>
                                              <p:pRg st="0" end="0"/>
                                            </p:txEl>
                                          </p:spTgt>
                                        </p:tgtEl>
                                        <p:attrNameLst>
                                          <p:attrName>style.visibility</p:attrName>
                                        </p:attrNameLst>
                                      </p:cBhvr>
                                      <p:to>
                                        <p:strVal val="visible"/>
                                      </p:to>
                                    </p:set>
                                    <p:animEffect transition="in" filter="blinds(horizontal)">
                                      <p:cBhvr>
                                        <p:cTn id="7" dur="500"/>
                                        <p:tgtEl>
                                          <p:spTgt spid="102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9">
                                            <p:txEl>
                                              <p:pRg st="1" end="1"/>
                                            </p:txEl>
                                          </p:spTgt>
                                        </p:tgtEl>
                                        <p:attrNameLst>
                                          <p:attrName>style.visibility</p:attrName>
                                        </p:attrNameLst>
                                      </p:cBhvr>
                                      <p:to>
                                        <p:strVal val="visible"/>
                                      </p:to>
                                    </p:set>
                                    <p:animEffect transition="in" filter="blinds(horizontal)">
                                      <p:cBhvr>
                                        <p:cTn id="12" dur="500"/>
                                        <p:tgtEl>
                                          <p:spTgt spid="102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9">
                                            <p:txEl>
                                              <p:pRg st="2" end="2"/>
                                            </p:txEl>
                                          </p:spTgt>
                                        </p:tgtEl>
                                        <p:attrNameLst>
                                          <p:attrName>style.visibility</p:attrName>
                                        </p:attrNameLst>
                                      </p:cBhvr>
                                      <p:to>
                                        <p:strVal val="visible"/>
                                      </p:to>
                                    </p:set>
                                    <p:animEffect transition="in" filter="blinds(horizontal)">
                                      <p:cBhvr>
                                        <p:cTn id="17" dur="500"/>
                                        <p:tgtEl>
                                          <p:spTgt spid="102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29">
                                            <p:txEl>
                                              <p:pRg st="3" end="3"/>
                                            </p:txEl>
                                          </p:spTgt>
                                        </p:tgtEl>
                                        <p:attrNameLst>
                                          <p:attrName>style.visibility</p:attrName>
                                        </p:attrNameLst>
                                      </p:cBhvr>
                                      <p:to>
                                        <p:strVal val="visible"/>
                                      </p:to>
                                    </p:set>
                                    <p:animEffect transition="in" filter="blinds(horizontal)">
                                      <p:cBhvr>
                                        <p:cTn id="22" dur="500"/>
                                        <p:tgtEl>
                                          <p:spTgt spid="10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9"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3"/>
          <p:cNvSpPr txBox="1"/>
          <p:nvPr/>
        </p:nvSpPr>
        <p:spPr>
          <a:xfrm>
            <a:off x="2063750" y="549275"/>
            <a:ext cx="4537075" cy="583565"/>
          </a:xfrm>
          <a:prstGeom prst="rect">
            <a:avLst/>
          </a:prstGeom>
          <a:noFill/>
          <a:ln w="9525">
            <a:noFill/>
          </a:ln>
        </p:spPr>
        <p:txBody>
          <a:bodyPr>
            <a:spAutoFit/>
          </a:bodyPr>
          <a:lstStyle/>
          <a:p>
            <a:pPr eaLnBrk="0" hangingPunct="0">
              <a:spcBef>
                <a:spcPct val="50000"/>
              </a:spcBef>
            </a:pPr>
            <a:r>
              <a:rPr lang="zh-CN" altLang="en-US" sz="3200" b="1" dirty="0">
                <a:solidFill>
                  <a:srgbClr val="FFFF00"/>
                </a:solidFill>
                <a:latin typeface="Arial" panose="020B0604020202020204" pitchFamily="34" charset="0"/>
                <a:ea typeface="华文楷体" pitchFamily="2" charset="-122"/>
              </a:rPr>
              <a:t>拓展：成分输血技术</a:t>
            </a:r>
          </a:p>
        </p:txBody>
      </p:sp>
      <p:sp>
        <p:nvSpPr>
          <p:cNvPr id="23555" name="Rectangle 5"/>
          <p:cNvSpPr/>
          <p:nvPr/>
        </p:nvSpPr>
        <p:spPr>
          <a:xfrm>
            <a:off x="2135188" y="1412875"/>
            <a:ext cx="8164512" cy="3107690"/>
          </a:xfrm>
          <a:prstGeom prst="rect">
            <a:avLst/>
          </a:prstGeom>
          <a:noFill/>
          <a:ln w="12700">
            <a:noFill/>
          </a:ln>
        </p:spPr>
        <p:txBody>
          <a:bodyPr>
            <a:spAutoFit/>
          </a:bodyPr>
          <a:lstStyle/>
          <a:p>
            <a:pPr eaLnBrk="0" hangingPunct="0"/>
            <a:r>
              <a:rPr lang="en-US" altLang="zh-CN" sz="2800" b="1" dirty="0">
                <a:solidFill>
                  <a:schemeClr val="bg1"/>
                </a:solidFill>
                <a:latin typeface="华文楷体" pitchFamily="2" charset="-122"/>
                <a:ea typeface="华文楷体" pitchFamily="2" charset="-122"/>
              </a:rPr>
              <a:t>        </a:t>
            </a:r>
            <a:r>
              <a:rPr lang="zh-CN" altLang="en-US" sz="2800" b="1" dirty="0">
                <a:solidFill>
                  <a:schemeClr val="bg1"/>
                </a:solidFill>
                <a:latin typeface="华文楷体" pitchFamily="2" charset="-122"/>
                <a:ea typeface="华文楷体" pitchFamily="2" charset="-122"/>
              </a:rPr>
              <a:t>输血可以挽救患者的生命，但有些患者只是缺少血液中的某些成分，并不需要输全血（含全部血液成分）。现代医学已经发展出成分输血，临床上常根据病人病情的需要，有针对性地选用血液中的某种成分输入病人体内。成分血可以是</a:t>
            </a:r>
            <a:r>
              <a:rPr lang="zh-CN" altLang="en-US" sz="2800" b="1" dirty="0">
                <a:solidFill>
                  <a:srgbClr val="FFFF00"/>
                </a:solidFill>
                <a:latin typeface="华文楷体" pitchFamily="2" charset="-122"/>
                <a:ea typeface="华文楷体" pitchFamily="2" charset="-122"/>
              </a:rPr>
              <a:t>血浆、血小板、白细胞和红细胞</a:t>
            </a:r>
            <a:r>
              <a:rPr lang="zh-CN" altLang="en-US" sz="2800" b="1" dirty="0">
                <a:solidFill>
                  <a:schemeClr val="bg1"/>
                </a:solidFill>
                <a:latin typeface="华文楷体" pitchFamily="2" charset="-122"/>
                <a:ea typeface="华文楷体" pitchFamily="2" charset="-122"/>
              </a:rPr>
              <a:t>。成分血可以通过</a:t>
            </a:r>
            <a:r>
              <a:rPr lang="zh-CN" altLang="en-US" sz="2800" b="1" dirty="0">
                <a:solidFill>
                  <a:srgbClr val="FFFF00"/>
                </a:solidFill>
                <a:latin typeface="华文楷体" pitchFamily="2" charset="-122"/>
                <a:ea typeface="华文楷体" pitchFamily="2" charset="-122"/>
              </a:rPr>
              <a:t>血液分离机</a:t>
            </a:r>
            <a:r>
              <a:rPr lang="zh-CN" altLang="en-US" sz="2800" b="1" dirty="0">
                <a:solidFill>
                  <a:schemeClr val="bg1"/>
                </a:solidFill>
                <a:latin typeface="华文楷体" pitchFamily="2" charset="-122"/>
                <a:ea typeface="华文楷体" pitchFamily="2" charset="-122"/>
              </a:rPr>
              <a:t>采取。目前临床需要较多的成分血是血小板。</a:t>
            </a:r>
          </a:p>
        </p:txBody>
      </p:sp>
    </p:spTree>
  </p:cSld>
  <p:clrMapOvr>
    <a:masterClrMapping/>
  </p:clrMapOvr>
  <p:transition>
    <p:pull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p:nvPr/>
        </p:nvSpPr>
        <p:spPr>
          <a:xfrm>
            <a:off x="1992313" y="836613"/>
            <a:ext cx="7872412" cy="2738120"/>
          </a:xfrm>
          <a:prstGeom prst="rect">
            <a:avLst/>
          </a:prstGeom>
          <a:noFill/>
          <a:ln w="12700">
            <a:noFill/>
          </a:ln>
        </p:spPr>
        <p:txBody>
          <a:bodyPr>
            <a:spAutoFit/>
          </a:bodyPr>
          <a:lstStyle/>
          <a:p>
            <a:pPr eaLnBrk="0" hangingPunct="0"/>
            <a:r>
              <a:rPr lang="zh-CN" altLang="en-US" sz="2800" b="1" dirty="0">
                <a:solidFill>
                  <a:schemeClr val="bg1"/>
                </a:solidFill>
                <a:latin typeface="华文楷体" pitchFamily="2" charset="-122"/>
                <a:ea typeface="华文楷体" pitchFamily="2" charset="-122"/>
              </a:rPr>
              <a:t>请分析下列患者应该输入什么血液成分？</a:t>
            </a:r>
          </a:p>
          <a:p>
            <a:pPr eaLnBrk="0" hangingPunct="0"/>
            <a:r>
              <a:rPr lang="zh-CN" altLang="en-US" sz="2800" b="1" dirty="0">
                <a:solidFill>
                  <a:schemeClr val="bg1"/>
                </a:solidFill>
                <a:latin typeface="华文楷体" pitchFamily="2" charset="-122"/>
                <a:ea typeface="华文楷体" pitchFamily="2" charset="-122"/>
              </a:rPr>
              <a:t>（</a:t>
            </a:r>
            <a:r>
              <a:rPr lang="en-US" altLang="zh-CN" sz="2800" b="1" dirty="0">
                <a:solidFill>
                  <a:schemeClr val="bg1"/>
                </a:solidFill>
                <a:latin typeface="华文楷体" pitchFamily="2" charset="-122"/>
                <a:ea typeface="华文楷体" pitchFamily="2" charset="-122"/>
              </a:rPr>
              <a:t>1</a:t>
            </a:r>
            <a:r>
              <a:rPr lang="zh-CN" altLang="en-US" sz="2800" b="1" dirty="0">
                <a:solidFill>
                  <a:schemeClr val="bg1"/>
                </a:solidFill>
                <a:latin typeface="华文楷体" pitchFamily="2" charset="-122"/>
                <a:ea typeface="华文楷体" pitchFamily="2" charset="-122"/>
              </a:rPr>
              <a:t>）大面积烧伤患者；</a:t>
            </a:r>
          </a:p>
          <a:p>
            <a:pPr eaLnBrk="0" hangingPunct="0"/>
            <a:r>
              <a:rPr lang="zh-CN" altLang="en-US" sz="2800" b="1" dirty="0">
                <a:solidFill>
                  <a:schemeClr val="bg1"/>
                </a:solidFill>
                <a:latin typeface="华文楷体" pitchFamily="2" charset="-122"/>
                <a:ea typeface="华文楷体" pitchFamily="2" charset="-122"/>
              </a:rPr>
              <a:t>（</a:t>
            </a:r>
            <a:r>
              <a:rPr lang="en-US" altLang="zh-CN" sz="2800" b="1" dirty="0">
                <a:solidFill>
                  <a:schemeClr val="bg1"/>
                </a:solidFill>
                <a:latin typeface="华文楷体" pitchFamily="2" charset="-122"/>
                <a:ea typeface="华文楷体" pitchFamily="2" charset="-122"/>
              </a:rPr>
              <a:t>2</a:t>
            </a:r>
            <a:r>
              <a:rPr lang="zh-CN" altLang="en-US" sz="2800" b="1" dirty="0">
                <a:solidFill>
                  <a:schemeClr val="bg1"/>
                </a:solidFill>
                <a:latin typeface="华文楷体" pitchFamily="2" charset="-122"/>
                <a:ea typeface="华文楷体" pitchFamily="2" charset="-122"/>
              </a:rPr>
              <a:t>）非缺铁性贫血患者；</a:t>
            </a:r>
          </a:p>
          <a:p>
            <a:pPr eaLnBrk="0" hangingPunct="0"/>
            <a:r>
              <a:rPr lang="zh-CN" altLang="en-US" sz="2800" b="1" dirty="0">
                <a:solidFill>
                  <a:schemeClr val="bg1"/>
                </a:solidFill>
                <a:latin typeface="华文楷体" pitchFamily="2" charset="-122"/>
                <a:ea typeface="华文楷体" pitchFamily="2" charset="-122"/>
              </a:rPr>
              <a:t>（</a:t>
            </a:r>
            <a:r>
              <a:rPr lang="en-US" altLang="zh-CN" sz="2800" b="1" dirty="0">
                <a:solidFill>
                  <a:schemeClr val="bg1"/>
                </a:solidFill>
                <a:latin typeface="华文楷体" pitchFamily="2" charset="-122"/>
                <a:ea typeface="华文楷体" pitchFamily="2" charset="-122"/>
              </a:rPr>
              <a:t>3</a:t>
            </a:r>
            <a:r>
              <a:rPr lang="zh-CN" altLang="en-US" sz="2800" b="1" dirty="0">
                <a:solidFill>
                  <a:schemeClr val="bg1"/>
                </a:solidFill>
                <a:latin typeface="华文楷体" pitchFamily="2" charset="-122"/>
                <a:ea typeface="华文楷体" pitchFamily="2" charset="-122"/>
              </a:rPr>
              <a:t>）血流不止者或</a:t>
            </a:r>
            <a:r>
              <a:rPr lang="zh-CN" altLang="en-US" sz="2400" b="1" dirty="0">
                <a:solidFill>
                  <a:schemeClr val="bg1"/>
                </a:solidFill>
                <a:latin typeface="Arial" panose="020B0604020202020204" pitchFamily="34" charset="0"/>
                <a:ea typeface="华文楷体" pitchFamily="2" charset="-122"/>
              </a:rPr>
              <a:t>出血性疾病患者</a:t>
            </a:r>
            <a:r>
              <a:rPr lang="zh-CN" altLang="en-US" sz="2800" b="1" dirty="0">
                <a:solidFill>
                  <a:schemeClr val="bg1"/>
                </a:solidFill>
                <a:latin typeface="华文楷体" pitchFamily="2" charset="-122"/>
                <a:ea typeface="华文楷体" pitchFamily="2" charset="-122"/>
              </a:rPr>
              <a:t>。</a:t>
            </a:r>
          </a:p>
          <a:p>
            <a:pPr eaLnBrk="0" hangingPunct="0"/>
            <a:endParaRPr lang="en-US" altLang="zh-CN" sz="6000" b="1" dirty="0">
              <a:solidFill>
                <a:schemeClr val="bg1"/>
              </a:solidFill>
              <a:latin typeface="Times New Roman" panose="02020603050405020304" pitchFamily="18" charset="0"/>
              <a:ea typeface="楷体_GB2312" panose="02010609030101010101" pitchFamily="49" charset="-122"/>
            </a:endParaRPr>
          </a:p>
        </p:txBody>
      </p:sp>
      <p:sp>
        <p:nvSpPr>
          <p:cNvPr id="24579" name="Text Box 3"/>
          <p:cNvSpPr txBox="1"/>
          <p:nvPr/>
        </p:nvSpPr>
        <p:spPr>
          <a:xfrm>
            <a:off x="2495550" y="2781300"/>
            <a:ext cx="7416800" cy="829945"/>
          </a:xfrm>
          <a:prstGeom prst="rect">
            <a:avLst/>
          </a:prstGeom>
          <a:noFill/>
          <a:ln w="9525" cap="flat" cmpd="sng">
            <a:solidFill>
              <a:schemeClr val="bg1"/>
            </a:solidFill>
            <a:prstDash val="solid"/>
            <a:miter/>
            <a:headEnd type="none" w="med" len="med"/>
            <a:tailEnd type="none" w="med" len="med"/>
          </a:ln>
        </p:spPr>
        <p:txBody>
          <a:bodyPr>
            <a:spAutoFit/>
          </a:bodyPr>
          <a:lstStyle/>
          <a:p>
            <a:pPr eaLnBrk="0" hangingPunct="0">
              <a:spcBef>
                <a:spcPct val="50000"/>
              </a:spcBef>
            </a:pPr>
            <a:r>
              <a:rPr lang="zh-CN" altLang="en-US" sz="2400" b="1" dirty="0">
                <a:solidFill>
                  <a:schemeClr val="bg1"/>
                </a:solidFill>
                <a:latin typeface="华文楷体" pitchFamily="2" charset="-122"/>
                <a:ea typeface="华文楷体" pitchFamily="2" charset="-122"/>
              </a:rPr>
              <a:t>提示：烧伤病人主要是血浆量减少、贫血可能是因为红细胞量不足、血小板可以促进凝血、加速止血。</a:t>
            </a:r>
          </a:p>
        </p:txBody>
      </p:sp>
      <p:sp>
        <p:nvSpPr>
          <p:cNvPr id="4" name="Rectangle 4"/>
          <p:cNvSpPr/>
          <p:nvPr/>
        </p:nvSpPr>
        <p:spPr>
          <a:xfrm>
            <a:off x="2424113" y="3789363"/>
            <a:ext cx="5256212" cy="2014855"/>
          </a:xfrm>
          <a:prstGeom prst="rect">
            <a:avLst/>
          </a:prstGeom>
          <a:noFill/>
          <a:ln w="12700">
            <a:noFill/>
          </a:ln>
        </p:spPr>
        <p:txBody>
          <a:bodyPr>
            <a:spAutoFit/>
          </a:bodyPr>
          <a:lstStyle/>
          <a:p>
            <a:pPr eaLnBrk="0" hangingPunct="0"/>
            <a:r>
              <a:rPr lang="zh-CN" altLang="en-US" sz="2800" b="1" dirty="0">
                <a:solidFill>
                  <a:srgbClr val="FFFF00"/>
                </a:solidFill>
                <a:latin typeface="华文楷体" pitchFamily="2" charset="-122"/>
                <a:ea typeface="华文楷体" pitchFamily="2" charset="-122"/>
              </a:rPr>
              <a:t>答：</a:t>
            </a:r>
          </a:p>
          <a:p>
            <a:pPr eaLnBrk="0" hangingPunct="0"/>
            <a:r>
              <a:rPr lang="zh-CN" altLang="en-US" sz="2800" b="1" dirty="0">
                <a:solidFill>
                  <a:srgbClr val="FFFF00"/>
                </a:solidFill>
                <a:latin typeface="华文楷体" pitchFamily="2" charset="-122"/>
                <a:ea typeface="华文楷体" pitchFamily="2" charset="-122"/>
              </a:rPr>
              <a:t>（</a:t>
            </a:r>
            <a:r>
              <a:rPr lang="en-US" altLang="zh-CN" sz="2800" b="1" dirty="0">
                <a:solidFill>
                  <a:srgbClr val="FFFF00"/>
                </a:solidFill>
                <a:latin typeface="华文楷体" pitchFamily="2" charset="-122"/>
                <a:ea typeface="华文楷体" pitchFamily="2" charset="-122"/>
              </a:rPr>
              <a:t>1</a:t>
            </a:r>
            <a:r>
              <a:rPr lang="zh-CN" altLang="en-US" sz="2800" b="1" dirty="0">
                <a:solidFill>
                  <a:srgbClr val="FFFF00"/>
                </a:solidFill>
                <a:latin typeface="华文楷体" pitchFamily="2" charset="-122"/>
                <a:ea typeface="华文楷体" pitchFamily="2" charset="-122"/>
              </a:rPr>
              <a:t>）应输入大量血浆；</a:t>
            </a:r>
          </a:p>
          <a:p>
            <a:pPr eaLnBrk="0" hangingPunct="0"/>
            <a:r>
              <a:rPr lang="zh-CN" altLang="en-US" sz="2800" b="1" dirty="0">
                <a:solidFill>
                  <a:srgbClr val="FFFF00"/>
                </a:solidFill>
                <a:latin typeface="华文楷体" pitchFamily="2" charset="-122"/>
                <a:ea typeface="华文楷体" pitchFamily="2" charset="-122"/>
              </a:rPr>
              <a:t>（</a:t>
            </a:r>
            <a:r>
              <a:rPr lang="en-US" altLang="zh-CN" sz="2800" b="1" dirty="0">
                <a:solidFill>
                  <a:srgbClr val="FFFF00"/>
                </a:solidFill>
                <a:latin typeface="华文楷体" pitchFamily="2" charset="-122"/>
                <a:ea typeface="华文楷体" pitchFamily="2" charset="-122"/>
              </a:rPr>
              <a:t>2</a:t>
            </a:r>
            <a:r>
              <a:rPr lang="zh-CN" altLang="en-US" sz="2800" b="1" dirty="0">
                <a:solidFill>
                  <a:srgbClr val="FFFF00"/>
                </a:solidFill>
                <a:latin typeface="华文楷体" pitchFamily="2" charset="-122"/>
                <a:ea typeface="华文楷体" pitchFamily="2" charset="-122"/>
              </a:rPr>
              <a:t>）输入红细胞；</a:t>
            </a:r>
          </a:p>
          <a:p>
            <a:pPr eaLnBrk="0" hangingPunct="0"/>
            <a:r>
              <a:rPr lang="zh-CN" altLang="en-US" sz="2800" b="1" dirty="0">
                <a:solidFill>
                  <a:srgbClr val="FFFF00"/>
                </a:solidFill>
                <a:latin typeface="华文楷体" pitchFamily="2" charset="-122"/>
                <a:ea typeface="华文楷体" pitchFamily="2" charset="-122"/>
              </a:rPr>
              <a:t>（</a:t>
            </a:r>
            <a:r>
              <a:rPr lang="en-US" altLang="zh-CN" sz="2800" b="1" dirty="0">
                <a:solidFill>
                  <a:srgbClr val="FFFF00"/>
                </a:solidFill>
                <a:latin typeface="华文楷体" pitchFamily="2" charset="-122"/>
                <a:ea typeface="华文楷体" pitchFamily="2" charset="-122"/>
              </a:rPr>
              <a:t>3</a:t>
            </a:r>
            <a:r>
              <a:rPr lang="zh-CN" altLang="en-US" sz="2800" b="1" dirty="0">
                <a:solidFill>
                  <a:srgbClr val="FFFF00"/>
                </a:solidFill>
                <a:latin typeface="华文楷体" pitchFamily="2" charset="-122"/>
                <a:ea typeface="华文楷体" pitchFamily="2" charset="-122"/>
              </a:rPr>
              <a:t>）输入血小板。</a:t>
            </a:r>
            <a:r>
              <a:rPr lang="zh-CN" altLang="en-US" sz="4100" b="1" dirty="0">
                <a:solidFill>
                  <a:srgbClr val="0000CC"/>
                </a:solidFill>
                <a:latin typeface="Times New Roman" panose="02020603050405020304" pitchFamily="18" charset="0"/>
                <a:ea typeface="楷体_GB2312" panose="02010609030101010101" pitchFamily="49" charset="-122"/>
              </a:rPr>
              <a:t> </a:t>
            </a:r>
            <a:endParaRPr lang="zh-CN" altLang="en-US" sz="7200" b="1" dirty="0">
              <a:solidFill>
                <a:srgbClr val="0000CC"/>
              </a:solidFill>
              <a:latin typeface="Times New Roman" panose="02020603050405020304" pitchFamily="18" charset="0"/>
              <a:ea typeface="楷体_GB2312" panose="02010609030101010101" pitchFamily="49"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89"/>
          <p:cNvPicPr>
            <a:picLocks noChangeAspect="1"/>
          </p:cNvPicPr>
          <p:nvPr/>
        </p:nvPicPr>
        <p:blipFill>
          <a:blip r:embed="rId2"/>
          <a:stretch>
            <a:fillRect/>
          </a:stretch>
        </p:blipFill>
        <p:spPr>
          <a:xfrm>
            <a:off x="6959600" y="3284538"/>
            <a:ext cx="3708400" cy="2860675"/>
          </a:xfrm>
          <a:prstGeom prst="rect">
            <a:avLst/>
          </a:prstGeom>
          <a:noFill/>
          <a:ln w="9525">
            <a:noFill/>
          </a:ln>
        </p:spPr>
      </p:pic>
      <p:sp>
        <p:nvSpPr>
          <p:cNvPr id="25603" name="WordArt 3"/>
          <p:cNvSpPr>
            <a:spLocks noTextEdit="1"/>
          </p:cNvSpPr>
          <p:nvPr/>
        </p:nvSpPr>
        <p:spPr>
          <a:xfrm>
            <a:off x="2927350" y="1628775"/>
            <a:ext cx="6335713" cy="2376488"/>
          </a:xfrm>
          <a:prstGeom prst="rect">
            <a:avLst/>
          </a:prstGeom>
        </p:spPr>
        <p:txBody>
          <a:bodyPr wrap="none" fromWordArt="1">
            <a:prstTxWarp prst="textDoubleWave1">
              <a:avLst>
                <a:gd name="adj1" fmla="val 6500"/>
                <a:gd name="adj2" fmla="val 0"/>
              </a:avLst>
            </a:prstTxWarp>
            <a:normAutofit/>
          </a:bodyPr>
          <a:lstStyle/>
          <a:p>
            <a:pPr algn="ctr"/>
            <a:r>
              <a:rPr lang="zh-CN" altLang="en-US" sz="3600" b="1" spc="-360">
                <a:ln w="12700" cap="flat" cmpd="sng">
                  <a:solidFill>
                    <a:srgbClr val="FF9900"/>
                  </a:solidFill>
                  <a:prstDash val="solid"/>
                  <a:headEnd type="none" w="med" len="med"/>
                  <a:tailEnd type="none" w="med" len="med"/>
                </a:ln>
                <a:solidFill>
                  <a:srgbClr val="FFFF00"/>
                </a:solidFill>
                <a:effectLst>
                  <a:outerShdw dist="125724" dir="18900000" algn="ctr" rotWithShape="0">
                    <a:srgbClr val="000099"/>
                  </a:outerShdw>
                </a:effectLst>
                <a:latin typeface="宋体" panose="02010600030101010101" pitchFamily="2" charset="-122"/>
                <a:ea typeface="宋体" panose="02010600030101010101" pitchFamily="2" charset="-122"/>
              </a:rPr>
              <a:t>祝同学们学习进步</a:t>
            </a:r>
          </a:p>
          <a:p>
            <a:pPr algn="ctr"/>
            <a:r>
              <a:rPr lang="zh-CN" altLang="en-US" sz="3600" b="1" spc="-360">
                <a:ln w="12700" cap="flat" cmpd="sng">
                  <a:solidFill>
                    <a:srgbClr val="FF9900"/>
                  </a:solidFill>
                  <a:prstDash val="solid"/>
                  <a:headEnd type="none" w="med" len="med"/>
                  <a:tailEnd type="none" w="med" len="med"/>
                </a:ln>
                <a:solidFill>
                  <a:srgbClr val="FFFF00"/>
                </a:solidFill>
                <a:effectLst>
                  <a:outerShdw dist="125724" dir="18900000" algn="ctr" rotWithShape="0">
                    <a:srgbClr val="000099"/>
                  </a:outerShdw>
                </a:effectLst>
                <a:latin typeface="宋体" panose="02010600030101010101" pitchFamily="2" charset="-122"/>
                <a:ea typeface="宋体" panose="02010600030101010101" pitchFamily="2" charset="-122"/>
              </a:rPr>
              <a:t>谢谢大家</a:t>
            </a:r>
          </a:p>
        </p:txBody>
      </p:sp>
    </p:spTree>
  </p:cSld>
  <p:clrMapOvr>
    <a:masterClrMapping/>
  </p:clrMapOvr>
  <p:transition>
    <p:pull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008T042">
            <a:hlinkClick r:id="rId2" action="ppaction://hlinkfile"/>
          </p:cNvPr>
          <p:cNvPicPr>
            <a:picLocks noChangeAspect="1"/>
          </p:cNvPicPr>
          <p:nvPr/>
        </p:nvPicPr>
        <p:blipFill>
          <a:blip r:embed="rId3">
            <a:lum bright="-6000"/>
          </a:blip>
          <a:srcRect r="-275" b="-96"/>
          <a:stretch>
            <a:fillRect/>
          </a:stretch>
        </p:blipFill>
        <p:spPr>
          <a:xfrm>
            <a:off x="8194675" y="0"/>
            <a:ext cx="2473325" cy="5257800"/>
          </a:xfrm>
          <a:prstGeom prst="rect">
            <a:avLst/>
          </a:prstGeom>
          <a:noFill/>
          <a:ln w="9525">
            <a:noFill/>
          </a:ln>
        </p:spPr>
      </p:pic>
      <p:sp>
        <p:nvSpPr>
          <p:cNvPr id="5123" name="Text Box 3"/>
          <p:cNvSpPr txBox="1"/>
          <p:nvPr/>
        </p:nvSpPr>
        <p:spPr>
          <a:xfrm>
            <a:off x="2381250" y="357188"/>
            <a:ext cx="5327650" cy="2106930"/>
          </a:xfrm>
          <a:prstGeom prst="rect">
            <a:avLst/>
          </a:prstGeom>
          <a:noFill/>
          <a:ln w="9525">
            <a:noFill/>
          </a:ln>
        </p:spPr>
        <p:txBody>
          <a:bodyPr>
            <a:spAutoFit/>
          </a:bodyPr>
          <a:lstStyle/>
          <a:p>
            <a:pPr algn="ctr">
              <a:spcBef>
                <a:spcPct val="50000"/>
              </a:spcBef>
            </a:pPr>
            <a:r>
              <a:rPr lang="zh-CN" altLang="en-US" sz="3200" b="1" dirty="0">
                <a:solidFill>
                  <a:schemeClr val="bg1"/>
                </a:solidFill>
                <a:latin typeface="华文楷体" pitchFamily="2" charset="-122"/>
                <a:ea typeface="华文楷体" pitchFamily="2" charset="-122"/>
              </a:rPr>
              <a:t>第四章  人体内的物质运输</a:t>
            </a:r>
          </a:p>
          <a:p>
            <a:pPr algn="ctr">
              <a:spcBef>
                <a:spcPct val="50000"/>
              </a:spcBef>
            </a:pPr>
            <a:r>
              <a:rPr lang="zh-CN" altLang="en-US" sz="6600" b="1" dirty="0">
                <a:solidFill>
                  <a:schemeClr val="bg1"/>
                </a:solidFill>
                <a:latin typeface="华文楷体" pitchFamily="2" charset="-122"/>
                <a:ea typeface="华文楷体" pitchFamily="2" charset="-122"/>
              </a:rPr>
              <a:t>输血与血型</a:t>
            </a:r>
          </a:p>
        </p:txBody>
      </p:sp>
      <p:pic>
        <p:nvPicPr>
          <p:cNvPr id="5124" name="Picture 7" descr="输血"/>
          <p:cNvPicPr>
            <a:picLocks noChangeAspect="1"/>
          </p:cNvPicPr>
          <p:nvPr/>
        </p:nvPicPr>
        <p:blipFill>
          <a:blip r:embed="rId4"/>
          <a:stretch>
            <a:fillRect/>
          </a:stretch>
        </p:blipFill>
        <p:spPr>
          <a:xfrm>
            <a:off x="9426575" y="5202238"/>
            <a:ext cx="1241425" cy="1655762"/>
          </a:xfrm>
          <a:prstGeom prst="rect">
            <a:avLst/>
          </a:prstGeom>
          <a:noFill/>
          <a:ln w="9525">
            <a:noFill/>
          </a:ln>
        </p:spPr>
      </p:pic>
      <p:pic>
        <p:nvPicPr>
          <p:cNvPr id="5125" name="Picture 8" descr="pic_74581"/>
          <p:cNvPicPr>
            <a:picLocks noChangeAspect="1"/>
          </p:cNvPicPr>
          <p:nvPr/>
        </p:nvPicPr>
        <p:blipFill>
          <a:blip r:embed="rId5"/>
          <a:stretch>
            <a:fillRect/>
          </a:stretch>
        </p:blipFill>
        <p:spPr>
          <a:xfrm>
            <a:off x="8167688" y="5194300"/>
            <a:ext cx="1300162" cy="1663700"/>
          </a:xfrm>
          <a:prstGeom prst="rect">
            <a:avLst/>
          </a:prstGeom>
          <a:noFill/>
          <a:ln w="9525">
            <a:noFill/>
          </a:ln>
        </p:spPr>
      </p:pic>
      <p:sp>
        <p:nvSpPr>
          <p:cNvPr id="7" name="矩形 6"/>
          <p:cNvSpPr/>
          <p:nvPr/>
        </p:nvSpPr>
        <p:spPr>
          <a:xfrm>
            <a:off x="2166938" y="2857500"/>
            <a:ext cx="5761038" cy="2549525"/>
          </a:xfrm>
          <a:prstGeom prst="rect">
            <a:avLst/>
          </a:prstGeom>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36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n-cs"/>
              </a:rPr>
              <a:t>学习目标：</a:t>
            </a:r>
          </a:p>
          <a:p>
            <a:pPr marL="0" marR="0" lvl="0" indent="0" algn="l" defTabSz="914400" rtl="0" eaLnBrk="1" fontAlgn="base" latinLnBrk="0" hangingPunct="1">
              <a:lnSpc>
                <a:spcPct val="100000"/>
              </a:lnSpc>
              <a:spcBef>
                <a:spcPct val="50000"/>
              </a:spcBef>
              <a:spcAft>
                <a:spcPct val="0"/>
              </a:spcAft>
              <a:buClrTx/>
              <a:buSzTx/>
              <a:buFontTx/>
              <a:buNone/>
              <a:defRPr/>
            </a:pPr>
            <a:endParaRPr kumimoji="0" lang="zh-CN" altLang="en-US" sz="105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n-cs"/>
              </a:rPr>
              <a:t>1</a:t>
            </a:r>
            <a:r>
              <a:rPr kumimoji="0" lang="zh-CN" altLang="en-US" sz="36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n-cs"/>
              </a:rPr>
              <a:t>、血型的发现</a:t>
            </a:r>
            <a:r>
              <a:rPr kumimoji="0" lang="en-US" altLang="zh-CN" sz="36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n-cs"/>
              </a:rPr>
              <a:t>;</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n-cs"/>
              </a:rPr>
              <a:t>2</a:t>
            </a:r>
            <a:r>
              <a:rPr kumimoji="0" lang="zh-CN" altLang="en-US" sz="36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n-cs"/>
              </a:rPr>
              <a:t>、输血的一般原则；</a:t>
            </a:r>
          </a:p>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n-cs"/>
              </a:rPr>
              <a:t>3</a:t>
            </a:r>
            <a:r>
              <a:rPr kumimoji="0" lang="zh-CN" altLang="en-US" sz="3600" b="1" i="0" u="none" strike="noStrike" kern="1200" cap="none" spc="0" normalizeH="0" baseline="0" noProof="0" dirty="0">
                <a:ln>
                  <a:noFill/>
                </a:ln>
                <a:solidFill>
                  <a:schemeClr val="bg1"/>
                </a:solidFill>
                <a:effectLst/>
                <a:uLnTx/>
                <a:uFillTx/>
                <a:latin typeface="华文楷体" pitchFamily="2" charset="-122"/>
                <a:ea typeface="华文楷体" pitchFamily="2" charset="-122"/>
                <a:cs typeface="+mn-cs"/>
              </a:rPr>
              <a:t>、献血的可行性和重要性。</a:t>
            </a:r>
          </a:p>
        </p:txBody>
      </p:sp>
    </p:spTree>
  </p:cSld>
  <p:clrMapOvr>
    <a:masterClrMapping/>
  </p:clrMapOvr>
  <p:transition>
    <p:pull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91" name="AutoShape 6"/>
          <p:cNvSpPr>
            <a:spLocks noChangeArrowheads="1"/>
          </p:cNvSpPr>
          <p:nvPr/>
        </p:nvSpPr>
        <p:spPr bwMode="auto">
          <a:xfrm>
            <a:off x="1952625" y="1000125"/>
            <a:ext cx="8429625" cy="4929188"/>
          </a:xfrm>
          <a:prstGeom prst="roundRect">
            <a:avLst>
              <a:gd name="adj" fmla="val 13745"/>
            </a:avLst>
          </a:prstGeom>
          <a:solidFill>
            <a:schemeClr val="bg1"/>
          </a:solidFill>
          <a:ln w="38100">
            <a:noFill/>
            <a:round/>
          </a:ln>
        </p:spPr>
        <p:txBody>
          <a:bodyPr wrap="none" anchor="ct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zh-CN" sz="1800" b="0" i="0" u="none" strike="noStrike" kern="1200" cap="none" spc="0" normalizeH="0" baseline="0" noProof="0">
              <a:ln>
                <a:noFill/>
              </a:ln>
              <a:solidFill>
                <a:schemeClr val="tx1"/>
              </a:solidFill>
              <a:effectLst/>
              <a:uLnTx/>
              <a:uFillTx/>
              <a:latin typeface="+mn-lt"/>
              <a:ea typeface="+mn-ea"/>
              <a:cs typeface="+mn-cs"/>
            </a:endParaRPr>
          </a:p>
        </p:txBody>
      </p:sp>
      <p:grpSp>
        <p:nvGrpSpPr>
          <p:cNvPr id="6147" name="Group 5"/>
          <p:cNvGrpSpPr/>
          <p:nvPr/>
        </p:nvGrpSpPr>
        <p:grpSpPr>
          <a:xfrm>
            <a:off x="3024188" y="142875"/>
            <a:ext cx="6048375" cy="838200"/>
            <a:chOff x="975" y="582"/>
            <a:chExt cx="3810" cy="528"/>
          </a:xfrm>
        </p:grpSpPr>
        <p:sp>
          <p:nvSpPr>
            <p:cNvPr id="246787" name="AutoShape 3"/>
            <p:cNvSpPr>
              <a:spLocks noChangeArrowheads="1"/>
            </p:cNvSpPr>
            <p:nvPr/>
          </p:nvSpPr>
          <p:spPr bwMode="auto">
            <a:xfrm>
              <a:off x="975" y="582"/>
              <a:ext cx="3810" cy="528"/>
            </a:xfrm>
            <a:prstGeom prst="ribbon">
              <a:avLst>
                <a:gd name="adj1" fmla="val 12500"/>
                <a:gd name="adj2" fmla="val 50000"/>
              </a:avLst>
            </a:prstGeom>
            <a:gradFill rotWithShape="1">
              <a:gsLst>
                <a:gs pos="0">
                  <a:srgbClr val="FFFF00"/>
                </a:gs>
                <a:gs pos="50000">
                  <a:schemeClr val="bg1"/>
                </a:gs>
                <a:gs pos="100000">
                  <a:srgbClr val="FFFF00"/>
                </a:gs>
              </a:gsLst>
              <a:lin ang="5400000" scaled="1"/>
            </a:gradFill>
            <a:ln w="9525">
              <a:solidFill>
                <a:schemeClr val="tx1"/>
              </a:solidFill>
              <a:round/>
            </a:ln>
            <a:effectLst/>
          </p:spPr>
          <p:txBody>
            <a:bodyPr wrap="none" anchor="ctr"/>
            <a:lstStyle/>
            <a:p>
              <a:pPr marL="0" marR="0" lvl="0" indent="0" algn="l" defTabSz="914400" rtl="0" eaLnBrk="1" fontAlgn="auto" latinLnBrk="0" hangingPunct="1">
                <a:lnSpc>
                  <a:spcPct val="100000"/>
                </a:lnSpc>
                <a:spcBef>
                  <a:spcPct val="0"/>
                </a:spcBef>
                <a:spcAft>
                  <a:spcPts val="0"/>
                </a:spcAft>
                <a:buClrTx/>
                <a:buSzTx/>
                <a:buFontTx/>
                <a:buNone/>
                <a:defRPr/>
              </a:pPr>
              <a:endParaRPr kumimoji="0" lang="zh-CN" altLang="zh-CN" sz="2000" b="1" i="0" u="none" strike="noStrike" kern="1200" cap="none" spc="0" normalizeH="0" baseline="0" noProof="0">
                <a:ln>
                  <a:noFill/>
                </a:ln>
                <a:solidFill>
                  <a:srgbClr val="FF3300"/>
                </a:solidFill>
                <a:effectLst/>
                <a:uLnTx/>
                <a:uFillTx/>
                <a:latin typeface="+mn-lt"/>
                <a:ea typeface="+mn-ea"/>
                <a:cs typeface="+mn-cs"/>
              </a:endParaRPr>
            </a:p>
          </p:txBody>
        </p:sp>
        <p:sp>
          <p:nvSpPr>
            <p:cNvPr id="6150" name="Text Box 4"/>
            <p:cNvSpPr txBox="1"/>
            <p:nvPr/>
          </p:nvSpPr>
          <p:spPr>
            <a:xfrm>
              <a:off x="2000" y="697"/>
              <a:ext cx="1751" cy="329"/>
            </a:xfrm>
            <a:prstGeom prst="rect">
              <a:avLst/>
            </a:prstGeom>
            <a:noFill/>
            <a:ln w="9525">
              <a:noFill/>
            </a:ln>
          </p:spPr>
          <p:txBody>
            <a:bodyPr>
              <a:spAutoFit/>
            </a:bodyPr>
            <a:lstStyle/>
            <a:p>
              <a:r>
                <a:rPr lang="zh-CN" altLang="en-US" sz="2800" b="1" dirty="0">
                  <a:solidFill>
                    <a:srgbClr val="0000FF"/>
                  </a:solidFill>
                  <a:latin typeface="Calibri" charset="0"/>
                </a:rPr>
                <a:t>      一、血型</a:t>
              </a:r>
            </a:p>
          </p:txBody>
        </p:sp>
      </p:grpSp>
      <p:sp>
        <p:nvSpPr>
          <p:cNvPr id="6148" name="Rectangle 6"/>
          <p:cNvSpPr/>
          <p:nvPr/>
        </p:nvSpPr>
        <p:spPr>
          <a:xfrm>
            <a:off x="2095500" y="1077913"/>
            <a:ext cx="8286750" cy="4707890"/>
          </a:xfrm>
          <a:prstGeom prst="rect">
            <a:avLst/>
          </a:prstGeom>
          <a:noFill/>
          <a:ln w="9525">
            <a:noFill/>
          </a:ln>
        </p:spPr>
        <p:txBody>
          <a:bodyPr>
            <a:spAutoFit/>
          </a:bodyPr>
          <a:lstStyle/>
          <a:p>
            <a:pPr>
              <a:lnSpc>
                <a:spcPct val="150000"/>
              </a:lnSpc>
            </a:pPr>
            <a:r>
              <a:rPr lang="en-US" altLang="zh-CN" sz="2400" b="1" dirty="0">
                <a:solidFill>
                  <a:srgbClr val="FF0000"/>
                </a:solidFill>
                <a:latin typeface="宋体" panose="02010600030101010101" pitchFamily="2" charset="-122"/>
              </a:rPr>
              <a:t>    17</a:t>
            </a:r>
            <a:r>
              <a:rPr lang="zh-CN" altLang="en-US" sz="2400" b="1" dirty="0">
                <a:solidFill>
                  <a:srgbClr val="FF0000"/>
                </a:solidFill>
                <a:latin typeface="宋体" panose="02010600030101010101" pitchFamily="2" charset="-122"/>
              </a:rPr>
              <a:t>世纪，哈维</a:t>
            </a:r>
            <a:r>
              <a:rPr lang="zh-CN" altLang="en-US" sz="2400" b="1" dirty="0">
                <a:solidFill>
                  <a:srgbClr val="000000"/>
                </a:solidFill>
                <a:latin typeface="宋体" panose="02010600030101010101" pitchFamily="2" charset="-122"/>
              </a:rPr>
              <a:t>发现血液循环以后，人类就开始进行输血的尝试。</a:t>
            </a:r>
            <a:br>
              <a:rPr lang="zh-CN" altLang="en-US" sz="2400" b="1" dirty="0">
                <a:solidFill>
                  <a:srgbClr val="000000"/>
                </a:solidFill>
                <a:latin typeface="宋体" panose="02010600030101010101" pitchFamily="2" charset="-122"/>
              </a:rPr>
            </a:br>
            <a:r>
              <a:rPr lang="zh-CN" altLang="en-US" sz="2400" b="1" dirty="0">
                <a:solidFill>
                  <a:srgbClr val="000000"/>
                </a:solidFill>
                <a:latin typeface="宋体" panose="02010600030101010101" pitchFamily="2" charset="-122"/>
              </a:rPr>
              <a:t>    </a:t>
            </a:r>
            <a:r>
              <a:rPr lang="en-US" altLang="zh-CN" sz="2400" b="1" dirty="0">
                <a:solidFill>
                  <a:srgbClr val="FF0000"/>
                </a:solidFill>
                <a:latin typeface="宋体" panose="02010600030101010101" pitchFamily="2" charset="-122"/>
              </a:rPr>
              <a:t>1667</a:t>
            </a:r>
            <a:r>
              <a:rPr lang="zh-CN" altLang="en-US" sz="2400" b="1" dirty="0">
                <a:solidFill>
                  <a:srgbClr val="FF0000"/>
                </a:solidFill>
                <a:latin typeface="宋体" panose="02010600030101010101" pitchFamily="2" charset="-122"/>
              </a:rPr>
              <a:t>年，法国哲学家丹尼斯和外科医生埃默雷兹</a:t>
            </a:r>
            <a:r>
              <a:rPr lang="zh-CN" altLang="en-US" sz="2400" b="1" dirty="0">
                <a:solidFill>
                  <a:srgbClr val="000000"/>
                </a:solidFill>
                <a:latin typeface="宋体" panose="02010600030101010101" pitchFamily="2" charset="-122"/>
              </a:rPr>
              <a:t>将</a:t>
            </a:r>
            <a:r>
              <a:rPr lang="en-US" altLang="zh-CN" sz="2400" b="1" dirty="0">
                <a:solidFill>
                  <a:srgbClr val="000000"/>
                </a:solidFill>
                <a:latin typeface="宋体" panose="02010600030101010101" pitchFamily="2" charset="-122"/>
              </a:rPr>
              <a:t>250</a:t>
            </a:r>
            <a:r>
              <a:rPr lang="zh-CN" altLang="en-US" sz="2400" b="1" dirty="0">
                <a:solidFill>
                  <a:srgbClr val="000000"/>
                </a:solidFill>
                <a:latin typeface="宋体" panose="02010600030101010101" pitchFamily="2" charset="-122"/>
              </a:rPr>
              <a:t>毫升羊血输给了一个病人，这是人类历史上有文字记载的第一次输血，结果当然没有成功。出现了病人死亡的悲剧。</a:t>
            </a:r>
            <a:r>
              <a:rPr lang="en-US" altLang="zh-CN" sz="3200" b="1" dirty="0">
                <a:solidFill>
                  <a:srgbClr val="FF0000"/>
                </a:solidFill>
                <a:latin typeface="宋体" panose="02010600030101010101" pitchFamily="2" charset="-122"/>
              </a:rPr>
              <a:t> </a:t>
            </a:r>
          </a:p>
          <a:p>
            <a:pPr>
              <a:lnSpc>
                <a:spcPct val="150000"/>
              </a:lnSpc>
            </a:pPr>
            <a:r>
              <a:rPr lang="en-US" altLang="zh-CN" sz="2400" b="1" dirty="0">
                <a:solidFill>
                  <a:srgbClr val="FF0000"/>
                </a:solidFill>
                <a:latin typeface="宋体" panose="02010600030101010101" pitchFamily="2" charset="-122"/>
              </a:rPr>
              <a:t>    1829</a:t>
            </a:r>
            <a:r>
              <a:rPr lang="zh-CN" altLang="en-US" sz="2400" b="1" dirty="0">
                <a:solidFill>
                  <a:srgbClr val="FF0000"/>
                </a:solidFill>
                <a:latin typeface="宋体" panose="02010600030101010101" pitchFamily="2" charset="-122"/>
              </a:rPr>
              <a:t>年，英国医生布伦德尔</a:t>
            </a:r>
            <a:r>
              <a:rPr lang="zh-CN" altLang="en-US" sz="2400" b="1" dirty="0">
                <a:solidFill>
                  <a:srgbClr val="000000"/>
                </a:solidFill>
                <a:latin typeface="宋体" panose="02010600030101010101" pitchFamily="2" charset="-122"/>
              </a:rPr>
              <a:t>第一次完成了人与人之间的输血试验。但以后的试验结果还是令人失望，大多数病人死亡，只有少数病人得到康复，到底是什么原因在作怪呢？</a:t>
            </a:r>
          </a:p>
        </p:txBody>
      </p:sp>
    </p:spTree>
  </p:cSld>
  <p:clrMapOvr>
    <a:masterClrMapping/>
  </p:clrMapOvr>
  <p:transition>
    <p:pull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kl"/>
          <p:cNvPicPr>
            <a:picLocks noChangeAspect="1"/>
          </p:cNvPicPr>
          <p:nvPr/>
        </p:nvPicPr>
        <p:blipFill>
          <a:blip r:embed="rId2">
            <a:lum bright="20001" contrast="20000"/>
          </a:blip>
          <a:stretch>
            <a:fillRect/>
          </a:stretch>
        </p:blipFill>
        <p:spPr>
          <a:xfrm>
            <a:off x="5583238" y="3429000"/>
            <a:ext cx="3941762" cy="2928938"/>
          </a:xfrm>
          <a:prstGeom prst="rect">
            <a:avLst/>
          </a:prstGeom>
          <a:noFill/>
          <a:ln w="9525">
            <a:noFill/>
          </a:ln>
        </p:spPr>
      </p:pic>
      <p:pic>
        <p:nvPicPr>
          <p:cNvPr id="5" name="Picture 4" descr="kke"/>
          <p:cNvPicPr>
            <a:picLocks noChangeAspect="1"/>
          </p:cNvPicPr>
          <p:nvPr/>
        </p:nvPicPr>
        <p:blipFill>
          <a:blip r:embed="rId3">
            <a:lum bright="20001" contrast="20000"/>
          </a:blip>
          <a:stretch>
            <a:fillRect/>
          </a:stretch>
        </p:blipFill>
        <p:spPr>
          <a:xfrm>
            <a:off x="2238375" y="3429000"/>
            <a:ext cx="3773488" cy="2921000"/>
          </a:xfrm>
          <a:prstGeom prst="rect">
            <a:avLst/>
          </a:prstGeom>
          <a:noFill/>
          <a:ln w="9525">
            <a:noFill/>
          </a:ln>
        </p:spPr>
      </p:pic>
      <p:pic>
        <p:nvPicPr>
          <p:cNvPr id="7172" name="Picture 2" descr="kk"/>
          <p:cNvPicPr>
            <a:picLocks noChangeAspect="1"/>
          </p:cNvPicPr>
          <p:nvPr/>
        </p:nvPicPr>
        <p:blipFill>
          <a:blip r:embed="rId4">
            <a:lum bright="29999" contrast="30000"/>
          </a:blip>
          <a:stretch>
            <a:fillRect/>
          </a:stretch>
        </p:blipFill>
        <p:spPr>
          <a:xfrm>
            <a:off x="2238375" y="0"/>
            <a:ext cx="7286625" cy="3482975"/>
          </a:xfrm>
          <a:prstGeom prst="rect">
            <a:avLst/>
          </a:prstGeom>
          <a:noFill/>
          <a:ln w="9525">
            <a:noFill/>
          </a:ln>
        </p:spPr>
      </p:pic>
      <p:sp>
        <p:nvSpPr>
          <p:cNvPr id="16387" name="Text Box 3"/>
          <p:cNvSpPr txBox="1">
            <a:spLocks noChangeArrowheads="1"/>
          </p:cNvSpPr>
          <p:nvPr/>
        </p:nvSpPr>
        <p:spPr bwMode="auto">
          <a:xfrm>
            <a:off x="6738938" y="142875"/>
            <a:ext cx="2786063" cy="2183765"/>
          </a:xfrm>
          <a:prstGeom prst="rect">
            <a:avLst/>
          </a:prstGeom>
          <a:noFill/>
          <a:ln w="9525">
            <a:noFill/>
            <a:miter lim="800000"/>
          </a:ln>
        </p:spPr>
        <p:txBody>
          <a:bodyPr>
            <a:spAutoFit/>
          </a:bodyPr>
          <a:lstStyle/>
          <a:p>
            <a:pPr marR="0" defTabSz="914400">
              <a:spcBef>
                <a:spcPct val="50000"/>
              </a:spcBef>
              <a:buClrTx/>
              <a:buSzTx/>
              <a:buFontTx/>
              <a:buNone/>
              <a:defRPr/>
            </a:pPr>
            <a:r>
              <a:rPr kumimoji="1" lang="en-US" altLang="zh-CN" sz="3200" b="1" kern="1200" cap="none" spc="0" normalizeH="0" baseline="0" noProof="0" dirty="0">
                <a:effectLst>
                  <a:outerShdw blurRad="38100" dist="38100" dir="2700000" algn="tl">
                    <a:srgbClr val="000000">
                      <a:alpha val="43137"/>
                    </a:srgbClr>
                  </a:outerShdw>
                </a:effectLst>
                <a:latin typeface="华文楷体" pitchFamily="2" charset="-122"/>
                <a:ea typeface="华文楷体" pitchFamily="2" charset="-122"/>
                <a:cs typeface="+mn-cs"/>
              </a:rPr>
              <a:t>1900</a:t>
            </a:r>
            <a:r>
              <a:rPr kumimoji="1" lang="zh-CN" altLang="en-US" sz="3200" b="1" kern="1200" cap="none" spc="0" normalizeH="0" baseline="0" noProof="0" dirty="0">
                <a:effectLst>
                  <a:outerShdw blurRad="38100" dist="38100" dir="2700000" algn="tl">
                    <a:srgbClr val="000000">
                      <a:alpha val="43137"/>
                    </a:srgbClr>
                  </a:outerShdw>
                </a:effectLst>
                <a:latin typeface="华文楷体" pitchFamily="2" charset="-122"/>
                <a:ea typeface="华文楷体" pitchFamily="2" charset="-122"/>
                <a:cs typeface="+mn-cs"/>
              </a:rPr>
              <a:t>年，奥地利医学家兰德斯坦纳发现了人类的血型</a:t>
            </a:r>
            <a:r>
              <a:rPr kumimoji="1" lang="zh-CN" altLang="en-US" sz="4000" b="1" kern="1200" cap="none" spc="0" normalizeH="0" baseline="0" noProof="0" dirty="0">
                <a:effectLst>
                  <a:outerShdw blurRad="38100" dist="38100" dir="2700000" algn="tl">
                    <a:srgbClr val="000000">
                      <a:alpha val="43137"/>
                    </a:srgbClr>
                  </a:outerShdw>
                </a:effectLst>
                <a:latin typeface="Times New Roman" panose="02020603050405020304" pitchFamily="18" charset="0"/>
                <a:ea typeface="隶书" pitchFamily="49" charset="-122"/>
                <a:cs typeface="+mn-cs"/>
              </a:rPr>
              <a:t> 。</a:t>
            </a:r>
          </a:p>
        </p:txBody>
      </p:sp>
      <p:sp>
        <p:nvSpPr>
          <p:cNvPr id="16388" name="Text Box 4"/>
          <p:cNvSpPr txBox="1">
            <a:spLocks noChangeArrowheads="1"/>
          </p:cNvSpPr>
          <p:nvPr/>
        </p:nvSpPr>
        <p:spPr bwMode="auto">
          <a:xfrm>
            <a:off x="2613025" y="2982913"/>
            <a:ext cx="6911975" cy="583565"/>
          </a:xfrm>
          <a:prstGeom prst="rect">
            <a:avLst/>
          </a:prstGeom>
          <a:noFill/>
          <a:ln w="9525">
            <a:solidFill>
              <a:srgbClr val="000080"/>
            </a:solidFill>
            <a:miter lim="800000"/>
          </a:ln>
        </p:spPr>
        <p:txBody>
          <a:bodyPr>
            <a:spAutoFit/>
          </a:bodyPr>
          <a:lstStyle/>
          <a:p>
            <a:pPr marR="0" defTabSz="914400">
              <a:spcBef>
                <a:spcPct val="50000"/>
              </a:spcBef>
              <a:buClrTx/>
              <a:buSzTx/>
              <a:buFontTx/>
              <a:buNone/>
              <a:defRPr/>
            </a:pPr>
            <a:r>
              <a:rPr kumimoji="1" lang="en-US" altLang="zh-CN" sz="3200" b="1" kern="1200" cap="none" spc="0" normalizeH="0" baseline="0" noProof="0" dirty="0">
                <a:solidFill>
                  <a:srgbClr val="C00000"/>
                </a:solidFill>
                <a:effectLst>
                  <a:outerShdw blurRad="38100" dist="38100" dir="2700000" algn="tl">
                    <a:srgbClr val="000000">
                      <a:alpha val="43137"/>
                    </a:srgbClr>
                  </a:outerShdw>
                </a:effectLst>
                <a:latin typeface="黑体" panose="02010600030101010101" pitchFamily="2" charset="-122"/>
                <a:ea typeface="黑体" panose="02010600030101010101" pitchFamily="2" charset="-122"/>
                <a:cs typeface="+mn-cs"/>
              </a:rPr>
              <a:t>1930</a:t>
            </a:r>
            <a:r>
              <a:rPr kumimoji="1" lang="zh-CN" altLang="en-US" sz="3200" b="1" kern="1200" cap="none" spc="0" normalizeH="0" baseline="0" noProof="0" dirty="0">
                <a:solidFill>
                  <a:srgbClr val="C00000"/>
                </a:solidFill>
                <a:effectLst>
                  <a:outerShdw blurRad="38100" dist="38100" dir="2700000" algn="tl">
                    <a:srgbClr val="000000">
                      <a:alpha val="43137"/>
                    </a:srgbClr>
                  </a:outerShdw>
                </a:effectLst>
                <a:latin typeface="黑体" panose="02010600030101010101" pitchFamily="2" charset="-122"/>
                <a:ea typeface="黑体" panose="02010600030101010101" pitchFamily="2" charset="-122"/>
                <a:cs typeface="+mn-cs"/>
              </a:rPr>
              <a:t>年，兰德斯坦纳获得诺贝尔奖。</a:t>
            </a:r>
            <a:endParaRPr kumimoji="1" lang="zh-CN" altLang="en-US" sz="3200" kern="1200" cap="none" spc="0" normalizeH="0" baseline="0" noProof="0" dirty="0">
              <a:solidFill>
                <a:srgbClr val="C00000"/>
              </a:solidFill>
              <a:effectLst>
                <a:outerShdw blurRad="38100" dist="38100" dir="2700000" algn="tl">
                  <a:srgbClr val="000000">
                    <a:alpha val="43137"/>
                  </a:srgbClr>
                </a:outerShdw>
              </a:effectLst>
              <a:latin typeface="黑体" panose="02010600030101010101" pitchFamily="2" charset="-122"/>
              <a:ea typeface="黑体" panose="02010600030101010101" pitchFamily="2" charset="-122"/>
              <a:cs typeface="+mn-cs"/>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p:nvPr/>
        </p:nvSpPr>
        <p:spPr>
          <a:xfrm>
            <a:off x="2095500" y="55563"/>
            <a:ext cx="8135938" cy="5015865"/>
          </a:xfrm>
          <a:prstGeom prst="rect">
            <a:avLst/>
          </a:prstGeom>
          <a:noFill/>
          <a:ln w="9525">
            <a:noFill/>
          </a:ln>
        </p:spPr>
        <p:txBody>
          <a:bodyPr>
            <a:spAutoFit/>
          </a:bodyPr>
          <a:lstStyle/>
          <a:p>
            <a:pPr>
              <a:spcBef>
                <a:spcPct val="50000"/>
              </a:spcBef>
            </a:pPr>
            <a:r>
              <a:rPr lang="en-US" altLang="zh-CN" sz="3200" dirty="0">
                <a:solidFill>
                  <a:schemeClr val="bg1"/>
                </a:solidFill>
                <a:latin typeface="华文楷体" pitchFamily="2" charset="-122"/>
                <a:ea typeface="华文楷体" pitchFamily="2" charset="-122"/>
              </a:rPr>
              <a:t>     </a:t>
            </a:r>
            <a:r>
              <a:rPr lang="zh-CN" altLang="en-US" sz="3200" dirty="0">
                <a:solidFill>
                  <a:schemeClr val="bg1"/>
                </a:solidFill>
                <a:latin typeface="华文楷体" pitchFamily="2" charset="-122"/>
                <a:ea typeface="华文楷体" pitchFamily="2" charset="-122"/>
              </a:rPr>
              <a:t>他发现自体的红细胞和血清在试管内混合后，不会发生凝集，但从不同个体采集来的红细胞和血清在混合以后，在试管中就发生凝集与不凝集两种情况。这种现象虽然很多人都观察到过，但只有兰德斯坦纳做出了解释，</a:t>
            </a:r>
            <a:r>
              <a:rPr lang="zh-CN" altLang="en-US" sz="3200" dirty="0">
                <a:solidFill>
                  <a:srgbClr val="FFFF00"/>
                </a:solidFill>
                <a:latin typeface="华文楷体" pitchFamily="2" charset="-122"/>
                <a:ea typeface="华文楷体" pitchFamily="2" charset="-122"/>
              </a:rPr>
              <a:t>红细胞上有两种特异的结构（凝集原）</a:t>
            </a:r>
            <a:r>
              <a:rPr lang="zh-CN" altLang="en-US" sz="3200" dirty="0">
                <a:solidFill>
                  <a:schemeClr val="bg1"/>
                </a:solidFill>
                <a:latin typeface="华文楷体" pitchFamily="2" charset="-122"/>
                <a:ea typeface="华文楷体" pitchFamily="2" charset="-122"/>
              </a:rPr>
              <a:t>，在</a:t>
            </a:r>
            <a:r>
              <a:rPr lang="zh-CN" altLang="en-US" sz="3200" dirty="0">
                <a:solidFill>
                  <a:srgbClr val="FFFF00"/>
                </a:solidFill>
                <a:latin typeface="华文楷体" pitchFamily="2" charset="-122"/>
                <a:ea typeface="华文楷体" pitchFamily="2" charset="-122"/>
              </a:rPr>
              <a:t>血清中有这种特异性结构的抗体（凝集素）</a:t>
            </a:r>
            <a:r>
              <a:rPr lang="zh-CN" altLang="en-US" sz="3200" dirty="0">
                <a:solidFill>
                  <a:schemeClr val="bg1"/>
                </a:solidFill>
                <a:latin typeface="华文楷体" pitchFamily="2" charset="-122"/>
                <a:ea typeface="华文楷体" pitchFamily="2" charset="-122"/>
              </a:rPr>
              <a:t>，如果它与红细胞上的特异结构相遇，就会产生凝集反应，给人输血时如果遇到这种情况，就会发生危险 。</a:t>
            </a:r>
          </a:p>
        </p:txBody>
      </p:sp>
      <p:pic>
        <p:nvPicPr>
          <p:cNvPr id="8195" name="Picture 5" descr="10-1-4显微镜下的红细胞"/>
          <p:cNvPicPr>
            <a:picLocks noChangeAspect="1"/>
          </p:cNvPicPr>
          <p:nvPr/>
        </p:nvPicPr>
        <p:blipFill>
          <a:blip r:embed="rId2">
            <a:clrChange>
              <a:clrFrom>
                <a:srgbClr val="FEFEFE"/>
              </a:clrFrom>
              <a:clrTo>
                <a:srgbClr val="FEFEFE">
                  <a:alpha val="0"/>
                </a:srgbClr>
              </a:clrTo>
            </a:clrChange>
          </a:blip>
          <a:stretch>
            <a:fillRect/>
          </a:stretch>
        </p:blipFill>
        <p:spPr>
          <a:xfrm>
            <a:off x="4738688" y="5048250"/>
            <a:ext cx="1809750" cy="1809750"/>
          </a:xfrm>
          <a:prstGeom prst="rect">
            <a:avLst/>
          </a:prstGeom>
          <a:noFill/>
          <a:ln w="9525">
            <a:noFill/>
          </a:ln>
        </p:spPr>
      </p:pic>
      <p:pic>
        <p:nvPicPr>
          <p:cNvPr id="8196" name="Picture 6" descr="10-1-5显微镜下的红细胞凝集成团示意图"/>
          <p:cNvPicPr>
            <a:picLocks noChangeAspect="1"/>
          </p:cNvPicPr>
          <p:nvPr/>
        </p:nvPicPr>
        <p:blipFill>
          <a:blip r:embed="rId3">
            <a:clrChange>
              <a:clrFrom>
                <a:srgbClr val="FFFFFF"/>
              </a:clrFrom>
              <a:clrTo>
                <a:srgbClr val="FFFFFF">
                  <a:alpha val="0"/>
                </a:srgbClr>
              </a:clrTo>
            </a:clrChange>
          </a:blip>
          <a:stretch>
            <a:fillRect/>
          </a:stretch>
        </p:blipFill>
        <p:spPr>
          <a:xfrm>
            <a:off x="7881938" y="5094288"/>
            <a:ext cx="1763712" cy="1763712"/>
          </a:xfrm>
          <a:prstGeom prst="rect">
            <a:avLst/>
          </a:prstGeom>
          <a:noFill/>
          <a:ln w="9525">
            <a:noFill/>
          </a:ln>
        </p:spPr>
      </p:pic>
    </p:spTree>
  </p:cSld>
  <p:clrMapOvr>
    <a:masterClrMapping/>
  </p:clrMapOvr>
  <p:transition>
    <p:pull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rrowheads="1"/>
          </p:cNvSpPr>
          <p:nvPr>
            <p:ph type="title"/>
          </p:nvPr>
        </p:nvSpPr>
        <p:spPr>
          <a:xfrm>
            <a:off x="1919288" y="404813"/>
            <a:ext cx="2878138" cy="1143000"/>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000" b="1" i="0" u="none" strike="noStrike" kern="0" cap="none" spc="0" normalizeH="0" baseline="0" noProof="0" dirty="0" smtClean="0">
                <a:ln>
                  <a:noFill/>
                </a:ln>
                <a:solidFill>
                  <a:srgbClr val="FF9900"/>
                </a:solidFill>
                <a:effectLst>
                  <a:outerShdw blurRad="38100" dist="38100" dir="2700000" algn="tl">
                    <a:srgbClr val="C0C0C0"/>
                  </a:outerShdw>
                </a:effectLst>
                <a:uLnTx/>
                <a:uFillTx/>
                <a:latin typeface="+mj-lt"/>
                <a:ea typeface="黑体" panose="02010600030101010101" pitchFamily="2" charset="-122"/>
                <a:cs typeface="+mj-cs"/>
              </a:rPr>
              <a:t>血  清</a:t>
            </a:r>
          </a:p>
        </p:txBody>
      </p:sp>
      <p:sp>
        <p:nvSpPr>
          <p:cNvPr id="9219" name="Rectangle 3"/>
          <p:cNvSpPr>
            <a:spLocks noGrp="1" noRot="1"/>
          </p:cNvSpPr>
          <p:nvPr>
            <p:ph idx="1"/>
          </p:nvPr>
        </p:nvSpPr>
        <p:spPr>
          <a:xfrm>
            <a:off x="4167188" y="476250"/>
            <a:ext cx="6500812" cy="6048375"/>
          </a:xfrm>
          <a:noFill/>
          <a:ln>
            <a:noFill/>
          </a:ln>
        </p:spPr>
        <p:txBody>
          <a:bodyPr/>
          <a:lstStyle/>
          <a:p>
            <a:pPr eaLnBrk="1" hangingPunct="1">
              <a:spcBef>
                <a:spcPct val="0"/>
              </a:spcBef>
              <a:buFont typeface="Wingdings" panose="05000000000000000000" pitchFamily="2" charset="2"/>
              <a:buNone/>
            </a:pPr>
            <a:r>
              <a:rPr lang="zh-CN" altLang="en-US" sz="3600" b="1" dirty="0">
                <a:solidFill>
                  <a:schemeClr val="bg1"/>
                </a:solidFill>
                <a:latin typeface="黑体" panose="02010600030101010101" pitchFamily="2" charset="-122"/>
                <a:ea typeface="黑体" panose="02010600030101010101" pitchFamily="2" charset="-122"/>
              </a:rPr>
              <a:t>      血清，指血液凝固后，在血浆中除去纤维蛋白分离出的淡黄色透明液体或指纤维蛋白已被除去的血浆。</a:t>
            </a:r>
          </a:p>
          <a:p>
            <a:pPr eaLnBrk="1" hangingPunct="1">
              <a:spcBef>
                <a:spcPct val="0"/>
              </a:spcBef>
              <a:buFont typeface="Wingdings" panose="05000000000000000000" pitchFamily="2" charset="2"/>
              <a:buNone/>
            </a:pPr>
            <a:r>
              <a:rPr lang="zh-CN" altLang="en-US" sz="3600" b="1" dirty="0">
                <a:solidFill>
                  <a:schemeClr val="bg1"/>
                </a:solidFill>
                <a:latin typeface="黑体" panose="02010600030101010101" pitchFamily="2" charset="-122"/>
                <a:ea typeface="黑体" panose="02010600030101010101" pitchFamily="2" charset="-122"/>
              </a:rPr>
              <a:t>      其主要作用是提供基本营养物质、提供激素和各种生长因子、提供结合蛋白、提供促接触和伸展因子使细胞贴壁免受机械损伤、对培养中的细胞起到某些保护作用。</a:t>
            </a:r>
          </a:p>
        </p:txBody>
      </p:sp>
      <p:pic>
        <p:nvPicPr>
          <p:cNvPr id="9220" name="Picture 4" descr="79b1e9361ac157080a55a919">
            <a:hlinkClick r:id="rId2"/>
          </p:cNvPr>
          <p:cNvPicPr>
            <a:picLocks noChangeAspect="1"/>
          </p:cNvPicPr>
          <p:nvPr/>
        </p:nvPicPr>
        <p:blipFill>
          <a:blip r:embed="rId3"/>
          <a:stretch>
            <a:fillRect/>
          </a:stretch>
        </p:blipFill>
        <p:spPr>
          <a:xfrm>
            <a:off x="1666875" y="1714500"/>
            <a:ext cx="2736850" cy="3643313"/>
          </a:xfrm>
          <a:prstGeom prst="rect">
            <a:avLst/>
          </a:prstGeom>
          <a:noFill/>
          <a:ln w="9525">
            <a:noFill/>
          </a:ln>
        </p:spPr>
      </p:pic>
    </p:spTree>
  </p:cSld>
  <p:clrMapOvr>
    <a:masterClrMapping/>
  </p:clrMapOvr>
  <p:transition>
    <p:pull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ext Box 2"/>
          <p:cNvSpPr txBox="1"/>
          <p:nvPr/>
        </p:nvSpPr>
        <p:spPr>
          <a:xfrm>
            <a:off x="2279650" y="2708275"/>
            <a:ext cx="7777163" cy="1383665"/>
          </a:xfrm>
          <a:prstGeom prst="rect">
            <a:avLst/>
          </a:prstGeom>
          <a:noFill/>
          <a:ln w="9525">
            <a:noFill/>
          </a:ln>
        </p:spPr>
        <p:txBody>
          <a:bodyPr>
            <a:spAutoFit/>
          </a:bodyPr>
          <a:lstStyle/>
          <a:p>
            <a:pPr>
              <a:spcBef>
                <a:spcPct val="50000"/>
              </a:spcBef>
            </a:pPr>
            <a:r>
              <a:rPr lang="zh-CN" altLang="en-US" sz="2800" b="1" dirty="0">
                <a:solidFill>
                  <a:schemeClr val="bg1"/>
                </a:solidFill>
                <a:latin typeface="华文楷体" pitchFamily="2" charset="-122"/>
                <a:ea typeface="华文楷体" pitchFamily="2" charset="-122"/>
              </a:rPr>
              <a:t>兰德斯坦纳将人的血液分为</a:t>
            </a:r>
            <a:r>
              <a:rPr lang="en-US" altLang="zh-CN" sz="2800" b="1" dirty="0">
                <a:solidFill>
                  <a:schemeClr val="bg1"/>
                </a:solidFill>
                <a:latin typeface="华文楷体" pitchFamily="2" charset="-122"/>
                <a:ea typeface="华文楷体" pitchFamily="2" charset="-122"/>
              </a:rPr>
              <a:t>A</a:t>
            </a:r>
            <a:r>
              <a:rPr lang="zh-CN" altLang="en-US" sz="2800" b="1" dirty="0">
                <a:solidFill>
                  <a:schemeClr val="bg1"/>
                </a:solidFill>
                <a:latin typeface="华文楷体" pitchFamily="2" charset="-122"/>
                <a:ea typeface="华文楷体" pitchFamily="2" charset="-122"/>
              </a:rPr>
              <a:t>型（红细胞含</a:t>
            </a:r>
            <a:r>
              <a:rPr lang="en-US" altLang="zh-CN" sz="2800" b="1" dirty="0">
                <a:solidFill>
                  <a:schemeClr val="bg1"/>
                </a:solidFill>
                <a:latin typeface="华文楷体" pitchFamily="2" charset="-122"/>
                <a:ea typeface="华文楷体" pitchFamily="2" charset="-122"/>
              </a:rPr>
              <a:t>A</a:t>
            </a:r>
            <a:r>
              <a:rPr lang="zh-CN" altLang="en-US" sz="2800" b="1" dirty="0">
                <a:solidFill>
                  <a:schemeClr val="bg1"/>
                </a:solidFill>
                <a:latin typeface="华文楷体" pitchFamily="2" charset="-122"/>
                <a:ea typeface="华文楷体" pitchFamily="2" charset="-122"/>
              </a:rPr>
              <a:t>凝集原）、</a:t>
            </a:r>
            <a:r>
              <a:rPr lang="en-US" altLang="zh-CN" sz="2800" b="1" dirty="0">
                <a:solidFill>
                  <a:schemeClr val="bg1"/>
                </a:solidFill>
                <a:latin typeface="华文楷体" pitchFamily="2" charset="-122"/>
                <a:ea typeface="华文楷体" pitchFamily="2" charset="-122"/>
              </a:rPr>
              <a:t>B</a:t>
            </a:r>
            <a:r>
              <a:rPr lang="zh-CN" altLang="en-US" sz="2800" b="1" dirty="0">
                <a:solidFill>
                  <a:schemeClr val="bg1"/>
                </a:solidFill>
                <a:latin typeface="华文楷体" pitchFamily="2" charset="-122"/>
                <a:ea typeface="华文楷体" pitchFamily="2" charset="-122"/>
              </a:rPr>
              <a:t>型、</a:t>
            </a:r>
            <a:r>
              <a:rPr lang="en-US" altLang="zh-CN" sz="2800" b="1" dirty="0">
                <a:solidFill>
                  <a:schemeClr val="bg1"/>
                </a:solidFill>
                <a:latin typeface="华文楷体" pitchFamily="2" charset="-122"/>
                <a:ea typeface="华文楷体" pitchFamily="2" charset="-122"/>
              </a:rPr>
              <a:t>AB</a:t>
            </a:r>
            <a:r>
              <a:rPr lang="zh-CN" altLang="en-US" sz="2800" b="1" dirty="0">
                <a:solidFill>
                  <a:schemeClr val="bg1"/>
                </a:solidFill>
                <a:latin typeface="华文楷体" pitchFamily="2" charset="-122"/>
                <a:ea typeface="华文楷体" pitchFamily="2" charset="-122"/>
              </a:rPr>
              <a:t>型（含</a:t>
            </a:r>
            <a:r>
              <a:rPr lang="en-US" altLang="zh-CN" sz="2800" b="1" dirty="0">
                <a:solidFill>
                  <a:schemeClr val="bg1"/>
                </a:solidFill>
                <a:latin typeface="华文楷体" pitchFamily="2" charset="-122"/>
                <a:ea typeface="华文楷体" pitchFamily="2" charset="-122"/>
              </a:rPr>
              <a:t>A</a:t>
            </a:r>
            <a:r>
              <a:rPr lang="zh-CN" altLang="en-US" sz="2800" b="1" dirty="0">
                <a:solidFill>
                  <a:schemeClr val="bg1"/>
                </a:solidFill>
                <a:latin typeface="华文楷体" pitchFamily="2" charset="-122"/>
                <a:ea typeface="华文楷体" pitchFamily="2" charset="-122"/>
              </a:rPr>
              <a:t>和</a:t>
            </a:r>
            <a:r>
              <a:rPr lang="en-US" altLang="zh-CN" sz="2800" b="1" dirty="0">
                <a:solidFill>
                  <a:schemeClr val="bg1"/>
                </a:solidFill>
                <a:latin typeface="华文楷体" pitchFamily="2" charset="-122"/>
                <a:ea typeface="华文楷体" pitchFamily="2" charset="-122"/>
              </a:rPr>
              <a:t>B</a:t>
            </a:r>
            <a:r>
              <a:rPr lang="zh-CN" altLang="en-US" sz="2800" b="1" dirty="0">
                <a:solidFill>
                  <a:schemeClr val="bg1"/>
                </a:solidFill>
                <a:latin typeface="华文楷体" pitchFamily="2" charset="-122"/>
                <a:ea typeface="华文楷体" pitchFamily="2" charset="-122"/>
              </a:rPr>
              <a:t>）、</a:t>
            </a:r>
            <a:r>
              <a:rPr lang="en-US" altLang="zh-CN" sz="2800" b="1" dirty="0">
                <a:solidFill>
                  <a:schemeClr val="bg1"/>
                </a:solidFill>
                <a:latin typeface="华文楷体" pitchFamily="2" charset="-122"/>
                <a:ea typeface="华文楷体" pitchFamily="2" charset="-122"/>
              </a:rPr>
              <a:t>O</a:t>
            </a:r>
            <a:r>
              <a:rPr lang="zh-CN" altLang="en-US" sz="2800" b="1" dirty="0">
                <a:solidFill>
                  <a:schemeClr val="bg1"/>
                </a:solidFill>
                <a:latin typeface="华文楷体" pitchFamily="2" charset="-122"/>
                <a:ea typeface="华文楷体" pitchFamily="2" charset="-122"/>
              </a:rPr>
              <a:t>型（不含）四种，也就是</a:t>
            </a:r>
            <a:r>
              <a:rPr lang="en-US" altLang="zh-CN" sz="2800" b="1" dirty="0">
                <a:solidFill>
                  <a:schemeClr val="bg1"/>
                </a:solidFill>
                <a:latin typeface="华文楷体" pitchFamily="2" charset="-122"/>
                <a:ea typeface="华文楷体" pitchFamily="2" charset="-122"/>
                <a:hlinkClick r:id="rId3" action="ppaction://hlinksldjump"/>
              </a:rPr>
              <a:t>ABO</a:t>
            </a:r>
            <a:r>
              <a:rPr lang="zh-CN" altLang="en-US" sz="2800" b="1" dirty="0">
                <a:solidFill>
                  <a:schemeClr val="bg1"/>
                </a:solidFill>
                <a:latin typeface="华文楷体" pitchFamily="2" charset="-122"/>
                <a:ea typeface="华文楷体" pitchFamily="2" charset="-122"/>
                <a:hlinkClick r:id="rId3" action="ppaction://hlinksldjump"/>
              </a:rPr>
              <a:t>血型</a:t>
            </a:r>
            <a:r>
              <a:rPr lang="zh-CN" altLang="en-US" sz="2800" b="1" dirty="0">
                <a:solidFill>
                  <a:schemeClr val="bg1"/>
                </a:solidFill>
                <a:latin typeface="华文楷体" pitchFamily="2" charset="-122"/>
                <a:ea typeface="华文楷体" pitchFamily="2" charset="-122"/>
              </a:rPr>
              <a:t>。</a:t>
            </a:r>
          </a:p>
        </p:txBody>
      </p:sp>
      <p:sp>
        <p:nvSpPr>
          <p:cNvPr id="119811" name="Text Box 3"/>
          <p:cNvSpPr txBox="1"/>
          <p:nvPr/>
        </p:nvSpPr>
        <p:spPr>
          <a:xfrm>
            <a:off x="2351088" y="4437063"/>
            <a:ext cx="7848600" cy="953135"/>
          </a:xfrm>
          <a:prstGeom prst="rect">
            <a:avLst/>
          </a:prstGeom>
          <a:noFill/>
          <a:ln w="9525">
            <a:noFill/>
          </a:ln>
        </p:spPr>
        <p:txBody>
          <a:bodyPr>
            <a:spAutoFit/>
          </a:bodyPr>
          <a:lstStyle/>
          <a:p>
            <a:pPr>
              <a:spcBef>
                <a:spcPct val="50000"/>
              </a:spcBef>
            </a:pPr>
            <a:r>
              <a:rPr lang="zh-CN" altLang="en-US" sz="2800" b="1" dirty="0">
                <a:solidFill>
                  <a:schemeClr val="bg1"/>
                </a:solidFill>
                <a:latin typeface="华文楷体" pitchFamily="2" charset="-122"/>
                <a:ea typeface="华文楷体" pitchFamily="2" charset="-122"/>
              </a:rPr>
              <a:t>除了</a:t>
            </a:r>
            <a:r>
              <a:rPr lang="en-US" altLang="zh-CN" sz="2800" b="1" dirty="0">
                <a:solidFill>
                  <a:schemeClr val="bg1"/>
                </a:solidFill>
                <a:latin typeface="华文楷体" pitchFamily="2" charset="-122"/>
                <a:ea typeface="华文楷体" pitchFamily="2" charset="-122"/>
              </a:rPr>
              <a:t>ABO</a:t>
            </a:r>
            <a:r>
              <a:rPr lang="zh-CN" altLang="en-US" sz="2800" b="1" dirty="0">
                <a:solidFill>
                  <a:schemeClr val="bg1"/>
                </a:solidFill>
                <a:latin typeface="华文楷体" pitchFamily="2" charset="-122"/>
                <a:ea typeface="华文楷体" pitchFamily="2" charset="-122"/>
              </a:rPr>
              <a:t>血型系统外，人类还有一些其它的血型系统，比如</a:t>
            </a:r>
            <a:r>
              <a:rPr lang="en-US" altLang="zh-CN" sz="2800" b="1" dirty="0">
                <a:solidFill>
                  <a:schemeClr val="bg1"/>
                </a:solidFill>
                <a:latin typeface="华文楷体" pitchFamily="2" charset="-122"/>
                <a:ea typeface="华文楷体" pitchFamily="2" charset="-122"/>
              </a:rPr>
              <a:t>Rh</a:t>
            </a:r>
            <a:r>
              <a:rPr lang="zh-CN" altLang="en-US" sz="2800" b="1" dirty="0">
                <a:solidFill>
                  <a:schemeClr val="bg1"/>
                </a:solidFill>
                <a:latin typeface="华文楷体" pitchFamily="2" charset="-122"/>
                <a:ea typeface="华文楷体" pitchFamily="2" charset="-122"/>
                <a:hlinkClick r:id="rId4" action="ppaction://hlinksldjump"/>
              </a:rPr>
              <a:t>血型</a:t>
            </a:r>
            <a:r>
              <a:rPr lang="zh-CN" altLang="en-US" sz="2800" b="1" dirty="0">
                <a:solidFill>
                  <a:schemeClr val="bg1"/>
                </a:solidFill>
                <a:latin typeface="华文楷体" pitchFamily="2" charset="-122"/>
                <a:ea typeface="华文楷体" pitchFamily="2" charset="-122"/>
              </a:rPr>
              <a:t>系统等。</a:t>
            </a:r>
            <a:endParaRPr lang="zh-CN" altLang="en-US" dirty="0">
              <a:solidFill>
                <a:schemeClr val="bg1"/>
              </a:solidFill>
              <a:latin typeface="Arial" panose="020B0604020202020204" pitchFamily="34" charset="0"/>
            </a:endParaRPr>
          </a:p>
        </p:txBody>
      </p:sp>
      <p:sp>
        <p:nvSpPr>
          <p:cNvPr id="119813" name="Text Box 5"/>
          <p:cNvSpPr txBox="1"/>
          <p:nvPr/>
        </p:nvSpPr>
        <p:spPr>
          <a:xfrm>
            <a:off x="2605088" y="1406525"/>
            <a:ext cx="2916237" cy="583565"/>
          </a:xfrm>
          <a:prstGeom prst="rect">
            <a:avLst/>
          </a:prstGeom>
          <a:noFill/>
          <a:ln w="9525">
            <a:noFill/>
          </a:ln>
        </p:spPr>
        <p:txBody>
          <a:bodyPr>
            <a:spAutoFit/>
          </a:bodyPr>
          <a:lstStyle/>
          <a:p>
            <a:pPr>
              <a:spcBef>
                <a:spcPct val="50000"/>
              </a:spcBef>
            </a:pPr>
            <a:r>
              <a:rPr lang="zh-CN" altLang="en-US" sz="3200" b="1" u="sng" dirty="0">
                <a:solidFill>
                  <a:schemeClr val="bg1"/>
                </a:solidFill>
                <a:latin typeface="Arial" panose="020B0604020202020204" pitchFamily="34" charset="0"/>
                <a:ea typeface="华文楷体" pitchFamily="2" charset="-122"/>
              </a:rPr>
              <a:t>红细胞</a:t>
            </a:r>
            <a:r>
              <a:rPr lang="zh-CN" altLang="en-US" sz="3200" b="1" dirty="0">
                <a:solidFill>
                  <a:schemeClr val="bg1"/>
                </a:solidFill>
                <a:latin typeface="Arial" panose="020B0604020202020204" pitchFamily="34" charset="0"/>
                <a:ea typeface="华文楷体" pitchFamily="2" charset="-122"/>
              </a:rPr>
              <a:t>凝集原</a:t>
            </a:r>
          </a:p>
        </p:txBody>
      </p:sp>
      <p:sp>
        <p:nvSpPr>
          <p:cNvPr id="119814" name="AutoShape 6"/>
          <p:cNvSpPr/>
          <p:nvPr/>
        </p:nvSpPr>
        <p:spPr>
          <a:xfrm>
            <a:off x="5375275" y="1196975"/>
            <a:ext cx="288925" cy="1008063"/>
          </a:xfrm>
          <a:prstGeom prst="leftBrace">
            <a:avLst>
              <a:gd name="adj1" fmla="val 29075"/>
              <a:gd name="adj2" fmla="val 50000"/>
            </a:avLst>
          </a:prstGeom>
          <a:noFill/>
          <a:ln w="28575" cap="flat" cmpd="sng">
            <a:solidFill>
              <a:schemeClr val="bg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119815" name="Text Box 7"/>
          <p:cNvSpPr txBox="1"/>
          <p:nvPr/>
        </p:nvSpPr>
        <p:spPr>
          <a:xfrm>
            <a:off x="5735638" y="981075"/>
            <a:ext cx="4176712" cy="583565"/>
          </a:xfrm>
          <a:prstGeom prst="rect">
            <a:avLst/>
          </a:prstGeom>
          <a:noFill/>
          <a:ln w="9525">
            <a:noFill/>
          </a:ln>
        </p:spPr>
        <p:txBody>
          <a:bodyPr>
            <a:spAutoFit/>
          </a:bodyPr>
          <a:lstStyle/>
          <a:p>
            <a:pPr>
              <a:spcBef>
                <a:spcPct val="50000"/>
              </a:spcBef>
            </a:pPr>
            <a:r>
              <a:rPr lang="en-US" altLang="zh-CN" sz="3200" b="1" dirty="0">
                <a:solidFill>
                  <a:schemeClr val="bg1"/>
                </a:solidFill>
                <a:latin typeface="华文楷体" pitchFamily="2" charset="-122"/>
                <a:ea typeface="华文楷体" pitchFamily="2" charset="-122"/>
              </a:rPr>
              <a:t>A</a:t>
            </a:r>
            <a:r>
              <a:rPr lang="zh-CN" altLang="en-US" sz="3200" b="1" dirty="0">
                <a:solidFill>
                  <a:schemeClr val="bg1"/>
                </a:solidFill>
                <a:latin typeface="华文楷体" pitchFamily="2" charset="-122"/>
                <a:ea typeface="华文楷体" pitchFamily="2" charset="-122"/>
              </a:rPr>
              <a:t>型凝集原（抗原）</a:t>
            </a:r>
          </a:p>
        </p:txBody>
      </p:sp>
      <p:sp>
        <p:nvSpPr>
          <p:cNvPr id="119816" name="Text Box 8"/>
          <p:cNvSpPr txBox="1"/>
          <p:nvPr/>
        </p:nvSpPr>
        <p:spPr>
          <a:xfrm>
            <a:off x="5735638" y="1700213"/>
            <a:ext cx="4681537" cy="583565"/>
          </a:xfrm>
          <a:prstGeom prst="rect">
            <a:avLst/>
          </a:prstGeom>
          <a:noFill/>
          <a:ln w="9525">
            <a:noFill/>
          </a:ln>
        </p:spPr>
        <p:txBody>
          <a:bodyPr>
            <a:spAutoFit/>
          </a:bodyPr>
          <a:lstStyle/>
          <a:p>
            <a:pPr>
              <a:spcBef>
                <a:spcPct val="50000"/>
              </a:spcBef>
            </a:pPr>
            <a:r>
              <a:rPr lang="en-US" altLang="zh-CN" sz="3200" b="1" dirty="0">
                <a:solidFill>
                  <a:schemeClr val="bg1"/>
                </a:solidFill>
                <a:latin typeface="华文楷体" pitchFamily="2" charset="-122"/>
                <a:ea typeface="华文楷体" pitchFamily="2" charset="-122"/>
              </a:rPr>
              <a:t>B</a:t>
            </a:r>
            <a:r>
              <a:rPr lang="zh-CN" altLang="en-US" sz="3200" b="1" dirty="0">
                <a:solidFill>
                  <a:schemeClr val="bg1"/>
                </a:solidFill>
                <a:latin typeface="华文楷体" pitchFamily="2" charset="-122"/>
                <a:ea typeface="华文楷体" pitchFamily="2" charset="-122"/>
              </a:rPr>
              <a:t>型凝集原</a:t>
            </a: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9813"/>
                                        </p:tgtEl>
                                        <p:attrNameLst>
                                          <p:attrName>style.visibility</p:attrName>
                                        </p:attrNameLst>
                                      </p:cBhvr>
                                      <p:to>
                                        <p:strVal val="visible"/>
                                      </p:to>
                                    </p:set>
                                    <p:animEffect transition="in" filter="checkerboard(across)">
                                      <p:cBhvr>
                                        <p:cTn id="7" dur="500"/>
                                        <p:tgtEl>
                                          <p:spTgt spid="11981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19814"/>
                                        </p:tgtEl>
                                        <p:attrNameLst>
                                          <p:attrName>style.visibility</p:attrName>
                                        </p:attrNameLst>
                                      </p:cBhvr>
                                      <p:to>
                                        <p:strVal val="visible"/>
                                      </p:to>
                                    </p:set>
                                    <p:animEffect transition="in" filter="checkerboard(across)">
                                      <p:cBhvr>
                                        <p:cTn id="10" dur="500"/>
                                        <p:tgtEl>
                                          <p:spTgt spid="11981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19815"/>
                                        </p:tgtEl>
                                        <p:attrNameLst>
                                          <p:attrName>style.visibility</p:attrName>
                                        </p:attrNameLst>
                                      </p:cBhvr>
                                      <p:to>
                                        <p:strVal val="visible"/>
                                      </p:to>
                                    </p:set>
                                    <p:animEffect transition="in" filter="randombar(horizontal)">
                                      <p:cBhvr>
                                        <p:cTn id="15" dur="500"/>
                                        <p:tgtEl>
                                          <p:spTgt spid="119815"/>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19816"/>
                                        </p:tgtEl>
                                        <p:attrNameLst>
                                          <p:attrName>style.visibility</p:attrName>
                                        </p:attrNameLst>
                                      </p:cBhvr>
                                      <p:to>
                                        <p:strVal val="visible"/>
                                      </p:to>
                                    </p:set>
                                    <p:animEffect transition="in" filter="randombar(horizontal)">
                                      <p:cBhvr>
                                        <p:cTn id="20" dur="500"/>
                                        <p:tgtEl>
                                          <p:spTgt spid="119816"/>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9810"/>
                                        </p:tgtEl>
                                        <p:attrNameLst>
                                          <p:attrName>style.visibility</p:attrName>
                                        </p:attrNameLst>
                                      </p:cBhvr>
                                      <p:to>
                                        <p:strVal val="visible"/>
                                      </p:to>
                                    </p:set>
                                    <p:anim calcmode="lin" valueType="num">
                                      <p:cBhvr additive="base">
                                        <p:cTn id="25" dur="500" fill="hold"/>
                                        <p:tgtEl>
                                          <p:spTgt spid="119810"/>
                                        </p:tgtEl>
                                        <p:attrNameLst>
                                          <p:attrName>ppt_x</p:attrName>
                                        </p:attrNameLst>
                                      </p:cBhvr>
                                      <p:tavLst>
                                        <p:tav tm="0">
                                          <p:val>
                                            <p:strVal val="0-#ppt_w/2"/>
                                          </p:val>
                                        </p:tav>
                                        <p:tav tm="100000">
                                          <p:val>
                                            <p:strVal val="#ppt_x"/>
                                          </p:val>
                                        </p:tav>
                                      </p:tavLst>
                                    </p:anim>
                                    <p:anim calcmode="lin" valueType="num">
                                      <p:cBhvr additive="base">
                                        <p:cTn id="26" dur="500" fill="hold"/>
                                        <p:tgtEl>
                                          <p:spTgt spid="11981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9811"/>
                                        </p:tgtEl>
                                        <p:attrNameLst>
                                          <p:attrName>style.visibility</p:attrName>
                                        </p:attrNameLst>
                                      </p:cBhvr>
                                      <p:to>
                                        <p:strVal val="visible"/>
                                      </p:to>
                                    </p:set>
                                    <p:anim calcmode="lin" valueType="num">
                                      <p:cBhvr additive="base">
                                        <p:cTn id="31" dur="500" fill="hold"/>
                                        <p:tgtEl>
                                          <p:spTgt spid="119811"/>
                                        </p:tgtEl>
                                        <p:attrNameLst>
                                          <p:attrName>ppt_x</p:attrName>
                                        </p:attrNameLst>
                                      </p:cBhvr>
                                      <p:tavLst>
                                        <p:tav tm="0">
                                          <p:val>
                                            <p:strVal val="0-#ppt_w/2"/>
                                          </p:val>
                                        </p:tav>
                                        <p:tav tm="100000">
                                          <p:val>
                                            <p:strVal val="#ppt_x"/>
                                          </p:val>
                                        </p:tav>
                                      </p:tavLst>
                                    </p:anim>
                                    <p:anim calcmode="lin" valueType="num">
                                      <p:cBhvr additive="base">
                                        <p:cTn id="32" dur="500" fill="hold"/>
                                        <p:tgtEl>
                                          <p:spTgt spid="1198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0" grpId="0"/>
      <p:bldP spid="119811" grpId="0"/>
      <p:bldP spid="119813" grpId="0"/>
      <p:bldP spid="119814" grpId="0" bldLvl="0" animBg="1"/>
      <p:bldP spid="119815" grpId="0"/>
      <p:bldP spid="1198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血型"/>
          <p:cNvPicPr>
            <a:picLocks noChangeAspect="1"/>
          </p:cNvPicPr>
          <p:nvPr/>
        </p:nvPicPr>
        <p:blipFill>
          <a:blip r:embed="rId2"/>
          <a:stretch>
            <a:fillRect/>
          </a:stretch>
        </p:blipFill>
        <p:spPr>
          <a:xfrm>
            <a:off x="1703388" y="1268413"/>
            <a:ext cx="8785225" cy="4938712"/>
          </a:xfrm>
          <a:prstGeom prst="rect">
            <a:avLst/>
          </a:prstGeom>
          <a:noFill/>
          <a:ln w="9525">
            <a:noFill/>
          </a:ln>
        </p:spPr>
      </p:pic>
      <p:sp>
        <p:nvSpPr>
          <p:cNvPr id="121859" name="Text Box 3"/>
          <p:cNvSpPr txBox="1"/>
          <p:nvPr/>
        </p:nvSpPr>
        <p:spPr>
          <a:xfrm>
            <a:off x="2927350" y="2276475"/>
            <a:ext cx="1512888" cy="1654175"/>
          </a:xfrm>
          <a:prstGeom prst="rect">
            <a:avLst/>
          </a:prstGeom>
          <a:solidFill>
            <a:schemeClr val="bg1"/>
          </a:solidFill>
          <a:ln w="9525">
            <a:noFill/>
          </a:ln>
        </p:spPr>
        <p:txBody>
          <a:bodyPr wrap="none"/>
          <a:lstStyle/>
          <a:p>
            <a:endParaRPr lang="zh-CN" altLang="zh-CN" sz="2400" dirty="0">
              <a:latin typeface="Times New Roman" panose="02020603050405020304" pitchFamily="18" charset="0"/>
            </a:endParaRPr>
          </a:p>
        </p:txBody>
      </p:sp>
      <p:sp>
        <p:nvSpPr>
          <p:cNvPr id="121860" name="Text Box 4"/>
          <p:cNvSpPr txBox="1"/>
          <p:nvPr/>
        </p:nvSpPr>
        <p:spPr>
          <a:xfrm>
            <a:off x="4800600" y="2205038"/>
            <a:ext cx="1368425" cy="1727200"/>
          </a:xfrm>
          <a:prstGeom prst="rect">
            <a:avLst/>
          </a:prstGeom>
          <a:solidFill>
            <a:schemeClr val="bg1"/>
          </a:solidFill>
          <a:ln w="9525">
            <a:noFill/>
          </a:ln>
        </p:spPr>
        <p:txBody>
          <a:bodyPr wrap="none"/>
          <a:lstStyle/>
          <a:p>
            <a:endParaRPr lang="zh-CN" altLang="zh-CN" sz="2400" dirty="0">
              <a:latin typeface="Times New Roman" panose="02020603050405020304" pitchFamily="18" charset="0"/>
            </a:endParaRPr>
          </a:p>
        </p:txBody>
      </p:sp>
      <p:sp>
        <p:nvSpPr>
          <p:cNvPr id="121861" name="Text Box 5"/>
          <p:cNvSpPr txBox="1"/>
          <p:nvPr/>
        </p:nvSpPr>
        <p:spPr>
          <a:xfrm>
            <a:off x="6672263" y="2205038"/>
            <a:ext cx="1511300" cy="1727200"/>
          </a:xfrm>
          <a:prstGeom prst="rect">
            <a:avLst/>
          </a:prstGeom>
          <a:solidFill>
            <a:schemeClr val="bg1"/>
          </a:solidFill>
          <a:ln w="9525">
            <a:noFill/>
          </a:ln>
        </p:spPr>
        <p:txBody>
          <a:bodyPr wrap="none"/>
          <a:lstStyle/>
          <a:p>
            <a:endParaRPr lang="zh-CN" altLang="zh-CN" sz="2400" dirty="0">
              <a:latin typeface="Times New Roman" panose="02020603050405020304" pitchFamily="18" charset="0"/>
            </a:endParaRPr>
          </a:p>
        </p:txBody>
      </p:sp>
      <p:sp>
        <p:nvSpPr>
          <p:cNvPr id="121862" name="Text Box 6"/>
          <p:cNvSpPr txBox="1"/>
          <p:nvPr/>
        </p:nvSpPr>
        <p:spPr>
          <a:xfrm>
            <a:off x="8472488" y="2205038"/>
            <a:ext cx="1368425" cy="1727200"/>
          </a:xfrm>
          <a:prstGeom prst="rect">
            <a:avLst/>
          </a:prstGeom>
          <a:solidFill>
            <a:schemeClr val="bg1"/>
          </a:solidFill>
          <a:ln w="9525">
            <a:noFill/>
          </a:ln>
        </p:spPr>
        <p:txBody>
          <a:bodyPr wrap="none"/>
          <a:lstStyle/>
          <a:p>
            <a:endParaRPr lang="zh-CN" altLang="zh-CN" sz="2400" dirty="0">
              <a:latin typeface="Times New Roman" panose="02020603050405020304" pitchFamily="18" charset="0"/>
            </a:endParaRPr>
          </a:p>
        </p:txBody>
      </p:sp>
      <p:sp>
        <p:nvSpPr>
          <p:cNvPr id="121863" name="Text Box 7"/>
          <p:cNvSpPr txBox="1"/>
          <p:nvPr/>
        </p:nvSpPr>
        <p:spPr>
          <a:xfrm>
            <a:off x="4727575" y="4149725"/>
            <a:ext cx="1368425" cy="1582738"/>
          </a:xfrm>
          <a:prstGeom prst="rect">
            <a:avLst/>
          </a:prstGeom>
          <a:solidFill>
            <a:schemeClr val="bg1"/>
          </a:solidFill>
          <a:ln w="9525">
            <a:noFill/>
          </a:ln>
        </p:spPr>
        <p:txBody>
          <a:bodyPr wrap="none"/>
          <a:lstStyle/>
          <a:p>
            <a:endParaRPr lang="zh-CN" altLang="zh-CN" sz="2400" dirty="0">
              <a:latin typeface="Times New Roman" panose="02020603050405020304" pitchFamily="18" charset="0"/>
            </a:endParaRPr>
          </a:p>
        </p:txBody>
      </p:sp>
      <p:sp>
        <p:nvSpPr>
          <p:cNvPr id="121864" name="Text Box 8"/>
          <p:cNvSpPr txBox="1"/>
          <p:nvPr/>
        </p:nvSpPr>
        <p:spPr>
          <a:xfrm>
            <a:off x="6672263" y="4149725"/>
            <a:ext cx="1441450" cy="1512888"/>
          </a:xfrm>
          <a:prstGeom prst="rect">
            <a:avLst/>
          </a:prstGeom>
          <a:solidFill>
            <a:schemeClr val="bg1"/>
          </a:solidFill>
          <a:ln w="9525">
            <a:noFill/>
          </a:ln>
        </p:spPr>
        <p:txBody>
          <a:bodyPr wrap="none"/>
          <a:lstStyle/>
          <a:p>
            <a:endParaRPr lang="zh-CN" altLang="zh-CN" sz="2400" dirty="0">
              <a:latin typeface="Times New Roman" panose="02020603050405020304" pitchFamily="18" charset="0"/>
            </a:endParaRPr>
          </a:p>
        </p:txBody>
      </p:sp>
      <p:sp>
        <p:nvSpPr>
          <p:cNvPr id="121865" name="Text Box 9"/>
          <p:cNvSpPr txBox="1"/>
          <p:nvPr/>
        </p:nvSpPr>
        <p:spPr>
          <a:xfrm>
            <a:off x="2927350" y="4149725"/>
            <a:ext cx="1368425" cy="1584325"/>
          </a:xfrm>
          <a:prstGeom prst="rect">
            <a:avLst/>
          </a:prstGeom>
          <a:solidFill>
            <a:schemeClr val="bg1"/>
          </a:solidFill>
          <a:ln w="9525">
            <a:noFill/>
          </a:ln>
        </p:spPr>
        <p:txBody>
          <a:bodyPr wrap="none"/>
          <a:lstStyle/>
          <a:p>
            <a:endParaRPr lang="zh-CN" altLang="zh-CN" sz="2400" dirty="0">
              <a:latin typeface="Times New Roman" panose="02020603050405020304" pitchFamily="18" charset="0"/>
            </a:endParaRPr>
          </a:p>
        </p:txBody>
      </p:sp>
      <p:sp>
        <p:nvSpPr>
          <p:cNvPr id="11274" name="Text Box 10"/>
          <p:cNvSpPr txBox="1"/>
          <p:nvPr/>
        </p:nvSpPr>
        <p:spPr>
          <a:xfrm>
            <a:off x="8472488" y="5013325"/>
            <a:ext cx="1368425" cy="719138"/>
          </a:xfrm>
          <a:prstGeom prst="rect">
            <a:avLst/>
          </a:prstGeom>
          <a:solidFill>
            <a:schemeClr val="bg1"/>
          </a:solidFill>
          <a:ln w="9525">
            <a:noFill/>
          </a:ln>
        </p:spPr>
        <p:txBody>
          <a:bodyPr wrap="none"/>
          <a:lstStyle/>
          <a:p>
            <a:r>
              <a:rPr lang="zh-CN" altLang="en-US" sz="2400" b="1" dirty="0">
                <a:latin typeface="华文楷体" pitchFamily="2" charset="-122"/>
                <a:ea typeface="华文楷体" pitchFamily="2" charset="-122"/>
              </a:rPr>
              <a:t>抗</a:t>
            </a:r>
            <a:r>
              <a:rPr lang="en-US" altLang="zh-CN" sz="2400" b="1" dirty="0">
                <a:latin typeface="华文楷体" pitchFamily="2" charset="-122"/>
                <a:ea typeface="华文楷体" pitchFamily="2" charset="-122"/>
              </a:rPr>
              <a:t>A</a:t>
            </a:r>
            <a:r>
              <a:rPr lang="zh-CN" altLang="en-US" sz="2400" b="1" dirty="0">
                <a:latin typeface="华文楷体" pitchFamily="2" charset="-122"/>
                <a:ea typeface="华文楷体" pitchFamily="2" charset="-122"/>
              </a:rPr>
              <a:t>凝集素</a:t>
            </a:r>
          </a:p>
          <a:p>
            <a:r>
              <a:rPr lang="zh-CN" altLang="en-US" sz="2400" b="1" dirty="0">
                <a:latin typeface="华文楷体" pitchFamily="2" charset="-122"/>
                <a:ea typeface="华文楷体" pitchFamily="2" charset="-122"/>
              </a:rPr>
              <a:t>抗</a:t>
            </a:r>
            <a:r>
              <a:rPr lang="en-US" altLang="zh-CN" sz="2400" b="1" dirty="0">
                <a:latin typeface="华文楷体" pitchFamily="2" charset="-122"/>
                <a:ea typeface="华文楷体" pitchFamily="2" charset="-122"/>
              </a:rPr>
              <a:t>B</a:t>
            </a:r>
            <a:r>
              <a:rPr lang="zh-CN" altLang="en-US" sz="2400" b="1" dirty="0">
                <a:latin typeface="华文楷体" pitchFamily="2" charset="-122"/>
                <a:ea typeface="华文楷体" pitchFamily="2" charset="-122"/>
              </a:rPr>
              <a:t>凝集素</a:t>
            </a:r>
          </a:p>
        </p:txBody>
      </p:sp>
      <p:sp>
        <p:nvSpPr>
          <p:cNvPr id="121867" name="Text Box 11"/>
          <p:cNvSpPr txBox="1"/>
          <p:nvPr/>
        </p:nvSpPr>
        <p:spPr>
          <a:xfrm>
            <a:off x="8472488" y="4221163"/>
            <a:ext cx="1511300" cy="1584325"/>
          </a:xfrm>
          <a:prstGeom prst="rect">
            <a:avLst/>
          </a:prstGeom>
          <a:solidFill>
            <a:schemeClr val="bg1"/>
          </a:solidFill>
          <a:ln w="9525">
            <a:noFill/>
          </a:ln>
        </p:spPr>
        <p:txBody>
          <a:bodyPr wrap="none"/>
          <a:lstStyle/>
          <a:p>
            <a:endParaRPr lang="zh-CN" altLang="zh-CN" sz="2400" dirty="0">
              <a:latin typeface="Times New Roman" panose="02020603050405020304" pitchFamily="18" charset="0"/>
            </a:endParaRPr>
          </a:p>
        </p:txBody>
      </p:sp>
      <p:sp>
        <p:nvSpPr>
          <p:cNvPr id="121868" name="Rectangle 12"/>
          <p:cNvSpPr>
            <a:spLocks noGrp="1"/>
          </p:cNvSpPr>
          <p:nvPr>
            <p:ph idx="1"/>
          </p:nvPr>
        </p:nvSpPr>
        <p:spPr>
          <a:xfrm>
            <a:off x="1809750" y="331788"/>
            <a:ext cx="9144000" cy="811212"/>
          </a:xfrm>
          <a:noFill/>
          <a:ln>
            <a:noFill/>
          </a:ln>
        </p:spPr>
        <p:txBody>
          <a:bodyPr/>
          <a:lstStyle/>
          <a:p>
            <a:pPr eaLnBrk="1" hangingPunct="1">
              <a:buNone/>
            </a:pPr>
            <a:r>
              <a:rPr lang="en-US" altLang="zh-CN" sz="3600" b="1" dirty="0">
                <a:solidFill>
                  <a:srgbClr val="FFFF00"/>
                </a:solidFill>
                <a:latin typeface="华文楷体" pitchFamily="2" charset="-122"/>
                <a:ea typeface="华文楷体" pitchFamily="2" charset="-122"/>
                <a:hlinkClick r:id="rId3" action="ppaction://hlinksldjump"/>
              </a:rPr>
              <a:t>ABO</a:t>
            </a:r>
            <a:r>
              <a:rPr lang="zh-CN" altLang="en-US" sz="3600" b="1" dirty="0">
                <a:solidFill>
                  <a:srgbClr val="FFFF00"/>
                </a:solidFill>
                <a:latin typeface="华文楷体" pitchFamily="2" charset="-122"/>
                <a:ea typeface="华文楷体" pitchFamily="2" charset="-122"/>
                <a:hlinkClick r:id="rId3" action="ppaction://hlinksldjump"/>
              </a:rPr>
              <a:t>血型</a:t>
            </a:r>
            <a:r>
              <a:rPr lang="zh-CN" altLang="en-US" sz="3600" b="1" dirty="0">
                <a:solidFill>
                  <a:srgbClr val="FFFF00"/>
                </a:solidFill>
                <a:latin typeface="华文楷体" pitchFamily="2" charset="-122"/>
                <a:ea typeface="华文楷体" pitchFamily="2" charset="-122"/>
              </a:rPr>
              <a:t>由红细胞上所带凝集原的种类决定</a:t>
            </a:r>
          </a:p>
        </p:txBody>
      </p:sp>
      <p:pic>
        <p:nvPicPr>
          <p:cNvPr id="11277" name="Picture 13" descr="1"/>
          <p:cNvPicPr>
            <a:picLocks noChangeAspect="1"/>
          </p:cNvPicPr>
          <p:nvPr/>
        </p:nvPicPr>
        <p:blipFill>
          <a:blip r:embed="rId4"/>
          <a:stretch>
            <a:fillRect/>
          </a:stretch>
        </p:blipFill>
        <p:spPr>
          <a:xfrm>
            <a:off x="3216275" y="1268413"/>
            <a:ext cx="765175" cy="1079500"/>
          </a:xfrm>
          <a:prstGeom prst="rect">
            <a:avLst/>
          </a:prstGeom>
          <a:noFill/>
          <a:ln w="9525">
            <a:noFill/>
          </a:ln>
        </p:spPr>
      </p:pic>
      <p:pic>
        <p:nvPicPr>
          <p:cNvPr id="11278" name="Picture 14" descr="2"/>
          <p:cNvPicPr>
            <a:picLocks noChangeAspect="1"/>
          </p:cNvPicPr>
          <p:nvPr/>
        </p:nvPicPr>
        <p:blipFill>
          <a:blip r:embed="rId5"/>
          <a:stretch>
            <a:fillRect/>
          </a:stretch>
        </p:blipFill>
        <p:spPr>
          <a:xfrm>
            <a:off x="6888163" y="1268413"/>
            <a:ext cx="847725" cy="1008062"/>
          </a:xfrm>
          <a:prstGeom prst="rect">
            <a:avLst/>
          </a:prstGeom>
          <a:noFill/>
          <a:ln w="9525">
            <a:noFill/>
          </a:ln>
        </p:spPr>
      </p:pic>
      <p:pic>
        <p:nvPicPr>
          <p:cNvPr id="11279" name="Picture 15" descr="4"/>
          <p:cNvPicPr>
            <a:picLocks noChangeAspect="1"/>
          </p:cNvPicPr>
          <p:nvPr/>
        </p:nvPicPr>
        <p:blipFill>
          <a:blip r:embed="rId6"/>
          <a:stretch>
            <a:fillRect/>
          </a:stretch>
        </p:blipFill>
        <p:spPr>
          <a:xfrm>
            <a:off x="5159375" y="1268413"/>
            <a:ext cx="854075" cy="1009650"/>
          </a:xfrm>
          <a:prstGeom prst="rect">
            <a:avLst/>
          </a:prstGeom>
          <a:noFill/>
          <a:ln w="9525">
            <a:noFill/>
          </a:ln>
        </p:spPr>
      </p:pic>
      <p:pic>
        <p:nvPicPr>
          <p:cNvPr id="11280" name="Picture 16" descr="3"/>
          <p:cNvPicPr>
            <a:picLocks noChangeAspect="1"/>
          </p:cNvPicPr>
          <p:nvPr/>
        </p:nvPicPr>
        <p:blipFill>
          <a:blip r:embed="rId7"/>
          <a:stretch>
            <a:fillRect/>
          </a:stretch>
        </p:blipFill>
        <p:spPr>
          <a:xfrm>
            <a:off x="8759825" y="1268413"/>
            <a:ext cx="814388" cy="1008062"/>
          </a:xfrm>
          <a:prstGeom prst="rect">
            <a:avLst/>
          </a:prstGeom>
          <a:noFill/>
          <a:ln w="9525">
            <a:noFill/>
          </a:ln>
        </p:spPr>
      </p:pic>
      <p:sp>
        <p:nvSpPr>
          <p:cNvPr id="17" name="矩形 16"/>
          <p:cNvSpPr/>
          <p:nvPr/>
        </p:nvSpPr>
        <p:spPr>
          <a:xfrm>
            <a:off x="6810375" y="6357938"/>
            <a:ext cx="1214438" cy="5000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1868">
                                            <p:txEl>
                                              <p:pRg st="0" end="0"/>
                                            </p:txEl>
                                          </p:spTgt>
                                        </p:tgtEl>
                                        <p:attrNameLst>
                                          <p:attrName>style.visibility</p:attrName>
                                        </p:attrNameLst>
                                      </p:cBhvr>
                                      <p:to>
                                        <p:strVal val="visible"/>
                                      </p:to>
                                    </p:set>
                                    <p:animEffect transition="in" filter="blinds(horizontal)">
                                      <p:cBhvr>
                                        <p:cTn id="7" dur="500"/>
                                        <p:tgtEl>
                                          <p:spTgt spid="12186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121859"/>
                                        </p:tgtEl>
                                      </p:cBhvr>
                                    </p:animEffect>
                                    <p:set>
                                      <p:cBhvr>
                                        <p:cTn id="12" dur="1" fill="hold">
                                          <p:stCondLst>
                                            <p:cond delay="499"/>
                                          </p:stCondLst>
                                        </p:cTn>
                                        <p:tgtEl>
                                          <p:spTgt spid="12185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121860"/>
                                        </p:tgtEl>
                                      </p:cBhvr>
                                    </p:animEffect>
                                    <p:set>
                                      <p:cBhvr>
                                        <p:cTn id="17" dur="1" fill="hold">
                                          <p:stCondLst>
                                            <p:cond delay="499"/>
                                          </p:stCondLst>
                                        </p:cTn>
                                        <p:tgtEl>
                                          <p:spTgt spid="12186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121861"/>
                                        </p:tgtEl>
                                      </p:cBhvr>
                                    </p:animEffect>
                                    <p:set>
                                      <p:cBhvr>
                                        <p:cTn id="22" dur="1" fill="hold">
                                          <p:stCondLst>
                                            <p:cond delay="499"/>
                                          </p:stCondLst>
                                        </p:cTn>
                                        <p:tgtEl>
                                          <p:spTgt spid="12186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121862"/>
                                        </p:tgtEl>
                                      </p:cBhvr>
                                    </p:animEffect>
                                    <p:set>
                                      <p:cBhvr>
                                        <p:cTn id="27" dur="1" fill="hold">
                                          <p:stCondLst>
                                            <p:cond delay="499"/>
                                          </p:stCondLst>
                                        </p:cTn>
                                        <p:tgtEl>
                                          <p:spTgt spid="12186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0" nodeType="clickEffect">
                                  <p:stCondLst>
                                    <p:cond delay="0"/>
                                  </p:stCondLst>
                                  <p:childTnLst>
                                    <p:animEffect transition="out" filter="blinds(horizontal)">
                                      <p:cBhvr>
                                        <p:cTn id="31" dur="500"/>
                                        <p:tgtEl>
                                          <p:spTgt spid="121865"/>
                                        </p:tgtEl>
                                      </p:cBhvr>
                                    </p:animEffect>
                                    <p:set>
                                      <p:cBhvr>
                                        <p:cTn id="32" dur="1" fill="hold">
                                          <p:stCondLst>
                                            <p:cond delay="499"/>
                                          </p:stCondLst>
                                        </p:cTn>
                                        <p:tgtEl>
                                          <p:spTgt spid="12186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grpId="0" nodeType="clickEffect">
                                  <p:stCondLst>
                                    <p:cond delay="0"/>
                                  </p:stCondLst>
                                  <p:childTnLst>
                                    <p:animEffect transition="out" filter="blinds(horizontal)">
                                      <p:cBhvr>
                                        <p:cTn id="36" dur="500"/>
                                        <p:tgtEl>
                                          <p:spTgt spid="121863"/>
                                        </p:tgtEl>
                                      </p:cBhvr>
                                    </p:animEffect>
                                    <p:set>
                                      <p:cBhvr>
                                        <p:cTn id="37" dur="1" fill="hold">
                                          <p:stCondLst>
                                            <p:cond delay="499"/>
                                          </p:stCondLst>
                                        </p:cTn>
                                        <p:tgtEl>
                                          <p:spTgt spid="12186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grpId="0" nodeType="clickEffect">
                                  <p:stCondLst>
                                    <p:cond delay="0"/>
                                  </p:stCondLst>
                                  <p:childTnLst>
                                    <p:animEffect transition="out" filter="blinds(horizontal)">
                                      <p:cBhvr>
                                        <p:cTn id="41" dur="500"/>
                                        <p:tgtEl>
                                          <p:spTgt spid="121864"/>
                                        </p:tgtEl>
                                      </p:cBhvr>
                                    </p:animEffect>
                                    <p:set>
                                      <p:cBhvr>
                                        <p:cTn id="42" dur="1" fill="hold">
                                          <p:stCondLst>
                                            <p:cond delay="499"/>
                                          </p:stCondLst>
                                        </p:cTn>
                                        <p:tgtEl>
                                          <p:spTgt spid="12186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grpId="0" nodeType="clickEffect">
                                  <p:stCondLst>
                                    <p:cond delay="0"/>
                                  </p:stCondLst>
                                  <p:childTnLst>
                                    <p:animEffect transition="out" filter="blinds(horizontal)">
                                      <p:cBhvr>
                                        <p:cTn id="46" dur="500"/>
                                        <p:tgtEl>
                                          <p:spTgt spid="121867"/>
                                        </p:tgtEl>
                                      </p:cBhvr>
                                    </p:animEffect>
                                    <p:set>
                                      <p:cBhvr>
                                        <p:cTn id="47" dur="1" fill="hold">
                                          <p:stCondLst>
                                            <p:cond delay="499"/>
                                          </p:stCondLst>
                                        </p:cTn>
                                        <p:tgtEl>
                                          <p:spTgt spid="12186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9" grpId="0" bldLvl="0" animBg="1"/>
      <p:bldP spid="121860" grpId="0" bldLvl="0" animBg="1"/>
      <p:bldP spid="121861" grpId="0" bldLvl="0" animBg="1"/>
      <p:bldP spid="121862" grpId="0" bldLvl="0" animBg="1"/>
      <p:bldP spid="121863" grpId="0" bldLvl="0" animBg="1"/>
      <p:bldP spid="121864" grpId="0" bldLvl="0" animBg="1"/>
      <p:bldP spid="121865" grpId="0" bldLvl="0" animBg="1"/>
      <p:bldP spid="121867" grpId="0" bldLvl="0" animBg="1"/>
      <p:bldP spid="121868" grpId="0" build="p"/>
    </p:bldLst>
  </p:timing>
</p:sld>
</file>

<file path=ppt/theme/theme1.xml><?xml version="1.0" encoding="utf-8"?>
<a:theme xmlns:a="http://schemas.openxmlformats.org/drawingml/2006/main" name="第一PPT模板网-WWW.1PPT.COM">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1931</Words>
  <Application>WPS 演示</Application>
  <PresentationFormat>自定义</PresentationFormat>
  <Paragraphs>136</Paragraphs>
  <Slides>23</Slides>
  <Notes>4</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第一PPT模板网-WWW.1PPT.COM</vt:lpstr>
      <vt:lpstr>幻灯片 1</vt:lpstr>
      <vt:lpstr>幻灯片 2</vt:lpstr>
      <vt:lpstr>幻灯片 3</vt:lpstr>
      <vt:lpstr>幻灯片 4</vt:lpstr>
      <vt:lpstr>幻灯片 5</vt:lpstr>
      <vt:lpstr>幻灯片 6</vt:lpstr>
      <vt:lpstr>血  清</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2019-02-18T00:31:00Z</dcterms:created>
  <dcterms:modified xsi:type="dcterms:W3CDTF">2019-05-22T09:36:04Z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