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3" r:id="rId1"/>
  </p:sldMasterIdLst>
  <p:notesMasterIdLst>
    <p:notesMasterId r:id="rId29"/>
  </p:notesMasterIdLst>
  <p:sldIdLst>
    <p:sldId id="284" r:id="rId2"/>
    <p:sldId id="309" r:id="rId3"/>
    <p:sldId id="524" r:id="rId4"/>
    <p:sldId id="363" r:id="rId5"/>
    <p:sldId id="582" r:id="rId6"/>
    <p:sldId id="420" r:id="rId7"/>
    <p:sldId id="334" r:id="rId8"/>
    <p:sldId id="360" r:id="rId9"/>
    <p:sldId id="361" r:id="rId10"/>
    <p:sldId id="364" r:id="rId11"/>
    <p:sldId id="362" r:id="rId12"/>
    <p:sldId id="584" r:id="rId13"/>
    <p:sldId id="365" r:id="rId14"/>
    <p:sldId id="396" r:id="rId15"/>
    <p:sldId id="419" r:id="rId16"/>
    <p:sldId id="530" r:id="rId17"/>
    <p:sldId id="585" r:id="rId18"/>
    <p:sldId id="421" r:id="rId19"/>
    <p:sldId id="577" r:id="rId20"/>
    <p:sldId id="263" r:id="rId21"/>
    <p:sldId id="590" r:id="rId22"/>
    <p:sldId id="587" r:id="rId23"/>
    <p:sldId id="588" r:id="rId24"/>
    <p:sldId id="589" r:id="rId25"/>
    <p:sldId id="591" r:id="rId26"/>
    <p:sldId id="592" r:id="rId27"/>
    <p:sldId id="593" r:id="rId28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77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A5A5A5"/>
    <a:srgbClr val="ED7D31"/>
    <a:srgbClr val="5B9BD5"/>
    <a:srgbClr val="99CC00"/>
    <a:srgbClr val="A1E8ED"/>
    <a:srgbClr val="00B050"/>
    <a:srgbClr val="FFC000"/>
    <a:srgbClr val="4472C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31636"/>
    <p:restoredTop sz="77943" autoAdjust="0"/>
  </p:normalViewPr>
  <p:slideViewPr>
    <p:cSldViewPr snapToGrid="0" showGuides="1">
      <p:cViewPr varScale="1">
        <p:scale>
          <a:sx n="68" d="100"/>
          <a:sy n="68" d="100"/>
        </p:scale>
        <p:origin x="-2136" y="-102"/>
      </p:cViewPr>
      <p:guideLst>
        <p:guide orient="horz" pos="2160"/>
        <p:guide pos="3775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59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algn="r" fontAlgn="base"/>
              <a:t>‹#›</a:t>
            </a:fld>
            <a:endParaRPr lang="zh-CN" altLang="en-US" sz="1200" strike="noStrike" noProof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>
            <a:solidFill>
              <a:srgbClr val="000000"/>
            </a:solidFill>
            <a:miter/>
          </a:ln>
        </p:spPr>
      </p:sp>
      <p:sp>
        <p:nvSpPr>
          <p:cNvPr id="614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614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  <a:pPr lvl="0" indent="0" algn="r"/>
              <a:t>1</a:t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>
            <a:solidFill>
              <a:srgbClr val="000000"/>
            </a:solidFill>
            <a:miter/>
          </a:ln>
        </p:spPr>
      </p:sp>
      <p:sp>
        <p:nvSpPr>
          <p:cNvPr id="296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96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  <a:pPr lvl="0" indent="0" algn="r"/>
              <a:t>11</a:t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>
            <a:solidFill>
              <a:srgbClr val="000000"/>
            </a:solidFill>
            <a:miter/>
          </a:ln>
        </p:spPr>
      </p:sp>
      <p:sp>
        <p:nvSpPr>
          <p:cNvPr id="3277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3277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  <a:pPr lvl="0" indent="0" algn="r"/>
              <a:t>14</a:t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>
            <a:solidFill>
              <a:srgbClr val="000000"/>
            </a:solidFill>
            <a:miter/>
          </a:ln>
        </p:spPr>
      </p:sp>
      <p:sp>
        <p:nvSpPr>
          <p:cNvPr id="4608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608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  <a:pPr lvl="0" indent="0" algn="r"/>
              <a:t>19</a:t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>
            <a:solidFill>
              <a:srgbClr val="000000"/>
            </a:solidFill>
            <a:miter/>
          </a:ln>
        </p:spPr>
      </p:sp>
      <p:sp>
        <p:nvSpPr>
          <p:cNvPr id="4813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813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  <a:pPr lvl="0" indent="0" algn="r"/>
              <a:t>20</a:t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>
            <a:solidFill>
              <a:srgbClr val="000000"/>
            </a:solidFill>
            <a:miter/>
          </a:ln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81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  <a:pPr lvl="0" algn="r" eaLnBrk="1" hangingPunct="1">
                <a:buNone/>
              </a:pPr>
              <a:t>24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87DC38-8561-49FA-AC26-1C8545D7E11E}" type="slidenum">
              <a:rPr lang="en-US" altLang="zh-CN" smtClean="0">
                <a:latin typeface="Times New Roman" panose="02020603050405020304" pitchFamily="18" charset="0"/>
              </a:rPr>
              <a:pPr/>
              <a:t>26</a:t>
            </a:fld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58371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FD49B786-8954-491A-B6CC-E1C200F085AC}" type="slidenum">
              <a:rPr kumimoji="0" lang="en-US" altLang="zh-CN" sz="120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pPr algn="r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26</a:t>
            </a:fld>
            <a:endParaRPr kumimoji="0" lang="en-US" altLang="zh-CN" sz="1200"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37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5837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anchor="ctr"/>
          <a:lstStyle/>
          <a:p>
            <a:pPr eaLnBrk="1" hangingPunct="1"/>
            <a:endParaRPr lang="zh-CN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>
            <a:solidFill>
              <a:srgbClr val="000000"/>
            </a:solidFill>
            <a:miter/>
          </a:ln>
        </p:spPr>
      </p:sp>
      <p:sp>
        <p:nvSpPr>
          <p:cNvPr id="921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921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  <a:pPr lvl="0" indent="0" algn="r"/>
              <a:t>3</a:t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>
            <a:solidFill>
              <a:srgbClr val="000000"/>
            </a:solidFill>
            <a:miter/>
          </a:ln>
        </p:spPr>
      </p:sp>
      <p:sp>
        <p:nvSpPr>
          <p:cNvPr id="1126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1126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  <a:pPr lvl="0" indent="0" algn="r"/>
              <a:t>4</a:t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r>
              <a:rPr lang="zh-CN" altLang="en-US" dirty="0">
                <a:ea typeface="宋体" panose="02010600030101010101" pitchFamily="2" charset="-122"/>
              </a:rPr>
              <a:t>中膜：</a:t>
            </a:r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>
            <a:solidFill>
              <a:srgbClr val="000000"/>
            </a:solidFill>
            <a:miter/>
          </a:ln>
        </p:spPr>
      </p:sp>
      <p:sp>
        <p:nvSpPr>
          <p:cNvPr id="1945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1945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  <a:pPr lvl="0" indent="0" algn="r"/>
              <a:t>6</a:t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>
            <a:solidFill>
              <a:srgbClr val="000000"/>
            </a:solidFill>
            <a:miter/>
          </a:ln>
        </p:spPr>
      </p:sp>
      <p:sp>
        <p:nvSpPr>
          <p:cNvPr id="2150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150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  <a:pPr lvl="0" indent="0" algn="r"/>
              <a:t>7</a:t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>
            <a:solidFill>
              <a:srgbClr val="000000"/>
            </a:solidFill>
            <a:miter/>
          </a:ln>
        </p:spPr>
      </p:sp>
      <p:sp>
        <p:nvSpPr>
          <p:cNvPr id="2355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355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  <a:pPr lvl="0" indent="0" algn="r"/>
              <a:t>8</a:t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>
            <a:solidFill>
              <a:srgbClr val="000000"/>
            </a:solidFill>
            <a:miter/>
          </a:ln>
        </p:spPr>
      </p:sp>
      <p:sp>
        <p:nvSpPr>
          <p:cNvPr id="2560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560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  <a:pPr lvl="0" indent="0" algn="r"/>
              <a:t>9</a:t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>
            <a:solidFill>
              <a:srgbClr val="000000"/>
            </a:solidFill>
            <a:miter/>
          </a:ln>
        </p:spPr>
      </p:sp>
      <p:sp>
        <p:nvSpPr>
          <p:cNvPr id="2765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765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  <a:pPr lvl="0" indent="0" algn="r"/>
              <a:t>10</a:t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节标题">
    <p:bg>
      <p:bgPr>
        <a:gradFill rotWithShape="0">
          <a:gsLst>
            <a:gs pos="0">
              <a:srgbClr val="BFC2C3">
                <a:alpha val="100000"/>
              </a:srgbClr>
            </a:gs>
            <a:gs pos="6000">
              <a:srgbClr val="BFC2C3">
                <a:alpha val="100000"/>
              </a:srgbClr>
            </a:gs>
            <a:gs pos="100000">
              <a:srgbClr val="F0F0F0">
                <a:alpha val="100000"/>
              </a:srgbClr>
            </a:gs>
          </a:gsLst>
          <a:lin ang="189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" y="2"/>
            <a:ext cx="957263" cy="885825"/>
            <a:chOff x="0" y="532828"/>
            <a:chExt cx="759125" cy="568897"/>
          </a:xfrm>
        </p:grpSpPr>
        <p:sp>
          <p:nvSpPr>
            <p:cNvPr id="8" name="矩形 7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079" name="组合 11"/>
          <p:cNvGrpSpPr/>
          <p:nvPr/>
        </p:nvGrpSpPr>
        <p:grpSpPr>
          <a:xfrm>
            <a:off x="0" y="881063"/>
            <a:ext cx="12192000" cy="61912"/>
            <a:chOff x="0" y="532828"/>
            <a:chExt cx="759125" cy="568897"/>
          </a:xfrm>
        </p:grpSpPr>
        <p:sp>
          <p:nvSpPr>
            <p:cNvPr id="13" name="矩形 12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66" r:id="rId12"/>
    <p:sldLayoutId id="2147483672" r:id="rId13"/>
    <p:sldLayoutId id="2147483654" r:id="rId14"/>
  </p:sldLayoutIdLst>
  <p:transition>
    <p:zo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9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/>
          <p:nvPr/>
        </p:nvSpPr>
        <p:spPr>
          <a:xfrm>
            <a:off x="0" y="314327"/>
            <a:ext cx="12192000" cy="15525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Oval 5"/>
          <p:cNvSpPr/>
          <p:nvPr/>
        </p:nvSpPr>
        <p:spPr>
          <a:xfrm>
            <a:off x="319088" y="1306513"/>
            <a:ext cx="1111251" cy="111125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Oval 6"/>
          <p:cNvSpPr/>
          <p:nvPr/>
        </p:nvSpPr>
        <p:spPr>
          <a:xfrm>
            <a:off x="2046288" y="979488"/>
            <a:ext cx="1060451" cy="106045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Oval 7"/>
          <p:cNvSpPr/>
          <p:nvPr/>
        </p:nvSpPr>
        <p:spPr>
          <a:xfrm>
            <a:off x="1300165" y="619127"/>
            <a:ext cx="798513" cy="798513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Oval 8"/>
          <p:cNvSpPr/>
          <p:nvPr/>
        </p:nvSpPr>
        <p:spPr>
          <a:xfrm>
            <a:off x="1589088" y="1755775"/>
            <a:ext cx="328613" cy="328613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TextBox 12"/>
          <p:cNvSpPr txBox="1"/>
          <p:nvPr/>
        </p:nvSpPr>
        <p:spPr>
          <a:xfrm>
            <a:off x="1918336" y="753747"/>
            <a:ext cx="7936788" cy="83099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第六章  人体生命活动的调节</a:t>
            </a:r>
          </a:p>
        </p:txBody>
      </p:sp>
      <p:sp>
        <p:nvSpPr>
          <p:cNvPr id="19" name="Diamond 34"/>
          <p:cNvSpPr/>
          <p:nvPr/>
        </p:nvSpPr>
        <p:spPr>
          <a:xfrm>
            <a:off x="8059739" y="619127"/>
            <a:ext cx="1246188" cy="1247775"/>
          </a:xfrm>
          <a:prstGeom prst="diamond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Diamond 35"/>
          <p:cNvSpPr/>
          <p:nvPr/>
        </p:nvSpPr>
        <p:spPr>
          <a:xfrm>
            <a:off x="9472614" y="1404938"/>
            <a:ext cx="782639" cy="782638"/>
          </a:xfrm>
          <a:prstGeom prst="diamond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Diamond 36"/>
          <p:cNvSpPr/>
          <p:nvPr/>
        </p:nvSpPr>
        <p:spPr>
          <a:xfrm>
            <a:off x="10375900" y="800102"/>
            <a:ext cx="531813" cy="531813"/>
          </a:xfrm>
          <a:prstGeom prst="diamond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Diamond 37"/>
          <p:cNvSpPr/>
          <p:nvPr/>
        </p:nvSpPr>
        <p:spPr>
          <a:xfrm>
            <a:off x="11618914" y="1744663"/>
            <a:ext cx="531813" cy="531813"/>
          </a:xfrm>
          <a:prstGeom prst="diamond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Diamond 38"/>
          <p:cNvSpPr/>
          <p:nvPr/>
        </p:nvSpPr>
        <p:spPr>
          <a:xfrm>
            <a:off x="11410951" y="1584325"/>
            <a:ext cx="434975" cy="433388"/>
          </a:xfrm>
          <a:prstGeom prst="diamond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32" name="矩形 32"/>
          <p:cNvSpPr/>
          <p:nvPr/>
        </p:nvSpPr>
        <p:spPr>
          <a:xfrm>
            <a:off x="150813" y="6424615"/>
            <a:ext cx="237566" cy="30777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pic>
        <p:nvPicPr>
          <p:cNvPr id="19457" name="图片 10242" descr="yan"/>
          <p:cNvPicPr>
            <a:picLocks noChangeAspect="1"/>
          </p:cNvPicPr>
          <p:nvPr/>
        </p:nvPicPr>
        <p:blipFill>
          <a:blip r:embed="rId3"/>
          <a:srcRect l="1892" t="12280" r="3102" b="14803"/>
          <a:stretch>
            <a:fillRect/>
          </a:stretch>
        </p:blipFill>
        <p:spPr>
          <a:xfrm>
            <a:off x="1978661" y="3444240"/>
            <a:ext cx="8130540" cy="34124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42939" y="2188210"/>
            <a:ext cx="10666413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noProof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仿宋" panose="02010609060101010101" pitchFamily="49" charset="-122"/>
                <a:cs typeface="+mn-cs"/>
                <a:sym typeface="+mn-ea"/>
              </a:rPr>
              <a:t>第一节   人体对外界环境的感知</a:t>
            </a:r>
            <a:endParaRPr lang="zh-CN" altLang="en-US" sz="4800" b="1" noProof="1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仿宋" panose="02010609060101010101" pitchFamily="49" charset="-122"/>
              <a:sym typeface="+mn-ea"/>
            </a:endParaRPr>
          </a:p>
          <a:p>
            <a:pPr algn="ctr"/>
            <a:endParaRPr lang="zh-CN" altLang="en-US" sz="4800" b="1" noProof="1">
              <a:solidFill>
                <a:schemeClr val="accent5">
                  <a:lumMod val="75000"/>
                </a:schemeClr>
              </a:solidFill>
              <a:ea typeface="仿宋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3" grpId="0"/>
      <p:bldP spid="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/>
          <p:nvPr/>
        </p:nvSpPr>
        <p:spPr>
          <a:xfrm>
            <a:off x="3262314" y="2279652"/>
            <a:ext cx="6661151" cy="15525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幼圆" panose="02010509060101010101" pitchFamily="1" charset="-122"/>
                <a:ea typeface="幼圆" panose="02010509060101010101" pitchFamily="1" charset="-122"/>
                <a:cs typeface="+mn-cs"/>
              </a:rPr>
              <a:t>视觉的形成</a:t>
            </a:r>
          </a:p>
        </p:txBody>
      </p:sp>
      <p:sp>
        <p:nvSpPr>
          <p:cNvPr id="12" name="Oval 5"/>
          <p:cNvSpPr/>
          <p:nvPr/>
        </p:nvSpPr>
        <p:spPr>
          <a:xfrm>
            <a:off x="3381375" y="3300413"/>
            <a:ext cx="685800" cy="68738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Oval 6"/>
          <p:cNvSpPr/>
          <p:nvPr/>
        </p:nvSpPr>
        <p:spPr>
          <a:xfrm>
            <a:off x="3987800" y="2174875"/>
            <a:ext cx="654051" cy="65563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Oval 7"/>
          <p:cNvSpPr/>
          <p:nvPr/>
        </p:nvSpPr>
        <p:spPr>
          <a:xfrm>
            <a:off x="4067175" y="3108327"/>
            <a:ext cx="495300" cy="493713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Oval 8"/>
          <p:cNvSpPr/>
          <p:nvPr/>
        </p:nvSpPr>
        <p:spPr>
          <a:xfrm>
            <a:off x="3622675" y="2627313"/>
            <a:ext cx="203200" cy="2032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Diamond 35"/>
          <p:cNvSpPr/>
          <p:nvPr/>
        </p:nvSpPr>
        <p:spPr>
          <a:xfrm>
            <a:off x="9140826" y="3028950"/>
            <a:ext cx="782639" cy="782638"/>
          </a:xfrm>
          <a:prstGeom prst="diamond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Diamond 36"/>
          <p:cNvSpPr/>
          <p:nvPr/>
        </p:nvSpPr>
        <p:spPr>
          <a:xfrm>
            <a:off x="8404226" y="3455988"/>
            <a:ext cx="531813" cy="531813"/>
          </a:xfrm>
          <a:prstGeom prst="diamond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Diamond 37"/>
          <p:cNvSpPr/>
          <p:nvPr/>
        </p:nvSpPr>
        <p:spPr>
          <a:xfrm>
            <a:off x="9459914" y="2400302"/>
            <a:ext cx="531813" cy="531813"/>
          </a:xfrm>
          <a:prstGeom prst="diamond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Diamond 38"/>
          <p:cNvSpPr/>
          <p:nvPr/>
        </p:nvSpPr>
        <p:spPr>
          <a:xfrm>
            <a:off x="8936039" y="2193925"/>
            <a:ext cx="434975" cy="433388"/>
          </a:xfrm>
          <a:prstGeom prst="diamond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79"/>
          <p:cNvGrpSpPr/>
          <p:nvPr/>
        </p:nvGrpSpPr>
        <p:grpSpPr>
          <a:xfrm>
            <a:off x="1347788" y="2324100"/>
            <a:ext cx="1458912" cy="1462088"/>
            <a:chOff x="6379729" y="2488774"/>
            <a:chExt cx="2513016" cy="2513016"/>
          </a:xfrm>
        </p:grpSpPr>
        <p:sp>
          <p:nvSpPr>
            <p:cNvPr id="10" name="任意多边形 82"/>
            <p:cNvSpPr/>
            <p:nvPr/>
          </p:nvSpPr>
          <p:spPr>
            <a:xfrm rot="3738964">
              <a:off x="6379729" y="2488774"/>
              <a:ext cx="2513016" cy="2513016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FFFFFF"/>
                </a:gs>
                <a:gs pos="88000">
                  <a:srgbClr val="FFFFFF">
                    <a:lumMod val="72000"/>
                  </a:srgbClr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127000" dist="63500" dir="7380000" sx="102000" sy="102000" algn="tr" rotWithShape="0">
                <a:prstClr val="black">
                  <a:alpha val="39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任意多边形 83"/>
            <p:cNvSpPr/>
            <p:nvPr/>
          </p:nvSpPr>
          <p:spPr>
            <a:xfrm rot="16377237">
              <a:off x="6409518" y="2506880"/>
              <a:ext cx="2476803" cy="2476800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flip="none" rotWithShape="1">
              <a:gsLst>
                <a:gs pos="29000">
                  <a:srgbClr val="FFFFFF"/>
                </a:gs>
                <a:gs pos="98000">
                  <a:srgbClr val="FFFFFF">
                    <a:lumMod val="75000"/>
                  </a:srgbClr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softEdge rad="0"/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" name="椭圆 80"/>
          <p:cNvSpPr/>
          <p:nvPr/>
        </p:nvSpPr>
        <p:spPr bwMode="auto">
          <a:xfrm>
            <a:off x="1586221" y="2537462"/>
            <a:ext cx="995691" cy="997585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6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48261" y="124461"/>
            <a:ext cx="6652260" cy="705485"/>
          </a:xfrm>
          <a:prstGeom prst="roundRect">
            <a:avLst/>
          </a:prstGeom>
          <a:solidFill>
            <a:srgbClr val="2DC4CE"/>
          </a:soli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Oval 8"/>
          <p:cNvSpPr/>
          <p:nvPr/>
        </p:nvSpPr>
        <p:spPr>
          <a:xfrm>
            <a:off x="533400" y="74614"/>
            <a:ext cx="693739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Oval 8"/>
          <p:cNvSpPr/>
          <p:nvPr/>
        </p:nvSpPr>
        <p:spPr>
          <a:xfrm>
            <a:off x="1103314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Oval 8"/>
          <p:cNvSpPr/>
          <p:nvPr/>
        </p:nvSpPr>
        <p:spPr>
          <a:xfrm>
            <a:off x="1671638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Oval 8"/>
          <p:cNvSpPr/>
          <p:nvPr/>
        </p:nvSpPr>
        <p:spPr>
          <a:xfrm>
            <a:off x="2241550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Oval 8"/>
          <p:cNvSpPr/>
          <p:nvPr/>
        </p:nvSpPr>
        <p:spPr>
          <a:xfrm>
            <a:off x="2809875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Oval 8"/>
          <p:cNvSpPr/>
          <p:nvPr/>
        </p:nvSpPr>
        <p:spPr>
          <a:xfrm>
            <a:off x="3379789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Oval 8"/>
          <p:cNvSpPr/>
          <p:nvPr/>
        </p:nvSpPr>
        <p:spPr>
          <a:xfrm>
            <a:off x="3948114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Oval 8"/>
          <p:cNvSpPr/>
          <p:nvPr/>
        </p:nvSpPr>
        <p:spPr>
          <a:xfrm>
            <a:off x="4516438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682" name="TextBox 12"/>
          <p:cNvSpPr txBox="1"/>
          <p:nvPr/>
        </p:nvSpPr>
        <p:spPr>
          <a:xfrm>
            <a:off x="1425577" y="123825"/>
            <a:ext cx="2749471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4000" b="1" dirty="0">
                <a:latin typeface="Arial Black" panose="020B0A04020102020204" pitchFamily="34" charset="0"/>
                <a:ea typeface="微软雅黑" panose="020B0503020204020204" pitchFamily="34" charset="-122"/>
              </a:rPr>
              <a:t>视觉的形成</a:t>
            </a:r>
          </a:p>
        </p:txBody>
      </p:sp>
      <p:sp>
        <p:nvSpPr>
          <p:cNvPr id="31757" name="箭头 323"/>
          <p:cNvSpPr/>
          <p:nvPr/>
        </p:nvSpPr>
        <p:spPr>
          <a:xfrm>
            <a:off x="7026277" y="3194050"/>
            <a:ext cx="1470025" cy="158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1759" name="Text Box 4"/>
          <p:cNvSpPr txBox="1"/>
          <p:nvPr/>
        </p:nvSpPr>
        <p:spPr>
          <a:xfrm>
            <a:off x="663576" y="4695827"/>
            <a:ext cx="8397875" cy="646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视觉形成的路线：</a:t>
            </a:r>
          </a:p>
        </p:txBody>
      </p:sp>
      <p:sp>
        <p:nvSpPr>
          <p:cNvPr id="14345" name="Text Box 6"/>
          <p:cNvSpPr txBox="1"/>
          <p:nvPr/>
        </p:nvSpPr>
        <p:spPr>
          <a:xfrm>
            <a:off x="3600451" y="5291140"/>
            <a:ext cx="1141413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角膜</a:t>
            </a:r>
          </a:p>
        </p:txBody>
      </p:sp>
      <p:sp>
        <p:nvSpPr>
          <p:cNvPr id="14347" name="Text Box 8"/>
          <p:cNvSpPr txBox="1"/>
          <p:nvPr/>
        </p:nvSpPr>
        <p:spPr>
          <a:xfrm>
            <a:off x="5802314" y="5291140"/>
            <a:ext cx="1265237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瞳孔</a:t>
            </a:r>
          </a:p>
        </p:txBody>
      </p:sp>
      <p:sp>
        <p:nvSpPr>
          <p:cNvPr id="14349" name="Text Box 10"/>
          <p:cNvSpPr txBox="1"/>
          <p:nvPr/>
        </p:nvSpPr>
        <p:spPr>
          <a:xfrm>
            <a:off x="8101014" y="5291140"/>
            <a:ext cx="1622425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晶状体</a:t>
            </a:r>
          </a:p>
        </p:txBody>
      </p:sp>
      <p:sp>
        <p:nvSpPr>
          <p:cNvPr id="14353" name="Text Box 14"/>
          <p:cNvSpPr txBox="1"/>
          <p:nvPr/>
        </p:nvSpPr>
        <p:spPr>
          <a:xfrm>
            <a:off x="1778000" y="6130927"/>
            <a:ext cx="3108325" cy="646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视网膜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8496302" y="2003425"/>
            <a:ext cx="2227263" cy="2109788"/>
            <a:chOff x="13380" y="3155"/>
            <a:chExt cx="3508" cy="3322"/>
          </a:xfrm>
        </p:grpSpPr>
        <p:pic>
          <p:nvPicPr>
            <p:cNvPr id="28691" name="Picture 4" descr="09111814325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380" y="3155"/>
              <a:ext cx="3507" cy="332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8692" name="图片 1"/>
            <p:cNvPicPr>
              <a:picLocks noChangeAspect="1"/>
            </p:cNvPicPr>
            <p:nvPr/>
          </p:nvPicPr>
          <p:blipFill>
            <a:blip r:embed="rId4"/>
            <a:srcRect t="28841" r="87650" b="44229"/>
            <a:stretch>
              <a:fillRect/>
            </a:stretch>
          </p:blipFill>
          <p:spPr>
            <a:xfrm>
              <a:off x="15690" y="3710"/>
              <a:ext cx="1085" cy="132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8693" name="Text Box 3"/>
          <p:cNvSpPr txBox="1"/>
          <p:nvPr/>
        </p:nvSpPr>
        <p:spPr>
          <a:xfrm>
            <a:off x="788989" y="1354138"/>
            <a:ext cx="1804987" cy="584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物体</a:t>
            </a:r>
          </a:p>
        </p:txBody>
      </p:sp>
      <p:sp>
        <p:nvSpPr>
          <p:cNvPr id="28694" name="Text Box 3"/>
          <p:cNvSpPr txBox="1"/>
          <p:nvPr/>
        </p:nvSpPr>
        <p:spPr>
          <a:xfrm>
            <a:off x="3489326" y="942977"/>
            <a:ext cx="1027113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0" tIns="0" rIns="0" bIns="0" anchor="t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角膜</a:t>
            </a:r>
          </a:p>
        </p:txBody>
      </p:sp>
      <p:sp>
        <p:nvSpPr>
          <p:cNvPr id="28695" name="Text Box 3"/>
          <p:cNvSpPr txBox="1"/>
          <p:nvPr/>
        </p:nvSpPr>
        <p:spPr>
          <a:xfrm>
            <a:off x="3600451" y="3482976"/>
            <a:ext cx="836613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0" tIns="0" rIns="0" bIns="0" anchor="t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虹膜</a:t>
            </a:r>
          </a:p>
        </p:txBody>
      </p:sp>
      <p:sp>
        <p:nvSpPr>
          <p:cNvPr id="28696" name="Text Box 3"/>
          <p:cNvSpPr txBox="1"/>
          <p:nvPr/>
        </p:nvSpPr>
        <p:spPr>
          <a:xfrm>
            <a:off x="4071939" y="3975100"/>
            <a:ext cx="2179637" cy="584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晶状体</a:t>
            </a:r>
          </a:p>
        </p:txBody>
      </p:sp>
      <p:sp>
        <p:nvSpPr>
          <p:cNvPr id="28697" name="Text Box 3"/>
          <p:cNvSpPr txBox="1"/>
          <p:nvPr/>
        </p:nvSpPr>
        <p:spPr>
          <a:xfrm>
            <a:off x="7151690" y="942977"/>
            <a:ext cx="460375" cy="14763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0" tIns="0" rIns="0" bIns="0" anchor="t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视网膜</a:t>
            </a:r>
          </a:p>
        </p:txBody>
      </p:sp>
      <p:sp>
        <p:nvSpPr>
          <p:cNvPr id="28698" name="Text Box 3"/>
          <p:cNvSpPr txBox="1"/>
          <p:nvPr/>
        </p:nvSpPr>
        <p:spPr>
          <a:xfrm>
            <a:off x="6022975" y="4111625"/>
            <a:ext cx="1651000" cy="5847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视神经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930277" y="5290503"/>
            <a:ext cx="11122660" cy="1485900"/>
            <a:chOff x="1465" y="8332"/>
            <a:chExt cx="17515" cy="2340"/>
          </a:xfrm>
        </p:grpSpPr>
        <p:sp>
          <p:nvSpPr>
            <p:cNvPr id="28700" name="Text Box 3"/>
            <p:cNvSpPr txBox="1"/>
            <p:nvPr/>
          </p:nvSpPr>
          <p:spPr>
            <a:xfrm>
              <a:off x="1465" y="8332"/>
              <a:ext cx="2287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zh-CN" sz="3600" b="1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光线</a:t>
              </a:r>
            </a:p>
          </p:txBody>
        </p:sp>
        <p:sp>
          <p:nvSpPr>
            <p:cNvPr id="28701" name="Line 5"/>
            <p:cNvSpPr/>
            <p:nvPr/>
          </p:nvSpPr>
          <p:spPr>
            <a:xfrm>
              <a:off x="3752" y="8840"/>
              <a:ext cx="1302" cy="0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28702" name="Line 9"/>
            <p:cNvSpPr/>
            <p:nvPr/>
          </p:nvSpPr>
          <p:spPr>
            <a:xfrm>
              <a:off x="11365" y="8840"/>
              <a:ext cx="1140" cy="0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28703" name="Line 11"/>
            <p:cNvSpPr/>
            <p:nvPr/>
          </p:nvSpPr>
          <p:spPr>
            <a:xfrm>
              <a:off x="15312" y="8840"/>
              <a:ext cx="980" cy="0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28704" name="Text Box 12"/>
            <p:cNvSpPr txBox="1"/>
            <p:nvPr/>
          </p:nvSpPr>
          <p:spPr>
            <a:xfrm>
              <a:off x="16292" y="8332"/>
              <a:ext cx="2687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zh-CN" sz="3600" b="1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玻璃体</a:t>
              </a:r>
            </a:p>
          </p:txBody>
        </p:sp>
        <p:sp>
          <p:nvSpPr>
            <p:cNvPr id="28705" name="Line 13"/>
            <p:cNvSpPr/>
            <p:nvPr/>
          </p:nvSpPr>
          <p:spPr>
            <a:xfrm>
              <a:off x="1595" y="10162"/>
              <a:ext cx="1145" cy="2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28706" name="Text Box 15"/>
            <p:cNvSpPr txBox="1"/>
            <p:nvPr/>
          </p:nvSpPr>
          <p:spPr>
            <a:xfrm>
              <a:off x="7165" y="9655"/>
              <a:ext cx="3917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3600" b="1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视神经</a:t>
              </a:r>
            </a:p>
          </p:txBody>
        </p:sp>
        <p:sp>
          <p:nvSpPr>
            <p:cNvPr id="28707" name="Line 16"/>
            <p:cNvSpPr/>
            <p:nvPr/>
          </p:nvSpPr>
          <p:spPr>
            <a:xfrm>
              <a:off x="7507" y="8840"/>
              <a:ext cx="1305" cy="0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28708" name="Text Box 17"/>
            <p:cNvSpPr txBox="1"/>
            <p:nvPr/>
          </p:nvSpPr>
          <p:spPr>
            <a:xfrm>
              <a:off x="10815" y="9655"/>
              <a:ext cx="8165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3600" b="1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大脑皮层视觉中枢</a:t>
              </a:r>
            </a:p>
          </p:txBody>
        </p:sp>
        <p:sp>
          <p:nvSpPr>
            <p:cNvPr id="28709" name="Line 20"/>
            <p:cNvSpPr/>
            <p:nvPr/>
          </p:nvSpPr>
          <p:spPr>
            <a:xfrm>
              <a:off x="5372" y="10162"/>
              <a:ext cx="1437" cy="2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28710" name="Line 34"/>
            <p:cNvSpPr/>
            <p:nvPr/>
          </p:nvSpPr>
          <p:spPr>
            <a:xfrm>
              <a:off x="5345" y="9347"/>
              <a:ext cx="2320" cy="2"/>
            </a:xfrm>
            <a:prstGeom prst="line">
              <a:avLst/>
            </a:prstGeom>
            <a:ln w="25400" cap="flat" cmpd="sng">
              <a:solidFill>
                <a:srgbClr val="08011D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8711" name="Line 34"/>
            <p:cNvSpPr/>
            <p:nvPr/>
          </p:nvSpPr>
          <p:spPr>
            <a:xfrm>
              <a:off x="12990" y="9347"/>
              <a:ext cx="2322" cy="2"/>
            </a:xfrm>
            <a:prstGeom prst="line">
              <a:avLst/>
            </a:prstGeom>
            <a:ln w="25400" cap="flat" cmpd="sng">
              <a:solidFill>
                <a:srgbClr val="08011D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8712" name="Line 34"/>
            <p:cNvSpPr/>
            <p:nvPr/>
          </p:nvSpPr>
          <p:spPr>
            <a:xfrm>
              <a:off x="8992" y="9347"/>
              <a:ext cx="2322" cy="2"/>
            </a:xfrm>
            <a:prstGeom prst="line">
              <a:avLst/>
            </a:prstGeom>
            <a:ln w="25400" cap="flat" cmpd="sng">
              <a:solidFill>
                <a:srgbClr val="08011D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8713" name="Line 34"/>
            <p:cNvSpPr/>
            <p:nvPr/>
          </p:nvSpPr>
          <p:spPr>
            <a:xfrm>
              <a:off x="2897" y="10522"/>
              <a:ext cx="2322" cy="2"/>
            </a:xfrm>
            <a:prstGeom prst="line">
              <a:avLst/>
            </a:prstGeom>
            <a:ln w="25400" cap="flat" cmpd="sng">
              <a:solidFill>
                <a:srgbClr val="08011D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8714" name="Line 20"/>
            <p:cNvSpPr/>
            <p:nvPr/>
          </p:nvSpPr>
          <p:spPr>
            <a:xfrm>
              <a:off x="9485" y="10162"/>
              <a:ext cx="1437" cy="2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cxnSp>
        <p:nvCxnSpPr>
          <p:cNvPr id="4" name="直接连接符 3"/>
          <p:cNvCxnSpPr/>
          <p:nvPr/>
        </p:nvCxnSpPr>
        <p:spPr>
          <a:xfrm>
            <a:off x="4697413" y="2806702"/>
            <a:ext cx="0" cy="11588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599544" y="1408432"/>
            <a:ext cx="590551" cy="219075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9" grpId="0"/>
      <p:bldP spid="31759" grpId="1"/>
      <p:bldP spid="14345" grpId="0"/>
      <p:bldP spid="14347" grpId="0"/>
      <p:bldP spid="14349" grpId="0"/>
      <p:bldP spid="1435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图片 6148" descr="00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66802"/>
            <a:ext cx="9144000" cy="30908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69" name="组合 6168"/>
          <p:cNvGrpSpPr/>
          <p:nvPr/>
        </p:nvGrpSpPr>
        <p:grpSpPr>
          <a:xfrm>
            <a:off x="1964259" y="5105083"/>
            <a:ext cx="1384732" cy="457200"/>
            <a:chOff x="700" y="3216"/>
            <a:chExt cx="788" cy="288"/>
          </a:xfrm>
        </p:grpSpPr>
        <p:sp>
          <p:nvSpPr>
            <p:cNvPr id="6150" name="直接连接符 6149"/>
            <p:cNvSpPr/>
            <p:nvPr/>
          </p:nvSpPr>
          <p:spPr>
            <a:xfrm>
              <a:off x="700" y="3359"/>
              <a:ext cx="228" cy="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6151" name="矩形 6150"/>
            <p:cNvSpPr/>
            <p:nvPr/>
          </p:nvSpPr>
          <p:spPr>
            <a:xfrm>
              <a:off x="981" y="3216"/>
              <a:ext cx="507" cy="288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1"/>
            <a:lstStyle/>
            <a:p>
              <a:pPr marL="342900" indent="-342900" algn="ctr"/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角膜</a:t>
              </a:r>
            </a:p>
          </p:txBody>
        </p:sp>
      </p:grpSp>
      <p:grpSp>
        <p:nvGrpSpPr>
          <p:cNvPr id="6170" name="组合 6169"/>
          <p:cNvGrpSpPr/>
          <p:nvPr/>
        </p:nvGrpSpPr>
        <p:grpSpPr>
          <a:xfrm>
            <a:off x="3441066" y="5105400"/>
            <a:ext cx="1419911" cy="457200"/>
            <a:chOff x="1488" y="3216"/>
            <a:chExt cx="794" cy="288"/>
          </a:xfrm>
        </p:grpSpPr>
        <p:sp>
          <p:nvSpPr>
            <p:cNvPr id="6152" name="矩形 6151"/>
            <p:cNvSpPr/>
            <p:nvPr/>
          </p:nvSpPr>
          <p:spPr>
            <a:xfrm>
              <a:off x="1776" y="3216"/>
              <a:ext cx="506" cy="288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1"/>
            <a:lstStyle/>
            <a:p>
              <a:pPr marL="342900" indent="-342900" algn="ctr"/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瞳孔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55" name="直接连接符 6154"/>
            <p:cNvSpPr/>
            <p:nvPr/>
          </p:nvSpPr>
          <p:spPr>
            <a:xfrm flipV="1">
              <a:off x="1488" y="3360"/>
              <a:ext cx="237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6171" name="组合 6170"/>
          <p:cNvGrpSpPr/>
          <p:nvPr/>
        </p:nvGrpSpPr>
        <p:grpSpPr>
          <a:xfrm>
            <a:off x="4953000" y="4826000"/>
            <a:ext cx="1620059" cy="927100"/>
            <a:chOff x="2160" y="3040"/>
            <a:chExt cx="906" cy="584"/>
          </a:xfrm>
        </p:grpSpPr>
        <p:sp>
          <p:nvSpPr>
            <p:cNvPr id="6153" name="矩形 6152"/>
            <p:cNvSpPr/>
            <p:nvPr/>
          </p:nvSpPr>
          <p:spPr>
            <a:xfrm>
              <a:off x="2448" y="3040"/>
              <a:ext cx="618" cy="584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1"/>
            <a:lstStyle/>
            <a:p>
              <a:pPr marL="342900" indent="-342900" algn="ctr"/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晶状体</a:t>
              </a:r>
            </a:p>
            <a:p>
              <a:pPr marL="342900" indent="-342900" algn="ctr"/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玻璃体</a:t>
              </a:r>
              <a:endPara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56" name="直接连接符 6155"/>
            <p:cNvSpPr/>
            <p:nvPr/>
          </p:nvSpPr>
          <p:spPr>
            <a:xfrm>
              <a:off x="2160" y="3359"/>
              <a:ext cx="237" cy="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6172" name="组合 6171"/>
          <p:cNvGrpSpPr/>
          <p:nvPr/>
        </p:nvGrpSpPr>
        <p:grpSpPr>
          <a:xfrm>
            <a:off x="6658147" y="5105400"/>
            <a:ext cx="1640923" cy="457200"/>
            <a:chOff x="2984" y="3216"/>
            <a:chExt cx="932" cy="288"/>
          </a:xfrm>
        </p:grpSpPr>
        <p:sp>
          <p:nvSpPr>
            <p:cNvPr id="6154" name="矩形 6153"/>
            <p:cNvSpPr/>
            <p:nvPr/>
          </p:nvSpPr>
          <p:spPr>
            <a:xfrm>
              <a:off x="3264" y="3216"/>
              <a:ext cx="652" cy="288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1"/>
            <a:lstStyle/>
            <a:p>
              <a:pPr marL="342900" indent="-342900" algn="ctr"/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视网膜</a:t>
              </a:r>
              <a:endPara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57" name="直接连接符 6156"/>
            <p:cNvSpPr/>
            <p:nvPr/>
          </p:nvSpPr>
          <p:spPr>
            <a:xfrm>
              <a:off x="2984" y="3360"/>
              <a:ext cx="23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6173" name="组合 6172"/>
          <p:cNvGrpSpPr/>
          <p:nvPr/>
        </p:nvGrpSpPr>
        <p:grpSpPr>
          <a:xfrm>
            <a:off x="8298781" y="5106671"/>
            <a:ext cx="1994200" cy="457200"/>
            <a:chOff x="3644" y="3217"/>
            <a:chExt cx="1079" cy="288"/>
          </a:xfrm>
        </p:grpSpPr>
        <p:sp>
          <p:nvSpPr>
            <p:cNvPr id="6158" name="矩形 6157"/>
            <p:cNvSpPr/>
            <p:nvPr/>
          </p:nvSpPr>
          <p:spPr>
            <a:xfrm>
              <a:off x="3880" y="3217"/>
              <a:ext cx="843" cy="288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1"/>
            <a:lstStyle/>
            <a:p>
              <a:pPr marL="342900" indent="-342900" algn="ctr"/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视觉神经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59" name="直接连接符 6158"/>
            <p:cNvSpPr/>
            <p:nvPr/>
          </p:nvSpPr>
          <p:spPr>
            <a:xfrm>
              <a:off x="3644" y="3360"/>
              <a:ext cx="236" cy="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6174" name="组合 6173"/>
          <p:cNvGrpSpPr/>
          <p:nvPr/>
        </p:nvGrpSpPr>
        <p:grpSpPr>
          <a:xfrm>
            <a:off x="10349866" y="4462145"/>
            <a:ext cx="1452341" cy="1741488"/>
            <a:chOff x="4608" y="2810"/>
            <a:chExt cx="767" cy="1097"/>
          </a:xfrm>
        </p:grpSpPr>
        <p:sp>
          <p:nvSpPr>
            <p:cNvPr id="6162" name="矩形 6161"/>
            <p:cNvSpPr/>
            <p:nvPr/>
          </p:nvSpPr>
          <p:spPr>
            <a:xfrm>
              <a:off x="4882" y="2810"/>
              <a:ext cx="493" cy="1097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126000" anchor="ctr" anchorCtr="1"/>
            <a:lstStyle/>
            <a:p>
              <a:pPr marL="342900" indent="-342900"/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大脑</a:t>
              </a:r>
            </a:p>
            <a:p>
              <a:pPr marL="342900" indent="-342900"/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特定</a:t>
              </a:r>
            </a:p>
            <a:p>
              <a:pPr marL="342900" indent="-342900"/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区域</a:t>
              </a:r>
              <a:r>
                <a:rPr lang="zh-CN" altLang="en-US" sz="1800" b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 </a:t>
              </a:r>
              <a:endParaRPr lang="zh-CN" altLang="en-US" sz="1800" b="1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163" name="直接连接符 6162"/>
            <p:cNvSpPr/>
            <p:nvPr/>
          </p:nvSpPr>
          <p:spPr>
            <a:xfrm flipV="1">
              <a:off x="4608" y="3358"/>
              <a:ext cx="215" cy="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6167" name="矩形 6166"/>
          <p:cNvSpPr/>
          <p:nvPr/>
        </p:nvSpPr>
        <p:spPr>
          <a:xfrm>
            <a:off x="934086" y="4426585"/>
            <a:ext cx="937895" cy="1815882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外界物体反射光线</a:t>
            </a:r>
          </a:p>
        </p:txBody>
      </p:sp>
      <p:grpSp>
        <p:nvGrpSpPr>
          <p:cNvPr id="6187" name="组合 6186"/>
          <p:cNvGrpSpPr/>
          <p:nvPr/>
        </p:nvGrpSpPr>
        <p:grpSpPr>
          <a:xfrm>
            <a:off x="2667000" y="1295400"/>
            <a:ext cx="7467600" cy="2819400"/>
            <a:chOff x="720" y="816"/>
            <a:chExt cx="4704" cy="1776"/>
          </a:xfrm>
        </p:grpSpPr>
        <p:grpSp>
          <p:nvGrpSpPr>
            <p:cNvPr id="6186" name="组合 6185"/>
            <p:cNvGrpSpPr/>
            <p:nvPr/>
          </p:nvGrpSpPr>
          <p:grpSpPr>
            <a:xfrm>
              <a:off x="768" y="816"/>
              <a:ext cx="4608" cy="1104"/>
              <a:chOff x="672" y="-336"/>
              <a:chExt cx="4608" cy="1104"/>
            </a:xfrm>
          </p:grpSpPr>
          <p:sp>
            <p:nvSpPr>
              <p:cNvPr id="6175" name="直接连接符 6174"/>
              <p:cNvSpPr/>
              <p:nvPr/>
            </p:nvSpPr>
            <p:spPr>
              <a:xfrm>
                <a:off x="672" y="-336"/>
                <a:ext cx="4608" cy="1104"/>
              </a:xfrm>
              <a:prstGeom prst="line">
                <a:avLst/>
              </a:prstGeom>
              <a:ln w="19050" cap="flat" cmpd="sng">
                <a:solidFill>
                  <a:srgbClr val="FF00FF"/>
                </a:solidFill>
                <a:prstDash val="solid"/>
                <a:headEnd type="none" w="med" len="med"/>
                <a:tailEnd type="arrow" w="med" len="med"/>
              </a:ln>
            </p:spPr>
          </p:sp>
          <p:sp>
            <p:nvSpPr>
              <p:cNvPr id="6177" name="直接连接符 6176"/>
              <p:cNvSpPr/>
              <p:nvPr/>
            </p:nvSpPr>
            <p:spPr>
              <a:xfrm>
                <a:off x="720" y="-336"/>
                <a:ext cx="3600" cy="960"/>
              </a:xfrm>
              <a:prstGeom prst="line">
                <a:avLst/>
              </a:prstGeom>
              <a:ln w="9525" cap="flat" cmpd="sng">
                <a:solidFill>
                  <a:srgbClr val="FF00FF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6178" name="直接连接符 6177"/>
              <p:cNvSpPr/>
              <p:nvPr/>
            </p:nvSpPr>
            <p:spPr>
              <a:xfrm>
                <a:off x="4368" y="624"/>
                <a:ext cx="864" cy="144"/>
              </a:xfrm>
              <a:prstGeom prst="line">
                <a:avLst/>
              </a:prstGeom>
              <a:ln w="19050" cap="flat" cmpd="sng">
                <a:solidFill>
                  <a:srgbClr val="FF00FF"/>
                </a:solidFill>
                <a:prstDash val="solid"/>
                <a:headEnd type="none" w="med" len="med"/>
                <a:tailEnd type="triangle" w="med" len="med"/>
              </a:ln>
            </p:spPr>
          </p:sp>
        </p:grpSp>
        <p:grpSp>
          <p:nvGrpSpPr>
            <p:cNvPr id="6185" name="组合 6184"/>
            <p:cNvGrpSpPr/>
            <p:nvPr/>
          </p:nvGrpSpPr>
          <p:grpSpPr>
            <a:xfrm>
              <a:off x="720" y="1440"/>
              <a:ext cx="4704" cy="1152"/>
              <a:chOff x="0" y="2592"/>
              <a:chExt cx="4560" cy="1056"/>
            </a:xfrm>
          </p:grpSpPr>
          <p:grpSp>
            <p:nvGrpSpPr>
              <p:cNvPr id="6184" name="组合 6183"/>
              <p:cNvGrpSpPr/>
              <p:nvPr/>
            </p:nvGrpSpPr>
            <p:grpSpPr>
              <a:xfrm>
                <a:off x="0" y="2592"/>
                <a:ext cx="4560" cy="1056"/>
                <a:chOff x="816" y="1488"/>
                <a:chExt cx="4560" cy="1056"/>
              </a:xfrm>
            </p:grpSpPr>
            <p:sp>
              <p:nvSpPr>
                <p:cNvPr id="6179" name="直接连接符 6178"/>
                <p:cNvSpPr/>
                <p:nvPr/>
              </p:nvSpPr>
              <p:spPr>
                <a:xfrm flipV="1">
                  <a:off x="816" y="1488"/>
                  <a:ext cx="4560" cy="1056"/>
                </a:xfrm>
                <a:prstGeom prst="line">
                  <a:avLst/>
                </a:prstGeom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triangle" w="med" len="med"/>
                </a:ln>
              </p:spPr>
            </p:sp>
            <p:sp>
              <p:nvSpPr>
                <p:cNvPr id="6180" name="直接连接符 6179"/>
                <p:cNvSpPr/>
                <p:nvPr/>
              </p:nvSpPr>
              <p:spPr>
                <a:xfrm flipV="1">
                  <a:off x="912" y="1584"/>
                  <a:ext cx="3456" cy="912"/>
                </a:xfrm>
                <a:prstGeom prst="line">
                  <a:avLst/>
                </a:prstGeom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triangle" w="med" len="med"/>
                </a:ln>
              </p:spPr>
            </p:sp>
          </p:grpSp>
          <p:sp>
            <p:nvSpPr>
              <p:cNvPr id="6181" name="直接连接符 6180"/>
              <p:cNvSpPr/>
              <p:nvPr/>
            </p:nvSpPr>
            <p:spPr>
              <a:xfrm flipV="1">
                <a:off x="3552" y="2592"/>
                <a:ext cx="1008" cy="96"/>
              </a:xfrm>
              <a:prstGeom prst="line">
                <a:avLst/>
              </a:prstGeom>
              <a:ln w="1905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12" name="圆角矩形 11"/>
          <p:cNvSpPr/>
          <p:nvPr/>
        </p:nvSpPr>
        <p:spPr>
          <a:xfrm>
            <a:off x="48261" y="124461"/>
            <a:ext cx="6652260" cy="705485"/>
          </a:xfrm>
          <a:prstGeom prst="roundRect">
            <a:avLst/>
          </a:prstGeom>
          <a:solidFill>
            <a:srgbClr val="2DC4CE"/>
          </a:soli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2" name="TextBox 12"/>
          <p:cNvSpPr txBox="1"/>
          <p:nvPr/>
        </p:nvSpPr>
        <p:spPr>
          <a:xfrm>
            <a:off x="1425577" y="123825"/>
            <a:ext cx="2749471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4000" b="1" dirty="0">
                <a:latin typeface="Arial Black" panose="020B0A04020102020204" pitchFamily="34" charset="0"/>
                <a:ea typeface="微软雅黑" panose="020B0503020204020204" pitchFamily="34" charset="-122"/>
              </a:rPr>
              <a:t>视觉的形成</a:t>
            </a:r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48261" y="124461"/>
            <a:ext cx="6652260" cy="705485"/>
          </a:xfrm>
          <a:prstGeom prst="roundRect">
            <a:avLst/>
          </a:prstGeom>
          <a:solidFill>
            <a:srgbClr val="2DC4CE"/>
          </a:soli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Oval 8"/>
          <p:cNvSpPr/>
          <p:nvPr/>
        </p:nvSpPr>
        <p:spPr>
          <a:xfrm>
            <a:off x="533400" y="74614"/>
            <a:ext cx="693739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Oval 8"/>
          <p:cNvSpPr/>
          <p:nvPr/>
        </p:nvSpPr>
        <p:spPr>
          <a:xfrm>
            <a:off x="1103314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Oval 8"/>
          <p:cNvSpPr/>
          <p:nvPr/>
        </p:nvSpPr>
        <p:spPr>
          <a:xfrm>
            <a:off x="1671638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Oval 8"/>
          <p:cNvSpPr/>
          <p:nvPr/>
        </p:nvSpPr>
        <p:spPr>
          <a:xfrm>
            <a:off x="2241550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Oval 8"/>
          <p:cNvSpPr/>
          <p:nvPr/>
        </p:nvSpPr>
        <p:spPr>
          <a:xfrm>
            <a:off x="2809875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Oval 8"/>
          <p:cNvSpPr/>
          <p:nvPr/>
        </p:nvSpPr>
        <p:spPr>
          <a:xfrm>
            <a:off x="3379789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Oval 8"/>
          <p:cNvSpPr/>
          <p:nvPr/>
        </p:nvSpPr>
        <p:spPr>
          <a:xfrm>
            <a:off x="3948114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Oval 8"/>
          <p:cNvSpPr/>
          <p:nvPr/>
        </p:nvSpPr>
        <p:spPr>
          <a:xfrm>
            <a:off x="4516438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30" name="TextBox 12"/>
          <p:cNvSpPr txBox="1"/>
          <p:nvPr/>
        </p:nvSpPr>
        <p:spPr>
          <a:xfrm>
            <a:off x="1425577" y="123825"/>
            <a:ext cx="2749471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4000" b="1" dirty="0">
                <a:latin typeface="Arial Black" panose="020B0A04020102020204" pitchFamily="34" charset="0"/>
                <a:ea typeface="微软雅黑" panose="020B0503020204020204" pitchFamily="34" charset="-122"/>
              </a:rPr>
              <a:t>视觉的形成</a:t>
            </a:r>
          </a:p>
        </p:txBody>
      </p:sp>
      <p:sp>
        <p:nvSpPr>
          <p:cNvPr id="4" name="矩形 3"/>
          <p:cNvSpPr/>
          <p:nvPr/>
        </p:nvSpPr>
        <p:spPr>
          <a:xfrm>
            <a:off x="1793558" y="970272"/>
            <a:ext cx="2502608" cy="1015663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 fontAlgn="base"/>
            <a:r>
              <a:rPr lang="zh-CN" altLang="en-US" sz="6000" b="1" strike="noStrike" noProof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考考你</a:t>
            </a:r>
            <a:endParaRPr lang="zh-CN" altLang="en-US" sz="6000" b="1" strike="noStrike" noProof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竖卷形 6"/>
          <p:cNvSpPr/>
          <p:nvPr/>
        </p:nvSpPr>
        <p:spPr>
          <a:xfrm>
            <a:off x="532766" y="2077087"/>
            <a:ext cx="4462145" cy="4638675"/>
          </a:xfrm>
          <a:prstGeom prst="verticalScroll">
            <a:avLst/>
          </a:prstGeom>
          <a:gradFill flip="none" rotWithShape="1">
            <a:gsLst>
              <a:gs pos="29000">
                <a:srgbClr val="FFFFFF"/>
              </a:gs>
              <a:gs pos="98000">
                <a:srgbClr val="FFFFFF">
                  <a:lumMod val="75000"/>
                </a:srgbClr>
              </a:gs>
            </a:gsLst>
            <a:lin ang="2700000" scaled="1"/>
            <a:tileRect/>
          </a:gradFill>
          <a:ln w="25400" cap="flat" cmpd="sng" algn="ctr">
            <a:solidFill>
              <a:schemeClr val="tx1"/>
            </a:solidFill>
            <a:prstDash val="solid"/>
          </a:ln>
          <a:effectLst>
            <a:softEdge rad="0"/>
          </a:effectLst>
        </p:spPr>
        <p:txBody>
          <a:bodyPr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5" name="文本框 7"/>
          <p:cNvSpPr txBox="1"/>
          <p:nvPr/>
        </p:nvSpPr>
        <p:spPr>
          <a:xfrm>
            <a:off x="1301751" y="2901952"/>
            <a:ext cx="3214688" cy="34163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600" b="1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某人眼球的结构完整无损，但是看不见周围的物体，可能是</a:t>
            </a:r>
            <a:r>
              <a:rPr lang="zh-CN" altLang="en-US" sz="3600" b="1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哪些</a:t>
            </a:r>
            <a:r>
              <a:rPr lang="zh-CN" altLang="zh-CN" sz="3600" b="1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部分发生了病变？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806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00600" y="2744788"/>
            <a:ext cx="2427288" cy="297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云形标注 9"/>
          <p:cNvSpPr/>
          <p:nvPr/>
        </p:nvSpPr>
        <p:spPr>
          <a:xfrm>
            <a:off x="7012924" y="421007"/>
            <a:ext cx="5000625" cy="3848735"/>
          </a:xfrm>
          <a:prstGeom prst="cloudCallout">
            <a:avLst>
              <a:gd name="adj1" fmla="val -71439"/>
              <a:gd name="adj2" fmla="val 43828"/>
            </a:avLst>
          </a:prstGeom>
          <a:gradFill flip="none" rotWithShape="1">
            <a:gsLst>
              <a:gs pos="29000">
                <a:srgbClr val="FFFFFF"/>
              </a:gs>
              <a:gs pos="98000">
                <a:srgbClr val="FFFFFF">
                  <a:lumMod val="75000"/>
                </a:srgbClr>
              </a:gs>
            </a:gsLst>
            <a:lin ang="2700000" scaled="1"/>
            <a:tileRect/>
          </a:gradFill>
          <a:ln w="25400" cap="flat" cmpd="sng" algn="ctr">
            <a:solidFill>
              <a:schemeClr val="tx1"/>
            </a:solidFill>
            <a:prstDash val="solid"/>
          </a:ln>
          <a:effectLst>
            <a:softEdge rad="0"/>
          </a:effectLst>
        </p:spPr>
        <p:txBody>
          <a:bodyPr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8" name="文本框 10"/>
          <p:cNvSpPr txBox="1"/>
          <p:nvPr/>
        </p:nvSpPr>
        <p:spPr>
          <a:xfrm>
            <a:off x="7816850" y="969963"/>
            <a:ext cx="4533900" cy="5847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视觉形成的三要素</a:t>
            </a:r>
          </a:p>
        </p:txBody>
      </p:sp>
      <p:sp>
        <p:nvSpPr>
          <p:cNvPr id="33809" name="文本框 13"/>
          <p:cNvSpPr txBox="1"/>
          <p:nvPr/>
        </p:nvSpPr>
        <p:spPr>
          <a:xfrm>
            <a:off x="7537451" y="1585913"/>
            <a:ext cx="3733800" cy="5847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457200" indent="-457200">
              <a:buChar char="•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眼球结构完好</a:t>
            </a:r>
          </a:p>
        </p:txBody>
      </p:sp>
      <p:sp>
        <p:nvSpPr>
          <p:cNvPr id="33810" name="文本框 14"/>
          <p:cNvSpPr txBox="1"/>
          <p:nvPr/>
        </p:nvSpPr>
        <p:spPr>
          <a:xfrm>
            <a:off x="7537451" y="2238375"/>
            <a:ext cx="373380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457200" indent="-457200">
              <a:buChar char="•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视神经正常</a:t>
            </a:r>
          </a:p>
        </p:txBody>
      </p:sp>
      <p:sp>
        <p:nvSpPr>
          <p:cNvPr id="33811" name="文本框 15"/>
          <p:cNvSpPr txBox="1"/>
          <p:nvPr/>
        </p:nvSpPr>
        <p:spPr>
          <a:xfrm>
            <a:off x="7537451" y="2890840"/>
            <a:ext cx="4037013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457200" indent="-457200">
              <a:buChar char="•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大脑皮层视觉中枢正常</a:t>
            </a:r>
          </a:p>
        </p:txBody>
      </p:sp>
      <p:sp>
        <p:nvSpPr>
          <p:cNvPr id="8" name="椭圆 7"/>
          <p:cNvSpPr/>
          <p:nvPr/>
        </p:nvSpPr>
        <p:spPr>
          <a:xfrm>
            <a:off x="7974013" y="2251075"/>
            <a:ext cx="1416051" cy="571500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3" name="椭圆 2"/>
          <p:cNvSpPr/>
          <p:nvPr/>
        </p:nvSpPr>
        <p:spPr>
          <a:xfrm>
            <a:off x="9685339" y="2890840"/>
            <a:ext cx="1727200" cy="569913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33805" grpId="0"/>
      <p:bldP spid="10" grpId="0" animBg="1"/>
      <p:bldP spid="33808" grpId="0"/>
      <p:bldP spid="33809" grpId="0"/>
      <p:bldP spid="33809" grpId="1"/>
      <p:bldP spid="33810" grpId="0"/>
      <p:bldP spid="33811" grpId="0"/>
      <p:bldP spid="8" grpId="0" animBg="1"/>
      <p:bldP spid="8" grpId="1" bldLvl="0" animBg="1"/>
      <p:bldP spid="3" grpId="0" animBg="1"/>
      <p:bldP spid="3" grpId="1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/>
          <p:nvPr/>
        </p:nvSpPr>
        <p:spPr>
          <a:xfrm>
            <a:off x="3262314" y="2279652"/>
            <a:ext cx="6661151" cy="15525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幼圆" panose="02010509060101010101" pitchFamily="1" charset="-122"/>
                <a:ea typeface="幼圆" panose="02010509060101010101" pitchFamily="1" charset="-122"/>
                <a:cs typeface="+mn-cs"/>
              </a:rPr>
              <a:t>近视的形成及预防</a:t>
            </a:r>
          </a:p>
        </p:txBody>
      </p:sp>
      <p:sp>
        <p:nvSpPr>
          <p:cNvPr id="12" name="Oval 5"/>
          <p:cNvSpPr/>
          <p:nvPr/>
        </p:nvSpPr>
        <p:spPr>
          <a:xfrm>
            <a:off x="3381375" y="3300413"/>
            <a:ext cx="685800" cy="68738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Oval 6"/>
          <p:cNvSpPr/>
          <p:nvPr/>
        </p:nvSpPr>
        <p:spPr>
          <a:xfrm>
            <a:off x="3987800" y="2174875"/>
            <a:ext cx="654051" cy="65563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Oval 7"/>
          <p:cNvSpPr/>
          <p:nvPr/>
        </p:nvSpPr>
        <p:spPr>
          <a:xfrm>
            <a:off x="4067175" y="3108327"/>
            <a:ext cx="495300" cy="493713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Oval 8"/>
          <p:cNvSpPr/>
          <p:nvPr/>
        </p:nvSpPr>
        <p:spPr>
          <a:xfrm>
            <a:off x="3622675" y="2627313"/>
            <a:ext cx="203200" cy="2032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Diamond 35"/>
          <p:cNvSpPr/>
          <p:nvPr/>
        </p:nvSpPr>
        <p:spPr>
          <a:xfrm>
            <a:off x="9140826" y="3028950"/>
            <a:ext cx="782639" cy="782638"/>
          </a:xfrm>
          <a:prstGeom prst="diamond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Diamond 36"/>
          <p:cNvSpPr/>
          <p:nvPr/>
        </p:nvSpPr>
        <p:spPr>
          <a:xfrm>
            <a:off x="8404226" y="3455988"/>
            <a:ext cx="531813" cy="531813"/>
          </a:xfrm>
          <a:prstGeom prst="diamond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Diamond 37"/>
          <p:cNvSpPr/>
          <p:nvPr/>
        </p:nvSpPr>
        <p:spPr>
          <a:xfrm>
            <a:off x="9459914" y="2400302"/>
            <a:ext cx="531813" cy="531813"/>
          </a:xfrm>
          <a:prstGeom prst="diamond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Diamond 38"/>
          <p:cNvSpPr/>
          <p:nvPr/>
        </p:nvSpPr>
        <p:spPr>
          <a:xfrm>
            <a:off x="8936039" y="2193925"/>
            <a:ext cx="434975" cy="433388"/>
          </a:xfrm>
          <a:prstGeom prst="diamond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79"/>
          <p:cNvGrpSpPr/>
          <p:nvPr/>
        </p:nvGrpSpPr>
        <p:grpSpPr>
          <a:xfrm>
            <a:off x="1347788" y="2324100"/>
            <a:ext cx="1458912" cy="1462088"/>
            <a:chOff x="6379729" y="2488774"/>
            <a:chExt cx="2513016" cy="2513016"/>
          </a:xfrm>
        </p:grpSpPr>
        <p:sp>
          <p:nvSpPr>
            <p:cNvPr id="10" name="任意多边形 82"/>
            <p:cNvSpPr/>
            <p:nvPr/>
          </p:nvSpPr>
          <p:spPr>
            <a:xfrm rot="3738964">
              <a:off x="6379729" y="2488774"/>
              <a:ext cx="2513016" cy="2513016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FFFFFF"/>
                </a:gs>
                <a:gs pos="88000">
                  <a:srgbClr val="FFFFFF">
                    <a:lumMod val="72000"/>
                  </a:srgbClr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127000" dist="63500" dir="7380000" sx="102000" sy="102000" algn="tr" rotWithShape="0">
                <a:prstClr val="black">
                  <a:alpha val="39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任意多边形 83"/>
            <p:cNvSpPr/>
            <p:nvPr/>
          </p:nvSpPr>
          <p:spPr>
            <a:xfrm rot="16377237">
              <a:off x="6409518" y="2506880"/>
              <a:ext cx="2476803" cy="2476800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flip="none" rotWithShape="1">
              <a:gsLst>
                <a:gs pos="29000">
                  <a:srgbClr val="FFFFFF"/>
                </a:gs>
                <a:gs pos="98000">
                  <a:srgbClr val="FFFFFF">
                    <a:lumMod val="75000"/>
                  </a:srgbClr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softEdge rad="0"/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" name="椭圆 80"/>
          <p:cNvSpPr/>
          <p:nvPr/>
        </p:nvSpPr>
        <p:spPr bwMode="auto">
          <a:xfrm>
            <a:off x="1586222" y="2537462"/>
            <a:ext cx="995689" cy="997585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6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420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9826" y="658813"/>
            <a:ext cx="3176588" cy="2430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圆角矩形 11"/>
          <p:cNvSpPr/>
          <p:nvPr/>
        </p:nvSpPr>
        <p:spPr>
          <a:xfrm>
            <a:off x="48261" y="124461"/>
            <a:ext cx="6652260" cy="705485"/>
          </a:xfrm>
          <a:prstGeom prst="roundRect">
            <a:avLst/>
          </a:prstGeom>
          <a:solidFill>
            <a:srgbClr val="2DC4CE"/>
          </a:soli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Oval 8"/>
          <p:cNvSpPr/>
          <p:nvPr/>
        </p:nvSpPr>
        <p:spPr>
          <a:xfrm>
            <a:off x="533400" y="74614"/>
            <a:ext cx="693739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Oval 8"/>
          <p:cNvSpPr/>
          <p:nvPr/>
        </p:nvSpPr>
        <p:spPr>
          <a:xfrm>
            <a:off x="1103314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Oval 8"/>
          <p:cNvSpPr/>
          <p:nvPr/>
        </p:nvSpPr>
        <p:spPr>
          <a:xfrm>
            <a:off x="1671638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Oval 8"/>
          <p:cNvSpPr/>
          <p:nvPr/>
        </p:nvSpPr>
        <p:spPr>
          <a:xfrm>
            <a:off x="2241550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Oval 8"/>
          <p:cNvSpPr/>
          <p:nvPr/>
        </p:nvSpPr>
        <p:spPr>
          <a:xfrm>
            <a:off x="2809875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Oval 8"/>
          <p:cNvSpPr/>
          <p:nvPr/>
        </p:nvSpPr>
        <p:spPr>
          <a:xfrm>
            <a:off x="3379789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Oval 8"/>
          <p:cNvSpPr/>
          <p:nvPr/>
        </p:nvSpPr>
        <p:spPr>
          <a:xfrm>
            <a:off x="3948114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Oval 8"/>
          <p:cNvSpPr/>
          <p:nvPr/>
        </p:nvSpPr>
        <p:spPr>
          <a:xfrm>
            <a:off x="4516438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851" name="TextBox 12"/>
          <p:cNvSpPr txBox="1"/>
          <p:nvPr/>
        </p:nvSpPr>
        <p:spPr>
          <a:xfrm>
            <a:off x="663577" y="123825"/>
            <a:ext cx="4288353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4000" b="1" dirty="0">
                <a:latin typeface="Arial Black" panose="020B0A04020102020204" pitchFamily="34" charset="0"/>
                <a:ea typeface="微软雅黑" panose="020B0503020204020204" pitchFamily="34" charset="-122"/>
              </a:rPr>
              <a:t>近视的形成及预防</a:t>
            </a:r>
          </a:p>
        </p:txBody>
      </p:sp>
      <p:sp>
        <p:nvSpPr>
          <p:cNvPr id="17428" name="Oval 20"/>
          <p:cNvSpPr/>
          <p:nvPr/>
        </p:nvSpPr>
        <p:spPr>
          <a:xfrm>
            <a:off x="10856913" y="1739900"/>
            <a:ext cx="127000" cy="2540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5853" name="图片 4207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0014" y="1389065"/>
            <a:ext cx="404812" cy="9858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6" name="Group 8"/>
          <p:cNvGrpSpPr/>
          <p:nvPr/>
        </p:nvGrpSpPr>
        <p:grpSpPr>
          <a:xfrm>
            <a:off x="5391151" y="1484314"/>
            <a:ext cx="5529263" cy="763587"/>
            <a:chOff x="0" y="0"/>
            <a:chExt cx="4176" cy="576"/>
          </a:xfrm>
        </p:grpSpPr>
        <p:sp>
          <p:nvSpPr>
            <p:cNvPr id="35855" name="Line 9"/>
            <p:cNvSpPr/>
            <p:nvPr/>
          </p:nvSpPr>
          <p:spPr>
            <a:xfrm flipH="1">
              <a:off x="0" y="0"/>
              <a:ext cx="288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5856" name="Line 10"/>
            <p:cNvSpPr/>
            <p:nvPr/>
          </p:nvSpPr>
          <p:spPr>
            <a:xfrm flipH="1">
              <a:off x="0" y="288"/>
              <a:ext cx="4176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5857" name="Line 11"/>
            <p:cNvSpPr/>
            <p:nvPr/>
          </p:nvSpPr>
          <p:spPr>
            <a:xfrm flipH="1">
              <a:off x="0" y="576"/>
              <a:ext cx="283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5858" name="Line 12"/>
            <p:cNvSpPr/>
            <p:nvPr/>
          </p:nvSpPr>
          <p:spPr>
            <a:xfrm flipH="1" flipV="1">
              <a:off x="2880" y="0"/>
              <a:ext cx="1248" cy="28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5859" name="Line 13"/>
            <p:cNvSpPr/>
            <p:nvPr/>
          </p:nvSpPr>
          <p:spPr>
            <a:xfrm flipV="1">
              <a:off x="2832" y="288"/>
              <a:ext cx="1344" cy="28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42069" name="Text Box 22"/>
          <p:cNvSpPr txBox="1"/>
          <p:nvPr/>
        </p:nvSpPr>
        <p:spPr>
          <a:xfrm>
            <a:off x="417514" y="1323976"/>
            <a:ext cx="4473575" cy="1094814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 lIns="75208" tIns="39193" rIns="75208" bIns="39193" anchor="t">
            <a:spAutoFit/>
          </a:bodyPr>
          <a:lstStyle/>
          <a:p>
            <a:r>
              <a:rPr lang="zh-CN" altLang="en-US" sz="3300" b="1" dirty="0">
                <a:latin typeface="Arial" panose="020B0604020202020204" pitchFamily="34" charset="0"/>
                <a:ea typeface="隶书" panose="02010509060101010101" pitchFamily="49" charset="-122"/>
              </a:rPr>
              <a:t>　    正　常　眼</a:t>
            </a:r>
          </a:p>
          <a:p>
            <a:r>
              <a:rPr lang="zh-CN" altLang="en-US" sz="3300" b="1" dirty="0">
                <a:latin typeface="Arial" panose="020B0604020202020204" pitchFamily="34" charset="0"/>
                <a:ea typeface="隶书" panose="02010509060101010101" pitchFamily="49" charset="-122"/>
              </a:rPr>
              <a:t>看远处，睫状肌</a:t>
            </a:r>
            <a:r>
              <a:rPr lang="zh-CN" altLang="en-US" sz="3300" b="1" dirty="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舒张</a:t>
            </a:r>
          </a:p>
        </p:txBody>
      </p:sp>
      <p:pic>
        <p:nvPicPr>
          <p:cNvPr id="35861" name="图片 368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9825" y="3863975"/>
            <a:ext cx="3214688" cy="2432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62" name="图片 369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0331" y="4709795"/>
            <a:ext cx="724535" cy="98552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22" name="Group 14"/>
          <p:cNvGrpSpPr/>
          <p:nvPr/>
        </p:nvGrpSpPr>
        <p:grpSpPr>
          <a:xfrm>
            <a:off x="6521451" y="4748215"/>
            <a:ext cx="4370388" cy="847725"/>
            <a:chOff x="884" y="-16"/>
            <a:chExt cx="3196" cy="640"/>
          </a:xfrm>
        </p:grpSpPr>
        <p:sp>
          <p:nvSpPr>
            <p:cNvPr id="35864" name="Line 15"/>
            <p:cNvSpPr/>
            <p:nvPr/>
          </p:nvSpPr>
          <p:spPr>
            <a:xfrm flipH="1">
              <a:off x="884" y="-14"/>
              <a:ext cx="1984" cy="21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5865" name="Line 16"/>
            <p:cNvSpPr/>
            <p:nvPr/>
          </p:nvSpPr>
          <p:spPr>
            <a:xfrm flipH="1" flipV="1">
              <a:off x="884" y="336"/>
              <a:ext cx="3177" cy="2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5866" name="Line 17"/>
            <p:cNvSpPr/>
            <p:nvPr/>
          </p:nvSpPr>
          <p:spPr>
            <a:xfrm flipH="1" flipV="1">
              <a:off x="901" y="461"/>
              <a:ext cx="1940" cy="163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5867" name="Line 18"/>
            <p:cNvSpPr/>
            <p:nvPr/>
          </p:nvSpPr>
          <p:spPr>
            <a:xfrm>
              <a:off x="2841" y="-16"/>
              <a:ext cx="1200" cy="33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5868" name="Line 19"/>
            <p:cNvSpPr/>
            <p:nvPr/>
          </p:nvSpPr>
          <p:spPr>
            <a:xfrm flipV="1">
              <a:off x="2832" y="336"/>
              <a:ext cx="1248" cy="28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7429" name="Oval 21"/>
          <p:cNvSpPr/>
          <p:nvPr/>
        </p:nvSpPr>
        <p:spPr>
          <a:xfrm>
            <a:off x="10871200" y="5075238"/>
            <a:ext cx="127000" cy="2540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70" name="Line 2"/>
          <p:cNvSpPr/>
          <p:nvPr/>
        </p:nvSpPr>
        <p:spPr>
          <a:xfrm>
            <a:off x="8759825" y="658813"/>
            <a:ext cx="0" cy="5719762"/>
          </a:xfrm>
          <a:prstGeom prst="line">
            <a:avLst/>
          </a:prstGeom>
          <a:ln w="38100" cap="flat" cmpd="sng">
            <a:solidFill>
              <a:srgbClr val="00CC00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35871" name="Line 3"/>
          <p:cNvSpPr/>
          <p:nvPr/>
        </p:nvSpPr>
        <p:spPr>
          <a:xfrm>
            <a:off x="10983913" y="658813"/>
            <a:ext cx="0" cy="5719762"/>
          </a:xfrm>
          <a:prstGeom prst="line">
            <a:avLst/>
          </a:prstGeom>
          <a:ln w="38100" cap="flat" cmpd="sng">
            <a:solidFill>
              <a:srgbClr val="00CC00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2" name="Text Box 22"/>
          <p:cNvSpPr txBox="1"/>
          <p:nvPr/>
        </p:nvSpPr>
        <p:spPr>
          <a:xfrm>
            <a:off x="454026" y="4500564"/>
            <a:ext cx="4473575" cy="1094814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 lIns="75208" tIns="39193" rIns="75208" bIns="39193" anchor="t">
            <a:spAutoFit/>
          </a:bodyPr>
          <a:lstStyle/>
          <a:p>
            <a:r>
              <a:rPr lang="zh-CN" altLang="en-US" sz="3300" b="1" dirty="0">
                <a:latin typeface="Arial" panose="020B0604020202020204" pitchFamily="34" charset="0"/>
                <a:ea typeface="隶书" panose="02010509060101010101" pitchFamily="49" charset="-122"/>
              </a:rPr>
              <a:t>　    正　常　眼</a:t>
            </a:r>
          </a:p>
          <a:p>
            <a:r>
              <a:rPr lang="zh-CN" altLang="en-US" sz="3300" b="1" dirty="0">
                <a:latin typeface="Arial" panose="020B0604020202020204" pitchFamily="34" charset="0"/>
                <a:ea typeface="隶书" panose="02010509060101010101" pitchFamily="49" charset="-122"/>
              </a:rPr>
              <a:t>看近处，睫状肌</a:t>
            </a:r>
            <a:r>
              <a:rPr lang="zh-CN" altLang="en-US" sz="3300" b="1" dirty="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收缩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8" grpId="0" bldLvl="0" animBg="1"/>
      <p:bldP spid="42069" grpId="0" bldLvl="0" animBg="1"/>
      <p:bldP spid="17429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40" name="图片 379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3501" y="4549775"/>
            <a:ext cx="523875" cy="1257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0" name="图片 4207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9826" y="4006852"/>
            <a:ext cx="3432175" cy="2430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圆角矩形 11"/>
          <p:cNvSpPr/>
          <p:nvPr/>
        </p:nvSpPr>
        <p:spPr>
          <a:xfrm>
            <a:off x="48261" y="124461"/>
            <a:ext cx="6652260" cy="705485"/>
          </a:xfrm>
          <a:prstGeom prst="roundRect">
            <a:avLst/>
          </a:prstGeom>
          <a:solidFill>
            <a:srgbClr val="2DC4CE"/>
          </a:soli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Oval 8"/>
          <p:cNvSpPr/>
          <p:nvPr/>
        </p:nvSpPr>
        <p:spPr>
          <a:xfrm>
            <a:off x="533400" y="74614"/>
            <a:ext cx="693739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Oval 8"/>
          <p:cNvSpPr/>
          <p:nvPr/>
        </p:nvSpPr>
        <p:spPr>
          <a:xfrm>
            <a:off x="1103314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Oval 8"/>
          <p:cNvSpPr/>
          <p:nvPr/>
        </p:nvSpPr>
        <p:spPr>
          <a:xfrm>
            <a:off x="1671638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Oval 8"/>
          <p:cNvSpPr/>
          <p:nvPr/>
        </p:nvSpPr>
        <p:spPr>
          <a:xfrm>
            <a:off x="2241550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Oval 8"/>
          <p:cNvSpPr/>
          <p:nvPr/>
        </p:nvSpPr>
        <p:spPr>
          <a:xfrm>
            <a:off x="2809875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Oval 8"/>
          <p:cNvSpPr/>
          <p:nvPr/>
        </p:nvSpPr>
        <p:spPr>
          <a:xfrm>
            <a:off x="3379789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Oval 8"/>
          <p:cNvSpPr/>
          <p:nvPr/>
        </p:nvSpPr>
        <p:spPr>
          <a:xfrm>
            <a:off x="3948114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Oval 8"/>
          <p:cNvSpPr/>
          <p:nvPr/>
        </p:nvSpPr>
        <p:spPr>
          <a:xfrm>
            <a:off x="4516438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900" name="TextBox 12"/>
          <p:cNvSpPr txBox="1"/>
          <p:nvPr/>
        </p:nvSpPr>
        <p:spPr>
          <a:xfrm>
            <a:off x="663577" y="123825"/>
            <a:ext cx="4288353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4000" b="1" dirty="0">
                <a:latin typeface="Arial Black" panose="020B0A04020102020204" pitchFamily="34" charset="0"/>
                <a:ea typeface="微软雅黑" panose="020B0503020204020204" pitchFamily="34" charset="-122"/>
              </a:rPr>
              <a:t>近视的形成及预防</a:t>
            </a:r>
          </a:p>
        </p:txBody>
      </p:sp>
      <p:sp>
        <p:nvSpPr>
          <p:cNvPr id="96281" name="Oval 30"/>
          <p:cNvSpPr/>
          <p:nvPr/>
        </p:nvSpPr>
        <p:spPr>
          <a:xfrm>
            <a:off x="10958513" y="5073650"/>
            <a:ext cx="171451" cy="3048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117179" tIns="58590" rIns="117179" bIns="58590" anchor="ctr"/>
          <a:lstStyle/>
          <a:p>
            <a:pPr defTabSz="1171575"/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7902" name="图片 4207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0014" y="4745040"/>
            <a:ext cx="571500" cy="9858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58" name="Group 26"/>
          <p:cNvGrpSpPr/>
          <p:nvPr/>
        </p:nvGrpSpPr>
        <p:grpSpPr>
          <a:xfrm>
            <a:off x="9201152" y="4756152"/>
            <a:ext cx="1839913" cy="885825"/>
            <a:chOff x="0" y="0"/>
            <a:chExt cx="1488" cy="720"/>
          </a:xfrm>
        </p:grpSpPr>
        <p:sp>
          <p:nvSpPr>
            <p:cNvPr id="37904" name="Line 27"/>
            <p:cNvSpPr/>
            <p:nvPr/>
          </p:nvSpPr>
          <p:spPr>
            <a:xfrm>
              <a:off x="0" y="0"/>
              <a:ext cx="1488" cy="38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7905" name="Line 28"/>
            <p:cNvSpPr/>
            <p:nvPr/>
          </p:nvSpPr>
          <p:spPr>
            <a:xfrm flipV="1">
              <a:off x="0" y="384"/>
              <a:ext cx="1440" cy="33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7906" name="Line 29"/>
            <p:cNvSpPr/>
            <p:nvPr/>
          </p:nvSpPr>
          <p:spPr>
            <a:xfrm flipH="1">
              <a:off x="48" y="384"/>
              <a:ext cx="134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8454" name="Group 22"/>
          <p:cNvGrpSpPr/>
          <p:nvPr/>
        </p:nvGrpSpPr>
        <p:grpSpPr>
          <a:xfrm>
            <a:off x="7808914" y="4776790"/>
            <a:ext cx="1454151" cy="847725"/>
            <a:chOff x="0" y="0"/>
            <a:chExt cx="768" cy="720"/>
          </a:xfrm>
        </p:grpSpPr>
        <p:sp>
          <p:nvSpPr>
            <p:cNvPr id="37908" name="Line 23"/>
            <p:cNvSpPr/>
            <p:nvPr/>
          </p:nvSpPr>
          <p:spPr>
            <a:xfrm flipV="1">
              <a:off x="0" y="0"/>
              <a:ext cx="720" cy="192"/>
            </a:xfrm>
            <a:prstGeom prst="line">
              <a:avLst/>
            </a:prstGeom>
            <a:ln w="38100" cap="flat" cmpd="sng">
              <a:solidFill>
                <a:srgbClr val="FF99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7909" name="Line 24"/>
            <p:cNvSpPr/>
            <p:nvPr/>
          </p:nvSpPr>
          <p:spPr>
            <a:xfrm>
              <a:off x="0" y="576"/>
              <a:ext cx="720" cy="144"/>
            </a:xfrm>
            <a:prstGeom prst="line">
              <a:avLst/>
            </a:prstGeom>
            <a:ln w="38100" cap="flat" cmpd="sng">
              <a:solidFill>
                <a:srgbClr val="FF99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7910" name="Line 25"/>
            <p:cNvSpPr/>
            <p:nvPr/>
          </p:nvSpPr>
          <p:spPr>
            <a:xfrm flipH="1">
              <a:off x="0" y="384"/>
              <a:ext cx="768" cy="0"/>
            </a:xfrm>
            <a:prstGeom prst="line">
              <a:avLst/>
            </a:prstGeom>
            <a:ln w="38100" cap="flat" cmpd="sng">
              <a:solidFill>
                <a:srgbClr val="FF99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8450" name="Group 18"/>
          <p:cNvGrpSpPr/>
          <p:nvPr/>
        </p:nvGrpSpPr>
        <p:grpSpPr>
          <a:xfrm>
            <a:off x="5586414" y="4992690"/>
            <a:ext cx="2325687" cy="460375"/>
            <a:chOff x="0" y="23"/>
            <a:chExt cx="2064" cy="361"/>
          </a:xfrm>
        </p:grpSpPr>
        <p:sp>
          <p:nvSpPr>
            <p:cNvPr id="37912" name="Line 19"/>
            <p:cNvSpPr/>
            <p:nvPr/>
          </p:nvSpPr>
          <p:spPr>
            <a:xfrm flipH="1">
              <a:off x="0" y="23"/>
              <a:ext cx="206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7913" name="Line 20"/>
            <p:cNvSpPr/>
            <p:nvPr/>
          </p:nvSpPr>
          <p:spPr>
            <a:xfrm flipH="1">
              <a:off x="0" y="192"/>
              <a:ext cx="206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7914" name="Line 21"/>
            <p:cNvSpPr/>
            <p:nvPr/>
          </p:nvSpPr>
          <p:spPr>
            <a:xfrm flipH="1">
              <a:off x="0" y="384"/>
              <a:ext cx="2016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37915" name="Text Box 23"/>
          <p:cNvSpPr txBox="1"/>
          <p:nvPr/>
        </p:nvSpPr>
        <p:spPr>
          <a:xfrm>
            <a:off x="1581151" y="1425575"/>
            <a:ext cx="3286125" cy="628650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 lIns="75208" tIns="39193" rIns="75208" bIns="39193" anchor="t">
            <a:spAutoFit/>
          </a:bodyPr>
          <a:lstStyle/>
          <a:p>
            <a:pPr algn="ctr"/>
            <a:r>
              <a:rPr lang="zh-CN" altLang="en-US" sz="3600" b="1" dirty="0">
                <a:latin typeface="Arial" panose="020B0604020202020204" pitchFamily="34" charset="0"/>
                <a:ea typeface="隶书" panose="02010509060101010101" pitchFamily="49" charset="-122"/>
              </a:rPr>
              <a:t>近　视　眼</a:t>
            </a:r>
            <a:endParaRPr lang="zh-CN" altLang="en-US" sz="3300" b="1" dirty="0">
              <a:solidFill>
                <a:srgbClr val="FF00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2" name="Text Box 23"/>
          <p:cNvSpPr txBox="1"/>
          <p:nvPr/>
        </p:nvSpPr>
        <p:spPr>
          <a:xfrm>
            <a:off x="1468439" y="4935538"/>
            <a:ext cx="3286125" cy="628650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 lIns="75208" tIns="39193" rIns="75208" bIns="39193" anchor="t">
            <a:spAutoFit/>
          </a:bodyPr>
          <a:lstStyle/>
          <a:p>
            <a:pPr algn="ctr"/>
            <a:r>
              <a:rPr lang="zh-CN" altLang="en-US" sz="3600" b="1" dirty="0">
                <a:latin typeface="Arial" panose="020B0604020202020204" pitchFamily="34" charset="0"/>
                <a:ea typeface="隶书" panose="02010509060101010101" pitchFamily="49" charset="-122"/>
              </a:rPr>
              <a:t>矫正</a:t>
            </a:r>
          </a:p>
        </p:txBody>
      </p:sp>
      <p:pic>
        <p:nvPicPr>
          <p:cNvPr id="37917" name="图片 4207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9826" y="549277"/>
            <a:ext cx="3432175" cy="2430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918" name="Oval 30"/>
          <p:cNvSpPr/>
          <p:nvPr/>
        </p:nvSpPr>
        <p:spPr>
          <a:xfrm>
            <a:off x="10544809" y="1611948"/>
            <a:ext cx="171451" cy="3048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117179" tIns="58590" rIns="117179" bIns="58590" anchor="ctr"/>
          <a:lstStyle/>
          <a:p>
            <a:pPr defTabSz="1171575"/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7919" name="图片 4207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0014" y="1287463"/>
            <a:ext cx="571500" cy="9858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7920" name="Group 26"/>
          <p:cNvGrpSpPr/>
          <p:nvPr/>
        </p:nvGrpSpPr>
        <p:grpSpPr>
          <a:xfrm>
            <a:off x="9200517" y="1492885"/>
            <a:ext cx="1344295" cy="504190"/>
            <a:chOff x="-34" y="0"/>
            <a:chExt cx="1522" cy="752"/>
          </a:xfrm>
        </p:grpSpPr>
        <p:sp>
          <p:nvSpPr>
            <p:cNvPr id="37921" name="Line 27"/>
            <p:cNvSpPr/>
            <p:nvPr/>
          </p:nvSpPr>
          <p:spPr>
            <a:xfrm>
              <a:off x="0" y="0"/>
              <a:ext cx="1488" cy="38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7922" name="Line 28"/>
            <p:cNvSpPr/>
            <p:nvPr/>
          </p:nvSpPr>
          <p:spPr>
            <a:xfrm flipV="1">
              <a:off x="-34" y="384"/>
              <a:ext cx="1474" cy="36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7923" name="Line 29"/>
            <p:cNvSpPr/>
            <p:nvPr/>
          </p:nvSpPr>
          <p:spPr>
            <a:xfrm flipH="1">
              <a:off x="48" y="384"/>
              <a:ext cx="134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37924" name="Group 18"/>
          <p:cNvGrpSpPr/>
          <p:nvPr/>
        </p:nvGrpSpPr>
        <p:grpSpPr>
          <a:xfrm>
            <a:off x="5818189" y="1504950"/>
            <a:ext cx="3503612" cy="490538"/>
            <a:chOff x="0" y="0"/>
            <a:chExt cx="2064" cy="384"/>
          </a:xfrm>
        </p:grpSpPr>
        <p:sp>
          <p:nvSpPr>
            <p:cNvPr id="37925" name="Line 19"/>
            <p:cNvSpPr/>
            <p:nvPr/>
          </p:nvSpPr>
          <p:spPr>
            <a:xfrm flipH="1">
              <a:off x="0" y="0"/>
              <a:ext cx="206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7926" name="Line 20"/>
            <p:cNvSpPr/>
            <p:nvPr/>
          </p:nvSpPr>
          <p:spPr>
            <a:xfrm flipH="1">
              <a:off x="0" y="192"/>
              <a:ext cx="206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7927" name="Line 21"/>
            <p:cNvSpPr/>
            <p:nvPr/>
          </p:nvSpPr>
          <p:spPr>
            <a:xfrm flipH="1">
              <a:off x="0" y="384"/>
              <a:ext cx="2016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37928" name="Line 2"/>
          <p:cNvSpPr/>
          <p:nvPr/>
        </p:nvSpPr>
        <p:spPr>
          <a:xfrm>
            <a:off x="8759825" y="658813"/>
            <a:ext cx="0" cy="5719762"/>
          </a:xfrm>
          <a:prstGeom prst="line">
            <a:avLst/>
          </a:prstGeom>
          <a:ln w="38100" cap="flat" cmpd="sng">
            <a:solidFill>
              <a:srgbClr val="00CC00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37929" name="Line 3"/>
          <p:cNvSpPr/>
          <p:nvPr/>
        </p:nvSpPr>
        <p:spPr>
          <a:xfrm>
            <a:off x="10751503" y="658813"/>
            <a:ext cx="0" cy="5719762"/>
          </a:xfrm>
          <a:prstGeom prst="line">
            <a:avLst/>
          </a:prstGeom>
          <a:ln w="38100" cap="flat" cmpd="sng">
            <a:solidFill>
              <a:srgbClr val="00CC00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96328" name="Text Box 4"/>
          <p:cNvSpPr txBox="1"/>
          <p:nvPr/>
        </p:nvSpPr>
        <p:spPr>
          <a:xfrm>
            <a:off x="6861175" y="5940426"/>
            <a:ext cx="1803400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凹透镜</a:t>
            </a:r>
            <a:endParaRPr lang="zh-CN" altLang="zh-CN" sz="36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9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6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6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81" grpId="0" animBg="1"/>
      <p:bldP spid="2" grpId="0" animBg="1"/>
      <p:bldP spid="963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直接连接符 33793"/>
          <p:cNvSpPr/>
          <p:nvPr/>
        </p:nvSpPr>
        <p:spPr>
          <a:xfrm>
            <a:off x="10288905" y="0"/>
            <a:ext cx="0" cy="6858000"/>
          </a:xfrm>
          <a:prstGeom prst="line">
            <a:avLst/>
          </a:prstGeom>
          <a:ln w="57150" cap="flat" cmpd="sng">
            <a:solidFill>
              <a:srgbClr val="00CC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33795" name="直接连接符 33794"/>
          <p:cNvSpPr/>
          <p:nvPr/>
        </p:nvSpPr>
        <p:spPr>
          <a:xfrm>
            <a:off x="7010400" y="0"/>
            <a:ext cx="0" cy="6858000"/>
          </a:xfrm>
          <a:prstGeom prst="line">
            <a:avLst/>
          </a:prstGeom>
          <a:ln w="57150" cap="flat" cmpd="sng">
            <a:solidFill>
              <a:srgbClr val="00CC00"/>
            </a:solidFill>
            <a:prstDash val="sysDot"/>
            <a:headEnd type="none" w="med" len="med"/>
            <a:tailEnd type="none" w="med" len="med"/>
          </a:ln>
        </p:spPr>
      </p:sp>
      <p:graphicFrame>
        <p:nvGraphicFramePr>
          <p:cNvPr id="33796" name="对象 33795"/>
          <p:cNvGraphicFramePr>
            <a:graphicFrameLocks noChangeAspect="1"/>
          </p:cNvGraphicFramePr>
          <p:nvPr/>
        </p:nvGraphicFramePr>
        <p:xfrm>
          <a:off x="7010402" y="113030"/>
          <a:ext cx="3935095" cy="2914650"/>
        </p:xfrm>
        <a:graphic>
          <a:graphicData uri="http://schemas.openxmlformats.org/presentationml/2006/ole">
            <p:oleObj spid="_x0000_s3092" r:id="rId3" imgW="3809524" imgH="2914286" progId="PBrush">
              <p:embed/>
            </p:oleObj>
          </a:graphicData>
        </a:graphic>
      </p:graphicFrame>
      <p:graphicFrame>
        <p:nvGraphicFramePr>
          <p:cNvPr id="33797" name="对象 33796"/>
          <p:cNvGraphicFramePr>
            <a:graphicFrameLocks noChangeAspect="1"/>
          </p:cNvGraphicFramePr>
          <p:nvPr/>
        </p:nvGraphicFramePr>
        <p:xfrm>
          <a:off x="7621588" y="1066800"/>
          <a:ext cx="381000" cy="1181100"/>
        </p:xfrm>
        <a:graphic>
          <a:graphicData uri="http://schemas.openxmlformats.org/presentationml/2006/ole">
            <p:oleObj spid="_x0000_s3093" r:id="rId4" imgW="561905" imgH="1181265" progId="PBrush">
              <p:embed/>
            </p:oleObj>
          </a:graphicData>
        </a:graphic>
      </p:graphicFrame>
      <p:grpSp>
        <p:nvGrpSpPr>
          <p:cNvPr id="33798" name="组合 33797"/>
          <p:cNvGrpSpPr/>
          <p:nvPr/>
        </p:nvGrpSpPr>
        <p:grpSpPr>
          <a:xfrm>
            <a:off x="4265931" y="1143000"/>
            <a:ext cx="5946775" cy="990600"/>
            <a:chOff x="1200" y="2880"/>
            <a:chExt cx="4320" cy="624"/>
          </a:xfrm>
        </p:grpSpPr>
        <p:sp>
          <p:nvSpPr>
            <p:cNvPr id="33799" name="直接连接符 33798"/>
            <p:cNvSpPr/>
            <p:nvPr/>
          </p:nvSpPr>
          <p:spPr>
            <a:xfrm flipH="1">
              <a:off x="1200" y="2880"/>
              <a:ext cx="2832" cy="0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00" name="直接连接符 33799"/>
            <p:cNvSpPr/>
            <p:nvPr/>
          </p:nvSpPr>
          <p:spPr>
            <a:xfrm flipH="1">
              <a:off x="1200" y="3216"/>
              <a:ext cx="4320" cy="0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01" name="直接连接符 33800"/>
            <p:cNvSpPr/>
            <p:nvPr/>
          </p:nvSpPr>
          <p:spPr>
            <a:xfrm flipH="1">
              <a:off x="1200" y="3504"/>
              <a:ext cx="2832" cy="0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02" name="直接连接符 33801"/>
            <p:cNvSpPr/>
            <p:nvPr/>
          </p:nvSpPr>
          <p:spPr>
            <a:xfrm>
              <a:off x="4032" y="2880"/>
              <a:ext cx="1488" cy="336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03" name="直接连接符 33802"/>
            <p:cNvSpPr/>
            <p:nvPr/>
          </p:nvSpPr>
          <p:spPr>
            <a:xfrm flipV="1">
              <a:off x="4032" y="3216"/>
              <a:ext cx="1488" cy="288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3804" name="椭圆 33803"/>
          <p:cNvSpPr/>
          <p:nvPr/>
        </p:nvSpPr>
        <p:spPr>
          <a:xfrm>
            <a:off x="10136188" y="1524000"/>
            <a:ext cx="152400" cy="3048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33806" name="对象 33805"/>
          <p:cNvGraphicFramePr>
            <a:graphicFrameLocks noChangeAspect="1"/>
          </p:cNvGraphicFramePr>
          <p:nvPr/>
        </p:nvGraphicFramePr>
        <p:xfrm>
          <a:off x="7007861" y="3571875"/>
          <a:ext cx="4046855" cy="2914650"/>
        </p:xfrm>
        <a:graphic>
          <a:graphicData uri="http://schemas.openxmlformats.org/presentationml/2006/ole">
            <p:oleObj spid="_x0000_s3094" r:id="rId5" imgW="3809524" imgH="2914286" progId="PBrush">
              <p:embed/>
            </p:oleObj>
          </a:graphicData>
        </a:graphic>
      </p:graphicFrame>
      <p:graphicFrame>
        <p:nvGraphicFramePr>
          <p:cNvPr id="33807" name="对象 33806"/>
          <p:cNvGraphicFramePr>
            <a:graphicFrameLocks noChangeAspect="1"/>
          </p:cNvGraphicFramePr>
          <p:nvPr/>
        </p:nvGraphicFramePr>
        <p:xfrm>
          <a:off x="7381876" y="4438650"/>
          <a:ext cx="390525" cy="1181100"/>
        </p:xfrm>
        <a:graphic>
          <a:graphicData uri="http://schemas.openxmlformats.org/presentationml/2006/ole">
            <p:oleObj spid="_x0000_s3095" r:id="rId6" imgW="561905" imgH="1181265" progId="PBrush">
              <p:embed/>
            </p:oleObj>
          </a:graphicData>
        </a:graphic>
      </p:graphicFrame>
      <p:grpSp>
        <p:nvGrpSpPr>
          <p:cNvPr id="33809" name="组合 33808"/>
          <p:cNvGrpSpPr/>
          <p:nvPr/>
        </p:nvGrpSpPr>
        <p:grpSpPr>
          <a:xfrm>
            <a:off x="4265930" y="4495800"/>
            <a:ext cx="2515871" cy="990600"/>
            <a:chOff x="1152" y="2832"/>
            <a:chExt cx="2160" cy="624"/>
          </a:xfrm>
        </p:grpSpPr>
        <p:sp>
          <p:nvSpPr>
            <p:cNvPr id="33810" name="直接连接符 33809"/>
            <p:cNvSpPr/>
            <p:nvPr/>
          </p:nvSpPr>
          <p:spPr>
            <a:xfrm flipH="1">
              <a:off x="1152" y="2832"/>
              <a:ext cx="2160" cy="0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11" name="直接连接符 33810"/>
            <p:cNvSpPr/>
            <p:nvPr/>
          </p:nvSpPr>
          <p:spPr>
            <a:xfrm flipH="1">
              <a:off x="1152" y="3168"/>
              <a:ext cx="2112" cy="0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12" name="直接连接符 33811"/>
            <p:cNvSpPr/>
            <p:nvPr/>
          </p:nvSpPr>
          <p:spPr>
            <a:xfrm flipH="1">
              <a:off x="1152" y="3456"/>
              <a:ext cx="2112" cy="0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3813" name="组合 33812"/>
          <p:cNvGrpSpPr/>
          <p:nvPr/>
        </p:nvGrpSpPr>
        <p:grpSpPr>
          <a:xfrm>
            <a:off x="6705600" y="4495800"/>
            <a:ext cx="1143000" cy="990600"/>
            <a:chOff x="3264" y="2832"/>
            <a:chExt cx="720" cy="624"/>
          </a:xfrm>
        </p:grpSpPr>
        <p:sp>
          <p:nvSpPr>
            <p:cNvPr id="33814" name="直接连接符 33813"/>
            <p:cNvSpPr/>
            <p:nvPr/>
          </p:nvSpPr>
          <p:spPr>
            <a:xfrm>
              <a:off x="3264" y="2832"/>
              <a:ext cx="720" cy="48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15" name="直接连接符 33814"/>
            <p:cNvSpPr/>
            <p:nvPr/>
          </p:nvSpPr>
          <p:spPr>
            <a:xfrm flipV="1">
              <a:off x="3264" y="3408"/>
              <a:ext cx="720" cy="48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16" name="直接连接符 33815"/>
            <p:cNvSpPr/>
            <p:nvPr/>
          </p:nvSpPr>
          <p:spPr>
            <a:xfrm flipH="1">
              <a:off x="3264" y="3168"/>
              <a:ext cx="672" cy="0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3817" name="组合 33816"/>
          <p:cNvGrpSpPr/>
          <p:nvPr/>
        </p:nvGrpSpPr>
        <p:grpSpPr>
          <a:xfrm>
            <a:off x="7772719" y="4572000"/>
            <a:ext cx="1908175" cy="838200"/>
            <a:chOff x="3887" y="2880"/>
            <a:chExt cx="1202" cy="528"/>
          </a:xfrm>
        </p:grpSpPr>
        <p:sp>
          <p:nvSpPr>
            <p:cNvPr id="33818" name="直接连接符 33817"/>
            <p:cNvSpPr/>
            <p:nvPr/>
          </p:nvSpPr>
          <p:spPr>
            <a:xfrm>
              <a:off x="3936" y="2880"/>
              <a:ext cx="1152" cy="288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19" name="直接连接符 33818"/>
            <p:cNvSpPr/>
            <p:nvPr/>
          </p:nvSpPr>
          <p:spPr>
            <a:xfrm flipV="1">
              <a:off x="3935" y="3168"/>
              <a:ext cx="1154" cy="240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20" name="直接连接符 33819"/>
            <p:cNvSpPr/>
            <p:nvPr/>
          </p:nvSpPr>
          <p:spPr>
            <a:xfrm flipH="1">
              <a:off x="3887" y="3168"/>
              <a:ext cx="1153" cy="1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3821" name="椭圆 33820"/>
          <p:cNvSpPr/>
          <p:nvPr/>
        </p:nvSpPr>
        <p:spPr>
          <a:xfrm>
            <a:off x="9692005" y="4876800"/>
            <a:ext cx="152400" cy="3048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33822" name="对象 33821"/>
          <p:cNvGraphicFramePr>
            <a:graphicFrameLocks noChangeAspect="1"/>
          </p:cNvGraphicFramePr>
          <p:nvPr/>
        </p:nvGraphicFramePr>
        <p:xfrm>
          <a:off x="6090285" y="4400550"/>
          <a:ext cx="635635" cy="1219200"/>
        </p:xfrm>
        <a:graphic>
          <a:graphicData uri="http://schemas.openxmlformats.org/presentationml/2006/ole">
            <p:oleObj spid="_x0000_s3096" r:id="rId7" imgW="561905" imgH="1181265" progId="PBrush">
              <p:embed/>
            </p:oleObj>
          </a:graphicData>
        </a:graphic>
      </p:graphicFrame>
      <p:sp>
        <p:nvSpPr>
          <p:cNvPr id="33824" name="文本框 33823"/>
          <p:cNvSpPr txBox="1"/>
          <p:nvPr/>
        </p:nvSpPr>
        <p:spPr>
          <a:xfrm>
            <a:off x="5605780" y="5768660"/>
            <a:ext cx="141577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凸透镜</a:t>
            </a:r>
            <a:endParaRPr lang="zh-CN" altLang="en-US" sz="320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7915" name="Text Box 23"/>
          <p:cNvSpPr txBox="1"/>
          <p:nvPr/>
        </p:nvSpPr>
        <p:spPr>
          <a:xfrm>
            <a:off x="717551" y="1343025"/>
            <a:ext cx="3286125" cy="631190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 lIns="75208" tIns="39193" rIns="75208" bIns="39193" anchor="t">
            <a:spAutoFit/>
          </a:bodyPr>
          <a:lstStyle/>
          <a:p>
            <a:pPr algn="ctr"/>
            <a:r>
              <a:rPr lang="zh-CN" altLang="en-US" sz="3600" b="1" dirty="0">
                <a:latin typeface="Arial" panose="020B0604020202020204" pitchFamily="34" charset="0"/>
                <a:ea typeface="隶书" panose="02010509060101010101" pitchFamily="49" charset="-122"/>
              </a:rPr>
              <a:t>远　视　眼</a:t>
            </a:r>
            <a:endParaRPr lang="zh-CN" altLang="en-US" sz="3300" b="1" dirty="0">
              <a:solidFill>
                <a:srgbClr val="FF00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2" name="Text Box 23"/>
          <p:cNvSpPr txBox="1"/>
          <p:nvPr/>
        </p:nvSpPr>
        <p:spPr>
          <a:xfrm>
            <a:off x="717234" y="4695508"/>
            <a:ext cx="3286125" cy="628650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 lIns="75208" tIns="39193" rIns="75208" bIns="39193" anchor="t">
            <a:spAutoFit/>
          </a:bodyPr>
          <a:lstStyle/>
          <a:p>
            <a:pPr algn="ctr"/>
            <a:r>
              <a:rPr lang="zh-CN" altLang="en-US" sz="3600" b="1" dirty="0">
                <a:latin typeface="Arial" panose="020B0604020202020204" pitchFamily="34" charset="0"/>
                <a:ea typeface="隶书" panose="02010509060101010101" pitchFamily="49" charset="-122"/>
              </a:rPr>
              <a:t>矫正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48261" y="124461"/>
            <a:ext cx="6652260" cy="705485"/>
          </a:xfrm>
          <a:prstGeom prst="roundRect">
            <a:avLst/>
          </a:prstGeom>
          <a:solidFill>
            <a:srgbClr val="2DC4CE"/>
          </a:soli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00" name="TextBox 12"/>
          <p:cNvSpPr txBox="1"/>
          <p:nvPr/>
        </p:nvSpPr>
        <p:spPr>
          <a:xfrm>
            <a:off x="663418" y="123826"/>
            <a:ext cx="4288353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4000" b="1" dirty="0">
                <a:latin typeface="Arial Black" panose="020B0A04020102020204" pitchFamily="34" charset="0"/>
                <a:ea typeface="微软雅黑" panose="020B0503020204020204" pitchFamily="34" charset="-122"/>
              </a:rPr>
              <a:t>远视的形成及预防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3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3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24" grpId="0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文本框 2"/>
          <p:cNvSpPr txBox="1"/>
          <p:nvPr/>
        </p:nvSpPr>
        <p:spPr>
          <a:xfrm>
            <a:off x="1103314" y="1141414"/>
            <a:ext cx="10580687" cy="13234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b="1">
                <a:solidFill>
                  <a:srgbClr val="92D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6月6日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是一年一度的“全国爱眼日”，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2017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年爱眼日的主题为“</a:t>
            </a:r>
            <a:r>
              <a:rPr lang="zh-CN" altLang="en-US" sz="4000" b="1">
                <a:solidFill>
                  <a:srgbClr val="92D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‘目’浴阳光，预防近视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4000" b="1">
                <a:latin typeface="华文新魏" panose="02010800040101010101" charset="-122"/>
                <a:ea typeface="华文新魏" panose="02010800040101010101" charset="-122"/>
              </a:rPr>
              <a:t>。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48261" y="124461"/>
            <a:ext cx="6652260" cy="705485"/>
          </a:xfrm>
          <a:prstGeom prst="roundRect">
            <a:avLst/>
          </a:prstGeom>
          <a:solidFill>
            <a:srgbClr val="2DC4CE"/>
          </a:soli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Oval 8"/>
          <p:cNvSpPr/>
          <p:nvPr/>
        </p:nvSpPr>
        <p:spPr>
          <a:xfrm>
            <a:off x="533400" y="74614"/>
            <a:ext cx="693739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Oval 8"/>
          <p:cNvSpPr/>
          <p:nvPr/>
        </p:nvSpPr>
        <p:spPr>
          <a:xfrm>
            <a:off x="1103314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Oval 8"/>
          <p:cNvSpPr/>
          <p:nvPr/>
        </p:nvSpPr>
        <p:spPr>
          <a:xfrm>
            <a:off x="1671638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Oval 8"/>
          <p:cNvSpPr/>
          <p:nvPr/>
        </p:nvSpPr>
        <p:spPr>
          <a:xfrm>
            <a:off x="2241550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Oval 8"/>
          <p:cNvSpPr/>
          <p:nvPr/>
        </p:nvSpPr>
        <p:spPr>
          <a:xfrm>
            <a:off x="2809875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Oval 8"/>
          <p:cNvSpPr/>
          <p:nvPr/>
        </p:nvSpPr>
        <p:spPr>
          <a:xfrm>
            <a:off x="3379789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Oval 8"/>
          <p:cNvSpPr/>
          <p:nvPr/>
        </p:nvSpPr>
        <p:spPr>
          <a:xfrm>
            <a:off x="3948114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Oval 8"/>
          <p:cNvSpPr/>
          <p:nvPr/>
        </p:nvSpPr>
        <p:spPr>
          <a:xfrm>
            <a:off x="4516438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923" name="TextBox 12"/>
          <p:cNvSpPr txBox="1"/>
          <p:nvPr/>
        </p:nvSpPr>
        <p:spPr>
          <a:xfrm>
            <a:off x="663577" y="123825"/>
            <a:ext cx="4288353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4000" b="1" dirty="0">
                <a:latin typeface="Arial Black" panose="020B0A04020102020204" pitchFamily="34" charset="0"/>
                <a:ea typeface="微软雅黑" panose="020B0503020204020204" pitchFamily="34" charset="-122"/>
              </a:rPr>
              <a:t>近视的形成及预防</a:t>
            </a:r>
          </a:p>
        </p:txBody>
      </p:sp>
      <p:pic>
        <p:nvPicPr>
          <p:cNvPr id="39948" name="Picture 5" descr="pic_320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3370265"/>
            <a:ext cx="1995488" cy="180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9" name="Picture 8" descr="pic_320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776" y="3370265"/>
            <a:ext cx="2047875" cy="180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50" name="Picture 11" descr="pic_320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3726" y="3370265"/>
            <a:ext cx="1711325" cy="1798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6" name="Rectangle 3"/>
          <p:cNvSpPr>
            <a:spLocks noGrp="1" noRot="1"/>
          </p:cNvSpPr>
          <p:nvPr/>
        </p:nvSpPr>
        <p:spPr>
          <a:xfrm>
            <a:off x="998539" y="5678488"/>
            <a:ext cx="4833937" cy="660400"/>
          </a:xfrm>
          <a:prstGeom prst="rect">
            <a:avLst/>
          </a:prstGeom>
          <a:noFill/>
          <a:ln w="9525">
            <a:noFill/>
          </a:ln>
        </p:spPr>
        <p:txBody>
          <a:bodyPr lIns="76267" tIns="38133" rIns="76267" bIns="38133" anchor="t"/>
          <a:lstStyle/>
          <a:p>
            <a:pPr marL="285750" indent="-285750">
              <a:spcBef>
                <a:spcPts val="75"/>
              </a:spcBef>
            </a:pP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预防近视</a:t>
            </a:r>
            <a:r>
              <a:rPr lang="en-US" altLang="zh-CN" sz="3200" b="1" dirty="0">
                <a:solidFill>
                  <a:schemeClr val="hlink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</a:t>
            </a: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三要</a:t>
            </a:r>
            <a:r>
              <a:rPr lang="en-US" altLang="zh-CN" sz="3200" b="1" dirty="0">
                <a:solidFill>
                  <a:schemeClr val="hlink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”“</a:t>
            </a: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四不看</a:t>
            </a:r>
            <a:r>
              <a:rPr lang="en-US" altLang="zh-CN" sz="3200" b="1" dirty="0">
                <a:solidFill>
                  <a:schemeClr val="hlink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”</a:t>
            </a:r>
          </a:p>
        </p:txBody>
      </p:sp>
      <p:pic>
        <p:nvPicPr>
          <p:cNvPr id="40972" name="Picture 19" descr="pic_320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29650" y="2560640"/>
            <a:ext cx="2001839" cy="180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73" name="Picture 22" descr="pic_320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00814" y="4460877"/>
            <a:ext cx="1995487" cy="180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74" name="Picture 25" descr="pic_320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34414" y="4460877"/>
            <a:ext cx="1998663" cy="18002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0975" name="组合 2"/>
          <p:cNvGrpSpPr>
            <a:grpSpLocks noChangeAspect="1"/>
          </p:cNvGrpSpPr>
          <p:nvPr/>
        </p:nvGrpSpPr>
        <p:grpSpPr>
          <a:xfrm>
            <a:off x="6454776" y="2560640"/>
            <a:ext cx="2041525" cy="1800225"/>
            <a:chOff x="-26" y="3733"/>
            <a:chExt cx="4794" cy="3968"/>
          </a:xfrm>
        </p:grpSpPr>
        <p:pic>
          <p:nvPicPr>
            <p:cNvPr id="38932" name="Picture 16" descr="pic_3202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6" y="3733"/>
              <a:ext cx="4693" cy="396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8933" name="图片 1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26" y="3733"/>
              <a:ext cx="1239" cy="1234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99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0"/>
            <a:ext cx="12192000" cy="130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058" name="TextBox 12"/>
          <p:cNvSpPr txBox="1"/>
          <p:nvPr/>
        </p:nvSpPr>
        <p:spPr>
          <a:xfrm>
            <a:off x="5090161" y="377826"/>
            <a:ext cx="2031325" cy="120032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课堂练</a:t>
            </a:r>
            <a:r>
              <a:rPr lang="zh-CN" altLang="en-US" sz="3600" b="1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+mn-ea"/>
              </a:rPr>
              <a:t>习</a:t>
            </a:r>
            <a:endParaRPr lang="zh-CN" altLang="en-US" sz="3600" b="1" dirty="0">
              <a:solidFill>
                <a:schemeClr val="bg1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  <a:p>
            <a:pPr algn="ctr"/>
            <a:endParaRPr lang="zh-CN" altLang="en-US" sz="3600" b="1" dirty="0">
              <a:solidFill>
                <a:schemeClr val="bg1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5059" name="Rectangle 3"/>
          <p:cNvSpPr/>
          <p:nvPr/>
        </p:nvSpPr>
        <p:spPr>
          <a:xfrm>
            <a:off x="347664" y="1454150"/>
            <a:ext cx="10942637" cy="19129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、如果把眼睛比喻成心灵的窗户，窗户上那明亮的玻璃就是（      ）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、角膜    </a:t>
            </a:r>
            <a:r>
              <a:rPr lang="zh-CN" altLang="en-US" sz="3600" b="1" dirty="0">
                <a:sym typeface="+mn-ea"/>
              </a:rPr>
              <a:t>   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、虹膜  </a:t>
            </a:r>
            <a:r>
              <a:rPr lang="zh-CN" altLang="en-US" sz="3600" b="1" dirty="0">
                <a:sym typeface="+mn-ea"/>
              </a:rPr>
              <a:t>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C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、巩膜  </a:t>
            </a:r>
            <a:r>
              <a:rPr lang="zh-CN" altLang="en-US" sz="3600" b="1" dirty="0">
                <a:sym typeface="+mn-ea"/>
              </a:rPr>
              <a:t>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、视网膜</a:t>
            </a:r>
          </a:p>
          <a:p>
            <a:pPr marL="342900" indent="-342900">
              <a:lnSpc>
                <a:spcPct val="150000"/>
              </a:lnSpc>
            </a:pP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0" name="Text Box 4"/>
          <p:cNvSpPr txBox="1"/>
          <p:nvPr/>
        </p:nvSpPr>
        <p:spPr>
          <a:xfrm>
            <a:off x="3125788" y="2028827"/>
            <a:ext cx="533400" cy="646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600" dirty="0">
                <a:solidFill>
                  <a:srgbClr val="FF33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47107" name="Rectangle 2"/>
          <p:cNvSpPr/>
          <p:nvPr/>
        </p:nvSpPr>
        <p:spPr>
          <a:xfrm>
            <a:off x="347663" y="3781425"/>
            <a:ext cx="11169651" cy="50228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、晚上突然停电，你眼前一片漆黑，过一会儿又隐约看见一些东西，此过程你的瞳孔变化为（    ）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A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、不变   </a:t>
            </a:r>
            <a:r>
              <a:rPr lang="zh-CN" altLang="en-US" sz="3600" b="1" dirty="0">
                <a:sym typeface="+mn-ea"/>
              </a:rPr>
              <a:t>              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、由大变小  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、由小变大 </a:t>
            </a:r>
            <a:r>
              <a:rPr lang="zh-CN" altLang="en-US" sz="3600" b="1" dirty="0">
                <a:sym typeface="+mn-ea"/>
              </a:rPr>
              <a:t>        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、无法判断</a:t>
            </a:r>
          </a:p>
        </p:txBody>
      </p:sp>
      <p:sp>
        <p:nvSpPr>
          <p:cNvPr id="25603" name="Text Box 3"/>
          <p:cNvSpPr txBox="1"/>
          <p:nvPr/>
        </p:nvSpPr>
        <p:spPr>
          <a:xfrm>
            <a:off x="9121775" y="4265615"/>
            <a:ext cx="463588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dirty="0">
                <a:solidFill>
                  <a:srgbClr val="FF33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C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47107" grpId="0"/>
      <p:bldP spid="2560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Box 12"/>
          <p:cNvSpPr txBox="1"/>
          <p:nvPr/>
        </p:nvSpPr>
        <p:spPr>
          <a:xfrm>
            <a:off x="636588" y="333375"/>
            <a:ext cx="11110912" cy="76944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400" b="1" dirty="0">
                <a:solidFill>
                  <a:srgbClr val="595859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人体有哪些感觉器官？分别承担哪种感觉？</a:t>
            </a:r>
            <a:endParaRPr lang="en-US" altLang="zh-CN" sz="4400" b="1" dirty="0">
              <a:solidFill>
                <a:srgbClr val="595859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0" name="文本框 10"/>
          <p:cNvSpPr txBox="1"/>
          <p:nvPr/>
        </p:nvSpPr>
        <p:spPr>
          <a:xfrm>
            <a:off x="2961957" y="5253356"/>
            <a:ext cx="2381251" cy="13234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/>
            <a:r>
              <a:rPr lang="zh-CN" altLang="en-US" sz="40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眼</a:t>
            </a:r>
          </a:p>
          <a:p>
            <a:pPr eaLnBrk="0" hangingPunct="0"/>
            <a:r>
              <a:rPr lang="zh-CN" altLang="en-US" sz="40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（视觉）</a:t>
            </a:r>
          </a:p>
        </p:txBody>
      </p:sp>
      <p:sp>
        <p:nvSpPr>
          <p:cNvPr id="59" name="Rectangle 43"/>
          <p:cNvSpPr/>
          <p:nvPr/>
        </p:nvSpPr>
        <p:spPr>
          <a:xfrm>
            <a:off x="509590" y="4662488"/>
            <a:ext cx="11371263" cy="46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7172" name="Group 22"/>
          <p:cNvGrpSpPr/>
          <p:nvPr/>
        </p:nvGrpSpPr>
        <p:grpSpPr>
          <a:xfrm>
            <a:off x="1304926" y="4378325"/>
            <a:ext cx="646113" cy="647700"/>
            <a:chOff x="2495600" y="3102417"/>
            <a:chExt cx="646764" cy="648072"/>
          </a:xfrm>
        </p:grpSpPr>
        <p:grpSp>
          <p:nvGrpSpPr>
            <p:cNvPr id="7173" name="组合 79"/>
            <p:cNvGrpSpPr/>
            <p:nvPr/>
          </p:nvGrpSpPr>
          <p:grpSpPr>
            <a:xfrm>
              <a:off x="2495600" y="3102417"/>
              <a:ext cx="646764" cy="648072"/>
              <a:chOff x="6379729" y="2488774"/>
              <a:chExt cx="2513016" cy="2513016"/>
            </a:xfrm>
          </p:grpSpPr>
          <p:sp>
            <p:nvSpPr>
              <p:cNvPr id="75" name="任意多边形 82"/>
              <p:cNvSpPr/>
              <p:nvPr/>
            </p:nvSpPr>
            <p:spPr>
              <a:xfrm rot="3738964">
                <a:off x="6379729" y="2488774"/>
                <a:ext cx="2513016" cy="2513016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FFFFFF"/>
                  </a:gs>
                  <a:gs pos="88000">
                    <a:srgbClr val="FFFFFF">
                      <a:lumMod val="72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27000" dist="63500" dir="738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6" name="任意多边形 83"/>
              <p:cNvSpPr/>
              <p:nvPr/>
            </p:nvSpPr>
            <p:spPr>
              <a:xfrm rot="16377237">
                <a:off x="6397834" y="2506880"/>
                <a:ext cx="2476803" cy="2476801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29000">
                    <a:srgbClr val="FFFFFF"/>
                  </a:gs>
                  <a:gs pos="98000">
                    <a:srgbClr val="FFFFFF">
                      <a:lumMod val="75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0"/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74" name="椭圆 80"/>
            <p:cNvSpPr/>
            <p:nvPr/>
          </p:nvSpPr>
          <p:spPr bwMode="auto">
            <a:xfrm>
              <a:off x="2631544" y="3238636"/>
              <a:ext cx="374874" cy="375634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177" name="Group 23"/>
          <p:cNvGrpSpPr/>
          <p:nvPr/>
        </p:nvGrpSpPr>
        <p:grpSpPr>
          <a:xfrm>
            <a:off x="3832226" y="4344988"/>
            <a:ext cx="646113" cy="647700"/>
            <a:chOff x="2495600" y="3102417"/>
            <a:chExt cx="646764" cy="648072"/>
          </a:xfrm>
        </p:grpSpPr>
        <p:grpSp>
          <p:nvGrpSpPr>
            <p:cNvPr id="7178" name="组合 79"/>
            <p:cNvGrpSpPr/>
            <p:nvPr/>
          </p:nvGrpSpPr>
          <p:grpSpPr>
            <a:xfrm>
              <a:off x="2495600" y="3102417"/>
              <a:ext cx="646764" cy="648072"/>
              <a:chOff x="6379729" y="2488774"/>
              <a:chExt cx="2513016" cy="2513016"/>
            </a:xfrm>
          </p:grpSpPr>
          <p:sp>
            <p:nvSpPr>
              <p:cNvPr id="80" name="任意多边形 82"/>
              <p:cNvSpPr/>
              <p:nvPr/>
            </p:nvSpPr>
            <p:spPr>
              <a:xfrm rot="3738964">
                <a:off x="6379729" y="2488774"/>
                <a:ext cx="2513016" cy="2513016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FFFFFF"/>
                  </a:gs>
                  <a:gs pos="88000">
                    <a:srgbClr val="FFFFFF">
                      <a:lumMod val="72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27000" dist="63500" dir="738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1" name="任意多边形 83"/>
              <p:cNvSpPr/>
              <p:nvPr/>
            </p:nvSpPr>
            <p:spPr>
              <a:xfrm rot="16377237">
                <a:off x="6397834" y="2506880"/>
                <a:ext cx="2476803" cy="2476801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29000">
                    <a:srgbClr val="FFFFFF"/>
                  </a:gs>
                  <a:gs pos="98000">
                    <a:srgbClr val="FFFFFF">
                      <a:lumMod val="75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0"/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79" name="椭圆 80"/>
            <p:cNvSpPr/>
            <p:nvPr/>
          </p:nvSpPr>
          <p:spPr bwMode="auto">
            <a:xfrm>
              <a:off x="2631544" y="3238636"/>
              <a:ext cx="374874" cy="375634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182" name="Group 28"/>
          <p:cNvGrpSpPr/>
          <p:nvPr/>
        </p:nvGrpSpPr>
        <p:grpSpPr>
          <a:xfrm>
            <a:off x="6157914" y="4324350"/>
            <a:ext cx="647700" cy="647700"/>
            <a:chOff x="2495600" y="3102417"/>
            <a:chExt cx="646764" cy="648072"/>
          </a:xfrm>
        </p:grpSpPr>
        <p:grpSp>
          <p:nvGrpSpPr>
            <p:cNvPr id="7183" name="组合 79"/>
            <p:cNvGrpSpPr/>
            <p:nvPr/>
          </p:nvGrpSpPr>
          <p:grpSpPr>
            <a:xfrm>
              <a:off x="2495600" y="3102417"/>
              <a:ext cx="646764" cy="648072"/>
              <a:chOff x="6379729" y="2488774"/>
              <a:chExt cx="2513016" cy="2513016"/>
            </a:xfrm>
          </p:grpSpPr>
          <p:sp>
            <p:nvSpPr>
              <p:cNvPr id="85" name="任意多边形 82"/>
              <p:cNvSpPr/>
              <p:nvPr/>
            </p:nvSpPr>
            <p:spPr>
              <a:xfrm rot="3738964">
                <a:off x="6379729" y="2488774"/>
                <a:ext cx="2513016" cy="2513016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FFFFFF"/>
                  </a:gs>
                  <a:gs pos="88000">
                    <a:srgbClr val="FFFFFF">
                      <a:lumMod val="72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27000" dist="63500" dir="738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6" name="任意多边形 83"/>
              <p:cNvSpPr/>
              <p:nvPr/>
            </p:nvSpPr>
            <p:spPr>
              <a:xfrm rot="16377237">
                <a:off x="6397834" y="2506880"/>
                <a:ext cx="2476803" cy="2476801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29000">
                    <a:srgbClr val="FFFFFF"/>
                  </a:gs>
                  <a:gs pos="98000">
                    <a:srgbClr val="FFFFFF">
                      <a:lumMod val="75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0"/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4" name="椭圆 80"/>
            <p:cNvSpPr/>
            <p:nvPr/>
          </p:nvSpPr>
          <p:spPr bwMode="auto">
            <a:xfrm>
              <a:off x="2631544" y="3238636"/>
              <a:ext cx="374874" cy="375634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187" name="Group 33"/>
          <p:cNvGrpSpPr/>
          <p:nvPr/>
        </p:nvGrpSpPr>
        <p:grpSpPr>
          <a:xfrm>
            <a:off x="8375652" y="4325940"/>
            <a:ext cx="646113" cy="649287"/>
            <a:chOff x="2495600" y="3102417"/>
            <a:chExt cx="646764" cy="648072"/>
          </a:xfrm>
        </p:grpSpPr>
        <p:grpSp>
          <p:nvGrpSpPr>
            <p:cNvPr id="7188" name="组合 79"/>
            <p:cNvGrpSpPr/>
            <p:nvPr/>
          </p:nvGrpSpPr>
          <p:grpSpPr>
            <a:xfrm>
              <a:off x="2495600" y="3102417"/>
              <a:ext cx="646764" cy="648072"/>
              <a:chOff x="6379729" y="2488774"/>
              <a:chExt cx="2513016" cy="2513016"/>
            </a:xfrm>
          </p:grpSpPr>
          <p:sp>
            <p:nvSpPr>
              <p:cNvPr id="90" name="任意多边形 82"/>
              <p:cNvSpPr/>
              <p:nvPr/>
            </p:nvSpPr>
            <p:spPr>
              <a:xfrm rot="3738964">
                <a:off x="6379729" y="2488774"/>
                <a:ext cx="2513016" cy="2513016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FFFFFF"/>
                  </a:gs>
                  <a:gs pos="88000">
                    <a:srgbClr val="FFFFFF">
                      <a:lumMod val="72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27000" dist="63500" dir="738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1" name="任意多边形 83"/>
              <p:cNvSpPr/>
              <p:nvPr/>
            </p:nvSpPr>
            <p:spPr>
              <a:xfrm rot="16377237">
                <a:off x="6397834" y="2506880"/>
                <a:ext cx="2476803" cy="2476801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29000">
                    <a:srgbClr val="FFFFFF"/>
                  </a:gs>
                  <a:gs pos="98000">
                    <a:srgbClr val="FFFFFF">
                      <a:lumMod val="75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0"/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9" name="椭圆 80"/>
            <p:cNvSpPr/>
            <p:nvPr/>
          </p:nvSpPr>
          <p:spPr bwMode="auto">
            <a:xfrm>
              <a:off x="2631544" y="3238636"/>
              <a:ext cx="374874" cy="375634"/>
            </a:xfrm>
            <a:prstGeom prst="ellipse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192" name="Group 22"/>
          <p:cNvGrpSpPr/>
          <p:nvPr/>
        </p:nvGrpSpPr>
        <p:grpSpPr>
          <a:xfrm>
            <a:off x="10569577" y="4349750"/>
            <a:ext cx="646113" cy="647700"/>
            <a:chOff x="2495600" y="3102417"/>
            <a:chExt cx="646764" cy="648072"/>
          </a:xfrm>
        </p:grpSpPr>
        <p:grpSp>
          <p:nvGrpSpPr>
            <p:cNvPr id="7193" name="组合 79"/>
            <p:cNvGrpSpPr/>
            <p:nvPr/>
          </p:nvGrpSpPr>
          <p:grpSpPr>
            <a:xfrm>
              <a:off x="2495600" y="3102417"/>
              <a:ext cx="646764" cy="648072"/>
              <a:chOff x="6379729" y="2488774"/>
              <a:chExt cx="2513016" cy="2513016"/>
            </a:xfrm>
          </p:grpSpPr>
          <p:sp>
            <p:nvSpPr>
              <p:cNvPr id="17" name="任意多边形 82"/>
              <p:cNvSpPr/>
              <p:nvPr/>
            </p:nvSpPr>
            <p:spPr>
              <a:xfrm rot="3738964">
                <a:off x="6379729" y="2488774"/>
                <a:ext cx="2513016" cy="2513016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FFFFFF"/>
                  </a:gs>
                  <a:gs pos="88000">
                    <a:srgbClr val="FFFFFF">
                      <a:lumMod val="72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27000" dist="63500" dir="738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任意多边形 83"/>
              <p:cNvSpPr/>
              <p:nvPr/>
            </p:nvSpPr>
            <p:spPr>
              <a:xfrm rot="16377237">
                <a:off x="6397834" y="2506880"/>
                <a:ext cx="2476803" cy="2476801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29000">
                    <a:srgbClr val="FFFFFF"/>
                  </a:gs>
                  <a:gs pos="98000">
                    <a:srgbClr val="FFFFFF">
                      <a:lumMod val="75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0"/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9" name="椭圆 80"/>
            <p:cNvSpPr/>
            <p:nvPr/>
          </p:nvSpPr>
          <p:spPr bwMode="auto">
            <a:xfrm>
              <a:off x="2631544" y="3238636"/>
              <a:ext cx="374874" cy="375634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8225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4525" y="2743202"/>
            <a:ext cx="2159000" cy="1401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27" name="图片 8226" descr="40E58PICMQH"/>
          <p:cNvPicPr>
            <a:picLocks noChangeAspect="1"/>
          </p:cNvPicPr>
          <p:nvPr/>
        </p:nvPicPr>
        <p:blipFill>
          <a:blip r:embed="rId3"/>
          <a:srcRect l="12512" t="10655" r="56078" b="47792"/>
          <a:stretch>
            <a:fillRect/>
          </a:stretch>
        </p:blipFill>
        <p:spPr>
          <a:xfrm>
            <a:off x="766765" y="1665290"/>
            <a:ext cx="1944687" cy="2600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0"/>
          <p:cNvSpPr txBox="1"/>
          <p:nvPr/>
        </p:nvSpPr>
        <p:spPr>
          <a:xfrm>
            <a:off x="420688" y="5253039"/>
            <a:ext cx="2381251" cy="13234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/>
            <a:r>
              <a:rPr lang="zh-CN" altLang="en-US" sz="40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皮肤</a:t>
            </a:r>
          </a:p>
          <a:p>
            <a:pPr eaLnBrk="0" hangingPunct="0"/>
            <a:r>
              <a:rPr lang="zh-CN" altLang="en-US" sz="40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（触觉）</a:t>
            </a:r>
          </a:p>
        </p:txBody>
      </p:sp>
      <p:pic>
        <p:nvPicPr>
          <p:cNvPr id="8231" name="图片 8230" descr="133100895424"/>
          <p:cNvPicPr>
            <a:picLocks noChangeAspect="1"/>
          </p:cNvPicPr>
          <p:nvPr/>
        </p:nvPicPr>
        <p:blipFill>
          <a:blip r:embed="rId4"/>
          <a:srcRect l="12753" t="11282" r="7790" b="12512"/>
          <a:stretch>
            <a:fillRect/>
          </a:stretch>
        </p:blipFill>
        <p:spPr>
          <a:xfrm>
            <a:off x="5689602" y="1946275"/>
            <a:ext cx="1592263" cy="215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10"/>
          <p:cNvSpPr txBox="1"/>
          <p:nvPr/>
        </p:nvSpPr>
        <p:spPr>
          <a:xfrm>
            <a:off x="5257800" y="5219701"/>
            <a:ext cx="2381251" cy="13234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/>
            <a:r>
              <a:rPr lang="zh-CN" altLang="en-US" sz="40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耳</a:t>
            </a:r>
          </a:p>
          <a:p>
            <a:pPr eaLnBrk="0" hangingPunct="0"/>
            <a:r>
              <a:rPr lang="zh-CN" altLang="en-US" sz="40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（听觉）</a:t>
            </a:r>
          </a:p>
        </p:txBody>
      </p:sp>
      <p:pic>
        <p:nvPicPr>
          <p:cNvPr id="8236" name="图片 8235" descr="plp719m1006824"/>
          <p:cNvPicPr>
            <a:picLocks noChangeAspect="1"/>
          </p:cNvPicPr>
          <p:nvPr/>
        </p:nvPicPr>
        <p:blipFill>
          <a:blip r:embed="rId5"/>
          <a:srcRect l="20833" t="5972" r="23137" b="13139"/>
          <a:stretch>
            <a:fillRect/>
          </a:stretch>
        </p:blipFill>
        <p:spPr>
          <a:xfrm>
            <a:off x="10199689" y="1762127"/>
            <a:ext cx="1384300" cy="2436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40" name="图片 8239" descr="20150311051758566"/>
          <p:cNvPicPr>
            <a:picLocks noChangeAspect="1"/>
          </p:cNvPicPr>
          <p:nvPr/>
        </p:nvPicPr>
        <p:blipFill>
          <a:blip r:embed="rId6"/>
          <a:srcRect l="60201" b="12573"/>
          <a:stretch>
            <a:fillRect/>
          </a:stretch>
        </p:blipFill>
        <p:spPr>
          <a:xfrm>
            <a:off x="7713664" y="1933577"/>
            <a:ext cx="1895475" cy="2373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10"/>
          <p:cNvSpPr txBox="1"/>
          <p:nvPr/>
        </p:nvSpPr>
        <p:spPr>
          <a:xfrm>
            <a:off x="7507923" y="5219701"/>
            <a:ext cx="2381251" cy="13234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/>
            <a:r>
              <a:rPr lang="zh-CN" altLang="en-US" sz="40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舌</a:t>
            </a:r>
          </a:p>
          <a:p>
            <a:pPr eaLnBrk="0" hangingPunct="0"/>
            <a:r>
              <a:rPr lang="zh-CN" altLang="en-US" sz="40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（味觉）</a:t>
            </a:r>
          </a:p>
        </p:txBody>
      </p:sp>
      <p:sp>
        <p:nvSpPr>
          <p:cNvPr id="9" name="文本框 10"/>
          <p:cNvSpPr txBox="1"/>
          <p:nvPr/>
        </p:nvSpPr>
        <p:spPr>
          <a:xfrm>
            <a:off x="9810749" y="5186364"/>
            <a:ext cx="2381251" cy="13234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/>
            <a:r>
              <a:rPr lang="zh-CN" altLang="en-US" sz="40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鼻</a:t>
            </a:r>
          </a:p>
          <a:p>
            <a:pPr eaLnBrk="0" hangingPunct="0"/>
            <a:r>
              <a:rPr lang="zh-CN" altLang="en-US" sz="40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（嗅觉）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2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2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2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0" grpId="0"/>
      <p:bldP spid="2" grpId="0"/>
      <p:bldP spid="7" grpId="0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0"/>
            <a:ext cx="12192000" cy="130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106" name="TextBox 12"/>
          <p:cNvSpPr txBox="1"/>
          <p:nvPr/>
        </p:nvSpPr>
        <p:spPr>
          <a:xfrm>
            <a:off x="5090161" y="377826"/>
            <a:ext cx="2031325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课堂练习</a:t>
            </a:r>
          </a:p>
        </p:txBody>
      </p:sp>
      <p:sp>
        <p:nvSpPr>
          <p:cNvPr id="47107" name="Rectangle 3"/>
          <p:cNvSpPr/>
          <p:nvPr/>
        </p:nvSpPr>
        <p:spPr>
          <a:xfrm>
            <a:off x="527050" y="1397000"/>
            <a:ext cx="10942639" cy="51847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、下列图形中表示近视眼的示意图是</a:t>
            </a:r>
            <a:r>
              <a:rPr lang="zh-CN" altLang="en-US" sz="36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；</a:t>
            </a:r>
          </a:p>
          <a:p>
            <a:pPr marL="342900" indent="-342900">
              <a:lnSpc>
                <a:spcPct val="150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可以佩戴的矫正眼镜是 </a:t>
            </a:r>
            <a:r>
              <a:rPr lang="zh-CN" altLang="en-US" sz="36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24581" name="Text Box 5"/>
          <p:cNvSpPr txBox="1"/>
          <p:nvPr/>
        </p:nvSpPr>
        <p:spPr>
          <a:xfrm>
            <a:off x="8713789" y="1301750"/>
            <a:ext cx="585787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solidFill>
                  <a:srgbClr val="FF33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乙</a:t>
            </a:r>
          </a:p>
        </p:txBody>
      </p:sp>
      <p:sp>
        <p:nvSpPr>
          <p:cNvPr id="24582" name="Text Box 6"/>
          <p:cNvSpPr txBox="1"/>
          <p:nvPr/>
        </p:nvSpPr>
        <p:spPr>
          <a:xfrm>
            <a:off x="5546726" y="2114550"/>
            <a:ext cx="5461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solidFill>
                  <a:srgbClr val="FF33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丁</a:t>
            </a:r>
          </a:p>
        </p:txBody>
      </p:sp>
      <p:pic>
        <p:nvPicPr>
          <p:cNvPr id="47110" name="图片 4"/>
          <p:cNvPicPr>
            <a:picLocks noChangeAspect="1"/>
          </p:cNvPicPr>
          <p:nvPr/>
        </p:nvPicPr>
        <p:blipFill>
          <a:blip r:embed="rId3"/>
          <a:srcRect l="72778" r="11237" b="16267"/>
          <a:stretch>
            <a:fillRect/>
          </a:stretch>
        </p:blipFill>
        <p:spPr>
          <a:xfrm>
            <a:off x="5903914" y="3317875"/>
            <a:ext cx="993775" cy="1081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11" name="文本框 5"/>
          <p:cNvSpPr txBox="1"/>
          <p:nvPr/>
        </p:nvSpPr>
        <p:spPr>
          <a:xfrm>
            <a:off x="3133725" y="4400552"/>
            <a:ext cx="984251" cy="5826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甲</a:t>
            </a:r>
          </a:p>
        </p:txBody>
      </p:sp>
      <p:sp>
        <p:nvSpPr>
          <p:cNvPr id="47112" name="文本框 6"/>
          <p:cNvSpPr txBox="1"/>
          <p:nvPr/>
        </p:nvSpPr>
        <p:spPr>
          <a:xfrm>
            <a:off x="4564063" y="4400552"/>
            <a:ext cx="984251" cy="5826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乙</a:t>
            </a:r>
          </a:p>
        </p:txBody>
      </p:sp>
      <p:sp>
        <p:nvSpPr>
          <p:cNvPr id="47113" name="文本框 7"/>
          <p:cNvSpPr txBox="1"/>
          <p:nvPr/>
        </p:nvSpPr>
        <p:spPr>
          <a:xfrm>
            <a:off x="6037264" y="4384675"/>
            <a:ext cx="985837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丙</a:t>
            </a:r>
          </a:p>
        </p:txBody>
      </p:sp>
      <p:sp>
        <p:nvSpPr>
          <p:cNvPr id="47114" name="文本框 8"/>
          <p:cNvSpPr txBox="1"/>
          <p:nvPr/>
        </p:nvSpPr>
        <p:spPr>
          <a:xfrm>
            <a:off x="7146925" y="4430715"/>
            <a:ext cx="984251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丁</a:t>
            </a:r>
          </a:p>
        </p:txBody>
      </p:sp>
      <p:pic>
        <p:nvPicPr>
          <p:cNvPr id="47115" name="图片 9"/>
          <p:cNvPicPr>
            <a:picLocks noChangeAspect="1"/>
          </p:cNvPicPr>
          <p:nvPr/>
        </p:nvPicPr>
        <p:blipFill>
          <a:blip r:embed="rId4"/>
          <a:srcRect l="49057" b="37569"/>
          <a:stretch>
            <a:fillRect/>
          </a:stretch>
        </p:blipFill>
        <p:spPr>
          <a:xfrm>
            <a:off x="4097339" y="3319465"/>
            <a:ext cx="1831975" cy="1081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16" name="图片 9"/>
          <p:cNvPicPr>
            <a:picLocks noChangeAspect="1"/>
          </p:cNvPicPr>
          <p:nvPr/>
        </p:nvPicPr>
        <p:blipFill>
          <a:blip r:embed="rId4"/>
          <a:srcRect r="48085" b="37569"/>
          <a:stretch>
            <a:fillRect/>
          </a:stretch>
        </p:blipFill>
        <p:spPr>
          <a:xfrm>
            <a:off x="2698751" y="3325813"/>
            <a:ext cx="1431925" cy="1081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17" name="矩形 47122"/>
          <p:cNvSpPr/>
          <p:nvPr/>
        </p:nvSpPr>
        <p:spPr>
          <a:xfrm>
            <a:off x="6884989" y="3321050"/>
            <a:ext cx="1149351" cy="1079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7118" name="组合 47140"/>
          <p:cNvGrpSpPr/>
          <p:nvPr/>
        </p:nvGrpSpPr>
        <p:grpSpPr>
          <a:xfrm>
            <a:off x="7299326" y="3406776"/>
            <a:ext cx="246063" cy="866775"/>
            <a:chOff x="4508" y="2147"/>
            <a:chExt cx="238" cy="625"/>
          </a:xfrm>
        </p:grpSpPr>
        <p:grpSp>
          <p:nvGrpSpPr>
            <p:cNvPr id="47119" name="组合 47117"/>
            <p:cNvGrpSpPr/>
            <p:nvPr/>
          </p:nvGrpSpPr>
          <p:grpSpPr>
            <a:xfrm>
              <a:off x="4510" y="2147"/>
              <a:ext cx="236" cy="620"/>
              <a:chOff x="412" y="1564"/>
              <a:chExt cx="236" cy="620"/>
            </a:xfrm>
          </p:grpSpPr>
          <p:sp>
            <p:nvSpPr>
              <p:cNvPr id="47120" name="直接连接符 47118"/>
              <p:cNvSpPr/>
              <p:nvPr/>
            </p:nvSpPr>
            <p:spPr>
              <a:xfrm>
                <a:off x="412" y="1566"/>
                <a:ext cx="232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47121" name="直接连接符 47119"/>
              <p:cNvSpPr/>
              <p:nvPr/>
            </p:nvSpPr>
            <p:spPr>
              <a:xfrm>
                <a:off x="416" y="1568"/>
                <a:ext cx="0" cy="616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47122" name="直接连接符 47120"/>
              <p:cNvSpPr/>
              <p:nvPr/>
            </p:nvSpPr>
            <p:spPr>
              <a:xfrm>
                <a:off x="416" y="2178"/>
                <a:ext cx="232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47123" name="任意多边形 47121"/>
              <p:cNvSpPr/>
              <p:nvPr/>
            </p:nvSpPr>
            <p:spPr>
              <a:xfrm>
                <a:off x="530" y="1564"/>
                <a:ext cx="118" cy="612"/>
              </a:xfrm>
              <a:custGeom>
                <a:avLst/>
                <a:gdLst/>
                <a:ahLst/>
                <a:cxnLst/>
                <a:rect l="0" t="0" r="0" b="0"/>
                <a:pathLst>
                  <a:path w="118" h="612">
                    <a:moveTo>
                      <a:pt x="118" y="0"/>
                    </a:moveTo>
                    <a:cubicBezTo>
                      <a:pt x="79" y="64"/>
                      <a:pt x="41" y="129"/>
                      <a:pt x="22" y="188"/>
                    </a:cubicBezTo>
                    <a:cubicBezTo>
                      <a:pt x="3" y="247"/>
                      <a:pt x="0" y="299"/>
                      <a:pt x="2" y="352"/>
                    </a:cubicBezTo>
                    <a:cubicBezTo>
                      <a:pt x="4" y="405"/>
                      <a:pt x="15" y="461"/>
                      <a:pt x="34" y="504"/>
                    </a:cubicBezTo>
                    <a:cubicBezTo>
                      <a:pt x="53" y="547"/>
                      <a:pt x="83" y="579"/>
                      <a:pt x="114" y="612"/>
                    </a:cubicBezTo>
                  </a:path>
                </a:pathLst>
              </a:custGeom>
              <a:noFill/>
              <a:ln w="158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7124" name="直接连接符 47123"/>
            <p:cNvSpPr/>
            <p:nvPr/>
          </p:nvSpPr>
          <p:spPr>
            <a:xfrm flipH="1">
              <a:off x="4516" y="2160"/>
              <a:ext cx="56" cy="84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7125" name="直接连接符 47124"/>
            <p:cNvSpPr/>
            <p:nvPr/>
          </p:nvSpPr>
          <p:spPr>
            <a:xfrm flipH="1">
              <a:off x="4520" y="2148"/>
              <a:ext cx="108" cy="16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7126" name="直接连接符 47129"/>
            <p:cNvSpPr/>
            <p:nvPr/>
          </p:nvSpPr>
          <p:spPr>
            <a:xfrm flipH="1">
              <a:off x="4520" y="2164"/>
              <a:ext cx="144" cy="22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7127" name="直接连接符 47130"/>
            <p:cNvSpPr/>
            <p:nvPr/>
          </p:nvSpPr>
          <p:spPr>
            <a:xfrm flipH="1">
              <a:off x="4520" y="2152"/>
              <a:ext cx="200" cy="30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7128" name="直接连接符 47132"/>
            <p:cNvSpPr/>
            <p:nvPr/>
          </p:nvSpPr>
          <p:spPr>
            <a:xfrm flipH="1">
              <a:off x="4508" y="2348"/>
              <a:ext cx="136" cy="192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7129" name="直接连接符 47133"/>
            <p:cNvSpPr/>
            <p:nvPr/>
          </p:nvSpPr>
          <p:spPr>
            <a:xfrm flipH="1">
              <a:off x="4508" y="2436"/>
              <a:ext cx="124" cy="168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7130" name="直接连接符 47134"/>
            <p:cNvSpPr/>
            <p:nvPr/>
          </p:nvSpPr>
          <p:spPr>
            <a:xfrm flipH="1">
              <a:off x="4508" y="2500"/>
              <a:ext cx="124" cy="168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7131" name="直接连接符 47135"/>
            <p:cNvSpPr/>
            <p:nvPr/>
          </p:nvSpPr>
          <p:spPr>
            <a:xfrm flipH="1">
              <a:off x="4508" y="2560"/>
              <a:ext cx="124" cy="168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7132" name="直接连接符 47136"/>
            <p:cNvSpPr/>
            <p:nvPr/>
          </p:nvSpPr>
          <p:spPr>
            <a:xfrm flipH="1">
              <a:off x="4524" y="2600"/>
              <a:ext cx="124" cy="168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7133" name="直接连接符 47137"/>
            <p:cNvSpPr/>
            <p:nvPr/>
          </p:nvSpPr>
          <p:spPr>
            <a:xfrm flipH="1">
              <a:off x="4592" y="2656"/>
              <a:ext cx="76" cy="108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7134" name="直接连接符 47138"/>
            <p:cNvSpPr/>
            <p:nvPr/>
          </p:nvSpPr>
          <p:spPr>
            <a:xfrm flipH="1">
              <a:off x="4640" y="2696"/>
              <a:ext cx="64" cy="76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  <p:bldP spid="2458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3" name="Rectangle 3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325438"/>
            <a:ext cx="10096500" cy="5210175"/>
          </a:xfrm>
          <a:prstGeom prst="rect">
            <a:avLst/>
          </a:prstGeom>
        </p:spPr>
        <p:txBody>
          <a:bodyPr/>
          <a:lstStyle/>
          <a:p>
            <a:pPr algn="l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sz="3600" b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1.</a:t>
            </a:r>
            <a:r>
              <a:rPr lang="zh-CN" altLang="en-US" sz="3600" b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有人喜欢对别人</a:t>
            </a:r>
            <a:r>
              <a:rPr lang="zh-CN" altLang="en-US" sz="3600" b="1">
                <a:solidFill>
                  <a:srgbClr val="000000"/>
                </a:solidFill>
                <a:effectLst/>
                <a:latin typeface="Arial" panose="020B0604020202020204" pitchFamily="34" charset="0"/>
                <a:ea typeface="楷体_GB2312" pitchFamily="49" charset="-122"/>
                <a:sym typeface="+mn-ea"/>
              </a:rPr>
              <a:t>“</a:t>
            </a:r>
            <a:r>
              <a:rPr lang="zh-CN" altLang="en-US" sz="3600" b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翻白眼</a:t>
            </a:r>
            <a:r>
              <a:rPr lang="zh-CN" altLang="en-US" sz="3600" b="1">
                <a:solidFill>
                  <a:srgbClr val="000000"/>
                </a:solidFill>
                <a:effectLst/>
                <a:latin typeface="Arial" panose="020B0604020202020204" pitchFamily="34" charset="0"/>
                <a:ea typeface="楷体_GB2312" pitchFamily="49" charset="-122"/>
                <a:sym typeface="+mn-ea"/>
              </a:rPr>
              <a:t>”</a:t>
            </a:r>
            <a:r>
              <a:rPr lang="zh-CN" altLang="en-US" sz="3600" b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，人们通常所说的</a:t>
            </a:r>
            <a:r>
              <a:rPr lang="zh-CN" altLang="en-US" sz="3600" b="1">
                <a:solidFill>
                  <a:srgbClr val="000000"/>
                </a:solidFill>
                <a:effectLst/>
                <a:latin typeface="Arial" panose="020B0604020202020204" pitchFamily="34" charset="0"/>
                <a:ea typeface="楷体_GB2312" pitchFamily="49" charset="-122"/>
                <a:sym typeface="+mn-ea"/>
              </a:rPr>
              <a:t>“</a:t>
            </a:r>
            <a:r>
              <a:rPr lang="zh-CN" altLang="en-US" sz="3600" b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白眼</a:t>
            </a:r>
            <a:r>
              <a:rPr lang="zh-CN" altLang="en-US" sz="3600" b="1">
                <a:solidFill>
                  <a:srgbClr val="000000"/>
                </a:solidFill>
                <a:effectLst/>
                <a:latin typeface="Arial" panose="020B0604020202020204" pitchFamily="34" charset="0"/>
                <a:ea typeface="楷体_GB2312" pitchFamily="49" charset="-122"/>
                <a:sym typeface="+mn-ea"/>
              </a:rPr>
              <a:t>”</a:t>
            </a:r>
            <a:r>
              <a:rPr lang="zh-CN" altLang="en-US" sz="3600" b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是</a:t>
            </a:r>
            <a:r>
              <a:rPr lang="zh-CN" altLang="en-US" sz="3600" b="1" u="sng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       </a:t>
            </a:r>
            <a:r>
              <a:rPr lang="zh-CN" altLang="en-US" sz="3600" b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。</a:t>
            </a:r>
            <a:br>
              <a:rPr lang="zh-CN" altLang="en-US" sz="3600" b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</a:br>
            <a:r>
              <a:rPr lang="en-US" altLang="zh-CN" sz="36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2.</a:t>
            </a: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光线进入眼球内部的通道的是</a:t>
            </a:r>
            <a:r>
              <a:rPr lang="en-US" altLang="zh-CN" sz="3600" b="1" u="sng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      </a:t>
            </a: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。</a:t>
            </a:r>
            <a:b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</a:br>
            <a:r>
              <a:rPr lang="en-US" altLang="zh-CN" sz="36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3.</a:t>
            </a: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蓝眼睛和黑眼睛的区别在</a:t>
            </a:r>
            <a:r>
              <a:rPr lang="en-US" altLang="zh-CN" sz="3600" b="1" u="sng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      </a:t>
            </a: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色素不同</a:t>
            </a:r>
            <a:b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</a:br>
            <a:r>
              <a:rPr lang="en-US" altLang="zh-CN" sz="36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4.</a:t>
            </a: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似凸透镜</a:t>
            </a:r>
            <a:r>
              <a:rPr lang="en-US" altLang="zh-CN" sz="36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,</a:t>
            </a: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能折射光线的主要结构是</a:t>
            </a:r>
            <a:r>
              <a:rPr lang="en-US" altLang="zh-CN" sz="3600" b="1" u="sng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        </a:t>
            </a: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。</a:t>
            </a:r>
            <a:r>
              <a:rPr lang="zh-CN" altLang="en-US" sz="3600" b="1" u="sng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           </a:t>
            </a: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           </a:t>
            </a:r>
            <a:b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</a:br>
            <a:r>
              <a:rPr lang="en-US" altLang="zh-CN" sz="36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5.</a:t>
            </a: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感受光的刺激的是</a:t>
            </a:r>
            <a:r>
              <a:rPr lang="en-US" altLang="zh-CN" sz="3600" b="1" u="sng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        </a:t>
            </a: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。</a:t>
            </a: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7464745" y="2227264"/>
            <a:ext cx="115093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0" lang="zh-CN" altLang="en-US" sz="3600" b="1">
                <a:solidFill>
                  <a:srgbClr val="A50021"/>
                </a:solidFill>
                <a:effectLst/>
                <a:latin typeface="Arial" panose="020B0604020202020204" pitchFamily="34" charset="0"/>
                <a:ea typeface="楷体_GB2312" pitchFamily="49" charset="-122"/>
              </a:rPr>
              <a:t>瞳孔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6567488" y="2872424"/>
            <a:ext cx="12954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0" lang="zh-CN" altLang="en-US" sz="3600" b="1">
                <a:solidFill>
                  <a:srgbClr val="A50021"/>
                </a:solidFill>
                <a:effectLst/>
                <a:latin typeface="Arial" panose="020B0604020202020204" pitchFamily="34" charset="0"/>
                <a:ea typeface="楷体_GB2312" pitchFamily="49" charset="-122"/>
              </a:rPr>
              <a:t>虹膜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8615681" y="3367406"/>
            <a:ext cx="183515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0" lang="zh-CN" altLang="en-US" sz="3600" b="1">
                <a:solidFill>
                  <a:srgbClr val="A50021"/>
                </a:solidFill>
                <a:effectLst/>
                <a:latin typeface="Arial" panose="020B0604020202020204" pitchFamily="34" charset="0"/>
                <a:ea typeface="楷体_GB2312" pitchFamily="49" charset="-122"/>
              </a:rPr>
              <a:t>晶状体</a:t>
            </a: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5195889" y="3952559"/>
            <a:ext cx="180022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0" lang="zh-CN" altLang="en-US" sz="3600" b="1">
                <a:solidFill>
                  <a:srgbClr val="A50021"/>
                </a:solidFill>
                <a:effectLst/>
                <a:latin typeface="Arial" panose="020B0604020202020204" pitchFamily="34" charset="0"/>
                <a:ea typeface="楷体_GB2312" pitchFamily="49" charset="-122"/>
              </a:rPr>
              <a:t>视网膜</a:t>
            </a:r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3359785" y="1711961"/>
            <a:ext cx="12954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0" lang="zh-CN" altLang="en-US" sz="3600" b="1">
                <a:solidFill>
                  <a:srgbClr val="A50021"/>
                </a:solidFill>
                <a:effectLst/>
                <a:latin typeface="Arial" panose="020B0604020202020204" pitchFamily="34" charset="0"/>
                <a:ea typeface="楷体_GB2312" pitchFamily="49" charset="-122"/>
              </a:rPr>
              <a:t>巩膜</a:t>
            </a:r>
          </a:p>
        </p:txBody>
      </p:sp>
      <p:pic>
        <p:nvPicPr>
          <p:cNvPr id="2356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61476" y="4303395"/>
            <a:ext cx="2447925" cy="219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 autoUpdateAnimBg="0"/>
      <p:bldP spid="8199" grpId="0" autoUpdateAnimBg="0"/>
      <p:bldP spid="8200" grpId="0" autoUpdateAnimBg="0"/>
      <p:bldP spid="8201" grpId="0" autoUpdateAnimBg="0"/>
      <p:bldP spid="8210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>
            <a:off x="1524000" y="1295400"/>
            <a:ext cx="9144000" cy="5562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096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813" y="1852615"/>
            <a:ext cx="4572000" cy="3514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4" name="Text Box 3"/>
          <p:cNvSpPr txBox="1"/>
          <p:nvPr/>
        </p:nvSpPr>
        <p:spPr>
          <a:xfrm>
            <a:off x="8153400" y="4343400"/>
            <a:ext cx="609600" cy="589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hangingPunct="1">
              <a:lnSpc>
                <a:spcPct val="90000"/>
              </a:lnSpc>
              <a:spcBef>
                <a:spcPct val="50000"/>
              </a:spcBef>
              <a:buNone/>
            </a:pPr>
            <a:r>
              <a:rPr lang="zh-CN" altLang="zh-CN" sz="3600" b="1" dirty="0">
                <a:solidFill>
                  <a:srgbClr val="00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9</a:t>
            </a:r>
          </a:p>
        </p:txBody>
      </p:sp>
      <p:sp>
        <p:nvSpPr>
          <p:cNvPr id="40965" name="Text Box 4"/>
          <p:cNvSpPr txBox="1"/>
          <p:nvPr/>
        </p:nvSpPr>
        <p:spPr>
          <a:xfrm>
            <a:off x="8229600" y="3352800"/>
            <a:ext cx="609600" cy="589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hangingPunct="1">
              <a:lnSpc>
                <a:spcPct val="90000"/>
              </a:lnSpc>
              <a:spcBef>
                <a:spcPct val="50000"/>
              </a:spcBef>
              <a:buNone/>
            </a:pPr>
            <a:r>
              <a:rPr lang="zh-CN" altLang="zh-CN" sz="3600" b="1" dirty="0">
                <a:solidFill>
                  <a:srgbClr val="00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8</a:t>
            </a:r>
          </a:p>
        </p:txBody>
      </p:sp>
      <p:sp>
        <p:nvSpPr>
          <p:cNvPr id="40966" name="Text Box 5"/>
          <p:cNvSpPr txBox="1"/>
          <p:nvPr/>
        </p:nvSpPr>
        <p:spPr>
          <a:xfrm>
            <a:off x="8229600" y="2819400"/>
            <a:ext cx="609600" cy="589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hangingPunct="1">
              <a:lnSpc>
                <a:spcPct val="90000"/>
              </a:lnSpc>
              <a:spcBef>
                <a:spcPct val="50000"/>
              </a:spcBef>
              <a:buNone/>
            </a:pPr>
            <a:r>
              <a:rPr lang="zh-CN" altLang="zh-CN" sz="3600" b="1" dirty="0">
                <a:solidFill>
                  <a:srgbClr val="00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7</a:t>
            </a:r>
          </a:p>
        </p:txBody>
      </p:sp>
      <p:sp>
        <p:nvSpPr>
          <p:cNvPr id="40967" name="Text Box 6"/>
          <p:cNvSpPr txBox="1"/>
          <p:nvPr/>
        </p:nvSpPr>
        <p:spPr>
          <a:xfrm>
            <a:off x="8305800" y="2286000"/>
            <a:ext cx="609600" cy="589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hangingPunct="1">
              <a:lnSpc>
                <a:spcPct val="90000"/>
              </a:lnSpc>
              <a:spcBef>
                <a:spcPct val="50000"/>
              </a:spcBef>
              <a:buNone/>
            </a:pPr>
            <a:r>
              <a:rPr lang="zh-CN" altLang="zh-CN" sz="3600" b="1" dirty="0">
                <a:solidFill>
                  <a:srgbClr val="00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6</a:t>
            </a:r>
          </a:p>
        </p:txBody>
      </p:sp>
      <p:sp>
        <p:nvSpPr>
          <p:cNvPr id="40968" name="Text Box 7"/>
          <p:cNvSpPr txBox="1"/>
          <p:nvPr/>
        </p:nvSpPr>
        <p:spPr>
          <a:xfrm>
            <a:off x="5486400" y="1676400"/>
            <a:ext cx="609600" cy="589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hangingPunct="1">
              <a:lnSpc>
                <a:spcPct val="90000"/>
              </a:lnSpc>
              <a:spcBef>
                <a:spcPct val="50000"/>
              </a:spcBef>
              <a:buNone/>
            </a:pPr>
            <a:r>
              <a:rPr lang="zh-CN" altLang="zh-CN" sz="3600" b="1" dirty="0">
                <a:solidFill>
                  <a:srgbClr val="00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4</a:t>
            </a:r>
          </a:p>
        </p:txBody>
      </p:sp>
      <p:sp>
        <p:nvSpPr>
          <p:cNvPr id="40969" name="Text Box 8"/>
          <p:cNvSpPr txBox="1"/>
          <p:nvPr/>
        </p:nvSpPr>
        <p:spPr>
          <a:xfrm>
            <a:off x="6705600" y="5638800"/>
            <a:ext cx="609600" cy="589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hangingPunct="1">
              <a:lnSpc>
                <a:spcPct val="90000"/>
              </a:lnSpc>
              <a:spcBef>
                <a:spcPct val="50000"/>
              </a:spcBef>
              <a:buNone/>
            </a:pPr>
            <a:r>
              <a:rPr lang="zh-CN" altLang="zh-CN" sz="3600" b="1" dirty="0">
                <a:solidFill>
                  <a:srgbClr val="00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5</a:t>
            </a:r>
          </a:p>
        </p:txBody>
      </p:sp>
      <p:sp>
        <p:nvSpPr>
          <p:cNvPr id="40970" name="Text Box 9"/>
          <p:cNvSpPr txBox="1"/>
          <p:nvPr/>
        </p:nvSpPr>
        <p:spPr>
          <a:xfrm>
            <a:off x="5486400" y="5105400"/>
            <a:ext cx="609600" cy="589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hangingPunct="1">
              <a:lnSpc>
                <a:spcPct val="90000"/>
              </a:lnSpc>
              <a:spcBef>
                <a:spcPct val="50000"/>
              </a:spcBef>
              <a:buNone/>
            </a:pPr>
            <a:r>
              <a:rPr lang="zh-CN" altLang="zh-CN" sz="3600" b="1" dirty="0">
                <a:solidFill>
                  <a:srgbClr val="00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3</a:t>
            </a:r>
          </a:p>
        </p:txBody>
      </p:sp>
      <p:sp>
        <p:nvSpPr>
          <p:cNvPr id="40971" name="Text Box 10"/>
          <p:cNvSpPr txBox="1"/>
          <p:nvPr/>
        </p:nvSpPr>
        <p:spPr>
          <a:xfrm>
            <a:off x="3886200" y="5029200"/>
            <a:ext cx="609600" cy="589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hangingPunct="1">
              <a:lnSpc>
                <a:spcPct val="90000"/>
              </a:lnSpc>
              <a:spcBef>
                <a:spcPct val="50000"/>
              </a:spcBef>
              <a:buNone/>
            </a:pPr>
            <a:r>
              <a:rPr lang="zh-CN" altLang="zh-CN" sz="3600" b="1" dirty="0">
                <a:solidFill>
                  <a:srgbClr val="00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40972" name="Text Box 11"/>
          <p:cNvSpPr txBox="1"/>
          <p:nvPr/>
        </p:nvSpPr>
        <p:spPr>
          <a:xfrm>
            <a:off x="2209800" y="2819400"/>
            <a:ext cx="609600" cy="589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hangingPunct="1">
              <a:lnSpc>
                <a:spcPct val="90000"/>
              </a:lnSpc>
              <a:spcBef>
                <a:spcPct val="50000"/>
              </a:spcBef>
              <a:buNone/>
            </a:pPr>
            <a:r>
              <a:rPr lang="zh-CN" altLang="zh-CN" sz="3600" b="1" dirty="0">
                <a:solidFill>
                  <a:srgbClr val="00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1</a:t>
            </a:r>
          </a:p>
        </p:txBody>
      </p:sp>
      <p:grpSp>
        <p:nvGrpSpPr>
          <p:cNvPr id="40973" name="Group 13"/>
          <p:cNvGrpSpPr/>
          <p:nvPr/>
        </p:nvGrpSpPr>
        <p:grpSpPr>
          <a:xfrm>
            <a:off x="1905000" y="2819400"/>
            <a:ext cx="1905000" cy="584200"/>
            <a:chOff x="0" y="0"/>
            <a:chExt cx="1200" cy="368"/>
          </a:xfrm>
        </p:grpSpPr>
        <p:sp>
          <p:nvSpPr>
            <p:cNvPr id="41006" name="Line 14"/>
            <p:cNvSpPr/>
            <p:nvPr/>
          </p:nvSpPr>
          <p:spPr>
            <a:xfrm>
              <a:off x="624" y="192"/>
              <a:ext cx="576" cy="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" name="Rectangle 15"/>
            <p:cNvSpPr>
              <a:spLocks noChangeArrowheads="1"/>
            </p:cNvSpPr>
            <p:nvPr/>
          </p:nvSpPr>
          <p:spPr bwMode="auto">
            <a:xfrm>
              <a:off x="0" y="0"/>
              <a:ext cx="672" cy="368"/>
            </a:xfrm>
            <a:prstGeom prst="rect">
              <a:avLst/>
            </a:prstGeom>
            <a:noFill/>
            <a:ln w="9525" cmpd="sng">
              <a:solidFill>
                <a:srgbClr val="0000FF"/>
              </a:solidFill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endParaRPr>
            </a:p>
          </p:txBody>
        </p:sp>
      </p:grpSp>
      <p:grpSp>
        <p:nvGrpSpPr>
          <p:cNvPr id="40974" name="Group 16"/>
          <p:cNvGrpSpPr/>
          <p:nvPr/>
        </p:nvGrpSpPr>
        <p:grpSpPr>
          <a:xfrm>
            <a:off x="6477001" y="3429000"/>
            <a:ext cx="2698751" cy="584200"/>
            <a:chOff x="0" y="0"/>
            <a:chExt cx="1632" cy="368"/>
          </a:xfrm>
        </p:grpSpPr>
        <p:sp>
          <p:nvSpPr>
            <p:cNvPr id="16" name="Rectangle 17"/>
            <p:cNvSpPr>
              <a:spLocks noChangeArrowheads="1"/>
            </p:cNvSpPr>
            <p:nvPr/>
          </p:nvSpPr>
          <p:spPr bwMode="auto">
            <a:xfrm>
              <a:off x="960" y="0"/>
              <a:ext cx="672" cy="368"/>
            </a:xfrm>
            <a:prstGeom prst="rect">
              <a:avLst/>
            </a:prstGeom>
            <a:noFill/>
            <a:ln w="9525" cmpd="sng">
              <a:solidFill>
                <a:srgbClr val="0000FF"/>
              </a:solidFill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endParaRPr>
            </a:p>
          </p:txBody>
        </p:sp>
        <p:sp>
          <p:nvSpPr>
            <p:cNvPr id="41005" name="Line 18"/>
            <p:cNvSpPr/>
            <p:nvPr/>
          </p:nvSpPr>
          <p:spPr>
            <a:xfrm>
              <a:off x="0" y="192"/>
              <a:ext cx="960" cy="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0975" name="Group 19"/>
          <p:cNvGrpSpPr/>
          <p:nvPr/>
        </p:nvGrpSpPr>
        <p:grpSpPr>
          <a:xfrm>
            <a:off x="7086601" y="4343400"/>
            <a:ext cx="2359025" cy="584200"/>
            <a:chOff x="0" y="0"/>
            <a:chExt cx="1486" cy="368"/>
          </a:xfrm>
        </p:grpSpPr>
        <p:sp>
          <p:nvSpPr>
            <p:cNvPr id="19" name="Rectangle 20"/>
            <p:cNvSpPr>
              <a:spLocks noChangeArrowheads="1"/>
            </p:cNvSpPr>
            <p:nvPr/>
          </p:nvSpPr>
          <p:spPr bwMode="auto">
            <a:xfrm>
              <a:off x="624" y="0"/>
              <a:ext cx="862" cy="368"/>
            </a:xfrm>
            <a:prstGeom prst="rect">
              <a:avLst/>
            </a:prstGeom>
            <a:noFill/>
            <a:ln w="9525" cmpd="sng">
              <a:solidFill>
                <a:srgbClr val="0000FF"/>
              </a:solidFill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endParaRPr>
            </a:p>
          </p:txBody>
        </p:sp>
        <p:sp>
          <p:nvSpPr>
            <p:cNvPr id="41003" name="Line 21"/>
            <p:cNvSpPr/>
            <p:nvPr/>
          </p:nvSpPr>
          <p:spPr>
            <a:xfrm>
              <a:off x="0" y="192"/>
              <a:ext cx="576" cy="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1" name="Rectangle 22"/>
          <p:cNvSpPr>
            <a:spLocks noChangeArrowheads="1"/>
          </p:cNvSpPr>
          <p:nvPr/>
        </p:nvSpPr>
        <p:spPr bwMode="auto">
          <a:xfrm>
            <a:off x="6400800" y="5638802"/>
            <a:ext cx="1066800" cy="583565"/>
          </a:xfrm>
          <a:prstGeom prst="rect">
            <a:avLst/>
          </a:prstGeom>
          <a:noFill/>
          <a:ln w="9525" cmpd="sng">
            <a:solidFill>
              <a:srgbClr val="0000FF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40977" name="Line 23"/>
          <p:cNvSpPr/>
          <p:nvPr/>
        </p:nvSpPr>
        <p:spPr>
          <a:xfrm>
            <a:off x="6096000" y="3962400"/>
            <a:ext cx="762000" cy="167640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5257800" y="5105402"/>
            <a:ext cx="1066800" cy="583565"/>
          </a:xfrm>
          <a:prstGeom prst="rect">
            <a:avLst/>
          </a:prstGeom>
          <a:noFill/>
          <a:ln w="9525" cmpd="sng">
            <a:solidFill>
              <a:srgbClr val="0000FF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40979" name="Line 25"/>
          <p:cNvSpPr/>
          <p:nvPr/>
        </p:nvSpPr>
        <p:spPr>
          <a:xfrm>
            <a:off x="5791200" y="3868738"/>
            <a:ext cx="0" cy="114300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" name="Rectangle 26"/>
          <p:cNvSpPr>
            <a:spLocks noChangeArrowheads="1"/>
          </p:cNvSpPr>
          <p:nvPr/>
        </p:nvSpPr>
        <p:spPr bwMode="auto">
          <a:xfrm>
            <a:off x="3352800" y="5029202"/>
            <a:ext cx="1446213" cy="583565"/>
          </a:xfrm>
          <a:prstGeom prst="rect">
            <a:avLst/>
          </a:prstGeom>
          <a:noFill/>
          <a:ln w="9525" cmpd="sng">
            <a:solidFill>
              <a:srgbClr val="0000FF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40981" name="Line 27"/>
          <p:cNvSpPr/>
          <p:nvPr/>
        </p:nvSpPr>
        <p:spPr>
          <a:xfrm flipH="1">
            <a:off x="4038600" y="3886200"/>
            <a:ext cx="533400" cy="114300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0982" name="Group 28"/>
          <p:cNvGrpSpPr/>
          <p:nvPr/>
        </p:nvGrpSpPr>
        <p:grpSpPr>
          <a:xfrm>
            <a:off x="6172200" y="2743200"/>
            <a:ext cx="2819400" cy="914400"/>
            <a:chOff x="0" y="0"/>
            <a:chExt cx="1776" cy="576"/>
          </a:xfrm>
        </p:grpSpPr>
        <p:sp>
          <p:nvSpPr>
            <p:cNvPr id="28" name="Rectangle 29"/>
            <p:cNvSpPr>
              <a:spLocks noChangeArrowheads="1"/>
            </p:cNvSpPr>
            <p:nvPr/>
          </p:nvSpPr>
          <p:spPr bwMode="auto">
            <a:xfrm>
              <a:off x="1104" y="0"/>
              <a:ext cx="672" cy="368"/>
            </a:xfrm>
            <a:prstGeom prst="rect">
              <a:avLst/>
            </a:prstGeom>
            <a:noFill/>
            <a:ln w="9525" cmpd="sng">
              <a:solidFill>
                <a:srgbClr val="0000FF"/>
              </a:solidFill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endParaRPr>
            </a:p>
          </p:txBody>
        </p:sp>
        <p:sp>
          <p:nvSpPr>
            <p:cNvPr id="41000" name="Line 30"/>
            <p:cNvSpPr/>
            <p:nvPr/>
          </p:nvSpPr>
          <p:spPr>
            <a:xfrm flipV="1">
              <a:off x="0" y="192"/>
              <a:ext cx="432" cy="384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001" name="Line 31"/>
            <p:cNvSpPr/>
            <p:nvPr/>
          </p:nvSpPr>
          <p:spPr>
            <a:xfrm>
              <a:off x="432" y="192"/>
              <a:ext cx="672" cy="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0983" name="Group 32"/>
          <p:cNvGrpSpPr/>
          <p:nvPr/>
        </p:nvGrpSpPr>
        <p:grpSpPr>
          <a:xfrm>
            <a:off x="6172201" y="2286000"/>
            <a:ext cx="3160713" cy="990600"/>
            <a:chOff x="0" y="0"/>
            <a:chExt cx="1991" cy="624"/>
          </a:xfrm>
        </p:grpSpPr>
        <p:sp>
          <p:nvSpPr>
            <p:cNvPr id="32" name="Rectangle 33"/>
            <p:cNvSpPr>
              <a:spLocks noChangeArrowheads="1"/>
            </p:cNvSpPr>
            <p:nvPr/>
          </p:nvSpPr>
          <p:spPr bwMode="auto">
            <a:xfrm>
              <a:off x="1056" y="0"/>
              <a:ext cx="935" cy="368"/>
            </a:xfrm>
            <a:prstGeom prst="rect">
              <a:avLst/>
            </a:prstGeom>
            <a:noFill/>
            <a:ln w="9525" cmpd="sng">
              <a:solidFill>
                <a:srgbClr val="0000FF"/>
              </a:solidFill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endParaRPr>
            </a:p>
          </p:txBody>
        </p:sp>
        <p:sp>
          <p:nvSpPr>
            <p:cNvPr id="40997" name="Line 34"/>
            <p:cNvSpPr/>
            <p:nvPr/>
          </p:nvSpPr>
          <p:spPr>
            <a:xfrm flipV="1">
              <a:off x="0" y="240"/>
              <a:ext cx="432" cy="384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0998" name="Line 35"/>
            <p:cNvSpPr/>
            <p:nvPr/>
          </p:nvSpPr>
          <p:spPr>
            <a:xfrm flipV="1">
              <a:off x="432" y="240"/>
              <a:ext cx="624" cy="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0984" name="Line 36"/>
          <p:cNvSpPr/>
          <p:nvPr/>
        </p:nvSpPr>
        <p:spPr>
          <a:xfrm flipV="1">
            <a:off x="5770564" y="2286000"/>
            <a:ext cx="20637" cy="129540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" name="Rectangle 37"/>
          <p:cNvSpPr>
            <a:spLocks noChangeArrowheads="1"/>
          </p:cNvSpPr>
          <p:nvPr/>
        </p:nvSpPr>
        <p:spPr bwMode="auto">
          <a:xfrm>
            <a:off x="5105401" y="1709740"/>
            <a:ext cx="1477963" cy="583565"/>
          </a:xfrm>
          <a:prstGeom prst="rect">
            <a:avLst/>
          </a:prstGeom>
          <a:noFill/>
          <a:ln w="9525" cmpd="sng">
            <a:solidFill>
              <a:srgbClr val="0000FF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7" name="Rectangle 38"/>
          <p:cNvSpPr>
            <a:spLocks noChangeArrowheads="1"/>
          </p:cNvSpPr>
          <p:nvPr/>
        </p:nvSpPr>
        <p:spPr bwMode="auto">
          <a:xfrm>
            <a:off x="4452939" y="25400"/>
            <a:ext cx="3286125" cy="92333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方正卡通简体" pitchFamily="1" charset="-122"/>
                <a:cs typeface="+mn-cs"/>
              </a:rPr>
              <a:t>耳的结构</a:t>
            </a:r>
          </a:p>
        </p:txBody>
      </p:sp>
      <p:sp>
        <p:nvSpPr>
          <p:cNvPr id="38" name="Rectangle 39"/>
          <p:cNvSpPr>
            <a:spLocks noChangeArrowheads="1"/>
          </p:cNvSpPr>
          <p:nvPr/>
        </p:nvSpPr>
        <p:spPr bwMode="auto">
          <a:xfrm>
            <a:off x="5181600" y="1766889"/>
            <a:ext cx="1330325" cy="5232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听小骨  </a:t>
            </a:r>
          </a:p>
        </p:txBody>
      </p:sp>
      <p:sp>
        <p:nvSpPr>
          <p:cNvPr id="39" name="Rectangle 40"/>
          <p:cNvSpPr>
            <a:spLocks noChangeArrowheads="1"/>
          </p:cNvSpPr>
          <p:nvPr/>
        </p:nvSpPr>
        <p:spPr bwMode="auto">
          <a:xfrm>
            <a:off x="7951790" y="2286000"/>
            <a:ext cx="1266693" cy="5232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半规管</a:t>
            </a:r>
          </a:p>
        </p:txBody>
      </p:sp>
      <p:sp>
        <p:nvSpPr>
          <p:cNvPr id="40" name="Rectangle 41"/>
          <p:cNvSpPr>
            <a:spLocks noChangeArrowheads="1"/>
          </p:cNvSpPr>
          <p:nvPr/>
        </p:nvSpPr>
        <p:spPr bwMode="auto">
          <a:xfrm rot="10800000" flipV="1">
            <a:off x="7951789" y="2860675"/>
            <a:ext cx="1223963" cy="52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前庭</a:t>
            </a:r>
          </a:p>
        </p:txBody>
      </p:sp>
      <p:sp>
        <p:nvSpPr>
          <p:cNvPr id="41" name="Rectangle 42"/>
          <p:cNvSpPr>
            <a:spLocks noChangeArrowheads="1"/>
          </p:cNvSpPr>
          <p:nvPr/>
        </p:nvSpPr>
        <p:spPr bwMode="auto">
          <a:xfrm>
            <a:off x="8059739" y="3429001"/>
            <a:ext cx="1008063" cy="5232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耳蜗</a:t>
            </a:r>
          </a:p>
        </p:txBody>
      </p:sp>
      <p:sp>
        <p:nvSpPr>
          <p:cNvPr id="42" name="Rectangle 43"/>
          <p:cNvSpPr>
            <a:spLocks noChangeArrowheads="1"/>
          </p:cNvSpPr>
          <p:nvPr/>
        </p:nvSpPr>
        <p:spPr bwMode="auto">
          <a:xfrm>
            <a:off x="8077202" y="4343400"/>
            <a:ext cx="1266693" cy="5232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咽鼓管</a:t>
            </a:r>
          </a:p>
        </p:txBody>
      </p:sp>
      <p:sp>
        <p:nvSpPr>
          <p:cNvPr id="43" name="Rectangle 44"/>
          <p:cNvSpPr>
            <a:spLocks noChangeArrowheads="1"/>
          </p:cNvSpPr>
          <p:nvPr/>
        </p:nvSpPr>
        <p:spPr bwMode="auto">
          <a:xfrm>
            <a:off x="6477001" y="5638800"/>
            <a:ext cx="906017" cy="5232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鼓室</a:t>
            </a:r>
          </a:p>
        </p:txBody>
      </p:sp>
      <p:sp>
        <p:nvSpPr>
          <p:cNvPr id="44" name="Rectangle 45"/>
          <p:cNvSpPr>
            <a:spLocks noChangeArrowheads="1"/>
          </p:cNvSpPr>
          <p:nvPr/>
        </p:nvSpPr>
        <p:spPr bwMode="auto">
          <a:xfrm>
            <a:off x="5356226" y="5103813"/>
            <a:ext cx="906017" cy="5232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鼓膜</a:t>
            </a:r>
          </a:p>
        </p:txBody>
      </p:sp>
      <p:sp>
        <p:nvSpPr>
          <p:cNvPr id="45" name="Rectangle 46"/>
          <p:cNvSpPr>
            <a:spLocks noChangeArrowheads="1"/>
          </p:cNvSpPr>
          <p:nvPr/>
        </p:nvSpPr>
        <p:spPr bwMode="auto">
          <a:xfrm>
            <a:off x="3429002" y="5029200"/>
            <a:ext cx="1266693" cy="5232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外耳道</a:t>
            </a:r>
          </a:p>
        </p:txBody>
      </p:sp>
      <p:sp>
        <p:nvSpPr>
          <p:cNvPr id="46" name="Rectangle 47"/>
          <p:cNvSpPr>
            <a:spLocks noChangeArrowheads="1"/>
          </p:cNvSpPr>
          <p:nvPr/>
        </p:nvSpPr>
        <p:spPr bwMode="auto">
          <a:xfrm>
            <a:off x="1981201" y="2819400"/>
            <a:ext cx="906017" cy="5232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耳郭</a:t>
            </a:r>
            <a:endParaRPr kumimoji="0" lang="zh-CN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/>
          <p:nvPr/>
        </p:nvSpPr>
        <p:spPr>
          <a:xfrm>
            <a:off x="4516439" y="3367089"/>
            <a:ext cx="1639887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0B0F0"/>
                </a:solidFill>
                <a:latin typeface="Garamond" panose="02020404030301010803" pitchFamily="18" charset="0"/>
              </a:rPr>
              <a:t>听觉</a:t>
            </a:r>
            <a:r>
              <a:rPr lang="zh-CN" altLang="x-none" sz="2800" b="1" dirty="0">
                <a:solidFill>
                  <a:srgbClr val="00B0F0"/>
                </a:solidFill>
                <a:latin typeface="Garamond" panose="02020404030301010803" pitchFamily="18" charset="0"/>
              </a:rPr>
              <a:t>神经</a:t>
            </a:r>
          </a:p>
        </p:txBody>
      </p:sp>
      <p:sp>
        <p:nvSpPr>
          <p:cNvPr id="45059" name="Text Box 9"/>
          <p:cNvSpPr txBox="1"/>
          <p:nvPr/>
        </p:nvSpPr>
        <p:spPr>
          <a:xfrm>
            <a:off x="3000375" y="562293"/>
            <a:ext cx="5759451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x-none" sz="4400" b="1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听觉的形成过程</a:t>
            </a:r>
          </a:p>
        </p:txBody>
      </p:sp>
      <p:sp>
        <p:nvSpPr>
          <p:cNvPr id="45060" name="Text Box 10"/>
          <p:cNvSpPr txBox="1"/>
          <p:nvPr/>
        </p:nvSpPr>
        <p:spPr>
          <a:xfrm>
            <a:off x="1677989" y="2638426"/>
            <a:ext cx="1944687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x-none" sz="2800" b="1" dirty="0">
                <a:latin typeface="Garamond" panose="02020404030301010803" pitchFamily="18" charset="0"/>
              </a:rPr>
              <a:t>外界声波</a:t>
            </a:r>
          </a:p>
        </p:txBody>
      </p:sp>
      <p:sp>
        <p:nvSpPr>
          <p:cNvPr id="5" name="Text Box 12"/>
          <p:cNvSpPr txBox="1"/>
          <p:nvPr/>
        </p:nvSpPr>
        <p:spPr>
          <a:xfrm>
            <a:off x="4152901" y="2563814"/>
            <a:ext cx="14859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x-none" sz="2800" b="1" dirty="0">
                <a:solidFill>
                  <a:srgbClr val="00B0F0"/>
                </a:solidFill>
                <a:latin typeface="Garamond" panose="02020404030301010803" pitchFamily="18" charset="0"/>
              </a:rPr>
              <a:t>外耳道</a:t>
            </a:r>
          </a:p>
        </p:txBody>
      </p:sp>
      <p:sp>
        <p:nvSpPr>
          <p:cNvPr id="6" name="Text Box 13"/>
          <p:cNvSpPr txBox="1"/>
          <p:nvPr/>
        </p:nvSpPr>
        <p:spPr>
          <a:xfrm>
            <a:off x="6351588" y="2557464"/>
            <a:ext cx="11430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x-none" sz="2800" b="1" dirty="0">
                <a:solidFill>
                  <a:srgbClr val="00B0F0"/>
                </a:solidFill>
                <a:latin typeface="Garamond" panose="02020404030301010803" pitchFamily="18" charset="0"/>
              </a:rPr>
              <a:t>鼓 膜</a:t>
            </a:r>
          </a:p>
        </p:txBody>
      </p:sp>
      <p:sp>
        <p:nvSpPr>
          <p:cNvPr id="7" name="Text Box 14"/>
          <p:cNvSpPr txBox="1"/>
          <p:nvPr/>
        </p:nvSpPr>
        <p:spPr>
          <a:xfrm>
            <a:off x="8318500" y="2557464"/>
            <a:ext cx="14478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x-none" sz="2800" b="1" dirty="0">
                <a:solidFill>
                  <a:srgbClr val="00B0F0"/>
                </a:solidFill>
                <a:latin typeface="Garamond" panose="02020404030301010803" pitchFamily="18" charset="0"/>
              </a:rPr>
              <a:t>听小骨</a:t>
            </a:r>
          </a:p>
        </p:txBody>
      </p:sp>
      <p:sp>
        <p:nvSpPr>
          <p:cNvPr id="8" name="Text Box 15"/>
          <p:cNvSpPr txBox="1"/>
          <p:nvPr/>
        </p:nvSpPr>
        <p:spPr>
          <a:xfrm>
            <a:off x="2573339" y="3368675"/>
            <a:ext cx="12573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x-none" sz="2800" b="1" dirty="0">
                <a:solidFill>
                  <a:srgbClr val="00B0F0"/>
                </a:solidFill>
                <a:latin typeface="Garamond" panose="02020404030301010803" pitchFamily="18" charset="0"/>
              </a:rPr>
              <a:t>耳蜗</a:t>
            </a:r>
          </a:p>
        </p:txBody>
      </p:sp>
      <p:sp>
        <p:nvSpPr>
          <p:cNvPr id="45065" name="AutoShape 20"/>
          <p:cNvSpPr/>
          <p:nvPr/>
        </p:nvSpPr>
        <p:spPr>
          <a:xfrm>
            <a:off x="1778001" y="3478213"/>
            <a:ext cx="574675" cy="300037"/>
          </a:xfrm>
          <a:prstGeom prst="rightArrow">
            <a:avLst>
              <a:gd name="adj1" fmla="val 50000"/>
              <a:gd name="adj2" fmla="val 47883"/>
            </a:avLst>
          </a:pr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lin ang="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endParaRPr lang="zh-CN" altLang="zh-CN" sz="1800" dirty="0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Text Box 24"/>
          <p:cNvSpPr txBox="1"/>
          <p:nvPr/>
        </p:nvSpPr>
        <p:spPr>
          <a:xfrm>
            <a:off x="7412674" y="3255963"/>
            <a:ext cx="32591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x-none" sz="2800" b="1" dirty="0">
                <a:solidFill>
                  <a:srgbClr val="00B0F0"/>
                </a:solidFill>
                <a:latin typeface="Garamond" panose="02020404030301010803" pitchFamily="18" charset="0"/>
              </a:rPr>
              <a:t>大脑特定区域</a:t>
            </a:r>
          </a:p>
        </p:txBody>
      </p:sp>
      <p:sp>
        <p:nvSpPr>
          <p:cNvPr id="45067" name="Line 32"/>
          <p:cNvSpPr/>
          <p:nvPr/>
        </p:nvSpPr>
        <p:spPr>
          <a:xfrm>
            <a:off x="4152900" y="3082925"/>
            <a:ext cx="1277939" cy="0"/>
          </a:xfrm>
          <a:prstGeom prst="line">
            <a:avLst/>
          </a:prstGeom>
          <a:ln w="38100" cap="flat" cmpd="sng">
            <a:solidFill>
              <a:srgbClr val="08011D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068" name="Line 34"/>
          <p:cNvSpPr/>
          <p:nvPr/>
        </p:nvSpPr>
        <p:spPr>
          <a:xfrm>
            <a:off x="6254751" y="3082925"/>
            <a:ext cx="1158875" cy="0"/>
          </a:xfrm>
          <a:prstGeom prst="line">
            <a:avLst/>
          </a:prstGeom>
          <a:ln w="38100" cap="flat" cmpd="sng">
            <a:solidFill>
              <a:srgbClr val="08011D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069" name="Line 35"/>
          <p:cNvSpPr/>
          <p:nvPr/>
        </p:nvSpPr>
        <p:spPr>
          <a:xfrm>
            <a:off x="8318500" y="3082925"/>
            <a:ext cx="1227139" cy="0"/>
          </a:xfrm>
          <a:prstGeom prst="line">
            <a:avLst/>
          </a:prstGeom>
          <a:ln w="38100" cap="flat" cmpd="sng">
            <a:solidFill>
              <a:srgbClr val="08011D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070" name="Line 36"/>
          <p:cNvSpPr/>
          <p:nvPr/>
        </p:nvSpPr>
        <p:spPr>
          <a:xfrm flipV="1">
            <a:off x="2438400" y="3887788"/>
            <a:ext cx="1143000" cy="0"/>
          </a:xfrm>
          <a:prstGeom prst="line">
            <a:avLst/>
          </a:prstGeom>
          <a:ln w="38100" cap="flat" cmpd="sng">
            <a:solidFill>
              <a:srgbClr val="08011D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071" name="Line 37"/>
          <p:cNvSpPr/>
          <p:nvPr/>
        </p:nvSpPr>
        <p:spPr>
          <a:xfrm flipV="1">
            <a:off x="4495801" y="3886200"/>
            <a:ext cx="1601788" cy="0"/>
          </a:xfrm>
          <a:prstGeom prst="line">
            <a:avLst/>
          </a:prstGeom>
          <a:ln w="38100" cap="flat" cmpd="sng">
            <a:solidFill>
              <a:srgbClr val="08011D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072" name="Line 38"/>
          <p:cNvSpPr/>
          <p:nvPr/>
        </p:nvSpPr>
        <p:spPr>
          <a:xfrm>
            <a:off x="7127875" y="3886200"/>
            <a:ext cx="2960688" cy="1588"/>
          </a:xfrm>
          <a:prstGeom prst="line">
            <a:avLst/>
          </a:prstGeom>
          <a:ln w="38100" cap="flat" cmpd="sng">
            <a:solidFill>
              <a:srgbClr val="08011D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073" name="AutoShape 20"/>
          <p:cNvSpPr/>
          <p:nvPr/>
        </p:nvSpPr>
        <p:spPr>
          <a:xfrm>
            <a:off x="3733801" y="3478213"/>
            <a:ext cx="574675" cy="300037"/>
          </a:xfrm>
          <a:prstGeom prst="rightArrow">
            <a:avLst>
              <a:gd name="adj1" fmla="val 50000"/>
              <a:gd name="adj2" fmla="val 47883"/>
            </a:avLst>
          </a:pr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lin ang="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endParaRPr lang="zh-CN" altLang="zh-CN" sz="1800" dirty="0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74" name="AutoShape 20"/>
          <p:cNvSpPr/>
          <p:nvPr/>
        </p:nvSpPr>
        <p:spPr>
          <a:xfrm>
            <a:off x="7608889" y="2747965"/>
            <a:ext cx="574675" cy="300037"/>
          </a:xfrm>
          <a:prstGeom prst="rightArrow">
            <a:avLst>
              <a:gd name="adj1" fmla="val 50000"/>
              <a:gd name="adj2" fmla="val 47883"/>
            </a:avLst>
          </a:pr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lin ang="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endParaRPr lang="zh-CN" altLang="zh-CN" sz="1800" dirty="0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75" name="AutoShape 20"/>
          <p:cNvSpPr/>
          <p:nvPr/>
        </p:nvSpPr>
        <p:spPr>
          <a:xfrm>
            <a:off x="5592764" y="2747965"/>
            <a:ext cx="574675" cy="300037"/>
          </a:xfrm>
          <a:prstGeom prst="rightArrow">
            <a:avLst>
              <a:gd name="adj1" fmla="val 50000"/>
              <a:gd name="adj2" fmla="val 47883"/>
            </a:avLst>
          </a:pr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lin ang="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endParaRPr lang="zh-CN" altLang="zh-CN" sz="1800" dirty="0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76" name="AutoShape 20"/>
          <p:cNvSpPr/>
          <p:nvPr/>
        </p:nvSpPr>
        <p:spPr>
          <a:xfrm>
            <a:off x="3413125" y="2747965"/>
            <a:ext cx="574675" cy="300037"/>
          </a:xfrm>
          <a:prstGeom prst="rightArrow">
            <a:avLst>
              <a:gd name="adj1" fmla="val 50000"/>
              <a:gd name="adj2" fmla="val 47883"/>
            </a:avLst>
          </a:pr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lin ang="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endParaRPr lang="zh-CN" altLang="zh-CN" sz="1800" dirty="0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77" name="AutoShape 20"/>
          <p:cNvSpPr/>
          <p:nvPr/>
        </p:nvSpPr>
        <p:spPr>
          <a:xfrm>
            <a:off x="6254751" y="3476625"/>
            <a:ext cx="574675" cy="300038"/>
          </a:xfrm>
          <a:prstGeom prst="rightArrow">
            <a:avLst>
              <a:gd name="adj1" fmla="val 50000"/>
              <a:gd name="adj2" fmla="val 47883"/>
            </a:avLst>
          </a:pr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lin ang="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endParaRPr lang="zh-CN" altLang="zh-CN" sz="1800" dirty="0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3"/>
          <p:cNvSpPr txBox="1"/>
          <p:nvPr/>
        </p:nvSpPr>
        <p:spPr>
          <a:xfrm>
            <a:off x="1524000" y="1219200"/>
            <a:ext cx="9747885" cy="511742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0000" tIns="46800" rIns="90000" bIns="4680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514350" lvl="0" indent="-514350" eaLnBrk="1" hangingPunct="1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zh-CN" altLang="en-US" b="1" dirty="0">
                <a:latin typeface="Times New Roman" panose="02020603050405020304" pitchFamily="18" charset="0"/>
              </a:rPr>
              <a:t>减少和消除噪声；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 marL="514350" lvl="0" indent="-514350" eaLnBrk="1" hangingPunct="1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zh-CN" altLang="en-US" b="1" dirty="0">
                <a:latin typeface="Times New Roman" panose="02020603050405020304" pitchFamily="18" charset="0"/>
              </a:rPr>
              <a:t>不要用尖锐的器物挖耳朵，以免戳伤外耳道或鼓膜；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 marL="514350" lvl="0" indent="-514350" eaLnBrk="1" hangingPunct="1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zh-CN" altLang="en-US" b="1" dirty="0">
                <a:latin typeface="Times New Roman" panose="02020603050405020304" pitchFamily="18" charset="0"/>
              </a:rPr>
              <a:t>遇到巨大声响时，张口或闭口堵耳；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 marL="514350" lvl="0" indent="-514350" eaLnBrk="1" hangingPunct="1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zh-CN" altLang="en-US" b="1" dirty="0">
                <a:latin typeface="Times New Roman" panose="02020603050405020304" pitchFamily="18" charset="0"/>
              </a:rPr>
              <a:t>鼻咽部有炎症时要及时治疗，避免引起中耳炎。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 marL="514350" lvl="0" indent="-514350" eaLnBrk="1" hangingPunct="1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zh-CN" altLang="en-US" b="1" dirty="0">
                <a:latin typeface="Times New Roman" panose="02020603050405020304" pitchFamily="18" charset="0"/>
              </a:rPr>
              <a:t>不让脏水进入耳朵，避免外耳道感染。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 marL="514350" lvl="0" indent="-514350" eaLnBrk="1" hangingPunct="1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3" name="Rectangle 38"/>
          <p:cNvSpPr>
            <a:spLocks noChangeArrowheads="1"/>
          </p:cNvSpPr>
          <p:nvPr/>
        </p:nvSpPr>
        <p:spPr bwMode="auto">
          <a:xfrm>
            <a:off x="3671571" y="132715"/>
            <a:ext cx="5453063" cy="9233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方正卡通简体" pitchFamily="1" charset="-122"/>
                <a:cs typeface="+mn-cs"/>
              </a:rPr>
              <a:t>耳的卫生和保健</a:t>
            </a:r>
            <a:endParaRPr kumimoji="0" lang="zh-CN" sz="54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方正卡通简体" pitchFamily="1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105401" y="1524001"/>
            <a:ext cx="5444119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B0F0"/>
                </a:solidFill>
                <a:latin typeface="Arial" panose="020B0604020202020204" pitchFamily="34" charset="0"/>
              </a:rPr>
              <a:t>（影响人们学习、工作和休息的声音）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6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6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6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5280026" y="4759326"/>
            <a:ext cx="18473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zh-CN" sz="3600">
              <a:solidFill>
                <a:schemeClr val="tx1"/>
              </a:solidFill>
              <a:effectLst/>
              <a:ea typeface="隶书" panose="02010509060101010101" pitchFamily="49" charset="-122"/>
            </a:endParaRPr>
          </a:p>
        </p:txBody>
      </p:sp>
      <p:sp>
        <p:nvSpPr>
          <p:cNvPr id="53252" name="Text Box 2"/>
          <p:cNvSpPr txBox="1">
            <a:spLocks noChangeArrowheads="1"/>
          </p:cNvSpPr>
          <p:nvPr/>
        </p:nvSpPr>
        <p:spPr bwMode="auto">
          <a:xfrm>
            <a:off x="1184910" y="1367155"/>
            <a:ext cx="10558780" cy="46012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1、下列各项中，不属于内耳结构的是（      ）</a:t>
            </a:r>
          </a:p>
          <a:p>
            <a:pPr>
              <a:lnSpc>
                <a:spcPts val="3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A、半规管      B、前庭      C、鼓膜      D、耳蜗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ts val="3000"/>
              </a:lnSpc>
              <a:spcBef>
                <a:spcPts val="3600"/>
              </a:spcBef>
              <a:buClrTx/>
              <a:buSzTx/>
              <a:buFontTx/>
              <a:buNone/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2、中耳内通过三块听小骨传导的是（       ）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ts val="3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A、外界声波     </a:t>
            </a:r>
            <a:r>
              <a:rPr lang="zh-CN" altLang="en-US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B、鼓膜的振动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ts val="3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C、神经冲动   </a:t>
            </a:r>
            <a:r>
              <a:rPr lang="zh-CN" altLang="en-US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D、听觉 </a:t>
            </a:r>
            <a:r>
              <a:rPr lang="zh-CN" altLang="en-US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</a:p>
          <a:p>
            <a:pPr eaLnBrk="0" hangingPunct="0">
              <a:lnSpc>
                <a:spcPts val="3000"/>
              </a:lnSpc>
              <a:spcBef>
                <a:spcPts val="360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lang="en-US" altLang="zh-CN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、听觉形成过程中感受刺激产生兴奋的结构是（      ）</a:t>
            </a:r>
            <a:endParaRPr kumimoji="0"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0" hangingPunct="0">
              <a:lnSpc>
                <a:spcPts val="3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lang="zh-CN" altLang="en-US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Ａ．耳蜗     Ｂ．鼓膜     Ｃ．听觉中枢     Ｄ．半规管</a:t>
            </a:r>
            <a:r>
              <a:rPr lang="zh-CN" altLang="en-US" sz="3600" b="1">
                <a:solidFill>
                  <a:schemeClr val="accent2"/>
                </a:solidFill>
                <a:effectLst/>
                <a:latin typeface="黑体" panose="02010609060101010101" pitchFamily="2" charset="-122"/>
                <a:sym typeface="+mn-ea"/>
              </a:rPr>
              <a:t>   </a:t>
            </a:r>
            <a:endParaRPr lang="zh-CN" altLang="en-US" sz="3600">
              <a:solidFill>
                <a:schemeClr val="tx1"/>
              </a:solidFill>
              <a:effectLst/>
              <a:latin typeface="黑体" panose="02010609060101010101" pitchFamily="2" charset="-122"/>
            </a:endParaRPr>
          </a:p>
        </p:txBody>
      </p:sp>
      <p:sp>
        <p:nvSpPr>
          <p:cNvPr id="13658116" name="Text Box 4"/>
          <p:cNvSpPr txBox="1">
            <a:spLocks noChangeArrowheads="1"/>
          </p:cNvSpPr>
          <p:nvPr/>
        </p:nvSpPr>
        <p:spPr bwMode="auto">
          <a:xfrm>
            <a:off x="8420419" y="1033145"/>
            <a:ext cx="647700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6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C</a:t>
            </a:r>
          </a:p>
        </p:txBody>
      </p:sp>
      <p:sp>
        <p:nvSpPr>
          <p:cNvPr id="13659140" name="Text Box 4"/>
          <p:cNvSpPr txBox="1">
            <a:spLocks noChangeArrowheads="1"/>
          </p:cNvSpPr>
          <p:nvPr/>
        </p:nvSpPr>
        <p:spPr bwMode="auto">
          <a:xfrm>
            <a:off x="8081011" y="2506663"/>
            <a:ext cx="792163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6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B</a:t>
            </a:r>
            <a:endParaRPr lang="en-US" altLang="zh-CN" sz="6000" b="1">
              <a:solidFill>
                <a:srgbClr val="FFFF00"/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08439" y="127637"/>
            <a:ext cx="5472112" cy="11068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660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imes New Roman" panose="02020603050405020304" pitchFamily="18" charset="0"/>
              </a:rPr>
              <a:t>达标测试</a:t>
            </a: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0095231" y="4574223"/>
            <a:ext cx="792163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6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A</a:t>
            </a:r>
            <a:endParaRPr lang="en-US" altLang="zh-CN" sz="6000" b="1">
              <a:solidFill>
                <a:srgbClr val="FFFF00"/>
              </a:solidFill>
              <a:effectLst/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58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58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58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58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58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59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59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59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59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591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58116" grpId="0"/>
      <p:bldP spid="13659140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5" name="Text Box 7"/>
          <p:cNvSpPr txBox="1">
            <a:spLocks noChangeArrowheads="1"/>
          </p:cNvSpPr>
          <p:nvPr/>
        </p:nvSpPr>
        <p:spPr bwMode="auto">
          <a:xfrm>
            <a:off x="593726" y="335917"/>
            <a:ext cx="11005185" cy="6565900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</a:t>
            </a:r>
            <a:r>
              <a:rPr kumimoji="0"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人坐车时不靠视觉也能判断车速的快慢和左右转弯，因为感受刺激的感受器位于（      ）</a:t>
            </a:r>
          </a:p>
          <a:p>
            <a:pPr ea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Ａ</a:t>
            </a:r>
            <a:r>
              <a:rPr kumimoji="0"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kumimoji="0"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耳蜗和前庭内           Ｂ</a:t>
            </a:r>
            <a:r>
              <a:rPr kumimoji="0"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kumimoji="0"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前庭和半规管内</a:t>
            </a:r>
          </a:p>
          <a:p>
            <a:pPr ea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Ｃ</a:t>
            </a:r>
            <a:r>
              <a:rPr kumimoji="0"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kumimoji="0"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半规管和鼓膜内        Ｄ</a:t>
            </a:r>
            <a:r>
              <a:rPr kumimoji="0"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kumimoji="0"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鼓室和耳蜗内 </a:t>
            </a:r>
          </a:p>
          <a:p>
            <a:pPr eaLnBrk="0" hangingPunct="0">
              <a:lnSpc>
                <a:spcPts val="3840"/>
              </a:lnSpc>
              <a:spcBef>
                <a:spcPts val="360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</a:t>
            </a:r>
            <a:r>
              <a:rPr kumimoji="0"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在飞机起飞或降落时，应将口微微张开，其目的是</a:t>
            </a:r>
            <a:r>
              <a:rPr kumimoji="0"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)</a:t>
            </a:r>
          </a:p>
          <a:p>
            <a:pPr ea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kumimoji="0"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Ａ</a:t>
            </a:r>
            <a:r>
              <a:rPr kumimoji="0"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kumimoji="0"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使鼓膜内外的气压平衡，避免鼓膜受损伤 </a:t>
            </a:r>
          </a:p>
          <a:p>
            <a:pPr ea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Ｂ</a:t>
            </a:r>
            <a:r>
              <a:rPr kumimoji="0"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kumimoji="0"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减缓紧张情绪</a:t>
            </a:r>
          </a:p>
          <a:p>
            <a:pPr ea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Ｃ</a:t>
            </a:r>
            <a:r>
              <a:rPr kumimoji="0"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kumimoji="0"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避免呕吐            </a:t>
            </a:r>
          </a:p>
          <a:p>
            <a:pPr ea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Ｄ</a:t>
            </a:r>
            <a:r>
              <a:rPr kumimoji="0"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kumimoji="0"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进行深呼吸，以适应气压变化</a:t>
            </a:r>
          </a:p>
          <a:p>
            <a:pPr ea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en-US" altLang="zh-CN" sz="280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659140" name="Text Box 4"/>
          <p:cNvSpPr txBox="1">
            <a:spLocks noChangeArrowheads="1"/>
          </p:cNvSpPr>
          <p:nvPr/>
        </p:nvSpPr>
        <p:spPr bwMode="auto">
          <a:xfrm>
            <a:off x="5118101" y="634048"/>
            <a:ext cx="792163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6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B</a:t>
            </a:r>
            <a:endParaRPr lang="en-US" altLang="zh-CN" sz="6000" b="1">
              <a:solidFill>
                <a:srgbClr val="FFFF00"/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0160001" y="2921318"/>
            <a:ext cx="792163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6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A</a:t>
            </a:r>
            <a:endParaRPr lang="en-US" altLang="zh-CN" sz="6000" b="1">
              <a:solidFill>
                <a:srgbClr val="FFFF00"/>
              </a:solidFill>
              <a:effectLst/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59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59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59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59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591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59140" grpId="0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Text Box 14"/>
          <p:cNvSpPr txBox="1">
            <a:spLocks noChangeArrowheads="1"/>
          </p:cNvSpPr>
          <p:nvPr/>
        </p:nvSpPr>
        <p:spPr bwMode="auto">
          <a:xfrm>
            <a:off x="7165023" y="4370388"/>
            <a:ext cx="184731" cy="369332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0" lang="zh-CN" altLang="zh-CN" sz="1800"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6325" name="Group 24"/>
          <p:cNvGrpSpPr/>
          <p:nvPr/>
        </p:nvGrpSpPr>
        <p:grpSpPr bwMode="auto">
          <a:xfrm>
            <a:off x="5608955" y="1915797"/>
            <a:ext cx="6440171" cy="4123055"/>
            <a:chOff x="2517" y="482"/>
            <a:chExt cx="3175" cy="2597"/>
          </a:xfrm>
        </p:grpSpPr>
        <p:grpSp>
          <p:nvGrpSpPr>
            <p:cNvPr id="56333" name="Group 6"/>
            <p:cNvGrpSpPr/>
            <p:nvPr/>
          </p:nvGrpSpPr>
          <p:grpSpPr bwMode="auto">
            <a:xfrm>
              <a:off x="2517" y="482"/>
              <a:ext cx="3175" cy="2449"/>
              <a:chOff x="1882" y="482"/>
              <a:chExt cx="3538" cy="2028"/>
            </a:xfrm>
          </p:grpSpPr>
          <p:pic>
            <p:nvPicPr>
              <p:cNvPr id="56346" name="Picture 4" descr="image15-6"/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t="34161" r="37242"/>
              <a:stretch>
                <a:fillRect/>
              </a:stretch>
            </p:blipFill>
            <p:spPr bwMode="auto">
              <a:xfrm>
                <a:off x="1882" y="1207"/>
                <a:ext cx="2132" cy="13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6347" name="Picture 5" descr="image15-6"/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60648" b="39758"/>
              <a:stretch>
                <a:fillRect/>
              </a:stretch>
            </p:blipFill>
            <p:spPr bwMode="auto">
              <a:xfrm>
                <a:off x="4014" y="482"/>
                <a:ext cx="1406" cy="12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59081" name="Line 9"/>
            <p:cNvSpPr>
              <a:spLocks noChangeShapeType="1"/>
            </p:cNvSpPr>
            <p:nvPr/>
          </p:nvSpPr>
          <p:spPr bwMode="auto">
            <a:xfrm flipH="1">
              <a:off x="3107" y="2069"/>
              <a:ext cx="499" cy="72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56335" name="Text Box 10"/>
            <p:cNvSpPr txBox="1">
              <a:spLocks noChangeArrowheads="1"/>
            </p:cNvSpPr>
            <p:nvPr/>
          </p:nvSpPr>
          <p:spPr bwMode="auto">
            <a:xfrm>
              <a:off x="2925" y="2704"/>
              <a:ext cx="273" cy="329"/>
            </a:xfrm>
            <a:prstGeom prst="rect">
              <a:avLst/>
            </a:prstGeom>
            <a:noFill/>
            <a:ln w="38100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0" lang="en-US" altLang="zh-CN" sz="2800" b="1">
                  <a:solidFill>
                    <a:schemeClr val="hlink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259083" name="Line 11"/>
            <p:cNvSpPr>
              <a:spLocks noChangeShapeType="1"/>
            </p:cNvSpPr>
            <p:nvPr/>
          </p:nvSpPr>
          <p:spPr bwMode="auto">
            <a:xfrm flipH="1">
              <a:off x="3696" y="2160"/>
              <a:ext cx="227" cy="68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56337" name="Text Box 12"/>
            <p:cNvSpPr txBox="1">
              <a:spLocks noChangeArrowheads="1"/>
            </p:cNvSpPr>
            <p:nvPr/>
          </p:nvSpPr>
          <p:spPr bwMode="auto">
            <a:xfrm>
              <a:off x="3515" y="2750"/>
              <a:ext cx="273" cy="329"/>
            </a:xfrm>
            <a:prstGeom prst="rect">
              <a:avLst/>
            </a:prstGeom>
            <a:noFill/>
            <a:ln w="38100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0" lang="en-US" altLang="zh-CN" sz="2800" b="1">
                  <a:solidFill>
                    <a:schemeClr val="hlink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259085" name="Line 13"/>
            <p:cNvSpPr>
              <a:spLocks noChangeShapeType="1"/>
            </p:cNvSpPr>
            <p:nvPr/>
          </p:nvSpPr>
          <p:spPr bwMode="auto">
            <a:xfrm>
              <a:off x="3651" y="1026"/>
              <a:ext cx="272" cy="90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56339" name="Text Box 16"/>
            <p:cNvSpPr txBox="1">
              <a:spLocks noChangeArrowheads="1"/>
            </p:cNvSpPr>
            <p:nvPr/>
          </p:nvSpPr>
          <p:spPr bwMode="auto">
            <a:xfrm>
              <a:off x="3470" y="754"/>
              <a:ext cx="273" cy="329"/>
            </a:xfrm>
            <a:prstGeom prst="rect">
              <a:avLst/>
            </a:prstGeom>
            <a:noFill/>
            <a:ln w="38100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0" lang="en-US" altLang="zh-CN" sz="2800" b="1">
                  <a:solidFill>
                    <a:schemeClr val="hlink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rPr>
                <a:t>C</a:t>
              </a:r>
            </a:p>
          </p:txBody>
        </p:sp>
        <p:sp>
          <p:nvSpPr>
            <p:cNvPr id="259087" name="Line 17"/>
            <p:cNvSpPr>
              <a:spLocks noChangeShapeType="1"/>
            </p:cNvSpPr>
            <p:nvPr/>
          </p:nvSpPr>
          <p:spPr bwMode="auto">
            <a:xfrm>
              <a:off x="4195" y="2069"/>
              <a:ext cx="726" cy="45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56341" name="Text Box 18"/>
            <p:cNvSpPr txBox="1">
              <a:spLocks noChangeArrowheads="1"/>
            </p:cNvSpPr>
            <p:nvPr/>
          </p:nvSpPr>
          <p:spPr bwMode="auto">
            <a:xfrm>
              <a:off x="4876" y="2432"/>
              <a:ext cx="273" cy="329"/>
            </a:xfrm>
            <a:prstGeom prst="rect">
              <a:avLst/>
            </a:prstGeom>
            <a:noFill/>
            <a:ln w="38100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0" lang="en-US" altLang="zh-CN" sz="2800" b="1">
                  <a:solidFill>
                    <a:schemeClr val="hlink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rPr>
                <a:t>D</a:t>
              </a:r>
            </a:p>
          </p:txBody>
        </p:sp>
        <p:sp>
          <p:nvSpPr>
            <p:cNvPr id="259089" name="Line 19"/>
            <p:cNvSpPr>
              <a:spLocks noChangeShapeType="1"/>
            </p:cNvSpPr>
            <p:nvPr/>
          </p:nvSpPr>
          <p:spPr bwMode="auto">
            <a:xfrm flipV="1">
              <a:off x="4105" y="1117"/>
              <a:ext cx="0" cy="68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56343" name="Text Box 20"/>
            <p:cNvSpPr txBox="1">
              <a:spLocks noChangeArrowheads="1"/>
            </p:cNvSpPr>
            <p:nvPr/>
          </p:nvSpPr>
          <p:spPr bwMode="auto">
            <a:xfrm>
              <a:off x="3969" y="845"/>
              <a:ext cx="273" cy="329"/>
            </a:xfrm>
            <a:prstGeom prst="rect">
              <a:avLst/>
            </a:prstGeom>
            <a:noFill/>
            <a:ln w="38100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0" lang="en-US" altLang="zh-CN" sz="2800" b="1">
                  <a:solidFill>
                    <a:schemeClr val="hlink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rPr>
                <a:t>E</a:t>
              </a:r>
            </a:p>
          </p:txBody>
        </p:sp>
        <p:sp>
          <p:nvSpPr>
            <p:cNvPr id="259091" name="Line 21"/>
            <p:cNvSpPr>
              <a:spLocks noChangeShapeType="1"/>
            </p:cNvSpPr>
            <p:nvPr/>
          </p:nvSpPr>
          <p:spPr bwMode="auto">
            <a:xfrm>
              <a:off x="5103" y="1207"/>
              <a:ext cx="226" cy="95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56345" name="Text Box 22"/>
            <p:cNvSpPr txBox="1">
              <a:spLocks noChangeArrowheads="1"/>
            </p:cNvSpPr>
            <p:nvPr/>
          </p:nvSpPr>
          <p:spPr bwMode="auto">
            <a:xfrm>
              <a:off x="5193" y="2115"/>
              <a:ext cx="273" cy="329"/>
            </a:xfrm>
            <a:prstGeom prst="rect">
              <a:avLst/>
            </a:prstGeom>
            <a:noFill/>
            <a:ln w="38100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0" lang="en-US" altLang="zh-CN" sz="2800" b="1">
                  <a:solidFill>
                    <a:schemeClr val="hlink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rPr>
                <a:t>F</a:t>
              </a:r>
            </a:p>
          </p:txBody>
        </p:sp>
      </p:grpSp>
      <p:sp>
        <p:nvSpPr>
          <p:cNvPr id="56326" name="Text Box 25"/>
          <p:cNvSpPr txBox="1">
            <a:spLocks noChangeArrowheads="1"/>
          </p:cNvSpPr>
          <p:nvPr/>
        </p:nvSpPr>
        <p:spPr bwMode="auto">
          <a:xfrm>
            <a:off x="517526" y="1834517"/>
            <a:ext cx="4522471" cy="3970318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0"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kumimoji="0"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在听觉形成过程中，听觉神经传导的神经冲动是在</a:t>
            </a:r>
            <a:r>
              <a:rPr kumimoji="0"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[   ]________</a:t>
            </a:r>
            <a:r>
              <a:rPr kumimoji="0"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产生的</a:t>
            </a:r>
          </a:p>
          <a:p>
            <a:pPr eaLnBrk="0" hangingPunct="0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3.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一位战士的耳被炮声震聋，损伤部位最可能是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[   ]________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。</a:t>
            </a:r>
            <a:endParaRPr kumimoji="0" lang="zh-CN" altLang="en-US" b="1">
              <a:solidFill>
                <a:schemeClr val="accent2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0" lang="zh-CN" altLang="en-US" b="1">
              <a:solidFill>
                <a:schemeClr val="accent2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6587" name="Text Box 27"/>
          <p:cNvSpPr txBox="1">
            <a:spLocks noChangeArrowheads="1"/>
          </p:cNvSpPr>
          <p:nvPr/>
        </p:nvSpPr>
        <p:spPr bwMode="auto">
          <a:xfrm>
            <a:off x="7165183" y="1053785"/>
            <a:ext cx="2866489" cy="584775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0" lang="en-US" altLang="zh-CN" sz="3200" b="1">
                <a:solidFill>
                  <a:srgbClr val="FF33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A→B→C→D→F</a:t>
            </a:r>
          </a:p>
        </p:txBody>
      </p:sp>
      <p:sp>
        <p:nvSpPr>
          <p:cNvPr id="66588" name="Text Box 28"/>
          <p:cNvSpPr txBox="1">
            <a:spLocks noChangeArrowheads="1"/>
          </p:cNvSpPr>
          <p:nvPr/>
        </p:nvSpPr>
        <p:spPr bwMode="auto">
          <a:xfrm>
            <a:off x="2099629" y="2827022"/>
            <a:ext cx="504825" cy="583565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0" lang="en-US" altLang="zh-CN" sz="3200" b="1">
                <a:solidFill>
                  <a:srgbClr val="FF33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</a:p>
        </p:txBody>
      </p:sp>
      <p:sp>
        <p:nvSpPr>
          <p:cNvPr id="66589" name="Text Box 29"/>
          <p:cNvSpPr txBox="1">
            <a:spLocks noChangeArrowheads="1"/>
          </p:cNvSpPr>
          <p:nvPr/>
        </p:nvSpPr>
        <p:spPr bwMode="auto">
          <a:xfrm>
            <a:off x="2975611" y="2779396"/>
            <a:ext cx="1223963" cy="584775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0" lang="zh-CN" altLang="en-US" sz="3200" b="1">
                <a:solidFill>
                  <a:srgbClr val="FF33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耳蜗</a:t>
            </a:r>
          </a:p>
        </p:txBody>
      </p:sp>
      <p:sp>
        <p:nvSpPr>
          <p:cNvPr id="66591" name="Text Box 31"/>
          <p:cNvSpPr txBox="1">
            <a:spLocks noChangeArrowheads="1"/>
          </p:cNvSpPr>
          <p:nvPr/>
        </p:nvSpPr>
        <p:spPr bwMode="auto">
          <a:xfrm>
            <a:off x="1316992" y="4859657"/>
            <a:ext cx="504825" cy="583565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0" lang="en-US" altLang="zh-CN" sz="3200" b="1">
                <a:solidFill>
                  <a:srgbClr val="FF33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66592" name="Text Box 32"/>
          <p:cNvSpPr txBox="1">
            <a:spLocks noChangeArrowheads="1"/>
          </p:cNvSpPr>
          <p:nvPr/>
        </p:nvSpPr>
        <p:spPr bwMode="auto">
          <a:xfrm>
            <a:off x="2298065" y="4859656"/>
            <a:ext cx="1223963" cy="584775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0" lang="zh-CN" altLang="en-US" sz="3200" b="1">
                <a:solidFill>
                  <a:srgbClr val="FF33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鼓膜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17526" y="561341"/>
            <a:ext cx="111575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1.上课铃响了，同学们听到铃声陆续走到教室。请用图中字母及箭头写出听觉形成过程的途径：_______________</a:t>
            </a:r>
            <a:endParaRPr lang="zh-CN" altLang="en-US" sz="32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6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6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6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6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6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6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87" grpId="0"/>
      <p:bldP spid="66588" grpId="0"/>
      <p:bldP spid="66589" grpId="0"/>
      <p:bldP spid="66591" grpId="0"/>
      <p:bldP spid="6659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0" y="1682750"/>
            <a:ext cx="12192000" cy="26114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Group 5"/>
          <p:cNvGrpSpPr/>
          <p:nvPr/>
        </p:nvGrpSpPr>
        <p:grpSpPr>
          <a:xfrm>
            <a:off x="654051" y="1620838"/>
            <a:ext cx="4562475" cy="2667000"/>
            <a:chOff x="838200" y="1621409"/>
            <a:chExt cx="5257800" cy="2651879"/>
          </a:xfrm>
        </p:grpSpPr>
        <p:sp>
          <p:nvSpPr>
            <p:cNvPr id="4" name="Rectangle 6"/>
            <p:cNvSpPr/>
            <p:nvPr/>
          </p:nvSpPr>
          <p:spPr>
            <a:xfrm>
              <a:off x="838200" y="1682839"/>
              <a:ext cx="5257800" cy="2590449"/>
            </a:xfrm>
            <a:prstGeom prst="rect">
              <a:avLst/>
            </a:prstGeom>
            <a:solidFill>
              <a:srgbClr val="25B7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Oval 7"/>
            <p:cNvSpPr/>
            <p:nvPr/>
          </p:nvSpPr>
          <p:spPr>
            <a:xfrm>
              <a:off x="1349111" y="1621409"/>
              <a:ext cx="1060122" cy="106012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Oval 8"/>
            <p:cNvSpPr/>
            <p:nvPr/>
          </p:nvSpPr>
          <p:spPr>
            <a:xfrm>
              <a:off x="1080946" y="2215079"/>
              <a:ext cx="798226" cy="798226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Oval 9"/>
            <p:cNvSpPr/>
            <p:nvPr/>
          </p:nvSpPr>
          <p:spPr>
            <a:xfrm>
              <a:off x="4961628" y="2394937"/>
              <a:ext cx="1111084" cy="1111084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Oval 10"/>
            <p:cNvSpPr/>
            <p:nvPr/>
          </p:nvSpPr>
          <p:spPr>
            <a:xfrm>
              <a:off x="4387795" y="2266958"/>
              <a:ext cx="798226" cy="798226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11"/>
            <p:cNvSpPr/>
            <p:nvPr/>
          </p:nvSpPr>
          <p:spPr>
            <a:xfrm>
              <a:off x="5281810" y="1977716"/>
              <a:ext cx="329326" cy="329326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" name="Group 12"/>
          <p:cNvGrpSpPr/>
          <p:nvPr/>
        </p:nvGrpSpPr>
        <p:grpSpPr>
          <a:xfrm>
            <a:off x="2938466" y="3451225"/>
            <a:ext cx="2306638" cy="2306638"/>
            <a:chOff x="4583803" y="3067129"/>
            <a:chExt cx="1790163" cy="1790163"/>
          </a:xfrm>
        </p:grpSpPr>
        <p:sp>
          <p:nvSpPr>
            <p:cNvPr id="11" name="Oval 13"/>
            <p:cNvSpPr/>
            <p:nvPr/>
          </p:nvSpPr>
          <p:spPr>
            <a:xfrm>
              <a:off x="4583803" y="3067129"/>
              <a:ext cx="1790163" cy="1790163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pic>
          <p:nvPicPr>
            <p:cNvPr id="8203" name="Picture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07503" y="3413931"/>
              <a:ext cx="548279" cy="54827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" name="Rectangle 15"/>
            <p:cNvSpPr/>
            <p:nvPr/>
          </p:nvSpPr>
          <p:spPr>
            <a:xfrm>
              <a:off x="4956173" y="4057461"/>
              <a:ext cx="1281499" cy="3296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+mn-ea"/>
                  <a:cs typeface="Oswald Regular"/>
                </a:rPr>
                <a:t>Web Design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Oswald Regular"/>
              </a:endParaRPr>
            </a:p>
          </p:txBody>
        </p:sp>
      </p:grpSp>
      <p:grpSp>
        <p:nvGrpSpPr>
          <p:cNvPr id="8205" name="组合 79"/>
          <p:cNvGrpSpPr/>
          <p:nvPr/>
        </p:nvGrpSpPr>
        <p:grpSpPr>
          <a:xfrm>
            <a:off x="2917826" y="3489327"/>
            <a:ext cx="2371725" cy="2378075"/>
            <a:chOff x="6379729" y="2488774"/>
            <a:chExt cx="2513016" cy="2513016"/>
          </a:xfrm>
        </p:grpSpPr>
        <p:sp>
          <p:nvSpPr>
            <p:cNvPr id="21" name="任意多边形 82"/>
            <p:cNvSpPr/>
            <p:nvPr/>
          </p:nvSpPr>
          <p:spPr>
            <a:xfrm rot="3738964">
              <a:off x="6379729" y="2488774"/>
              <a:ext cx="2513016" cy="2513016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FFFFFF"/>
                </a:gs>
                <a:gs pos="88000">
                  <a:srgbClr val="FFFFFF">
                    <a:lumMod val="72000"/>
                  </a:srgbClr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127000" dist="63500" dir="7380000" sx="102000" sy="102000" algn="tr" rotWithShape="0">
                <a:prstClr val="black">
                  <a:alpha val="39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任意多边形 83"/>
            <p:cNvSpPr/>
            <p:nvPr/>
          </p:nvSpPr>
          <p:spPr>
            <a:xfrm rot="16377237">
              <a:off x="6409518" y="2506881"/>
              <a:ext cx="2476803" cy="2476800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flip="none" rotWithShape="1">
              <a:gsLst>
                <a:gs pos="29000">
                  <a:srgbClr val="FFFFFF"/>
                </a:gs>
                <a:gs pos="98000">
                  <a:srgbClr val="FFFFFF">
                    <a:lumMod val="75000"/>
                  </a:srgbClr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softEdge rad="0"/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208" name="TextBox 12"/>
          <p:cNvSpPr txBox="1"/>
          <p:nvPr/>
        </p:nvSpPr>
        <p:spPr>
          <a:xfrm>
            <a:off x="657226" y="498475"/>
            <a:ext cx="3570208" cy="1107996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6600" dirty="0">
                <a:latin typeface="黑体" panose="02010609060101010101" pitchFamily="2" charset="-122"/>
                <a:ea typeface="黑体" panose="02010609060101010101" pitchFamily="2" charset="-122"/>
              </a:rPr>
              <a:t>学习目标</a:t>
            </a:r>
            <a:endParaRPr lang="en-US" altLang="zh-CN" sz="6600" b="1" dirty="0">
              <a:solidFill>
                <a:srgbClr val="595859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240" name="TextBox 12"/>
          <p:cNvSpPr txBox="1"/>
          <p:nvPr/>
        </p:nvSpPr>
        <p:spPr>
          <a:xfrm>
            <a:off x="6323014" y="1682751"/>
            <a:ext cx="3792537" cy="707886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眼球的主要结构</a:t>
            </a:r>
            <a:endParaRPr lang="en-US" altLang="zh-CN" sz="4000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rcRect l="29270"/>
          <a:stretch>
            <a:fillRect/>
          </a:stretch>
        </p:blipFill>
        <p:spPr>
          <a:xfrm>
            <a:off x="3076577" y="3674112"/>
            <a:ext cx="2074545" cy="2009775"/>
          </a:xfrm>
          <a:prstGeom prst="ellipse">
            <a:avLst/>
          </a:prstGeom>
        </p:spPr>
      </p:pic>
      <p:sp>
        <p:nvSpPr>
          <p:cNvPr id="4105" name="TextBox 36"/>
          <p:cNvSpPr txBox="1"/>
          <p:nvPr/>
        </p:nvSpPr>
        <p:spPr>
          <a:xfrm>
            <a:off x="5400675" y="1620838"/>
            <a:ext cx="863600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x-none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汉仪娃娃篆简"/>
                <a:ea typeface="汉仪娃娃篆简"/>
                <a:cs typeface="+mn-cs"/>
              </a:rPr>
              <a:t>1</a:t>
            </a:r>
          </a:p>
        </p:txBody>
      </p:sp>
      <p:sp>
        <p:nvSpPr>
          <p:cNvPr id="16" name="TextBox 36"/>
          <p:cNvSpPr txBox="1"/>
          <p:nvPr/>
        </p:nvSpPr>
        <p:spPr>
          <a:xfrm>
            <a:off x="5400675" y="2601913"/>
            <a:ext cx="863600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x-none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汉仪娃娃篆简"/>
                <a:ea typeface="汉仪娃娃篆简"/>
                <a:cs typeface="+mn-cs"/>
              </a:rPr>
              <a:t>2</a:t>
            </a:r>
          </a:p>
        </p:txBody>
      </p:sp>
      <p:sp>
        <p:nvSpPr>
          <p:cNvPr id="9249" name="TextBox 12"/>
          <p:cNvSpPr txBox="1"/>
          <p:nvPr/>
        </p:nvSpPr>
        <p:spPr>
          <a:xfrm>
            <a:off x="6323014" y="2576515"/>
            <a:ext cx="5249863" cy="707886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视觉是如何形成的</a:t>
            </a:r>
          </a:p>
        </p:txBody>
      </p:sp>
      <p:sp>
        <p:nvSpPr>
          <p:cNvPr id="20" name="TextBox 36"/>
          <p:cNvSpPr txBox="1"/>
          <p:nvPr/>
        </p:nvSpPr>
        <p:spPr>
          <a:xfrm>
            <a:off x="5400675" y="3592513"/>
            <a:ext cx="863600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x-none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汉仪娃娃篆简"/>
                <a:ea typeface="汉仪娃娃篆简"/>
                <a:cs typeface="+mn-cs"/>
              </a:rPr>
              <a:t>3</a:t>
            </a:r>
          </a:p>
        </p:txBody>
      </p:sp>
      <p:sp>
        <p:nvSpPr>
          <p:cNvPr id="9251" name="TextBox 12"/>
          <p:cNvSpPr txBox="1"/>
          <p:nvPr/>
        </p:nvSpPr>
        <p:spPr>
          <a:xfrm>
            <a:off x="6323014" y="3530602"/>
            <a:ext cx="5249863" cy="707886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近视的形成及预防</a:t>
            </a:r>
          </a:p>
        </p:txBody>
      </p:sp>
      <p:sp>
        <p:nvSpPr>
          <p:cNvPr id="25" name="椭圆 24"/>
          <p:cNvSpPr/>
          <p:nvPr/>
        </p:nvSpPr>
        <p:spPr>
          <a:xfrm>
            <a:off x="654049" y="2008497"/>
            <a:ext cx="1360795" cy="1584325"/>
          </a:xfrm>
          <a:prstGeom prst="ellipse">
            <a:avLst/>
          </a:prstGeom>
          <a:gradFill flip="none" rotWithShape="1">
            <a:gsLst>
              <a:gs pos="29000">
                <a:srgbClr val="FFFFFF"/>
              </a:gs>
              <a:gs pos="98000">
                <a:srgbClr val="FFFFFF">
                  <a:lumMod val="75000"/>
                </a:srgbClr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097281" y="2327277"/>
            <a:ext cx="849631" cy="1017905"/>
          </a:xfrm>
          <a:prstGeom prst="ellipse">
            <a:avLst/>
          </a:prstGeom>
          <a:solidFill>
            <a:schemeClr val="bg1"/>
          </a:solidFill>
          <a:ln w="0" cap="flat" cmpd="sng" algn="ctr">
            <a:solidFill>
              <a:schemeClr val="tx1"/>
            </a:solidFill>
            <a:prstDash val="solid"/>
          </a:ln>
          <a:effectLst>
            <a:softEdge rad="0"/>
          </a:effectLst>
        </p:spPr>
        <p:txBody>
          <a:bodyPr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489711" y="2497457"/>
            <a:ext cx="328295" cy="347345"/>
          </a:xfrm>
          <a:prstGeom prst="ellipse">
            <a:avLst/>
          </a:prstGeom>
          <a:solidFill>
            <a:schemeClr val="tx1"/>
          </a:solidFill>
          <a:ln w="25400" cap="flat" cmpd="sng" algn="ctr">
            <a:solidFill>
              <a:schemeClr val="tx1"/>
            </a:solidFill>
            <a:prstDash val="solid"/>
          </a:ln>
          <a:effectLst>
            <a:softEdge rad="0"/>
          </a:effectLst>
        </p:spPr>
        <p:txBody>
          <a:bodyPr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2057400" y="2008497"/>
            <a:ext cx="1360795" cy="1584325"/>
          </a:xfrm>
          <a:prstGeom prst="ellipse">
            <a:avLst/>
          </a:prstGeom>
          <a:gradFill flip="none" rotWithShape="1">
            <a:gsLst>
              <a:gs pos="29000">
                <a:srgbClr val="FFFFFF"/>
              </a:gs>
              <a:gs pos="98000">
                <a:srgbClr val="FFFFFF">
                  <a:lumMod val="75000"/>
                </a:srgbClr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2500630" y="2327277"/>
            <a:ext cx="849631" cy="1017905"/>
          </a:xfrm>
          <a:prstGeom prst="ellipse">
            <a:avLst/>
          </a:prstGeom>
          <a:solidFill>
            <a:schemeClr val="bg1"/>
          </a:solidFill>
          <a:ln w="0" cap="flat" cmpd="sng" algn="ctr">
            <a:solidFill>
              <a:schemeClr val="tx1"/>
            </a:solidFill>
            <a:prstDash val="solid"/>
          </a:ln>
          <a:effectLst>
            <a:softEdge rad="0"/>
          </a:effectLst>
        </p:spPr>
        <p:txBody>
          <a:bodyPr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938782" y="2497457"/>
            <a:ext cx="328295" cy="347345"/>
          </a:xfrm>
          <a:prstGeom prst="ellipse">
            <a:avLst/>
          </a:prstGeom>
          <a:solidFill>
            <a:schemeClr val="tx1"/>
          </a:solidFill>
          <a:ln w="25400" cap="flat" cmpd="sng" algn="ctr">
            <a:solidFill>
              <a:schemeClr val="tx1"/>
            </a:solidFill>
            <a:prstDash val="solid"/>
          </a:ln>
          <a:effectLst>
            <a:softEdge rad="0"/>
          </a:effectLst>
        </p:spPr>
        <p:txBody>
          <a:bodyPr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9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9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240" grpId="0"/>
      <p:bldP spid="9240" grpId="1"/>
      <p:bldP spid="4105" grpId="0"/>
      <p:bldP spid="4105" grpId="1"/>
      <p:bldP spid="16" grpId="0"/>
      <p:bldP spid="9249" grpId="0"/>
      <p:bldP spid="20" grpId="0"/>
      <p:bldP spid="92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/>
          <p:nvPr/>
        </p:nvSpPr>
        <p:spPr>
          <a:xfrm>
            <a:off x="3262314" y="2279652"/>
            <a:ext cx="6661151" cy="15525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幼圆" panose="02010509060101010101" pitchFamily="1" charset="-122"/>
                <a:ea typeface="幼圆" panose="02010509060101010101" pitchFamily="1" charset="-122"/>
                <a:cs typeface="+mn-cs"/>
              </a:rPr>
              <a:t>眼球的结构与功能</a:t>
            </a:r>
          </a:p>
        </p:txBody>
      </p:sp>
      <p:sp>
        <p:nvSpPr>
          <p:cNvPr id="12" name="Oval 5"/>
          <p:cNvSpPr/>
          <p:nvPr/>
        </p:nvSpPr>
        <p:spPr>
          <a:xfrm>
            <a:off x="3381375" y="3300413"/>
            <a:ext cx="685800" cy="68738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Oval 6"/>
          <p:cNvSpPr/>
          <p:nvPr/>
        </p:nvSpPr>
        <p:spPr>
          <a:xfrm>
            <a:off x="3987800" y="2174875"/>
            <a:ext cx="654051" cy="65563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Oval 7"/>
          <p:cNvSpPr/>
          <p:nvPr/>
        </p:nvSpPr>
        <p:spPr>
          <a:xfrm>
            <a:off x="4067175" y="3108327"/>
            <a:ext cx="495300" cy="493713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Oval 8"/>
          <p:cNvSpPr/>
          <p:nvPr/>
        </p:nvSpPr>
        <p:spPr>
          <a:xfrm>
            <a:off x="3622675" y="2627313"/>
            <a:ext cx="203200" cy="2032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Diamond 35"/>
          <p:cNvSpPr/>
          <p:nvPr/>
        </p:nvSpPr>
        <p:spPr>
          <a:xfrm>
            <a:off x="9140826" y="3028950"/>
            <a:ext cx="782639" cy="782638"/>
          </a:xfrm>
          <a:prstGeom prst="diamond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Diamond 36"/>
          <p:cNvSpPr/>
          <p:nvPr/>
        </p:nvSpPr>
        <p:spPr>
          <a:xfrm>
            <a:off x="8404226" y="3455988"/>
            <a:ext cx="531813" cy="531813"/>
          </a:xfrm>
          <a:prstGeom prst="diamond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Diamond 37"/>
          <p:cNvSpPr/>
          <p:nvPr/>
        </p:nvSpPr>
        <p:spPr>
          <a:xfrm>
            <a:off x="9459914" y="2400302"/>
            <a:ext cx="531813" cy="531813"/>
          </a:xfrm>
          <a:prstGeom prst="diamond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Diamond 38"/>
          <p:cNvSpPr/>
          <p:nvPr/>
        </p:nvSpPr>
        <p:spPr>
          <a:xfrm>
            <a:off x="8936039" y="2193925"/>
            <a:ext cx="434975" cy="433388"/>
          </a:xfrm>
          <a:prstGeom prst="diamond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79"/>
          <p:cNvGrpSpPr/>
          <p:nvPr/>
        </p:nvGrpSpPr>
        <p:grpSpPr>
          <a:xfrm>
            <a:off x="1347788" y="2324100"/>
            <a:ext cx="1458912" cy="1462088"/>
            <a:chOff x="6379729" y="2488774"/>
            <a:chExt cx="2513016" cy="2513016"/>
          </a:xfrm>
        </p:grpSpPr>
        <p:sp>
          <p:nvSpPr>
            <p:cNvPr id="10" name="任意多边形 82"/>
            <p:cNvSpPr/>
            <p:nvPr/>
          </p:nvSpPr>
          <p:spPr>
            <a:xfrm rot="3738964">
              <a:off x="6379729" y="2488774"/>
              <a:ext cx="2513016" cy="2513016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FFFFFF"/>
                </a:gs>
                <a:gs pos="88000">
                  <a:srgbClr val="FFFFFF">
                    <a:lumMod val="72000"/>
                  </a:srgbClr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127000" dist="63500" dir="7380000" sx="102000" sy="102000" algn="tr" rotWithShape="0">
                <a:prstClr val="black">
                  <a:alpha val="39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任意多边形 83"/>
            <p:cNvSpPr/>
            <p:nvPr/>
          </p:nvSpPr>
          <p:spPr>
            <a:xfrm rot="16377237">
              <a:off x="6409518" y="2506880"/>
              <a:ext cx="2476803" cy="2476800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flip="none" rotWithShape="1">
              <a:gsLst>
                <a:gs pos="29000">
                  <a:srgbClr val="FFFFFF"/>
                </a:gs>
                <a:gs pos="98000">
                  <a:srgbClr val="FFFFFF">
                    <a:lumMod val="75000"/>
                  </a:srgbClr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softEdge rad="0"/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" name="椭圆 80"/>
          <p:cNvSpPr/>
          <p:nvPr/>
        </p:nvSpPr>
        <p:spPr bwMode="auto">
          <a:xfrm>
            <a:off x="1586221" y="2537462"/>
            <a:ext cx="995691" cy="997585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6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7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1143000"/>
            <a:ext cx="9144000" cy="5707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" name="矩形 36"/>
          <p:cNvSpPr/>
          <p:nvPr/>
        </p:nvSpPr>
        <p:spPr>
          <a:xfrm>
            <a:off x="1924051" y="4113213"/>
            <a:ext cx="1350963" cy="585788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角膜</a:t>
            </a:r>
          </a:p>
        </p:txBody>
      </p:sp>
      <p:sp>
        <p:nvSpPr>
          <p:cNvPr id="38" name="矩形 37"/>
          <p:cNvSpPr/>
          <p:nvPr/>
        </p:nvSpPr>
        <p:spPr>
          <a:xfrm>
            <a:off x="8267701" y="1617663"/>
            <a:ext cx="1350963" cy="5842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巩膜</a:t>
            </a:r>
          </a:p>
        </p:txBody>
      </p:sp>
      <p:sp>
        <p:nvSpPr>
          <p:cNvPr id="39" name="矩形 38"/>
          <p:cNvSpPr/>
          <p:nvPr/>
        </p:nvSpPr>
        <p:spPr>
          <a:xfrm>
            <a:off x="1962151" y="2343150"/>
            <a:ext cx="1004888" cy="585788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虹膜</a:t>
            </a:r>
          </a:p>
        </p:txBody>
      </p:sp>
      <p:sp>
        <p:nvSpPr>
          <p:cNvPr id="50" name="矩形 49"/>
          <p:cNvSpPr/>
          <p:nvPr/>
        </p:nvSpPr>
        <p:spPr>
          <a:xfrm>
            <a:off x="1597025" y="5756275"/>
            <a:ext cx="1416051" cy="5842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睫状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体</a:t>
            </a:r>
          </a:p>
        </p:txBody>
      </p:sp>
      <p:sp>
        <p:nvSpPr>
          <p:cNvPr id="52" name="矩形 51"/>
          <p:cNvSpPr/>
          <p:nvPr/>
        </p:nvSpPr>
        <p:spPr>
          <a:xfrm>
            <a:off x="8267700" y="2046288"/>
            <a:ext cx="1416051" cy="5842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脉络膜</a:t>
            </a:r>
          </a:p>
        </p:txBody>
      </p:sp>
      <p:sp>
        <p:nvSpPr>
          <p:cNvPr id="53" name="矩形 52"/>
          <p:cNvSpPr/>
          <p:nvPr/>
        </p:nvSpPr>
        <p:spPr>
          <a:xfrm>
            <a:off x="8293100" y="2540000"/>
            <a:ext cx="1416051" cy="5842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视网膜</a:t>
            </a:r>
          </a:p>
        </p:txBody>
      </p:sp>
      <p:sp>
        <p:nvSpPr>
          <p:cNvPr id="54" name="矩形 53"/>
          <p:cNvSpPr/>
          <p:nvPr/>
        </p:nvSpPr>
        <p:spPr>
          <a:xfrm>
            <a:off x="9244014" y="3235325"/>
            <a:ext cx="1530351" cy="5842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视神经</a:t>
            </a:r>
          </a:p>
        </p:txBody>
      </p:sp>
      <p:sp>
        <p:nvSpPr>
          <p:cNvPr id="55" name="矩形 54"/>
          <p:cNvSpPr/>
          <p:nvPr/>
        </p:nvSpPr>
        <p:spPr>
          <a:xfrm>
            <a:off x="8293100" y="4851400"/>
            <a:ext cx="1416051" cy="5842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玻璃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体</a:t>
            </a:r>
          </a:p>
        </p:txBody>
      </p:sp>
      <p:sp>
        <p:nvSpPr>
          <p:cNvPr id="63" name="矩形 62"/>
          <p:cNvSpPr/>
          <p:nvPr/>
        </p:nvSpPr>
        <p:spPr>
          <a:xfrm>
            <a:off x="1601788" y="5230813"/>
            <a:ext cx="1416051" cy="585788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晶状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体</a:t>
            </a:r>
          </a:p>
        </p:txBody>
      </p:sp>
      <p:sp>
        <p:nvSpPr>
          <p:cNvPr id="64" name="矩形 63"/>
          <p:cNvSpPr/>
          <p:nvPr/>
        </p:nvSpPr>
        <p:spPr>
          <a:xfrm>
            <a:off x="1962151" y="3597275"/>
            <a:ext cx="1350963" cy="5842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瞳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孔</a:t>
            </a:r>
          </a:p>
        </p:txBody>
      </p:sp>
      <p:sp>
        <p:nvSpPr>
          <p:cNvPr id="70" name="矩形 69"/>
          <p:cNvSpPr/>
          <p:nvPr/>
        </p:nvSpPr>
        <p:spPr>
          <a:xfrm>
            <a:off x="1928814" y="2970213"/>
            <a:ext cx="1000125" cy="5842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房水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48261" y="124461"/>
            <a:ext cx="6652260" cy="705485"/>
          </a:xfrm>
          <a:prstGeom prst="roundRect">
            <a:avLst/>
          </a:prstGeom>
          <a:solidFill>
            <a:srgbClr val="2DC4CE"/>
          </a:soli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4" name="TextBox 12"/>
          <p:cNvSpPr txBox="1"/>
          <p:nvPr/>
        </p:nvSpPr>
        <p:spPr>
          <a:xfrm>
            <a:off x="663577" y="123826"/>
            <a:ext cx="4288353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4000" b="1" dirty="0">
                <a:latin typeface="Arial Black" panose="020B0A04020102020204" pitchFamily="34" charset="0"/>
                <a:ea typeface="微软雅黑" panose="020B0503020204020204" pitchFamily="34" charset="-122"/>
              </a:rPr>
              <a:t>眼球的结构与功能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50" grpId="0"/>
      <p:bldP spid="52" grpId="0"/>
      <p:bldP spid="53" grpId="0"/>
      <p:bldP spid="55" grpId="0"/>
      <p:bldP spid="63" grpId="0"/>
      <p:bldP spid="64" grpId="0"/>
      <p:bldP spid="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48261" y="124461"/>
            <a:ext cx="6652260" cy="705485"/>
          </a:xfrm>
          <a:prstGeom prst="roundRect">
            <a:avLst/>
          </a:prstGeom>
          <a:solidFill>
            <a:srgbClr val="2DC4CE"/>
          </a:soli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Oval 8"/>
          <p:cNvSpPr/>
          <p:nvPr/>
        </p:nvSpPr>
        <p:spPr>
          <a:xfrm>
            <a:off x="533400" y="74614"/>
            <a:ext cx="693739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Oval 8"/>
          <p:cNvSpPr/>
          <p:nvPr/>
        </p:nvSpPr>
        <p:spPr>
          <a:xfrm>
            <a:off x="1103314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Oval 8"/>
          <p:cNvSpPr/>
          <p:nvPr/>
        </p:nvSpPr>
        <p:spPr>
          <a:xfrm>
            <a:off x="1671638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Oval 8"/>
          <p:cNvSpPr/>
          <p:nvPr/>
        </p:nvSpPr>
        <p:spPr>
          <a:xfrm>
            <a:off x="2241550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Oval 8"/>
          <p:cNvSpPr/>
          <p:nvPr/>
        </p:nvSpPr>
        <p:spPr>
          <a:xfrm>
            <a:off x="2809875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Oval 8"/>
          <p:cNvSpPr/>
          <p:nvPr/>
        </p:nvSpPr>
        <p:spPr>
          <a:xfrm>
            <a:off x="3379789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Oval 8"/>
          <p:cNvSpPr/>
          <p:nvPr/>
        </p:nvSpPr>
        <p:spPr>
          <a:xfrm>
            <a:off x="3948114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Oval 8"/>
          <p:cNvSpPr/>
          <p:nvPr/>
        </p:nvSpPr>
        <p:spPr>
          <a:xfrm>
            <a:off x="4516438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442" name="TextBox 12"/>
          <p:cNvSpPr txBox="1"/>
          <p:nvPr/>
        </p:nvSpPr>
        <p:spPr>
          <a:xfrm>
            <a:off x="663577" y="123826"/>
            <a:ext cx="4288353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4000" b="1" dirty="0">
                <a:latin typeface="Arial Black" panose="020B0A04020102020204" pitchFamily="34" charset="0"/>
                <a:ea typeface="微软雅黑" panose="020B0503020204020204" pitchFamily="34" charset="-122"/>
              </a:rPr>
              <a:t>眼球的结构与功能</a:t>
            </a:r>
          </a:p>
        </p:txBody>
      </p:sp>
      <p:sp>
        <p:nvSpPr>
          <p:cNvPr id="18443" name="Text Box 8"/>
          <p:cNvSpPr txBox="1"/>
          <p:nvPr/>
        </p:nvSpPr>
        <p:spPr>
          <a:xfrm>
            <a:off x="1576705" y="2906078"/>
            <a:ext cx="882651" cy="23066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华文隶书" panose="02010800040101010101" pitchFamily="2" charset="-122"/>
                <a:ea typeface="宋体" panose="02010600030101010101" pitchFamily="2" charset="-122"/>
              </a:rPr>
              <a:t>眼球结构</a:t>
            </a:r>
          </a:p>
        </p:txBody>
      </p:sp>
      <p:sp>
        <p:nvSpPr>
          <p:cNvPr id="2" name="左大括号 1"/>
          <p:cNvSpPr/>
          <p:nvPr/>
        </p:nvSpPr>
        <p:spPr>
          <a:xfrm>
            <a:off x="2364106" y="2661287"/>
            <a:ext cx="568325" cy="2550795"/>
          </a:xfrm>
          <a:prstGeom prst="lef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3" name="Text Box 8"/>
          <p:cNvSpPr txBox="1"/>
          <p:nvPr/>
        </p:nvSpPr>
        <p:spPr>
          <a:xfrm>
            <a:off x="2963863" y="2408240"/>
            <a:ext cx="2112963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华文隶书" panose="02010800040101010101" pitchFamily="2" charset="-122"/>
                <a:ea typeface="宋体" panose="02010600030101010101" pitchFamily="2" charset="-122"/>
              </a:rPr>
              <a:t>眼球壁</a:t>
            </a:r>
          </a:p>
        </p:txBody>
      </p:sp>
      <p:sp>
        <p:nvSpPr>
          <p:cNvPr id="4" name="Text Box 8"/>
          <p:cNvSpPr txBox="1"/>
          <p:nvPr/>
        </p:nvSpPr>
        <p:spPr>
          <a:xfrm>
            <a:off x="2964181" y="4799015"/>
            <a:ext cx="2112963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华文隶书" panose="02010800040101010101" pitchFamily="2" charset="-122"/>
                <a:ea typeface="宋体" panose="02010600030101010101" pitchFamily="2" charset="-122"/>
              </a:rPr>
              <a:t>内容物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</a:p>
        </p:txBody>
      </p:sp>
      <p:sp>
        <p:nvSpPr>
          <p:cNvPr id="5" name="左大括号 4"/>
          <p:cNvSpPr/>
          <p:nvPr/>
        </p:nvSpPr>
        <p:spPr>
          <a:xfrm>
            <a:off x="4593591" y="1578610"/>
            <a:ext cx="538480" cy="2377440"/>
          </a:xfrm>
          <a:prstGeom prst="lef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7" name="Text Box 8"/>
          <p:cNvSpPr txBox="1"/>
          <p:nvPr/>
        </p:nvSpPr>
        <p:spPr>
          <a:xfrm>
            <a:off x="5076826" y="1412877"/>
            <a:ext cx="2111375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华文隶书" panose="02010800040101010101" pitchFamily="2" charset="-122"/>
                <a:ea typeface="宋体" panose="02010600030101010101" pitchFamily="2" charset="-122"/>
              </a:rPr>
              <a:t>外膜：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5076826" y="2528888"/>
            <a:ext cx="2111375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华文隶书" panose="02010800040101010101" pitchFamily="2" charset="-122"/>
                <a:ea typeface="宋体" panose="02010600030101010101" pitchFamily="2" charset="-122"/>
              </a:rPr>
              <a:t>中膜：</a:t>
            </a:r>
          </a:p>
        </p:txBody>
      </p:sp>
      <p:sp>
        <p:nvSpPr>
          <p:cNvPr id="10" name="Text Box 8"/>
          <p:cNvSpPr txBox="1"/>
          <p:nvPr/>
        </p:nvSpPr>
        <p:spPr>
          <a:xfrm>
            <a:off x="5076826" y="3533775"/>
            <a:ext cx="2111375" cy="646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华文隶书" panose="02010800040101010101" pitchFamily="2" charset="-122"/>
                <a:ea typeface="宋体" panose="02010600030101010101" pitchFamily="2" charset="-122"/>
              </a:rPr>
              <a:t>内膜：</a:t>
            </a:r>
          </a:p>
        </p:txBody>
      </p:sp>
      <p:sp>
        <p:nvSpPr>
          <p:cNvPr id="11" name="Text Box 8"/>
          <p:cNvSpPr txBox="1"/>
          <p:nvPr/>
        </p:nvSpPr>
        <p:spPr>
          <a:xfrm>
            <a:off x="6313488" y="1412877"/>
            <a:ext cx="3140075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华文隶书" panose="02010800040101010101" pitchFamily="2" charset="-122"/>
                <a:ea typeface="宋体" panose="02010600030101010101" pitchFamily="2" charset="-122"/>
              </a:rPr>
              <a:t>角膜、巩膜</a:t>
            </a:r>
          </a:p>
        </p:txBody>
      </p:sp>
      <p:sp>
        <p:nvSpPr>
          <p:cNvPr id="14" name="Text Box 8"/>
          <p:cNvSpPr txBox="1"/>
          <p:nvPr/>
        </p:nvSpPr>
        <p:spPr>
          <a:xfrm>
            <a:off x="6313488" y="2528889"/>
            <a:ext cx="6267451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华文隶书" panose="02010800040101010101" pitchFamily="2" charset="-122"/>
                <a:ea typeface="宋体" panose="02010600030101010101" pitchFamily="2" charset="-122"/>
              </a:rPr>
              <a:t>虹膜、睫状体、脉络膜</a:t>
            </a:r>
          </a:p>
        </p:txBody>
      </p:sp>
      <p:sp>
        <p:nvSpPr>
          <p:cNvPr id="15" name="Text Box 8"/>
          <p:cNvSpPr txBox="1"/>
          <p:nvPr/>
        </p:nvSpPr>
        <p:spPr>
          <a:xfrm>
            <a:off x="6459537" y="3533775"/>
            <a:ext cx="1960563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华文隶书" panose="02010800040101010101" pitchFamily="2" charset="-122"/>
                <a:ea typeface="宋体" panose="02010600030101010101" pitchFamily="2" charset="-122"/>
              </a:rPr>
              <a:t>视网膜</a:t>
            </a:r>
          </a:p>
        </p:txBody>
      </p:sp>
      <p:sp>
        <p:nvSpPr>
          <p:cNvPr id="16" name="Text Box 8"/>
          <p:cNvSpPr txBox="1"/>
          <p:nvPr/>
        </p:nvSpPr>
        <p:spPr>
          <a:xfrm>
            <a:off x="5076825" y="4799013"/>
            <a:ext cx="5211763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华文隶书" panose="02010800040101010101" pitchFamily="2" charset="-122"/>
                <a:ea typeface="宋体" panose="02010600030101010101" pitchFamily="2" charset="-122"/>
              </a:rPr>
              <a:t>晶状体、玻璃体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2" grpId="3" bldLvl="0" animBg="1"/>
      <p:bldP spid="3" grpId="0"/>
      <p:bldP spid="4" grpId="0"/>
      <p:bldP spid="5" grpId="0" bldLvl="0" animBg="1"/>
      <p:bldP spid="7" grpId="0"/>
      <p:bldP spid="9" grpId="0"/>
      <p:bldP spid="10" grpId="0"/>
      <p:bldP spid="11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48261" y="124461"/>
            <a:ext cx="6652260" cy="705485"/>
          </a:xfrm>
          <a:prstGeom prst="roundRect">
            <a:avLst/>
          </a:prstGeom>
          <a:solidFill>
            <a:srgbClr val="2DC4CE"/>
          </a:soli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Oval 8"/>
          <p:cNvSpPr/>
          <p:nvPr/>
        </p:nvSpPr>
        <p:spPr>
          <a:xfrm>
            <a:off x="533400" y="74614"/>
            <a:ext cx="693739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Oval 8"/>
          <p:cNvSpPr/>
          <p:nvPr/>
        </p:nvSpPr>
        <p:spPr>
          <a:xfrm>
            <a:off x="1103314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Oval 8"/>
          <p:cNvSpPr/>
          <p:nvPr/>
        </p:nvSpPr>
        <p:spPr>
          <a:xfrm>
            <a:off x="1671638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Oval 8"/>
          <p:cNvSpPr/>
          <p:nvPr/>
        </p:nvSpPr>
        <p:spPr>
          <a:xfrm>
            <a:off x="2241550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Oval 8"/>
          <p:cNvSpPr/>
          <p:nvPr/>
        </p:nvSpPr>
        <p:spPr>
          <a:xfrm>
            <a:off x="2809875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Oval 8"/>
          <p:cNvSpPr/>
          <p:nvPr/>
        </p:nvSpPr>
        <p:spPr>
          <a:xfrm>
            <a:off x="3379789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Oval 8"/>
          <p:cNvSpPr/>
          <p:nvPr/>
        </p:nvSpPr>
        <p:spPr>
          <a:xfrm>
            <a:off x="3948114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Oval 8"/>
          <p:cNvSpPr/>
          <p:nvPr/>
        </p:nvSpPr>
        <p:spPr>
          <a:xfrm>
            <a:off x="4516438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490" name="TextBox 12"/>
          <p:cNvSpPr txBox="1"/>
          <p:nvPr/>
        </p:nvSpPr>
        <p:spPr>
          <a:xfrm>
            <a:off x="663577" y="123826"/>
            <a:ext cx="4288353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4000" b="1" dirty="0">
                <a:latin typeface="Arial Black" panose="020B0A04020102020204" pitchFamily="34" charset="0"/>
                <a:ea typeface="微软雅黑" panose="020B0503020204020204" pitchFamily="34" charset="-122"/>
              </a:rPr>
              <a:t>眼球的结构与功能</a:t>
            </a:r>
          </a:p>
        </p:txBody>
      </p:sp>
      <p:grpSp>
        <p:nvGrpSpPr>
          <p:cNvPr id="20491" name="组合 30"/>
          <p:cNvGrpSpPr/>
          <p:nvPr/>
        </p:nvGrpSpPr>
        <p:grpSpPr>
          <a:xfrm>
            <a:off x="2933701" y="993777"/>
            <a:ext cx="5984875" cy="5826125"/>
            <a:chOff x="4714" y="1383"/>
            <a:chExt cx="9425" cy="9173"/>
          </a:xfrm>
        </p:grpSpPr>
        <p:grpSp>
          <p:nvGrpSpPr>
            <p:cNvPr id="20492" name="组合 29"/>
            <p:cNvGrpSpPr/>
            <p:nvPr/>
          </p:nvGrpSpPr>
          <p:grpSpPr>
            <a:xfrm>
              <a:off x="4714" y="1383"/>
              <a:ext cx="9425" cy="9173"/>
              <a:chOff x="4714" y="1383"/>
              <a:chExt cx="9425" cy="9173"/>
            </a:xfrm>
          </p:grpSpPr>
          <p:grpSp>
            <p:nvGrpSpPr>
              <p:cNvPr id="20493" name="组合 6"/>
              <p:cNvGrpSpPr/>
              <p:nvPr/>
            </p:nvGrpSpPr>
            <p:grpSpPr>
              <a:xfrm>
                <a:off x="4714" y="1383"/>
                <a:ext cx="9425" cy="9173"/>
                <a:chOff x="4728" y="1914"/>
                <a:chExt cx="7708" cy="7502"/>
              </a:xfrm>
            </p:grpSpPr>
            <p:pic>
              <p:nvPicPr>
                <p:cNvPr id="20494" name="Picture 4" descr="照相机和眼球的结构比较"/>
                <p:cNvPicPr>
                  <a:picLocks noChangeAspect="1"/>
                </p:cNvPicPr>
                <p:nvPr/>
              </p:nvPicPr>
              <p:blipFill>
                <a:blip r:embed="rId3"/>
                <a:srcRect l="18573" t="12292" r="25322" b="14900"/>
                <a:stretch>
                  <a:fillRect/>
                </a:stretch>
              </p:blipFill>
              <p:spPr>
                <a:xfrm>
                  <a:off x="4728" y="1914"/>
                  <a:ext cx="7708" cy="750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" name="矩形 3"/>
                <p:cNvSpPr/>
                <p:nvPr/>
              </p:nvSpPr>
              <p:spPr>
                <a:xfrm>
                  <a:off x="7113" y="4708"/>
                  <a:ext cx="1641" cy="836"/>
                </a:xfrm>
                <a:prstGeom prst="rect">
                  <a:avLst/>
                </a:prstGeom>
                <a:solidFill>
                  <a:srgbClr val="025692"/>
                </a:solidFill>
                <a:ln w="25400" cap="flat" cmpd="sng" algn="ctr">
                  <a:noFill/>
                  <a:prstDash val="solid"/>
                </a:ln>
                <a:effectLst>
                  <a:softEdge rad="0"/>
                </a:effectLst>
              </p:spPr>
              <p:txBody>
                <a:bodyPr anchor="ctr"/>
                <a:lstStyle/>
                <a:p>
                  <a:pPr marL="0" marR="0" indent="0" algn="ctr" defTabSz="914400" eaLnBrk="1" fontAlgn="base" latinLnBrk="0" hangingPunct="1"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" name="矩形 4"/>
                <p:cNvSpPr/>
                <p:nvPr/>
              </p:nvSpPr>
              <p:spPr>
                <a:xfrm>
                  <a:off x="6837" y="5897"/>
                  <a:ext cx="1809" cy="836"/>
                </a:xfrm>
                <a:prstGeom prst="rect">
                  <a:avLst/>
                </a:prstGeom>
                <a:solidFill>
                  <a:srgbClr val="025692"/>
                </a:solidFill>
                <a:ln w="25400" cap="flat" cmpd="sng" algn="ctr">
                  <a:noFill/>
                  <a:prstDash val="solid"/>
                </a:ln>
                <a:effectLst>
                  <a:softEdge rad="0"/>
                </a:effectLst>
              </p:spPr>
              <p:txBody>
                <a:bodyPr anchor="ctr"/>
                <a:lstStyle/>
                <a:p>
                  <a:pPr marL="0" marR="0" indent="0" algn="ctr" defTabSz="914400" eaLnBrk="1" fontAlgn="base" latinLnBrk="0" hangingPunct="1"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cxnSp>
            <p:nvCxnSpPr>
              <p:cNvPr id="24" name="直接连接符 23"/>
              <p:cNvCxnSpPr/>
              <p:nvPr/>
            </p:nvCxnSpPr>
            <p:spPr>
              <a:xfrm>
                <a:off x="11597" y="1395"/>
                <a:ext cx="0" cy="986"/>
              </a:xfrm>
              <a:prstGeom prst="line">
                <a:avLst/>
              </a:prstGeom>
              <a:ln w="69850">
                <a:solidFill>
                  <a:srgbClr val="07548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5" name="直接连接符 24"/>
            <p:cNvCxnSpPr/>
            <p:nvPr/>
          </p:nvCxnSpPr>
          <p:spPr>
            <a:xfrm>
              <a:off x="10444" y="9861"/>
              <a:ext cx="0" cy="680"/>
            </a:xfrm>
            <a:prstGeom prst="line">
              <a:avLst/>
            </a:prstGeom>
            <a:ln w="69850">
              <a:solidFill>
                <a:srgbClr val="0754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427" name="文本框 8"/>
          <p:cNvSpPr txBox="1"/>
          <p:nvPr/>
        </p:nvSpPr>
        <p:spPr>
          <a:xfrm>
            <a:off x="4748213" y="3048002"/>
            <a:ext cx="1371600" cy="646331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镜头</a:t>
            </a:r>
          </a:p>
        </p:txBody>
      </p:sp>
      <p:sp>
        <p:nvSpPr>
          <p:cNvPr id="17428" name="文本框 9"/>
          <p:cNvSpPr txBox="1"/>
          <p:nvPr/>
        </p:nvSpPr>
        <p:spPr>
          <a:xfrm>
            <a:off x="4391026" y="4090990"/>
            <a:ext cx="1765300" cy="646331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晶状体</a:t>
            </a:r>
          </a:p>
        </p:txBody>
      </p:sp>
      <p:cxnSp>
        <p:nvCxnSpPr>
          <p:cNvPr id="33" name="直接连接符 32"/>
          <p:cNvCxnSpPr/>
          <p:nvPr/>
        </p:nvCxnSpPr>
        <p:spPr>
          <a:xfrm flipV="1">
            <a:off x="7304088" y="1492250"/>
            <a:ext cx="0" cy="522288"/>
          </a:xfrm>
          <a:prstGeom prst="line">
            <a:avLst/>
          </a:prstGeom>
          <a:ln w="53975">
            <a:solidFill>
              <a:schemeClr val="bg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H="1">
            <a:off x="6300789" y="1522413"/>
            <a:ext cx="1003300" cy="0"/>
          </a:xfrm>
          <a:prstGeom prst="line">
            <a:avLst/>
          </a:prstGeom>
          <a:ln w="539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>
            <a:off x="4910139" y="1200152"/>
            <a:ext cx="1371600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光圈</a:t>
            </a:r>
            <a:endParaRPr lang="zh-CN" altLang="en-US" sz="3600" b="1" noProof="1"/>
          </a:p>
        </p:txBody>
      </p:sp>
      <p:cxnSp>
        <p:nvCxnSpPr>
          <p:cNvPr id="49" name="直接连接符 48"/>
          <p:cNvCxnSpPr/>
          <p:nvPr/>
        </p:nvCxnSpPr>
        <p:spPr>
          <a:xfrm>
            <a:off x="6572251" y="6040438"/>
            <a:ext cx="0" cy="433388"/>
          </a:xfrm>
          <a:prstGeom prst="line">
            <a:avLst/>
          </a:prstGeom>
          <a:ln w="53975">
            <a:solidFill>
              <a:schemeClr val="bg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H="1">
            <a:off x="5588001" y="6464300"/>
            <a:ext cx="1003300" cy="0"/>
          </a:xfrm>
          <a:prstGeom prst="line">
            <a:avLst/>
          </a:prstGeom>
          <a:ln w="539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4292600" y="6142040"/>
            <a:ext cx="1371600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虹膜</a:t>
            </a:r>
            <a:endParaRPr lang="zh-CN" altLang="en-US" sz="3600" b="1" noProof="1"/>
          </a:p>
        </p:txBody>
      </p:sp>
      <p:cxnSp>
        <p:nvCxnSpPr>
          <p:cNvPr id="52" name="直接连接符 51"/>
          <p:cNvCxnSpPr/>
          <p:nvPr/>
        </p:nvCxnSpPr>
        <p:spPr>
          <a:xfrm flipH="1">
            <a:off x="8397877" y="2257425"/>
            <a:ext cx="809625" cy="0"/>
          </a:xfrm>
          <a:prstGeom prst="line">
            <a:avLst/>
          </a:prstGeom>
          <a:ln w="53975">
            <a:solidFill>
              <a:srgbClr val="FF0000"/>
            </a:solidFill>
            <a:headEnd type="none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8466139" y="5492750"/>
            <a:ext cx="811213" cy="0"/>
          </a:xfrm>
          <a:prstGeom prst="line">
            <a:avLst/>
          </a:prstGeom>
          <a:ln w="53975">
            <a:solidFill>
              <a:srgbClr val="FF0000"/>
            </a:solidFill>
            <a:headEnd type="none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37" name="文本框 54"/>
          <p:cNvSpPr txBox="1"/>
          <p:nvPr/>
        </p:nvSpPr>
        <p:spPr>
          <a:xfrm>
            <a:off x="9207500" y="1935165"/>
            <a:ext cx="1371600" cy="646331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6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胶片</a:t>
            </a:r>
          </a:p>
        </p:txBody>
      </p:sp>
      <p:sp>
        <p:nvSpPr>
          <p:cNvPr id="17438" name="文本框 55"/>
          <p:cNvSpPr txBox="1"/>
          <p:nvPr/>
        </p:nvSpPr>
        <p:spPr>
          <a:xfrm>
            <a:off x="9277352" y="5170490"/>
            <a:ext cx="1698625" cy="646331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6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视网膜</a:t>
            </a:r>
          </a:p>
        </p:txBody>
      </p:sp>
      <p:sp>
        <p:nvSpPr>
          <p:cNvPr id="2" name="矩形 1"/>
          <p:cNvSpPr/>
          <p:nvPr/>
        </p:nvSpPr>
        <p:spPr>
          <a:xfrm>
            <a:off x="754369" y="1043940"/>
            <a:ext cx="1390651" cy="4707878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base">
              <a:lnSpc>
                <a:spcPts val="6000"/>
              </a:lnSpc>
            </a:pPr>
            <a:r>
              <a:rPr lang="zh-CN" altLang="en-US" sz="54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眼球与照相机</a:t>
            </a:r>
            <a:endParaRPr lang="zh-CN" altLang="en-US" sz="5400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7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7" grpId="0" animBg="1"/>
      <p:bldP spid="17428" grpId="0" animBg="1"/>
      <p:bldP spid="48" grpId="0" animBg="1"/>
      <p:bldP spid="51" grpId="0" animBg="1"/>
      <p:bldP spid="17437" grpId="0" animBg="1"/>
      <p:bldP spid="1743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48261" y="124461"/>
            <a:ext cx="6652260" cy="705485"/>
          </a:xfrm>
          <a:prstGeom prst="roundRect">
            <a:avLst/>
          </a:prstGeom>
          <a:solidFill>
            <a:srgbClr val="2DC4CE"/>
          </a:soli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Oval 8"/>
          <p:cNvSpPr/>
          <p:nvPr/>
        </p:nvSpPr>
        <p:spPr>
          <a:xfrm>
            <a:off x="533400" y="74614"/>
            <a:ext cx="693739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Oval 8"/>
          <p:cNvSpPr/>
          <p:nvPr/>
        </p:nvSpPr>
        <p:spPr>
          <a:xfrm>
            <a:off x="1103314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Oval 8"/>
          <p:cNvSpPr/>
          <p:nvPr/>
        </p:nvSpPr>
        <p:spPr>
          <a:xfrm>
            <a:off x="1671638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Oval 8"/>
          <p:cNvSpPr/>
          <p:nvPr/>
        </p:nvSpPr>
        <p:spPr>
          <a:xfrm>
            <a:off x="2241550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Oval 8"/>
          <p:cNvSpPr/>
          <p:nvPr/>
        </p:nvSpPr>
        <p:spPr>
          <a:xfrm>
            <a:off x="2809875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Oval 8"/>
          <p:cNvSpPr/>
          <p:nvPr/>
        </p:nvSpPr>
        <p:spPr>
          <a:xfrm>
            <a:off x="3379789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Oval 8"/>
          <p:cNvSpPr/>
          <p:nvPr/>
        </p:nvSpPr>
        <p:spPr>
          <a:xfrm>
            <a:off x="3948114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Oval 8"/>
          <p:cNvSpPr/>
          <p:nvPr/>
        </p:nvSpPr>
        <p:spPr>
          <a:xfrm>
            <a:off x="4516438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38" name="TextBox 12"/>
          <p:cNvSpPr txBox="1"/>
          <p:nvPr/>
        </p:nvSpPr>
        <p:spPr>
          <a:xfrm>
            <a:off x="663577" y="123826"/>
            <a:ext cx="4288353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4000" b="1" dirty="0">
                <a:latin typeface="Arial Black" panose="020B0A04020102020204" pitchFamily="34" charset="0"/>
                <a:ea typeface="微软雅黑" panose="020B0503020204020204" pitchFamily="34" charset="-122"/>
              </a:rPr>
              <a:t>眼球的结构与功能</a:t>
            </a:r>
          </a:p>
        </p:txBody>
      </p:sp>
      <p:pic>
        <p:nvPicPr>
          <p:cNvPr id="22539" name="Picture 2" descr="pic_783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2025" y="1358902"/>
            <a:ext cx="6477000" cy="2752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Text Box 3"/>
          <p:cNvSpPr txBox="1"/>
          <p:nvPr/>
        </p:nvSpPr>
        <p:spPr>
          <a:xfrm>
            <a:off x="3719513" y="4111627"/>
            <a:ext cx="2287587" cy="646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CN" sz="3600" b="1" dirty="0">
                <a:solidFill>
                  <a:srgbClr val="CC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中午</a:t>
            </a:r>
          </a:p>
        </p:txBody>
      </p:sp>
      <p:sp>
        <p:nvSpPr>
          <p:cNvPr id="9220" name="Text Box 4"/>
          <p:cNvSpPr txBox="1"/>
          <p:nvPr/>
        </p:nvSpPr>
        <p:spPr>
          <a:xfrm>
            <a:off x="1041401" y="4757738"/>
            <a:ext cx="9947275" cy="120032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b="1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中午和傍晚的猫，眼睛内主要是什么结构发生了变化？上面两幅图哪个是在中午，哪个在傍晚？</a:t>
            </a:r>
            <a:endParaRPr lang="zh-CN" altLang="zh-CN" sz="3600" b="1" dirty="0">
              <a:solidFill>
                <a:srgbClr val="0066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3320" name="WordArt 8"/>
          <p:cNvSpPr/>
          <p:nvPr/>
        </p:nvSpPr>
        <p:spPr>
          <a:xfrm>
            <a:off x="369889" y="1108075"/>
            <a:ext cx="2287588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5000" lnSpcReduction="20000"/>
          </a:bodyPr>
          <a:lstStyle/>
          <a:p>
            <a:pPr algn="ctr" fontAlgn="base"/>
            <a:r>
              <a:rPr lang="zh-CN" altLang="en-US" sz="3005" strike="noStrike" noProof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你注意过吗？</a:t>
            </a:r>
            <a:endParaRPr lang="zh-CN" altLang="en-US" sz="3005" strike="noStrike" noProof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25" name="Text Box 9"/>
          <p:cNvSpPr txBox="1"/>
          <p:nvPr/>
        </p:nvSpPr>
        <p:spPr>
          <a:xfrm>
            <a:off x="8118477" y="4059239"/>
            <a:ext cx="1287463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CN" sz="3600" b="1" dirty="0">
                <a:solidFill>
                  <a:srgbClr val="CC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傍晚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48261" y="124461"/>
            <a:ext cx="6652260" cy="705485"/>
          </a:xfrm>
          <a:prstGeom prst="roundRect">
            <a:avLst/>
          </a:prstGeom>
          <a:solidFill>
            <a:srgbClr val="2DC4CE"/>
          </a:soli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Oval 8"/>
          <p:cNvSpPr/>
          <p:nvPr/>
        </p:nvSpPr>
        <p:spPr>
          <a:xfrm>
            <a:off x="533400" y="74614"/>
            <a:ext cx="693739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Oval 8"/>
          <p:cNvSpPr/>
          <p:nvPr/>
        </p:nvSpPr>
        <p:spPr>
          <a:xfrm>
            <a:off x="1103314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Oval 8"/>
          <p:cNvSpPr/>
          <p:nvPr/>
        </p:nvSpPr>
        <p:spPr>
          <a:xfrm>
            <a:off x="1671638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Oval 8"/>
          <p:cNvSpPr/>
          <p:nvPr/>
        </p:nvSpPr>
        <p:spPr>
          <a:xfrm>
            <a:off x="2241550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Oval 8"/>
          <p:cNvSpPr/>
          <p:nvPr/>
        </p:nvSpPr>
        <p:spPr>
          <a:xfrm>
            <a:off x="2809875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Oval 8"/>
          <p:cNvSpPr/>
          <p:nvPr/>
        </p:nvSpPr>
        <p:spPr>
          <a:xfrm>
            <a:off x="3379789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Oval 8"/>
          <p:cNvSpPr/>
          <p:nvPr/>
        </p:nvSpPr>
        <p:spPr>
          <a:xfrm>
            <a:off x="3948114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Oval 8"/>
          <p:cNvSpPr/>
          <p:nvPr/>
        </p:nvSpPr>
        <p:spPr>
          <a:xfrm>
            <a:off x="4516438" y="74614"/>
            <a:ext cx="692151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586" name="TextBox 12"/>
          <p:cNvSpPr txBox="1"/>
          <p:nvPr/>
        </p:nvSpPr>
        <p:spPr>
          <a:xfrm>
            <a:off x="663577" y="123826"/>
            <a:ext cx="4288353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4000" b="1" dirty="0">
                <a:latin typeface="Arial Black" panose="020B0A04020102020204" pitchFamily="34" charset="0"/>
                <a:ea typeface="微软雅黑" panose="020B0503020204020204" pitchFamily="34" charset="-122"/>
              </a:rPr>
              <a:t>眼球的结构与功能</a:t>
            </a:r>
          </a:p>
        </p:txBody>
      </p:sp>
      <p:pic>
        <p:nvPicPr>
          <p:cNvPr id="24587" name="Picture 2" descr="光线的强弱和瞳孔的大小"/>
          <p:cNvPicPr>
            <a:picLocks noChangeAspect="1"/>
          </p:cNvPicPr>
          <p:nvPr/>
        </p:nvPicPr>
        <p:blipFill>
          <a:blip r:embed="rId3"/>
          <a:srcRect l="37775"/>
          <a:stretch>
            <a:fillRect/>
          </a:stretch>
        </p:blipFill>
        <p:spPr>
          <a:xfrm>
            <a:off x="447677" y="1717675"/>
            <a:ext cx="4010025" cy="4216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AutoShape 3"/>
          <p:cNvSpPr/>
          <p:nvPr/>
        </p:nvSpPr>
        <p:spPr>
          <a:xfrm>
            <a:off x="4640263" y="2663825"/>
            <a:ext cx="6337300" cy="660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75208" tIns="39193" rIns="75208" bIns="39193" anchor="ctr"/>
          <a:lstStyle/>
          <a:p>
            <a:pPr algn="ctr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光线强、瞳孔小、通光量少</a:t>
            </a:r>
          </a:p>
        </p:txBody>
      </p:sp>
      <p:sp>
        <p:nvSpPr>
          <p:cNvPr id="2" name="AutoShape 3"/>
          <p:cNvSpPr/>
          <p:nvPr/>
        </p:nvSpPr>
        <p:spPr>
          <a:xfrm>
            <a:off x="4640263" y="4567238"/>
            <a:ext cx="6337300" cy="660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75208" tIns="39193" rIns="75208" bIns="39193" anchor="ctr"/>
          <a:lstStyle/>
          <a:p>
            <a:pPr algn="ctr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光线弱、瞳孔大、通光量多</a:t>
            </a:r>
          </a:p>
        </p:txBody>
      </p:sp>
      <p:sp>
        <p:nvSpPr>
          <p:cNvPr id="3" name="Text Box 7"/>
          <p:cNvSpPr txBox="1"/>
          <p:nvPr/>
        </p:nvSpPr>
        <p:spPr>
          <a:xfrm>
            <a:off x="4805365" y="1282700"/>
            <a:ext cx="6005513" cy="55476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57150" cap="flat" cmpd="sng">
            <a:solidFill>
              <a:schemeClr val="accent6">
                <a:lumMod val="75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005" b="1" noProof="1">
                <a:latin typeface="Arial" panose="020B0604020202020204" pitchFamily="34" charset="0"/>
                <a:ea typeface="华文中宋" panose="02010600040101010101" pitchFamily="2" charset="-122"/>
                <a:cs typeface="+mn-cs"/>
              </a:rPr>
              <a:t>瞳孔</a:t>
            </a:r>
            <a:r>
              <a:rPr lang="zh-CN" altLang="zh-CN" sz="3005" b="1" noProof="1"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可以控制进入眼睛的光线的量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 animBg="1"/>
      <p:bldP spid="2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AEA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67</TotalTime>
  <Words>1405</Words>
  <Application>Microsoft Office PowerPoint</Application>
  <PresentationFormat>自定义</PresentationFormat>
  <Paragraphs>227</Paragraphs>
  <Slides>27</Slides>
  <Notes>15</Notes>
  <HiddenSlides>1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主题1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1.有人喜欢对别人“翻白眼”，人们通常所说的“白眼”是       。 2.光线进入眼球内部的通道的是      。 3.蓝眼睛和黑眼睛的区别在      色素不同 4.似凸透镜,能折射光线的主要结构是        。                       5.感受光的刺激的是        。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2014-11-06T06:08:00Z</dcterms:created>
  <dcterms:modified xsi:type="dcterms:W3CDTF">2019-05-22T09:35:20Z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