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57" r:id="rId2"/>
    <p:sldId id="258" r:id="rId3"/>
    <p:sldId id="27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281" r:id="rId24"/>
    <p:sldId id="282" r:id="rId25"/>
    <p:sldId id="289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92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09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9EC24-5063-49DC-949D-63CE8190D1BA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ED04F-E347-496D-932A-85A795A7EC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0585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3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4213"/>
            <a:ext cx="4573588" cy="3429000"/>
          </a:xfrm>
        </p:spPr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zh-CN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8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9589F4-56BA-4D0D-95E5-94941B49107C}" type="slidenum">
              <a:rPr lang="zh-CN" altLang="en-US"/>
              <a:pPr/>
              <a:t>11</a:t>
            </a:fld>
            <a:endParaRPr lang="zh-CN" altLang="en-US"/>
          </a:p>
        </p:txBody>
      </p:sp>
      <p:sp>
        <p:nvSpPr>
          <p:cNvPr id="31746" name="幻灯片图像占位符 18432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1747" name="文本占位符 1843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AA9A-00D2-4709-A863-C2F5357B943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532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22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DED04F-E347-496D-932A-85A795A7EC5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3487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4.6.1  </a:t>
            </a:r>
            <a:r>
              <a:rPr lang="zh-CN" altLang="en-US" dirty="0" smtClean="0"/>
              <a:t>人体对外界环境的</a:t>
            </a:r>
            <a:r>
              <a:rPr lang="zh-CN" altLang="en-US" dirty="0"/>
              <a:t>感知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8089910"/>
              </p:ext>
            </p:extLst>
          </p:nvPr>
        </p:nvGraphicFramePr>
        <p:xfrm>
          <a:off x="769891" y="4226545"/>
          <a:ext cx="2435561" cy="2571476"/>
        </p:xfrm>
        <a:graphic>
          <a:graphicData uri="http://schemas.openxmlformats.org/presentationml/2006/ole">
            <p:oleObj spid="_x0000_s1046" name="位图图像" r:id="rId3" imgW="1704762" imgH="1800476" progId="PBrush">
              <p:embed/>
            </p:oleObj>
          </a:graphicData>
        </a:graphic>
      </p:graphicFrame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914806" y="3198401"/>
            <a:ext cx="2880320" cy="1454151"/>
            <a:chOff x="612" y="255"/>
            <a:chExt cx="1996" cy="1248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612" y="255"/>
              <a:ext cx="1996" cy="1248"/>
            </a:xfrm>
            <a:prstGeom prst="cloudCallout">
              <a:avLst>
                <a:gd name="adj1" fmla="val -38349"/>
                <a:gd name="adj2" fmla="val 69911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3200">
                <a:ea typeface="华文行楷" pitchFamily="2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002" y="434"/>
              <a:ext cx="1514" cy="8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dirty="0">
                  <a:ea typeface="华文新魏" pitchFamily="2" charset="-122"/>
                </a:rPr>
                <a:t>人有哪些感觉呢？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4581787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60575"/>
            <a:ext cx="3881437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Line 5"/>
          <p:cNvSpPr>
            <a:spLocks noChangeShapeType="1"/>
          </p:cNvSpPr>
          <p:nvPr/>
        </p:nvSpPr>
        <p:spPr bwMode="auto">
          <a:xfrm flipH="1">
            <a:off x="2554288" y="3429000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Line 6"/>
          <p:cNvSpPr>
            <a:spLocks noChangeShapeType="1"/>
          </p:cNvSpPr>
          <p:nvPr/>
        </p:nvSpPr>
        <p:spPr bwMode="auto">
          <a:xfrm flipV="1">
            <a:off x="2627313" y="4076700"/>
            <a:ext cx="43180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Line 7"/>
          <p:cNvSpPr>
            <a:spLocks noChangeShapeType="1"/>
          </p:cNvSpPr>
          <p:nvPr/>
        </p:nvSpPr>
        <p:spPr bwMode="auto">
          <a:xfrm flipH="1">
            <a:off x="2560638" y="3802856"/>
            <a:ext cx="792162" cy="11255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Line 8"/>
          <p:cNvSpPr>
            <a:spLocks noChangeShapeType="1"/>
          </p:cNvSpPr>
          <p:nvPr/>
        </p:nvSpPr>
        <p:spPr bwMode="auto">
          <a:xfrm flipH="1">
            <a:off x="3635375" y="4040188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Line 9"/>
          <p:cNvSpPr>
            <a:spLocks noChangeShapeType="1"/>
          </p:cNvSpPr>
          <p:nvPr/>
        </p:nvSpPr>
        <p:spPr bwMode="auto">
          <a:xfrm>
            <a:off x="5002213" y="436245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Line 10"/>
          <p:cNvSpPr>
            <a:spLocks noChangeShapeType="1"/>
          </p:cNvSpPr>
          <p:nvPr/>
        </p:nvSpPr>
        <p:spPr bwMode="auto">
          <a:xfrm>
            <a:off x="5219700" y="2420938"/>
            <a:ext cx="147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Line 11"/>
          <p:cNvSpPr>
            <a:spLocks noChangeShapeType="1"/>
          </p:cNvSpPr>
          <p:nvPr/>
        </p:nvSpPr>
        <p:spPr bwMode="auto">
          <a:xfrm>
            <a:off x="5651500" y="3068638"/>
            <a:ext cx="990600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2" name="Line 12"/>
          <p:cNvSpPr>
            <a:spLocks noChangeShapeType="1"/>
          </p:cNvSpPr>
          <p:nvPr/>
        </p:nvSpPr>
        <p:spPr bwMode="auto">
          <a:xfrm>
            <a:off x="5651500" y="3717925"/>
            <a:ext cx="1044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Line 13"/>
          <p:cNvSpPr>
            <a:spLocks noChangeShapeType="1"/>
          </p:cNvSpPr>
          <p:nvPr/>
        </p:nvSpPr>
        <p:spPr bwMode="auto">
          <a:xfrm>
            <a:off x="6010275" y="4581525"/>
            <a:ext cx="714375" cy="34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4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698257" y="2157100"/>
            <a:ext cx="609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2</a:t>
            </a:r>
          </a:p>
        </p:txBody>
      </p:sp>
      <p:sp>
        <p:nvSpPr>
          <p:cNvPr id="23565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75680" y="3176869"/>
            <a:ext cx="609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3</a:t>
            </a:r>
          </a:p>
        </p:txBody>
      </p:sp>
      <p:sp>
        <p:nvSpPr>
          <p:cNvPr id="2356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93925" y="4616450"/>
            <a:ext cx="60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4</a:t>
            </a:r>
          </a:p>
        </p:txBody>
      </p:sp>
      <p:sp>
        <p:nvSpPr>
          <p:cNvPr id="23567" name="Text Box 1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647394" y="2806700"/>
            <a:ext cx="60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5</a:t>
            </a:r>
          </a:p>
        </p:txBody>
      </p:sp>
      <p:sp>
        <p:nvSpPr>
          <p:cNvPr id="23568" name="Text Box 1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724650" y="3456781"/>
            <a:ext cx="609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6</a:t>
            </a:r>
          </a:p>
        </p:txBody>
      </p:sp>
      <p:sp>
        <p:nvSpPr>
          <p:cNvPr id="23569" name="Text Box 2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721195" y="4377009"/>
            <a:ext cx="609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7</a:t>
            </a:r>
          </a:p>
        </p:txBody>
      </p:sp>
      <p:sp>
        <p:nvSpPr>
          <p:cNvPr id="23570" name="Text Box 2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385195" y="5606307"/>
            <a:ext cx="609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8</a:t>
            </a:r>
          </a:p>
        </p:txBody>
      </p:sp>
      <p:sp>
        <p:nvSpPr>
          <p:cNvPr id="23571" name="Text Box 2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249488" y="2152337"/>
            <a:ext cx="60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9</a:t>
            </a:r>
          </a:p>
        </p:txBody>
      </p:sp>
      <p:sp>
        <p:nvSpPr>
          <p:cNvPr id="23572" name="Text Box 2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44231" y="5709483"/>
            <a:ext cx="1150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10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1138238" y="3194050"/>
            <a:ext cx="141605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虹　膜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2950369" y="5614236"/>
            <a:ext cx="1303337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晶状体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4450268" y="5709482"/>
            <a:ext cx="1285875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玻璃体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6673907" y="2103583"/>
            <a:ext cx="127000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 膜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6673907" y="2814069"/>
            <a:ext cx="127000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脉络膜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6673907" y="3456874"/>
            <a:ext cx="127000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视网膜</a:t>
            </a:r>
            <a:endParaRPr lang="zh-CN" altLang="en-US" sz="1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6721195" y="4337049"/>
            <a:ext cx="127000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视神经</a:t>
            </a:r>
          </a:p>
        </p:txBody>
      </p:sp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1084858" y="4637360"/>
            <a:ext cx="142875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瞳  孔</a:t>
            </a:r>
          </a:p>
        </p:txBody>
      </p:sp>
      <p:sp>
        <p:nvSpPr>
          <p:cNvPr id="23601" name="Line 5"/>
          <p:cNvSpPr>
            <a:spLocks noChangeShapeType="1"/>
          </p:cNvSpPr>
          <p:nvPr/>
        </p:nvSpPr>
        <p:spPr bwMode="auto">
          <a:xfrm flipH="1" flipV="1">
            <a:off x="2563813" y="2563813"/>
            <a:ext cx="1038225" cy="687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2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259013" y="3938868"/>
            <a:ext cx="609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1</a:t>
            </a:r>
          </a:p>
        </p:txBody>
      </p:sp>
      <p:sp>
        <p:nvSpPr>
          <p:cNvPr id="35" name="Text Box 25"/>
          <p:cNvSpPr txBox="1">
            <a:spLocks noChangeArrowheads="1"/>
          </p:cNvSpPr>
          <p:nvPr/>
        </p:nvSpPr>
        <p:spPr bwMode="auto">
          <a:xfrm>
            <a:off x="1846263" y="2060575"/>
            <a:ext cx="141605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睫状体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1264455" y="3959225"/>
            <a:ext cx="1428750" cy="523875"/>
          </a:xfrm>
          <a:prstGeom prst="rect">
            <a:avLst/>
          </a:prstGeom>
          <a:solidFill>
            <a:srgbClr val="FFB7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　膜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73449" y="146051"/>
            <a:ext cx="3877986" cy="707887"/>
            <a:chOff x="173449" y="146051"/>
            <a:chExt cx="3877986" cy="707887"/>
          </a:xfrm>
        </p:grpSpPr>
        <p:sp>
          <p:nvSpPr>
            <p:cNvPr id="38" name="圆角矩形 37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TextBox 12"/>
            <p:cNvSpPr txBox="1"/>
            <p:nvPr/>
          </p:nvSpPr>
          <p:spPr>
            <a:xfrm>
              <a:off x="173449" y="146051"/>
              <a:ext cx="387798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眼球的结构与功能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453862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638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88913"/>
            <a:ext cx="2519362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1638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565400"/>
            <a:ext cx="3240088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1638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2781300"/>
            <a:ext cx="1023812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47" name="组合 163846"/>
          <p:cNvGrpSpPr>
            <a:grpSpLocks/>
          </p:cNvGrpSpPr>
          <p:nvPr/>
        </p:nvGrpSpPr>
        <p:grpSpPr bwMode="auto">
          <a:xfrm>
            <a:off x="527050" y="2852738"/>
            <a:ext cx="4824413" cy="2160587"/>
            <a:chOff x="703" y="618"/>
            <a:chExt cx="2993" cy="1542"/>
          </a:xfrm>
        </p:grpSpPr>
        <p:grpSp>
          <p:nvGrpSpPr>
            <p:cNvPr id="30727" name="组合 163847"/>
            <p:cNvGrpSpPr>
              <a:grpSpLocks/>
            </p:cNvGrpSpPr>
            <p:nvPr/>
          </p:nvGrpSpPr>
          <p:grpSpPr bwMode="auto">
            <a:xfrm>
              <a:off x="703" y="618"/>
              <a:ext cx="2948" cy="616"/>
              <a:chOff x="703" y="618"/>
              <a:chExt cx="2948" cy="616"/>
            </a:xfrm>
          </p:grpSpPr>
          <p:sp>
            <p:nvSpPr>
              <p:cNvPr id="30728" name="直接连接符 163848"/>
              <p:cNvSpPr>
                <a:spLocks noChangeShapeType="1"/>
              </p:cNvSpPr>
              <p:nvPr/>
            </p:nvSpPr>
            <p:spPr bwMode="auto">
              <a:xfrm>
                <a:off x="703" y="618"/>
                <a:ext cx="2947" cy="61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29" name="直接连接符 163849"/>
              <p:cNvSpPr>
                <a:spLocks noChangeShapeType="1"/>
              </p:cNvSpPr>
              <p:nvPr/>
            </p:nvSpPr>
            <p:spPr bwMode="auto">
              <a:xfrm>
                <a:off x="703" y="618"/>
                <a:ext cx="2948" cy="5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30" name="组合 163850"/>
            <p:cNvGrpSpPr>
              <a:grpSpLocks/>
            </p:cNvGrpSpPr>
            <p:nvPr/>
          </p:nvGrpSpPr>
          <p:grpSpPr bwMode="auto">
            <a:xfrm>
              <a:off x="748" y="1389"/>
              <a:ext cx="2948" cy="771"/>
              <a:chOff x="748" y="1389"/>
              <a:chExt cx="2948" cy="771"/>
            </a:xfrm>
          </p:grpSpPr>
          <p:sp>
            <p:nvSpPr>
              <p:cNvPr id="30731" name="直接连接符 163851"/>
              <p:cNvSpPr>
                <a:spLocks noChangeShapeType="1"/>
              </p:cNvSpPr>
              <p:nvPr/>
            </p:nvSpPr>
            <p:spPr bwMode="auto">
              <a:xfrm flipV="1">
                <a:off x="748" y="1389"/>
                <a:ext cx="2903" cy="7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2" name="直接连接符 163852"/>
              <p:cNvSpPr>
                <a:spLocks noChangeShapeType="1"/>
              </p:cNvSpPr>
              <p:nvPr/>
            </p:nvSpPr>
            <p:spPr bwMode="auto">
              <a:xfrm flipV="1">
                <a:off x="748" y="1434"/>
                <a:ext cx="2948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3854" name="组合 163853"/>
          <p:cNvGrpSpPr>
            <a:grpSpLocks/>
          </p:cNvGrpSpPr>
          <p:nvPr/>
        </p:nvGrpSpPr>
        <p:grpSpPr bwMode="auto">
          <a:xfrm>
            <a:off x="5508625" y="3441700"/>
            <a:ext cx="2108200" cy="720725"/>
            <a:chOff x="3878" y="1071"/>
            <a:chExt cx="998" cy="454"/>
          </a:xfrm>
        </p:grpSpPr>
        <p:grpSp>
          <p:nvGrpSpPr>
            <p:cNvPr id="30734" name="组合 163854"/>
            <p:cNvGrpSpPr>
              <a:grpSpLocks/>
            </p:cNvGrpSpPr>
            <p:nvPr/>
          </p:nvGrpSpPr>
          <p:grpSpPr bwMode="auto">
            <a:xfrm>
              <a:off x="3878" y="1207"/>
              <a:ext cx="998" cy="318"/>
              <a:chOff x="3878" y="1207"/>
              <a:chExt cx="998" cy="318"/>
            </a:xfrm>
          </p:grpSpPr>
          <p:sp>
            <p:nvSpPr>
              <p:cNvPr id="30735" name="直接连接符 163855"/>
              <p:cNvSpPr>
                <a:spLocks noChangeShapeType="1"/>
              </p:cNvSpPr>
              <p:nvPr/>
            </p:nvSpPr>
            <p:spPr bwMode="auto">
              <a:xfrm>
                <a:off x="3923" y="1298"/>
                <a:ext cx="953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6" name="直接连接符 163856"/>
              <p:cNvSpPr>
                <a:spLocks noChangeShapeType="1"/>
              </p:cNvSpPr>
              <p:nvPr/>
            </p:nvSpPr>
            <p:spPr bwMode="auto">
              <a:xfrm>
                <a:off x="3878" y="1207"/>
                <a:ext cx="998" cy="31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37" name="组合 163857"/>
            <p:cNvGrpSpPr>
              <a:grpSpLocks/>
            </p:cNvGrpSpPr>
            <p:nvPr/>
          </p:nvGrpSpPr>
          <p:grpSpPr bwMode="auto">
            <a:xfrm>
              <a:off x="3878" y="1071"/>
              <a:ext cx="998" cy="318"/>
              <a:chOff x="3878" y="1071"/>
              <a:chExt cx="998" cy="318"/>
            </a:xfrm>
          </p:grpSpPr>
          <p:sp>
            <p:nvSpPr>
              <p:cNvPr id="30738" name="直接连接符 163858"/>
              <p:cNvSpPr>
                <a:spLocks noChangeShapeType="1"/>
              </p:cNvSpPr>
              <p:nvPr/>
            </p:nvSpPr>
            <p:spPr bwMode="auto">
              <a:xfrm flipV="1">
                <a:off x="3923" y="1071"/>
                <a:ext cx="953" cy="2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直接连接符 163859"/>
              <p:cNvSpPr>
                <a:spLocks noChangeShapeType="1"/>
              </p:cNvSpPr>
              <p:nvPr/>
            </p:nvSpPr>
            <p:spPr bwMode="auto">
              <a:xfrm flipV="1">
                <a:off x="3878" y="1071"/>
                <a:ext cx="998" cy="31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63861" name="图片 16386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7363" y="3632200"/>
            <a:ext cx="841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2" name="图片 1638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633788"/>
            <a:ext cx="857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3" name="组合 163862"/>
          <p:cNvGrpSpPr>
            <a:grpSpLocks/>
          </p:cNvGrpSpPr>
          <p:nvPr/>
        </p:nvGrpSpPr>
        <p:grpSpPr bwMode="auto">
          <a:xfrm>
            <a:off x="4953000" y="4035425"/>
            <a:ext cx="431800" cy="1757363"/>
            <a:chOff x="3459" y="1616"/>
            <a:chExt cx="272" cy="1107"/>
          </a:xfrm>
        </p:grpSpPr>
        <p:sp>
          <p:nvSpPr>
            <p:cNvPr id="30743" name="文本框 163863"/>
            <p:cNvSpPr txBox="1">
              <a:spLocks noChangeArrowheads="1"/>
            </p:cNvSpPr>
            <p:nvPr/>
          </p:nvSpPr>
          <p:spPr bwMode="auto">
            <a:xfrm>
              <a:off x="3459" y="2205"/>
              <a:ext cx="27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Arial" pitchFamily="34" charset="0"/>
                </a:rPr>
                <a:t>角膜</a:t>
              </a:r>
            </a:p>
          </p:txBody>
        </p:sp>
        <p:sp>
          <p:nvSpPr>
            <p:cNvPr id="30744" name="直接连接符 163864"/>
            <p:cNvSpPr>
              <a:spLocks noChangeShapeType="1"/>
            </p:cNvSpPr>
            <p:nvPr/>
          </p:nvSpPr>
          <p:spPr bwMode="auto">
            <a:xfrm>
              <a:off x="3680" y="1616"/>
              <a:ext cx="0" cy="5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866" name="组合 163865"/>
          <p:cNvGrpSpPr>
            <a:grpSpLocks/>
          </p:cNvGrpSpPr>
          <p:nvPr/>
        </p:nvGrpSpPr>
        <p:grpSpPr bwMode="auto">
          <a:xfrm>
            <a:off x="5278438" y="3989388"/>
            <a:ext cx="431800" cy="1803400"/>
            <a:chOff x="3696" y="1616"/>
            <a:chExt cx="272" cy="1048"/>
          </a:xfrm>
        </p:grpSpPr>
        <p:sp>
          <p:nvSpPr>
            <p:cNvPr id="30746" name="直接连接符 163866"/>
            <p:cNvSpPr>
              <a:spLocks noChangeShapeType="1"/>
            </p:cNvSpPr>
            <p:nvPr/>
          </p:nvSpPr>
          <p:spPr bwMode="auto">
            <a:xfrm>
              <a:off x="3878" y="1616"/>
              <a:ext cx="0" cy="60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文本框 163867"/>
            <p:cNvSpPr txBox="1">
              <a:spLocks noChangeArrowheads="1"/>
            </p:cNvSpPr>
            <p:nvPr/>
          </p:nvSpPr>
          <p:spPr bwMode="auto">
            <a:xfrm>
              <a:off x="3696" y="2186"/>
              <a:ext cx="272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itchFamily="34" charset="0"/>
                </a:rPr>
                <a:t>瞳孔</a:t>
              </a:r>
            </a:p>
          </p:txBody>
        </p:sp>
      </p:grpSp>
      <p:grpSp>
        <p:nvGrpSpPr>
          <p:cNvPr id="163869" name="组合 163868"/>
          <p:cNvGrpSpPr>
            <a:grpSpLocks/>
          </p:cNvGrpSpPr>
          <p:nvPr/>
        </p:nvGrpSpPr>
        <p:grpSpPr bwMode="auto">
          <a:xfrm>
            <a:off x="5605463" y="3960813"/>
            <a:ext cx="504825" cy="2201862"/>
            <a:chOff x="3902" y="1616"/>
            <a:chExt cx="318" cy="1278"/>
          </a:xfrm>
        </p:grpSpPr>
        <p:sp>
          <p:nvSpPr>
            <p:cNvPr id="30749" name="直接连接符 163869"/>
            <p:cNvSpPr>
              <a:spLocks noChangeShapeType="1"/>
            </p:cNvSpPr>
            <p:nvPr/>
          </p:nvSpPr>
          <p:spPr bwMode="auto">
            <a:xfrm>
              <a:off x="4014" y="1616"/>
              <a:ext cx="0" cy="5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文本框 163870"/>
            <p:cNvSpPr txBox="1">
              <a:spLocks noChangeArrowheads="1"/>
            </p:cNvSpPr>
            <p:nvPr/>
          </p:nvSpPr>
          <p:spPr bwMode="auto">
            <a:xfrm>
              <a:off x="3902" y="2205"/>
              <a:ext cx="318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itchFamily="34" charset="0"/>
                </a:rPr>
                <a:t>晶状体</a:t>
              </a:r>
            </a:p>
          </p:txBody>
        </p:sp>
      </p:grpSp>
      <p:pic>
        <p:nvPicPr>
          <p:cNvPr id="163872" name="图片 16387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416300"/>
            <a:ext cx="223838" cy="8651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3" name="组合 163872"/>
          <p:cNvGrpSpPr>
            <a:grpSpLocks/>
          </p:cNvGrpSpPr>
          <p:nvPr/>
        </p:nvGrpSpPr>
        <p:grpSpPr bwMode="auto">
          <a:xfrm>
            <a:off x="7439025" y="3860800"/>
            <a:ext cx="576263" cy="2112963"/>
            <a:chOff x="4694" y="1706"/>
            <a:chExt cx="363" cy="1140"/>
          </a:xfrm>
        </p:grpSpPr>
        <p:sp>
          <p:nvSpPr>
            <p:cNvPr id="30753" name="文本框 163873"/>
            <p:cNvSpPr txBox="1">
              <a:spLocks noChangeArrowheads="1"/>
            </p:cNvSpPr>
            <p:nvPr/>
          </p:nvSpPr>
          <p:spPr bwMode="auto">
            <a:xfrm>
              <a:off x="4694" y="2205"/>
              <a:ext cx="363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Arial" pitchFamily="34" charset="0"/>
                </a:rPr>
                <a:t>视网膜</a:t>
              </a:r>
            </a:p>
          </p:txBody>
        </p:sp>
        <p:sp>
          <p:nvSpPr>
            <p:cNvPr id="30754" name="直接连接符 163874"/>
            <p:cNvSpPr>
              <a:spLocks noChangeShapeType="1"/>
            </p:cNvSpPr>
            <p:nvPr/>
          </p:nvSpPr>
          <p:spPr bwMode="auto">
            <a:xfrm>
              <a:off x="4876" y="1706"/>
              <a:ext cx="0" cy="5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876" name="组合 163875"/>
          <p:cNvGrpSpPr>
            <a:grpSpLocks/>
          </p:cNvGrpSpPr>
          <p:nvPr/>
        </p:nvGrpSpPr>
        <p:grpSpPr bwMode="auto">
          <a:xfrm>
            <a:off x="6143625" y="4102100"/>
            <a:ext cx="504825" cy="2051050"/>
            <a:chOff x="4241" y="1661"/>
            <a:chExt cx="318" cy="1292"/>
          </a:xfrm>
        </p:grpSpPr>
        <p:sp>
          <p:nvSpPr>
            <p:cNvPr id="30756" name="直接连接符 163876"/>
            <p:cNvSpPr>
              <a:spLocks noChangeShapeType="1"/>
            </p:cNvSpPr>
            <p:nvPr/>
          </p:nvSpPr>
          <p:spPr bwMode="auto">
            <a:xfrm>
              <a:off x="4377" y="1661"/>
              <a:ext cx="0" cy="60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文本框 163877"/>
            <p:cNvSpPr txBox="1">
              <a:spLocks noChangeArrowheads="1"/>
            </p:cNvSpPr>
            <p:nvPr/>
          </p:nvSpPr>
          <p:spPr bwMode="auto">
            <a:xfrm>
              <a:off x="4241" y="2205"/>
              <a:ext cx="318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Arial" pitchFamily="34" charset="0"/>
                </a:rPr>
                <a:t>玻璃体</a:t>
              </a:r>
            </a:p>
          </p:txBody>
        </p:sp>
      </p:grpSp>
      <p:grpSp>
        <p:nvGrpSpPr>
          <p:cNvPr id="163879" name="组合 163878"/>
          <p:cNvGrpSpPr>
            <a:grpSpLocks/>
          </p:cNvGrpSpPr>
          <p:nvPr/>
        </p:nvGrpSpPr>
        <p:grpSpPr bwMode="auto">
          <a:xfrm>
            <a:off x="5157788" y="3606800"/>
            <a:ext cx="493712" cy="398463"/>
            <a:chOff x="3606" y="1162"/>
            <a:chExt cx="317" cy="272"/>
          </a:xfrm>
        </p:grpSpPr>
        <p:grpSp>
          <p:nvGrpSpPr>
            <p:cNvPr id="30759" name="组合 163879"/>
            <p:cNvGrpSpPr>
              <a:grpSpLocks/>
            </p:cNvGrpSpPr>
            <p:nvPr/>
          </p:nvGrpSpPr>
          <p:grpSpPr bwMode="auto">
            <a:xfrm>
              <a:off x="3606" y="1162"/>
              <a:ext cx="317" cy="136"/>
              <a:chOff x="3606" y="1162"/>
              <a:chExt cx="317" cy="136"/>
            </a:xfrm>
          </p:grpSpPr>
          <p:sp>
            <p:nvSpPr>
              <p:cNvPr id="30760" name="直接连接符 163880"/>
              <p:cNvSpPr>
                <a:spLocks noChangeShapeType="1"/>
              </p:cNvSpPr>
              <p:nvPr/>
            </p:nvSpPr>
            <p:spPr bwMode="auto">
              <a:xfrm>
                <a:off x="3606" y="1227"/>
                <a:ext cx="317" cy="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直接连接符 163881"/>
              <p:cNvSpPr>
                <a:spLocks noChangeShapeType="1"/>
              </p:cNvSpPr>
              <p:nvPr/>
            </p:nvSpPr>
            <p:spPr bwMode="auto">
              <a:xfrm>
                <a:off x="3651" y="1162"/>
                <a:ext cx="227" cy="4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62" name="组合 163882"/>
            <p:cNvGrpSpPr>
              <a:grpSpLocks/>
            </p:cNvGrpSpPr>
            <p:nvPr/>
          </p:nvGrpSpPr>
          <p:grpSpPr bwMode="auto">
            <a:xfrm>
              <a:off x="3651" y="1298"/>
              <a:ext cx="272" cy="136"/>
              <a:chOff x="3651" y="1298"/>
              <a:chExt cx="272" cy="136"/>
            </a:xfrm>
          </p:grpSpPr>
          <p:sp>
            <p:nvSpPr>
              <p:cNvPr id="30763" name="直接连接符 163883"/>
              <p:cNvSpPr>
                <a:spLocks noChangeShapeType="1"/>
              </p:cNvSpPr>
              <p:nvPr/>
            </p:nvSpPr>
            <p:spPr bwMode="auto">
              <a:xfrm flipV="1">
                <a:off x="3651" y="1298"/>
                <a:ext cx="272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4" name="直接连接符 163884"/>
              <p:cNvSpPr>
                <a:spLocks noChangeShapeType="1"/>
              </p:cNvSpPr>
              <p:nvPr/>
            </p:nvSpPr>
            <p:spPr bwMode="auto">
              <a:xfrm flipV="1">
                <a:off x="3696" y="1388"/>
                <a:ext cx="182" cy="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63886" name="直接连接符 163885"/>
          <p:cNvSpPr>
            <a:spLocks noChangeShapeType="1"/>
          </p:cNvSpPr>
          <p:nvPr/>
        </p:nvSpPr>
        <p:spPr bwMode="auto">
          <a:xfrm flipV="1">
            <a:off x="8459788" y="3862388"/>
            <a:ext cx="287337" cy="503237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87" name="图片 16388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750" y="3449638"/>
            <a:ext cx="15875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8" name="图片 16388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2213" y="692150"/>
            <a:ext cx="41433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9" name="直接连接符 163888"/>
          <p:cNvSpPr>
            <a:spLocks noChangeShapeType="1"/>
          </p:cNvSpPr>
          <p:nvPr/>
        </p:nvSpPr>
        <p:spPr bwMode="auto">
          <a:xfrm>
            <a:off x="8748713" y="3284538"/>
            <a:ext cx="73025" cy="4318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0" name="直接连接符 163889"/>
          <p:cNvSpPr>
            <a:spLocks noChangeShapeType="1"/>
          </p:cNvSpPr>
          <p:nvPr/>
        </p:nvSpPr>
        <p:spPr bwMode="auto">
          <a:xfrm>
            <a:off x="8532813" y="2565400"/>
            <a:ext cx="215900" cy="6477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1" name="直接连接符 163890"/>
          <p:cNvSpPr>
            <a:spLocks noChangeShapeType="1"/>
          </p:cNvSpPr>
          <p:nvPr/>
        </p:nvSpPr>
        <p:spPr bwMode="auto">
          <a:xfrm>
            <a:off x="8256588" y="2132013"/>
            <a:ext cx="217487" cy="3603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2" name="直接连接符 163891"/>
          <p:cNvSpPr>
            <a:spLocks noChangeShapeType="1"/>
          </p:cNvSpPr>
          <p:nvPr/>
        </p:nvSpPr>
        <p:spPr bwMode="auto">
          <a:xfrm flipH="1" flipV="1">
            <a:off x="7958138" y="1557338"/>
            <a:ext cx="214312" cy="431800"/>
          </a:xfrm>
          <a:prstGeom prst="line">
            <a:avLst/>
          </a:prstGeom>
          <a:noFill/>
          <a:ln w="5397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3" name="文本框 163892"/>
          <p:cNvSpPr txBox="1">
            <a:spLocks noChangeArrowheads="1"/>
          </p:cNvSpPr>
          <p:nvPr/>
        </p:nvSpPr>
        <p:spPr bwMode="auto">
          <a:xfrm>
            <a:off x="8027988" y="2636838"/>
            <a:ext cx="5762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</a:rPr>
              <a:t>视神经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55" name="圆角矩形 54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TextBox 12"/>
            <p:cNvSpPr txBox="1"/>
            <p:nvPr/>
          </p:nvSpPr>
          <p:spPr>
            <a:xfrm>
              <a:off x="404278" y="146051"/>
              <a:ext cx="341632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视觉的形成过程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675793" y="5817787"/>
            <a:ext cx="2015414" cy="94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（形成倒立的物像）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81242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1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1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163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3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1000"/>
                                        <p:tgtEl>
                                          <p:spTgt spid="16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16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5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6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6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6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1000"/>
                                        <p:tgtEl>
                                          <p:spTgt spid="16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0"/>
                                        <p:tgtEl>
                                          <p:spTgt spid="16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1000"/>
                                        <p:tgtEl>
                                          <p:spTgt spid="16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1000"/>
                                        <p:tgtEl>
                                          <p:spTgt spid="16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6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9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16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3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63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1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6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1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6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1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63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16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16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16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6" grpId="0" animBg="1"/>
      <p:bldP spid="163889" grpId="0" animBg="1"/>
      <p:bldP spid="163890" grpId="0" animBg="1"/>
      <p:bldP spid="163891" grpId="0" animBg="1"/>
      <p:bldP spid="163892" grpId="0" animBg="1"/>
      <p:bldP spid="163893" grpId="0"/>
      <p:bldP spid="163893" grpId="1"/>
      <p:bldP spid="163893" grpId="2"/>
      <p:bldP spid="163893" grpId="3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8653" y="1926159"/>
            <a:ext cx="4618960" cy="304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AutoShape 7"/>
          <p:cNvSpPr>
            <a:spLocks noChangeArrowheads="1"/>
          </p:cNvSpPr>
          <p:nvPr/>
        </p:nvSpPr>
        <p:spPr bwMode="auto">
          <a:xfrm rot="5396576">
            <a:off x="2897796" y="260057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Text Box 8"/>
          <p:cNvSpPr txBox="1">
            <a:spLocks noChangeArrowheads="1"/>
          </p:cNvSpPr>
          <p:nvPr/>
        </p:nvSpPr>
        <p:spPr bwMode="auto">
          <a:xfrm>
            <a:off x="2801433" y="1810579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镜头</a:t>
            </a:r>
          </a:p>
        </p:txBody>
      </p:sp>
      <p:sp>
        <p:nvSpPr>
          <p:cNvPr id="55302" name="AutoShape 9"/>
          <p:cNvSpPr>
            <a:spLocks noChangeArrowheads="1"/>
          </p:cNvSpPr>
          <p:nvPr/>
        </p:nvSpPr>
        <p:spPr bwMode="auto">
          <a:xfrm rot="16163617">
            <a:off x="3456172" y="4226133"/>
            <a:ext cx="828666" cy="150889"/>
          </a:xfrm>
          <a:prstGeom prst="righ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3" name="Text Box 10"/>
          <p:cNvSpPr txBox="1">
            <a:spLocks noChangeArrowheads="1"/>
          </p:cNvSpPr>
          <p:nvPr/>
        </p:nvSpPr>
        <p:spPr bwMode="auto">
          <a:xfrm>
            <a:off x="3367702" y="4716686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光圈</a:t>
            </a:r>
          </a:p>
        </p:txBody>
      </p:sp>
      <p:sp>
        <p:nvSpPr>
          <p:cNvPr id="55304" name="AutoShape 11"/>
          <p:cNvSpPr>
            <a:spLocks noChangeArrowheads="1"/>
          </p:cNvSpPr>
          <p:nvPr/>
        </p:nvSpPr>
        <p:spPr bwMode="auto">
          <a:xfrm rot="13033174">
            <a:off x="6006075" y="4078359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5305" name="Text Box 12"/>
          <p:cNvSpPr txBox="1">
            <a:spLocks noChangeArrowheads="1"/>
          </p:cNvSpPr>
          <p:nvPr/>
        </p:nvSpPr>
        <p:spPr bwMode="auto">
          <a:xfrm>
            <a:off x="6386977" y="4358520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胶卷</a:t>
            </a:r>
          </a:p>
        </p:txBody>
      </p:sp>
      <p:pic>
        <p:nvPicPr>
          <p:cNvPr id="55308" name="Picture 16" descr="A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15240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9" name="WordArt 17"/>
          <p:cNvSpPr>
            <a:spLocks noChangeArrowheads="1" noChangeShapeType="1" noTextEdit="1"/>
          </p:cNvSpPr>
          <p:nvPr/>
        </p:nvSpPr>
        <p:spPr bwMode="auto">
          <a:xfrm>
            <a:off x="1905000" y="22860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学以致用</a:t>
            </a:r>
          </a:p>
        </p:txBody>
      </p:sp>
      <p:sp>
        <p:nvSpPr>
          <p:cNvPr id="3" name="等于号 2"/>
          <p:cNvSpPr/>
          <p:nvPr/>
        </p:nvSpPr>
        <p:spPr>
          <a:xfrm>
            <a:off x="3636348" y="1926159"/>
            <a:ext cx="468313" cy="333299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1810579"/>
            <a:ext cx="2382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晶状体</a:t>
            </a:r>
            <a:endParaRPr lang="zh-CN" altLang="en-US" sz="28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等于号 20"/>
          <p:cNvSpPr/>
          <p:nvPr/>
        </p:nvSpPr>
        <p:spPr>
          <a:xfrm>
            <a:off x="4304327" y="4811647"/>
            <a:ext cx="468313" cy="333299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38592" y="4716686"/>
            <a:ext cx="2382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瞳孔</a:t>
            </a:r>
            <a:endParaRPr lang="zh-CN" altLang="en-US" sz="28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等于号 22"/>
          <p:cNvSpPr/>
          <p:nvPr/>
        </p:nvSpPr>
        <p:spPr>
          <a:xfrm>
            <a:off x="7245093" y="4458597"/>
            <a:ext cx="468313" cy="333299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13406" y="4363636"/>
            <a:ext cx="2382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视网膜</a:t>
            </a:r>
            <a:endParaRPr lang="zh-CN" altLang="en-US" sz="28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905576" y="3019751"/>
            <a:ext cx="2448474" cy="960415"/>
            <a:chOff x="703" y="618"/>
            <a:chExt cx="2993" cy="1542"/>
          </a:xfrm>
        </p:grpSpPr>
        <p:grpSp>
          <p:nvGrpSpPr>
            <p:cNvPr id="18" name="组合 163847"/>
            <p:cNvGrpSpPr>
              <a:grpSpLocks/>
            </p:cNvGrpSpPr>
            <p:nvPr/>
          </p:nvGrpSpPr>
          <p:grpSpPr bwMode="auto">
            <a:xfrm>
              <a:off x="703" y="618"/>
              <a:ext cx="2948" cy="616"/>
              <a:chOff x="703" y="618"/>
              <a:chExt cx="2948" cy="616"/>
            </a:xfrm>
          </p:grpSpPr>
          <p:sp>
            <p:nvSpPr>
              <p:cNvPr id="26" name="直接连接符 163848"/>
              <p:cNvSpPr>
                <a:spLocks noChangeShapeType="1"/>
              </p:cNvSpPr>
              <p:nvPr/>
            </p:nvSpPr>
            <p:spPr bwMode="auto">
              <a:xfrm>
                <a:off x="703" y="618"/>
                <a:ext cx="2947" cy="61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直接连接符 163849"/>
              <p:cNvSpPr>
                <a:spLocks noChangeShapeType="1"/>
              </p:cNvSpPr>
              <p:nvPr/>
            </p:nvSpPr>
            <p:spPr bwMode="auto">
              <a:xfrm>
                <a:off x="703" y="618"/>
                <a:ext cx="2948" cy="5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组合 163850"/>
            <p:cNvGrpSpPr>
              <a:grpSpLocks/>
            </p:cNvGrpSpPr>
            <p:nvPr/>
          </p:nvGrpSpPr>
          <p:grpSpPr bwMode="auto">
            <a:xfrm>
              <a:off x="748" y="1389"/>
              <a:ext cx="2948" cy="771"/>
              <a:chOff x="748" y="1389"/>
              <a:chExt cx="2948" cy="771"/>
            </a:xfrm>
          </p:grpSpPr>
          <p:sp>
            <p:nvSpPr>
              <p:cNvPr id="20" name="直接连接符 163851"/>
              <p:cNvSpPr>
                <a:spLocks noChangeShapeType="1"/>
              </p:cNvSpPr>
              <p:nvPr/>
            </p:nvSpPr>
            <p:spPr bwMode="auto">
              <a:xfrm flipV="1">
                <a:off x="748" y="1389"/>
                <a:ext cx="2903" cy="77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直接连接符 163852"/>
              <p:cNvSpPr>
                <a:spLocks noChangeShapeType="1"/>
              </p:cNvSpPr>
              <p:nvPr/>
            </p:nvSpPr>
            <p:spPr bwMode="auto">
              <a:xfrm flipV="1">
                <a:off x="748" y="1434"/>
                <a:ext cx="2948" cy="7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209107" y="3222195"/>
            <a:ext cx="2827280" cy="429934"/>
            <a:chOff x="3878" y="1071"/>
            <a:chExt cx="998" cy="454"/>
          </a:xfrm>
        </p:grpSpPr>
        <p:grpSp>
          <p:nvGrpSpPr>
            <p:cNvPr id="29" name="组合 163854"/>
            <p:cNvGrpSpPr>
              <a:grpSpLocks/>
            </p:cNvGrpSpPr>
            <p:nvPr/>
          </p:nvGrpSpPr>
          <p:grpSpPr bwMode="auto">
            <a:xfrm>
              <a:off x="3878" y="1207"/>
              <a:ext cx="998" cy="318"/>
              <a:chOff x="3878" y="1207"/>
              <a:chExt cx="998" cy="318"/>
            </a:xfrm>
          </p:grpSpPr>
          <p:sp>
            <p:nvSpPr>
              <p:cNvPr id="33" name="直接连接符 163855"/>
              <p:cNvSpPr>
                <a:spLocks noChangeShapeType="1"/>
              </p:cNvSpPr>
              <p:nvPr/>
            </p:nvSpPr>
            <p:spPr bwMode="auto">
              <a:xfrm>
                <a:off x="3923" y="1298"/>
                <a:ext cx="953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直接连接符 163856"/>
              <p:cNvSpPr>
                <a:spLocks noChangeShapeType="1"/>
              </p:cNvSpPr>
              <p:nvPr/>
            </p:nvSpPr>
            <p:spPr bwMode="auto">
              <a:xfrm>
                <a:off x="3878" y="1207"/>
                <a:ext cx="998" cy="31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" name="组合 163857"/>
            <p:cNvGrpSpPr>
              <a:grpSpLocks/>
            </p:cNvGrpSpPr>
            <p:nvPr/>
          </p:nvGrpSpPr>
          <p:grpSpPr bwMode="auto">
            <a:xfrm>
              <a:off x="3878" y="1071"/>
              <a:ext cx="998" cy="318"/>
              <a:chOff x="3878" y="1071"/>
              <a:chExt cx="998" cy="318"/>
            </a:xfrm>
          </p:grpSpPr>
          <p:sp>
            <p:nvSpPr>
              <p:cNvPr id="31" name="直接连接符 163858"/>
              <p:cNvSpPr>
                <a:spLocks noChangeShapeType="1"/>
              </p:cNvSpPr>
              <p:nvPr/>
            </p:nvSpPr>
            <p:spPr bwMode="auto">
              <a:xfrm flipV="1">
                <a:off x="3923" y="1071"/>
                <a:ext cx="953" cy="2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直接连接符 163859"/>
              <p:cNvSpPr>
                <a:spLocks noChangeShapeType="1"/>
              </p:cNvSpPr>
              <p:nvPr/>
            </p:nvSpPr>
            <p:spPr bwMode="auto">
              <a:xfrm flipV="1">
                <a:off x="3878" y="1071"/>
                <a:ext cx="998" cy="31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35" name="图片 16384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362" y="3019751"/>
            <a:ext cx="762876" cy="99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7521" y="3211585"/>
            <a:ext cx="102303" cy="45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978417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  <p:bldP spid="55301" grpId="0"/>
      <p:bldP spid="55302" grpId="0" animBg="1"/>
      <p:bldP spid="55303" grpId="0"/>
      <p:bldP spid="55304" grpId="0" animBg="1"/>
      <p:bldP spid="55305" grpId="0"/>
      <p:bldP spid="3" grpId="0" animBg="1"/>
      <p:bldP spid="5" grpId="0"/>
      <p:bldP spid="21" grpId="0" animBg="1"/>
      <p:bldP spid="22" grpId="0"/>
      <p:bldP spid="23" grpId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8"/>
          <p:cNvSpPr/>
          <p:nvPr/>
        </p:nvSpPr>
        <p:spPr>
          <a:xfrm>
            <a:off x="400050" y="74614"/>
            <a:ext cx="520304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827485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253728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1681162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107406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2534841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2961085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3387328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266" y="970271"/>
            <a:ext cx="250260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考考你</a:t>
            </a:r>
            <a:endParaRPr lang="zh-CN" altLang="en-US" sz="6000" b="1" strike="noStrike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竖卷形 6"/>
          <p:cNvSpPr/>
          <p:nvPr/>
        </p:nvSpPr>
        <p:spPr>
          <a:xfrm>
            <a:off x="332373" y="1914525"/>
            <a:ext cx="3884394" cy="4638675"/>
          </a:xfrm>
          <a:prstGeom prst="verticalScroll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文本框 7"/>
          <p:cNvSpPr txBox="1"/>
          <p:nvPr/>
        </p:nvSpPr>
        <p:spPr>
          <a:xfrm>
            <a:off x="827484" y="2345373"/>
            <a:ext cx="2819399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某人眼球的结构完整无损，但是看不见周围的物体，可能是</a:t>
            </a:r>
            <a:r>
              <a:rPr lang="zh-CN" altLang="en-US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</a:t>
            </a:r>
            <a:r>
              <a:rPr lang="zh-CN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部分发生了病变？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806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0" y="2744788"/>
            <a:ext cx="1820466" cy="297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标注 9"/>
          <p:cNvSpPr/>
          <p:nvPr/>
        </p:nvSpPr>
        <p:spPr>
          <a:xfrm>
            <a:off x="5076056" y="421006"/>
            <a:ext cx="3934105" cy="4088114"/>
          </a:xfrm>
          <a:prstGeom prst="cloudCallout">
            <a:avLst>
              <a:gd name="adj1" fmla="val -61847"/>
              <a:gd name="adj2" fmla="val 33066"/>
            </a:avLst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8" name="文本框 10"/>
          <p:cNvSpPr txBox="1"/>
          <p:nvPr/>
        </p:nvSpPr>
        <p:spPr>
          <a:xfrm>
            <a:off x="5420916" y="1001138"/>
            <a:ext cx="374992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视觉形成的三要素</a:t>
            </a:r>
          </a:p>
        </p:txBody>
      </p:sp>
      <p:sp>
        <p:nvSpPr>
          <p:cNvPr id="33809" name="文本框 13"/>
          <p:cNvSpPr txBox="1"/>
          <p:nvPr/>
        </p:nvSpPr>
        <p:spPr>
          <a:xfrm>
            <a:off x="5472560" y="1622137"/>
            <a:ext cx="36714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眼球结构完好</a:t>
            </a:r>
          </a:p>
        </p:txBody>
      </p:sp>
      <p:sp>
        <p:nvSpPr>
          <p:cNvPr id="33810" name="文本框 14"/>
          <p:cNvSpPr txBox="1"/>
          <p:nvPr/>
        </p:nvSpPr>
        <p:spPr>
          <a:xfrm>
            <a:off x="5472560" y="2238375"/>
            <a:ext cx="323939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视神经正常</a:t>
            </a:r>
          </a:p>
        </p:txBody>
      </p:sp>
      <p:sp>
        <p:nvSpPr>
          <p:cNvPr id="33811" name="文本框 15"/>
          <p:cNvSpPr txBox="1"/>
          <p:nvPr/>
        </p:nvSpPr>
        <p:spPr>
          <a:xfrm>
            <a:off x="5472560" y="2761798"/>
            <a:ext cx="280928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大脑皮层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视觉中枢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正常</a:t>
            </a:r>
          </a:p>
        </p:txBody>
      </p:sp>
      <p:sp>
        <p:nvSpPr>
          <p:cNvPr id="8" name="椭圆 7"/>
          <p:cNvSpPr/>
          <p:nvPr/>
        </p:nvSpPr>
        <p:spPr>
          <a:xfrm>
            <a:off x="5980510" y="2251075"/>
            <a:ext cx="1327770" cy="57150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椭圆 2"/>
          <p:cNvSpPr/>
          <p:nvPr/>
        </p:nvSpPr>
        <p:spPr>
          <a:xfrm>
            <a:off x="5489058" y="3259864"/>
            <a:ext cx="1963262" cy="56991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3" name="组合 22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24" name="圆角矩形 23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TextBox 12"/>
            <p:cNvSpPr txBox="1"/>
            <p:nvPr/>
          </p:nvSpPr>
          <p:spPr>
            <a:xfrm>
              <a:off x="404278" y="146051"/>
              <a:ext cx="341632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视觉的形成过程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12681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3805" grpId="0"/>
      <p:bldP spid="10" grpId="0" animBg="1"/>
      <p:bldP spid="33808" grpId="0"/>
      <p:bldP spid="33809" grpId="0"/>
      <p:bldP spid="33809" grpId="1"/>
      <p:bldP spid="33810" grpId="0"/>
      <p:bldP spid="33811" grpId="0"/>
      <p:bldP spid="8" grpId="0" animBg="1"/>
      <p:bldP spid="8" grpId="1" bldLvl="0" animBg="1"/>
      <p:bldP spid="3" grpId="0" animBg="1"/>
      <p:bldP spid="3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3" name="圆角矩形 2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12"/>
            <p:cNvSpPr txBox="1"/>
            <p:nvPr/>
          </p:nvSpPr>
          <p:spPr>
            <a:xfrm>
              <a:off x="635109" y="146051"/>
              <a:ext cx="29546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近视及其预防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3555006"/>
              </p:ext>
            </p:extLst>
          </p:nvPr>
        </p:nvGraphicFramePr>
        <p:xfrm>
          <a:off x="6413168" y="3992448"/>
          <a:ext cx="3536240" cy="2393632"/>
        </p:xfrm>
        <a:graphic>
          <a:graphicData uri="http://schemas.openxmlformats.org/presentationml/2006/ole">
            <p:oleObj spid="_x0000_s2130" r:id="rId4" imgW="3809524" imgH="2914286" progId="PBrush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7175834"/>
              </p:ext>
            </p:extLst>
          </p:nvPr>
        </p:nvGraphicFramePr>
        <p:xfrm>
          <a:off x="6444208" y="1305226"/>
          <a:ext cx="3243877" cy="2306415"/>
        </p:xfrm>
        <a:graphic>
          <a:graphicData uri="http://schemas.openxmlformats.org/presentationml/2006/ole">
            <p:oleObj spid="_x0000_s2131" r:id="rId5" imgW="3809524" imgH="2914286" progId="PBrush">
              <p:embed/>
            </p:oleObj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0825364"/>
              </p:ext>
            </p:extLst>
          </p:nvPr>
        </p:nvGraphicFramePr>
        <p:xfrm>
          <a:off x="6662480" y="1897141"/>
          <a:ext cx="413746" cy="1181100"/>
        </p:xfrm>
        <a:graphic>
          <a:graphicData uri="http://schemas.openxmlformats.org/presentationml/2006/ole">
            <p:oleObj spid="_x0000_s2132" r:id="rId6" imgW="561905" imgH="1181265" progId="PBrush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1441139"/>
              </p:ext>
            </p:extLst>
          </p:nvPr>
        </p:nvGraphicFramePr>
        <p:xfrm>
          <a:off x="6552462" y="4680790"/>
          <a:ext cx="603774" cy="1181100"/>
        </p:xfrm>
        <a:graphic>
          <a:graphicData uri="http://schemas.openxmlformats.org/presentationml/2006/ole">
            <p:oleObj spid="_x0000_s2133" r:id="rId7" imgW="561905" imgH="1181265" progId="PBrush">
              <p:embed/>
            </p:oleObj>
          </a:graphicData>
        </a:graphic>
      </p:graphicFrame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500449" y="2020106"/>
            <a:ext cx="4153559" cy="914400"/>
            <a:chOff x="1145" y="0"/>
            <a:chExt cx="3031" cy="576"/>
          </a:xfrm>
        </p:grpSpPr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>
              <a:off x="1145" y="0"/>
              <a:ext cx="1735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1145" y="288"/>
              <a:ext cx="3031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H="1">
              <a:off x="1145" y="576"/>
              <a:ext cx="1687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H="1" flipV="1">
              <a:off x="2880" y="0"/>
              <a:ext cx="1248" cy="288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V="1">
              <a:off x="2832" y="288"/>
              <a:ext cx="1344" cy="288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8524204" y="2324906"/>
            <a:ext cx="129803" cy="3048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Line 2"/>
          <p:cNvSpPr>
            <a:spLocks noChangeShapeType="1"/>
          </p:cNvSpPr>
          <p:nvPr/>
        </p:nvSpPr>
        <p:spPr bwMode="auto">
          <a:xfrm>
            <a:off x="8723433" y="146051"/>
            <a:ext cx="0" cy="6491775"/>
          </a:xfrm>
          <a:prstGeom prst="line">
            <a:avLst/>
          </a:prstGeom>
          <a:noFill/>
          <a:ln w="38100" cmpd="sng">
            <a:solidFill>
              <a:srgbClr val="00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Line 3"/>
          <p:cNvSpPr>
            <a:spLocks noChangeShapeType="1"/>
          </p:cNvSpPr>
          <p:nvPr/>
        </p:nvSpPr>
        <p:spPr bwMode="auto">
          <a:xfrm>
            <a:off x="6413168" y="148453"/>
            <a:ext cx="3237" cy="6499819"/>
          </a:xfrm>
          <a:prstGeom prst="line">
            <a:avLst/>
          </a:prstGeom>
          <a:noFill/>
          <a:ln w="38100" cmpd="sng">
            <a:solidFill>
              <a:srgbClr val="00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4500350" y="4803755"/>
            <a:ext cx="4006466" cy="914400"/>
            <a:chOff x="1176" y="0"/>
            <a:chExt cx="3000" cy="576"/>
          </a:xfrm>
        </p:grpSpPr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H="1">
              <a:off x="1176" y="0"/>
              <a:ext cx="1704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flipH="1">
              <a:off x="1176" y="288"/>
              <a:ext cx="3000" cy="7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 flipH="1">
              <a:off x="1176" y="576"/>
              <a:ext cx="1656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12"/>
            <p:cNvSpPr>
              <a:spLocks noChangeShapeType="1"/>
            </p:cNvSpPr>
            <p:nvPr/>
          </p:nvSpPr>
          <p:spPr bwMode="auto">
            <a:xfrm flipH="1" flipV="1">
              <a:off x="2880" y="0"/>
              <a:ext cx="1248" cy="288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V="1">
              <a:off x="2832" y="288"/>
              <a:ext cx="1344" cy="288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8443850" y="5131544"/>
            <a:ext cx="155407" cy="279591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" name="Text Box 22"/>
          <p:cNvSpPr txBox="1"/>
          <p:nvPr/>
        </p:nvSpPr>
        <p:spPr>
          <a:xfrm>
            <a:off x="338237" y="1934381"/>
            <a:ext cx="3805020" cy="10858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lIns="75208" tIns="39193" rIns="75208" bIns="39193" anchor="t">
            <a:spAutoFit/>
          </a:bodyPr>
          <a:lstStyle/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    正　常　眼</a:t>
            </a:r>
          </a:p>
          <a:p>
            <a:pPr algn="ctr"/>
            <a:r>
              <a:rPr lang="zh-CN" altLang="en-US" sz="3300" b="1" dirty="0" smtClean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物像落在视网膜上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6" name="Text Box 22"/>
          <p:cNvSpPr txBox="1"/>
          <p:nvPr/>
        </p:nvSpPr>
        <p:spPr>
          <a:xfrm>
            <a:off x="160055" y="4284887"/>
            <a:ext cx="4305031" cy="211047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lIns="75208" tIns="39193" rIns="75208" bIns="39193" anchor="t">
            <a:spAutoFit/>
          </a:bodyPr>
          <a:lstStyle/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    </a:t>
            </a:r>
            <a:r>
              <a:rPr lang="zh-CN" altLang="en-US" sz="3300" b="1" dirty="0" smtClean="0">
                <a:latin typeface="Arial" panose="020B0604020202020204" pitchFamily="34" charset="0"/>
                <a:ea typeface="隶书" panose="02010509060101010101" pitchFamily="49" charset="-122"/>
              </a:rPr>
              <a:t>近   视</a:t>
            </a:r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</a:t>
            </a:r>
            <a:r>
              <a:rPr lang="zh-CN" altLang="en-US" sz="3300" b="1" dirty="0" smtClean="0">
                <a:latin typeface="Arial" panose="020B0604020202020204" pitchFamily="34" charset="0"/>
                <a:ea typeface="隶书" panose="02010509060101010101" pitchFamily="49" charset="-122"/>
              </a:rPr>
              <a:t>眼</a:t>
            </a:r>
            <a:endParaRPr lang="en-US" altLang="zh-CN" sz="3300" b="1" dirty="0" smtClean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en-US" altLang="zh-CN" sz="3300" b="1" dirty="0" smtClean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3300" b="1" dirty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3300" b="1" dirty="0" smtClean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物像落在视网膜之前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3620" y="4823257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晶状体曲度过</a:t>
            </a:r>
            <a:r>
              <a:rPr lang="zh-CN" altLang="en-US" sz="3600" dirty="0" smtClean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大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4332" y="527206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眼球前后径过长</a:t>
            </a:r>
            <a:endParaRPr lang="zh-CN" altLang="en-US" sz="3600" dirty="0">
              <a:solidFill>
                <a:srgbClr val="00206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775608" y="5054870"/>
            <a:ext cx="216024" cy="540363"/>
          </a:xfrm>
          <a:prstGeom prst="leftBrac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160055" y="4907674"/>
            <a:ext cx="615553" cy="11637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成因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31" name="直接连接符 30"/>
          <p:cNvSpPr>
            <a:spLocks noChangeShapeType="1"/>
          </p:cNvSpPr>
          <p:nvPr/>
        </p:nvSpPr>
        <p:spPr bwMode="auto">
          <a:xfrm flipV="1">
            <a:off x="5819370" y="2371085"/>
            <a:ext cx="68421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926306" y="2104814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atin typeface="微软雅黑" pitchFamily="34" charset="-122"/>
                <a:ea typeface="微软雅黑" pitchFamily="34" charset="-122"/>
              </a:rPr>
              <a:t>角膜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直接连接符 32"/>
          <p:cNvSpPr>
            <a:spLocks noChangeShapeType="1"/>
          </p:cNvSpPr>
          <p:nvPr/>
        </p:nvSpPr>
        <p:spPr bwMode="auto">
          <a:xfrm>
            <a:off x="6300192" y="1700808"/>
            <a:ext cx="512053" cy="50235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540853" y="1189397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晶状体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直接连接符 35"/>
          <p:cNvSpPr>
            <a:spLocks noChangeShapeType="1"/>
          </p:cNvSpPr>
          <p:nvPr/>
        </p:nvSpPr>
        <p:spPr bwMode="auto">
          <a:xfrm flipV="1">
            <a:off x="8654007" y="2477306"/>
            <a:ext cx="22365" cy="921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820212" y="3391938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atin typeface="微软雅黑" pitchFamily="34" charset="-122"/>
                <a:ea typeface="微软雅黑" pitchFamily="34" charset="-122"/>
              </a:rPr>
              <a:t>视网膜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58646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25" grpId="0" bldLvl="0" animBg="1"/>
      <p:bldP spid="26" grpId="0" bldLvl="0" animBg="1"/>
      <p:bldP spid="27" grpId="0"/>
      <p:bldP spid="28" grpId="0"/>
      <p:bldP spid="29" grpId="0" animBg="1"/>
      <p:bldP spid="30" grpId="0"/>
      <p:bldP spid="31" grpId="0" animBg="1"/>
      <p:bldP spid="31" grpId="1" animBg="1"/>
      <p:bldP spid="32" grpId="0"/>
      <p:bldP spid="32" grpId="1"/>
      <p:bldP spid="33" grpId="0" animBg="1"/>
      <p:bldP spid="33" grpId="1" animBg="1"/>
      <p:bldP spid="34" grpId="0"/>
      <p:bldP spid="34" grpId="1"/>
      <p:bldP spid="36" grpId="0" animBg="1"/>
      <p:bldP spid="36" grpId="1" animBg="1"/>
      <p:bldP spid="37" grpId="0"/>
      <p:bldP spid="3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6" name="圆角矩形 5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Box 12"/>
            <p:cNvSpPr txBox="1"/>
            <p:nvPr/>
          </p:nvSpPr>
          <p:spPr>
            <a:xfrm>
              <a:off x="635109" y="146051"/>
              <a:ext cx="295465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近视及其预防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0268409"/>
              </p:ext>
            </p:extLst>
          </p:nvPr>
        </p:nvGraphicFramePr>
        <p:xfrm>
          <a:off x="5192140" y="4254187"/>
          <a:ext cx="914400" cy="1451610"/>
        </p:xfrm>
        <a:graphic>
          <a:graphicData uri="http://schemas.openxmlformats.org/presentationml/2006/ole">
            <p:oleObj spid="_x0000_s3174" r:id="rId3" imgW="1142857" imgH="1628571" progId="PBrush">
              <p:embed/>
            </p:oleObj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3817190"/>
              </p:ext>
            </p:extLst>
          </p:nvPr>
        </p:nvGraphicFramePr>
        <p:xfrm>
          <a:off x="6182070" y="1039177"/>
          <a:ext cx="3536240" cy="2393632"/>
        </p:xfrm>
        <a:graphic>
          <a:graphicData uri="http://schemas.openxmlformats.org/presentationml/2006/ole">
            <p:oleObj spid="_x0000_s3175" r:id="rId4" imgW="3809524" imgH="2914286" progId="PBrush">
              <p:embed/>
            </p:oleObj>
          </a:graphicData>
        </a:graphic>
      </p:graphicFrame>
      <p:graphicFrame>
        <p:nvGraphicFramePr>
          <p:cNvPr id="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5208840"/>
              </p:ext>
            </p:extLst>
          </p:nvPr>
        </p:nvGraphicFramePr>
        <p:xfrm>
          <a:off x="6182070" y="3668328"/>
          <a:ext cx="3536240" cy="2393632"/>
        </p:xfrm>
        <a:graphic>
          <a:graphicData uri="http://schemas.openxmlformats.org/presentationml/2006/ole">
            <p:oleObj spid="_x0000_s3176" r:id="rId5" imgW="3809524" imgH="2914286" progId="PBrush">
              <p:embed/>
            </p:oleObj>
          </a:graphicData>
        </a:graphic>
      </p:graphicFrame>
      <p:graphicFrame>
        <p:nvGraphicFramePr>
          <p:cNvPr id="3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5443107"/>
              </p:ext>
            </p:extLst>
          </p:nvPr>
        </p:nvGraphicFramePr>
        <p:xfrm>
          <a:off x="6321364" y="1727519"/>
          <a:ext cx="603774" cy="1181100"/>
        </p:xfrm>
        <a:graphic>
          <a:graphicData uri="http://schemas.openxmlformats.org/presentationml/2006/ole">
            <p:oleObj spid="_x0000_s3177" r:id="rId6" imgW="561905" imgH="1181265" progId="PBrush">
              <p:embed/>
            </p:oleObj>
          </a:graphicData>
        </a:graphic>
      </p:graphicFrame>
      <p:sp>
        <p:nvSpPr>
          <p:cNvPr id="37" name="Line 2"/>
          <p:cNvSpPr>
            <a:spLocks noChangeShapeType="1"/>
          </p:cNvSpPr>
          <p:nvPr/>
        </p:nvSpPr>
        <p:spPr bwMode="auto">
          <a:xfrm>
            <a:off x="8663785" y="146051"/>
            <a:ext cx="0" cy="6451299"/>
          </a:xfrm>
          <a:prstGeom prst="line">
            <a:avLst/>
          </a:prstGeom>
          <a:noFill/>
          <a:ln w="38100" cmpd="sng">
            <a:solidFill>
              <a:srgbClr val="00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Line 3"/>
          <p:cNvSpPr>
            <a:spLocks noChangeShapeType="1"/>
          </p:cNvSpPr>
          <p:nvPr/>
        </p:nvSpPr>
        <p:spPr bwMode="auto">
          <a:xfrm>
            <a:off x="6161382" y="148452"/>
            <a:ext cx="0" cy="6448899"/>
          </a:xfrm>
          <a:prstGeom prst="line">
            <a:avLst/>
          </a:prstGeom>
          <a:noFill/>
          <a:ln w="38100" cmpd="sng">
            <a:solidFill>
              <a:srgbClr val="00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9" name="Group 8"/>
          <p:cNvGrpSpPr>
            <a:grpSpLocks/>
          </p:cNvGrpSpPr>
          <p:nvPr/>
        </p:nvGrpSpPr>
        <p:grpSpPr bwMode="auto">
          <a:xfrm>
            <a:off x="2698717" y="1850484"/>
            <a:ext cx="5577001" cy="914400"/>
            <a:chOff x="0" y="0"/>
            <a:chExt cx="4176" cy="576"/>
          </a:xfrm>
        </p:grpSpPr>
        <p:sp>
          <p:nvSpPr>
            <p:cNvPr id="40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2880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10"/>
            <p:cNvSpPr>
              <a:spLocks noChangeShapeType="1"/>
            </p:cNvSpPr>
            <p:nvPr/>
          </p:nvSpPr>
          <p:spPr bwMode="auto">
            <a:xfrm flipH="1">
              <a:off x="0" y="288"/>
              <a:ext cx="4176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11"/>
            <p:cNvSpPr>
              <a:spLocks noChangeShapeType="1"/>
            </p:cNvSpPr>
            <p:nvPr/>
          </p:nvSpPr>
          <p:spPr bwMode="auto">
            <a:xfrm flipH="1">
              <a:off x="0" y="576"/>
              <a:ext cx="2832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12"/>
            <p:cNvSpPr>
              <a:spLocks noChangeShapeType="1"/>
            </p:cNvSpPr>
            <p:nvPr/>
          </p:nvSpPr>
          <p:spPr bwMode="auto">
            <a:xfrm flipH="1" flipV="1">
              <a:off x="2880" y="0"/>
              <a:ext cx="1248" cy="288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13"/>
            <p:cNvSpPr>
              <a:spLocks noChangeShapeType="1"/>
            </p:cNvSpPr>
            <p:nvPr/>
          </p:nvSpPr>
          <p:spPr bwMode="auto">
            <a:xfrm flipV="1">
              <a:off x="2832" y="288"/>
              <a:ext cx="1344" cy="288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1087685" y="1850484"/>
            <a:ext cx="14636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近视</a:t>
            </a:r>
            <a:endParaRPr lang="zh-CN" altLang="zh-CN" sz="4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93456" y="4484014"/>
            <a:ext cx="14636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矫正</a:t>
            </a:r>
            <a:endParaRPr lang="zh-CN" altLang="zh-CN" sz="4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551323" y="4676720"/>
            <a:ext cx="3085694" cy="588581"/>
            <a:chOff x="3200023" y="4832680"/>
            <a:chExt cx="3085694" cy="707875"/>
          </a:xfrm>
        </p:grpSpPr>
        <p:sp>
          <p:nvSpPr>
            <p:cNvPr id="48" name="Line 9"/>
            <p:cNvSpPr>
              <a:spLocks noChangeShapeType="1"/>
            </p:cNvSpPr>
            <p:nvPr/>
          </p:nvSpPr>
          <p:spPr bwMode="auto">
            <a:xfrm flipH="1">
              <a:off x="3225403" y="4832680"/>
              <a:ext cx="3060314" cy="8973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 flipH="1">
              <a:off x="3200023" y="5192933"/>
              <a:ext cx="3060314" cy="8973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9"/>
            <p:cNvSpPr>
              <a:spLocks noChangeShapeType="1"/>
            </p:cNvSpPr>
            <p:nvPr/>
          </p:nvSpPr>
          <p:spPr bwMode="auto">
            <a:xfrm flipH="1">
              <a:off x="3211572" y="5531582"/>
              <a:ext cx="3060314" cy="8973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770810" y="5430412"/>
            <a:ext cx="2856529" cy="702416"/>
            <a:chOff x="3419510" y="5815921"/>
            <a:chExt cx="2856529" cy="702416"/>
          </a:xfrm>
        </p:grpSpPr>
        <p:sp>
          <p:nvSpPr>
            <p:cNvPr id="52" name="直角上箭头 51"/>
            <p:cNvSpPr/>
            <p:nvPr/>
          </p:nvSpPr>
          <p:spPr>
            <a:xfrm rot="5400000" flipV="1">
              <a:off x="5392665" y="5412429"/>
              <a:ext cx="479882" cy="1286866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419510" y="5872006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凹透镜</a:t>
              </a:r>
              <a:endParaRPr lang="zh-CN" altLang="en-US" sz="36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33370" y="4473107"/>
            <a:ext cx="1011555" cy="916328"/>
            <a:chOff x="6182070" y="4858616"/>
            <a:chExt cx="1011555" cy="916328"/>
          </a:xfrm>
        </p:grpSpPr>
        <p:sp>
          <p:nvSpPr>
            <p:cNvPr id="55" name="Line 12"/>
            <p:cNvSpPr>
              <a:spLocks noChangeShapeType="1"/>
            </p:cNvSpPr>
            <p:nvPr/>
          </p:nvSpPr>
          <p:spPr bwMode="auto">
            <a:xfrm flipH="1">
              <a:off x="6182071" y="5358044"/>
              <a:ext cx="1011554" cy="1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12"/>
            <p:cNvSpPr>
              <a:spLocks noChangeShapeType="1"/>
            </p:cNvSpPr>
            <p:nvPr/>
          </p:nvSpPr>
          <p:spPr bwMode="auto">
            <a:xfrm flipH="1" flipV="1">
              <a:off x="6182071" y="5638963"/>
              <a:ext cx="1011554" cy="135981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6182070" y="4858616"/>
              <a:ext cx="1011552" cy="211074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536370" y="4467452"/>
            <a:ext cx="2031664" cy="921984"/>
            <a:chOff x="7185070" y="4852961"/>
            <a:chExt cx="2031664" cy="921984"/>
          </a:xfrm>
        </p:grpSpPr>
        <p:sp>
          <p:nvSpPr>
            <p:cNvPr id="59" name="Line 12"/>
            <p:cNvSpPr>
              <a:spLocks noChangeShapeType="1"/>
            </p:cNvSpPr>
            <p:nvPr/>
          </p:nvSpPr>
          <p:spPr bwMode="auto">
            <a:xfrm flipH="1" flipV="1">
              <a:off x="7193625" y="5358045"/>
              <a:ext cx="2023108" cy="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12"/>
            <p:cNvSpPr>
              <a:spLocks noChangeShapeType="1"/>
            </p:cNvSpPr>
            <p:nvPr/>
          </p:nvSpPr>
          <p:spPr bwMode="auto">
            <a:xfrm flipH="1" flipV="1">
              <a:off x="7185070" y="4852961"/>
              <a:ext cx="2031663" cy="505084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13"/>
            <p:cNvSpPr>
              <a:spLocks noChangeShapeType="1"/>
            </p:cNvSpPr>
            <p:nvPr/>
          </p:nvSpPr>
          <p:spPr bwMode="auto">
            <a:xfrm flipV="1">
              <a:off x="7191042" y="5358045"/>
              <a:ext cx="2025692" cy="416900"/>
            </a:xfrm>
            <a:prstGeom prst="line">
              <a:avLst/>
            </a:prstGeom>
            <a:noFill/>
            <a:ln w="38100" cmpd="sng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63" name="对象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2308331"/>
              </p:ext>
            </p:extLst>
          </p:nvPr>
        </p:nvGraphicFramePr>
        <p:xfrm>
          <a:off x="6372200" y="4360506"/>
          <a:ext cx="603250" cy="1181100"/>
        </p:xfrm>
        <a:graphic>
          <a:graphicData uri="http://schemas.openxmlformats.org/presentationml/2006/ole">
            <p:oleObj spid="_x0000_s3178" r:id="rId7" imgW="561905" imgH="1181265" progId="PBrush">
              <p:embed/>
            </p:oleObj>
          </a:graphicData>
        </a:graphic>
      </p:graphicFrame>
      <p:sp>
        <p:nvSpPr>
          <p:cNvPr id="62" name="Oval 20"/>
          <p:cNvSpPr>
            <a:spLocks noChangeArrowheads="1"/>
          </p:cNvSpPr>
          <p:nvPr/>
        </p:nvSpPr>
        <p:spPr bwMode="auto">
          <a:xfrm>
            <a:off x="8210816" y="2172506"/>
            <a:ext cx="129803" cy="3048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4" name="Oval 20"/>
          <p:cNvSpPr>
            <a:spLocks noChangeArrowheads="1"/>
          </p:cNvSpPr>
          <p:nvPr/>
        </p:nvSpPr>
        <p:spPr bwMode="auto">
          <a:xfrm>
            <a:off x="8503132" y="4820135"/>
            <a:ext cx="129803" cy="3048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982114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62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接连接符 33793"/>
          <p:cNvSpPr/>
          <p:nvPr/>
        </p:nvSpPr>
        <p:spPr>
          <a:xfrm>
            <a:off x="8557781" y="46376"/>
            <a:ext cx="0" cy="6858000"/>
          </a:xfrm>
          <a:prstGeom prst="line">
            <a:avLst/>
          </a:prstGeom>
          <a:ln w="57150" cap="flat" cmpd="sng">
            <a:solidFill>
              <a:srgbClr val="00CC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3795" name="直接连接符 33794"/>
          <p:cNvSpPr/>
          <p:nvPr/>
        </p:nvSpPr>
        <p:spPr>
          <a:xfrm>
            <a:off x="6098902" y="46376"/>
            <a:ext cx="0" cy="6858000"/>
          </a:xfrm>
          <a:prstGeom prst="line">
            <a:avLst/>
          </a:prstGeom>
          <a:ln w="57150" cap="flat" cmpd="sng">
            <a:solidFill>
              <a:srgbClr val="00CC00"/>
            </a:solidFill>
            <a:prstDash val="sysDot"/>
            <a:headEnd type="none" w="med" len="med"/>
            <a:tailEnd type="none" w="med" len="med"/>
          </a:ln>
        </p:spPr>
      </p:sp>
      <p:graphicFrame>
        <p:nvGraphicFramePr>
          <p:cNvPr id="33796" name="对象 337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6535239"/>
              </p:ext>
            </p:extLst>
          </p:nvPr>
        </p:nvGraphicFramePr>
        <p:xfrm>
          <a:off x="6116586" y="417851"/>
          <a:ext cx="2951321" cy="2914650"/>
        </p:xfrm>
        <a:graphic>
          <a:graphicData uri="http://schemas.openxmlformats.org/presentationml/2006/ole">
            <p:oleObj spid="_x0000_s4198" r:id="rId3" imgW="3809524" imgH="2914286" progId="PBrush">
              <p:embed/>
            </p:oleObj>
          </a:graphicData>
        </a:graphic>
      </p:graphicFrame>
      <p:graphicFrame>
        <p:nvGraphicFramePr>
          <p:cNvPr id="33797" name="对象 337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1628315"/>
              </p:ext>
            </p:extLst>
          </p:nvPr>
        </p:nvGraphicFramePr>
        <p:xfrm>
          <a:off x="6574976" y="1371621"/>
          <a:ext cx="285750" cy="1181100"/>
        </p:xfrm>
        <a:graphic>
          <a:graphicData uri="http://schemas.openxmlformats.org/presentationml/2006/ole">
            <p:oleObj spid="_x0000_s4199" r:id="rId4" imgW="561905" imgH="1181265" progId="PBrush">
              <p:embed/>
            </p:oleObj>
          </a:graphicData>
        </a:graphic>
      </p:graphicFrame>
      <p:grpSp>
        <p:nvGrpSpPr>
          <p:cNvPr id="33798" name="组合 33797"/>
          <p:cNvGrpSpPr/>
          <p:nvPr/>
        </p:nvGrpSpPr>
        <p:grpSpPr>
          <a:xfrm>
            <a:off x="4733440" y="1447821"/>
            <a:ext cx="3784874" cy="990600"/>
            <a:chOff x="1854" y="2880"/>
            <a:chExt cx="3666" cy="624"/>
          </a:xfrm>
        </p:grpSpPr>
        <p:sp>
          <p:nvSpPr>
            <p:cNvPr id="33799" name="直接连接符 33798"/>
            <p:cNvSpPr/>
            <p:nvPr/>
          </p:nvSpPr>
          <p:spPr>
            <a:xfrm flipH="1">
              <a:off x="1854" y="2880"/>
              <a:ext cx="2178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0" name="直接连接符 33799"/>
            <p:cNvSpPr/>
            <p:nvPr/>
          </p:nvSpPr>
          <p:spPr>
            <a:xfrm flipH="1" flipV="1">
              <a:off x="1854" y="3209"/>
              <a:ext cx="3666" cy="7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1" name="直接连接符 33800"/>
            <p:cNvSpPr/>
            <p:nvPr/>
          </p:nvSpPr>
          <p:spPr>
            <a:xfrm flipH="1" flipV="1">
              <a:off x="1854" y="3504"/>
              <a:ext cx="2178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2" name="直接连接符 33801"/>
            <p:cNvSpPr/>
            <p:nvPr/>
          </p:nvSpPr>
          <p:spPr>
            <a:xfrm>
              <a:off x="4032" y="2880"/>
              <a:ext cx="1488" cy="336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3" name="直接连接符 33802"/>
            <p:cNvSpPr/>
            <p:nvPr/>
          </p:nvSpPr>
          <p:spPr>
            <a:xfrm flipV="1">
              <a:off x="4032" y="3216"/>
              <a:ext cx="1488" cy="28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04" name="椭圆 33803"/>
          <p:cNvSpPr/>
          <p:nvPr/>
        </p:nvSpPr>
        <p:spPr>
          <a:xfrm>
            <a:off x="8460926" y="1828821"/>
            <a:ext cx="1143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3806" name="对象 338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148924"/>
              </p:ext>
            </p:extLst>
          </p:nvPr>
        </p:nvGraphicFramePr>
        <p:xfrm>
          <a:off x="6096997" y="3618251"/>
          <a:ext cx="3035141" cy="2914650"/>
        </p:xfrm>
        <a:graphic>
          <a:graphicData uri="http://schemas.openxmlformats.org/presentationml/2006/ole">
            <p:oleObj spid="_x0000_s4200" r:id="rId5" imgW="3809524" imgH="2914286" progId="PBrush">
              <p:embed/>
            </p:oleObj>
          </a:graphicData>
        </a:graphic>
      </p:graphicFrame>
      <p:graphicFrame>
        <p:nvGraphicFramePr>
          <p:cNvPr id="33807" name="对象 338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8317261"/>
              </p:ext>
            </p:extLst>
          </p:nvPr>
        </p:nvGraphicFramePr>
        <p:xfrm>
          <a:off x="6377509" y="4485026"/>
          <a:ext cx="292894" cy="1181100"/>
        </p:xfrm>
        <a:graphic>
          <a:graphicData uri="http://schemas.openxmlformats.org/presentationml/2006/ole">
            <p:oleObj spid="_x0000_s4201" r:id="rId6" imgW="561905" imgH="1181265" progId="PBrush">
              <p:embed/>
            </p:oleObj>
          </a:graphicData>
        </a:graphic>
      </p:graphicFrame>
      <p:grpSp>
        <p:nvGrpSpPr>
          <p:cNvPr id="33809" name="组合 33808"/>
          <p:cNvGrpSpPr/>
          <p:nvPr/>
        </p:nvGrpSpPr>
        <p:grpSpPr>
          <a:xfrm>
            <a:off x="4715815" y="4542176"/>
            <a:ext cx="1211636" cy="990600"/>
            <a:chOff x="1925" y="2832"/>
            <a:chExt cx="1387" cy="624"/>
          </a:xfrm>
        </p:grpSpPr>
        <p:sp>
          <p:nvSpPr>
            <p:cNvPr id="33810" name="直接连接符 33809"/>
            <p:cNvSpPr/>
            <p:nvPr/>
          </p:nvSpPr>
          <p:spPr>
            <a:xfrm flipH="1">
              <a:off x="1925" y="2832"/>
              <a:ext cx="1387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1" name="直接连接符 33810"/>
            <p:cNvSpPr/>
            <p:nvPr/>
          </p:nvSpPr>
          <p:spPr>
            <a:xfrm flipH="1">
              <a:off x="1925" y="3168"/>
              <a:ext cx="1339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2" name="直接连接符 33811"/>
            <p:cNvSpPr/>
            <p:nvPr/>
          </p:nvSpPr>
          <p:spPr>
            <a:xfrm flipH="1">
              <a:off x="1925" y="3456"/>
              <a:ext cx="1339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3813" name="组合 33812"/>
          <p:cNvGrpSpPr/>
          <p:nvPr/>
        </p:nvGrpSpPr>
        <p:grpSpPr>
          <a:xfrm>
            <a:off x="5870302" y="4542176"/>
            <a:ext cx="857250" cy="990600"/>
            <a:chOff x="3264" y="2832"/>
            <a:chExt cx="720" cy="624"/>
          </a:xfrm>
        </p:grpSpPr>
        <p:sp>
          <p:nvSpPr>
            <p:cNvPr id="33814" name="直接连接符 33813"/>
            <p:cNvSpPr/>
            <p:nvPr/>
          </p:nvSpPr>
          <p:spPr>
            <a:xfrm>
              <a:off x="3264" y="2832"/>
              <a:ext cx="720" cy="4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5" name="直接连接符 33814"/>
            <p:cNvSpPr/>
            <p:nvPr/>
          </p:nvSpPr>
          <p:spPr>
            <a:xfrm flipV="1">
              <a:off x="3264" y="3408"/>
              <a:ext cx="720" cy="4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6" name="直接连接符 33815"/>
            <p:cNvSpPr/>
            <p:nvPr/>
          </p:nvSpPr>
          <p:spPr>
            <a:xfrm flipH="1">
              <a:off x="3264" y="3168"/>
              <a:ext cx="672" cy="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3817" name="组合 33816"/>
          <p:cNvGrpSpPr/>
          <p:nvPr/>
        </p:nvGrpSpPr>
        <p:grpSpPr>
          <a:xfrm>
            <a:off x="6670641" y="4618376"/>
            <a:ext cx="1431131" cy="838200"/>
            <a:chOff x="3887" y="2880"/>
            <a:chExt cx="1202" cy="528"/>
          </a:xfrm>
        </p:grpSpPr>
        <p:sp>
          <p:nvSpPr>
            <p:cNvPr id="33818" name="直接连接符 33817"/>
            <p:cNvSpPr/>
            <p:nvPr/>
          </p:nvSpPr>
          <p:spPr>
            <a:xfrm>
              <a:off x="3936" y="2880"/>
              <a:ext cx="1152" cy="288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9" name="直接连接符 33818"/>
            <p:cNvSpPr/>
            <p:nvPr/>
          </p:nvSpPr>
          <p:spPr>
            <a:xfrm flipV="1">
              <a:off x="3935" y="3168"/>
              <a:ext cx="1154" cy="24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20" name="直接连接符 33819"/>
            <p:cNvSpPr/>
            <p:nvPr/>
          </p:nvSpPr>
          <p:spPr>
            <a:xfrm flipH="1">
              <a:off x="3887" y="3168"/>
              <a:ext cx="1153" cy="1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21" name="椭圆 33820"/>
          <p:cNvSpPr/>
          <p:nvPr/>
        </p:nvSpPr>
        <p:spPr>
          <a:xfrm>
            <a:off x="8110106" y="4923176"/>
            <a:ext cx="1143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3822" name="对象 338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7943528"/>
              </p:ext>
            </p:extLst>
          </p:nvPr>
        </p:nvGraphicFramePr>
        <p:xfrm>
          <a:off x="5408816" y="4446926"/>
          <a:ext cx="476726" cy="1219200"/>
        </p:xfrm>
        <a:graphic>
          <a:graphicData uri="http://schemas.openxmlformats.org/presentationml/2006/ole">
            <p:oleObj spid="_x0000_s4202" r:id="rId7" imgW="561905" imgH="1181265" progId="PBrush">
              <p:embed/>
            </p:oleObj>
          </a:graphicData>
        </a:graphic>
      </p:graphicFrame>
      <p:sp>
        <p:nvSpPr>
          <p:cNvPr id="33824" name="文本框 33823"/>
          <p:cNvSpPr txBox="1"/>
          <p:nvPr/>
        </p:nvSpPr>
        <p:spPr>
          <a:xfrm>
            <a:off x="5045437" y="5815035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凸透镜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23"/>
          <p:cNvSpPr txBox="1"/>
          <p:nvPr/>
        </p:nvSpPr>
        <p:spPr>
          <a:xfrm>
            <a:off x="537925" y="4695508"/>
            <a:ext cx="2464594" cy="6286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75208" tIns="39193" rIns="75208" bIns="39193" anchor="t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隶书" panose="02010509060101010101" pitchFamily="49" charset="-122"/>
              </a:rPr>
              <a:t>矫正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35" name="圆角矩形 34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TextBox 12"/>
            <p:cNvSpPr txBox="1"/>
            <p:nvPr/>
          </p:nvSpPr>
          <p:spPr>
            <a:xfrm>
              <a:off x="635110" y="146051"/>
              <a:ext cx="295465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远</a:t>
              </a:r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视及其矫正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 Box 22"/>
          <p:cNvSpPr txBox="1"/>
          <p:nvPr/>
        </p:nvSpPr>
        <p:spPr>
          <a:xfrm>
            <a:off x="179513" y="1124737"/>
            <a:ext cx="4305031" cy="211047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lIns="75208" tIns="39193" rIns="75208" bIns="39193" anchor="t">
            <a:spAutoFit/>
          </a:bodyPr>
          <a:lstStyle/>
          <a:p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    远</a:t>
            </a:r>
            <a:r>
              <a:rPr lang="zh-CN" altLang="en-US" sz="3300" b="1" dirty="0" smtClean="0">
                <a:latin typeface="Arial" panose="020B0604020202020204" pitchFamily="34" charset="0"/>
                <a:ea typeface="隶书" panose="02010509060101010101" pitchFamily="49" charset="-122"/>
              </a:rPr>
              <a:t>   视</a:t>
            </a:r>
            <a:r>
              <a:rPr lang="zh-CN" altLang="en-US" sz="3300" b="1" dirty="0">
                <a:latin typeface="Arial" panose="020B0604020202020204" pitchFamily="34" charset="0"/>
                <a:ea typeface="隶书" panose="02010509060101010101" pitchFamily="49" charset="-122"/>
              </a:rPr>
              <a:t>　</a:t>
            </a:r>
            <a:r>
              <a:rPr lang="zh-CN" altLang="en-US" sz="3300" b="1" dirty="0" smtClean="0">
                <a:latin typeface="Arial" panose="020B0604020202020204" pitchFamily="34" charset="0"/>
                <a:ea typeface="隶书" panose="02010509060101010101" pitchFamily="49" charset="-122"/>
              </a:rPr>
              <a:t>眼</a:t>
            </a:r>
            <a:endParaRPr lang="en-US" altLang="zh-CN" sz="3300" b="1" dirty="0" smtClean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en-US" altLang="zh-CN" sz="3300" b="1" dirty="0" smtClean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3300" b="1" dirty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3300" b="1" dirty="0" smtClean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物像落在视网膜之后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03078" y="1663107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晶状体曲度过</a:t>
            </a:r>
            <a:r>
              <a:rPr lang="zh-CN" altLang="en-US" sz="3600" dirty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小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3790" y="211191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眼球前后径</a:t>
            </a:r>
            <a:r>
              <a:rPr lang="zh-CN" altLang="zh-CN" sz="3600" dirty="0" smtClean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过</a:t>
            </a:r>
            <a:r>
              <a:rPr lang="zh-CN" altLang="en-US" sz="3600" dirty="0" smtClean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</a:rPr>
              <a:t>短</a:t>
            </a:r>
            <a:endParaRPr lang="zh-CN" altLang="en-US" sz="3600" dirty="0">
              <a:solidFill>
                <a:srgbClr val="00206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5" name="左大括号 44"/>
          <p:cNvSpPr/>
          <p:nvPr/>
        </p:nvSpPr>
        <p:spPr>
          <a:xfrm>
            <a:off x="795066" y="1894720"/>
            <a:ext cx="216024" cy="540363"/>
          </a:xfrm>
          <a:prstGeom prst="leftBrac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79513" y="1747524"/>
            <a:ext cx="615553" cy="11637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成因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282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4" grpId="0" animBg="1"/>
      <p:bldP spid="33821" grpId="0" animBg="1"/>
      <p:bldP spid="33824" grpId="0"/>
      <p:bldP spid="2" grpId="0" bldLvl="0" animBg="1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 rot="20327757">
            <a:off x="274955" y="369749"/>
            <a:ext cx="2423555" cy="2024762"/>
          </a:xfrm>
          <a:prstGeom prst="cloud">
            <a:avLst/>
          </a:prstGeom>
          <a:solidFill>
            <a:schemeClr val="accent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近视的预防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ND6KI258INMEXF$KW}LZ@Z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496" y="2670561"/>
            <a:ext cx="1664335" cy="1795145"/>
          </a:xfrm>
          <a:prstGeom prst="flowChartAlternateProcess">
            <a:avLst/>
          </a:prstGeom>
          <a:ln w="28575">
            <a:solidFill>
              <a:srgbClr val="008000"/>
            </a:solidFill>
          </a:ln>
        </p:spPr>
      </p:pic>
      <p:pic>
        <p:nvPicPr>
          <p:cNvPr id="4" name="图片 3" descr="ENYF[%F6}P{_4J1%88OUQ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517" y="2669151"/>
            <a:ext cx="1775357" cy="1736551"/>
          </a:xfrm>
          <a:prstGeom prst="flowChartAlternateProcess">
            <a:avLst/>
          </a:prstGeom>
          <a:ln w="28575">
            <a:solidFill>
              <a:srgbClr val="008000"/>
            </a:solidFill>
          </a:ln>
        </p:spPr>
      </p:pic>
      <p:pic>
        <p:nvPicPr>
          <p:cNvPr id="5" name="图片 4" descr="OPL`MB~~JO`@3]X3%A~IT`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8560" y="2669151"/>
            <a:ext cx="1642745" cy="1727835"/>
          </a:xfrm>
          <a:prstGeom prst="flowChartAlternateProcess">
            <a:avLst/>
          </a:prstGeom>
          <a:ln w="28575">
            <a:solidFill>
              <a:srgbClr val="008000"/>
            </a:solidFill>
          </a:ln>
        </p:spPr>
      </p:pic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4093745" y="1213956"/>
            <a:ext cx="2284401" cy="1199291"/>
          </a:xfrm>
          <a:prstGeom prst="ellipse">
            <a:avLst/>
          </a:prstGeom>
          <a:solidFill>
            <a:srgbClr val="669900"/>
          </a:solidFill>
          <a:ln w="76200" cap="flat" cmpd="sng" algn="ctr">
            <a:solidFill>
              <a:sysClr val="window" lastClr="CAEACF"/>
            </a:solidFill>
            <a:prstDash val="solid"/>
          </a:ln>
          <a:effectLst>
            <a:outerShdw blurRad="165100" dist="63500" dir="5400000" algn="t" rotWithShape="0">
              <a:schemeClr val="tx1">
                <a:lumMod val="65000"/>
                <a:lumOff val="35000"/>
                <a:alpha val="31000"/>
              </a:schemeClr>
            </a:outerShdw>
          </a:effectLst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endParaRPr lang="zh-CN" altLang="en-US" sz="1600" b="1" kern="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0821" y="1381511"/>
            <a:ext cx="995680" cy="61341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stA="45000" endPos="65000" dir="5400000" sy="-100000" algn="bl" rotWithShape="0"/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charset="0"/>
                <a:ea typeface="微软雅黑" charset="0"/>
                <a:sym typeface="+mn-ea"/>
              </a:rPr>
              <a:t>三要</a:t>
            </a:r>
          </a:p>
        </p:txBody>
      </p:sp>
      <p:sp>
        <p:nvSpPr>
          <p:cNvPr id="8" name="左箭头 7"/>
          <p:cNvSpPr/>
          <p:nvPr/>
        </p:nvSpPr>
        <p:spPr>
          <a:xfrm rot="19740000">
            <a:off x="3293016" y="2202566"/>
            <a:ext cx="1040130" cy="2165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箭头 8"/>
          <p:cNvSpPr/>
          <p:nvPr/>
        </p:nvSpPr>
        <p:spPr>
          <a:xfrm rot="16200000">
            <a:off x="5089744" y="2386715"/>
            <a:ext cx="368300" cy="2165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752361" y="4797366"/>
            <a:ext cx="1766559" cy="1153570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读写姿势要正确，眼与书的距离要</a:t>
            </a:r>
            <a:r>
              <a: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rPr>
              <a:t>在</a:t>
            </a:r>
            <a:r>
              <a:rPr lang="en-US" altLang="zh-CN" b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33</a:t>
            </a: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厘米</a:t>
            </a:r>
            <a:r>
              <a:rPr lang="zh-CN" alt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左右。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039194" y="4797366"/>
            <a:ext cx="2501158" cy="1153570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看书、看电视或使用电脑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小时后要休息一会儿，要远眺几分钟。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118200" y="4797366"/>
            <a:ext cx="1683105" cy="1153570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要定期检查视力，认真做眼保健操。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左箭头 12"/>
          <p:cNvSpPr/>
          <p:nvPr/>
        </p:nvSpPr>
        <p:spPr>
          <a:xfrm rot="12511014">
            <a:off x="6054068" y="2263916"/>
            <a:ext cx="1195085" cy="2198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987743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bldLvl="0" animBg="1"/>
      <p:bldP spid="9" grpId="0" bldLvl="0" animBg="1"/>
      <p:bldP spid="10" grpId="0"/>
      <p:bldP spid="11" grpId="0"/>
      <p:bldP spid="12" grpId="0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3240061" y="2268053"/>
            <a:ext cx="2586355" cy="1781810"/>
          </a:xfrm>
          <a:prstGeom prst="ellipse">
            <a:avLst/>
          </a:prstGeom>
          <a:solidFill>
            <a:srgbClr val="669900"/>
          </a:solidFill>
          <a:ln w="76200" cap="flat" cmpd="sng" algn="ctr">
            <a:solidFill>
              <a:sysClr val="window" lastClr="CAEACF"/>
            </a:solidFill>
            <a:prstDash val="solid"/>
          </a:ln>
          <a:effectLst>
            <a:outerShdw blurRad="165100" dist="63500" dir="5400000" algn="t" rotWithShape="0">
              <a:schemeClr val="tx1">
                <a:lumMod val="65000"/>
                <a:lumOff val="35000"/>
                <a:alpha val="31000"/>
              </a:schemeClr>
            </a:outerShdw>
          </a:effectLst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endParaRPr lang="zh-CN" altLang="en-US" sz="1600" b="1" kern="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 descr="[V%~HS`(2BLB{XO}26}]9F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519" y="823232"/>
            <a:ext cx="2200275" cy="1800225"/>
          </a:xfrm>
          <a:prstGeom prst="ellipse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4" name="图片 3" descr="~P]ZZIJ($5)~F4S31NWBTPX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4914" y="823232"/>
            <a:ext cx="2190750" cy="1809750"/>
          </a:xfrm>
          <a:prstGeom prst="ellipse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5" name="图片 4" descr="Q0(6PN1C0I21}%]U@B5S`LL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519" y="3557737"/>
            <a:ext cx="2235835" cy="1912270"/>
          </a:xfrm>
          <a:prstGeom prst="ellipse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6" name="图片 5" descr="GO[T7A(V5%I`NH]E9]L[EX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3117" y="3557736"/>
            <a:ext cx="2295525" cy="1828800"/>
          </a:xfrm>
          <a:prstGeom prst="ellipse">
            <a:avLst/>
          </a:prstGeom>
          <a:ln w="28575">
            <a:solidFill>
              <a:schemeClr val="accent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3808411" y="2785554"/>
            <a:ext cx="1554480" cy="67881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stA="45000" endPos="65000" dir="5400000" sy="-100000" algn="bl" rotWithShape="0"/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charset="0"/>
                <a:ea typeface="微软雅黑" charset="0"/>
                <a:sym typeface="+mn-ea"/>
              </a:rPr>
              <a:t>四不要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49363" y="2696383"/>
            <a:ext cx="1567767" cy="758206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不要在</a:t>
            </a:r>
            <a:r>
              <a:rPr lang="zh-CN" alt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直射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强光下看书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672294" y="5503752"/>
            <a:ext cx="1567767" cy="398107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不要躺卧看书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975981" y="2697489"/>
            <a:ext cx="1567767" cy="758206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不要在</a:t>
            </a:r>
            <a:r>
              <a:rPr lang="zh-CN" alt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光线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暗</a:t>
            </a: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的地方</a:t>
            </a:r>
            <a:r>
              <a:rPr lang="zh-CN" alt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看书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975981" y="5503752"/>
            <a:ext cx="1567767" cy="398107"/>
          </a:xfrm>
          <a:prstGeom prst="rect">
            <a:avLst/>
          </a:prstGeom>
          <a:noFill/>
          <a:ln w="28575">
            <a:noFill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不要走路看书</a:t>
            </a:r>
            <a:endParaRPr lang="zh-CN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80225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971"/>
          <a:stretch/>
        </p:blipFill>
        <p:spPr bwMode="auto">
          <a:xfrm>
            <a:off x="270517" y="188640"/>
            <a:ext cx="847840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121" b="34939"/>
          <a:stretch/>
        </p:blipFill>
        <p:spPr bwMode="auto">
          <a:xfrm>
            <a:off x="270516" y="1484784"/>
            <a:ext cx="869397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391025" y="1508347"/>
            <a:ext cx="353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590" y="3573016"/>
            <a:ext cx="1800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14663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6"/>
          <p:cNvGrpSpPr>
            <a:grpSpLocks/>
          </p:cNvGrpSpPr>
          <p:nvPr/>
        </p:nvGrpSpPr>
        <p:grpSpPr bwMode="auto">
          <a:xfrm>
            <a:off x="3651250" y="2879725"/>
            <a:ext cx="1800225" cy="1439863"/>
            <a:chOff x="3347864" y="2996952"/>
            <a:chExt cx="1800200" cy="1440160"/>
          </a:xfrm>
        </p:grpSpPr>
        <p:sp>
          <p:nvSpPr>
            <p:cNvPr id="6" name="十二角星 5"/>
            <p:cNvSpPr/>
            <p:nvPr/>
          </p:nvSpPr>
          <p:spPr>
            <a:xfrm>
              <a:off x="3347864" y="2996952"/>
              <a:ext cx="1800200" cy="1440160"/>
            </a:xfrm>
            <a:prstGeom prst="star12">
              <a:avLst/>
            </a:prstGeom>
            <a:solidFill>
              <a:srgbClr val="FF99FF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03" name="矩形 4"/>
            <p:cNvSpPr>
              <a:spLocks noChangeArrowheads="1"/>
            </p:cNvSpPr>
            <p:nvPr/>
          </p:nvSpPr>
          <p:spPr bwMode="auto">
            <a:xfrm>
              <a:off x="3796558" y="3455422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观察</a:t>
              </a:r>
            </a:p>
          </p:txBody>
        </p:sp>
      </p:grp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886200" y="668338"/>
            <a:ext cx="1371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/>
              <a:t>视觉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168400" y="2844800"/>
            <a:ext cx="1066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/>
              <a:t>嗅觉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986588" y="2355850"/>
            <a:ext cx="1676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/>
              <a:t>味觉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211388" y="5197475"/>
            <a:ext cx="1066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/>
              <a:t>触觉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5111750" y="5064125"/>
            <a:ext cx="20574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/>
              <a:t>听觉</a:t>
            </a: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2630488" y="2519363"/>
            <a:ext cx="984250" cy="504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>
            <a:off x="4606925" y="2162175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 flipV="1">
            <a:off x="2960688" y="3911600"/>
            <a:ext cx="698500" cy="515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 flipH="1">
            <a:off x="5268913" y="2393950"/>
            <a:ext cx="873125" cy="63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 flipH="1" flipV="1">
            <a:off x="5595938" y="3949700"/>
            <a:ext cx="739775" cy="3698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165225" y="1431925"/>
            <a:ext cx="1235075" cy="1430338"/>
            <a:chOff x="1049604" y="1671305"/>
            <a:chExt cx="1234808" cy="1429415"/>
          </a:xfrm>
        </p:grpSpPr>
        <p:pic>
          <p:nvPicPr>
            <p:cNvPr id="20498" name="图片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604" y="1671305"/>
              <a:ext cx="1101490" cy="1429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036816" y="2924621"/>
              <a:ext cx="247596" cy="1760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74" r="51575" b="66756"/>
          <a:stretch>
            <a:fillRect/>
          </a:stretch>
        </p:blipFill>
        <p:spPr bwMode="auto">
          <a:xfrm>
            <a:off x="3700463" y="1036638"/>
            <a:ext cx="1814512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306513"/>
            <a:ext cx="1522413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9863" y="3856038"/>
            <a:ext cx="1012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933950">
            <a:off x="1273969" y="4199731"/>
            <a:ext cx="148272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804489" y="655818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（获得的信息最多）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96900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061"/>
          <a:stretch/>
        </p:blipFill>
        <p:spPr bwMode="auto">
          <a:xfrm>
            <a:off x="142595" y="1028890"/>
            <a:ext cx="8821893" cy="290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971"/>
          <a:stretch/>
        </p:blipFill>
        <p:spPr bwMode="auto">
          <a:xfrm>
            <a:off x="270517" y="188640"/>
            <a:ext cx="847840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415" b="54923"/>
          <a:stretch/>
        </p:blipFill>
        <p:spPr bwMode="auto">
          <a:xfrm>
            <a:off x="270515" y="3933055"/>
            <a:ext cx="869397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380682" y="1894023"/>
            <a:ext cx="353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0331" y="4077072"/>
            <a:ext cx="353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822887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971"/>
          <a:stretch/>
        </p:blipFill>
        <p:spPr bwMode="auto">
          <a:xfrm>
            <a:off x="270517" y="188640"/>
            <a:ext cx="847840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230" y="1196752"/>
            <a:ext cx="8784976" cy="518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0517" y="1196752"/>
            <a:ext cx="4850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5.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70517" y="3356991"/>
            <a:ext cx="4850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6</a:t>
            </a:r>
            <a:r>
              <a:rPr lang="en-US" altLang="zh-CN" sz="3200" dirty="0" smtClean="0"/>
              <a:t>.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8027531" y="1865986"/>
            <a:ext cx="353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7531" y="3941766"/>
            <a:ext cx="353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488996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2446735" y="2279651"/>
            <a:ext cx="4995863" cy="1552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幼圆" panose="02010509060101010101" pitchFamily="1" charset="-122"/>
                <a:ea typeface="幼圆" panose="02010509060101010101" pitchFamily="1" charset="-122"/>
                <a:cs typeface="+mn-cs"/>
              </a:rPr>
              <a:t>耳和听觉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幼圆" panose="02010509060101010101" pitchFamily="1" charset="-122"/>
              <a:ea typeface="幼圆" panose="02010509060101010101" pitchFamily="1" charset="-122"/>
              <a:cs typeface="+mn-cs"/>
            </a:endParaRPr>
          </a:p>
        </p:txBody>
      </p:sp>
      <p:sp>
        <p:nvSpPr>
          <p:cNvPr id="12" name="Oval 5"/>
          <p:cNvSpPr/>
          <p:nvPr/>
        </p:nvSpPr>
        <p:spPr>
          <a:xfrm>
            <a:off x="2536031" y="3300413"/>
            <a:ext cx="514350" cy="6873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6"/>
          <p:cNvSpPr/>
          <p:nvPr/>
        </p:nvSpPr>
        <p:spPr>
          <a:xfrm>
            <a:off x="2990850" y="2174875"/>
            <a:ext cx="490538" cy="6556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3050381" y="3108326"/>
            <a:ext cx="371475" cy="4937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8"/>
          <p:cNvSpPr/>
          <p:nvPr/>
        </p:nvSpPr>
        <p:spPr>
          <a:xfrm>
            <a:off x="2717006" y="2627313"/>
            <a:ext cx="152400" cy="2032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Diamond 35"/>
          <p:cNvSpPr/>
          <p:nvPr/>
        </p:nvSpPr>
        <p:spPr>
          <a:xfrm>
            <a:off x="6855619" y="3028950"/>
            <a:ext cx="586979" cy="78263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Diamond 36"/>
          <p:cNvSpPr/>
          <p:nvPr/>
        </p:nvSpPr>
        <p:spPr>
          <a:xfrm>
            <a:off x="6303169" y="3455988"/>
            <a:ext cx="398860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Diamond 37"/>
          <p:cNvSpPr/>
          <p:nvPr/>
        </p:nvSpPr>
        <p:spPr>
          <a:xfrm>
            <a:off x="7094935" y="2400301"/>
            <a:ext cx="398860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Diamond 38"/>
          <p:cNvSpPr/>
          <p:nvPr/>
        </p:nvSpPr>
        <p:spPr>
          <a:xfrm>
            <a:off x="6702029" y="2193925"/>
            <a:ext cx="326231" cy="43338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9"/>
          <p:cNvGrpSpPr/>
          <p:nvPr/>
        </p:nvGrpSpPr>
        <p:grpSpPr>
          <a:xfrm>
            <a:off x="1010841" y="2324100"/>
            <a:ext cx="1094184" cy="1462088"/>
            <a:chOff x="6379729" y="2488774"/>
            <a:chExt cx="2513016" cy="2513016"/>
          </a:xfrm>
        </p:grpSpPr>
        <p:sp>
          <p:nvSpPr>
            <p:cNvPr id="10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椭圆 80"/>
          <p:cNvSpPr/>
          <p:nvPr/>
        </p:nvSpPr>
        <p:spPr bwMode="auto">
          <a:xfrm>
            <a:off x="1189666" y="2537461"/>
            <a:ext cx="746768" cy="99758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29090911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image15-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756" y="1773238"/>
            <a:ext cx="5602287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Line 6"/>
          <p:cNvSpPr>
            <a:spLocks noChangeShapeType="1"/>
          </p:cNvSpPr>
          <p:nvPr/>
        </p:nvSpPr>
        <p:spPr bwMode="auto">
          <a:xfrm>
            <a:off x="1926140" y="2716552"/>
            <a:ext cx="2889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auto">
          <a:xfrm>
            <a:off x="2016627" y="3364821"/>
            <a:ext cx="13700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42" name="Line 18"/>
          <p:cNvSpPr>
            <a:spLocks noChangeShapeType="1"/>
          </p:cNvSpPr>
          <p:nvPr/>
        </p:nvSpPr>
        <p:spPr bwMode="auto">
          <a:xfrm>
            <a:off x="763815" y="2738324"/>
            <a:ext cx="338138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43" name="Line 19"/>
          <p:cNvSpPr>
            <a:spLocks noChangeShapeType="1"/>
          </p:cNvSpPr>
          <p:nvPr/>
        </p:nvSpPr>
        <p:spPr bwMode="auto">
          <a:xfrm>
            <a:off x="753609" y="3369130"/>
            <a:ext cx="1270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44" name="Line 20"/>
          <p:cNvSpPr>
            <a:spLocks noChangeShapeType="1"/>
          </p:cNvSpPr>
          <p:nvPr/>
        </p:nvSpPr>
        <p:spPr bwMode="auto">
          <a:xfrm>
            <a:off x="752741" y="2722245"/>
            <a:ext cx="11073" cy="64688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45" name="Line 21"/>
          <p:cNvSpPr>
            <a:spLocks noChangeShapeType="1"/>
          </p:cNvSpPr>
          <p:nvPr/>
        </p:nvSpPr>
        <p:spPr bwMode="auto">
          <a:xfrm>
            <a:off x="446193" y="2990850"/>
            <a:ext cx="308967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46" name="Line 22"/>
          <p:cNvSpPr>
            <a:spLocks noChangeShapeType="1"/>
          </p:cNvSpPr>
          <p:nvPr/>
        </p:nvSpPr>
        <p:spPr bwMode="auto">
          <a:xfrm>
            <a:off x="446193" y="2990850"/>
            <a:ext cx="0" cy="1077913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>
            <a:off x="4068763" y="4941888"/>
            <a:ext cx="503237" cy="1008062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5387091" y="3583443"/>
            <a:ext cx="678679" cy="15433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 flipH="1">
            <a:off x="4320381" y="3470354"/>
            <a:ext cx="611982" cy="895271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>
            <a:off x="5096669" y="3203069"/>
            <a:ext cx="51593" cy="163722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4" name="Line 30"/>
          <p:cNvSpPr>
            <a:spLocks noChangeShapeType="1"/>
          </p:cNvSpPr>
          <p:nvPr/>
        </p:nvSpPr>
        <p:spPr bwMode="auto">
          <a:xfrm flipH="1">
            <a:off x="4572000" y="5661025"/>
            <a:ext cx="1152525" cy="2889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5" name="Line 31"/>
          <p:cNvSpPr>
            <a:spLocks noChangeShapeType="1"/>
          </p:cNvSpPr>
          <p:nvPr/>
        </p:nvSpPr>
        <p:spPr bwMode="auto">
          <a:xfrm flipH="1">
            <a:off x="4572000" y="5300663"/>
            <a:ext cx="288925" cy="6492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6" name="Line 32"/>
          <p:cNvSpPr>
            <a:spLocks noChangeShapeType="1"/>
          </p:cNvSpPr>
          <p:nvPr/>
        </p:nvSpPr>
        <p:spPr bwMode="auto">
          <a:xfrm>
            <a:off x="6537325" y="4168776"/>
            <a:ext cx="630237" cy="67151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7" name="Line 33"/>
          <p:cNvSpPr>
            <a:spLocks noChangeShapeType="1"/>
          </p:cNvSpPr>
          <p:nvPr/>
        </p:nvSpPr>
        <p:spPr bwMode="auto">
          <a:xfrm>
            <a:off x="7019925" y="1268413"/>
            <a:ext cx="73025" cy="576262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 flipH="1">
            <a:off x="6084888" y="1268413"/>
            <a:ext cx="935037" cy="4318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9" name="Line 35"/>
          <p:cNvSpPr>
            <a:spLocks noChangeShapeType="1"/>
          </p:cNvSpPr>
          <p:nvPr/>
        </p:nvSpPr>
        <p:spPr bwMode="auto">
          <a:xfrm flipH="1">
            <a:off x="4860925" y="1268413"/>
            <a:ext cx="2159000" cy="2159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60" name="Line 36"/>
          <p:cNvSpPr>
            <a:spLocks noChangeShapeType="1"/>
          </p:cNvSpPr>
          <p:nvPr/>
        </p:nvSpPr>
        <p:spPr bwMode="auto">
          <a:xfrm flipH="1">
            <a:off x="6034087" y="2293031"/>
            <a:ext cx="985837" cy="99150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61" name="Line 37"/>
          <p:cNvSpPr>
            <a:spLocks noChangeShapeType="1"/>
          </p:cNvSpPr>
          <p:nvPr/>
        </p:nvSpPr>
        <p:spPr bwMode="auto">
          <a:xfrm flipH="1">
            <a:off x="5724524" y="2111874"/>
            <a:ext cx="251619" cy="626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62" name="Line 38"/>
          <p:cNvSpPr>
            <a:spLocks noChangeShapeType="1"/>
          </p:cNvSpPr>
          <p:nvPr/>
        </p:nvSpPr>
        <p:spPr bwMode="auto">
          <a:xfrm>
            <a:off x="4860926" y="2065655"/>
            <a:ext cx="517308" cy="10826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6" name="文本框 1"/>
          <p:cNvSpPr txBox="1">
            <a:spLocks noChangeArrowheads="1"/>
          </p:cNvSpPr>
          <p:nvPr/>
        </p:nvSpPr>
        <p:spPr bwMode="auto">
          <a:xfrm>
            <a:off x="988164" y="2435724"/>
            <a:ext cx="90281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/>
              <a:t>耳郭</a:t>
            </a:r>
            <a:endParaRPr lang="zh-CN" altLang="en-US" sz="2800" b="1" dirty="0"/>
          </a:p>
        </p:txBody>
      </p: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808537" y="2991757"/>
            <a:ext cx="126206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/>
              <a:t>外耳道</a:t>
            </a:r>
          </a:p>
        </p:txBody>
      </p: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126660" y="3933825"/>
            <a:ext cx="903288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外耳</a:t>
            </a:r>
          </a:p>
        </p:txBody>
      </p:sp>
      <p:sp>
        <p:nvSpPr>
          <p:cNvPr id="37" name="文本框 1"/>
          <p:cNvSpPr txBox="1">
            <a:spLocks noChangeArrowheads="1"/>
          </p:cNvSpPr>
          <p:nvPr/>
        </p:nvSpPr>
        <p:spPr bwMode="auto">
          <a:xfrm>
            <a:off x="4410075" y="1377950"/>
            <a:ext cx="9017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/>
              <a:t>前庭</a:t>
            </a:r>
          </a:p>
        </p:txBody>
      </p:sp>
      <p:sp>
        <p:nvSpPr>
          <p:cNvPr id="38" name="文本框 1"/>
          <p:cNvSpPr txBox="1">
            <a:spLocks noChangeArrowheads="1"/>
          </p:cNvSpPr>
          <p:nvPr/>
        </p:nvSpPr>
        <p:spPr bwMode="auto">
          <a:xfrm>
            <a:off x="5432424" y="1545545"/>
            <a:ext cx="1266693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/>
              <a:t>半规管</a:t>
            </a:r>
          </a:p>
        </p:txBody>
      </p:sp>
      <p:sp>
        <p:nvSpPr>
          <p:cNvPr id="39" name="文本框 1"/>
          <p:cNvSpPr txBox="1">
            <a:spLocks noChangeArrowheads="1"/>
          </p:cNvSpPr>
          <p:nvPr/>
        </p:nvSpPr>
        <p:spPr bwMode="auto">
          <a:xfrm>
            <a:off x="6642100" y="1719944"/>
            <a:ext cx="9017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/>
              <a:t>耳蜗</a:t>
            </a:r>
          </a:p>
        </p:txBody>
      </p:sp>
      <p:sp>
        <p:nvSpPr>
          <p:cNvPr id="40" name="文本框 1"/>
          <p:cNvSpPr txBox="1">
            <a:spLocks noChangeArrowheads="1"/>
          </p:cNvSpPr>
          <p:nvPr/>
        </p:nvSpPr>
        <p:spPr bwMode="auto">
          <a:xfrm>
            <a:off x="6569075" y="706438"/>
            <a:ext cx="90328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内耳</a:t>
            </a:r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703525" y="4365625"/>
            <a:ext cx="90328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/>
              <a:t>鼓膜</a:t>
            </a:r>
          </a:p>
        </p:txBody>
      </p:sp>
      <p:sp>
        <p:nvSpPr>
          <p:cNvPr id="42" name="文本框 1"/>
          <p:cNvSpPr txBox="1">
            <a:spLocks noChangeArrowheads="1"/>
          </p:cNvSpPr>
          <p:nvPr/>
        </p:nvSpPr>
        <p:spPr bwMode="auto">
          <a:xfrm>
            <a:off x="4465638" y="4760913"/>
            <a:ext cx="1262062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/>
              <a:t>听小骨</a:t>
            </a:r>
          </a:p>
        </p:txBody>
      </p:sp>
      <p:sp>
        <p:nvSpPr>
          <p:cNvPr id="43" name="文本框 1"/>
          <p:cNvSpPr txBox="1">
            <a:spLocks noChangeArrowheads="1"/>
          </p:cNvSpPr>
          <p:nvPr/>
        </p:nvSpPr>
        <p:spPr bwMode="auto">
          <a:xfrm>
            <a:off x="5494338" y="5105400"/>
            <a:ext cx="90328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/>
              <a:t>鼓室</a:t>
            </a:r>
          </a:p>
        </p:txBody>
      </p:sp>
      <p:sp>
        <p:nvSpPr>
          <p:cNvPr id="46" name="文本框 1"/>
          <p:cNvSpPr txBox="1">
            <a:spLocks noChangeArrowheads="1"/>
          </p:cNvSpPr>
          <p:nvPr/>
        </p:nvSpPr>
        <p:spPr bwMode="auto">
          <a:xfrm>
            <a:off x="4171950" y="5916613"/>
            <a:ext cx="90328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中耳</a:t>
            </a:r>
          </a:p>
        </p:txBody>
      </p: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6537324" y="4673713"/>
            <a:ext cx="12604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/>
              <a:t>咽鼓管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48" name="圆角矩形 47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TextBox 12"/>
            <p:cNvSpPr txBox="1"/>
            <p:nvPr/>
          </p:nvSpPr>
          <p:spPr>
            <a:xfrm>
              <a:off x="404280" y="146051"/>
              <a:ext cx="341632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耳</a:t>
              </a:r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的</a:t>
              </a:r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结构与功能</a:t>
              </a:r>
            </a:p>
          </p:txBody>
        </p:sp>
      </p:grpSp>
      <p:sp>
        <p:nvSpPr>
          <p:cNvPr id="44" name="圆角矩形标注 43"/>
          <p:cNvSpPr>
            <a:spLocks noChangeArrowheads="1"/>
          </p:cNvSpPr>
          <p:nvPr/>
        </p:nvSpPr>
        <p:spPr bwMode="auto">
          <a:xfrm>
            <a:off x="480969" y="1859660"/>
            <a:ext cx="1711444" cy="576064"/>
          </a:xfrm>
          <a:prstGeom prst="wedgeRoundRectCallout">
            <a:avLst>
              <a:gd name="adj1" fmla="val -4762"/>
              <a:gd name="adj2" fmla="val 73621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收集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声波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圆角矩形标注 49"/>
          <p:cNvSpPr>
            <a:spLocks noChangeArrowheads="1"/>
          </p:cNvSpPr>
          <p:nvPr/>
        </p:nvSpPr>
        <p:spPr bwMode="auto">
          <a:xfrm>
            <a:off x="1256718" y="3717330"/>
            <a:ext cx="1711444" cy="576064"/>
          </a:xfrm>
          <a:prstGeom prst="wedgeRoundRectCallout">
            <a:avLst>
              <a:gd name="adj1" fmla="val -35293"/>
              <a:gd name="adj2" fmla="val -69994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传导声波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圆角矩形标注 50"/>
          <p:cNvSpPr>
            <a:spLocks noChangeArrowheads="1"/>
          </p:cNvSpPr>
          <p:nvPr/>
        </p:nvSpPr>
        <p:spPr bwMode="auto">
          <a:xfrm>
            <a:off x="2145552" y="5243430"/>
            <a:ext cx="1814521" cy="1124113"/>
          </a:xfrm>
          <a:prstGeom prst="wedgeRoundRectCallout">
            <a:avLst>
              <a:gd name="adj1" fmla="val 48597"/>
              <a:gd name="adj2" fmla="val -82509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将声波转化为振动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圆角矩形标注 53"/>
          <p:cNvSpPr>
            <a:spLocks noChangeArrowheads="1"/>
          </p:cNvSpPr>
          <p:nvPr/>
        </p:nvSpPr>
        <p:spPr bwMode="auto">
          <a:xfrm>
            <a:off x="6642100" y="3470354"/>
            <a:ext cx="2265371" cy="1018102"/>
          </a:xfrm>
          <a:prstGeom prst="wedgeRoundRectCallout">
            <a:avLst>
              <a:gd name="adj1" fmla="val -38695"/>
              <a:gd name="adj2" fmla="val 76904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维持鼓膜内外气压平衡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圆角矩形标注 54"/>
          <p:cNvSpPr>
            <a:spLocks noChangeArrowheads="1"/>
          </p:cNvSpPr>
          <p:nvPr/>
        </p:nvSpPr>
        <p:spPr bwMode="auto">
          <a:xfrm>
            <a:off x="5386170" y="6079414"/>
            <a:ext cx="1814521" cy="562686"/>
          </a:xfrm>
          <a:prstGeom prst="wedgeRoundRectCallout">
            <a:avLst>
              <a:gd name="adj1" fmla="val -60451"/>
              <a:gd name="adj2" fmla="val -151786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传导振动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21752" y="498790"/>
            <a:ext cx="2075874" cy="574935"/>
            <a:chOff x="5062584" y="672735"/>
            <a:chExt cx="1814521" cy="574935"/>
          </a:xfrm>
        </p:grpSpPr>
        <p:sp>
          <p:nvSpPr>
            <p:cNvPr id="53" name="圆角矩形标注 52"/>
            <p:cNvSpPr>
              <a:spLocks noChangeArrowheads="1"/>
            </p:cNvSpPr>
            <p:nvPr/>
          </p:nvSpPr>
          <p:spPr bwMode="auto">
            <a:xfrm>
              <a:off x="5062584" y="684984"/>
              <a:ext cx="1814521" cy="562686"/>
            </a:xfrm>
            <a:prstGeom prst="wedgeRoundRectCallout">
              <a:avLst>
                <a:gd name="adj1" fmla="val 36337"/>
                <a:gd name="adj2" fmla="val 139694"/>
                <a:gd name="adj3" fmla="val 16667"/>
              </a:avLst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tx2"/>
                </a:buClr>
              </a:pPr>
              <a:endPara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6" name="圆角矩形标注 55"/>
            <p:cNvSpPr>
              <a:spLocks noChangeArrowheads="1"/>
            </p:cNvSpPr>
            <p:nvPr/>
          </p:nvSpPr>
          <p:spPr bwMode="auto">
            <a:xfrm>
              <a:off x="5062584" y="672735"/>
              <a:ext cx="1814521" cy="562686"/>
            </a:xfrm>
            <a:prstGeom prst="wedgeRoundRectCallout">
              <a:avLst>
                <a:gd name="adj1" fmla="val -28455"/>
                <a:gd name="adj2" fmla="val 129376"/>
                <a:gd name="adj3" fmla="val 16667"/>
              </a:avLst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tx2"/>
                </a:buClr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位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觉感受器</a:t>
              </a:r>
              <a:endPara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7" name="圆角矩形标注 56"/>
          <p:cNvSpPr>
            <a:spLocks noChangeArrowheads="1"/>
          </p:cNvSpPr>
          <p:nvPr/>
        </p:nvSpPr>
        <p:spPr bwMode="auto">
          <a:xfrm>
            <a:off x="6387586" y="2491070"/>
            <a:ext cx="2533566" cy="1073776"/>
          </a:xfrm>
          <a:prstGeom prst="wedgeRoundRectCallout">
            <a:avLst>
              <a:gd name="adj1" fmla="val -20061"/>
              <a:gd name="adj2" fmla="val -60007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将振动转化为神经冲动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69023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nimBg="1"/>
      <p:bldP spid="52231" grpId="0" animBg="1"/>
      <p:bldP spid="52242" grpId="0" animBg="1"/>
      <p:bldP spid="52243" grpId="0" animBg="1"/>
      <p:bldP spid="52244" grpId="0" animBg="1"/>
      <p:bldP spid="52245" grpId="0" animBg="1"/>
      <p:bldP spid="52246" grpId="0" animBg="1"/>
      <p:bldP spid="52250" grpId="0" animBg="1"/>
      <p:bldP spid="52251" grpId="0" animBg="1"/>
      <p:bldP spid="52252" grpId="0" animBg="1"/>
      <p:bldP spid="52253" grpId="0" animBg="1"/>
      <p:bldP spid="52254" grpId="0" animBg="1"/>
      <p:bldP spid="52255" grpId="0" animBg="1"/>
      <p:bldP spid="52256" grpId="0" animBg="1"/>
      <p:bldP spid="52257" grpId="0" animBg="1"/>
      <p:bldP spid="52258" grpId="0" animBg="1"/>
      <p:bldP spid="52259" grpId="0" animBg="1"/>
      <p:bldP spid="52260" grpId="0" animBg="1"/>
      <p:bldP spid="52261" grpId="0" animBg="1"/>
      <p:bldP spid="52262" grpId="0" animBg="1"/>
      <p:bldP spid="23586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0"/>
      <p:bldP spid="47" grpId="0"/>
      <p:bldP spid="44" grpId="0" animBg="1"/>
      <p:bldP spid="44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55" grpId="0" animBg="1"/>
      <p:bldP spid="55" grpId="1" animBg="1"/>
      <p:bldP spid="57" grpId="0" animBg="1"/>
      <p:bldP spid="5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3" name="圆角矩形 2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12"/>
            <p:cNvSpPr txBox="1"/>
            <p:nvPr/>
          </p:nvSpPr>
          <p:spPr>
            <a:xfrm>
              <a:off x="404279" y="146051"/>
              <a:ext cx="341632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听觉的形成过程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637462" y="5070896"/>
            <a:ext cx="1255713" cy="519113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Arial" pitchFamily="34" charset="0"/>
              </a:rPr>
              <a:t>听小骨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0037" y="5070896"/>
            <a:ext cx="1970088" cy="519113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>
                <a:solidFill>
                  <a:schemeClr val="tx1"/>
                </a:solidFill>
                <a:latin typeface="Arial" pitchFamily="34" charset="0"/>
              </a:rPr>
              <a:t>外界的声波</a:t>
            </a: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2243137" y="5359821"/>
            <a:ext cx="4349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713037" y="5085184"/>
            <a:ext cx="902811" cy="523220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</a:rPr>
              <a:t>耳郭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407319" y="5941501"/>
            <a:ext cx="3430747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</a:rPr>
              <a:t>大脑皮层的特定区域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870200" y="5955134"/>
            <a:ext cx="1627369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</a:rPr>
              <a:t>听觉神经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423987" y="5945609"/>
            <a:ext cx="898525" cy="51911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>
                <a:solidFill>
                  <a:schemeClr val="tx1"/>
                </a:solidFill>
                <a:latin typeface="Arial" pitchFamily="34" charset="0"/>
              </a:rPr>
              <a:t>耳蜗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089650" y="5085184"/>
            <a:ext cx="898525" cy="519112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dist="35921" dir="2700000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Arial" pitchFamily="34" charset="0"/>
              </a:rPr>
              <a:t>鼓膜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213225" y="5085184"/>
            <a:ext cx="1255712" cy="519112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dist="35921" dir="2700000" algn="ctr" rotWithShape="0">
              <a:srgbClr val="C0C0C0">
                <a:alpha val="7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>
                <a:solidFill>
                  <a:schemeClr val="tx1"/>
                </a:solidFill>
                <a:latin typeface="Arial" pitchFamily="34" charset="0"/>
              </a:rPr>
              <a:t>外耳道</a:t>
            </a: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4593431" y="6205165"/>
            <a:ext cx="647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2341562" y="6234534"/>
            <a:ext cx="5032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684212" y="6234534"/>
            <a:ext cx="647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5556250" y="5359821"/>
            <a:ext cx="514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3684587" y="5359821"/>
            <a:ext cx="48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>
            <a:off x="6988175" y="5359821"/>
            <a:ext cx="633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zh-CN" altLang="en-US" b="1"/>
          </a:p>
        </p:txBody>
      </p:sp>
      <p:pic>
        <p:nvPicPr>
          <p:cNvPr id="24" name="clic27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lick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775" y="1477060"/>
            <a:ext cx="304800" cy="24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image15-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58869"/>
            <a:ext cx="7772400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声波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3999" y="3128061"/>
            <a:ext cx="742950" cy="10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oup 6"/>
          <p:cNvGrpSpPr>
            <a:grpSpLocks/>
          </p:cNvGrpSpPr>
          <p:nvPr/>
        </p:nvGrpSpPr>
        <p:grpSpPr bwMode="auto">
          <a:xfrm>
            <a:off x="3575050" y="811206"/>
            <a:ext cx="2514600" cy="1117760"/>
            <a:chOff x="2016" y="1056"/>
            <a:chExt cx="1584" cy="864"/>
          </a:xfrm>
        </p:grpSpPr>
        <p:sp>
          <p:nvSpPr>
            <p:cNvPr id="28" name="AutoShape 7"/>
            <p:cNvSpPr>
              <a:spLocks noChangeArrowheads="1"/>
            </p:cNvSpPr>
            <p:nvPr/>
          </p:nvSpPr>
          <p:spPr bwMode="auto">
            <a:xfrm>
              <a:off x="2016" y="1056"/>
              <a:ext cx="1584" cy="864"/>
            </a:xfrm>
            <a:prstGeom prst="cloudCallout">
              <a:avLst>
                <a:gd name="adj1" fmla="val 85856"/>
                <a:gd name="adj2" fmla="val 67130"/>
              </a:avLst>
            </a:prstGeom>
            <a:gradFill rotWithShape="1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rect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buSzPct val="100000"/>
                <a:buFont typeface="Wingdings 2" pitchFamily="18" charset="2"/>
                <a:buNone/>
              </a:pPr>
              <a:endParaRPr lang="zh-CN" altLang="zh-CN">
                <a:latin typeface="Garamond" pitchFamily="18" charset="0"/>
                <a:ea typeface="黑体" pitchFamily="49" charset="-122"/>
              </a:endParaRPr>
            </a:p>
          </p:txBody>
        </p:sp>
        <p:pic>
          <p:nvPicPr>
            <p:cNvPr id="29" name="Picture 8" descr="领当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1926308">
              <a:off x="2688" y="1152"/>
              <a:ext cx="347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9" descr="中耳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8475" y="3548083"/>
            <a:ext cx="228600" cy="17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0" descr="b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3590" y="3496424"/>
            <a:ext cx="214313" cy="18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1" descr="chongdo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5100" y="3128061"/>
            <a:ext cx="238125" cy="19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9604003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13873E-6 C 0.09131 2.13873E-6 0.18263 2.13873E-6 0.21909 2.13873E-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64162E-6 C -0.00712 -0.01411 -0.01406 -0.02775 -0.00989 -0.02914 C -0.00573 -0.03029 0.01597 -0.00995 0.02587 -0.00763 C 0.03577 -0.00532 0.04427 -0.01434 0.04861 -0.01526 " pathEditMode="relative" rAng="0" ptsTypes="aaaA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19" y="-152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56069E-6 C 0.00886 0.00948 0.02205 0.0074 0.02882 -0.00416 C 0.03524 -0.01549 0.03472 -0.03237 0.02587 -0.04139 C 0.01771 -0.04948 0.0059 -0.04902 -0.00035 -0.03861 C -0.00625 -0.02867 -0.00555 -0.01456 0.00208 -0.0067 C 0.00903 0.00046 0.01945 -1.56069E-6 0.02448 -0.00855 C 0.02934 -0.01711 0.02865 -0.02913 0.02274 -0.03584 C 0.01684 -0.04162 0.00851 -0.04185 0.00417 -0.03399 C 0.00017 -0.02751 0.00017 -0.01757 0.00556 -0.01225 C 0.01007 -0.00786 0.01684 -0.00763 0.02014 -0.01341 C 0.02309 -0.0185 0.02326 -0.02589 0.0191 -0.02983 C 0.01597 -0.03376 0.01111 -0.03399 0.00851 -0.02983 C 0.00642 -0.02613 0.00573 -0.02081 0.00868 -0.0185 C 0.01094 -0.01595 0.01406 -0.0148 0.0158 -0.01757 C 0.01667 -0.01988 0.01754 -0.02266 0.01597 -0.02451 C 0.01511 -0.02543 0.01389 -0.02613 0.01302 -0.0252 C 0.0125 -0.02474 0.01233 -0.02474 0.01215 -0.02381 " pathEditMode="relative" rAng="7438052" ptsTypes="fffffffffffffffff">
                                      <p:cBhvr>
                                        <p:cTn id="7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37" y="-198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5.78035E-7 C 0.00469 -0.00162 0.00937 -0.0037 0.01424 -0.00532 C 0.01597 -0.00601 0.01736 -0.00647 0.01892 -0.00717 C 0.02066 -0.00763 0.02378 -0.00902 0.02378 -0.00879 C 0.04288 -0.00763 0.0533 -0.00624 0.06996 -5.78035E-7 C 0.1033 0.01272 0.1401 0.00116 0.17517 0.00185 C 0.24983 -0.00254 0.20538 0.01133 0.20538 -0.15006 " pathEditMode="relative" rAng="0" ptsTypes="ffffffA">
                                      <p:cBhvr>
                                        <p:cTn id="8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483" y="-686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4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91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221" y="159541"/>
            <a:ext cx="3871922" cy="707887"/>
            <a:chOff x="179513" y="146051"/>
            <a:chExt cx="3871922" cy="707887"/>
          </a:xfrm>
        </p:grpSpPr>
        <p:sp>
          <p:nvSpPr>
            <p:cNvPr id="3" name="圆角矩形 2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12"/>
            <p:cNvSpPr txBox="1"/>
            <p:nvPr/>
          </p:nvSpPr>
          <p:spPr>
            <a:xfrm>
              <a:off x="404279" y="146051"/>
              <a:ext cx="341632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 smtClean="0">
                  <a:latin typeface="Arial Black" panose="020B0A04020102020204" pitchFamily="34" charset="0"/>
                  <a:ea typeface="微软雅黑" panose="020B0503020204020204" pitchFamily="34" charset="-122"/>
                </a:rPr>
                <a:t>听觉的形成过程</a:t>
              </a:r>
              <a:endParaRPr lang="zh-CN" altLang="en-US" sz="3600" b="1" dirty="0"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23266" y="970271"/>
            <a:ext cx="250260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考考你</a:t>
            </a:r>
            <a:endParaRPr lang="zh-CN" altLang="en-US" sz="6000" b="1" strike="noStrike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竖卷形 5"/>
          <p:cNvSpPr/>
          <p:nvPr/>
        </p:nvSpPr>
        <p:spPr>
          <a:xfrm>
            <a:off x="332373" y="1914525"/>
            <a:ext cx="3884394" cy="4638675"/>
          </a:xfrm>
          <a:prstGeom prst="verticalScroll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  <p:txBody>
          <a:bodyPr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827483" y="2586767"/>
            <a:ext cx="2819399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根据听觉的形成过程，谈谈完全“失聪”的原因可能有哪些？</a:t>
            </a: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5712" y="803686"/>
            <a:ext cx="44381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鼓膜、听小骨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损伤或发生障碍，引起耳聋</a:t>
            </a:r>
          </a:p>
        </p:txBody>
      </p:sp>
      <p:grpSp>
        <p:nvGrpSpPr>
          <p:cNvPr id="15" name="Rectangle 5"/>
          <p:cNvGrpSpPr>
            <a:grpSpLocks/>
          </p:cNvGrpSpPr>
          <p:nvPr/>
        </p:nvGrpSpPr>
        <p:grpSpPr bwMode="auto">
          <a:xfrm>
            <a:off x="5004594" y="1939905"/>
            <a:ext cx="3213100" cy="1216739"/>
            <a:chOff x="0" y="-100"/>
            <a:chExt cx="2024" cy="1021"/>
          </a:xfrm>
        </p:grpSpPr>
        <p:pic>
          <p:nvPicPr>
            <p:cNvPr id="16" name="Rectangle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00"/>
              <a:ext cx="2024" cy="1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6"/>
            <p:cNvSpPr txBox="1">
              <a:spLocks noChangeArrowheads="1"/>
            </p:cNvSpPr>
            <p:nvPr/>
          </p:nvSpPr>
          <p:spPr bwMode="auto">
            <a:xfrm>
              <a:off x="135" y="101"/>
              <a:ext cx="1327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2800" dirty="0">
                  <a:solidFill>
                    <a:srgbClr val="000000"/>
                  </a:solidFill>
                  <a:latin typeface="Verdana" pitchFamily="34" charset="0"/>
                  <a:ea typeface="微软雅黑"/>
                </a:rPr>
                <a:t> </a:t>
              </a:r>
              <a:r>
                <a:rPr lang="zh-CN" altLang="en-US" sz="2800" dirty="0">
                  <a:solidFill>
                    <a:srgbClr val="FF3300"/>
                  </a:solidFill>
                  <a:latin typeface="Verdana" pitchFamily="34" charset="0"/>
                  <a:ea typeface="微软雅黑"/>
                </a:rPr>
                <a:t>传导性耳聋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4365712" y="2924944"/>
            <a:ext cx="45457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耳蜗、听神经和听觉中枢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损伤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引起耳聋</a:t>
            </a:r>
          </a:p>
        </p:txBody>
      </p:sp>
      <p:grpSp>
        <p:nvGrpSpPr>
          <p:cNvPr id="19" name="Rectangle 5"/>
          <p:cNvGrpSpPr>
            <a:grpSpLocks/>
          </p:cNvGrpSpPr>
          <p:nvPr/>
        </p:nvGrpSpPr>
        <p:grpSpPr bwMode="auto">
          <a:xfrm>
            <a:off x="4918868" y="3948110"/>
            <a:ext cx="3384551" cy="1296002"/>
            <a:chOff x="-618" y="-584"/>
            <a:chExt cx="2132" cy="1090"/>
          </a:xfrm>
        </p:grpSpPr>
        <p:pic>
          <p:nvPicPr>
            <p:cNvPr id="20" name="Rectangl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8" y="-584"/>
              <a:ext cx="2132" cy="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6"/>
            <p:cNvSpPr txBox="1">
              <a:spLocks noChangeArrowheads="1"/>
            </p:cNvSpPr>
            <p:nvPr/>
          </p:nvSpPr>
          <p:spPr bwMode="auto">
            <a:xfrm>
              <a:off x="-389" y="-399"/>
              <a:ext cx="1567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2800" dirty="0">
                  <a:solidFill>
                    <a:srgbClr val="FF3300"/>
                  </a:solidFill>
                  <a:latin typeface="Verdana" pitchFamily="34" charset="0"/>
                  <a:ea typeface="微软雅黑"/>
                </a:rPr>
                <a:t>神经性耳聋</a:t>
              </a:r>
            </a:p>
          </p:txBody>
        </p:sp>
      </p:grpSp>
      <p:pic>
        <p:nvPicPr>
          <p:cNvPr id="2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7130" y="4987754"/>
            <a:ext cx="3078163" cy="157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728800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14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t="40448"/>
          <a:stretch/>
        </p:blipFill>
        <p:spPr bwMode="auto">
          <a:xfrm>
            <a:off x="4283968" y="3904343"/>
            <a:ext cx="4644571" cy="280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51972" b="56160"/>
          <a:stretch/>
        </p:blipFill>
        <p:spPr bwMode="auto">
          <a:xfrm>
            <a:off x="154563" y="2358254"/>
            <a:ext cx="3896872" cy="1604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b="59243"/>
          <a:stretch/>
        </p:blipFill>
        <p:spPr bwMode="auto">
          <a:xfrm>
            <a:off x="4068507" y="1491827"/>
            <a:ext cx="4860032" cy="281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42607" r="51972"/>
          <a:stretch/>
        </p:blipFill>
        <p:spPr bwMode="auto">
          <a:xfrm>
            <a:off x="179514" y="3904343"/>
            <a:ext cx="4305400" cy="270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598174" y="2898717"/>
            <a:ext cx="34532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>
                <a:latin typeface="微软雅黑"/>
                <a:ea typeface="微软雅黑"/>
              </a:rPr>
              <a:t>遇到巨大声响时</a:t>
            </a:r>
            <a:r>
              <a:rPr lang="en-US" altLang="zh-CN" sz="2800" b="1" dirty="0">
                <a:latin typeface="微软雅黑"/>
                <a:ea typeface="微软雅黑"/>
              </a:rPr>
              <a:t>…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911726" y="2065867"/>
            <a:ext cx="184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latin typeface="Arial" pitchFamily="34" charset="0"/>
              <a:ea typeface="微软雅黑"/>
            </a:endParaRPr>
          </a:p>
        </p:txBody>
      </p:sp>
      <p:sp>
        <p:nvSpPr>
          <p:cNvPr id="18437" name="WordArt 3"/>
          <p:cNvSpPr>
            <a:spLocks noChangeArrowheads="1" noChangeShapeType="1" noTextEdit="1"/>
          </p:cNvSpPr>
          <p:nvPr/>
        </p:nvSpPr>
        <p:spPr bwMode="auto">
          <a:xfrm>
            <a:off x="1781175" y="948116"/>
            <a:ext cx="6086475" cy="67521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2800" dirty="0">
                <a:gradFill rotWithShape="1">
                  <a:gsLst>
                    <a:gs pos="0">
                      <a:srgbClr val="993366"/>
                    </a:gs>
                    <a:gs pos="50000">
                      <a:srgbClr val="CC00CC"/>
                    </a:gs>
                    <a:gs pos="100000">
                      <a:srgbClr val="9933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微软雅黑"/>
                <a:ea typeface="微软雅黑"/>
              </a:rPr>
              <a:t>遇到下列问题，应该怎么办？ 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479391" y="1918707"/>
            <a:ext cx="4125619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 smtClean="0">
                <a:latin typeface="Arial" pitchFamily="34" charset="0"/>
                <a:ea typeface="微软雅黑"/>
              </a:rPr>
              <a:t>迅速</a:t>
            </a:r>
            <a:r>
              <a:rPr lang="en-US" altLang="zh-CN" sz="2700" b="1" dirty="0" smtClean="0">
                <a:latin typeface="Arial" pitchFamily="34" charset="0"/>
                <a:ea typeface="微软雅黑"/>
              </a:rPr>
              <a:t>_______,</a:t>
            </a:r>
            <a:r>
              <a:rPr lang="zh-CN" altLang="en-US" sz="2700" b="1" dirty="0" smtClean="0">
                <a:latin typeface="Arial" pitchFamily="34" charset="0"/>
                <a:ea typeface="微软雅黑"/>
              </a:rPr>
              <a:t>或</a:t>
            </a:r>
            <a:r>
              <a:rPr lang="en-US" altLang="zh-CN" sz="2700" b="1" dirty="0" smtClean="0">
                <a:latin typeface="Arial" pitchFamily="34" charset="0"/>
                <a:ea typeface="微软雅黑"/>
              </a:rPr>
              <a:t>_____</a:t>
            </a:r>
            <a:r>
              <a:rPr lang="zh-CN" altLang="en-US" sz="2700" b="1" dirty="0" smtClean="0">
                <a:latin typeface="Arial" pitchFamily="34" charset="0"/>
                <a:ea typeface="微软雅黑"/>
              </a:rPr>
              <a:t>、</a:t>
            </a:r>
            <a:endParaRPr lang="en-US" altLang="zh-CN" sz="2700" b="1" dirty="0" smtClean="0">
              <a:latin typeface="Arial" pitchFamily="34" charset="0"/>
              <a:ea typeface="微软雅黑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700" b="1" dirty="0" smtClean="0">
                <a:latin typeface="Arial" pitchFamily="34" charset="0"/>
                <a:ea typeface="微软雅黑"/>
              </a:rPr>
              <a:t>_____</a:t>
            </a:r>
            <a:r>
              <a:rPr lang="zh-CN" altLang="en-US" sz="2700" b="1" dirty="0" smtClean="0">
                <a:latin typeface="Arial" pitchFamily="34" charset="0"/>
                <a:ea typeface="微软雅黑"/>
              </a:rPr>
              <a:t>，以保持</a:t>
            </a:r>
            <a:r>
              <a:rPr lang="zh-CN" altLang="en-US" sz="2700" b="1" dirty="0">
                <a:solidFill>
                  <a:srgbClr val="FF3300"/>
                </a:solidFill>
                <a:latin typeface="Arial" pitchFamily="34" charset="0"/>
                <a:ea typeface="微软雅黑"/>
              </a:rPr>
              <a:t>鼓膜</a:t>
            </a:r>
            <a:r>
              <a:rPr lang="zh-CN" altLang="en-US" sz="2700" b="1" dirty="0">
                <a:latin typeface="Arial" pitchFamily="34" charset="0"/>
                <a:ea typeface="微软雅黑"/>
              </a:rPr>
              <a:t>两侧气压平衡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8" name="圆角矩形 7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096776" y="146051"/>
              <a:ext cx="203132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用耳卫生</a:t>
              </a:r>
            </a:p>
          </p:txBody>
        </p:sp>
      </p:grp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364650" y="1851060"/>
            <a:ext cx="132574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>
                <a:solidFill>
                  <a:srgbClr val="FF3300"/>
                </a:solidFill>
                <a:latin typeface="Arial" pitchFamily="34" charset="0"/>
                <a:ea typeface="微软雅黑"/>
              </a:rPr>
              <a:t>张开口</a:t>
            </a:r>
            <a:endParaRPr lang="en-US" altLang="zh-CN" sz="27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989316" y="1872539"/>
            <a:ext cx="1325743" cy="54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>
                <a:solidFill>
                  <a:srgbClr val="FF3300"/>
                </a:solidFill>
                <a:latin typeface="Arial" pitchFamily="34" charset="0"/>
                <a:ea typeface="微软雅黑"/>
              </a:rPr>
              <a:t>闭嘴</a:t>
            </a:r>
            <a:endParaRPr lang="en-US" altLang="zh-CN" sz="27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637709" y="2314804"/>
            <a:ext cx="1325743" cy="54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 smtClean="0">
                <a:solidFill>
                  <a:srgbClr val="FF3300"/>
                </a:solidFill>
                <a:latin typeface="Arial" pitchFamily="34" charset="0"/>
                <a:ea typeface="微软雅黑"/>
              </a:rPr>
              <a:t>堵耳</a:t>
            </a:r>
            <a:endParaRPr lang="en-US" altLang="zh-CN" sz="27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569061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t="40448"/>
          <a:stretch/>
        </p:blipFill>
        <p:spPr bwMode="auto">
          <a:xfrm>
            <a:off x="4283968" y="3904343"/>
            <a:ext cx="4644571" cy="280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51972" b="56160"/>
          <a:stretch/>
        </p:blipFill>
        <p:spPr bwMode="auto">
          <a:xfrm>
            <a:off x="154563" y="1918707"/>
            <a:ext cx="3896872" cy="204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b="59243"/>
          <a:stretch/>
        </p:blipFill>
        <p:spPr bwMode="auto">
          <a:xfrm>
            <a:off x="4176237" y="1533583"/>
            <a:ext cx="4860032" cy="241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42607" r="51972"/>
          <a:stretch/>
        </p:blipFill>
        <p:spPr bwMode="auto">
          <a:xfrm>
            <a:off x="179514" y="3904343"/>
            <a:ext cx="4305400" cy="270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911726" y="2065867"/>
            <a:ext cx="184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latin typeface="Arial" pitchFamily="34" charset="0"/>
              <a:ea typeface="微软雅黑"/>
            </a:endParaRPr>
          </a:p>
        </p:txBody>
      </p:sp>
      <p:sp>
        <p:nvSpPr>
          <p:cNvPr id="18437" name="WordArt 3"/>
          <p:cNvSpPr>
            <a:spLocks noChangeArrowheads="1" noChangeShapeType="1" noTextEdit="1"/>
          </p:cNvSpPr>
          <p:nvPr/>
        </p:nvSpPr>
        <p:spPr bwMode="auto">
          <a:xfrm>
            <a:off x="1781175" y="948116"/>
            <a:ext cx="6086475" cy="67521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2800" dirty="0">
                <a:gradFill rotWithShape="1">
                  <a:gsLst>
                    <a:gs pos="0">
                      <a:srgbClr val="993366"/>
                    </a:gs>
                    <a:gs pos="50000">
                      <a:srgbClr val="CC00CC"/>
                    </a:gs>
                    <a:gs pos="100000">
                      <a:srgbClr val="9933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微软雅黑"/>
                <a:ea typeface="微软雅黑"/>
              </a:rPr>
              <a:t>遇到下列问题，应该怎么办？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8" name="圆角矩形 7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096776" y="146051"/>
              <a:ext cx="203132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用耳卫生</a:t>
              </a:r>
            </a:p>
          </p:txBody>
        </p:sp>
      </p:grp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943381" y="2457392"/>
            <a:ext cx="1325743" cy="5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Arial" pitchFamily="34" charset="0"/>
                <a:ea typeface="微软雅黑"/>
              </a:rPr>
              <a:t>外耳道</a:t>
            </a:r>
            <a:endParaRPr lang="en-US" altLang="zh-CN" sz="28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7452320" y="2399604"/>
            <a:ext cx="1325743" cy="5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微软雅黑"/>
              </a:rPr>
              <a:t>鼓膜</a:t>
            </a:r>
            <a:endParaRPr lang="en-US" altLang="zh-CN" sz="28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86414" y="2378971"/>
            <a:ext cx="34916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>
                <a:latin typeface="微软雅黑"/>
                <a:ea typeface="微软雅黑"/>
              </a:rPr>
              <a:t>耳道内耵聍（耳垢）较多时</a:t>
            </a:r>
            <a:r>
              <a:rPr lang="en-US" altLang="zh-CN" sz="2800" b="1" dirty="0">
                <a:latin typeface="微软雅黑"/>
                <a:ea typeface="微软雅黑"/>
              </a:rPr>
              <a:t>……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457590" y="1923545"/>
            <a:ext cx="432047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>
                <a:latin typeface="Arial" pitchFamily="34" charset="0"/>
                <a:ea typeface="微软雅黑"/>
              </a:rPr>
              <a:t>不要尖锐的</a:t>
            </a:r>
            <a:r>
              <a:rPr lang="zh-CN" altLang="en-US" sz="2800" b="1" dirty="0" smtClean="0">
                <a:latin typeface="Arial" pitchFamily="34" charset="0"/>
                <a:ea typeface="微软雅黑"/>
              </a:rPr>
              <a:t>器具</a:t>
            </a:r>
            <a:r>
              <a:rPr lang="zh-CN" altLang="en-US" sz="2800" b="1" dirty="0">
                <a:latin typeface="Arial" pitchFamily="34" charset="0"/>
                <a:ea typeface="微软雅黑"/>
              </a:rPr>
              <a:t>挖耳朵</a:t>
            </a:r>
            <a:r>
              <a:rPr lang="zh-CN" altLang="en-US" sz="2800" b="1" dirty="0" smtClean="0">
                <a:latin typeface="Arial" pitchFamily="34" charset="0"/>
                <a:ea typeface="微软雅黑"/>
              </a:rPr>
              <a:t>，以免戳伤</a:t>
            </a:r>
            <a:r>
              <a:rPr lang="en-US" altLang="zh-CN" sz="2800" b="1" dirty="0" smtClean="0">
                <a:latin typeface="Arial" pitchFamily="34" charset="0"/>
                <a:ea typeface="微软雅黑"/>
              </a:rPr>
              <a:t>______</a:t>
            </a:r>
            <a:r>
              <a:rPr lang="zh-CN" altLang="en-US" sz="2800" b="1" dirty="0" smtClean="0">
                <a:latin typeface="Arial" pitchFamily="34" charset="0"/>
                <a:ea typeface="微软雅黑"/>
              </a:rPr>
              <a:t>和</a:t>
            </a:r>
            <a:r>
              <a:rPr lang="en-US" altLang="zh-CN" sz="2800" b="1" dirty="0" smtClean="0">
                <a:latin typeface="Arial" pitchFamily="34" charset="0"/>
                <a:ea typeface="微软雅黑"/>
              </a:rPr>
              <a:t>_____</a:t>
            </a:r>
            <a:r>
              <a:rPr lang="zh-CN" altLang="en-US" sz="2800" b="1" dirty="0" smtClean="0">
                <a:latin typeface="Arial" pitchFamily="34" charset="0"/>
                <a:ea typeface="微软雅黑"/>
              </a:rPr>
              <a:t>。</a:t>
            </a:r>
            <a:endParaRPr lang="zh-CN" altLang="en-US" sz="2800" b="1" dirty="0">
              <a:latin typeface="Arial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93158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t="40448"/>
          <a:stretch/>
        </p:blipFill>
        <p:spPr bwMode="auto">
          <a:xfrm>
            <a:off x="4283968" y="3904343"/>
            <a:ext cx="4644571" cy="280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51972" b="56160"/>
          <a:stretch/>
        </p:blipFill>
        <p:spPr bwMode="auto">
          <a:xfrm>
            <a:off x="154563" y="2358254"/>
            <a:ext cx="3896872" cy="1604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b="59243"/>
          <a:stretch/>
        </p:blipFill>
        <p:spPr bwMode="auto">
          <a:xfrm>
            <a:off x="4051434" y="1533582"/>
            <a:ext cx="5105119" cy="275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42607" r="51972"/>
          <a:stretch/>
        </p:blipFill>
        <p:spPr bwMode="auto">
          <a:xfrm>
            <a:off x="179514" y="3904343"/>
            <a:ext cx="4305400" cy="270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911726" y="2065867"/>
            <a:ext cx="184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latin typeface="Arial" pitchFamily="34" charset="0"/>
              <a:ea typeface="微软雅黑"/>
            </a:endParaRPr>
          </a:p>
        </p:txBody>
      </p:sp>
      <p:sp>
        <p:nvSpPr>
          <p:cNvPr id="18437" name="WordArt 3"/>
          <p:cNvSpPr>
            <a:spLocks noChangeArrowheads="1" noChangeShapeType="1" noTextEdit="1"/>
          </p:cNvSpPr>
          <p:nvPr/>
        </p:nvSpPr>
        <p:spPr bwMode="auto">
          <a:xfrm>
            <a:off x="1781175" y="948116"/>
            <a:ext cx="6086475" cy="67521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2800" dirty="0">
                <a:gradFill rotWithShape="1">
                  <a:gsLst>
                    <a:gs pos="0">
                      <a:srgbClr val="993366"/>
                    </a:gs>
                    <a:gs pos="50000">
                      <a:srgbClr val="CC00CC"/>
                    </a:gs>
                    <a:gs pos="100000">
                      <a:srgbClr val="9933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微软雅黑"/>
                <a:ea typeface="微软雅黑"/>
              </a:rPr>
              <a:t>遇到下列问题，应该怎么办？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8" name="圆角矩形 7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096776" y="146051"/>
              <a:ext cx="203132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用耳卫生</a:t>
              </a:r>
            </a:p>
          </p:txBody>
        </p:sp>
      </p:grp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42984" y="2836890"/>
            <a:ext cx="1325743" cy="5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Arial" pitchFamily="34" charset="0"/>
                <a:ea typeface="微软雅黑"/>
              </a:rPr>
              <a:t>鼻咽部</a:t>
            </a:r>
            <a:endParaRPr lang="en-US" altLang="zh-CN" sz="28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606253" y="1783418"/>
            <a:ext cx="1325743" cy="5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Arial" pitchFamily="34" charset="0"/>
                <a:ea typeface="微软雅黑"/>
              </a:rPr>
              <a:t>咽鼓管</a:t>
            </a:r>
            <a:endParaRPr lang="en-US" altLang="zh-CN" sz="2800" b="1" dirty="0" smtClean="0">
              <a:solidFill>
                <a:srgbClr val="FF3300"/>
              </a:solidFill>
              <a:latin typeface="Arial" pitchFamily="34" charset="0"/>
              <a:ea typeface="微软雅黑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542984" y="2898717"/>
            <a:ext cx="3146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800" b="1" dirty="0" smtClean="0">
                <a:latin typeface="微软雅黑"/>
                <a:ea typeface="微软雅黑"/>
              </a:rPr>
              <a:t>_______</a:t>
            </a:r>
            <a:r>
              <a:rPr lang="zh-CN" altLang="en-US" sz="2800" b="1" dirty="0" smtClean="0">
                <a:latin typeface="微软雅黑"/>
                <a:ea typeface="微软雅黑"/>
              </a:rPr>
              <a:t>有</a:t>
            </a:r>
            <a:r>
              <a:rPr lang="zh-CN" altLang="en-US" sz="2800" b="1" dirty="0">
                <a:latin typeface="微软雅黑"/>
                <a:ea typeface="微软雅黑"/>
              </a:rPr>
              <a:t>炎症时</a:t>
            </a:r>
            <a:r>
              <a:rPr lang="en-US" altLang="zh-CN" sz="2800" b="1" dirty="0">
                <a:latin typeface="微软雅黑"/>
                <a:ea typeface="微软雅黑"/>
              </a:rPr>
              <a:t>…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486335" y="1813661"/>
            <a:ext cx="4799527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 smtClean="0">
                <a:ea typeface="微软雅黑"/>
              </a:rPr>
              <a:t>病菌</a:t>
            </a:r>
            <a:r>
              <a:rPr lang="zh-CN" altLang="en-US" sz="2700" b="1" dirty="0">
                <a:ea typeface="微软雅黑"/>
              </a:rPr>
              <a:t>可能</a:t>
            </a:r>
            <a:r>
              <a:rPr lang="zh-CN" altLang="en-US" sz="2700" b="1" dirty="0" smtClean="0">
                <a:ea typeface="微软雅黑"/>
              </a:rPr>
              <a:t>通过</a:t>
            </a:r>
            <a:r>
              <a:rPr lang="en-US" altLang="zh-CN" sz="2700" b="1" dirty="0" smtClean="0">
                <a:ea typeface="微软雅黑"/>
              </a:rPr>
              <a:t>______</a:t>
            </a:r>
            <a:r>
              <a:rPr lang="zh-CN" altLang="en-US" sz="2700" b="1" dirty="0" smtClean="0">
                <a:ea typeface="微软雅黑"/>
              </a:rPr>
              <a:t>进入</a:t>
            </a:r>
            <a:endParaRPr lang="en-US" altLang="zh-CN" sz="2700" b="1" dirty="0" smtClean="0">
              <a:ea typeface="微软雅黑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 smtClean="0">
                <a:solidFill>
                  <a:srgbClr val="FF3300"/>
                </a:solidFill>
                <a:ea typeface="微软雅黑"/>
              </a:rPr>
              <a:t>中耳</a:t>
            </a:r>
            <a:r>
              <a:rPr lang="zh-CN" altLang="en-US" sz="2700" b="1" dirty="0">
                <a:ea typeface="微软雅黑"/>
              </a:rPr>
              <a:t>，及时就诊，</a:t>
            </a:r>
            <a:r>
              <a:rPr lang="zh-CN" altLang="en-US" sz="2700" b="1" dirty="0" smtClean="0">
                <a:ea typeface="微软雅黑"/>
              </a:rPr>
              <a:t>以免</a:t>
            </a:r>
            <a:endParaRPr lang="en-US" altLang="zh-CN" sz="2700" b="1" dirty="0" smtClean="0">
              <a:ea typeface="微软雅黑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b="1" dirty="0" smtClean="0">
                <a:ea typeface="微软雅黑"/>
              </a:rPr>
              <a:t>引起</a:t>
            </a:r>
            <a:r>
              <a:rPr lang="zh-CN" altLang="en-US" sz="2700" b="1" dirty="0">
                <a:solidFill>
                  <a:srgbClr val="FF3300"/>
                </a:solidFill>
                <a:ea typeface="微软雅黑"/>
              </a:rPr>
              <a:t>中耳炎</a:t>
            </a:r>
            <a:r>
              <a:rPr lang="zh-CN" altLang="en-US" sz="2700" b="1" dirty="0">
                <a:ea typeface="微软雅黑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24699768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t="40448"/>
          <a:stretch/>
        </p:blipFill>
        <p:spPr bwMode="auto">
          <a:xfrm>
            <a:off x="2273376" y="3789040"/>
            <a:ext cx="4644571" cy="280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9" b="59243"/>
          <a:stretch/>
        </p:blipFill>
        <p:spPr bwMode="auto">
          <a:xfrm>
            <a:off x="1098725" y="2074566"/>
            <a:ext cx="5105119" cy="1933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911726" y="2065867"/>
            <a:ext cx="184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latin typeface="Arial" pitchFamily="34" charset="0"/>
              <a:ea typeface="微软雅黑"/>
            </a:endParaRPr>
          </a:p>
        </p:txBody>
      </p:sp>
      <p:sp>
        <p:nvSpPr>
          <p:cNvPr id="18437" name="WordArt 3"/>
          <p:cNvSpPr>
            <a:spLocks noChangeArrowheads="1" noChangeShapeType="1" noTextEdit="1"/>
          </p:cNvSpPr>
          <p:nvPr/>
        </p:nvSpPr>
        <p:spPr bwMode="auto">
          <a:xfrm>
            <a:off x="1781175" y="948116"/>
            <a:ext cx="6086475" cy="67521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2800" dirty="0">
                <a:gradFill rotWithShape="1">
                  <a:gsLst>
                    <a:gs pos="0">
                      <a:srgbClr val="993366"/>
                    </a:gs>
                    <a:gs pos="50000">
                      <a:srgbClr val="CC00CC"/>
                    </a:gs>
                    <a:gs pos="100000">
                      <a:srgbClr val="9933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微软雅黑"/>
                <a:ea typeface="微软雅黑"/>
              </a:rPr>
              <a:t>遇到下列问题，应该怎么办？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513" y="146051"/>
            <a:ext cx="3871922" cy="707887"/>
            <a:chOff x="179513" y="146051"/>
            <a:chExt cx="3871922" cy="707887"/>
          </a:xfrm>
        </p:grpSpPr>
        <p:sp>
          <p:nvSpPr>
            <p:cNvPr id="8" name="圆角矩形 7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096776" y="146051"/>
              <a:ext cx="203132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用耳卫生</a:t>
              </a:r>
            </a:p>
          </p:txBody>
        </p:sp>
      </p:grp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651671" y="2384284"/>
            <a:ext cx="479952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 smtClean="0">
                <a:ea typeface="微软雅黑"/>
              </a:rPr>
              <a:t>不让脏水进入</a:t>
            </a:r>
            <a:r>
              <a:rPr lang="zh-CN" altLang="en-US" sz="2800" b="1" dirty="0">
                <a:solidFill>
                  <a:srgbClr val="FF3300"/>
                </a:solidFill>
                <a:ea typeface="微软雅黑"/>
                <a:sym typeface="Calibri" pitchFamily="34" charset="0"/>
              </a:rPr>
              <a:t>外耳道</a:t>
            </a:r>
            <a:r>
              <a:rPr lang="zh-CN" altLang="en-US" sz="2800" b="1" dirty="0" smtClean="0">
                <a:ea typeface="微软雅黑"/>
              </a:rPr>
              <a:t>，</a:t>
            </a:r>
            <a:endParaRPr lang="en-US" altLang="zh-CN" sz="2800" b="1" dirty="0" smtClean="0">
              <a:ea typeface="微软雅黑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dirty="0" smtClean="0">
                <a:ea typeface="微软雅黑"/>
              </a:rPr>
              <a:t>避免</a:t>
            </a:r>
            <a:r>
              <a:rPr lang="zh-CN" altLang="en-US" sz="2800" b="1" dirty="0">
                <a:solidFill>
                  <a:srgbClr val="FF3300"/>
                </a:solidFill>
                <a:ea typeface="微软雅黑"/>
              </a:rPr>
              <a:t>外耳道</a:t>
            </a:r>
            <a:r>
              <a:rPr lang="zh-CN" altLang="en-US" sz="2800" b="1" dirty="0" smtClean="0">
                <a:ea typeface="微软雅黑"/>
              </a:rPr>
              <a:t>感染</a:t>
            </a:r>
            <a:endParaRPr lang="en-US" altLang="zh-CN" sz="2800" b="1" dirty="0" smtClean="0"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27890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>
          <a:xfrm>
            <a:off x="2446735" y="2279651"/>
            <a:ext cx="4995863" cy="1552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幼圆" panose="02010509060101010101" pitchFamily="1" charset="-122"/>
                <a:ea typeface="幼圆" panose="02010509060101010101" pitchFamily="1" charset="-122"/>
                <a:cs typeface="+mn-cs"/>
              </a:rPr>
              <a:t>眼和视觉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幼圆" panose="02010509060101010101" pitchFamily="1" charset="-122"/>
              <a:ea typeface="幼圆" panose="02010509060101010101" pitchFamily="1" charset="-122"/>
              <a:cs typeface="+mn-cs"/>
            </a:endParaRPr>
          </a:p>
        </p:txBody>
      </p:sp>
      <p:sp>
        <p:nvSpPr>
          <p:cNvPr id="12" name="Oval 5"/>
          <p:cNvSpPr/>
          <p:nvPr/>
        </p:nvSpPr>
        <p:spPr>
          <a:xfrm>
            <a:off x="2536031" y="3300413"/>
            <a:ext cx="514350" cy="6873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Oval 6"/>
          <p:cNvSpPr/>
          <p:nvPr/>
        </p:nvSpPr>
        <p:spPr>
          <a:xfrm>
            <a:off x="2990850" y="2174875"/>
            <a:ext cx="490538" cy="6556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3050381" y="3108326"/>
            <a:ext cx="371475" cy="4937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Oval 8"/>
          <p:cNvSpPr/>
          <p:nvPr/>
        </p:nvSpPr>
        <p:spPr>
          <a:xfrm>
            <a:off x="2717006" y="2627313"/>
            <a:ext cx="152400" cy="2032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Diamond 35"/>
          <p:cNvSpPr/>
          <p:nvPr/>
        </p:nvSpPr>
        <p:spPr>
          <a:xfrm>
            <a:off x="6855619" y="3028950"/>
            <a:ext cx="586979" cy="78263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Diamond 36"/>
          <p:cNvSpPr/>
          <p:nvPr/>
        </p:nvSpPr>
        <p:spPr>
          <a:xfrm>
            <a:off x="6303169" y="3455988"/>
            <a:ext cx="398860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Diamond 37"/>
          <p:cNvSpPr/>
          <p:nvPr/>
        </p:nvSpPr>
        <p:spPr>
          <a:xfrm>
            <a:off x="7094935" y="2400301"/>
            <a:ext cx="398860" cy="531813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Diamond 38"/>
          <p:cNvSpPr/>
          <p:nvPr/>
        </p:nvSpPr>
        <p:spPr>
          <a:xfrm>
            <a:off x="6702029" y="2193925"/>
            <a:ext cx="326231" cy="433388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9"/>
          <p:cNvGrpSpPr/>
          <p:nvPr/>
        </p:nvGrpSpPr>
        <p:grpSpPr>
          <a:xfrm>
            <a:off x="1010841" y="2324100"/>
            <a:ext cx="1094184" cy="1462088"/>
            <a:chOff x="6379729" y="2488774"/>
            <a:chExt cx="2513016" cy="2513016"/>
          </a:xfrm>
        </p:grpSpPr>
        <p:sp>
          <p:nvSpPr>
            <p:cNvPr id="10" name="任意多边形 82"/>
            <p:cNvSpPr/>
            <p:nvPr/>
          </p:nvSpPr>
          <p:spPr>
            <a:xfrm rot="3738964">
              <a:off x="6379729" y="2488774"/>
              <a:ext cx="2513016" cy="2513016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83"/>
            <p:cNvSpPr/>
            <p:nvPr/>
          </p:nvSpPr>
          <p:spPr>
            <a:xfrm rot="16377237">
              <a:off x="6409518" y="2506880"/>
              <a:ext cx="2476803" cy="247680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椭圆 80"/>
          <p:cNvSpPr/>
          <p:nvPr/>
        </p:nvSpPr>
        <p:spPr bwMode="auto">
          <a:xfrm>
            <a:off x="1189666" y="2537461"/>
            <a:ext cx="746768" cy="99758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285825745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449"/>
          <a:stretch/>
        </p:blipFill>
        <p:spPr bwMode="auto">
          <a:xfrm>
            <a:off x="355239" y="908720"/>
            <a:ext cx="857388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32"/>
          <a:stretch/>
        </p:blipFill>
        <p:spPr bwMode="auto">
          <a:xfrm>
            <a:off x="243043" y="3328459"/>
            <a:ext cx="8686083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011"/>
          <a:stretch/>
        </p:blipFill>
        <p:spPr bwMode="auto">
          <a:xfrm>
            <a:off x="251520" y="4293096"/>
            <a:ext cx="669674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8321431" y="1618613"/>
            <a:ext cx="216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8272" y="3894651"/>
            <a:ext cx="216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971"/>
          <a:stretch/>
        </p:blipFill>
        <p:spPr bwMode="auto">
          <a:xfrm>
            <a:off x="270517" y="188640"/>
            <a:ext cx="847840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2710" y="1011908"/>
            <a:ext cx="4850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22599215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323528" y="620688"/>
            <a:ext cx="8568952" cy="453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、声波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形成到听觉形成需经过（     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①听小骨   ②鼓膜   ③耳蜗内的听觉感受器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④外耳道	 ⑤大脑皮层的听觉中枢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声波→①→②→③→④→⑤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声波→④→②→①→③→⑤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声波→④→①→②→③→⑤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声波→④→③→①→②→⑤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652120" y="681567"/>
            <a:ext cx="8651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347133952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4067175" y="1031964"/>
            <a:ext cx="3200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FF0000"/>
                </a:solidFill>
                <a:ea typeface="微软雅黑"/>
              </a:rPr>
              <a:t>观察发现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991799" y="5661248"/>
            <a:ext cx="60940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zh-CN" sz="2800" dirty="0">
                <a:solidFill>
                  <a:srgbClr val="FF0000"/>
                </a:solidFill>
                <a:ea typeface="微软雅黑"/>
              </a:rPr>
              <a:t>四目对视，你发现了哪些结构？</a:t>
            </a:r>
          </a:p>
        </p:txBody>
      </p:sp>
      <p:grpSp>
        <p:nvGrpSpPr>
          <p:cNvPr id="9220" name="Group 5"/>
          <p:cNvGrpSpPr>
            <a:grpSpLocks/>
          </p:cNvGrpSpPr>
          <p:nvPr/>
        </p:nvGrpSpPr>
        <p:grpSpPr bwMode="auto">
          <a:xfrm>
            <a:off x="2262188" y="2577146"/>
            <a:ext cx="5510212" cy="2650051"/>
            <a:chOff x="0" y="-24"/>
            <a:chExt cx="3471" cy="1670"/>
          </a:xfrm>
        </p:grpSpPr>
        <p:pic>
          <p:nvPicPr>
            <p:cNvPr id="9221" name="Picture 6" descr="9069123749619967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1"/>
              <a:ext cx="1409" cy="1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2" name="AutoShape 7"/>
            <p:cNvGrpSpPr>
              <a:grpSpLocks/>
            </p:cNvGrpSpPr>
            <p:nvPr/>
          </p:nvGrpSpPr>
          <p:grpSpPr bwMode="auto">
            <a:xfrm>
              <a:off x="1428" y="-24"/>
              <a:ext cx="2043" cy="1513"/>
              <a:chOff x="0" y="0"/>
              <a:chExt cx="3243072" cy="2401824"/>
            </a:xfrm>
          </p:grpSpPr>
          <p:pic>
            <p:nvPicPr>
              <p:cNvPr id="9223" name="AutoShape 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43072" cy="2401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24" name="Text Box 8"/>
              <p:cNvSpPr txBox="1">
                <a:spLocks noChangeArrowheads="1"/>
              </p:cNvSpPr>
              <p:nvPr/>
            </p:nvSpPr>
            <p:spPr bwMode="auto">
              <a:xfrm>
                <a:off x="509651" y="256555"/>
                <a:ext cx="1791970" cy="943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/>
                <a:endParaRPr lang="zh-CN" altLang="en-US" sz="3200" u="sng"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9225" name="Text Box 8"/>
            <p:cNvSpPr txBox="1">
              <a:spLocks noChangeArrowheads="1"/>
            </p:cNvSpPr>
            <p:nvPr/>
          </p:nvSpPr>
          <p:spPr bwMode="auto">
            <a:xfrm>
              <a:off x="1805" y="291"/>
              <a:ext cx="153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>
                  <a:ea typeface="微软雅黑"/>
                </a:rPr>
                <a:t>大家说说！</a:t>
              </a:r>
            </a:p>
          </p:txBody>
        </p:sp>
      </p:grp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403648" y="1916832"/>
            <a:ext cx="68879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微软雅黑"/>
              </a:rPr>
              <a:t>观察同桌的眼睛，你能辨认出哪些结构？</a:t>
            </a:r>
          </a:p>
        </p:txBody>
      </p:sp>
      <p:pic>
        <p:nvPicPr>
          <p:cNvPr id="922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9881" flipH="1">
            <a:off x="3076575" y="708116"/>
            <a:ext cx="935038" cy="93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9474388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61794" descr="未命名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12776"/>
            <a:ext cx="5689976" cy="468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73449" y="146051"/>
            <a:ext cx="3877986" cy="707887"/>
            <a:chOff x="173449" y="146051"/>
            <a:chExt cx="3877986" cy="707887"/>
          </a:xfrm>
        </p:grpSpPr>
        <p:sp>
          <p:nvSpPr>
            <p:cNvPr id="4" name="圆角矩形 3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TextBox 12"/>
            <p:cNvSpPr txBox="1"/>
            <p:nvPr/>
          </p:nvSpPr>
          <p:spPr>
            <a:xfrm>
              <a:off x="173449" y="146051"/>
              <a:ext cx="387798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眼球的结构与功能</a:t>
              </a:r>
            </a:p>
          </p:txBody>
        </p:sp>
      </p:grpSp>
      <p:sp>
        <p:nvSpPr>
          <p:cNvPr id="6" name="直接连接符 5"/>
          <p:cNvSpPr>
            <a:spLocks noChangeShapeType="1"/>
          </p:cNvSpPr>
          <p:nvPr/>
        </p:nvSpPr>
        <p:spPr bwMode="auto">
          <a:xfrm flipV="1">
            <a:off x="5148262" y="1700808"/>
            <a:ext cx="13684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1326" y="1408708"/>
            <a:ext cx="1013222" cy="584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巩膜</a:t>
            </a: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5259745" y="188502"/>
            <a:ext cx="2984663" cy="1152525"/>
          </a:xfrm>
          <a:prstGeom prst="wedgeRoundRectCallout">
            <a:avLst>
              <a:gd name="adj1" fmla="val -2569"/>
              <a:gd name="adj2" fmla="val 60705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白色，坚固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保护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眼球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的内部结构</a:t>
            </a: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</a:pP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组合 6"/>
          <p:cNvGrpSpPr>
            <a:grpSpLocks/>
          </p:cNvGrpSpPr>
          <p:nvPr/>
        </p:nvGrpSpPr>
        <p:grpSpPr bwMode="auto">
          <a:xfrm>
            <a:off x="7291292" y="853939"/>
            <a:ext cx="1531054" cy="1278918"/>
            <a:chOff x="3347864" y="2996952"/>
            <a:chExt cx="1800200" cy="1440160"/>
          </a:xfrm>
        </p:grpSpPr>
        <p:sp>
          <p:nvSpPr>
            <p:cNvPr id="11" name="十二角星 10"/>
            <p:cNvSpPr/>
            <p:nvPr/>
          </p:nvSpPr>
          <p:spPr>
            <a:xfrm>
              <a:off x="3347864" y="2996952"/>
              <a:ext cx="1800200" cy="1440160"/>
            </a:xfrm>
            <a:prstGeom prst="star12">
              <a:avLst/>
            </a:prstGeom>
            <a:solidFill>
              <a:srgbClr val="FF99FF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3503279" y="3455422"/>
              <a:ext cx="1489367" cy="589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白眼球</a:t>
              </a:r>
            </a:p>
          </p:txBody>
        </p:sp>
      </p:grpSp>
      <p:sp>
        <p:nvSpPr>
          <p:cNvPr id="13" name="直接连接符 12"/>
          <p:cNvSpPr>
            <a:spLocks noChangeShapeType="1"/>
          </p:cNvSpPr>
          <p:nvPr/>
        </p:nvSpPr>
        <p:spPr bwMode="auto">
          <a:xfrm flipV="1">
            <a:off x="5797113" y="2348880"/>
            <a:ext cx="954963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49736" y="2104529"/>
            <a:ext cx="2272466" cy="488701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脉络膜</a:t>
            </a: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6092299" y="2846062"/>
            <a:ext cx="2804498" cy="576064"/>
          </a:xfrm>
          <a:prstGeom prst="wedgeRoundRectCallout">
            <a:avLst>
              <a:gd name="adj1" fmla="val -5487"/>
              <a:gd name="adj2" fmla="val -83459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为眼球提供营养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 flipV="1">
            <a:off x="6067864" y="3071416"/>
            <a:ext cx="920074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13447" y="2761602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视网膜</a:t>
            </a: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6195430" y="3506586"/>
            <a:ext cx="2826771" cy="1074542"/>
          </a:xfrm>
          <a:prstGeom prst="wedgeRoundRectCallout">
            <a:avLst>
              <a:gd name="adj1" fmla="val -6000"/>
              <a:gd name="adj2" fmla="val -71302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感光细胞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，能感受光的刺激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574474" y="4221088"/>
            <a:ext cx="413463" cy="57606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77231" y="4735725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视神经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6309672" y="5439994"/>
            <a:ext cx="1858579" cy="576064"/>
          </a:xfrm>
          <a:prstGeom prst="wedgeRoundRectCallout">
            <a:avLst>
              <a:gd name="adj1" fmla="val -5487"/>
              <a:gd name="adj2" fmla="val -83459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传递信息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 flipV="1">
            <a:off x="1471532" y="4221088"/>
            <a:ext cx="5763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4530" y="3885518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atin typeface="微软雅黑" pitchFamily="34" charset="-122"/>
                <a:ea typeface="微软雅黑" pitchFamily="34" charset="-122"/>
              </a:rPr>
              <a:t>角膜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>
            <a:spLocks noChangeArrowheads="1"/>
          </p:cNvSpPr>
          <p:nvPr/>
        </p:nvSpPr>
        <p:spPr bwMode="auto">
          <a:xfrm>
            <a:off x="215454" y="4567847"/>
            <a:ext cx="2376388" cy="1080740"/>
          </a:xfrm>
          <a:prstGeom prst="wedgeRoundRectCallout">
            <a:avLst>
              <a:gd name="adj1" fmla="val -12754"/>
              <a:gd name="adj2" fmla="val -66810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无色，透明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可以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透过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光线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34" y="1886740"/>
            <a:ext cx="3085112" cy="204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1471532" y="2635760"/>
            <a:ext cx="1016905" cy="617013"/>
            <a:chOff x="1403648" y="2593230"/>
            <a:chExt cx="1016905" cy="617013"/>
          </a:xfrm>
        </p:grpSpPr>
        <p:sp>
          <p:nvSpPr>
            <p:cNvPr id="26" name="直接连接符 25"/>
            <p:cNvSpPr>
              <a:spLocks noChangeShapeType="1"/>
            </p:cNvSpPr>
            <p:nvPr/>
          </p:nvSpPr>
          <p:spPr bwMode="auto">
            <a:xfrm>
              <a:off x="1979985" y="2593230"/>
              <a:ext cx="440568" cy="617013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直接连接符 27"/>
            <p:cNvSpPr>
              <a:spLocks noChangeShapeType="1"/>
            </p:cNvSpPr>
            <p:nvPr/>
          </p:nvSpPr>
          <p:spPr bwMode="auto">
            <a:xfrm flipV="1">
              <a:off x="1403648" y="2593230"/>
              <a:ext cx="576337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465522" y="2322167"/>
            <a:ext cx="1876251" cy="58578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虹膜</a:t>
            </a:r>
          </a:p>
        </p:txBody>
      </p:sp>
      <p:grpSp>
        <p:nvGrpSpPr>
          <p:cNvPr id="32" name="组合 6"/>
          <p:cNvGrpSpPr>
            <a:grpSpLocks/>
          </p:cNvGrpSpPr>
          <p:nvPr/>
        </p:nvGrpSpPr>
        <p:grpSpPr bwMode="auto">
          <a:xfrm>
            <a:off x="1459397" y="2004750"/>
            <a:ext cx="1531054" cy="1278918"/>
            <a:chOff x="3347864" y="2996952"/>
            <a:chExt cx="1800200" cy="1440160"/>
          </a:xfrm>
        </p:grpSpPr>
        <p:sp>
          <p:nvSpPr>
            <p:cNvPr id="33" name="十二角星 32"/>
            <p:cNvSpPr/>
            <p:nvPr/>
          </p:nvSpPr>
          <p:spPr>
            <a:xfrm>
              <a:off x="3347864" y="2996952"/>
              <a:ext cx="1800200" cy="1440160"/>
            </a:xfrm>
            <a:prstGeom prst="star12">
              <a:avLst/>
            </a:prstGeom>
            <a:solidFill>
              <a:srgbClr val="FF99FF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3503279" y="3455422"/>
              <a:ext cx="1489367" cy="589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黑眼球</a:t>
              </a:r>
              <a:endPara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5" name="直接连接符 34"/>
          <p:cNvSpPr>
            <a:spLocks noChangeShapeType="1"/>
          </p:cNvSpPr>
          <p:nvPr/>
        </p:nvSpPr>
        <p:spPr bwMode="auto">
          <a:xfrm flipV="1">
            <a:off x="1527092" y="3677629"/>
            <a:ext cx="101690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24529" y="3379979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瞳孔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标注 3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27092" y="3008239"/>
            <a:ext cx="2376388" cy="505539"/>
          </a:xfrm>
          <a:prstGeom prst="wedgeRoundRectCallout">
            <a:avLst>
              <a:gd name="adj1" fmla="val -57580"/>
              <a:gd name="adj2" fmla="val 46956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光线的通道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flipV="1">
            <a:off x="1804890" y="4167035"/>
            <a:ext cx="1016905" cy="1481551"/>
            <a:chOff x="1403648" y="2593230"/>
            <a:chExt cx="1016905" cy="617013"/>
          </a:xfrm>
        </p:grpSpPr>
        <p:sp>
          <p:nvSpPr>
            <p:cNvPr id="39" name="直接连接符 38"/>
            <p:cNvSpPr>
              <a:spLocks noChangeShapeType="1"/>
            </p:cNvSpPr>
            <p:nvPr/>
          </p:nvSpPr>
          <p:spPr bwMode="auto">
            <a:xfrm>
              <a:off x="1979985" y="2593230"/>
              <a:ext cx="440568" cy="61701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直接连接符 39"/>
            <p:cNvSpPr>
              <a:spLocks noChangeShapeType="1"/>
            </p:cNvSpPr>
            <p:nvPr/>
          </p:nvSpPr>
          <p:spPr bwMode="auto">
            <a:xfrm flipV="1">
              <a:off x="1403648" y="2593230"/>
              <a:ext cx="57633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465522" y="5285927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晶状体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圆角矩形标注 4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13840" y="5541493"/>
            <a:ext cx="3456659" cy="1116941"/>
          </a:xfrm>
          <a:prstGeom prst="wedgeRoundRectCallout">
            <a:avLst>
              <a:gd name="adj1" fmla="val -56898"/>
              <a:gd name="adj2" fmla="val -40924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透明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，有弹性，像双</a:t>
            </a:r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凸透镜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能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折射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光线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714225" y="1700808"/>
            <a:ext cx="1016905" cy="1207147"/>
            <a:chOff x="1403648" y="2593230"/>
            <a:chExt cx="1016905" cy="617013"/>
          </a:xfrm>
        </p:grpSpPr>
        <p:sp>
          <p:nvSpPr>
            <p:cNvPr id="44" name="直接连接符 43"/>
            <p:cNvSpPr>
              <a:spLocks noChangeShapeType="1"/>
            </p:cNvSpPr>
            <p:nvPr/>
          </p:nvSpPr>
          <p:spPr bwMode="auto">
            <a:xfrm>
              <a:off x="1979985" y="2593230"/>
              <a:ext cx="440568" cy="617013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直接连接符 44"/>
            <p:cNvSpPr>
              <a:spLocks noChangeShapeType="1"/>
            </p:cNvSpPr>
            <p:nvPr/>
          </p:nvSpPr>
          <p:spPr bwMode="auto">
            <a:xfrm flipV="1">
              <a:off x="1403648" y="2593230"/>
              <a:ext cx="576337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414311" y="1384543"/>
            <a:ext cx="1876251" cy="58578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睫状体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圆角矩形标注 46"/>
          <p:cNvSpPr>
            <a:spLocks noChangeArrowheads="1"/>
          </p:cNvSpPr>
          <p:nvPr/>
        </p:nvSpPr>
        <p:spPr bwMode="auto">
          <a:xfrm>
            <a:off x="1977470" y="973046"/>
            <a:ext cx="2954570" cy="576064"/>
          </a:xfrm>
          <a:prstGeom prst="wedgeRoundRectCallout">
            <a:avLst>
              <a:gd name="adj1" fmla="val -61452"/>
              <a:gd name="adj2" fmla="val 51854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调节晶状体曲度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直接连接符 48"/>
          <p:cNvSpPr>
            <a:spLocks noChangeShapeType="1"/>
          </p:cNvSpPr>
          <p:nvPr/>
        </p:nvSpPr>
        <p:spPr bwMode="auto">
          <a:xfrm>
            <a:off x="4827006" y="5280354"/>
            <a:ext cx="684212" cy="73570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115271" y="5948994"/>
            <a:ext cx="2470339" cy="744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玻璃体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标注 50"/>
          <p:cNvSpPr>
            <a:spLocks noChangeArrowheads="1"/>
          </p:cNvSpPr>
          <p:nvPr/>
        </p:nvSpPr>
        <p:spPr bwMode="auto">
          <a:xfrm>
            <a:off x="6754031" y="5773301"/>
            <a:ext cx="1858579" cy="576064"/>
          </a:xfrm>
          <a:prstGeom prst="wedgeRoundRectCallout">
            <a:avLst>
              <a:gd name="adj1" fmla="val -63558"/>
              <a:gd name="adj2" fmla="val 23230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折射光线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36899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8" grpId="1" animBg="1"/>
      <p:bldP spid="13" grpId="0" animBg="1"/>
      <p:bldP spid="14" grpId="0"/>
      <p:bldP spid="15" grpId="0" animBg="1"/>
      <p:bldP spid="15" grpId="1" animBg="1"/>
      <p:bldP spid="16" grpId="0" animBg="1"/>
      <p:bldP spid="17" grpId="0"/>
      <p:bldP spid="18" grpId="0" animBg="1"/>
      <p:bldP spid="18" grpId="1" animBg="1"/>
      <p:bldP spid="19" grpId="0" animBg="1"/>
      <p:bldP spid="20" grpId="0"/>
      <p:bldP spid="21" grpId="0" animBg="1"/>
      <p:bldP spid="21" grpId="1" animBg="1"/>
      <p:bldP spid="22" grpId="0" animBg="1"/>
      <p:bldP spid="23" grpId="0"/>
      <p:bldP spid="24" grpId="0" animBg="1"/>
      <p:bldP spid="24" grpId="1" animBg="1"/>
      <p:bldP spid="30" grpId="0"/>
      <p:bldP spid="35" grpId="0" animBg="1"/>
      <p:bldP spid="36" grpId="0"/>
      <p:bldP spid="37" grpId="0" animBg="1"/>
      <p:bldP spid="37" grpId="1" animBg="1"/>
      <p:bldP spid="41" grpId="0"/>
      <p:bldP spid="42" grpId="0" animBg="1"/>
      <p:bldP spid="42" grpId="1" animBg="1"/>
      <p:bldP spid="46" grpId="0"/>
      <p:bldP spid="47" grpId="0" animBg="1"/>
      <p:bldP spid="47" grpId="1" animBg="1"/>
      <p:bldP spid="49" grpId="0" animBg="1"/>
      <p:bldP spid="50" grpId="0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图4—48猫的瞳孔大小调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71575"/>
            <a:ext cx="784860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187450" y="4270375"/>
            <a:ext cx="16557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3600" b="1" dirty="0">
                <a:ea typeface="华文中宋" pitchFamily="2" charset="-122"/>
              </a:rPr>
              <a:t>在亮处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508625" y="4294414"/>
            <a:ext cx="2376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3600" b="1" dirty="0">
                <a:ea typeface="华文中宋" pitchFamily="2" charset="-122"/>
              </a:rPr>
              <a:t>在暗处</a:t>
            </a:r>
          </a:p>
        </p:txBody>
      </p:sp>
      <p:sp>
        <p:nvSpPr>
          <p:cNvPr id="3" name="矩形 2"/>
          <p:cNvSpPr/>
          <p:nvPr/>
        </p:nvSpPr>
        <p:spPr>
          <a:xfrm>
            <a:off x="304799" y="5206877"/>
            <a:ext cx="42314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00FF"/>
                </a:solidFill>
              </a:rPr>
              <a:t>减少进入眼球的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光量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，</a:t>
            </a:r>
            <a:endParaRPr lang="en-US" altLang="zh-CN" sz="2800" b="1" dirty="0" smtClean="0">
              <a:solidFill>
                <a:srgbClr val="6600FF"/>
              </a:solidFill>
            </a:endParaRPr>
          </a:p>
          <a:p>
            <a:r>
              <a:rPr lang="zh-CN" altLang="en-US" sz="2800" b="1" dirty="0" smtClean="0">
                <a:solidFill>
                  <a:srgbClr val="6600FF"/>
                </a:solidFill>
              </a:rPr>
              <a:t>避免</a:t>
            </a:r>
            <a:r>
              <a:rPr lang="zh-CN" altLang="en-US" sz="2800" b="1" dirty="0" smtClean="0">
                <a:solidFill>
                  <a:srgbClr val="CC9900"/>
                </a:solidFill>
              </a:rPr>
              <a:t>强光对视网膜的刺激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。</a:t>
            </a:r>
            <a:endParaRPr lang="zh-CN" altLang="en-US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865163" y="5174097"/>
            <a:ext cx="36718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6600FF"/>
                </a:solidFill>
              </a:rPr>
              <a:t>增加进入</a:t>
            </a:r>
            <a:r>
              <a:rPr lang="zh-CN" altLang="en-US" sz="2800" b="1" dirty="0">
                <a:solidFill>
                  <a:srgbClr val="6600FF"/>
                </a:solidFill>
              </a:rPr>
              <a:t>眼球的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光量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，</a:t>
            </a:r>
            <a:r>
              <a:rPr lang="zh-CN" altLang="en-US" sz="2800" b="1" dirty="0">
                <a:solidFill>
                  <a:srgbClr val="008000"/>
                </a:solidFill>
              </a:rPr>
              <a:t>能看清暗处的物体</a:t>
            </a:r>
            <a:r>
              <a:rPr lang="zh-CN" altLang="en-US" sz="2800" b="1" dirty="0">
                <a:solidFill>
                  <a:srgbClr val="6600FF"/>
                </a:solidFill>
              </a:rPr>
              <a:t>。</a:t>
            </a:r>
          </a:p>
        </p:txBody>
      </p:sp>
      <p:sp>
        <p:nvSpPr>
          <p:cNvPr id="11" name="WordArt 4"/>
          <p:cNvSpPr>
            <a:spLocks noChangeArrowheads="1" noChangeShapeType="1"/>
          </p:cNvSpPr>
          <p:nvPr/>
        </p:nvSpPr>
        <p:spPr bwMode="auto">
          <a:xfrm>
            <a:off x="2195513" y="261938"/>
            <a:ext cx="4114800" cy="7445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5000"/>
                    </a:srgbClr>
                  </a:outerShdw>
                </a:effectLst>
                <a:latin typeface="宋体"/>
                <a:ea typeface="宋体"/>
              </a:rPr>
              <a:t>瞳孔对光的调节</a:t>
            </a:r>
          </a:p>
        </p:txBody>
      </p:sp>
    </p:spTree>
    <p:extLst>
      <p:ext uri="{BB962C8B-B14F-4D97-AF65-F5344CB8AC3E}">
        <p14:creationId xmlns:p14="http://schemas.microsoft.com/office/powerpoint/2010/main" xmlns="" val="192400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31748" grpId="0" autoUpdateAnimBg="0"/>
      <p:bldP spid="3" grpId="0"/>
      <p:bldP spid="10" grpId="0" bldLvl="0" autoUpdateAnimBg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2"/>
          <p:cNvSpPr txBox="1">
            <a:spLocks noChangeArrowheads="1"/>
          </p:cNvSpPr>
          <p:nvPr/>
        </p:nvSpPr>
        <p:spPr bwMode="auto">
          <a:xfrm>
            <a:off x="4010024" y="622300"/>
            <a:ext cx="265020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zh-CN" dirty="0" smtClean="0">
                <a:solidFill>
                  <a:schemeClr val="accent1"/>
                </a:solidFill>
                <a:ea typeface="微软雅黑"/>
              </a:rPr>
              <a:t>想一想</a:t>
            </a:r>
            <a:endParaRPr lang="zh-CN" altLang="zh-CN" dirty="0">
              <a:solidFill>
                <a:schemeClr val="accent1"/>
              </a:solidFill>
              <a:ea typeface="微软雅黑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9881" flipH="1">
            <a:off x="2667794" y="284137"/>
            <a:ext cx="935037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38600"/>
            <a:ext cx="3170238" cy="22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内容占位符 9"/>
          <p:cNvSpPr>
            <a:spLocks noGrp="1"/>
          </p:cNvSpPr>
          <p:nvPr>
            <p:ph idx="4294967295"/>
          </p:nvPr>
        </p:nvSpPr>
        <p:spPr>
          <a:xfrm>
            <a:off x="0" y="1363663"/>
            <a:ext cx="8620125" cy="255428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刚进电影院时你会感到伸手不见五指，需要过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一会才能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看到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周围的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人和座位；当你走出电影院时，你会感到外边太亮了，不由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眯起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眼睛，这是为什么呢？</a:t>
            </a:r>
          </a:p>
        </p:txBody>
      </p:sp>
      <p:pic>
        <p:nvPicPr>
          <p:cNvPr id="15366" name="内容占位符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3022600" cy="22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2000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8"/>
          <p:cNvSpPr/>
          <p:nvPr/>
        </p:nvSpPr>
        <p:spPr>
          <a:xfrm>
            <a:off x="400050" y="74614"/>
            <a:ext cx="520304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827485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>
            <a:off x="1253728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Oval 8"/>
          <p:cNvSpPr/>
          <p:nvPr/>
        </p:nvSpPr>
        <p:spPr>
          <a:xfrm>
            <a:off x="1681162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8"/>
          <p:cNvSpPr/>
          <p:nvPr/>
        </p:nvSpPr>
        <p:spPr>
          <a:xfrm>
            <a:off x="2107406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8"/>
          <p:cNvSpPr/>
          <p:nvPr/>
        </p:nvSpPr>
        <p:spPr>
          <a:xfrm>
            <a:off x="2534841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8"/>
          <p:cNvSpPr/>
          <p:nvPr/>
        </p:nvSpPr>
        <p:spPr>
          <a:xfrm>
            <a:off x="2961085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Oval 8"/>
          <p:cNvSpPr/>
          <p:nvPr/>
        </p:nvSpPr>
        <p:spPr>
          <a:xfrm>
            <a:off x="3387328" y="74614"/>
            <a:ext cx="519113" cy="80327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87" name="Picture 2" descr="光线的强弱和瞳孔的大小"/>
          <p:cNvPicPr>
            <a:picLocks noChangeAspect="1"/>
          </p:cNvPicPr>
          <p:nvPr/>
        </p:nvPicPr>
        <p:blipFill>
          <a:blip r:embed="rId3"/>
          <a:srcRect l="37775"/>
          <a:stretch>
            <a:fillRect/>
          </a:stretch>
        </p:blipFill>
        <p:spPr>
          <a:xfrm>
            <a:off x="335757" y="1717675"/>
            <a:ext cx="3007519" cy="421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3"/>
          <p:cNvSpPr/>
          <p:nvPr/>
        </p:nvSpPr>
        <p:spPr>
          <a:xfrm>
            <a:off x="3480197" y="2663825"/>
            <a:ext cx="5340275" cy="660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75208" tIns="39193" rIns="75208" bIns="39193" anchor="ctr"/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光线强、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瞳孔缩小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、通光量少</a:t>
            </a:r>
          </a:p>
        </p:txBody>
      </p:sp>
      <p:sp>
        <p:nvSpPr>
          <p:cNvPr id="2" name="AutoShape 3"/>
          <p:cNvSpPr/>
          <p:nvPr/>
        </p:nvSpPr>
        <p:spPr>
          <a:xfrm>
            <a:off x="3480197" y="4567238"/>
            <a:ext cx="5340275" cy="660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75208" tIns="39193" rIns="75208" bIns="39193" anchor="ctr"/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光线弱、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瞳孔扩大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、通光量多</a:t>
            </a:r>
          </a:p>
        </p:txBody>
      </p:sp>
      <p:sp>
        <p:nvSpPr>
          <p:cNvPr id="3" name="Text Box 7"/>
          <p:cNvSpPr txBox="1"/>
          <p:nvPr/>
        </p:nvSpPr>
        <p:spPr>
          <a:xfrm>
            <a:off x="4355977" y="1179066"/>
            <a:ext cx="3528392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noProof="1">
                <a:latin typeface="微软雅黑" pitchFamily="34" charset="-122"/>
                <a:ea typeface="微软雅黑" pitchFamily="34" charset="-122"/>
              </a:rPr>
              <a:t>瞳孔</a:t>
            </a:r>
            <a:r>
              <a:rPr lang="zh-CN" altLang="zh-CN" sz="3200" b="1" noProof="1" smtClean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3200" b="1" noProof="1">
                <a:latin typeface="微软雅黑" pitchFamily="34" charset="-122"/>
                <a:ea typeface="微软雅黑" pitchFamily="34" charset="-122"/>
              </a:rPr>
              <a:t>调节</a:t>
            </a:r>
            <a:r>
              <a:rPr lang="zh-CN" altLang="zh-CN" sz="3200" b="1" noProof="1" smtClean="0">
                <a:latin typeface="微软雅黑" pitchFamily="34" charset="-122"/>
                <a:ea typeface="微软雅黑" pitchFamily="34" charset="-122"/>
              </a:rPr>
              <a:t>进入眼</a:t>
            </a:r>
            <a:r>
              <a:rPr lang="zh-CN" altLang="en-US" sz="3200" b="1" noProof="1" smtClean="0">
                <a:latin typeface="微软雅黑" pitchFamily="34" charset="-122"/>
                <a:ea typeface="微软雅黑" pitchFamily="34" charset="-122"/>
              </a:rPr>
              <a:t>球</a:t>
            </a:r>
            <a:r>
              <a:rPr lang="zh-CN" altLang="zh-CN" sz="3200" b="1" noProof="1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3200" b="1" noProof="1">
                <a:latin typeface="微软雅黑" pitchFamily="34" charset="-122"/>
                <a:ea typeface="微软雅黑" pitchFamily="34" charset="-122"/>
              </a:rPr>
              <a:t>光线的量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73449" y="146051"/>
            <a:ext cx="3877986" cy="707887"/>
            <a:chOff x="173449" y="146051"/>
            <a:chExt cx="3877986" cy="707887"/>
          </a:xfrm>
        </p:grpSpPr>
        <p:sp>
          <p:nvSpPr>
            <p:cNvPr id="17" name="圆角矩形 16"/>
            <p:cNvSpPr/>
            <p:nvPr/>
          </p:nvSpPr>
          <p:spPr>
            <a:xfrm>
              <a:off x="179513" y="148453"/>
              <a:ext cx="3871922" cy="705485"/>
            </a:xfrm>
            <a:prstGeom prst="roundRect">
              <a:avLst/>
            </a:prstGeom>
            <a:solidFill>
              <a:srgbClr val="2DC4CE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12"/>
            <p:cNvSpPr txBox="1"/>
            <p:nvPr/>
          </p:nvSpPr>
          <p:spPr>
            <a:xfrm>
              <a:off x="173449" y="146051"/>
              <a:ext cx="387798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Arial Black" panose="020B0A04020102020204" pitchFamily="34" charset="0"/>
                  <a:ea typeface="微软雅黑" panose="020B0503020204020204" pitchFamily="34" charset="-122"/>
                </a:rPr>
                <a:t>眼球的结构与功能</a:t>
              </a:r>
            </a:p>
          </p:txBody>
        </p:sp>
      </p:grpSp>
      <p:sp>
        <p:nvSpPr>
          <p:cNvPr id="22" name="右弧形箭头 21">
            <a:hlinkClick r:id="rId4" action="ppaction://hlinksldjump"/>
          </p:cNvPr>
          <p:cNvSpPr/>
          <p:nvPr/>
        </p:nvSpPr>
        <p:spPr>
          <a:xfrm>
            <a:off x="8316416" y="6284384"/>
            <a:ext cx="576064" cy="36004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64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658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7" y="381000"/>
            <a:ext cx="7200925" cy="405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165891"/>
          <p:cNvSpPr txBox="1">
            <a:spLocks noChangeArrowheads="1"/>
          </p:cNvSpPr>
          <p:nvPr/>
        </p:nvSpPr>
        <p:spPr bwMode="auto">
          <a:xfrm>
            <a:off x="647674" y="3068960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远处物体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303083" y="1936766"/>
            <a:ext cx="4751387" cy="720725"/>
            <a:chOff x="1634" y="1253"/>
            <a:chExt cx="2516" cy="220"/>
          </a:xfrm>
        </p:grpSpPr>
        <p:sp>
          <p:nvSpPr>
            <p:cNvPr id="24" name="直接连接符 165893"/>
            <p:cNvSpPr>
              <a:spLocks noChangeShapeType="1"/>
            </p:cNvSpPr>
            <p:nvPr/>
          </p:nvSpPr>
          <p:spPr bwMode="auto">
            <a:xfrm>
              <a:off x="1634" y="1253"/>
              <a:ext cx="251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直接连接符 165894"/>
            <p:cNvSpPr>
              <a:spLocks noChangeShapeType="1"/>
            </p:cNvSpPr>
            <p:nvPr/>
          </p:nvSpPr>
          <p:spPr bwMode="auto">
            <a:xfrm>
              <a:off x="1634" y="1473"/>
              <a:ext cx="251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5882432" y="1830243"/>
            <a:ext cx="569962" cy="10081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054470" y="1935882"/>
            <a:ext cx="2303708" cy="720725"/>
            <a:chOff x="4150" y="1245"/>
            <a:chExt cx="960" cy="235"/>
          </a:xfrm>
        </p:grpSpPr>
        <p:sp>
          <p:nvSpPr>
            <p:cNvPr id="28" name="直接连接符 165897"/>
            <p:cNvSpPr>
              <a:spLocks noChangeShapeType="1"/>
            </p:cNvSpPr>
            <p:nvPr/>
          </p:nvSpPr>
          <p:spPr bwMode="auto">
            <a:xfrm>
              <a:off x="4150" y="1245"/>
              <a:ext cx="960" cy="11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165898"/>
            <p:cNvSpPr>
              <a:spLocks noChangeShapeType="1"/>
            </p:cNvSpPr>
            <p:nvPr/>
          </p:nvSpPr>
          <p:spPr bwMode="auto">
            <a:xfrm flipV="1">
              <a:off x="4150" y="1357"/>
              <a:ext cx="915" cy="12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直接连接符 165902"/>
          <p:cNvSpPr>
            <a:spLocks noChangeShapeType="1"/>
          </p:cNvSpPr>
          <p:nvPr/>
        </p:nvSpPr>
        <p:spPr bwMode="auto">
          <a:xfrm flipH="1">
            <a:off x="4939280" y="2673476"/>
            <a:ext cx="1187450" cy="50293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165903"/>
          <p:cNvSpPr txBox="1">
            <a:spLocks noChangeArrowheads="1"/>
          </p:cNvSpPr>
          <p:nvPr/>
        </p:nvSpPr>
        <p:spPr bwMode="auto">
          <a:xfrm>
            <a:off x="3514839" y="3140493"/>
            <a:ext cx="172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</a:rPr>
              <a:t>晶状体</a:t>
            </a:r>
          </a:p>
        </p:txBody>
      </p:sp>
      <p:sp>
        <p:nvSpPr>
          <p:cNvPr id="34" name="文本框 165904"/>
          <p:cNvSpPr txBox="1">
            <a:spLocks noChangeArrowheads="1"/>
          </p:cNvSpPr>
          <p:nvPr/>
        </p:nvSpPr>
        <p:spPr bwMode="auto">
          <a:xfrm>
            <a:off x="4919879" y="3140493"/>
            <a:ext cx="1943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" pitchFamily="34" charset="0"/>
                <a:ea typeface="黑体" pitchFamily="49" charset="-122"/>
              </a:rPr>
              <a:t>曲度小</a:t>
            </a:r>
            <a:endParaRPr lang="zh-CN" altLang="en-US" sz="3200" b="1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8245801" y="2119143"/>
            <a:ext cx="152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WordArt 4"/>
          <p:cNvSpPr>
            <a:spLocks noChangeArrowheads="1" noChangeShapeType="1"/>
          </p:cNvSpPr>
          <p:nvPr/>
        </p:nvSpPr>
        <p:spPr bwMode="auto">
          <a:xfrm>
            <a:off x="2195512" y="261938"/>
            <a:ext cx="4968775" cy="7445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5000"/>
                    </a:srgbClr>
                  </a:outerShdw>
                </a:effectLst>
                <a:latin typeface="宋体"/>
                <a:ea typeface="宋体"/>
              </a:rPr>
              <a:t>晶状体曲度的</a:t>
            </a:r>
            <a:r>
              <a:rPr lang="zh-CN" altLang="en-US" sz="360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5000"/>
                    </a:srgbClr>
                  </a:outerShdw>
                </a:effectLst>
                <a:latin typeface="宋体"/>
                <a:ea typeface="宋体"/>
              </a:rPr>
              <a:t>调节</a:t>
            </a:r>
          </a:p>
        </p:txBody>
      </p:sp>
      <p:pic>
        <p:nvPicPr>
          <p:cNvPr id="37" name="图片 1669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66905"/>
            <a:ext cx="6287740" cy="371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4378439" y="4908452"/>
            <a:ext cx="1567775" cy="599320"/>
            <a:chOff x="2109" y="1842"/>
            <a:chExt cx="1225" cy="454"/>
          </a:xfrm>
        </p:grpSpPr>
        <p:sp>
          <p:nvSpPr>
            <p:cNvPr id="39" name="直接连接符 166915"/>
            <p:cNvSpPr>
              <a:spLocks noChangeShapeType="1"/>
            </p:cNvSpPr>
            <p:nvPr/>
          </p:nvSpPr>
          <p:spPr bwMode="auto">
            <a:xfrm flipV="1">
              <a:off x="2109" y="1842"/>
              <a:ext cx="1225" cy="2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直接连接符 166916"/>
            <p:cNvSpPr>
              <a:spLocks noChangeShapeType="1"/>
            </p:cNvSpPr>
            <p:nvPr/>
          </p:nvSpPr>
          <p:spPr bwMode="auto">
            <a:xfrm>
              <a:off x="2109" y="2105"/>
              <a:ext cx="1225" cy="1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920126" y="4920038"/>
            <a:ext cx="2438052" cy="599320"/>
            <a:chOff x="3334" y="1842"/>
            <a:chExt cx="1769" cy="454"/>
          </a:xfrm>
        </p:grpSpPr>
        <p:sp>
          <p:nvSpPr>
            <p:cNvPr id="42" name="直接连接符 166918"/>
            <p:cNvSpPr>
              <a:spLocks noChangeShapeType="1"/>
            </p:cNvSpPr>
            <p:nvPr/>
          </p:nvSpPr>
          <p:spPr bwMode="auto">
            <a:xfrm>
              <a:off x="3334" y="1842"/>
              <a:ext cx="1769" cy="26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直接连接符 166919"/>
            <p:cNvSpPr>
              <a:spLocks noChangeShapeType="1"/>
            </p:cNvSpPr>
            <p:nvPr/>
          </p:nvSpPr>
          <p:spPr bwMode="auto">
            <a:xfrm flipV="1">
              <a:off x="3334" y="2102"/>
              <a:ext cx="1769" cy="19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" name="椭圆 43"/>
          <p:cNvSpPr>
            <a:spLocks noChangeArrowheads="1"/>
          </p:cNvSpPr>
          <p:nvPr/>
        </p:nvSpPr>
        <p:spPr bwMode="auto">
          <a:xfrm>
            <a:off x="8296747" y="5122791"/>
            <a:ext cx="122862" cy="25345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42093" y="4700403"/>
            <a:ext cx="696220" cy="1137916"/>
            <a:chOff x="3334" y="1752"/>
            <a:chExt cx="544" cy="862"/>
          </a:xfrm>
        </p:grpSpPr>
        <p:sp>
          <p:nvSpPr>
            <p:cNvPr id="46" name="椭圆 166929"/>
            <p:cNvSpPr>
              <a:spLocks noChangeArrowheads="1"/>
            </p:cNvSpPr>
            <p:nvPr/>
          </p:nvSpPr>
          <p:spPr bwMode="auto">
            <a:xfrm>
              <a:off x="3334" y="1752"/>
              <a:ext cx="409" cy="86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椭圆 166930"/>
            <p:cNvSpPr>
              <a:spLocks noChangeArrowheads="1"/>
            </p:cNvSpPr>
            <p:nvPr/>
          </p:nvSpPr>
          <p:spPr bwMode="auto">
            <a:xfrm>
              <a:off x="3379" y="1797"/>
              <a:ext cx="454" cy="72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椭圆 166931"/>
            <p:cNvSpPr>
              <a:spLocks noChangeArrowheads="1"/>
            </p:cNvSpPr>
            <p:nvPr/>
          </p:nvSpPr>
          <p:spPr bwMode="auto">
            <a:xfrm>
              <a:off x="3696" y="1979"/>
              <a:ext cx="182" cy="4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" name="文本框 165891"/>
          <p:cNvSpPr txBox="1">
            <a:spLocks noChangeArrowheads="1"/>
          </p:cNvSpPr>
          <p:nvPr/>
        </p:nvSpPr>
        <p:spPr bwMode="auto">
          <a:xfrm>
            <a:off x="599936" y="5927506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FF"/>
                </a:solidFill>
                <a:latin typeface="Arial" pitchFamily="34" charset="0"/>
              </a:rPr>
              <a:t>近处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物体</a:t>
            </a:r>
          </a:p>
        </p:txBody>
      </p:sp>
      <p:sp>
        <p:nvSpPr>
          <p:cNvPr id="50" name="直接连接符 165902"/>
          <p:cNvSpPr>
            <a:spLocks noChangeShapeType="1"/>
          </p:cNvSpPr>
          <p:nvPr/>
        </p:nvSpPr>
        <p:spPr bwMode="auto">
          <a:xfrm flipH="1">
            <a:off x="4891542" y="5586851"/>
            <a:ext cx="1187450" cy="50293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文本框 165903"/>
          <p:cNvSpPr txBox="1">
            <a:spLocks noChangeArrowheads="1"/>
          </p:cNvSpPr>
          <p:nvPr/>
        </p:nvSpPr>
        <p:spPr bwMode="auto">
          <a:xfrm>
            <a:off x="3467101" y="5999039"/>
            <a:ext cx="172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</a:rPr>
              <a:t>晶状体</a:t>
            </a:r>
          </a:p>
        </p:txBody>
      </p:sp>
      <p:sp>
        <p:nvSpPr>
          <p:cNvPr id="52" name="文本框 165904"/>
          <p:cNvSpPr txBox="1">
            <a:spLocks noChangeArrowheads="1"/>
          </p:cNvSpPr>
          <p:nvPr/>
        </p:nvSpPr>
        <p:spPr bwMode="auto">
          <a:xfrm>
            <a:off x="4872141" y="5999039"/>
            <a:ext cx="1943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" pitchFamily="34" charset="0"/>
                <a:ea typeface="黑体" pitchFamily="49" charset="-122"/>
              </a:rPr>
              <a:t>曲度大</a:t>
            </a:r>
            <a:endParaRPr lang="zh-CN" altLang="en-US" sz="3200" b="1" dirty="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4" name="右弧形箭头 53">
            <a:hlinkClick r:id="rId4" action="ppaction://hlinksldjump"/>
          </p:cNvPr>
          <p:cNvSpPr/>
          <p:nvPr/>
        </p:nvSpPr>
        <p:spPr>
          <a:xfrm>
            <a:off x="8316416" y="6284384"/>
            <a:ext cx="576064" cy="36004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0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4" grpId="0"/>
      <p:bldP spid="49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4221"/>
  <p:tag name="MH_LIBRARY" val="GRAPHIC"/>
  <p:tag name="MH_ORDER" val="Oval 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4221"/>
  <p:tag name="MH_LIBRARY" val="GRAPHIC"/>
  <p:tag name="MH_ORDER" val="Oval 1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274</TotalTime>
  <Words>1211</Words>
  <Application>Microsoft Office PowerPoint</Application>
  <PresentationFormat>全屏显示(4:3)</PresentationFormat>
  <Paragraphs>239</Paragraphs>
  <Slides>31</Slides>
  <Notes>7</Notes>
  <HiddenSlides>4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主题1</vt:lpstr>
      <vt:lpstr>位图图像</vt:lpstr>
      <vt:lpstr>4.6.1  人体对外界环境的感知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2019-05-19T08:18:48Z</dcterms:created>
  <dcterms:modified xsi:type="dcterms:W3CDTF">2019-05-22T09:35:06Z</dcterms:modified>
</cp:coreProperties>
</file>