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9.xml" ContentType="application/vnd.openxmlformats-officedocument.them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Default Extension="wdp" ContentType="image/vnd.ms-photo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theme/theme11.xml" ContentType="application/vnd.openxmlformats-officedocument.theme+xml"/>
  <Override PartName="/ppt/slideLayouts/slideLayout88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7.xml" ContentType="application/vnd.openxmlformats-officedocument.them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docProps/custom.xml" ContentType="application/vnd.openxmlformats-officedocument.custom-properties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Default Extension="bin" ContentType="application/vnd.openxmlformats-officedocument.oleObject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58" r:id="rId6"/>
    <p:sldMasterId id="2147483670" r:id="rId7"/>
    <p:sldMasterId id="2147483682" r:id="rId8"/>
    <p:sldMasterId id="2147483694" r:id="rId9"/>
    <p:sldMasterId id="2147483706" r:id="rId10"/>
    <p:sldMasterId id="2147483718" r:id="rId11"/>
    <p:sldMasterId id="2147483730" r:id="rId12"/>
    <p:sldMasterId id="2147483742" r:id="rId13"/>
    <p:sldMasterId id="2147483754" r:id="rId14"/>
    <p:sldMasterId id="2147483767" r:id="rId15"/>
    <p:sldMasterId id="2147483854" r:id="rId16"/>
    <p:sldMasterId id="2147483878" r:id="rId17"/>
    <p:sldMasterId id="2147483890" r:id="rId18"/>
  </p:sldMasterIdLst>
  <p:notesMasterIdLst>
    <p:notesMasterId r:id="rId64"/>
  </p:notesMasterIdLst>
  <p:sldIdLst>
    <p:sldId id="1446" r:id="rId19"/>
    <p:sldId id="1395" r:id="rId20"/>
    <p:sldId id="1397" r:id="rId21"/>
    <p:sldId id="1558" r:id="rId22"/>
    <p:sldId id="1496" r:id="rId23"/>
    <p:sldId id="1538" r:id="rId24"/>
    <p:sldId id="1595" r:id="rId25"/>
    <p:sldId id="1608" r:id="rId26"/>
    <p:sldId id="1597" r:id="rId27"/>
    <p:sldId id="1588" r:id="rId28"/>
    <p:sldId id="1598" r:id="rId29"/>
    <p:sldId id="1602" r:id="rId30"/>
    <p:sldId id="1603" r:id="rId31"/>
    <p:sldId id="1604" r:id="rId32"/>
    <p:sldId id="1605" r:id="rId33"/>
    <p:sldId id="1606" r:id="rId34"/>
    <p:sldId id="1609" r:id="rId35"/>
    <p:sldId id="1607" r:id="rId36"/>
    <p:sldId id="1610" r:id="rId37"/>
    <p:sldId id="1612" r:id="rId38"/>
    <p:sldId id="1613" r:id="rId39"/>
    <p:sldId id="1614" r:id="rId40"/>
    <p:sldId id="1615" r:id="rId41"/>
    <p:sldId id="1617" r:id="rId42"/>
    <p:sldId id="1643" r:id="rId43"/>
    <p:sldId id="1644" r:id="rId44"/>
    <p:sldId id="1645" r:id="rId45"/>
    <p:sldId id="1646" r:id="rId46"/>
    <p:sldId id="1648" r:id="rId47"/>
    <p:sldId id="1649" r:id="rId48"/>
    <p:sldId id="1544" r:id="rId49"/>
    <p:sldId id="1547" r:id="rId50"/>
    <p:sldId id="1618" r:id="rId51"/>
    <p:sldId id="1637" r:id="rId52"/>
    <p:sldId id="1619" r:id="rId53"/>
    <p:sldId id="1628" r:id="rId54"/>
    <p:sldId id="1621" r:id="rId55"/>
    <p:sldId id="1580" r:id="rId56"/>
    <p:sldId id="1647" r:id="rId57"/>
    <p:sldId id="1587" r:id="rId58"/>
    <p:sldId id="1586" r:id="rId59"/>
    <p:sldId id="1583" r:id="rId60"/>
    <p:sldId id="1592" r:id="rId61"/>
    <p:sldId id="1585" r:id="rId62"/>
    <p:sldId id="1593" r:id="rId6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99FFCC"/>
    <a:srgbClr val="FF00FF"/>
    <a:srgbClr val="FFFF00"/>
    <a:srgbClr val="CCFFFF"/>
    <a:srgbClr val="D2DFFA"/>
    <a:srgbClr val="A1F5AF"/>
    <a:srgbClr val="0066FF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6946" autoAdjust="0"/>
    <p:restoredTop sz="90909" autoAdjust="0"/>
  </p:normalViewPr>
  <p:slideViewPr>
    <p:cSldViewPr>
      <p:cViewPr>
        <p:scale>
          <a:sx n="75" d="100"/>
          <a:sy n="75" d="100"/>
        </p:scale>
        <p:origin x="-1704" y="-210"/>
      </p:cViewPr>
      <p:guideLst>
        <p:guide orient="horz" pos="2206"/>
        <p:guide pos="2979"/>
      </p:guideLst>
    </p:cSldViewPr>
  </p:slideViewPr>
  <p:outlineViewPr>
    <p:cViewPr>
      <p:scale>
        <a:sx n="33" d="100"/>
        <a:sy n="33" d="100"/>
      </p:scale>
      <p:origin x="0" y="9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63" Type="http://schemas.openxmlformats.org/officeDocument/2006/relationships/slide" Target="slides/slide45.xml"/><Relationship Id="rId68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Relationship Id="rId61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theme" Target="theme/theme1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66C2D7C-1400-4EA1-B9AE-1A2330B981EE}" type="datetimeFigureOut">
              <a:rPr lang="zh-CN" altLang="en-US"/>
              <a:pPr>
                <a:defRPr/>
              </a:pPr>
              <a:t>2019/5/22</a:t>
            </a:fld>
            <a:endParaRPr lang="en-US" altLang="zh-CN"/>
          </a:p>
        </p:txBody>
      </p:sp>
      <p:sp>
        <p:nvSpPr>
          <p:cNvPr id="151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6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46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6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EE0ADF3-9FFC-4175-918E-3D35AA3921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.v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3.v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4.v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5.xml"/><Relationship Id="rId1" Type="http://schemas.openxmlformats.org/officeDocument/2006/relationships/vmlDrawing" Target="../drawings/vmlDrawing5.v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144000" cy="6851650"/>
        </p:xfrm>
        <a:graphic>
          <a:graphicData uri="http://schemas.openxmlformats.org/presentationml/2006/ole">
            <p:oleObj spid="_x0000_s360706" r:id="rId3" imgW="5705867" imgH="4274829" progId="">
              <p:embed/>
            </p:oleObj>
          </a:graphicData>
        </a:graphic>
      </p:graphicFrame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>
                <a:ea typeface="华文中宋" pitchFamily="2" charset="-122"/>
              </a:defRPr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04629-7701-4FE4-823E-EDEBEBB786C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C6D57-4B75-4DA4-82D7-95534BFBED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randomBar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randomBar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Bar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29388" y="331788"/>
            <a:ext cx="19558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8813" y="331788"/>
            <a:ext cx="5718175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Bar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58813" y="331788"/>
            <a:ext cx="7826375" cy="5727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Bar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5A957D-C915-4218-A6A3-51AB573F1077}" type="datetimeFigureOut">
              <a:rPr lang="zh-CN" altLang="en-US">
                <a:solidFill>
                  <a:srgbClr val="000000"/>
                </a:solidFill>
              </a:rPr>
              <a:pPr/>
              <a:t>2019/5/22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84919-720C-45EF-9DF3-E7AB8F64951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176E34-33B7-48EE-A790-9E50D6E777DD}" type="datetimeFigureOut">
              <a:rPr lang="zh-CN" altLang="en-US">
                <a:solidFill>
                  <a:srgbClr val="000000"/>
                </a:solidFill>
              </a:rPr>
              <a:pPr/>
              <a:t>2019/5/22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EF717-D117-4218-9898-40198EE4E56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03E319-11DD-4E36-9453-0CB3E78DE689}" type="datetimeFigureOut">
              <a:rPr lang="zh-CN" altLang="en-US">
                <a:solidFill>
                  <a:srgbClr val="000000"/>
                </a:solidFill>
              </a:rPr>
              <a:pPr/>
              <a:t>2019/5/22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BDA27-719B-429C-A193-3C78CFE9F35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6F2861-4F53-4033-9ADB-7B1C3938D690}" type="datetimeFigureOut">
              <a:rPr lang="zh-CN" altLang="en-US">
                <a:solidFill>
                  <a:srgbClr val="000000"/>
                </a:solidFill>
              </a:rPr>
              <a:pPr/>
              <a:t>2019/5/22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D81FA-63A9-41E7-98C4-99B8668FF07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2FDE0-9E3A-4365-AC44-B8372AC420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CA7554-38BE-4CEA-8574-1BD29CA3885A}" type="datetimeFigureOut">
              <a:rPr lang="zh-CN" altLang="en-US">
                <a:solidFill>
                  <a:srgbClr val="000000"/>
                </a:solidFill>
              </a:rPr>
              <a:pPr/>
              <a:t>2019/5/22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7F46C3-EA81-43C0-B570-5A245D4A969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DE2454-E1E6-46EB-AD9D-5A3AB29B08BD}" type="datetimeFigureOut">
              <a:rPr lang="zh-CN" altLang="en-US">
                <a:solidFill>
                  <a:srgbClr val="000000"/>
                </a:solidFill>
              </a:rPr>
              <a:pPr/>
              <a:t>2019/5/22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5D478-0838-4A96-A00D-6603B6469D5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B7A469-67CC-49B3-8740-CDB255CA47BC}" type="datetimeFigureOut">
              <a:rPr lang="zh-CN" altLang="en-US">
                <a:solidFill>
                  <a:srgbClr val="000000"/>
                </a:solidFill>
              </a:rPr>
              <a:pPr/>
              <a:t>2019/5/22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BFFCE8-7105-4269-881A-C7E2628D7CD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FDCCFE-D5AE-4028-A68E-2642A8663C12}" type="datetimeFigureOut">
              <a:rPr lang="zh-CN" altLang="en-US">
                <a:solidFill>
                  <a:srgbClr val="000000"/>
                </a:solidFill>
              </a:rPr>
              <a:pPr/>
              <a:t>2019/5/22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A5295-CD44-4555-8D85-9A101206447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C3BF01-A1A6-4946-AE89-ECB15EBE4E90}" type="datetimeFigureOut">
              <a:rPr lang="zh-CN" altLang="en-US">
                <a:solidFill>
                  <a:srgbClr val="000000"/>
                </a:solidFill>
              </a:rPr>
              <a:pPr/>
              <a:t>2019/5/22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10AD0-5AC2-4DDE-90B0-53DAF36D0C7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4D7335-7F37-472B-B729-FB1C74D50906}" type="datetimeFigureOut">
              <a:rPr lang="zh-CN" altLang="en-US">
                <a:solidFill>
                  <a:srgbClr val="000000"/>
                </a:solidFill>
              </a:rPr>
              <a:pPr/>
              <a:t>2019/5/22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85C9D-9264-431B-89DA-0F59C78189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AFA38B-3E92-48E1-88CF-DE821704C44F}" type="datetimeFigureOut">
              <a:rPr lang="zh-CN" altLang="en-US">
                <a:solidFill>
                  <a:srgbClr val="000000"/>
                </a:solidFill>
              </a:rPr>
              <a:pPr/>
              <a:t>2019/5/22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CCC8F-439D-41A4-8B1F-0B36230BAC0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206BF-D49F-4855-AAF9-E3023BD0B16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07E9C-FE5D-4FD6-8F85-0C2E1D9E643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79D63-7142-4E8E-80EE-2548BF5F79F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8EBF6-6BFA-435B-9B6D-6F4B52D366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C3DAF-F26F-4AA3-B9CE-705E143F1D0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51E99-4647-4216-AC5B-BF8A38A08E1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75AAB1-0F6B-48C8-8044-18491ABCA97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03203-82A0-4660-836F-9A97303FB09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75E4CD-2568-4E97-8579-E4ADAB5237C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26982B-2264-4D02-AEE9-361BA7F708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52CEB-4205-4D1E-8F41-767B147A403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C1B63-39ED-4D35-BD7B-3FB3C8187E0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A6A05-81AB-4159-A5D8-9146347B60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EBE4F-3494-4F01-AB58-941E1AC90C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2857A-99D3-432B-A3C0-65EEF76D3B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E1837-C178-4BB8-ACD2-A145D13BA4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EA6D0-FD86-473D-9C1F-AAF490FA14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F8F08-C679-4127-9927-C51460F431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044AE-C282-42E2-9172-541147C229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144000" cy="6851650"/>
        </p:xfrm>
        <a:graphic>
          <a:graphicData uri="http://schemas.openxmlformats.org/presentationml/2006/ole">
            <p:oleObj spid="_x0000_s362497" r:id="rId3" imgW="5705867" imgH="4274829" progId="">
              <p:embed/>
            </p:oleObj>
          </a:graphicData>
        </a:graphic>
      </p:graphicFrame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>
                <a:ea typeface="华文中宋" pitchFamily="2" charset="-122"/>
              </a:defRPr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744E8-16B1-4D85-A042-161B4DC9DC0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57C0C-D041-4806-8946-CC98FC7D1E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32061-312F-4B7F-9638-91F9339308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0A61E-BAAD-4ECE-92B8-6EE94A903C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9BB50-888D-4418-8335-2B5F207EF8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D5612-E4DC-451F-BBD0-6F48309C8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FC89-D230-4074-A8D1-FAE3ADCE76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505FE-77DA-4815-B0A1-18A3E14E40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CD5F9-E6A0-4B56-B983-C23F770D16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EFDF153-4DC6-461C-B241-AD12705B71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79895CE-7360-4796-90BF-D1C39409EF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144000" cy="6851650"/>
        </p:xfrm>
        <a:graphic>
          <a:graphicData uri="http://schemas.openxmlformats.org/presentationml/2006/ole">
            <p:oleObj spid="_x0000_s364545" r:id="rId3" imgW="5705867" imgH="4274829" progId="">
              <p:embed/>
            </p:oleObj>
          </a:graphicData>
        </a:graphic>
      </p:graphicFrame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>
                <a:ea typeface="华文中宋" pitchFamily="2" charset="-122"/>
              </a:defRPr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DA327-B544-4165-815C-85B648A0C17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2FD9253-1B86-47E6-814E-E326945DAE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ABDA810-4C8E-4620-BFFA-8587AD423D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1D1840B-0D02-4CD1-8104-9E52F933A2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419614F-7865-468F-803D-A0E039C120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8287DD4-5C7E-46DA-98C1-6C65CE201C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A518D23-FFA9-4363-8D3D-D0BFBDBAA8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1A0147F-89F9-47CE-8A72-E66B0BA556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0C798ED-8331-4523-91F8-69D1A86184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AFFC10C-99E7-4332-AEC4-2C69C546F2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20783A2-9553-4AAC-8A3C-EC5E372F7C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144000" cy="6851650"/>
        </p:xfrm>
        <a:graphic>
          <a:graphicData uri="http://schemas.openxmlformats.org/presentationml/2006/ole">
            <p:oleObj spid="_x0000_s366593" r:id="rId3" imgW="5705867" imgH="4274829" progId="">
              <p:embed/>
            </p:oleObj>
          </a:graphicData>
        </a:graphic>
      </p:graphicFrame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>
                <a:ea typeface="华文中宋" pitchFamily="2" charset="-122"/>
              </a:defRPr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C94A8-BB27-4026-B0BA-F93CCF9BB0A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1DD8BD5-2EC6-4C42-9570-21ECD40BC7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4657B6E-15C1-4E46-8AF2-3FC71DB624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0A1F928-7775-4E08-B4F0-0FF475AABB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BB84D3B-5999-4F6C-8AFA-02822F3014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15F6F49-387B-40E9-9A87-88F5A08D5A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A2CBC6-350A-4E93-B187-1E6CCED3AD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23A4499-622D-4B13-8F5D-2F186179A5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75316DC-BE37-4142-AC08-45FA7084EC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7F6CBDC-EF25-4DB4-893D-F958CF79FF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714955A-E8D9-4D5D-AD04-5E58982F52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144000" cy="6851650"/>
        </p:xfrm>
        <a:graphic>
          <a:graphicData uri="http://schemas.openxmlformats.org/presentationml/2006/ole">
            <p:oleObj spid="_x0000_s368641" r:id="rId3" imgW="5705867" imgH="4274829" progId="">
              <p:embed/>
            </p:oleObj>
          </a:graphicData>
        </a:graphic>
      </p:graphicFrame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>
                <a:ea typeface="华文中宋" pitchFamily="2" charset="-122"/>
              </a:defRPr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60477-FF6B-44C0-8116-D8A45FA9ABB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7AE94F7-26F7-44A3-A8AF-EA74AE4073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6ABE5B-C374-44DB-9457-B4782D1F81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4B0E41D-934D-45D3-9127-FA38E72577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BA1CE5-BFF7-4333-8656-C939184C93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B364594-AB55-43E0-9E84-31D989CD97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D231DC1-2FC0-4AB6-8FD6-D76FA8D5B3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9E8A191-FD47-481D-9DF1-87A352A044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57DCC7D-B4D6-4113-B8A3-DEA744DE54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5C280D8-B8A0-43D0-AAD6-0DD19485FE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F0DB792-8A2E-4D43-A462-77FEF36931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913C6-2F49-436F-A873-3A1C7A760D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A0CAACF-43A8-4FD4-9093-5D13EF3A53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2BBF967-8A6F-45EA-9170-C57A444FA1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CB475B7-4A5F-4146-91DD-2A7819A92A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884404A-181C-4DF4-906A-11CCA1BEF6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AE16FE9-3D9A-43B0-B540-F4FFD93AF8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B2B8F8F-B0BD-4518-8A42-7D6DB0C554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7DE1130-663A-4A9A-AE3B-76B1A16C08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664D846-ED70-4A4D-BCF4-7B4F727B68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73D8193-C8E7-4AAC-9AAD-CAFB03AF9B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A8235C4-3EF4-4CC1-B813-79A8ACDD37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B1E11-686E-45AC-950D-CD9C5A3778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D48F5D6-BE7A-4FFF-B725-F6B5DA9330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A689034-1414-4000-8A93-994DB037C5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D9E3E53-340C-4FE7-A956-23FC4EEDBD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7ED2CD8-1368-431E-9473-B5376DEDCC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2F6205-A9FC-48EB-A69B-BC9EC30514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E55B27E-4DB0-4D2D-857C-494CAA4FC9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2AEB2C5-4E32-47DE-9FA0-CE4AB0EEDF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1647175-DD47-4223-8E64-5DD3DF9E44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E7625DB-70A0-46D6-844B-BF1E3182D5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601D464-2C5D-42E3-9F5C-6DD6BE4B78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55FA9-89EA-4C0D-BC05-9ABF1D6190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8F0B895-6DAA-4FAC-926E-437BC9408A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7F0E6C0-AC18-4C9B-A736-E55A8DEF4D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B273913-833F-4246-87A6-9C7D4D73B4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5285792-A132-4BC3-B31D-1F7B72BFF3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1C26691-0F5C-4AE3-B750-7FE82C9B3A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7C4BF83-C935-472A-9796-E9F6BEE297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B55C012-118A-4162-AF71-ABDA3C9E4E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1D42EC8-1392-4155-99C9-5B57AC793E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50B1E49-4C5A-4EA2-B5BA-E99AEA9A1E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193D8E5-0975-48AA-9B11-BDEC1D78A7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8E58E-BD5E-46BC-B14E-D009A103D5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3D3B1EA-37CF-49B2-BC2D-DA49888E3C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BE35048-9797-4ED2-9E8A-E5086D1BDB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B556B15-AB11-437E-87A1-C0570C9E1A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BE1E36B-1EC6-4A65-8729-5426667319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randomBar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Bar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randomBar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078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078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Bar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Bar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image" Target="../media/image1.jpe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47813" y="549275"/>
            <a:ext cx="71278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0" y="1844675"/>
            <a:ext cx="7067550" cy="428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1ACD4A8-07D2-47F5-97D3-A54501D5298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806A338-9314-4BE1-9B6E-A1A365371A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683A81F-C412-4C02-B66F-6E18FB85AC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00E3B7F-0A56-4C97-8A4E-E9BBE25561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CA6E1C7-1CC3-402D-9BC3-0B3E7EC6FD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58813" y="331788"/>
            <a:ext cx="782637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9" tIns="45714" rIns="91429" bIns="4571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07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9" tIns="45714" rIns="91429" bIns="4571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grpSp>
        <p:nvGrpSpPr>
          <p:cNvPr id="18436" name="Rectangle 5"/>
          <p:cNvGrpSpPr/>
          <p:nvPr/>
        </p:nvGrpSpPr>
        <p:grpSpPr bwMode="auto">
          <a:xfrm>
            <a:off x="4910138" y="6137275"/>
            <a:ext cx="4129087" cy="31750"/>
            <a:chOff x="3433" y="4278"/>
            <a:chExt cx="2888" cy="23"/>
          </a:xfrm>
        </p:grpSpPr>
        <p:pic>
          <p:nvPicPr>
            <p:cNvPr id="18438" name="Rectangle 5"/>
            <p:cNvPicPr>
              <a:picLocks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3" y="4278"/>
              <a:ext cx="2888" cy="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734" name="Text Box 6"/>
            <p:cNvSpPr txBox="1">
              <a:spLocks noChangeArrowheads="1"/>
            </p:cNvSpPr>
            <p:nvPr/>
          </p:nvSpPr>
          <p:spPr bwMode="auto">
            <a:xfrm>
              <a:off x="3437" y="4281"/>
              <a:ext cx="2878" cy="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2475" tIns="41238" rIns="82475" bIns="41238" anchor="ctr"/>
            <a:lstStyle>
              <a:lvl1pPr defTabSz="8255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669925" indent="-257175" defTabSz="8255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030605" indent="-205105" defTabSz="8255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443355" indent="-206375" defTabSz="8255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56105" indent="-206375" defTabSz="8255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313305" indent="-206375" defTabSz="8255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70505" indent="-206375" defTabSz="8255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227705" indent="-206375" defTabSz="8255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84905" indent="-206375" defTabSz="8255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defRPr/>
              </a:pPr>
              <a:endPara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6135688" y="6229350"/>
            <a:ext cx="278606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472" tIns="41236" rIns="82472" bIns="41236">
            <a:spAutoFit/>
          </a:bodyPr>
          <a:lstStyle>
            <a:lvl1pPr defTabSz="825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69925" indent="-257175" defTabSz="825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30605" indent="-205105" defTabSz="825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443355" indent="-206375" defTabSz="825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56105" indent="-206375" defTabSz="825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313305" indent="-206375" defTabSz="825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70505" indent="-206375" defTabSz="825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27705" indent="-206375" defTabSz="825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84905" indent="-206375" defTabSz="825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1000" b="1" i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Presented By</a:t>
            </a:r>
          </a:p>
          <a:p>
            <a:pPr eaLnBrk="0" hangingPunct="0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1000" b="1" i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Harry Mills /</a:t>
            </a:r>
            <a:r>
              <a:rPr lang="en-US" altLang="zh-CN" sz="10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PRESENTATIONPRO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</p:sldLayoutIdLst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900" b="1" i="1">
          <a:solidFill>
            <a:srgbClr val="00276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 b="1" i="1">
          <a:solidFill>
            <a:srgbClr val="00276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 b="1" i="1">
          <a:solidFill>
            <a:srgbClr val="00276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 b="1" i="1">
          <a:solidFill>
            <a:srgbClr val="00276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 b="1" i="1">
          <a:solidFill>
            <a:srgbClr val="002760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900" b="1" i="1">
          <a:solidFill>
            <a:srgbClr val="002760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900" b="1" i="1">
          <a:solidFill>
            <a:srgbClr val="002760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900" b="1" i="1">
          <a:solidFill>
            <a:srgbClr val="002760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900" b="1" i="1">
          <a:solidFill>
            <a:srgbClr val="00276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 b="0">
                <a:solidFill>
                  <a:schemeClr val="tx1"/>
                </a:solidFill>
              </a:defRPr>
            </a:lvl1pPr>
          </a:lstStyle>
          <a:p>
            <a:fld id="{CAFA6300-8882-4C73-81BE-C9339CFC7B82}" type="datetimeFigureOut">
              <a:rPr lang="zh-CN" altLang="en-US" smtClean="0">
                <a:solidFill>
                  <a:srgbClr val="000000"/>
                </a:solidFill>
              </a:rPr>
              <a:pPr/>
              <a:t>2019/5/22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 b="0">
                <a:solidFill>
                  <a:schemeClr val="tx1"/>
                </a:solidFill>
              </a:defRPr>
            </a:lvl1pPr>
          </a:lstStyle>
          <a:p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 b="0">
                <a:solidFill>
                  <a:schemeClr val="tx1"/>
                </a:solidFill>
              </a:defRPr>
            </a:lvl1pPr>
          </a:lstStyle>
          <a:p>
            <a:fld id="{9E689296-8190-418E-AF5E-4E5BE1A3D4B8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26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DB9BE613-AECD-4D67-BF55-5649B19B2A1C}" type="slidenum"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47813" y="549275"/>
            <a:ext cx="71278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0" y="1844675"/>
            <a:ext cx="7067550" cy="428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36C23AF-7B52-4FC7-93A5-DCD16E13F53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47813" y="549275"/>
            <a:ext cx="71278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0" y="1844675"/>
            <a:ext cx="7067550" cy="428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2089F9D-8B91-4753-BC2B-777079323AC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47813" y="549275"/>
            <a:ext cx="71278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0" y="1844675"/>
            <a:ext cx="7067550" cy="428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BFBACFD-2020-417B-A769-A357B27E425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47813" y="549275"/>
            <a:ext cx="71278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0" y="1844675"/>
            <a:ext cx="7067550" cy="428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534A6FA-861B-4E80-AE71-3706377FDC9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Arial" panose="020B060402020202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80000"/>
        <a:buBlip>
          <a:blip r:embed="rId4"/>
        </a:buBlip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9A0831D-360D-4317-B324-AB77DE588E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3F2B733-2100-45C7-B1F8-93C76B85F7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0E97B40-F23E-4CF4-8FC7-F039C7D3A4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F6B88F3-0555-4EB4-B5F9-2D8412FFD2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4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5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5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5.xml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5.xml"/><Relationship Id="rId4" Type="http://schemas.openxmlformats.org/officeDocument/2006/relationships/image" Target="../media/image3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4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5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3975"/>
            <a:ext cx="9144000" cy="675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8984" y="1340768"/>
            <a:ext cx="83529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 smtClean="0">
                <a:solidFill>
                  <a:srgbClr val="FF0000"/>
                </a:solidFill>
              </a:rPr>
              <a:t>第四节 激素调节</a:t>
            </a:r>
            <a:endParaRPr lang="en-US" altLang="zh-CN" sz="4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0" y="1009"/>
            <a:ext cx="2709396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激素的主要功能</a:t>
            </a: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179512" y="4656874"/>
            <a:ext cx="7920880" cy="1868470"/>
          </a:xfrm>
          <a:prstGeom prst="rect">
            <a:avLst/>
          </a:prstGeom>
          <a:noFill/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内分泌系统中，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垂体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具有重要的作用。它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位于脑的下方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，因此也叫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脑下垂体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。成人的垂体虽然体积只有豌豆般大小，质量也只有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克左右，但是，它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能分泌多种激素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，其中有的激素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还能调节其他内分泌腺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（如性腺、甲状腺）的活动，进而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影响其他激素的分泌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76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7" y="24539"/>
            <a:ext cx="6300193" cy="4506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0" y="1009"/>
            <a:ext cx="2709396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激素的主要功能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4973470"/>
            <a:ext cx="1853241" cy="1853241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19409" y="2271435"/>
            <a:ext cx="8501063" cy="151760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人体内多种多样的激素，都对生命活动起着重要的调节作用。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下面重点探讨几种激素的主要功能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0" y="1009"/>
            <a:ext cx="2709396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激素的主要功能</a:t>
            </a:r>
          </a:p>
        </p:txBody>
      </p:sp>
      <p:pic>
        <p:nvPicPr>
          <p:cNvPr id="5" name="Picture 15" descr="163026_112428042443_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009"/>
            <a:ext cx="1140574" cy="122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-23455" y="836712"/>
            <a:ext cx="52435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❶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侏儒症和巨人症患者。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41145" y="4996008"/>
            <a:ext cx="3970815" cy="17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" rIns="0" bIns="10800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侏儒症患者的症状是生长迟缓，身材矮小，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病因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是患者幼年时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生长激素分泌不足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716016" y="5066855"/>
            <a:ext cx="4320480" cy="1314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" rIns="0" bIns="10800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巨人症患者的症状是过分生长，身材过高，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病因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是患者幼年时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生长激素分泌过多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3696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052" y="1615765"/>
            <a:ext cx="4244932" cy="3181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96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37222"/>
            <a:ext cx="4020894" cy="343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9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6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55576" y="509771"/>
            <a:ext cx="76197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世界上最高的人与最矮的人</a:t>
            </a:r>
          </a:p>
        </p:txBody>
      </p:sp>
      <p:sp>
        <p:nvSpPr>
          <p:cNvPr id="2" name="矩形 1"/>
          <p:cNvSpPr/>
          <p:nvPr/>
        </p:nvSpPr>
        <p:spPr>
          <a:xfrm>
            <a:off x="539552" y="2276872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最高的人</a:t>
            </a:r>
            <a:r>
              <a:rPr lang="zh-CN" altLang="en-US" sz="3600" b="1" dirty="0" smtClean="0">
                <a:solidFill>
                  <a:srgbClr val="0000FF"/>
                </a:solidFill>
                <a:latin typeface="+mj-ea"/>
                <a:ea typeface="+mj-ea"/>
              </a:rPr>
              <a:t>：身高</a:t>
            </a:r>
            <a:r>
              <a:rPr lang="en-US" altLang="zh-CN" sz="3600" b="1" dirty="0">
                <a:solidFill>
                  <a:srgbClr val="0000FF"/>
                </a:solidFill>
                <a:latin typeface="+mj-ea"/>
                <a:ea typeface="+mj-ea"/>
              </a:rPr>
              <a:t>8.75</a:t>
            </a:r>
            <a:r>
              <a:rPr lang="zh-CN" altLang="en-US" sz="3600" b="1" dirty="0">
                <a:solidFill>
                  <a:srgbClr val="0000FF"/>
                </a:solidFill>
                <a:latin typeface="+mj-ea"/>
                <a:ea typeface="+mj-ea"/>
              </a:rPr>
              <a:t>英尺</a:t>
            </a:r>
            <a:r>
              <a:rPr lang="en-US" altLang="zh-CN" sz="3600" b="1" dirty="0">
                <a:solidFill>
                  <a:srgbClr val="0000FF"/>
                </a:solidFill>
                <a:latin typeface="+mj-ea"/>
                <a:ea typeface="+mj-ea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</a:rPr>
              <a:t>约</a:t>
            </a:r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</a:rPr>
              <a:t>2.51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</a:rPr>
              <a:t>米</a:t>
            </a:r>
            <a:r>
              <a:rPr lang="en-US" altLang="zh-CN" sz="3600" b="1" dirty="0">
                <a:solidFill>
                  <a:srgbClr val="0000FF"/>
                </a:solidFill>
                <a:latin typeface="+mj-ea"/>
                <a:ea typeface="+mj-ea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+mj-ea"/>
                <a:ea typeface="+mj-ea"/>
              </a:rPr>
              <a:t>的科森来自土耳其，今年</a:t>
            </a:r>
            <a:r>
              <a:rPr lang="en-US" altLang="zh-CN" sz="3600" b="1" dirty="0">
                <a:solidFill>
                  <a:srgbClr val="0000FF"/>
                </a:solidFill>
                <a:latin typeface="+mj-ea"/>
                <a:ea typeface="+mj-ea"/>
              </a:rPr>
              <a:t>31</a:t>
            </a:r>
            <a:r>
              <a:rPr lang="zh-CN" altLang="en-US" sz="3600" b="1" dirty="0" smtClean="0">
                <a:solidFill>
                  <a:srgbClr val="0000FF"/>
                </a:solidFill>
                <a:latin typeface="+mj-ea"/>
                <a:ea typeface="+mj-ea"/>
              </a:rPr>
              <a:t>岁。</a:t>
            </a:r>
            <a:endParaRPr lang="en-US" altLang="zh-CN" sz="36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endParaRPr lang="en-US" altLang="zh-CN" sz="36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最矮的人</a:t>
            </a:r>
            <a:r>
              <a:rPr lang="zh-CN" altLang="en-US" sz="3600" b="1" dirty="0" smtClean="0">
                <a:solidFill>
                  <a:srgbClr val="0000FF"/>
                </a:solidFill>
                <a:latin typeface="+mj-ea"/>
                <a:ea typeface="+mj-ea"/>
              </a:rPr>
              <a:t>：身高</a:t>
            </a:r>
            <a:r>
              <a:rPr lang="zh-CN" altLang="en-US" sz="3600" b="1" dirty="0">
                <a:solidFill>
                  <a:srgbClr val="0000FF"/>
                </a:solidFill>
                <a:latin typeface="+mj-ea"/>
                <a:ea typeface="+mj-ea"/>
              </a:rPr>
              <a:t>仅</a:t>
            </a:r>
            <a:r>
              <a:rPr lang="en-US" altLang="zh-CN" sz="3600" b="1" dirty="0">
                <a:solidFill>
                  <a:srgbClr val="0000FF"/>
                </a:solidFill>
                <a:latin typeface="+mj-ea"/>
                <a:ea typeface="+mj-ea"/>
              </a:rPr>
              <a:t>21.5</a:t>
            </a:r>
            <a:r>
              <a:rPr lang="zh-CN" altLang="en-US" sz="3600" b="1" dirty="0">
                <a:solidFill>
                  <a:srgbClr val="0000FF"/>
                </a:solidFill>
                <a:latin typeface="+mj-ea"/>
                <a:ea typeface="+mj-ea"/>
              </a:rPr>
              <a:t>英寸</a:t>
            </a:r>
            <a:r>
              <a:rPr lang="en-US" altLang="zh-CN" sz="3600" b="1" dirty="0">
                <a:solidFill>
                  <a:srgbClr val="0000FF"/>
                </a:solidFill>
                <a:latin typeface="+mj-ea"/>
                <a:ea typeface="+mj-ea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</a:rPr>
              <a:t>约</a:t>
            </a:r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</a:rPr>
              <a:t>55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</a:rPr>
              <a:t>厘米</a:t>
            </a:r>
            <a:r>
              <a:rPr lang="en-US" altLang="zh-CN" sz="3600" b="1" dirty="0">
                <a:solidFill>
                  <a:srgbClr val="0000FF"/>
                </a:solidFill>
                <a:latin typeface="+mj-ea"/>
                <a:ea typeface="+mj-ea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+mj-ea"/>
                <a:ea typeface="+mj-ea"/>
              </a:rPr>
              <a:t>的丹吉来自尼泊尔，今年已经</a:t>
            </a:r>
            <a:r>
              <a:rPr lang="en-US" altLang="zh-CN" sz="3600" b="1" dirty="0">
                <a:solidFill>
                  <a:srgbClr val="0000FF"/>
                </a:solidFill>
                <a:latin typeface="+mj-ea"/>
                <a:ea typeface="+mj-ea"/>
              </a:rPr>
              <a:t>74</a:t>
            </a:r>
            <a:r>
              <a:rPr lang="zh-CN" altLang="en-US" sz="3600" b="1" dirty="0">
                <a:solidFill>
                  <a:srgbClr val="0000FF"/>
                </a:solidFill>
                <a:latin typeface="+mj-ea"/>
                <a:ea typeface="+mj-ea"/>
              </a:rPr>
              <a:t>岁。二人都是吉尼斯世界纪录的保持者。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8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020" y="0"/>
            <a:ext cx="8461451" cy="6886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8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9278"/>
            <a:ext cx="9143999" cy="597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10"/>
          <a:stretch>
            <a:fillRect/>
          </a:stretch>
        </p:blipFill>
        <p:spPr bwMode="auto">
          <a:xfrm>
            <a:off x="1619672" y="-9584"/>
            <a:ext cx="5112568" cy="6827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8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0364" y="5148634"/>
            <a:ext cx="238125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8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987824" y="404664"/>
            <a:ext cx="28083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buFontTx/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生长激素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51520" y="1412776"/>
            <a:ext cx="8856983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 smtClean="0">
                <a:solidFill>
                  <a:srgbClr val="FF00FF"/>
                </a:solidFill>
              </a:rPr>
              <a:t>由垂体分泌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FF"/>
                </a:solidFill>
              </a:rPr>
              <a:t>主要功能是：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促进人体的生长</a:t>
            </a:r>
            <a:endParaRPr lang="en-US" altLang="zh-CN" sz="3200" b="1" dirty="0" smtClean="0">
              <a:solidFill>
                <a:srgbClr val="FF00FF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FF"/>
                </a:solidFill>
              </a:rPr>
              <a:t>分泌异常时的表现：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 smtClean="0">
                <a:solidFill>
                  <a:srgbClr val="6600CC"/>
                </a:solidFill>
              </a:rPr>
              <a:t>                  </a:t>
            </a:r>
            <a:r>
              <a:rPr lang="zh-CN" altLang="en-US" sz="3200" b="1" dirty="0" smtClean="0">
                <a:solidFill>
                  <a:srgbClr val="CC00FF"/>
                </a:solidFill>
              </a:rPr>
              <a:t>幼年时期分泌不足患侏儒症；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 smtClean="0">
                <a:solidFill>
                  <a:srgbClr val="CC00FF"/>
                </a:solidFill>
              </a:rPr>
              <a:t>                  幼年时期分泌过多患巨人症。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FF"/>
                </a:solidFill>
              </a:rPr>
              <a:t>预防、治疗的方法：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 smtClean="0">
                <a:solidFill>
                  <a:srgbClr val="CC00FF"/>
                </a:solidFill>
              </a:rPr>
              <a:t>                  给侏儒症患者注射少量生长激素。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0" y="1009"/>
            <a:ext cx="2709396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激素的主要功能</a:t>
            </a: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30836" y="908720"/>
            <a:ext cx="8964488" cy="2068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18000" bIns="1080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❷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科学家为了研究甲状腺的功能，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破坏了蝌蚪的甲状腺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，发现蝌蚪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停止了发育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，不能发育成蛙。科学家在饲养缸的水中放入甲状腺激素，发现破坏了甲状腺的蝌蚪又发育成蛙。在饲养正常蝌蚪的水中放入甲状腺激素，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则蝌蚪提前变成蛙，但蛙只有苍蝇大小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75526" y="3212976"/>
            <a:ext cx="4900530" cy="45269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①破坏蝌蚪甲状腺的对照实验</a:t>
            </a:r>
          </a:p>
        </p:txBody>
      </p:sp>
      <p:pic>
        <p:nvPicPr>
          <p:cNvPr id="3809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35" t="9393" r="4140" b="10607"/>
          <a:stretch>
            <a:fillRect/>
          </a:stretch>
        </p:blipFill>
        <p:spPr bwMode="auto">
          <a:xfrm>
            <a:off x="867033" y="4508106"/>
            <a:ext cx="1328703" cy="793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67544" y="5226566"/>
            <a:ext cx="2241852" cy="32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" rIns="0" bIns="10800">
            <a:spAutoFit/>
          </a:bodyPr>
          <a:lstStyle/>
          <a:p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破坏蝌蚪的甲状腺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23528" y="4437112"/>
            <a:ext cx="2385868" cy="11521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>
            <a:stCxn id="2" idx="3"/>
          </p:cNvCxnSpPr>
          <p:nvPr/>
        </p:nvCxnSpPr>
        <p:spPr>
          <a:xfrm>
            <a:off x="2709396" y="5013176"/>
            <a:ext cx="45446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163858" y="4561970"/>
            <a:ext cx="0" cy="8832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163858" y="4561970"/>
            <a:ext cx="191219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419872" y="4202944"/>
            <a:ext cx="1370048" cy="32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不能分泌</a:t>
            </a: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3163858" y="5445224"/>
            <a:ext cx="191219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419872" y="4575069"/>
            <a:ext cx="1370048" cy="32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甲状腺激素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417976" y="5085184"/>
            <a:ext cx="1370048" cy="32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放入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419872" y="5475676"/>
            <a:ext cx="1370048" cy="32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甲状腺激素</a:t>
            </a:r>
          </a:p>
        </p:txBody>
      </p:sp>
      <p:sp>
        <p:nvSpPr>
          <p:cNvPr id="30" name="圆角矩形 29"/>
          <p:cNvSpPr>
            <a:spLocks noChangeArrowheads="1"/>
          </p:cNvSpPr>
          <p:nvPr/>
        </p:nvSpPr>
        <p:spPr bwMode="auto">
          <a:xfrm>
            <a:off x="5220072" y="4232382"/>
            <a:ext cx="1913146" cy="705169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停止发育，不能发育成蛙</a:t>
            </a:r>
          </a:p>
        </p:txBody>
      </p:sp>
      <p:sp>
        <p:nvSpPr>
          <p:cNvPr id="31" name="圆角矩形 30"/>
          <p:cNvSpPr>
            <a:spLocks noChangeArrowheads="1"/>
          </p:cNvSpPr>
          <p:nvPr/>
        </p:nvSpPr>
        <p:spPr bwMode="auto">
          <a:xfrm>
            <a:off x="5220072" y="5296598"/>
            <a:ext cx="1913146" cy="364650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又发育成蛙</a:t>
            </a:r>
          </a:p>
        </p:txBody>
      </p:sp>
      <p:pic>
        <p:nvPicPr>
          <p:cNvPr id="380932" name="Picture 4" descr="http://pic.baike.soso.com/p/20140404/20140404112932-2719099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8656" y="5013176"/>
            <a:ext cx="1535832" cy="115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093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844" t="12231" b="4974"/>
          <a:stretch>
            <a:fillRect/>
          </a:stretch>
        </p:blipFill>
        <p:spPr bwMode="auto">
          <a:xfrm>
            <a:off x="7308303" y="4005064"/>
            <a:ext cx="1620067" cy="107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79512" y="6093296"/>
            <a:ext cx="7560840" cy="514253"/>
          </a:xfrm>
          <a:prstGeom prst="rect">
            <a:avLst/>
          </a:prstGeom>
          <a:solidFill>
            <a:srgbClr val="99FFCC"/>
          </a:solidFill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结论：甲状腺激素能促进幼体的生长发育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0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80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80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2" grpId="0" animBg="1"/>
      <p:bldP spid="24" grpId="0"/>
      <p:bldP spid="27" grpId="0"/>
      <p:bldP spid="28" grpId="0"/>
      <p:bldP spid="29" grpId="0"/>
      <p:bldP spid="30" grpId="0" animBg="1"/>
      <p:bldP spid="31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0" y="1009"/>
            <a:ext cx="2709396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激素的主要功能</a:t>
            </a: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30836" y="908720"/>
            <a:ext cx="8964488" cy="2068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18000" bIns="1080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❷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科学家为了研究甲状腺的功能，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破坏了蝌蚪的甲状腺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，发现蝌蚪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停止了发育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，不能发育成蛙。科学家在饲养缸的水中放入甲状腺激素，发现破坏了甲状腺的蝌蚪又发育成蛙。在饲养正常蝌蚪的水中放入甲状腺激素，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则蝌蚪提前变成蛙，但蛙只有苍蝇大小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75526" y="3212976"/>
            <a:ext cx="3763006" cy="45269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②过量甲状腺激素实验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39553" y="4323177"/>
            <a:ext cx="959162" cy="94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饲养的正常</a:t>
            </a:r>
            <a:endParaRPr lang="en-US" altLang="zh-CN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蝌蚪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516493" y="4250914"/>
            <a:ext cx="1031171" cy="115200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689784" y="4497390"/>
            <a:ext cx="1370048" cy="32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加入过量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691680" y="4826978"/>
            <a:ext cx="1370048" cy="32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甲状腺激素</a:t>
            </a:r>
          </a:p>
        </p:txBody>
      </p:sp>
      <p:sp>
        <p:nvSpPr>
          <p:cNvPr id="30" name="圆角矩形 29"/>
          <p:cNvSpPr>
            <a:spLocks noChangeArrowheads="1"/>
          </p:cNvSpPr>
          <p:nvPr/>
        </p:nvSpPr>
        <p:spPr bwMode="auto">
          <a:xfrm>
            <a:off x="3233057" y="4005064"/>
            <a:ext cx="1410951" cy="1696538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蝌蚪发育加快并提前变成蛙，但蛙的个体很小</a:t>
            </a: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79512" y="5939083"/>
            <a:ext cx="8568952" cy="514253"/>
          </a:xfrm>
          <a:prstGeom prst="rect">
            <a:avLst/>
          </a:prstGeom>
          <a:solidFill>
            <a:srgbClr val="99FFCC"/>
          </a:solidFill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结论：甲状腺激素分泌过量时会出现发育异常</a:t>
            </a: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1547664" y="4826978"/>
            <a:ext cx="1656184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V="1">
            <a:off x="4644008" y="4826914"/>
            <a:ext cx="1152128" cy="6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40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1829"/>
          <a:stretch>
            <a:fillRect/>
          </a:stretch>
        </p:blipFill>
        <p:spPr bwMode="auto">
          <a:xfrm>
            <a:off x="5796136" y="3873217"/>
            <a:ext cx="2486794" cy="1907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2" grpId="0" animBg="1"/>
      <p:bldP spid="24" grpId="0"/>
      <p:bldP spid="27" grpId="0"/>
      <p:bldP spid="30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TextBox 8"/>
          <p:cNvSpPr txBox="1">
            <a:spLocks noChangeArrowheads="1"/>
          </p:cNvSpPr>
          <p:nvPr/>
        </p:nvSpPr>
        <p:spPr bwMode="auto">
          <a:xfrm>
            <a:off x="346824" y="1988840"/>
            <a:ext cx="83011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、人体有哪些主要的内分泌腺？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AutoShape 6"/>
          <p:cNvSpPr>
            <a:spLocks noChangeArrowheads="1"/>
          </p:cNvSpPr>
          <p:nvPr/>
        </p:nvSpPr>
        <p:spPr bwMode="auto">
          <a:xfrm>
            <a:off x="557660" y="548878"/>
            <a:ext cx="5166468" cy="1020763"/>
          </a:xfrm>
          <a:prstGeom prst="horizontalScroll">
            <a:avLst>
              <a:gd name="adj" fmla="val 12500"/>
            </a:avLst>
          </a:prstGeom>
          <a:noFill/>
          <a:ln w="9525">
            <a:solidFill>
              <a:srgbClr val="000099"/>
            </a:solidFill>
            <a:rou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宋体" panose="02010600030101010101" pitchFamily="2" charset="-122"/>
            </a:endParaRPr>
          </a:p>
        </p:txBody>
      </p:sp>
      <p:sp>
        <p:nvSpPr>
          <p:cNvPr id="55" name="TextBox 7"/>
          <p:cNvSpPr txBox="1">
            <a:spLocks noChangeArrowheads="1"/>
          </p:cNvSpPr>
          <p:nvPr/>
        </p:nvSpPr>
        <p:spPr bwMode="auto">
          <a:xfrm>
            <a:off x="557660" y="693341"/>
            <a:ext cx="51664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本节课要解决的问题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59426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796136" y="242868"/>
            <a:ext cx="2851864" cy="17824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346824" y="2839868"/>
            <a:ext cx="77535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、生长激素、甲状腺激素、胰岛素等激素分别起什么作用？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604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02184"/>
            <a:ext cx="2861754" cy="19230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6824" y="4244895"/>
            <a:ext cx="770485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、激素调节和神经调节的关系是怎样的？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987824" y="128826"/>
            <a:ext cx="33123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buFontTx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甲状腺激素</a:t>
            </a:r>
            <a:endParaRPr lang="zh-CN" altLang="en-US" sz="40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5496" y="985946"/>
            <a:ext cx="90010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FF00FF"/>
                </a:solidFill>
              </a:rPr>
              <a:t>由甲状腺分泌。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00FF"/>
                </a:solidFill>
              </a:rPr>
              <a:t>主要功能：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FF00FF"/>
                </a:solidFill>
              </a:rPr>
              <a:t>   促进生长发育，</a:t>
            </a:r>
            <a:r>
              <a:rPr lang="zh-CN" altLang="en-US" sz="3200" b="1" dirty="0">
                <a:solidFill>
                  <a:srgbClr val="0000FF"/>
                </a:solidFill>
              </a:rPr>
              <a:t>提高神经系统的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兴奋性</a:t>
            </a:r>
            <a:r>
              <a:rPr lang="zh-CN" altLang="en-US" sz="3200" b="1" dirty="0">
                <a:solidFill>
                  <a:srgbClr val="FF00FF"/>
                </a:solidFill>
              </a:rPr>
              <a:t>，促进新陈代谢。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00FF"/>
                </a:solidFill>
              </a:rPr>
              <a:t>分泌异常时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的</a:t>
            </a:r>
            <a:r>
              <a:rPr lang="zh-CN" altLang="en-US" sz="3200" b="1" dirty="0">
                <a:solidFill>
                  <a:srgbClr val="0000FF"/>
                </a:solidFill>
              </a:rPr>
              <a:t>表现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：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甲亢（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多过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）、</a:t>
            </a:r>
            <a:r>
              <a:rPr lang="zh-CN" altLang="en-US" sz="3200" b="1" dirty="0">
                <a:solidFill>
                  <a:srgbClr val="FF00FF"/>
                </a:solidFill>
              </a:rPr>
              <a:t>地方性甲状腺肿、幼年时期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缺乏</a:t>
            </a:r>
            <a:r>
              <a:rPr lang="zh-CN" altLang="en-US" sz="3200" b="1" dirty="0">
                <a:solidFill>
                  <a:srgbClr val="FF00FF"/>
                </a:solidFill>
              </a:rPr>
              <a:t>患呆小症。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00FF"/>
                </a:solidFill>
              </a:rPr>
              <a:t>预防、治疗方法：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FF00FF"/>
                </a:solidFill>
              </a:rPr>
              <a:t>    在地方性甲状腺肿患者饮食中加碘。 </a:t>
            </a:r>
            <a:endParaRPr lang="zh-CN" altLang="en-US" sz="3200" b="1" dirty="0" smtClean="0">
              <a:solidFill>
                <a:srgbClr val="CC00FF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0" y="1009"/>
            <a:ext cx="2037737" cy="64633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概念辨析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33729" y="908720"/>
            <a:ext cx="5184576" cy="637364"/>
          </a:xfrm>
          <a:prstGeom prst="rect">
            <a:avLst/>
          </a:prstGeom>
          <a:noFill/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生长激素和甲状腺激素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83568" y="2629944"/>
            <a:ext cx="7992888" cy="514253"/>
          </a:xfrm>
          <a:prstGeom prst="rect">
            <a:avLst/>
          </a:prstGeom>
          <a:noFill/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生长激素和甲状腺激素都能促进生长发育。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3568" y="1844824"/>
            <a:ext cx="5184576" cy="637364"/>
          </a:xfrm>
          <a:prstGeom prst="rect">
            <a:avLst/>
          </a:prstGeom>
          <a:noFill/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相同点：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3568" y="4149080"/>
            <a:ext cx="7344816" cy="1499138"/>
          </a:xfrm>
          <a:prstGeom prst="rect">
            <a:avLst/>
          </a:prstGeom>
          <a:noFill/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生长激素主要是</a:t>
            </a:r>
            <a:r>
              <a:rPr lang="zh-CN" altLang="en-US" sz="3200" b="1" dirty="0" smtClean="0">
                <a:solidFill>
                  <a:srgbClr val="FF00FF"/>
                </a:solidFill>
                <a:latin typeface="+mj-ea"/>
                <a:ea typeface="+mj-ea"/>
              </a:rPr>
              <a:t>增加细胞的体积和数量</a:t>
            </a: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。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甲状腺激素主要是</a:t>
            </a:r>
            <a:r>
              <a:rPr lang="zh-CN" altLang="en-US" sz="3200" b="1" dirty="0" smtClean="0">
                <a:solidFill>
                  <a:srgbClr val="FF00FF"/>
                </a:solidFill>
                <a:latin typeface="+mj-ea"/>
                <a:ea typeface="+mj-ea"/>
              </a:rPr>
              <a:t>促进幼小个体的发育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83568" y="3363961"/>
            <a:ext cx="5184576" cy="637364"/>
          </a:xfrm>
          <a:prstGeom prst="rect">
            <a:avLst/>
          </a:prstGeom>
          <a:noFill/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不同点：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816350" y="3629967"/>
            <a:ext cx="406801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</a:rPr>
              <a:t>如小蝌蚪长成大蝌蚪）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3995936" y="5718200"/>
            <a:ext cx="3456831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</a:rPr>
              <a:t>如蝌蚪变成青蛙）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0" y="1009"/>
            <a:ext cx="2037737" cy="64633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概念辨析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33729" y="908720"/>
            <a:ext cx="5184576" cy="637364"/>
          </a:xfrm>
          <a:prstGeom prst="rect">
            <a:avLst/>
          </a:prstGeom>
          <a:noFill/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侏儒症和呆小症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83568" y="2629944"/>
            <a:ext cx="7992888" cy="514253"/>
          </a:xfrm>
          <a:prstGeom prst="rect">
            <a:avLst/>
          </a:prstGeom>
          <a:noFill/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侏儒症和呆小症都是身材矮小。</a:t>
            </a:r>
            <a:endParaRPr lang="en-US" altLang="zh-CN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3568" y="1844824"/>
            <a:ext cx="5184576" cy="637364"/>
          </a:xfrm>
          <a:prstGeom prst="rect">
            <a:avLst/>
          </a:prstGeom>
          <a:noFill/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相同点：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3568" y="4149080"/>
            <a:ext cx="7344816" cy="1991581"/>
          </a:xfrm>
          <a:prstGeom prst="rect">
            <a:avLst/>
          </a:prstGeom>
          <a:noFill/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侏儒症是生长激素分泌不足引起的，</a:t>
            </a:r>
            <a:r>
              <a:rPr lang="zh-CN" altLang="en-US" sz="32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智力正常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呆小症是甲状腺激素分泌不足引起的，</a:t>
            </a:r>
            <a:r>
              <a:rPr lang="zh-CN" altLang="en-US" sz="32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智力低下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83568" y="3363961"/>
            <a:ext cx="5184576" cy="637364"/>
          </a:xfrm>
          <a:prstGeom prst="rect">
            <a:avLst/>
          </a:prstGeom>
          <a:noFill/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不同点：</a:t>
            </a:r>
          </a:p>
        </p:txBody>
      </p:sp>
      <p:pic>
        <p:nvPicPr>
          <p:cNvPr id="3655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0815" y="14325"/>
            <a:ext cx="2683185" cy="1788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55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288" t="4056" r="3528"/>
          <a:stretch>
            <a:fillRect/>
          </a:stretch>
        </p:blipFill>
        <p:spPr bwMode="auto">
          <a:xfrm>
            <a:off x="6460815" y="1894283"/>
            <a:ext cx="2683185" cy="206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65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65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0" y="1009"/>
            <a:ext cx="2709396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激素的主要功能</a:t>
            </a: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30836" y="908720"/>
            <a:ext cx="8964488" cy="411523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18000" bIns="10800"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❸ 科学家发现，狗被切除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胰腺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后，尿液中出现了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葡萄糖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，并出现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糖尿病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病人的一些症状。科学家将正常狗的胰管结扎，发现胰腺大都萎缩了，只有内部一团团的细胞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胰岛活着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，这时，狗的尿液中没有出现葡萄糖。科学家推测，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胰岛分泌一种能够调节葡萄糖的吸收和利用的物质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，它直接进入血液中，送达身体的各个细胞。后来，加拿大科学家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班廷从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狗的胰岛中提取出了这种物质，称为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胰岛素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。用胰岛素治疗患糖尿病的狗并获得成功，为有效治疗人糖尿病打开了一扇大门。班廷因此获得了诺贝尔生理学或医学奖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79512" y="5301208"/>
            <a:ext cx="8568952" cy="1006696"/>
          </a:xfrm>
          <a:prstGeom prst="rect">
            <a:avLst/>
          </a:prstGeom>
          <a:solidFill>
            <a:srgbClr val="99FFCC"/>
          </a:solidFill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结论：胰岛素可调节糖在体内的吸收、利用和转化，可以降低血糖的浓度。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987824" y="404664"/>
            <a:ext cx="28083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buFontTx/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胰岛素</a:t>
            </a:r>
          </a:p>
        </p:txBody>
      </p:sp>
      <p:pic>
        <p:nvPicPr>
          <p:cNvPr id="4" name="Picture 3" descr="胰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56420"/>
            <a:ext cx="4311044" cy="5168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 descr="新闻纸"/>
          <p:cNvSpPr txBox="1">
            <a:spLocks noChangeArrowheads="1"/>
          </p:cNvSpPr>
          <p:nvPr/>
        </p:nvSpPr>
        <p:spPr bwMode="auto">
          <a:xfrm>
            <a:off x="4427984" y="1484784"/>
            <a:ext cx="4681434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由胰岛分泌。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主要功能：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solidFill>
                  <a:srgbClr val="CC00FF"/>
                </a:solidFill>
                <a:latin typeface="宋体" panose="02010600030101010101" pitchFamily="2" charset="-122"/>
              </a:rPr>
              <a:t>调节糖在人体内的吸收、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 dirty="0" smtClean="0">
                <a:solidFill>
                  <a:srgbClr val="CC00FF"/>
                </a:solidFill>
                <a:latin typeface="宋体" panose="02010600030101010101" pitchFamily="2" charset="-122"/>
              </a:rPr>
              <a:t>   利用、转化等。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分泌异常时的表现：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solidFill>
                  <a:srgbClr val="CC00FF"/>
                </a:solidFill>
                <a:latin typeface="宋体" panose="02010600030101010101" pitchFamily="2" charset="-122"/>
              </a:rPr>
              <a:t>糖尿病。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预防、治疗方法：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solidFill>
                  <a:srgbClr val="CC00FF"/>
                </a:solidFill>
                <a:latin typeface="宋体" panose="02010600030101010101" pitchFamily="2" charset="-122"/>
              </a:rPr>
              <a:t>注射胰岛素。</a:t>
            </a:r>
            <a:endParaRPr lang="zh-CN" altLang="en-US" sz="2800" dirty="0" smtClean="0">
              <a:solidFill>
                <a:srgbClr val="CC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0" y="2969"/>
            <a:ext cx="3024336" cy="92333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趁热打铁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66725" y="1548330"/>
            <a:ext cx="8353425" cy="4977014"/>
          </a:xfrm>
          <a:prstGeom prst="rect">
            <a:avLst/>
          </a:prstGeom>
          <a:noFill/>
          <a:ln>
            <a:noFill/>
          </a:ln>
          <a:effectLst/>
        </p:spPr>
        <p:txBody>
          <a:bodyPr lIns="18000" tIns="10800" rIns="1800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+mj-ea"/>
                <a:ea typeface="+mj-ea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下列都属于内分泌腺的一项是（    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latin typeface="+mj-ea"/>
                <a:ea typeface="+mj-ea"/>
              </a:rPr>
              <a:t>A.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睾丸、汗腺、胃腺、唾液腺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latin typeface="+mj-ea"/>
                <a:ea typeface="+mj-ea"/>
              </a:rPr>
              <a:t>B.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睾丸、胰岛、垂体、甲状腺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latin typeface="+mj-ea"/>
                <a:ea typeface="+mj-ea"/>
              </a:rPr>
              <a:t>C.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垂体、汗腺、皮脂腺、唾液腺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latin typeface="+mj-ea"/>
                <a:ea typeface="+mj-ea"/>
              </a:rPr>
              <a:t>D.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胰岛、胃腺、垂体、甲状腺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</a:rPr>
              <a:t>2.</a:t>
            </a: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</a:rPr>
              <a:t>下列选项既是外分泌腺又是内分泌腺的是（     ）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</a:rPr>
              <a:t>A.</a:t>
            </a: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</a:rPr>
              <a:t>唾液腺         </a:t>
            </a: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</a:rPr>
              <a:t>B.</a:t>
            </a: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</a:rPr>
              <a:t>垂体        </a:t>
            </a:r>
            <a:endParaRPr lang="en-US" altLang="zh-CN" sz="28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</a:rPr>
              <a:t>C.</a:t>
            </a: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</a:rPr>
              <a:t>胰腺           </a:t>
            </a: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</a:rPr>
              <a:t>D.</a:t>
            </a: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</a:rPr>
              <a:t>甲状腺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12160" y="1481410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7740352" y="4719255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1043608" y="3429000"/>
            <a:ext cx="468052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588368" y="6498691"/>
            <a:ext cx="1079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0" y="2969"/>
            <a:ext cx="3024336" cy="92333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趁热打铁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66725" y="1412875"/>
            <a:ext cx="8353425" cy="4546126"/>
          </a:xfrm>
          <a:prstGeom prst="rect">
            <a:avLst/>
          </a:prstGeom>
          <a:noFill/>
          <a:ln>
            <a:noFill/>
          </a:ln>
          <a:effectLst/>
        </p:spPr>
        <p:txBody>
          <a:bodyPr lIns="18000" tIns="10800" rIns="1800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．一个成年人，身体矮小，智力正常，可能患有（    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．侏儒症    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．呆小症   </a:t>
            </a:r>
            <a:endParaRPr lang="en-US" altLang="zh-CN" sz="28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C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．佝偻病 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．甲亢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给小白鼠注射一定量的胰岛素后，小白鼠进入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休克状态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，要使其及时苏醒，可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适量注射（   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甲状腺激素       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葡萄糖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生理盐水         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生长激素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970335" y="1772816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731595" y="4149080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1512169" y="3068960"/>
            <a:ext cx="151216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4860032" y="5301208"/>
            <a:ext cx="144016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0" y="2969"/>
            <a:ext cx="3024336" cy="92333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趁热打铁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3528" y="1725451"/>
            <a:ext cx="8353425" cy="1991581"/>
          </a:xfrm>
          <a:prstGeom prst="rect">
            <a:avLst/>
          </a:prstGeom>
          <a:noFill/>
          <a:ln>
            <a:noFill/>
          </a:ln>
          <a:effectLst/>
        </p:spPr>
        <p:txBody>
          <a:bodyPr lIns="18000" tIns="10800" rIns="1800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糖尿病人血液中最可能缺少（    ）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．生长激素          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．胰岛素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．甲状腺激素       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．肾上腺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激素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359361" y="1725451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5771022" y="3021496"/>
            <a:ext cx="1682117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0" y="2969"/>
            <a:ext cx="3024336" cy="92333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趁热打铁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66725" y="1412875"/>
            <a:ext cx="8353425" cy="3899796"/>
          </a:xfrm>
          <a:prstGeom prst="rect">
            <a:avLst/>
          </a:prstGeom>
          <a:noFill/>
          <a:ln>
            <a:noFill/>
          </a:ln>
          <a:effectLst/>
        </p:spPr>
        <p:txBody>
          <a:bodyPr lIns="18000" tIns="10800" rIns="1800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内陆缺碘地区的居民食用含碘较高的海藻类食品或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加碘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食盐，可预防地方性甲状腺肿的发生，这其中的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道理是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碘具有杀菌消炎作用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碘可以促进甲状腺的新陈代谢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碘能抵制甲状腺细胞的增生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碘是合成甲状腺激素的重要原料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051720" y="2204864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V="1">
            <a:off x="971600" y="5301207"/>
            <a:ext cx="5328592" cy="114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://img2.imgtn.bdimg.com/it/u=3535311476,3264556756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569" y="-6551"/>
            <a:ext cx="9133431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人体主要内分泌腺及其分泌的激素</a:t>
            </a:r>
          </a:p>
        </p:txBody>
      </p:sp>
      <p:sp>
        <p:nvSpPr>
          <p:cNvPr id="3" name="矩形 2"/>
          <p:cNvSpPr/>
          <p:nvPr/>
        </p:nvSpPr>
        <p:spPr>
          <a:xfrm>
            <a:off x="155575" y="980728"/>
            <a:ext cx="8880921" cy="5127622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36823" y="1628800"/>
            <a:ext cx="8880921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36823" y="2420888"/>
            <a:ext cx="8880921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36823" y="3194300"/>
            <a:ext cx="8880921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36823" y="3928782"/>
            <a:ext cx="8880921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36823" y="4663264"/>
            <a:ext cx="8880921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36823" y="5397744"/>
            <a:ext cx="8880921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691680" y="980728"/>
            <a:ext cx="0" cy="5127622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7594" y="112474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内分泌腺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8270" y="1743779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垂体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7932" y="254574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甲状腺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8270" y="327568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胸腺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93544" y="407296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肾上腺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8270" y="478770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胰岛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496" y="5517232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</a:rPr>
              <a:t>卵巢、睾丸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283968" y="980728"/>
            <a:ext cx="0" cy="5127622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570820" y="112474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位置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12160" y="112474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功能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49468" y="1743779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位于大脑下部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68741" y="2348880"/>
            <a:ext cx="2310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位于颈前部，气管两侧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23728" y="3275681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位于胸部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29806" y="4787701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位于胰腺中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75080" y="407296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位于双肾上方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714963" y="5397744"/>
            <a:ext cx="2569005" cy="71060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283968" y="1589891"/>
            <a:ext cx="47337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分泌生长激素，还能分泌促性腺激素和促甲状腺激素等促激素。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96158" y="2545740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分泌甲状腺激素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476496" y="3275681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分泌胸腺激素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96158" y="4072964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分泌肾上腺激素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656834" y="4787701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分泌胰岛素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656834" y="551723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分泌性激素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05" y="-27384"/>
            <a:ext cx="2964274" cy="1200329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kern="0" cap="all" dirty="0">
                <a:ln w="9000" cmpd="sng">
                  <a:solidFill>
                    <a:srgbClr val="C00000"/>
                  </a:solidFill>
                  <a:prstDash val="solid"/>
                </a:ln>
                <a:gradFill>
                  <a:gsLst>
                    <a:gs pos="0">
                      <a:srgbClr val="002AAE">
                        <a:shade val="20000"/>
                        <a:satMod val="245000"/>
                      </a:srgbClr>
                    </a:gs>
                    <a:gs pos="43000">
                      <a:srgbClr val="002AAE">
                        <a:satMod val="255000"/>
                      </a:srgbClr>
                    </a:gs>
                    <a:gs pos="48000">
                      <a:srgbClr val="002AAE">
                        <a:shade val="85000"/>
                        <a:satMod val="255000"/>
                      </a:srgbClr>
                    </a:gs>
                    <a:gs pos="100000">
                      <a:srgbClr val="002AAE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宋体" panose="02010600030101010101" pitchFamily="2" charset="-122"/>
              </a:rPr>
              <a:t>想一想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0" y="1340768"/>
            <a:ext cx="9120401" cy="260713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18000" bIns="1080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学校的运动会上，一百米赛跑是扣人心弦的项目。回想一下，当你在起跑线上等待发令枪响的时刻，你是否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心跳加速、呼吸加快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？这时你的大脑精神高度集中，在等待发令枪响，并没有“下令”要加快心跳和呼吸频率，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为什么还会出现这种现象呢？</a:t>
            </a:r>
          </a:p>
          <a:p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5496" y="4000996"/>
            <a:ext cx="4419550" cy="230832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</a:rPr>
              <a:t>这是一种应急情况，此时内分泌系统的肾上腺素等激素，作用与中枢神经系统，可以提高兴奋性，使警觉性提高，反应更加灵敏，还使肺通气量增加，心脏收缩力加强，心率加快。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792"/>
          <a:stretch>
            <a:fillRect/>
          </a:stretch>
        </p:blipFill>
        <p:spPr bwMode="auto">
          <a:xfrm>
            <a:off x="4489252" y="3947902"/>
            <a:ext cx="4631150" cy="2910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://img2.imgtn.bdimg.com/it/u=3535311476,3264556756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569" y="-6551"/>
            <a:ext cx="9133431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三种激素的主要功能及异常</a:t>
            </a:r>
          </a:p>
        </p:txBody>
      </p:sp>
      <p:sp>
        <p:nvSpPr>
          <p:cNvPr id="3" name="矩形 2"/>
          <p:cNvSpPr/>
          <p:nvPr/>
        </p:nvSpPr>
        <p:spPr>
          <a:xfrm>
            <a:off x="155575" y="980728"/>
            <a:ext cx="8880921" cy="5328592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36823" y="1628800"/>
            <a:ext cx="8880921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36823" y="2780928"/>
            <a:ext cx="8880921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55575" y="5085184"/>
            <a:ext cx="8880921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691680" y="980728"/>
            <a:ext cx="23283" cy="5328592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7594" y="109301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激素名称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7504" y="199871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生长激素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5575" y="3338989"/>
            <a:ext cx="14398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</a:rPr>
              <a:t>甲状腺激素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8735" y="542606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胰岛素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427984" y="980728"/>
            <a:ext cx="0" cy="5328592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463640" y="1093016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异常症及原因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06328" y="109301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主要功能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81469" y="1844824"/>
            <a:ext cx="2477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促进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人体的生长发育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15856" y="3236783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促进生长发育和新陈代谢，提高神经系统的兴奋性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63688" y="5108991"/>
            <a:ext cx="271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调节糖在体内的吸收、利用和转化，加速血糖的分解。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499992" y="1628800"/>
            <a:ext cx="440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侏儒症：幼儿时期生长激素分泌不足。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499992" y="1988840"/>
            <a:ext cx="440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巨人症：幼儿时期生长激素分泌过多。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499992" y="2348880"/>
            <a:ext cx="4636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肢端肥大症：成年人生长激素分泌过多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99992" y="2708920"/>
            <a:ext cx="4405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甲亢：甲状腺激素分泌过多，病人情绪易激动，人会消瘦。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99992" y="3441194"/>
            <a:ext cx="4405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呆小症：幼儿时期甲状腺激素分泌过少，病人身材矮小，智力低下。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499992" y="4141529"/>
            <a:ext cx="44052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地方性甲状腺肿：体内缺碘，影响甲状腺激素的合成，患者脖子肿大，呼吸困难。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99992" y="5114062"/>
            <a:ext cx="4405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糖尿病：胰岛素分泌不足。患者多尿、多饮、多食、消瘦和疲乏等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499992" y="5837202"/>
            <a:ext cx="4405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低血糖症：胰岛素分泌过多。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33"/>
          <p:cNvSpPr>
            <a:spLocks noChangeArrowheads="1"/>
          </p:cNvSpPr>
          <p:nvPr/>
        </p:nvSpPr>
        <p:spPr bwMode="auto">
          <a:xfrm>
            <a:off x="251520" y="404664"/>
            <a:ext cx="8568952" cy="100811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0" dirty="0" smtClean="0">
                <a:solidFill>
                  <a:srgbClr val="CC0066"/>
                </a:solidFill>
              </a:rPr>
              <a:t>任务二    激素调节与神经调节的关系</a:t>
            </a:r>
            <a:endParaRPr lang="zh-CN" altLang="en-US" sz="4000" b="1" kern="0" dirty="0" smtClean="0">
              <a:solidFill>
                <a:srgbClr val="A50021"/>
              </a:solidFill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611560" y="2067232"/>
            <a:ext cx="7848872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 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学习要求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自主学习：快速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阅读课本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P93-P94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页</a:t>
            </a:r>
            <a:r>
              <a:rPr lang="en-US" altLang="zh-CN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。然后回答下列问题。（时间</a:t>
            </a:r>
            <a:r>
              <a:rPr lang="en-US" altLang="zh-CN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分钟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、激素调节与神经调节的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关系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sz="3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、与神经调节相比，激素调节有什么不同的特点？</a:t>
            </a:r>
            <a:endParaRPr lang="en-US" altLang="zh-CN" sz="3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15607" y="23969"/>
            <a:ext cx="5492497" cy="64633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激素调节与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神经调节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的关系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87615" y="692696"/>
            <a:ext cx="5492497" cy="184665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</a:rPr>
              <a:t>如果你是一个足球迷，看一场重要比赛时，看到自己喜欢的球队进球，你会欢呼雀跃，对方进球则让你捶胸顿足。尽管你意识不到，你此时已经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面红耳赤</a:t>
            </a:r>
            <a:r>
              <a:rPr lang="zh-CN" altLang="en-US" sz="2400" b="1" dirty="0">
                <a:latin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心跳加快、血压升高</a:t>
            </a:r>
            <a:r>
              <a:rPr lang="zh-CN" altLang="en-US" sz="2400" b="1" dirty="0">
                <a:latin typeface="宋体" panose="02010600030101010101" pitchFamily="2" charset="-122"/>
              </a:rPr>
              <a:t>。为什么会这样呢？</a:t>
            </a:r>
          </a:p>
        </p:txBody>
      </p:sp>
      <p:pic>
        <p:nvPicPr>
          <p:cNvPr id="3665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"/>
            <a:ext cx="3635895" cy="2425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87615" y="2564904"/>
            <a:ext cx="89488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</a:rPr>
              <a:t>原来，当你情绪</a:t>
            </a:r>
            <a:r>
              <a:rPr lang="zh-CN" altLang="en-US" sz="2400" b="1" dirty="0">
                <a:solidFill>
                  <a:srgbClr val="FF0000"/>
                </a:solidFill>
              </a:rPr>
              <a:t>激动</a:t>
            </a:r>
            <a:r>
              <a:rPr lang="zh-CN" altLang="en-US" sz="2400" b="1" dirty="0">
                <a:solidFill>
                  <a:srgbClr val="0000FF"/>
                </a:solidFill>
              </a:rPr>
              <a:t>时，你的</a:t>
            </a:r>
            <a:r>
              <a:rPr lang="zh-CN" altLang="en-US" sz="2400" b="1" dirty="0">
                <a:solidFill>
                  <a:srgbClr val="FF0000"/>
                </a:solidFill>
              </a:rPr>
              <a:t>大脑皮层就会特别兴奋</a:t>
            </a:r>
            <a:r>
              <a:rPr lang="zh-CN" altLang="en-US" sz="2400" b="1" dirty="0">
                <a:solidFill>
                  <a:srgbClr val="0000FF"/>
                </a:solidFill>
              </a:rPr>
              <a:t>，因而</a:t>
            </a:r>
            <a:r>
              <a:rPr lang="zh-CN" altLang="en-US" sz="2400" b="1" dirty="0">
                <a:solidFill>
                  <a:srgbClr val="FF0000"/>
                </a:solidFill>
              </a:rPr>
              <a:t>促使肾上腺分泌较多的肾上腺素</a:t>
            </a:r>
            <a:r>
              <a:rPr lang="zh-CN" altLang="en-US" sz="2400" b="1" dirty="0">
                <a:solidFill>
                  <a:srgbClr val="0000FF"/>
                </a:solidFill>
              </a:rPr>
              <a:t>等。这些激素能够促使心跳加快、血压升高，使皮肤血管扩张，因而显得面红耳赤。在紧急情况下，</a:t>
            </a:r>
            <a:r>
              <a:rPr lang="zh-CN" altLang="en-US" sz="2400" b="1" dirty="0">
                <a:solidFill>
                  <a:srgbClr val="FF0000"/>
                </a:solidFill>
              </a:rPr>
              <a:t>肾上腺素的分泌增加，可以增加中枢神经系统的兴奋性</a:t>
            </a:r>
            <a:r>
              <a:rPr lang="zh-CN" altLang="en-US" sz="2400" b="1" dirty="0">
                <a:solidFill>
                  <a:srgbClr val="0000FF"/>
                </a:solidFill>
              </a:rPr>
              <a:t>，使人体反应灵敏，还能充分调动人体的潜力，以应对紧急情况。</a:t>
            </a:r>
          </a:p>
        </p:txBody>
      </p:sp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107504" y="5228494"/>
            <a:ext cx="2241852" cy="432754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lIns="0" tIns="10800" rIns="0" bIns="1080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人体的生命活动</a:t>
            </a: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2339752" y="5444871"/>
            <a:ext cx="432048" cy="3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761856" y="4869866"/>
            <a:ext cx="9944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2771800" y="4869866"/>
            <a:ext cx="956099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555776" y="4509120"/>
            <a:ext cx="1370048" cy="39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</a:t>
            </a: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2771800" y="5928772"/>
            <a:ext cx="956099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>
            <a:spLocks noChangeArrowheads="1"/>
          </p:cNvSpPr>
          <p:nvPr/>
        </p:nvSpPr>
        <p:spPr bwMode="auto">
          <a:xfrm>
            <a:off x="3779912" y="4654548"/>
            <a:ext cx="1913146" cy="432754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神经调节</a:t>
            </a:r>
          </a:p>
        </p:txBody>
      </p:sp>
      <p:sp>
        <p:nvSpPr>
          <p:cNvPr id="27" name="圆角矩形 26"/>
          <p:cNvSpPr>
            <a:spLocks noChangeArrowheads="1"/>
          </p:cNvSpPr>
          <p:nvPr/>
        </p:nvSpPr>
        <p:spPr bwMode="auto">
          <a:xfrm>
            <a:off x="3779912" y="5733962"/>
            <a:ext cx="1913146" cy="432754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激素调节</a:t>
            </a:r>
          </a:p>
        </p:txBody>
      </p:sp>
      <p:cxnSp>
        <p:nvCxnSpPr>
          <p:cNvPr id="30" name="直接箭头连接符 29"/>
          <p:cNvCxnSpPr/>
          <p:nvPr/>
        </p:nvCxnSpPr>
        <p:spPr>
          <a:xfrm flipH="1" flipV="1">
            <a:off x="4427984" y="5067508"/>
            <a:ext cx="2" cy="66645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rot="10800000" flipH="1" flipV="1">
            <a:off x="4788022" y="5086596"/>
            <a:ext cx="2" cy="66645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907416" y="5230612"/>
            <a:ext cx="1370048" cy="39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    控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693058" y="4870572"/>
            <a:ext cx="45446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147520" y="4869866"/>
            <a:ext cx="0" cy="10808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693058" y="5950692"/>
            <a:ext cx="45446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147520" y="5445224"/>
            <a:ext cx="45446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角矩形 40"/>
          <p:cNvSpPr>
            <a:spLocks noChangeArrowheads="1"/>
          </p:cNvSpPr>
          <p:nvPr/>
        </p:nvSpPr>
        <p:spPr bwMode="auto">
          <a:xfrm>
            <a:off x="6605668" y="5037308"/>
            <a:ext cx="1913146" cy="84137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相互联系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相互影响</a:t>
            </a:r>
          </a:p>
        </p:txBody>
      </p:sp>
      <p:sp>
        <p:nvSpPr>
          <p:cNvPr id="42" name="矩形 5"/>
          <p:cNvSpPr>
            <a:spLocks noChangeArrowheads="1"/>
          </p:cNvSpPr>
          <p:nvPr/>
        </p:nvSpPr>
        <p:spPr bwMode="auto">
          <a:xfrm>
            <a:off x="15608" y="6309320"/>
            <a:ext cx="9128392" cy="461665"/>
          </a:xfrm>
          <a:prstGeom prst="rect">
            <a:avLst/>
          </a:prstGeom>
          <a:solidFill>
            <a:srgbClr val="99FFCC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人体的生命活动主要受到神经系统的调节，也受到激素调节的影响。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  <p:bldP spid="19" grpId="0"/>
      <p:bldP spid="24" grpId="0" animBg="1"/>
      <p:bldP spid="27" grpId="0" animBg="1"/>
      <p:bldP spid="34" grpId="0"/>
      <p:bldP spid="41" grpId="0" animBg="1"/>
      <p:bldP spid="4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://img2.imgtn.bdimg.com/it/u=3535311476,3264556756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80190" y="2708920"/>
            <a:ext cx="8640282" cy="584775"/>
          </a:xfrm>
          <a:prstGeom prst="rect">
            <a:avLst/>
          </a:prstGeom>
          <a:solidFill>
            <a:srgbClr val="D2DFFA"/>
          </a:solidFill>
          <a:ln>
            <a:noFill/>
          </a:ln>
          <a:effectLst/>
        </p:spPr>
        <p:txBody>
          <a:bodyPr wrap="square" lIns="18000" rIns="180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与神经调节相比，激素调节有什么不同的特点？</a:t>
            </a:r>
            <a:endParaRPr lang="zh-CN" altLang="en-US" sz="32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184734" y="148554"/>
            <a:ext cx="2735138" cy="1511698"/>
          </a:xfrm>
          <a:prstGeom prst="cloudCallout">
            <a:avLst>
              <a:gd name="adj1" fmla="val -26102"/>
              <a:gd name="adj2" fmla="val 72917"/>
            </a:avLst>
          </a:prstGeom>
          <a:solidFill>
            <a:srgbClr val="66FFCC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hangingPunct="0"/>
            <a:endParaRPr lang="zh-CN" altLang="zh-CN" sz="2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26471" y="436586"/>
            <a:ext cx="273667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动脑思考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247349" y="3813210"/>
            <a:ext cx="842425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激素调节的特点是：通过体液运输，作用的速度一般比较缓慢，作用的范围相对较广泛，作用的时间相对比较长。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2320" y="5189494"/>
            <a:ext cx="1637217" cy="1637217"/>
          </a:xfrm>
          <a:prstGeom prst="rect">
            <a:avLst/>
          </a:prstGeom>
        </p:spPr>
      </p:pic>
      <p:pic>
        <p:nvPicPr>
          <p:cNvPr id="3676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937"/>
            <a:ext cx="3707904" cy="247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107504" y="57398"/>
            <a:ext cx="3024336" cy="92333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趁热打铁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-15889"/>
            <a:ext cx="4860032" cy="2383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-36512" y="2348880"/>
            <a:ext cx="91805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如果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你是一位足球迷，在看一场精彩的足球比赛，有时会因为异常兴奋或紧张而使你面红耳赤、心跳加快、血压升高．如图是整个反射过程示意图，请你结合所学知识回答问题：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+mj-ea"/>
                <a:ea typeface="+mj-ea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）当光线进入你的眼球，精彩的画面会在</a:t>
            </a:r>
            <a:r>
              <a:rPr lang="en-US" altLang="zh-CN" sz="2400" b="1" dirty="0">
                <a:solidFill>
                  <a:srgbClr val="0000FF"/>
                </a:solidFill>
                <a:latin typeface="+mj-ea"/>
                <a:ea typeface="+mj-ea"/>
              </a:rPr>
              <a:t>______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上形成清晰的物像，物像刺激其上的感光细胞产生神经冲动，通过视神经传到</a:t>
            </a:r>
            <a:r>
              <a:rPr lang="en-US" altLang="zh-CN" sz="2400" b="1" dirty="0" smtClean="0">
                <a:solidFill>
                  <a:srgbClr val="0000FF"/>
                </a:solidFill>
                <a:latin typeface="+mj-ea"/>
                <a:ea typeface="+mj-ea"/>
              </a:rPr>
              <a:t>______</a:t>
            </a:r>
            <a:r>
              <a:rPr lang="en-US" altLang="zh-CN" sz="2400" b="1" dirty="0" smtClean="0">
                <a:solidFill>
                  <a:srgbClr val="0000FF"/>
                </a:solidFill>
                <a:latin typeface="+mj-ea"/>
              </a:rPr>
              <a:t>____________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上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产生视觉．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+mj-ea"/>
                <a:ea typeface="+mj-ea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）这个反射活动是在大脑皮层的控制下完成的，属于</a:t>
            </a:r>
            <a:r>
              <a:rPr lang="en-US" altLang="zh-CN" sz="2400" b="1" dirty="0">
                <a:solidFill>
                  <a:srgbClr val="0000FF"/>
                </a:solidFill>
                <a:latin typeface="+mj-ea"/>
                <a:ea typeface="+mj-ea"/>
              </a:rPr>
              <a:t>______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（填简单或复杂）反射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．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+mj-ea"/>
                <a:ea typeface="+mj-ea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）肾上腺产生的肾上腺素进入血液循环，从而出现面红耳赤、心跳加快等现象，这一调节过程叫做</a:t>
            </a:r>
            <a:r>
              <a:rPr lang="en-US" altLang="zh-CN" sz="2400" b="1" dirty="0">
                <a:solidFill>
                  <a:srgbClr val="0000FF"/>
                </a:solidFill>
                <a:latin typeface="+mj-ea"/>
                <a:ea typeface="+mj-ea"/>
              </a:rPr>
              <a:t>______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调节．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+mj-ea"/>
                <a:ea typeface="+mj-ea"/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）青少年如果用眼不当，会造成近视，可以配戴</a:t>
            </a:r>
            <a:r>
              <a:rPr lang="en-US" altLang="zh-CN" sz="2400" b="1" dirty="0">
                <a:solidFill>
                  <a:srgbClr val="0000FF"/>
                </a:solidFill>
                <a:latin typeface="+mj-ea"/>
                <a:ea typeface="+mj-ea"/>
              </a:rPr>
              <a:t>______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透镜加以矫正．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940152" y="3399383"/>
            <a:ext cx="14443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视网膜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149372"/>
            <a:ext cx="3339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大脑皮层的神经中枢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7592165" y="4509120"/>
            <a:ext cx="14443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复杂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5071885" y="5589240"/>
            <a:ext cx="14443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激素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7236296" y="5949280"/>
            <a:ext cx="14443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凹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W020120913506863657531"/>
          <p:cNvPicPr>
            <a:picLocks noChangeAspect="1" noChangeArrowheads="1"/>
          </p:cNvPicPr>
          <p:nvPr/>
        </p:nvPicPr>
        <p:blipFill>
          <a:blip r:embed="rId2">
            <a:lum bright="-12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49" t="6778" r="12123" b="88104"/>
          <a:stretch>
            <a:fillRect/>
          </a:stretch>
        </p:blipFill>
        <p:spPr bwMode="auto">
          <a:xfrm>
            <a:off x="250825" y="188913"/>
            <a:ext cx="882015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07950" y="1370013"/>
            <a:ext cx="9036050" cy="436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kumimoji="1"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判断下列说法是否正确，正确的画“√”，错误的画“</a:t>
            </a:r>
            <a:r>
              <a:rPr kumimoji="1" lang="en-US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×”</a:t>
            </a:r>
            <a:r>
              <a:rPr kumimoji="1"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kumimoji="1"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胰腺和胰岛都是内分泌腺。                       （   ）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kumimoji="1"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人体内的腺体都能分泌激素。                     （   ）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kumimoji="1"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激素调节既受神经调节的控制，也能对神经调节产生影响</a:t>
            </a:r>
            <a:r>
              <a:rPr kumimoji="1" lang="en-US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) </a:t>
            </a:r>
          </a:p>
          <a:p>
            <a:endParaRPr kumimoji="1" lang="en-US" altLang="zh-CN" sz="24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kumimoji="1"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将下列疾病名称与可能的病因用线连接起来。</a:t>
            </a:r>
            <a:endParaRPr lang="zh-CN" altLang="en-US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侏儒症                     幼年时期生长激素分泌不足</a:t>
            </a: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糖尿病                     幼年时期生长激素分泌过多</a:t>
            </a: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巨人症                     胰岛素分泌过少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7885113" y="1874838"/>
            <a:ext cx="10795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 smtClean="0">
                <a:solidFill>
                  <a:srgbClr val="F90F15"/>
                </a:solidFill>
                <a:latin typeface="华文新魏" pitchFamily="2" charset="-122"/>
                <a:ea typeface="华文新魏" pitchFamily="2" charset="-122"/>
              </a:rPr>
              <a:t>×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8172450" y="2878138"/>
            <a:ext cx="8286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 smtClean="0">
                <a:solidFill>
                  <a:srgbClr val="F90F1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7885113" y="2446338"/>
            <a:ext cx="10795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 smtClean="0">
                <a:solidFill>
                  <a:srgbClr val="F90F15"/>
                </a:solidFill>
                <a:latin typeface="华文新魏" pitchFamily="2" charset="-122"/>
                <a:ea typeface="华文新魏" pitchFamily="2" charset="-122"/>
              </a:rPr>
              <a:t>×</a:t>
            </a:r>
          </a:p>
        </p:txBody>
      </p:sp>
      <p:sp>
        <p:nvSpPr>
          <p:cNvPr id="44043" name="Line 11"/>
          <p:cNvSpPr>
            <a:spLocks noChangeShapeType="1"/>
          </p:cNvSpPr>
          <p:nvPr/>
        </p:nvSpPr>
        <p:spPr bwMode="auto">
          <a:xfrm>
            <a:off x="1403350" y="4538663"/>
            <a:ext cx="316706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4" name="Line 12"/>
          <p:cNvSpPr>
            <a:spLocks noChangeShapeType="1"/>
          </p:cNvSpPr>
          <p:nvPr/>
        </p:nvSpPr>
        <p:spPr bwMode="auto">
          <a:xfrm>
            <a:off x="1331913" y="5041900"/>
            <a:ext cx="3311525" cy="431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5" name="Line 13"/>
          <p:cNvSpPr>
            <a:spLocks noChangeShapeType="1"/>
          </p:cNvSpPr>
          <p:nvPr/>
        </p:nvSpPr>
        <p:spPr bwMode="auto">
          <a:xfrm flipV="1">
            <a:off x="1403350" y="4970463"/>
            <a:ext cx="3168650" cy="6477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/>
      <p:bldP spid="44041" grpId="0"/>
      <p:bldP spid="44043" grpId="0" animBg="1"/>
      <p:bldP spid="44044" grpId="0" animBg="1"/>
      <p:bldP spid="4404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3094672" y="942315"/>
            <a:ext cx="29546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设计对照实验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85750" y="1879600"/>
            <a:ext cx="8572500" cy="389979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甲状腺激素具有促进蝌蚪发育的作用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。假如给你提供几只幼小的蝌蚪和甲状腺激素，你能设计一个对照实验来证明甲状腺激素的作用吗？</a:t>
            </a:r>
          </a:p>
          <a:p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请你跟同学讨论一下：这个实验的变量是什么？应当给蝌蚪提供什么样的生活条件？实验组和对照组的蝌蚪，喂的饵料应当相同吗？水质和水温应当相同吗？除此之外，还应当注意哪些问题？</a:t>
            </a:r>
          </a:p>
          <a:p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写出你的探究计划，在班内交流。有条件的话，不妨亲自做一做这个实验。</a:t>
            </a: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0" y="15128"/>
            <a:ext cx="2123728" cy="64633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技能训练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2" name="Group 4"/>
          <p:cNvGraphicFramePr>
            <a:graphicFrameLocks noGrp="1"/>
          </p:cNvGraphicFramePr>
          <p:nvPr/>
        </p:nvGraphicFramePr>
        <p:xfrm>
          <a:off x="539750" y="4797425"/>
          <a:ext cx="6918325" cy="1371600"/>
        </p:xfrm>
        <a:graphic>
          <a:graphicData uri="http://schemas.openxmlformats.org/drawingml/2006/table">
            <a:tbl>
              <a:tblPr/>
              <a:tblGrid>
                <a:gridCol w="1730375"/>
                <a:gridCol w="1296988"/>
                <a:gridCol w="1296987"/>
                <a:gridCol w="1296988"/>
                <a:gridCol w="1296987"/>
              </a:tblGrid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七天后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八天后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九天后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十天后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饲养缸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饲养缸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3998" name="Group 30"/>
          <p:cNvGraphicFramePr>
            <a:graphicFrameLocks noGrp="1"/>
          </p:cNvGraphicFramePr>
          <p:nvPr/>
        </p:nvGraphicFramePr>
        <p:xfrm>
          <a:off x="539750" y="4799013"/>
          <a:ext cx="6918325" cy="1371600"/>
        </p:xfrm>
        <a:graphic>
          <a:graphicData uri="http://schemas.openxmlformats.org/drawingml/2006/table">
            <a:tbl>
              <a:tblPr/>
              <a:tblGrid>
                <a:gridCol w="1730375"/>
                <a:gridCol w="1296988"/>
                <a:gridCol w="1296987"/>
                <a:gridCol w="1296988"/>
                <a:gridCol w="1296987"/>
              </a:tblGrid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七天后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八天后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九天后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十天后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饲养缸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饲养缸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4024" name="Rectangle 56"/>
          <p:cNvSpPr>
            <a:spLocks noChangeArrowheads="1"/>
          </p:cNvSpPr>
          <p:nvPr/>
        </p:nvSpPr>
        <p:spPr bwMode="auto">
          <a:xfrm>
            <a:off x="395288" y="333375"/>
            <a:ext cx="669607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8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技能训练</a:t>
            </a:r>
            <a:r>
              <a:rPr lang="zh-CN" altLang="en-US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设计对照实验</a:t>
            </a:r>
          </a:p>
        </p:txBody>
      </p:sp>
      <p:sp>
        <p:nvSpPr>
          <p:cNvPr id="84025" name="Text Box 57"/>
          <p:cNvSpPr txBox="1">
            <a:spLocks noChangeArrowheads="1"/>
          </p:cNvSpPr>
          <p:nvPr/>
        </p:nvSpPr>
        <p:spPr bwMode="auto">
          <a:xfrm>
            <a:off x="827088" y="755650"/>
            <a:ext cx="741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证明：甲状腺激素具有促进蝌蚪发育的作用</a:t>
            </a:r>
          </a:p>
        </p:txBody>
      </p:sp>
      <p:pic>
        <p:nvPicPr>
          <p:cNvPr id="84026" name="Picture 58" descr="学生大图 点击还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013" t="20410" r="21805" b="21805"/>
          <a:stretch>
            <a:fillRect/>
          </a:stretch>
        </p:blipFill>
        <p:spPr bwMode="auto">
          <a:xfrm>
            <a:off x="7669213" y="4429125"/>
            <a:ext cx="1295400" cy="203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4027" name="Text Box 59"/>
          <p:cNvSpPr txBox="1">
            <a:spLocks noChangeArrowheads="1"/>
          </p:cNvSpPr>
          <p:nvPr/>
        </p:nvSpPr>
        <p:spPr bwMode="auto">
          <a:xfrm>
            <a:off x="468313" y="1260475"/>
            <a:ext cx="2520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一、提出问题：</a:t>
            </a:r>
          </a:p>
        </p:txBody>
      </p:sp>
      <p:sp>
        <p:nvSpPr>
          <p:cNvPr id="84028" name="Text Box 60"/>
          <p:cNvSpPr txBox="1">
            <a:spLocks noChangeArrowheads="1"/>
          </p:cNvSpPr>
          <p:nvPr/>
        </p:nvSpPr>
        <p:spPr bwMode="auto">
          <a:xfrm>
            <a:off x="2555875" y="1260475"/>
            <a:ext cx="6011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甲状腺激素具有促进蝌蚪发育的作用吗？</a:t>
            </a:r>
          </a:p>
        </p:txBody>
      </p:sp>
      <p:sp>
        <p:nvSpPr>
          <p:cNvPr id="84029" name="Text Box 61"/>
          <p:cNvSpPr txBox="1">
            <a:spLocks noChangeArrowheads="1"/>
          </p:cNvSpPr>
          <p:nvPr/>
        </p:nvSpPr>
        <p:spPr bwMode="auto">
          <a:xfrm>
            <a:off x="468313" y="1692275"/>
            <a:ext cx="741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二、作出假设：甲状腺激素具有促进蝌蚪发育的作用</a:t>
            </a:r>
          </a:p>
        </p:txBody>
      </p:sp>
      <p:sp>
        <p:nvSpPr>
          <p:cNvPr id="84030" name="Text Box 62"/>
          <p:cNvSpPr txBox="1">
            <a:spLocks noChangeArrowheads="1"/>
          </p:cNvSpPr>
          <p:nvPr/>
        </p:nvSpPr>
        <p:spPr bwMode="auto">
          <a:xfrm>
            <a:off x="468313" y="2209800"/>
            <a:ext cx="4103687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三、制定计划：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、确定变量。</a:t>
            </a:r>
          </a:p>
        </p:txBody>
      </p:sp>
      <p:sp>
        <p:nvSpPr>
          <p:cNvPr id="84031" name="Text Box 63"/>
          <p:cNvSpPr txBox="1">
            <a:spLocks noChangeArrowheads="1"/>
          </p:cNvSpPr>
          <p:nvPr/>
        </p:nvSpPr>
        <p:spPr bwMode="auto">
          <a:xfrm>
            <a:off x="468313" y="3008313"/>
            <a:ext cx="867568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、设计对照实验，用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只大小相同蝌蚪，分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两组分别放入两个饲养缸中饲养， 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两组的水质和水温等条件相同，喂蝌蚪的饵料也相同。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缸的水中放入甲状腺激素，而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缸则不放。</a:t>
            </a:r>
          </a:p>
        </p:txBody>
      </p:sp>
      <p:sp>
        <p:nvSpPr>
          <p:cNvPr id="84032" name="Text Box 64"/>
          <p:cNvSpPr txBox="1">
            <a:spLocks noChangeArrowheads="1"/>
          </p:cNvSpPr>
          <p:nvPr/>
        </p:nvSpPr>
        <p:spPr bwMode="auto">
          <a:xfrm>
            <a:off x="468313" y="4043363"/>
            <a:ext cx="70564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四、实施计划：观察并记录蝌蚪的发育情况</a:t>
            </a:r>
          </a:p>
        </p:txBody>
      </p:sp>
      <p:sp>
        <p:nvSpPr>
          <p:cNvPr id="84033" name="Text Box 65"/>
          <p:cNvSpPr txBox="1">
            <a:spLocks noChangeArrowheads="1"/>
          </p:cNvSpPr>
          <p:nvPr/>
        </p:nvSpPr>
        <p:spPr bwMode="auto">
          <a:xfrm>
            <a:off x="539750" y="4392613"/>
            <a:ext cx="39608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两组</a:t>
            </a:r>
            <a:r>
              <a:rPr lang="zh-CN" altLang="en-US" sz="20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蝌蚪发育成青蛙的数量</a:t>
            </a:r>
          </a:p>
        </p:txBody>
      </p:sp>
      <p:sp>
        <p:nvSpPr>
          <p:cNvPr id="84034" name="Text Box 66"/>
          <p:cNvSpPr txBox="1">
            <a:spLocks noChangeArrowheads="1"/>
          </p:cNvSpPr>
          <p:nvPr/>
        </p:nvSpPr>
        <p:spPr bwMode="auto">
          <a:xfrm>
            <a:off x="468313" y="6132513"/>
            <a:ext cx="3024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五、得出结论：</a:t>
            </a:r>
          </a:p>
        </p:txBody>
      </p:sp>
      <p:sp>
        <p:nvSpPr>
          <p:cNvPr id="84036" name="Text Box 68"/>
          <p:cNvSpPr txBox="1">
            <a:spLocks noChangeArrowheads="1"/>
          </p:cNvSpPr>
          <p:nvPr/>
        </p:nvSpPr>
        <p:spPr bwMode="auto">
          <a:xfrm>
            <a:off x="2484438" y="6165850"/>
            <a:ext cx="5256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甲状腺激素具有促进蝌蚪发育的作用</a:t>
            </a:r>
          </a:p>
        </p:txBody>
      </p:sp>
      <p:sp>
        <p:nvSpPr>
          <p:cNvPr id="84038" name="Text Box 70"/>
          <p:cNvSpPr txBox="1">
            <a:spLocks noChangeArrowheads="1"/>
          </p:cNvSpPr>
          <p:nvPr/>
        </p:nvSpPr>
        <p:spPr bwMode="auto">
          <a:xfrm>
            <a:off x="2555875" y="2611438"/>
            <a:ext cx="2736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变量是甲状腺激素</a:t>
            </a:r>
          </a:p>
        </p:txBody>
      </p:sp>
      <p:sp>
        <p:nvSpPr>
          <p:cNvPr id="84039" name="Oval 71"/>
          <p:cNvSpPr>
            <a:spLocks noChangeArrowheads="1"/>
          </p:cNvSpPr>
          <p:nvPr/>
        </p:nvSpPr>
        <p:spPr bwMode="auto">
          <a:xfrm>
            <a:off x="1979613" y="765175"/>
            <a:ext cx="1871662" cy="503238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4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8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8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028" grpId="0"/>
      <p:bldP spid="84029" grpId="0"/>
      <p:bldP spid="84030" grpId="0"/>
      <p:bldP spid="84031" grpId="0"/>
      <p:bldP spid="84032" grpId="0"/>
      <p:bldP spid="84033" grpId="0"/>
      <p:bldP spid="84034" grpId="0"/>
      <p:bldP spid="84036" grpId="0"/>
      <p:bldP spid="84038" grpId="0"/>
      <p:bldP spid="8403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5" descr="163026_112428042443_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6846" y="5272880"/>
            <a:ext cx="1477154" cy="158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0" y="15128"/>
            <a:ext cx="2123728" cy="64633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技能训练</a:t>
            </a:r>
          </a:p>
        </p:txBody>
      </p:sp>
      <p:pic>
        <p:nvPicPr>
          <p:cNvPr id="24" name="Picture 4" descr="07415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28775"/>
            <a:ext cx="4116388" cy="308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763713" y="5013325"/>
            <a:ext cx="19446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饲养缸</a:t>
            </a: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5940425" y="5013325"/>
            <a:ext cx="18716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饲养缸</a:t>
            </a:r>
          </a:p>
        </p:txBody>
      </p:sp>
      <p:pic>
        <p:nvPicPr>
          <p:cNvPr id="27" name="Picture 7" descr="07415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3763" y="1628775"/>
            <a:ext cx="4116387" cy="308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1116013" y="5516563"/>
            <a:ext cx="295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水中放入甲状腺激素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6083300" y="5516563"/>
            <a:ext cx="1225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不放</a:t>
            </a:r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1835696" y="269081"/>
            <a:ext cx="5759450" cy="85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设计对照实验</a:t>
            </a:r>
          </a:p>
        </p:txBody>
      </p:sp>
      <p:pic>
        <p:nvPicPr>
          <p:cNvPr id="31" name="Picture 15" descr="86ab36b3815037f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1731" b="43945"/>
          <a:stretch>
            <a:fillRect/>
          </a:stretch>
        </p:blipFill>
        <p:spPr bwMode="auto">
          <a:xfrm>
            <a:off x="468313" y="1298575"/>
            <a:ext cx="3357562" cy="184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1835150" y="5949950"/>
            <a:ext cx="1439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实验组</a:t>
            </a:r>
          </a:p>
        </p:txBody>
      </p:sp>
      <p:sp>
        <p:nvSpPr>
          <p:cNvPr id="33" name="Text Box 43"/>
          <p:cNvSpPr txBox="1">
            <a:spLocks noChangeArrowheads="1"/>
          </p:cNvSpPr>
          <p:nvPr/>
        </p:nvSpPr>
        <p:spPr bwMode="auto">
          <a:xfrm>
            <a:off x="5937250" y="6021388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对照组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2" grpId="0"/>
      <p:bldP spid="3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://img2.imgtn.bdimg.com/it/u=3535311476,3264556756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41511" y="1124744"/>
            <a:ext cx="819092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、内分泌腺与外分泌腺的主要区别是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有没有导管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。内分泌腺的分泌物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激素直接进入血液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569" y="-6551"/>
            <a:ext cx="2659702" cy="83099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关键点拨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41511" y="2084270"/>
            <a:ext cx="81909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、胰腺既属于内分泌腺，又属于外分泌腺。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41511" y="2612909"/>
            <a:ext cx="819092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、生长激素是促进人体的生长，而甲状腺激素是促进人体的生长发育。（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提高神经系统的兴奋性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41511" y="3572435"/>
            <a:ext cx="81909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、侏儒症与呆小症的区别看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智力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是否正常。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41511" y="4101074"/>
            <a:ext cx="819092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、尿液中含有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葡萄糖，可能是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肾小管有病变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也可能是</a:t>
            </a:r>
            <a:r>
              <a:rPr lang="zh-CN" altLang="en-US" sz="2800" b="1" dirty="0">
                <a:solidFill>
                  <a:srgbClr val="FF0000"/>
                </a:solidFill>
              </a:rPr>
              <a:t>胰岛素分泌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不足。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341511" y="5060600"/>
            <a:ext cx="81909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胰岛素应该是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注射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的，而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不能口服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341511" y="5589240"/>
            <a:ext cx="819092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、碘是合成甲状腺激素的重要成分，甲状腺激素过少，成人易患地方性甲状腺肿，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幼儿易患呆小症。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  <p:bldP spid="11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166320"/>
            <a:ext cx="1691680" cy="169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0" y="2132856"/>
            <a:ext cx="9144000" cy="1868470"/>
          </a:xfrm>
          <a:prstGeom prst="rect">
            <a:avLst/>
          </a:prstGeom>
          <a:noFill/>
          <a:ln>
            <a:noFill/>
          </a:ln>
        </p:spPr>
        <p:txBody>
          <a:bodyPr wrap="square" lIns="18000" tIns="10800" rIns="18000" bIns="1080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人体的生命活动并不仅仅是靠神经系统调节的，而是既有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神经调节</a:t>
            </a:r>
            <a:r>
              <a:rPr lang="zh-CN" altLang="en-US" sz="4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的作用，又与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激素的调节</a:t>
            </a:r>
            <a:r>
              <a:rPr lang="zh-CN" altLang="en-US" sz="4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作用密不可分。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107504" y="57398"/>
            <a:ext cx="3024336" cy="92333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达标检测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773980"/>
            <a:ext cx="86409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电视剧有一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情节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，某人被过量注射了一种激素类药物，导致体内血糖含量急剧下降，最后死亡。根据所学知识推测此种激素最可能是（　　）</a:t>
            </a: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Ａ、生长激素      Ｂ、甲状腺激素</a:t>
            </a:r>
            <a:endParaRPr lang="en-US" altLang="zh-CN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Ｃ、胰岛素        Ｄ、性激素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899592" y="3140968"/>
            <a:ext cx="4427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>
            <a:off x="323528" y="4797152"/>
            <a:ext cx="234805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107504" y="57398"/>
            <a:ext cx="3024336" cy="92333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达标检测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773980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王刚是个足球迷，在看一场重要比赛时，他欢呼雀跃，并且面红耳赤、心跳加快、血压升高。在这个变化过程中，起调节作用的是（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Ａ神经调节和激素调节</a:t>
            </a:r>
            <a:endParaRPr lang="en-US" altLang="zh-CN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Ｂ神经调节  </a:t>
            </a:r>
            <a:endParaRPr lang="en-US" altLang="zh-CN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Ｃ激素调节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Ｄ血压调节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>
            <a:off x="445646" y="3789040"/>
            <a:ext cx="3838321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8089690" y="2636912"/>
            <a:ext cx="4427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40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107504" y="57398"/>
            <a:ext cx="3024336" cy="92333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达标检测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773980"/>
            <a:ext cx="8640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、饮食中缺碘，婴幼儿会患（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）</a:t>
            </a:r>
          </a:p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．侏儒症</a:t>
            </a:r>
            <a:endParaRPr lang="en-US" altLang="zh-CN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．地方性甲状腺肿</a:t>
            </a:r>
            <a:endParaRPr lang="en-US" altLang="zh-CN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．呆小症</a:t>
            </a:r>
            <a:endParaRPr lang="en-US" altLang="zh-CN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．糖尿病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6012160" y="1773980"/>
            <a:ext cx="4427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>
            <a:off x="315490" y="3789040"/>
            <a:ext cx="1952254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55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0790" y="4005064"/>
            <a:ext cx="4233210" cy="2822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107504" y="57398"/>
            <a:ext cx="3024336" cy="92333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达标检测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773980"/>
            <a:ext cx="86409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、人体激素分泌失调会导致某些疾病的发生。下列说法错误的是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　　）</a:t>
            </a:r>
          </a:p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．幼年时期缺乏生长激素导致侏儒症</a:t>
            </a:r>
            <a:endParaRPr lang="en-US" altLang="zh-CN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．人体胰岛素分泌不足会导致糖尿病</a:t>
            </a:r>
            <a:endParaRPr lang="en-US" altLang="zh-CN" sz="32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．成人时期生长激素分泌过多导致巨人症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．缺碘造成甲状腺激素分泌不足导致“大脖子病”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4139952" y="2204864"/>
            <a:ext cx="4427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>
            <a:off x="287524" y="4293096"/>
            <a:ext cx="7704856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107504" y="57398"/>
            <a:ext cx="3024336" cy="92333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达标检测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556792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、中学生正处于“青春期”，生理和心理发生着明显的变化，这些变化与激素和神经的调节有关。下列有关叙述中，正确的是（    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、“青春期”男女同学性器官迅速发育，并出现其他性别差异，主要是受生长激素的调节       </a:t>
            </a:r>
            <a:endParaRPr lang="en-US" altLang="zh-CN" sz="28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、某同学因“低血糖”常出现头晕、四肢无力，这可能是胰岛素分泌不足导致的  </a:t>
            </a:r>
            <a:endParaRPr lang="en-US" altLang="zh-CN" sz="28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、同学们食用加碘盐是为了预防地方性甲状腺肿   </a:t>
            </a:r>
            <a:endParaRPr lang="en-US" altLang="zh-CN" sz="28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、“青春期”生命活动的调节是以激素调节为主，神经调节为辅。</a:t>
            </a: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4350625" y="2341619"/>
            <a:ext cx="4427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>
            <a:off x="315572" y="5012012"/>
            <a:ext cx="7712812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6119664" y="0"/>
            <a:ext cx="3024336" cy="830997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达标检测</a:t>
            </a:r>
            <a:endParaRPr lang="zh-CN" altLang="en-US" sz="4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4016" y="153888"/>
            <a:ext cx="5004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、分析以下实验，回答问题：</a:t>
            </a:r>
          </a:p>
        </p:txBody>
      </p:sp>
      <p:sp>
        <p:nvSpPr>
          <p:cNvPr id="8" name="矩形 7"/>
          <p:cNvSpPr/>
          <p:nvPr/>
        </p:nvSpPr>
        <p:spPr>
          <a:xfrm>
            <a:off x="147355" y="891877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实验一：切除狗的胰腺，尿液中出现了葡萄糖，并出现糖尿病病人的一些症状。</a:t>
            </a:r>
          </a:p>
        </p:txBody>
      </p:sp>
      <p:sp>
        <p:nvSpPr>
          <p:cNvPr id="9" name="矩形 8"/>
          <p:cNvSpPr/>
          <p:nvPr/>
        </p:nvSpPr>
        <p:spPr>
          <a:xfrm>
            <a:off x="147355" y="1797882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实验二：将正常狗的胰管结扎，发现胰腺大部分萎缩，只有内部的一团团细胞</a:t>
            </a: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胰岛活着，这时，狗的尿液中没有出现葡萄糖。</a:t>
            </a:r>
          </a:p>
        </p:txBody>
      </p:sp>
      <p:sp>
        <p:nvSpPr>
          <p:cNvPr id="10" name="矩形 9"/>
          <p:cNvSpPr/>
          <p:nvPr/>
        </p:nvSpPr>
        <p:spPr>
          <a:xfrm>
            <a:off x="147355" y="2703886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）实验一和实验二进行对照，变量为     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47355" y="3240559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）根据以上实验可推测知                              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47355" y="3777232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实验三：将胰岛细胞提取液注射进行除了胰腺的狗的血液内，其糖尿病症状得到了缓解。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47355" y="4683237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实验四：将胰岛细胞提取液喂养切除了胰腺的狗，其糖尿病症状没有得到缓解。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47355" y="5589240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）从实验三和实验四的现象中可获取哪些有用的信息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652120" y="3165551"/>
            <a:ext cx="748680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616071" y="270892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胰岛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165503" y="3685304"/>
            <a:ext cx="4582961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3995936" y="3255367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胰岛素能调节葡萄糖的吸收和利用</a:t>
            </a:r>
          </a:p>
        </p:txBody>
      </p:sp>
      <p:sp>
        <p:nvSpPr>
          <p:cNvPr id="24" name="矩形 23"/>
          <p:cNvSpPr/>
          <p:nvPr/>
        </p:nvSpPr>
        <p:spPr>
          <a:xfrm>
            <a:off x="1288121" y="6093296"/>
            <a:ext cx="5444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治疗糖尿病需注射胰岛素，而不能口服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20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33"/>
          <p:cNvSpPr>
            <a:spLocks noChangeArrowheads="1"/>
          </p:cNvSpPr>
          <p:nvPr/>
        </p:nvSpPr>
        <p:spPr bwMode="auto">
          <a:xfrm>
            <a:off x="251520" y="404664"/>
            <a:ext cx="8496944" cy="100811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kern="0" dirty="0" smtClean="0">
                <a:solidFill>
                  <a:srgbClr val="CC0066"/>
                </a:solidFill>
              </a:rPr>
              <a:t>学习任务一    内分泌腺分泌激素</a:t>
            </a:r>
            <a:endParaRPr lang="zh-CN" altLang="en-US" sz="4400" b="1" kern="0" dirty="0" smtClean="0">
              <a:solidFill>
                <a:srgbClr val="A50021"/>
              </a:solidFill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611560" y="2067232"/>
            <a:ext cx="7848872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 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学习要求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自主学习：快速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阅读课本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P96-P97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页</a:t>
            </a:r>
            <a:r>
              <a:rPr lang="en-US" altLang="zh-CN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。然后回答下列问题。（时间</a:t>
            </a:r>
            <a:r>
              <a:rPr lang="en-US" altLang="zh-CN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分钟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、什么是内分泌腺？</a:t>
            </a:r>
            <a:endParaRPr lang="en-US" altLang="zh-CN" sz="3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、人体主要的内分泌腺有哪些？</a:t>
            </a:r>
            <a:endParaRPr lang="en-US" altLang="zh-CN" sz="3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4973470"/>
            <a:ext cx="1853241" cy="1853241"/>
          </a:xfrm>
          <a:prstGeom prst="rect">
            <a:avLst/>
          </a:prstGeom>
        </p:spPr>
      </p:pic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0" y="1009"/>
            <a:ext cx="2037737" cy="64633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知识回顾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9" y="1793312"/>
            <a:ext cx="5504625" cy="509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55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4411" y="-9470"/>
            <a:ext cx="5079589" cy="2358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55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56234"/>
            <a:ext cx="3648902" cy="3901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763688" y="908720"/>
            <a:ext cx="3384376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外分泌腺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17126" y="1672028"/>
            <a:ext cx="5396165" cy="125291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唾液腺、肠腺、胃腺、肝脏、皮脂腺、汗腺等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5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5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5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166320"/>
            <a:ext cx="1691680" cy="169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0"/>
            <a:ext cx="3923928" cy="523220"/>
          </a:xfrm>
          <a:prstGeom prst="rect">
            <a:avLst/>
          </a:prstGeom>
          <a:solidFill>
            <a:srgbClr val="99FFCC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内分泌腺分泌激素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79512" y="1916832"/>
            <a:ext cx="8804213" cy="135140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18000" bIns="1080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内分泌腺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没有导管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，它们的分泌物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激素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直接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进入腺体内的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毛细血管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，并随着血液循环输送到全身各处。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07504" y="908720"/>
            <a:ext cx="8964488" cy="68660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18000" bIns="1080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人的生殖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一节，我们已经学习过有关性激素的内容，知道了性激素是由睾丸、卵巢等分泌的。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睾丸和卵巢都是内分泌腺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665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60880"/>
            <a:ext cx="6242970" cy="344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solidFill>
            <a:srgbClr val="99FFCC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内分泌腺与外分泌腺比较：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3799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7" y="1484784"/>
            <a:ext cx="9110783" cy="38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699791" y="3027619"/>
            <a:ext cx="2592289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012160" y="3034132"/>
            <a:ext cx="2592289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692140" y="3645024"/>
            <a:ext cx="2592289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652120" y="3651530"/>
            <a:ext cx="3312368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2451117" y="4326195"/>
            <a:ext cx="2952328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5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5606715" y="4326195"/>
            <a:ext cx="3377241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5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625951" y="4318163"/>
            <a:ext cx="3338537" cy="760475"/>
          </a:xfrm>
          <a:prstGeom prst="rect">
            <a:avLst/>
          </a:prstGeom>
          <a:noFill/>
          <a:ln>
            <a:noFill/>
          </a:ln>
        </p:spPr>
        <p:txBody>
          <a:bodyPr wrap="square" lIns="0" tIns="10800" rIns="0" bIns="1080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唾液腺、肠腺、胃腺、肝脏、皮脂腺、汗腺等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0"/>
            <a:ext cx="3923928" cy="523220"/>
          </a:xfrm>
          <a:prstGeom prst="rect">
            <a:avLst/>
          </a:prstGeom>
          <a:solidFill>
            <a:srgbClr val="99FFCC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内分泌腺分泌激素</a:t>
            </a:r>
          </a:p>
        </p:txBody>
      </p:sp>
      <p:pic>
        <p:nvPicPr>
          <p:cNvPr id="7" name="Picture 3" descr="复件 (4) 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45"/>
          <a:stretch>
            <a:fillRect/>
          </a:stretch>
        </p:blipFill>
        <p:spPr bwMode="auto">
          <a:xfrm>
            <a:off x="35496" y="1124744"/>
            <a:ext cx="6769100" cy="484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79512" y="6206209"/>
            <a:ext cx="4653000" cy="39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10800" rIns="18000" bIns="1080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人体主要内分泌腺及其分泌的激素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420046" y="1477704"/>
            <a:ext cx="2088057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      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420046" y="2127645"/>
            <a:ext cx="2407681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       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4139952" y="667544"/>
            <a:ext cx="10092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</a:rPr>
              <a:t>胰腺</a:t>
            </a:r>
          </a:p>
        </p:txBody>
      </p:sp>
      <p:sp>
        <p:nvSpPr>
          <p:cNvPr id="17" name="AutoShape 10"/>
          <p:cNvSpPr/>
          <p:nvPr/>
        </p:nvSpPr>
        <p:spPr bwMode="auto">
          <a:xfrm>
            <a:off x="5149155" y="484124"/>
            <a:ext cx="143372" cy="856644"/>
          </a:xfrm>
          <a:prstGeom prst="leftBrace">
            <a:avLst>
              <a:gd name="adj1" fmla="val 37363"/>
              <a:gd name="adj2" fmla="val 50000"/>
            </a:avLst>
          </a:prstGeom>
          <a:noFill/>
          <a:ln w="19050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5474368" y="332656"/>
            <a:ext cx="31300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</a:rPr>
              <a:t>分泌胰液</a:t>
            </a: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外分泌腺</a:t>
            </a: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5474368" y="889556"/>
            <a:ext cx="35621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</a:rPr>
              <a:t>分泌胰岛素</a:t>
            </a: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内分泌腺</a:t>
            </a: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420046" y="2636912"/>
            <a:ext cx="2407681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       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420046" y="3129132"/>
            <a:ext cx="2407681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       </a:t>
            </a: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420046" y="3501008"/>
            <a:ext cx="2952154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⑤       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420046" y="4149080"/>
            <a:ext cx="2407681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⑥       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420046" y="4653136"/>
            <a:ext cx="2407681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⑦       </a:t>
            </a:r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6156176" y="3645024"/>
            <a:ext cx="2987824" cy="3194721"/>
          </a:xfrm>
          <a:prstGeom prst="rect">
            <a:avLst/>
          </a:prstGeom>
          <a:solidFill>
            <a:srgbClr val="99FFCC"/>
          </a:solidFill>
          <a:ln>
            <a:noFill/>
          </a:ln>
          <a:effectLst/>
        </p:spPr>
        <p:txBody>
          <a:bodyPr wrap="square" lIns="0" r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j-ea"/>
                <a:ea typeface="+mj-ea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人体主要的内分泌腺有垂体、甲状腺、肾上腺、胰岛和性腺（睾丸、卵巢）等，它们共同组成人体的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内分泌系统</a:t>
            </a: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分泌许多种激素。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/>
      <p:bldP spid="17" grpId="0" animBg="1"/>
      <p:bldP spid="18" grpId="0"/>
      <p:bldP spid="19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1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0_默认设计模板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6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7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8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600" b="1" i="0" u="none" strike="noStrike" cap="none" normalizeH="0" baseline="0" smtClean="0">
            <a:ln>
              <a:noFill/>
            </a:ln>
            <a:solidFill>
              <a:srgbClr val="FF0066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600" b="1" i="0" u="none" strike="noStrike" cap="none" normalizeH="0" baseline="0" smtClean="0">
            <a:ln>
              <a:noFill/>
            </a:ln>
            <a:solidFill>
              <a:srgbClr val="FF0066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3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_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默认设计模板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2_默认设计模板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3_默认设计模板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4_默认设计模板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</Template>
  <TotalTime>3</TotalTime>
  <Words>5225</Words>
  <Application>WPS 演示</Application>
  <PresentationFormat>全屏显示(4:3)</PresentationFormat>
  <Paragraphs>328</Paragraphs>
  <Slides>45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18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45</vt:i4>
      </vt:variant>
    </vt:vector>
  </HeadingPairs>
  <TitlesOfParts>
    <vt:vector size="63" baseType="lpstr">
      <vt:lpstr>10_默认设计模板</vt:lpstr>
      <vt:lpstr>11_默认设计模板</vt:lpstr>
      <vt:lpstr>12_默认设计模板</vt:lpstr>
      <vt:lpstr>13_默认设计模板</vt:lpstr>
      <vt:lpstr>14_默认设计模板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1_Default Design</vt:lpstr>
      <vt:lpstr>8_自定义设计方案</vt:lpstr>
      <vt:lpstr>3_默认设计模板</vt:lpstr>
      <vt:lpstr>主题1</vt:lpstr>
      <vt:lpstr>1_主题1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Printed>2411-12-29T16:00:00Z</cp:lastPrinted>
  <dcterms:created xsi:type="dcterms:W3CDTF">2411-12-29T16:00:00Z</dcterms:created>
  <dcterms:modified xsi:type="dcterms:W3CDTF">2019-05-22T09:34:20Z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2052-10.1.0.7452</vt:lpwstr>
  </property>
</Properties>
</file>