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40"/>
  </p:notesMasterIdLst>
  <p:sldIdLst>
    <p:sldId id="424" r:id="rId2"/>
    <p:sldId id="413" r:id="rId3"/>
    <p:sldId id="414" r:id="rId4"/>
    <p:sldId id="415" r:id="rId5"/>
    <p:sldId id="422" r:id="rId6"/>
    <p:sldId id="416" r:id="rId7"/>
    <p:sldId id="417" r:id="rId8"/>
    <p:sldId id="418" r:id="rId9"/>
    <p:sldId id="419" r:id="rId10"/>
    <p:sldId id="392" r:id="rId11"/>
    <p:sldId id="315" r:id="rId12"/>
    <p:sldId id="421" r:id="rId13"/>
    <p:sldId id="402" r:id="rId14"/>
    <p:sldId id="333" r:id="rId15"/>
    <p:sldId id="332" r:id="rId16"/>
    <p:sldId id="397" r:id="rId17"/>
    <p:sldId id="347" r:id="rId18"/>
    <p:sldId id="395" r:id="rId19"/>
    <p:sldId id="396" r:id="rId20"/>
    <p:sldId id="334" r:id="rId21"/>
    <p:sldId id="257" r:id="rId22"/>
    <p:sldId id="303" r:id="rId23"/>
    <p:sldId id="348" r:id="rId24"/>
    <p:sldId id="349" r:id="rId25"/>
    <p:sldId id="320" r:id="rId26"/>
    <p:sldId id="398" r:id="rId27"/>
    <p:sldId id="329" r:id="rId28"/>
    <p:sldId id="327" r:id="rId29"/>
    <p:sldId id="295" r:id="rId30"/>
    <p:sldId id="403" r:id="rId31"/>
    <p:sldId id="412" r:id="rId32"/>
    <p:sldId id="292" r:id="rId33"/>
    <p:sldId id="306" r:id="rId34"/>
    <p:sldId id="273" r:id="rId35"/>
    <p:sldId id="274" r:id="rId36"/>
    <p:sldId id="423" r:id="rId37"/>
    <p:sldId id="293" r:id="rId38"/>
    <p:sldId id="313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00FF00"/>
    <a:srgbClr val="99CC00"/>
    <a:srgbClr val="FF9900"/>
    <a:srgbClr val="FF0000"/>
    <a:srgbClr val="FFFF00"/>
    <a:srgbClr val="FFCC00"/>
    <a:srgbClr val="9966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65"/>
    <p:restoredTop sz="94660"/>
  </p:normalViewPr>
  <p:slideViewPr>
    <p:cSldViewPr showGuides="1">
      <p:cViewPr>
        <p:scale>
          <a:sx n="75" d="100"/>
          <a:sy n="75" d="100"/>
        </p:scale>
        <p:origin x="-183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9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2052" name="幻灯片图像占位符 20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文本占位符 2052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幻灯片图像占位符 24576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63" name="文本占位符 245762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幻灯片图像占位符 21913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9139" name="文本占位符 21913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228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文本占位符 12290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3891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文本占位符 38914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4096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文本占位符 40962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5120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文本占位符 51202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幻灯片图像占位符 20582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5827" name="文本占位符 205826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幻灯片图像占位符 12185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文本占位符 12185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幻灯片图像占位符 11980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文本占位符 119810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幻灯片图像占位符 14028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文本占位符 140290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幻灯片图像占位符 12390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文本占位符 123906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2457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文本占位符 24578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6144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文本占位符 61442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3072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文本占位符 30722"/>
          <p:cNvSpPr>
            <a:spLocks noGrp="1" noRot="1"/>
          </p:cNvSpPr>
          <p:nvPr>
            <p:ph type="body" idx="1"/>
          </p:nvPr>
        </p:nvSpPr>
        <p:spPr>
          <a:ln/>
        </p:spPr>
        <p:txBody>
          <a:bodyPr anchor="ctr"/>
          <a:lstStyle/>
          <a:p>
            <a:pPr lvl="0"/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8" name="图片 244737" descr="11881008"/>
          <p:cNvPicPr>
            <a:picLocks noChangeAspect="1"/>
          </p:cNvPicPr>
          <p:nvPr/>
        </p:nvPicPr>
        <p:blipFill>
          <a:blip r:embed="rId3"/>
          <a:srcRect r="16182" b="5325"/>
          <a:stretch>
            <a:fillRect/>
          </a:stretch>
        </p:blipFill>
        <p:spPr>
          <a:xfrm>
            <a:off x="0" y="17463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4739" name="标题 244738"/>
          <p:cNvSpPr>
            <a:spLocks noGrp="1"/>
          </p:cNvSpPr>
          <p:nvPr>
            <p:ph type="ctrTitle"/>
          </p:nvPr>
        </p:nvSpPr>
        <p:spPr>
          <a:xfrm>
            <a:off x="755650" y="2708275"/>
            <a:ext cx="7772400" cy="1470025"/>
          </a:xfrm>
          <a:ln/>
        </p:spPr>
        <p:txBody>
          <a:bodyPr anchor="ctr"/>
          <a:lstStyle/>
          <a:p>
            <a:pPr defTabSz="914400">
              <a:buSzPct val="100000"/>
            </a:pPr>
            <a:r>
              <a:rPr lang="zh-CN" altLang="en-US" sz="4800" b="1" kern="1200" baseline="0">
                <a:solidFill>
                  <a:srgbClr val="FFFF00"/>
                </a:solidFill>
                <a:latin typeface="华文行楷" pitchFamily="2" charset="-122"/>
                <a:ea typeface="华文行楷" pitchFamily="2" charset="-122"/>
              </a:rPr>
              <a:t>探究环境污染对生物的影响</a:t>
            </a:r>
          </a:p>
        </p:txBody>
      </p:sp>
      <p:sp>
        <p:nvSpPr>
          <p:cNvPr id="244740" name="动作按钮: 前进或下一项 244739">
            <a:hlinkClick r:id="" action="ppaction://hlinkshowjump?jump=nextslide"/>
          </p:cNvPr>
          <p:cNvSpPr/>
          <p:nvPr/>
        </p:nvSpPr>
        <p:spPr>
          <a:xfrm>
            <a:off x="7885113" y="6237288"/>
            <a:ext cx="900112" cy="476250"/>
          </a:xfrm>
          <a:prstGeom prst="actionButtonForwardNex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marL="342900" indent="-342900" algn="ctr">
              <a:spcBef>
                <a:spcPct val="20000"/>
              </a:spcBef>
              <a:buChar char="•"/>
            </a:pP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20" name="图片 188419" descr="b2342b7e-93cc-4c76-acea-c453d5cf6db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8421" name="文本框 188420"/>
          <p:cNvSpPr txBox="1"/>
          <p:nvPr/>
        </p:nvSpPr>
        <p:spPr>
          <a:xfrm>
            <a:off x="2771775" y="62071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8422" name="文本框 188421"/>
          <p:cNvSpPr txBox="1"/>
          <p:nvPr/>
        </p:nvSpPr>
        <p:spPr>
          <a:xfrm>
            <a:off x="6372225" y="620713"/>
            <a:ext cx="18097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</a:rPr>
              <a:t>垃圾焚烧</a:t>
            </a:r>
          </a:p>
        </p:txBody>
      </p:sp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42" name="图片 99341" descr="160832ksvsaixftz9i3cg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0" name="标题 99329"/>
          <p:cNvSpPr>
            <a:spLocks noGrp="1"/>
          </p:cNvSpPr>
          <p:nvPr>
            <p:ph type="title"/>
          </p:nvPr>
        </p:nvSpPr>
        <p:spPr>
          <a:xfrm>
            <a:off x="663575" y="4941888"/>
            <a:ext cx="8229600" cy="2290762"/>
          </a:xfrm>
          <a:ln/>
        </p:spPr>
        <p:txBody>
          <a:bodyPr anchor="ctr"/>
          <a:lstStyle/>
          <a:p>
            <a:pPr algn="l"/>
            <a:r>
              <a:rPr lang="en-US" altLang="zh-CN" sz="320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1995</a:t>
            </a:r>
            <a:r>
              <a:rPr lang="zh-CN" altLang="en-US" sz="32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年，柳州酸雨频率最高曾达</a:t>
            </a:r>
            <a:r>
              <a:rPr lang="en-US" altLang="zh-CN" sz="320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98.5%</a:t>
            </a:r>
            <a:r>
              <a:rPr lang="zh-CN" altLang="en-US" sz="32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，最酸时雨水</a:t>
            </a:r>
            <a:r>
              <a:rPr lang="en-US" altLang="zh-CN" sz="320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pH</a:t>
            </a:r>
            <a:r>
              <a:rPr lang="zh-CN" altLang="en-US" sz="32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低于</a:t>
            </a:r>
            <a:r>
              <a:rPr lang="en-US" altLang="zh-CN" sz="320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dirty="0"/>
              <a:t> </a:t>
            </a:r>
          </a:p>
        </p:txBody>
      </p:sp>
      <p:sp>
        <p:nvSpPr>
          <p:cNvPr id="99341" name="矩形 99340"/>
          <p:cNvSpPr/>
          <p:nvPr/>
        </p:nvSpPr>
        <p:spPr>
          <a:xfrm>
            <a:off x="2843213" y="260350"/>
            <a:ext cx="4248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曾是全国四大酸雨之都</a:t>
            </a:r>
          </a:p>
        </p:txBody>
      </p:sp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/>
          <p:nvPr/>
        </p:nvSpPr>
        <p:spPr>
          <a:xfrm>
            <a:off x="900113" y="2060575"/>
            <a:ext cx="7272337" cy="4032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．以酸雨危害为例，说明环境污染对生物的危害；</a:t>
            </a:r>
          </a:p>
          <a:p>
            <a:pPr algn="just"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．设计并完成酸雨对生物影响的探究；</a:t>
            </a:r>
          </a:p>
          <a:p>
            <a:pPr algn="just">
              <a:spcBef>
                <a:spcPct val="50000"/>
              </a:spcBef>
            </a:pPr>
            <a:r>
              <a:rPr lang="en-US" altLang="zh-CN" sz="3600" b="1"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Arial" panose="020B0604020202020204" pitchFamily="34" charset="0"/>
              </a:rPr>
              <a:t>．了解重金属污染和温室效应臭氧层空洞的危害。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29013" y="838200"/>
            <a:ext cx="26431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彩云" pitchFamily="2" charset="-122"/>
              </a:rPr>
              <a:t>学习目标</a:t>
            </a:r>
          </a:p>
        </p:txBody>
      </p:sp>
      <p:pic>
        <p:nvPicPr>
          <p:cNvPr id="8200" name="Picture 8" descr="png-0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685800"/>
            <a:ext cx="1066800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文本框 204801"/>
          <p:cNvSpPr txBox="1"/>
          <p:nvPr/>
        </p:nvSpPr>
        <p:spPr>
          <a:xfrm>
            <a:off x="539750" y="404813"/>
            <a:ext cx="7920038" cy="454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自</a:t>
            </a: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学课本，回答以下问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题：</a:t>
            </a:r>
          </a:p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4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、什么是酸雨？其</a:t>
            </a:r>
            <a:r>
              <a:rPr lang="en-US" altLang="zh-CN" sz="4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ph</a:t>
            </a: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值是多少？</a:t>
            </a: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、酸雨是怎样形成的？</a:t>
            </a: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、酸雨有什么危害？</a:t>
            </a:r>
          </a:p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40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、如何防治酸雨？</a:t>
            </a:r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图片 120833" descr="酸雨的形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8" y="1508125"/>
            <a:ext cx="6985000" cy="4081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835" name="文本框 120834"/>
          <p:cNvSpPr txBox="1"/>
          <p:nvPr/>
        </p:nvSpPr>
        <p:spPr>
          <a:xfrm>
            <a:off x="1042988" y="5300663"/>
            <a:ext cx="23764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0836" name="动作按钮: 前进或下一项 120835">
            <a:hlinkClick r:id="" action="ppaction://hlinkshowjump?jump=nextslide"/>
          </p:cNvPr>
          <p:cNvSpPr/>
          <p:nvPr/>
        </p:nvSpPr>
        <p:spPr>
          <a:xfrm>
            <a:off x="7667625" y="6165850"/>
            <a:ext cx="1476375" cy="692150"/>
          </a:xfrm>
          <a:prstGeom prst="actionButtonForwardNex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20837" name="文本框 120836"/>
          <p:cNvSpPr txBox="1"/>
          <p:nvPr/>
        </p:nvSpPr>
        <p:spPr>
          <a:xfrm>
            <a:off x="900113" y="5578475"/>
            <a:ext cx="7527925" cy="117570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在我国酸雨多分布于南方，它的主要成分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为水、硝酸和硫酸。</a:t>
            </a:r>
          </a:p>
        </p:txBody>
      </p:sp>
      <p:sp>
        <p:nvSpPr>
          <p:cNvPr id="120839" name="文本框 120838"/>
          <p:cNvSpPr txBox="1"/>
          <p:nvPr/>
        </p:nvSpPr>
        <p:spPr>
          <a:xfrm>
            <a:off x="2335213" y="546100"/>
            <a:ext cx="19446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酸性较强</a:t>
            </a:r>
          </a:p>
        </p:txBody>
      </p:sp>
      <p:sp>
        <p:nvSpPr>
          <p:cNvPr id="120840" name="文本框 120839"/>
          <p:cNvSpPr txBox="1"/>
          <p:nvPr/>
        </p:nvSpPr>
        <p:spPr>
          <a:xfrm>
            <a:off x="7016750" y="549275"/>
            <a:ext cx="1008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华文行楷" pitchFamily="2" charset="-122"/>
              </a:rPr>
              <a:t>5.6</a:t>
            </a:r>
          </a:p>
        </p:txBody>
      </p:sp>
      <p:sp>
        <p:nvSpPr>
          <p:cNvPr id="120841" name="文本框 120840"/>
          <p:cNvSpPr txBox="1"/>
          <p:nvPr/>
        </p:nvSpPr>
        <p:spPr>
          <a:xfrm>
            <a:off x="2251075" y="549275"/>
            <a:ext cx="62769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u="sng" dirty="0">
                <a:latin typeface="Arial" panose="020B0604020202020204" pitchFamily="34" charset="0"/>
              </a:rPr>
              <a:t>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的雨，</a:t>
            </a:r>
            <a:r>
              <a:rPr lang="en-US" altLang="zh-CN" sz="3600" b="1">
                <a:latin typeface="Arial" panose="020B0604020202020204" pitchFamily="34" charset="0"/>
              </a:rPr>
              <a:t>pH</a:t>
            </a:r>
            <a:r>
              <a:rPr lang="zh-CN" altLang="en-US" sz="3600" b="1" dirty="0">
                <a:latin typeface="Arial" panose="020B0604020202020204" pitchFamily="34" charset="0"/>
              </a:rPr>
              <a:t>小于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  <a:r>
              <a:rPr lang="zh-CN" altLang="en-US" u="sng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0845" name="流程图: 可选过程 120844"/>
          <p:cNvSpPr/>
          <p:nvPr/>
        </p:nvSpPr>
        <p:spPr>
          <a:xfrm>
            <a:off x="827088" y="549275"/>
            <a:ext cx="1431925" cy="715089"/>
          </a:xfrm>
          <a:prstGeom prst="flowChartAlternateProcess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3600" b="1" dirty="0">
                <a:latin typeface="Arial" panose="020B0604020202020204" pitchFamily="34" charset="0"/>
              </a:rPr>
              <a:t>酸雨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/>
      <p:bldP spid="120837" grpId="0"/>
      <p:bldP spid="120839" grpId="0"/>
      <p:bldP spid="1208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文本框 118785"/>
          <p:cNvSpPr txBox="1"/>
          <p:nvPr/>
        </p:nvSpPr>
        <p:spPr>
          <a:xfrm>
            <a:off x="228600" y="5867400"/>
            <a:ext cx="4044950" cy="5191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工厂燃烧含</a:t>
            </a:r>
            <a:r>
              <a:rPr lang="zh-CN" altLang="en-US" sz="2800" b="1" u="sng"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硫</a:t>
            </a:r>
            <a:r>
              <a:rPr lang="zh-CN" altLang="en-US" sz="2800" b="1"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量高的煤</a:t>
            </a:r>
          </a:p>
        </p:txBody>
      </p:sp>
      <p:sp>
        <p:nvSpPr>
          <p:cNvPr id="118787" name="文本框 118786"/>
          <p:cNvSpPr txBox="1"/>
          <p:nvPr/>
        </p:nvSpPr>
        <p:spPr>
          <a:xfrm>
            <a:off x="4953000" y="5867400"/>
            <a:ext cx="34353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机动车排放的尾气</a:t>
            </a:r>
          </a:p>
        </p:txBody>
      </p:sp>
      <p:sp>
        <p:nvSpPr>
          <p:cNvPr id="118788" name="动作按钮: 前进或下一项 118787">
            <a:hlinkClick r:id="" action="ppaction://hlinkshowjump?jump=nextslide"/>
          </p:cNvPr>
          <p:cNvSpPr/>
          <p:nvPr/>
        </p:nvSpPr>
        <p:spPr>
          <a:xfrm>
            <a:off x="7667625" y="6165850"/>
            <a:ext cx="1476375" cy="692150"/>
          </a:xfrm>
          <a:prstGeom prst="actionButtonForwardNex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8789" name="标题 118788"/>
          <p:cNvSpPr txBox="1">
            <a:spLocks noGrp="1"/>
          </p:cNvSpPr>
          <p:nvPr>
            <p:ph type="title"/>
          </p:nvPr>
        </p:nvSpPr>
        <p:spPr>
          <a:xfrm>
            <a:off x="395288" y="620713"/>
            <a:ext cx="8223250" cy="1203325"/>
          </a:xfrm>
          <a:ln/>
        </p:spPr>
        <p:txBody>
          <a:bodyPr vert="horz" wrap="square" anchor="ctr"/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酸雨形成的原因主要是人为地向大气中排放大量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</a:rPr>
              <a:t>___________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</a:rPr>
              <a:t>造成的。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  <a:t/>
            </a:r>
            <a:b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</a:rPr>
            </a:b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8790" name="文本框 118789"/>
          <p:cNvSpPr txBox="1"/>
          <p:nvPr/>
        </p:nvSpPr>
        <p:spPr>
          <a:xfrm>
            <a:off x="1331913" y="908050"/>
            <a:ext cx="23764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酸性物质</a:t>
            </a:r>
          </a:p>
        </p:txBody>
      </p:sp>
      <p:pic>
        <p:nvPicPr>
          <p:cNvPr id="118791" name="图片 118790" descr="FCC46DD6EA6917B66F74E9562A7FDF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538" y="2636838"/>
            <a:ext cx="4440237" cy="235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2" name="图片 118791" descr="d4-3-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25" y="2636838"/>
            <a:ext cx="3744913" cy="2341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  <p:bldP spid="118787" grpId="0"/>
      <p:bldP spid="118788" grpId="0"/>
      <p:bldP spid="118789" grpId="0"/>
      <p:bldP spid="1187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9" name="文本占位符 198658"/>
          <p:cNvSpPr>
            <a:spLocks noGrp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198660" name="图片 198659" descr="Redocn_2013111800390184"/>
          <p:cNvPicPr>
            <a:picLocks noChangeAspect="1"/>
          </p:cNvPicPr>
          <p:nvPr/>
        </p:nvPicPr>
        <p:blipFill>
          <a:blip r:embed="rId2"/>
          <a:srcRect l="1071" t="5466" r="7120" b="14174"/>
          <a:stretch>
            <a:fillRect/>
          </a:stretch>
        </p:blipFill>
        <p:spPr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8661" name="文本框 198660"/>
          <p:cNvSpPr txBox="1"/>
          <p:nvPr/>
        </p:nvSpPr>
        <p:spPr>
          <a:xfrm>
            <a:off x="3708400" y="5949950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FF00"/>
                </a:solidFill>
                <a:latin typeface="Arial" panose="020B0604020202020204" pitchFamily="34" charset="0"/>
                <a:ea typeface="楷体_GB2312" pitchFamily="49" charset="-122"/>
              </a:rPr>
              <a:t>被腐蚀的自行车</a:t>
            </a:r>
          </a:p>
        </p:txBody>
      </p:sp>
      <p:sp>
        <p:nvSpPr>
          <p:cNvPr id="198662" name="Cloud"/>
          <p:cNvSpPr>
            <a:spLocks noChangeAspect="1" noEditPoints="1"/>
          </p:cNvSpPr>
          <p:nvPr/>
        </p:nvSpPr>
        <p:spPr>
          <a:xfrm>
            <a:off x="2339975" y="0"/>
            <a:ext cx="3744913" cy="1412875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67" y="10800"/>
              </a:cxn>
              <a:cxn ang="0">
                <a:pos x="10800" y="21577"/>
              </a:cxn>
              <a:cxn ang="0">
                <a:pos x="21582" y="10800"/>
              </a:cxn>
              <a:cxn ang="0">
                <a:pos x="10800" y="1235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arcTo wR="2173" hR="2973" stAng="-5658044" swAng="-9152479"/>
                <a:arcTo wR="2180" hR="2959" stAng="-7692391" swAng="-8804134"/>
                <a:arcTo wR="3860" hR="5272" stAng="-13083100" swAng="-4542201"/>
                <a:arcTo wR="3376" hR="4608" stAng="-13342886" swAng="-6909565"/>
                <a:arcTo wR="2893" hR="3934" stAng="-14721123" swAng="-6840787"/>
                <a:arcTo wR="3388" hR="4610" stAng="-16560266" swAng="-7815448"/>
                <a:arcTo wR="2667" hR="3637" stAng="-19780702" swAng="-6541267"/>
                <a:arcTo wR="2429" hR="3298" stAng="-823813" swAng="-7035291"/>
                <a:arcTo wR="2183" hR="2973" stAng="-2764122" swAng="-5984549"/>
                <a:arcTo wR="2667" hR="3634" stAng="-3248686" swAng="-5397590"/>
                <a:arcTo wR="3377" hR="4595" stAng="-4002053" swAng="-7427288"/>
                <a:close/>
              </a:path>
              <a:path w="21600" h="21600" fill="none">
                <a:moveTo>
                  <a:pt x="1080" y="12690"/>
                </a:moveTo>
                <a:arcTo wR="2173" hR="2973" stAng="-14810523" swAng="-1585507"/>
              </a:path>
              <a:path w="21600" h="21600" fill="none">
                <a:moveTo>
                  <a:pt x="2910" y="17640"/>
                </a:moveTo>
                <a:arcTo wR="2180" hR="2959" stAng="-16496524" swAng="-686848"/>
              </a:path>
              <a:path w="21600" h="21600" fill="none">
                <a:moveTo>
                  <a:pt x="7905" y="18675"/>
                </a:moveTo>
                <a:arcTo wR="3376" hR="4608" stAng="-12498111" swAng="-844775"/>
              </a:path>
              <a:path w="21600" h="21600" fill="none">
                <a:moveTo>
                  <a:pt x="14280" y="18330"/>
                </a:moveTo>
                <a:arcTo wR="3376" hR="4608" stAng="-20252451" swAng="-959849"/>
              </a:path>
              <a:path w="21600" h="21600" fill="none">
                <a:moveTo>
                  <a:pt x="18690" y="15045"/>
                </a:moveTo>
                <a:arcTo wR="2893" hR="3934" stAng="-21561910" swAng="-4255046"/>
              </a:path>
              <a:path w="21600" h="21600" fill="none">
                <a:moveTo>
                  <a:pt x="20175" y="9015"/>
                </a:moveTo>
                <a:arcTo wR="2667" hR="3637" stAng="-18115995" swAng="-1664706"/>
              </a:path>
              <a:path w="21600" h="21600" fill="none">
                <a:moveTo>
                  <a:pt x="19200" y="3345"/>
                </a:moveTo>
                <a:arcTo wR="2429" hR="3298" stAng="-21532436" swAng="-891377"/>
              </a:path>
              <a:path w="21600" h="21600" fill="none">
                <a:moveTo>
                  <a:pt x="14910" y="1170"/>
                </a:moveTo>
                <a:arcTo wR="2429" hR="3298" stAng="-7859104" swAng="-1092014"/>
              </a:path>
              <a:path w="21600" h="21600" fill="none">
                <a:moveTo>
                  <a:pt x="11250" y="1665"/>
                </a:moveTo>
                <a:arcTo wR="2183" hR="2973" stAng="-8748671" swAng="-1061506"/>
              </a:path>
              <a:path w="21600" h="21600" fill="none">
                <a:moveTo>
                  <a:pt x="7650" y="3270"/>
                </a:moveTo>
                <a:arcTo wR="3377" hR="4595" stAng="-3262911" swAng="-739142"/>
              </a:path>
              <a:path w="21600" h="21600" fill="none">
                <a:moveTo>
                  <a:pt x="1950" y="7185"/>
                </a:moveTo>
                <a:arcTo wR="3377" hR="4595" stAng="-11429341" swAng="-711586"/>
              </a:path>
            </a:pathLst>
          </a:custGeom>
          <a:solidFill>
            <a:srgbClr val="969696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r>
              <a:rPr lang="zh-CN" altLang="en-US" sz="4800" dirty="0">
                <a:latin typeface="Arial" panose="020B0604020202020204" pitchFamily="34" charset="0"/>
              </a:rPr>
              <a:t>    </a:t>
            </a:r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华文新魏" pitchFamily="2" charset="-122"/>
              </a:rPr>
              <a:t>酸雨</a:t>
            </a:r>
          </a:p>
        </p:txBody>
      </p:sp>
    </p:spTree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77" name="图片 139276" descr="20140928143620_6580"/>
          <p:cNvPicPr>
            <a:picLocks noChangeAspect="1"/>
          </p:cNvPicPr>
          <p:nvPr/>
        </p:nvPicPr>
        <p:blipFill>
          <a:blip r:embed="rId3"/>
          <a:srcRect b="889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9279" name="文本框 139278"/>
          <p:cNvSpPr txBox="1"/>
          <p:nvPr/>
        </p:nvSpPr>
        <p:spPr>
          <a:xfrm>
            <a:off x="3348038" y="6092825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rgbClr val="00FF00"/>
                </a:solidFill>
                <a:latin typeface="Arial" panose="020B0604020202020204" pitchFamily="34" charset="0"/>
                <a:ea typeface="楷体_GB2312" pitchFamily="49" charset="-122"/>
              </a:rPr>
              <a:t>被腐蚀的树木</a:t>
            </a:r>
          </a:p>
        </p:txBody>
      </p:sp>
      <p:sp>
        <p:nvSpPr>
          <p:cNvPr id="139282" name="Cloud"/>
          <p:cNvSpPr>
            <a:spLocks noChangeAspect="1" noEditPoints="1"/>
          </p:cNvSpPr>
          <p:nvPr/>
        </p:nvSpPr>
        <p:spPr>
          <a:xfrm>
            <a:off x="2339975" y="0"/>
            <a:ext cx="3744913" cy="1412875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67" y="10800"/>
              </a:cxn>
              <a:cxn ang="0">
                <a:pos x="10800" y="21577"/>
              </a:cxn>
              <a:cxn ang="0">
                <a:pos x="21582" y="10800"/>
              </a:cxn>
              <a:cxn ang="0">
                <a:pos x="10800" y="1235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arcTo wR="2173" hR="2973" stAng="-5658044" swAng="-9152479"/>
                <a:arcTo wR="2180" hR="2959" stAng="-7692391" swAng="-8804134"/>
                <a:arcTo wR="3860" hR="5272" stAng="-13083100" swAng="-4542201"/>
                <a:arcTo wR="3376" hR="4608" stAng="-13342886" swAng="-6909565"/>
                <a:arcTo wR="2893" hR="3934" stAng="-14721123" swAng="-6840787"/>
                <a:arcTo wR="3388" hR="4610" stAng="-16560266" swAng="-7815448"/>
                <a:arcTo wR="2667" hR="3637" stAng="-19780702" swAng="-6541267"/>
                <a:arcTo wR="2429" hR="3298" stAng="-823813" swAng="-7035291"/>
                <a:arcTo wR="2183" hR="2973" stAng="-2764122" swAng="-5984549"/>
                <a:arcTo wR="2667" hR="3634" stAng="-3248686" swAng="-5397590"/>
                <a:arcTo wR="3377" hR="4595" stAng="-4002053" swAng="-7427288"/>
                <a:close/>
              </a:path>
              <a:path w="21600" h="21600" fill="none">
                <a:moveTo>
                  <a:pt x="1080" y="12690"/>
                </a:moveTo>
                <a:arcTo wR="2173" hR="2973" stAng="-14810523" swAng="-1585507"/>
              </a:path>
              <a:path w="21600" h="21600" fill="none">
                <a:moveTo>
                  <a:pt x="2910" y="17640"/>
                </a:moveTo>
                <a:arcTo wR="2180" hR="2959" stAng="-16496524" swAng="-686848"/>
              </a:path>
              <a:path w="21600" h="21600" fill="none">
                <a:moveTo>
                  <a:pt x="7905" y="18675"/>
                </a:moveTo>
                <a:arcTo wR="3376" hR="4608" stAng="-12498111" swAng="-844775"/>
              </a:path>
              <a:path w="21600" h="21600" fill="none">
                <a:moveTo>
                  <a:pt x="14280" y="18330"/>
                </a:moveTo>
                <a:arcTo wR="3376" hR="4608" stAng="-20252451" swAng="-959849"/>
              </a:path>
              <a:path w="21600" h="21600" fill="none">
                <a:moveTo>
                  <a:pt x="18690" y="15045"/>
                </a:moveTo>
                <a:arcTo wR="2893" hR="3934" stAng="-21561910" swAng="-4255046"/>
              </a:path>
              <a:path w="21600" h="21600" fill="none">
                <a:moveTo>
                  <a:pt x="20175" y="9015"/>
                </a:moveTo>
                <a:arcTo wR="2667" hR="3637" stAng="-18115995" swAng="-1664706"/>
              </a:path>
              <a:path w="21600" h="21600" fill="none">
                <a:moveTo>
                  <a:pt x="19200" y="3345"/>
                </a:moveTo>
                <a:arcTo wR="2429" hR="3298" stAng="-21532436" swAng="-891377"/>
              </a:path>
              <a:path w="21600" h="21600" fill="none">
                <a:moveTo>
                  <a:pt x="14910" y="1170"/>
                </a:moveTo>
                <a:arcTo wR="2429" hR="3298" stAng="-7859104" swAng="-1092014"/>
              </a:path>
              <a:path w="21600" h="21600" fill="none">
                <a:moveTo>
                  <a:pt x="11250" y="1665"/>
                </a:moveTo>
                <a:arcTo wR="2183" hR="2973" stAng="-8748671" swAng="-1061506"/>
              </a:path>
              <a:path w="21600" h="21600" fill="none">
                <a:moveTo>
                  <a:pt x="7650" y="3270"/>
                </a:moveTo>
                <a:arcTo wR="3377" hR="4595" stAng="-3262911" swAng="-739142"/>
              </a:path>
              <a:path w="21600" h="21600" fill="none">
                <a:moveTo>
                  <a:pt x="1950" y="7185"/>
                </a:moveTo>
                <a:arcTo wR="3377" hR="4595" stAng="-11429341" swAng="-711586"/>
              </a:path>
            </a:pathLst>
          </a:custGeom>
          <a:solidFill>
            <a:srgbClr val="969696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r>
              <a:rPr lang="zh-CN" altLang="en-US" sz="4800" dirty="0">
                <a:latin typeface="Arial" panose="020B0604020202020204" pitchFamily="34" charset="0"/>
              </a:rPr>
              <a:t>    </a:t>
            </a:r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华文新魏" pitchFamily="2" charset="-122"/>
              </a:rPr>
              <a:t>酸雨</a:t>
            </a:r>
          </a:p>
        </p:txBody>
      </p:sp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2" name="图片 196611" descr="res07_attpic_brie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3763"/>
            <a:ext cx="7921625" cy="5964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6617" name="图片 196616" descr="201342322145_edb49795"/>
          <p:cNvPicPr>
            <a:picLocks noChangeAspect="1"/>
          </p:cNvPicPr>
          <p:nvPr/>
        </p:nvPicPr>
        <p:blipFill>
          <a:blip r:embed="rId3"/>
          <a:srcRect l="5690" t="3250" r="57675" b="52147"/>
          <a:stretch>
            <a:fillRect/>
          </a:stretch>
        </p:blipFill>
        <p:spPr>
          <a:xfrm>
            <a:off x="5651500" y="0"/>
            <a:ext cx="3492500" cy="279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613" name="文本框 196612"/>
          <p:cNvSpPr txBox="1"/>
          <p:nvPr/>
        </p:nvSpPr>
        <p:spPr>
          <a:xfrm>
            <a:off x="2051050" y="5805488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被腐蚀的花朵</a:t>
            </a:r>
          </a:p>
        </p:txBody>
      </p:sp>
      <p:sp>
        <p:nvSpPr>
          <p:cNvPr id="196614" name="Cloud"/>
          <p:cNvSpPr>
            <a:spLocks noChangeAspect="1" noEditPoints="1"/>
          </p:cNvSpPr>
          <p:nvPr/>
        </p:nvSpPr>
        <p:spPr>
          <a:xfrm>
            <a:off x="2339975" y="0"/>
            <a:ext cx="3744913" cy="1412875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67" y="10800"/>
              </a:cxn>
              <a:cxn ang="0">
                <a:pos x="10800" y="21577"/>
              </a:cxn>
              <a:cxn ang="0">
                <a:pos x="21582" y="10800"/>
              </a:cxn>
              <a:cxn ang="0">
                <a:pos x="10800" y="1235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arcTo wR="2173" hR="2973" stAng="-5658044" swAng="-9152479"/>
                <a:arcTo wR="2180" hR="2959" stAng="-7692391" swAng="-8804134"/>
                <a:arcTo wR="3860" hR="5272" stAng="-13083100" swAng="-4542201"/>
                <a:arcTo wR="3376" hR="4608" stAng="-13342886" swAng="-6909565"/>
                <a:arcTo wR="2893" hR="3934" stAng="-14721123" swAng="-6840787"/>
                <a:arcTo wR="3388" hR="4610" stAng="-16560266" swAng="-7815448"/>
                <a:arcTo wR="2667" hR="3637" stAng="-19780702" swAng="-6541267"/>
                <a:arcTo wR="2429" hR="3298" stAng="-823813" swAng="-7035291"/>
                <a:arcTo wR="2183" hR="2973" stAng="-2764122" swAng="-5984549"/>
                <a:arcTo wR="2667" hR="3634" stAng="-3248686" swAng="-5397590"/>
                <a:arcTo wR="3377" hR="4595" stAng="-4002053" swAng="-7427288"/>
                <a:close/>
              </a:path>
              <a:path w="21600" h="21600" fill="none">
                <a:moveTo>
                  <a:pt x="1080" y="12690"/>
                </a:moveTo>
                <a:arcTo wR="2173" hR="2973" stAng="-14810523" swAng="-1585507"/>
              </a:path>
              <a:path w="21600" h="21600" fill="none">
                <a:moveTo>
                  <a:pt x="2910" y="17640"/>
                </a:moveTo>
                <a:arcTo wR="2180" hR="2959" stAng="-16496524" swAng="-686848"/>
              </a:path>
              <a:path w="21600" h="21600" fill="none">
                <a:moveTo>
                  <a:pt x="7905" y="18675"/>
                </a:moveTo>
                <a:arcTo wR="3376" hR="4608" stAng="-12498111" swAng="-844775"/>
              </a:path>
              <a:path w="21600" h="21600" fill="none">
                <a:moveTo>
                  <a:pt x="14280" y="18330"/>
                </a:moveTo>
                <a:arcTo wR="3376" hR="4608" stAng="-20252451" swAng="-959849"/>
              </a:path>
              <a:path w="21600" h="21600" fill="none">
                <a:moveTo>
                  <a:pt x="18690" y="15045"/>
                </a:moveTo>
                <a:arcTo wR="2893" hR="3934" stAng="-21561910" swAng="-4255046"/>
              </a:path>
              <a:path w="21600" h="21600" fill="none">
                <a:moveTo>
                  <a:pt x="20175" y="9015"/>
                </a:moveTo>
                <a:arcTo wR="2667" hR="3637" stAng="-18115995" swAng="-1664706"/>
              </a:path>
              <a:path w="21600" h="21600" fill="none">
                <a:moveTo>
                  <a:pt x="19200" y="3345"/>
                </a:moveTo>
                <a:arcTo wR="2429" hR="3298" stAng="-21532436" swAng="-891377"/>
              </a:path>
              <a:path w="21600" h="21600" fill="none">
                <a:moveTo>
                  <a:pt x="14910" y="1170"/>
                </a:moveTo>
                <a:arcTo wR="2429" hR="3298" stAng="-7859104" swAng="-1092014"/>
              </a:path>
              <a:path w="21600" h="21600" fill="none">
                <a:moveTo>
                  <a:pt x="11250" y="1665"/>
                </a:moveTo>
                <a:arcTo wR="2183" hR="2973" stAng="-8748671" swAng="-1061506"/>
              </a:path>
              <a:path w="21600" h="21600" fill="none">
                <a:moveTo>
                  <a:pt x="7650" y="3270"/>
                </a:moveTo>
                <a:arcTo wR="3377" hR="4595" stAng="-3262911" swAng="-739142"/>
              </a:path>
              <a:path w="21600" h="21600" fill="none">
                <a:moveTo>
                  <a:pt x="1950" y="7185"/>
                </a:moveTo>
                <a:arcTo wR="3377" hR="4595" stAng="-11429341" swAng="-711586"/>
              </a:path>
            </a:pathLst>
          </a:custGeom>
          <a:solidFill>
            <a:srgbClr val="969696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r>
              <a:rPr lang="zh-CN" altLang="en-US" sz="4800" dirty="0">
                <a:latin typeface="Arial" panose="020B0604020202020204" pitchFamily="34" charset="0"/>
              </a:rPr>
              <a:t>    </a:t>
            </a:r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华文新魏" pitchFamily="2" charset="-122"/>
              </a:rPr>
              <a:t>酸雨</a:t>
            </a:r>
          </a:p>
        </p:txBody>
      </p:sp>
      <p:pic>
        <p:nvPicPr>
          <p:cNvPr id="196615" name="图片 196614" descr="20134232219_ec5f5bbb"/>
          <p:cNvPicPr>
            <a:picLocks noChangeAspect="1"/>
          </p:cNvPicPr>
          <p:nvPr/>
        </p:nvPicPr>
        <p:blipFill>
          <a:blip r:embed="rId4"/>
          <a:srcRect t="4401" b="4698"/>
          <a:stretch>
            <a:fillRect/>
          </a:stretch>
        </p:blipFill>
        <p:spPr>
          <a:xfrm>
            <a:off x="5656263" y="2636838"/>
            <a:ext cx="3487737" cy="4221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616" name="文本框 196615"/>
          <p:cNvSpPr txBox="1"/>
          <p:nvPr/>
        </p:nvSpPr>
        <p:spPr>
          <a:xfrm>
            <a:off x="6516688" y="6021388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被腐蚀的叶片</a:t>
            </a:r>
          </a:p>
        </p:txBody>
      </p:sp>
      <p:sp>
        <p:nvSpPr>
          <p:cNvPr id="196618" name="文本框 196617"/>
          <p:cNvSpPr txBox="1"/>
          <p:nvPr/>
        </p:nvSpPr>
        <p:spPr>
          <a:xfrm>
            <a:off x="5992813" y="1752600"/>
            <a:ext cx="12065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未被腐蚀</a:t>
            </a:r>
          </a:p>
        </p:txBody>
      </p:sp>
      <p:sp>
        <p:nvSpPr>
          <p:cNvPr id="196619" name="文本框 196618"/>
          <p:cNvSpPr txBox="1"/>
          <p:nvPr/>
        </p:nvSpPr>
        <p:spPr>
          <a:xfrm>
            <a:off x="7869238" y="2168525"/>
            <a:ext cx="95091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solidFill>
                  <a:srgbClr val="FFFF00"/>
                </a:solidFill>
                <a:latin typeface="Arial" panose="020B0604020202020204" pitchFamily="34" charset="0"/>
                <a:ea typeface="楷体_GB2312" pitchFamily="49" charset="-122"/>
              </a:rPr>
              <a:t>被腐蚀</a:t>
            </a:r>
          </a:p>
        </p:txBody>
      </p:sp>
    </p:spTree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9" name="图片 197638" descr="pa040709092"/>
          <p:cNvPicPr>
            <a:picLocks noChangeAspect="1"/>
          </p:cNvPicPr>
          <p:nvPr/>
        </p:nvPicPr>
        <p:blipFill>
          <a:blip r:embed="rId2"/>
          <a:srcRect b="25076"/>
          <a:stretch>
            <a:fillRect/>
          </a:stretch>
        </p:blipFill>
        <p:spPr>
          <a:xfrm>
            <a:off x="0" y="250825"/>
            <a:ext cx="9144000" cy="6607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7636" name="图片 197635" descr="438412"/>
          <p:cNvPicPr>
            <a:picLocks noChangeAspect="1"/>
          </p:cNvPicPr>
          <p:nvPr/>
        </p:nvPicPr>
        <p:blipFill>
          <a:blip r:embed="rId3"/>
          <a:srcRect l="18462" b="24940"/>
          <a:stretch>
            <a:fillRect/>
          </a:stretch>
        </p:blipFill>
        <p:spPr>
          <a:xfrm>
            <a:off x="5508625" y="0"/>
            <a:ext cx="3635375" cy="3473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7637" name="文本框 197636"/>
          <p:cNvSpPr txBox="1"/>
          <p:nvPr/>
        </p:nvSpPr>
        <p:spPr>
          <a:xfrm>
            <a:off x="6300788" y="2909888"/>
            <a:ext cx="28432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被腐蚀的西瓜</a:t>
            </a:r>
          </a:p>
        </p:txBody>
      </p:sp>
      <p:sp>
        <p:nvSpPr>
          <p:cNvPr id="197638" name="Cloud"/>
          <p:cNvSpPr>
            <a:spLocks noChangeAspect="1" noEditPoints="1"/>
          </p:cNvSpPr>
          <p:nvPr/>
        </p:nvSpPr>
        <p:spPr>
          <a:xfrm>
            <a:off x="2339975" y="0"/>
            <a:ext cx="3744913" cy="1412875"/>
          </a:xfrm>
          <a:custGeom>
            <a:avLst/>
            <a:gdLst>
              <a:gd name="txL" fmla="*/ 2977 w 21600"/>
              <a:gd name="txT" fmla="*/ 3262 h 21600"/>
              <a:gd name="txR" fmla="*/ 17087 w 21600"/>
              <a:gd name="txB" fmla="*/ 17337 h 21600"/>
            </a:gdLst>
            <a:ahLst/>
            <a:cxnLst>
              <a:cxn ang="0">
                <a:pos x="67" y="10800"/>
              </a:cxn>
              <a:cxn ang="0">
                <a:pos x="10800" y="21577"/>
              </a:cxn>
              <a:cxn ang="0">
                <a:pos x="21582" y="10800"/>
              </a:cxn>
              <a:cxn ang="0">
                <a:pos x="10800" y="1235"/>
              </a:cxn>
            </a:cxnLst>
            <a:rect l="txL" t="txT" r="txR" b="txB"/>
            <a:pathLst>
              <a:path w="21600" h="21600">
                <a:moveTo>
                  <a:pt x="1950" y="7185"/>
                </a:moveTo>
                <a:arcTo wR="2173" hR="2973" stAng="-5658044" swAng="-9152479"/>
                <a:arcTo wR="2180" hR="2959" stAng="-7692391" swAng="-8804134"/>
                <a:arcTo wR="3860" hR="5272" stAng="-13083100" swAng="-4542201"/>
                <a:arcTo wR="3376" hR="4608" stAng="-13342886" swAng="-6909565"/>
                <a:arcTo wR="2893" hR="3934" stAng="-14721123" swAng="-6840787"/>
                <a:arcTo wR="3388" hR="4610" stAng="-16560266" swAng="-7815448"/>
                <a:arcTo wR="2667" hR="3637" stAng="-19780702" swAng="-6541267"/>
                <a:arcTo wR="2429" hR="3298" stAng="-823813" swAng="-7035291"/>
                <a:arcTo wR="2183" hR="2973" stAng="-2764122" swAng="-5984549"/>
                <a:arcTo wR="2667" hR="3634" stAng="-3248686" swAng="-5397590"/>
                <a:arcTo wR="3377" hR="4595" stAng="-4002053" swAng="-7427288"/>
                <a:close/>
              </a:path>
              <a:path w="21600" h="21600" fill="none">
                <a:moveTo>
                  <a:pt x="1080" y="12690"/>
                </a:moveTo>
                <a:arcTo wR="2173" hR="2973" stAng="-14810523" swAng="-1585507"/>
              </a:path>
              <a:path w="21600" h="21600" fill="none">
                <a:moveTo>
                  <a:pt x="2910" y="17640"/>
                </a:moveTo>
                <a:arcTo wR="2180" hR="2959" stAng="-16496524" swAng="-686848"/>
              </a:path>
              <a:path w="21600" h="21600" fill="none">
                <a:moveTo>
                  <a:pt x="7905" y="18675"/>
                </a:moveTo>
                <a:arcTo wR="3376" hR="4608" stAng="-12498111" swAng="-844775"/>
              </a:path>
              <a:path w="21600" h="21600" fill="none">
                <a:moveTo>
                  <a:pt x="14280" y="18330"/>
                </a:moveTo>
                <a:arcTo wR="3376" hR="4608" stAng="-20252451" swAng="-959849"/>
              </a:path>
              <a:path w="21600" h="21600" fill="none">
                <a:moveTo>
                  <a:pt x="18690" y="15045"/>
                </a:moveTo>
                <a:arcTo wR="2893" hR="3934" stAng="-21561910" swAng="-4255046"/>
              </a:path>
              <a:path w="21600" h="21600" fill="none">
                <a:moveTo>
                  <a:pt x="20175" y="9015"/>
                </a:moveTo>
                <a:arcTo wR="2667" hR="3637" stAng="-18115995" swAng="-1664706"/>
              </a:path>
              <a:path w="21600" h="21600" fill="none">
                <a:moveTo>
                  <a:pt x="19200" y="3345"/>
                </a:moveTo>
                <a:arcTo wR="2429" hR="3298" stAng="-21532436" swAng="-891377"/>
              </a:path>
              <a:path w="21600" h="21600" fill="none">
                <a:moveTo>
                  <a:pt x="14910" y="1170"/>
                </a:moveTo>
                <a:arcTo wR="2429" hR="3298" stAng="-7859104" swAng="-1092014"/>
              </a:path>
              <a:path w="21600" h="21600" fill="none">
                <a:moveTo>
                  <a:pt x="11250" y="1665"/>
                </a:moveTo>
                <a:arcTo wR="2183" hR="2973" stAng="-8748671" swAng="-1061506"/>
              </a:path>
              <a:path w="21600" h="21600" fill="none">
                <a:moveTo>
                  <a:pt x="7650" y="3270"/>
                </a:moveTo>
                <a:arcTo wR="3377" hR="4595" stAng="-3262911" swAng="-739142"/>
              </a:path>
              <a:path w="21600" h="21600" fill="none">
                <a:moveTo>
                  <a:pt x="1950" y="7185"/>
                </a:moveTo>
                <a:arcTo wR="3377" hR="4595" stAng="-11429341" swAng="-711586"/>
              </a:path>
            </a:pathLst>
          </a:custGeom>
          <a:solidFill>
            <a:srgbClr val="969696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lstStyle/>
          <a:p>
            <a:r>
              <a:rPr lang="zh-CN" altLang="en-US" sz="4800" dirty="0">
                <a:latin typeface="Arial" panose="020B0604020202020204" pitchFamily="34" charset="0"/>
              </a:rPr>
              <a:t>    </a:t>
            </a:r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华文新魏" pitchFamily="2" charset="-122"/>
              </a:rPr>
              <a:t>酸雨</a:t>
            </a:r>
          </a:p>
        </p:txBody>
      </p:sp>
      <p:sp>
        <p:nvSpPr>
          <p:cNvPr id="197640" name="文本框 197639"/>
          <p:cNvSpPr txBox="1"/>
          <p:nvPr/>
        </p:nvSpPr>
        <p:spPr>
          <a:xfrm>
            <a:off x="3059113" y="5589588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被腐蚀的桃子</a:t>
            </a:r>
          </a:p>
        </p:txBody>
      </p:sp>
    </p:spTree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8" name="图片 229377" descr="U225P4T426D85924F16470DT20120131201210"/>
          <p:cNvPicPr>
            <a:picLocks noChangeAspect="1"/>
          </p:cNvPicPr>
          <p:nvPr/>
        </p:nvPicPr>
        <p:blipFill>
          <a:blip r:embed="rId2"/>
          <a:srcRect l="10878"/>
          <a:stretch>
            <a:fillRect/>
          </a:stretch>
        </p:blipFill>
        <p:spPr>
          <a:xfrm>
            <a:off x="0" y="14288"/>
            <a:ext cx="9144000" cy="684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9379" name="文本框 229378"/>
          <p:cNvSpPr txBox="1"/>
          <p:nvPr/>
        </p:nvSpPr>
        <p:spPr>
          <a:xfrm>
            <a:off x="5867400" y="6040438"/>
            <a:ext cx="22336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开山采石</a:t>
            </a:r>
          </a:p>
        </p:txBody>
      </p:sp>
    </p:spTree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文本占位符 122881"/>
          <p:cNvSpPr>
            <a:spLocks noGrp="1"/>
          </p:cNvSpPr>
          <p:nvPr>
            <p:ph idx="1"/>
          </p:nvPr>
        </p:nvSpPr>
        <p:spPr>
          <a:xfrm>
            <a:off x="323850" y="115888"/>
            <a:ext cx="8569325" cy="6481762"/>
          </a:xfrm>
          <a:ln/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sz="3600" b="1" dirty="0"/>
              <a:t>酸雨的危害？</a:t>
            </a:r>
          </a:p>
          <a:p>
            <a:pPr>
              <a:lnSpc>
                <a:spcPct val="125000"/>
              </a:lnSpc>
            </a:pPr>
            <a:endParaRPr lang="zh-CN" altLang="en-US" sz="3600" b="1" dirty="0"/>
          </a:p>
          <a:p>
            <a:pPr>
              <a:lnSpc>
                <a:spcPct val="125000"/>
              </a:lnSpc>
            </a:pPr>
            <a:endParaRPr lang="zh-CN" altLang="en-US" sz="3600" b="1" dirty="0"/>
          </a:p>
          <a:p>
            <a:pPr>
              <a:lnSpc>
                <a:spcPct val="125000"/>
              </a:lnSpc>
              <a:buNone/>
            </a:pPr>
            <a:endParaRPr lang="zh-CN" altLang="en-US" sz="3600" b="1" dirty="0"/>
          </a:p>
          <a:p>
            <a:pPr>
              <a:lnSpc>
                <a:spcPct val="125000"/>
              </a:lnSpc>
            </a:pPr>
            <a:r>
              <a:rPr lang="zh-CN" altLang="en-US" sz="3600" b="1" dirty="0"/>
              <a:t>如何</a:t>
            </a:r>
            <a:r>
              <a:rPr lang="zh-CN" altLang="en-US" sz="3600" b="1"/>
              <a:t>防治</a:t>
            </a:r>
            <a:r>
              <a:rPr lang="zh-CN" altLang="en-US" sz="3600" b="1" dirty="0"/>
              <a:t>酸雨？</a:t>
            </a:r>
          </a:p>
        </p:txBody>
      </p:sp>
      <p:sp>
        <p:nvSpPr>
          <p:cNvPr id="122883" name="文本框 122882"/>
          <p:cNvSpPr txBox="1"/>
          <p:nvPr/>
        </p:nvSpPr>
        <p:spPr>
          <a:xfrm>
            <a:off x="395288" y="908050"/>
            <a:ext cx="8280400" cy="2805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①使土壤中的养分发生化学变化；②使河流和湖泊酸化，影响水生生物的生长发育；③酸化的水源威胁人类的健康； ④危害植物的芽和叶。</a:t>
            </a: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884" name="文本框 122883"/>
          <p:cNvSpPr txBox="1"/>
          <p:nvPr/>
        </p:nvSpPr>
        <p:spPr>
          <a:xfrm>
            <a:off x="468313" y="4205288"/>
            <a:ext cx="7796212" cy="125861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  <a:buChar char="•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通过净化装置，减少煤、石油等燃料中污染物的排放，并做好回收和利用。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/>
      <p:bldP spid="1228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4500563" y="3789363"/>
            <a:ext cx="30972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endParaRPr lang="zh-CN" altLang="en-US" sz="2800" b="1" dirty="0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4427538" y="2133600"/>
            <a:ext cx="30972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4500563" y="4548188"/>
            <a:ext cx="3240087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3557" name="动作按钮: 前进或下一项 23556"/>
          <p:cNvSpPr/>
          <p:nvPr/>
        </p:nvSpPr>
        <p:spPr>
          <a:xfrm>
            <a:off x="7596188" y="6165850"/>
            <a:ext cx="1547812" cy="692150"/>
          </a:xfrm>
          <a:prstGeom prst="actionButtonForwardNex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23558" name="矩形 23557"/>
          <p:cNvSpPr/>
          <p:nvPr/>
        </p:nvSpPr>
        <p:spPr>
          <a:xfrm>
            <a:off x="395288" y="2201863"/>
            <a:ext cx="1368425" cy="579437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:</a:t>
            </a:r>
          </a:p>
        </p:txBody>
      </p:sp>
      <p:sp>
        <p:nvSpPr>
          <p:cNvPr id="23559" name="矩形 23558"/>
          <p:cNvSpPr/>
          <p:nvPr/>
        </p:nvSpPr>
        <p:spPr>
          <a:xfrm>
            <a:off x="971550" y="2708275"/>
            <a:ext cx="7345363" cy="3148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har char="•"/>
            </a:pPr>
            <a:r>
              <a:rPr lang="zh-CN" altLang="en-US" sz="32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用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食醋和清水</a:t>
            </a:r>
            <a:r>
              <a:rPr lang="zh-CN" altLang="en-US" sz="32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配置供实验用的模拟酸雨，</a:t>
            </a:r>
            <a:r>
              <a:rPr lang="en-US" altLang="zh-CN" sz="32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pH</a:t>
            </a:r>
            <a:r>
              <a:rPr lang="zh-CN" altLang="en-US" sz="3200" b="1" dirty="0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小于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5.6</a:t>
            </a:r>
            <a:r>
              <a:rPr lang="en-US" altLang="zh-CN" sz="32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食醋与清水以</a:t>
            </a:r>
            <a:r>
              <a:rPr lang="en-US" altLang="zh-CN" sz="32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：</a:t>
            </a:r>
            <a:r>
              <a:rPr lang="en-US" altLang="zh-CN" sz="32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比配置即可例）。</a:t>
            </a:r>
            <a:endParaRPr lang="zh-CN" altLang="en-US" sz="3200" b="1">
              <a:solidFill>
                <a:srgbClr val="00FF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Char char="•"/>
            </a:pPr>
            <a:r>
              <a:rPr lang="zh-CN" altLang="en-US" sz="32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测定模拟酸</a:t>
            </a:r>
            <a:r>
              <a:rPr lang="zh-CN" altLang="en-US" sz="3200" b="1" dirty="0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雨条</a:t>
            </a:r>
            <a:r>
              <a:rPr lang="zh-CN" altLang="en-US" sz="32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件下种子的发芽率。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en-US" sz="2400" b="1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323850" y="390525"/>
            <a:ext cx="7920038" cy="1525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探究实验：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酸雨对</a:t>
            </a:r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生物的影响</a:t>
            </a:r>
          </a:p>
        </p:txBody>
      </p:sp>
    </p:spTree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矩形 60417"/>
          <p:cNvSpPr/>
          <p:nvPr/>
        </p:nvSpPr>
        <p:spPr>
          <a:xfrm>
            <a:off x="827088" y="981075"/>
            <a:ext cx="7702550" cy="4697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en-US" altLang="zh-CN" sz="32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、是否需要设计对照实验？</a:t>
            </a:r>
          </a:p>
          <a:p>
            <a:pPr>
              <a:lnSpc>
                <a:spcPct val="105000"/>
              </a:lnSpc>
              <a:spcBef>
                <a:spcPct val="50000"/>
              </a:spcBef>
            </a:pPr>
            <a:endParaRPr lang="zh-CN" altLang="en-US" sz="3200" b="1" dirty="0"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en-US" altLang="zh-CN" sz="32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、只做一次实验行不行？为什么？</a:t>
            </a:r>
          </a:p>
          <a:p>
            <a:pPr>
              <a:lnSpc>
                <a:spcPct val="105000"/>
              </a:lnSpc>
              <a:spcBef>
                <a:spcPct val="50000"/>
              </a:spcBef>
            </a:pPr>
            <a:endParaRPr lang="zh-CN" altLang="en-US" sz="3200" b="1" dirty="0"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、模拟的酸雨和真实的酸雨在成分上有什么差别？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05000"/>
              </a:lnSpc>
              <a:spcBef>
                <a:spcPct val="50000"/>
              </a:spcBef>
            </a:pPr>
            <a:endParaRPr lang="zh-CN" altLang="en-US" sz="3200" b="1" dirty="0"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文本占位符 141314"/>
          <p:cNvSpPr>
            <a:spLocks noGrp="1"/>
          </p:cNvSpPr>
          <p:nvPr>
            <p:ph idx="1"/>
          </p:nvPr>
        </p:nvSpPr>
        <p:spPr>
          <a:ln/>
        </p:spPr>
        <p:txBody>
          <a:bodyPr/>
          <a:lstStyle/>
          <a:p>
            <a:r>
              <a:rPr lang="zh-CN" altLang="en-US" dirty="0"/>
              <a:t>提出问题：</a:t>
            </a:r>
            <a:r>
              <a:rPr lang="zh-CN" altLang="en-US" u="sng" dirty="0"/>
              <a:t>                                              </a:t>
            </a:r>
            <a:r>
              <a:rPr lang="zh-CN" altLang="en-US" dirty="0"/>
              <a:t>？</a:t>
            </a:r>
          </a:p>
          <a:p>
            <a:r>
              <a:rPr lang="zh-CN" altLang="en-US" dirty="0"/>
              <a:t>作出假设：</a:t>
            </a:r>
            <a:r>
              <a:rPr lang="zh-CN" altLang="en-US" u="sng" dirty="0"/>
              <a:t>                                             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材料用具：清水、</a:t>
            </a:r>
            <a:r>
              <a:rPr lang="zh-CN" altLang="en-US" u="sng" dirty="0"/>
              <a:t>          </a:t>
            </a:r>
            <a:r>
              <a:rPr lang="zh-CN" altLang="en-US" dirty="0"/>
              <a:t>、</a:t>
            </a:r>
            <a:r>
              <a:rPr lang="zh-CN" altLang="en-US" u="sng" dirty="0"/>
              <a:t>        </a:t>
            </a:r>
            <a:r>
              <a:rPr lang="zh-CN" altLang="en-US" dirty="0"/>
              <a:t>、培养皿、棉花等。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文本占位符 142338"/>
          <p:cNvSpPr>
            <a:spLocks noGrp="1"/>
          </p:cNvSpPr>
          <p:nvPr>
            <p:ph idx="1"/>
          </p:nvPr>
        </p:nvSpPr>
        <p:spPr>
          <a:xfrm>
            <a:off x="250825" y="333375"/>
            <a:ext cx="8642350" cy="6048375"/>
          </a:xfrm>
          <a:ln/>
        </p:spPr>
        <p:txBody>
          <a:bodyPr/>
          <a:lstStyle/>
          <a:p>
            <a:r>
              <a:rPr lang="zh-CN" altLang="en-US" dirty="0"/>
              <a:t>实验步骤：</a:t>
            </a:r>
            <a:br>
              <a:rPr lang="zh-CN" altLang="en-US" dirty="0"/>
            </a:br>
            <a:r>
              <a:rPr lang="zh-CN" altLang="en-US" dirty="0"/>
              <a:t>（</a:t>
            </a:r>
            <a:r>
              <a:rPr lang="en-US" altLang="zh-CN"/>
              <a:t>1</a:t>
            </a:r>
            <a:r>
              <a:rPr lang="zh-CN" altLang="en-US" dirty="0"/>
              <a:t>）选取若干饱满的绿豆种子，平均分成</a:t>
            </a:r>
            <a:r>
              <a:rPr lang="en-US" altLang="zh-CN"/>
              <a:t>2</a:t>
            </a:r>
            <a:r>
              <a:rPr lang="zh-CN" altLang="en-US" dirty="0"/>
              <a:t>组。</a:t>
            </a:r>
            <a:br>
              <a:rPr lang="zh-CN" altLang="en-US" dirty="0"/>
            </a:br>
            <a:r>
              <a:rPr lang="zh-CN" altLang="en-US" dirty="0"/>
              <a:t>（</a:t>
            </a:r>
            <a:r>
              <a:rPr lang="en-US" altLang="zh-CN"/>
              <a:t>2</a:t>
            </a:r>
            <a:r>
              <a:rPr lang="zh-CN" altLang="en-US" dirty="0"/>
              <a:t>）用食醋与水</a:t>
            </a:r>
            <a:r>
              <a:rPr lang="en-US" altLang="zh-CN"/>
              <a:t>1</a:t>
            </a:r>
            <a:r>
              <a:rPr lang="zh-CN" altLang="en-US" dirty="0"/>
              <a:t>：</a:t>
            </a:r>
            <a:r>
              <a:rPr lang="en-US" altLang="zh-CN"/>
              <a:t>1</a:t>
            </a:r>
            <a:r>
              <a:rPr lang="zh-CN" altLang="en-US" dirty="0"/>
              <a:t>配制</a:t>
            </a:r>
            <a:r>
              <a:rPr lang="en-US" altLang="zh-CN"/>
              <a:t>pH</a:t>
            </a:r>
            <a:r>
              <a:rPr lang="zh-CN" altLang="en-US" dirty="0"/>
              <a:t>值小于</a:t>
            </a:r>
            <a:r>
              <a:rPr lang="zh-CN" altLang="en-US" u="sng" dirty="0"/>
              <a:t>       </a:t>
            </a:r>
            <a:r>
              <a:rPr lang="zh-CN" altLang="en-US" dirty="0"/>
              <a:t>的水溶液作为酸雨模拟液。</a:t>
            </a:r>
            <a:br>
              <a:rPr lang="zh-CN" altLang="en-US" dirty="0"/>
            </a:br>
            <a:r>
              <a:rPr lang="zh-CN" altLang="en-US" dirty="0"/>
              <a:t>（</a:t>
            </a:r>
            <a:r>
              <a:rPr lang="en-US" altLang="zh-CN"/>
              <a:t>3</a:t>
            </a:r>
            <a:r>
              <a:rPr lang="zh-CN" altLang="en-US" dirty="0"/>
              <a:t>）向</a:t>
            </a:r>
            <a:r>
              <a:rPr lang="en-US" altLang="zh-CN"/>
              <a:t>A</a:t>
            </a:r>
            <a:r>
              <a:rPr lang="zh-CN" altLang="en-US" dirty="0"/>
              <a:t>培养皿中放入</a:t>
            </a:r>
            <a:r>
              <a:rPr lang="en-US" altLang="zh-CN"/>
              <a:t>20</a:t>
            </a:r>
            <a:r>
              <a:rPr lang="zh-CN" altLang="en-US" dirty="0"/>
              <a:t>粒绿豆种子，向</a:t>
            </a:r>
            <a:r>
              <a:rPr lang="en-US" altLang="zh-CN"/>
              <a:t>B</a:t>
            </a:r>
            <a:r>
              <a:rPr lang="zh-CN" altLang="en-US" dirty="0"/>
              <a:t>培养皿中</a:t>
            </a:r>
            <a:r>
              <a:rPr lang="zh-CN" altLang="en-US" u="sng" dirty="0"/>
              <a:t>       </a:t>
            </a:r>
            <a:r>
              <a:rPr lang="zh-CN" altLang="en-US" dirty="0"/>
              <a:t>粒绿豆种子。 </a:t>
            </a:r>
            <a:br>
              <a:rPr lang="zh-CN" altLang="en-US" dirty="0"/>
            </a:br>
            <a:r>
              <a:rPr lang="zh-CN" altLang="en-US" dirty="0"/>
              <a:t>（</a:t>
            </a:r>
            <a:r>
              <a:rPr lang="en-US" altLang="zh-CN"/>
              <a:t>4</a:t>
            </a:r>
            <a:r>
              <a:rPr lang="zh-CN" altLang="en-US" dirty="0"/>
              <a:t>）每天分别给</a:t>
            </a:r>
            <a:r>
              <a:rPr lang="en-US" altLang="zh-CN"/>
              <a:t>A</a:t>
            </a:r>
            <a:r>
              <a:rPr lang="zh-CN" altLang="en-US" dirty="0"/>
              <a:t>组喷洒足够的酸雨模拟液，</a:t>
            </a:r>
            <a:r>
              <a:rPr lang="en-US" altLang="zh-CN"/>
              <a:t>B</a:t>
            </a:r>
            <a:r>
              <a:rPr lang="zh-CN" altLang="en-US" dirty="0"/>
              <a:t>组喷洒足够的</a:t>
            </a:r>
            <a:r>
              <a:rPr lang="zh-CN" altLang="en-US" u="sng" dirty="0"/>
              <a:t>        </a:t>
            </a:r>
            <a:r>
              <a:rPr lang="zh-CN" altLang="en-US" dirty="0"/>
              <a:t>，放在室温下培养。（可以用棉花垫底，以减慢水分蒸发）。 </a:t>
            </a:r>
            <a:br>
              <a:rPr lang="zh-CN" altLang="en-US" dirty="0"/>
            </a:br>
            <a:r>
              <a:rPr lang="zh-CN" altLang="en-US" dirty="0"/>
              <a:t>（</a:t>
            </a:r>
            <a:r>
              <a:rPr lang="en-US" altLang="zh-CN"/>
              <a:t>5</a:t>
            </a:r>
            <a:r>
              <a:rPr lang="zh-CN" altLang="en-US" dirty="0"/>
              <a:t>）一周内每天定时观察并记录种子的萌发数量。</a:t>
            </a:r>
          </a:p>
        </p:txBody>
      </p:sp>
      <p:sp>
        <p:nvSpPr>
          <p:cNvPr id="142340" name="文本框 142339"/>
          <p:cNvSpPr txBox="1"/>
          <p:nvPr/>
        </p:nvSpPr>
        <p:spPr>
          <a:xfrm>
            <a:off x="7164388" y="1773238"/>
            <a:ext cx="819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</a:rPr>
              <a:t>5.6</a:t>
            </a:r>
          </a:p>
        </p:txBody>
      </p:sp>
      <p:sp>
        <p:nvSpPr>
          <p:cNvPr id="142341" name="文本框 142340"/>
          <p:cNvSpPr txBox="1"/>
          <p:nvPr/>
        </p:nvSpPr>
        <p:spPr>
          <a:xfrm>
            <a:off x="4408488" y="42259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42342" name="文本框 142341"/>
          <p:cNvSpPr txBox="1"/>
          <p:nvPr/>
        </p:nvSpPr>
        <p:spPr>
          <a:xfrm>
            <a:off x="4140200" y="4149725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</a:rPr>
              <a:t>清水</a:t>
            </a:r>
          </a:p>
        </p:txBody>
      </p:sp>
      <p:sp>
        <p:nvSpPr>
          <p:cNvPr id="142343" name="文本框 142342"/>
          <p:cNvSpPr txBox="1"/>
          <p:nvPr/>
        </p:nvSpPr>
        <p:spPr>
          <a:xfrm>
            <a:off x="2352675" y="3281363"/>
            <a:ext cx="6350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</a:rPr>
              <a:t>20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2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23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  <p:bldP spid="1423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6" name="图片 105475" descr="IMG_20150527_16492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5" name="图片 199684" descr="IMG_20150601_15121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9" name="图片 115718" descr="IMG_20150525_11375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4663" y="0"/>
            <a:ext cx="4859337" cy="364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22" name="图片 115721" descr="IMG_20150525_113815"/>
          <p:cNvPicPr>
            <a:picLocks noChangeAspect="1"/>
          </p:cNvPicPr>
          <p:nvPr/>
        </p:nvPicPr>
        <p:blipFill>
          <a:blip r:embed="rId3" cstate="print"/>
          <a:srcRect l="9944" t="10001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716" name="图片 115715" descr="IMG_20150525_113720"/>
          <p:cNvPicPr>
            <a:picLocks noChangeAspect="1"/>
          </p:cNvPicPr>
          <p:nvPr/>
        </p:nvPicPr>
        <p:blipFill>
          <a:blip r:embed="rId4" cstate="print"/>
          <a:srcRect l="3923" t="46"/>
          <a:stretch>
            <a:fillRect/>
          </a:stretch>
        </p:blipFill>
        <p:spPr>
          <a:xfrm>
            <a:off x="0" y="0"/>
            <a:ext cx="4572000" cy="3567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8" name="文本框 115717"/>
          <p:cNvSpPr txBox="1"/>
          <p:nvPr/>
        </p:nvSpPr>
        <p:spPr>
          <a:xfrm>
            <a:off x="1619250" y="2636838"/>
            <a:ext cx="1403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清水</a:t>
            </a:r>
          </a:p>
        </p:txBody>
      </p:sp>
      <p:pic>
        <p:nvPicPr>
          <p:cNvPr id="115720" name="图片 115719" descr="IMG_20150527_16454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21" name="文本框 115720"/>
          <p:cNvSpPr txBox="1"/>
          <p:nvPr/>
        </p:nvSpPr>
        <p:spPr>
          <a:xfrm>
            <a:off x="5867400" y="2708275"/>
            <a:ext cx="20097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柳州雨水</a:t>
            </a:r>
          </a:p>
        </p:txBody>
      </p:sp>
      <p:sp>
        <p:nvSpPr>
          <p:cNvPr id="115717" name="文本框 115716"/>
          <p:cNvSpPr txBox="1"/>
          <p:nvPr/>
        </p:nvSpPr>
        <p:spPr>
          <a:xfrm>
            <a:off x="3348038" y="260350"/>
            <a:ext cx="24828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>
                <a:solidFill>
                  <a:srgbClr val="FFFF00"/>
                </a:solidFill>
                <a:latin typeface="Arial" panose="020B0604020202020204" pitchFamily="34" charset="0"/>
              </a:rPr>
              <a:t>48</a:t>
            </a:r>
            <a:r>
              <a:rPr lang="zh-CN" altLang="en-US" sz="4400" dirty="0">
                <a:solidFill>
                  <a:srgbClr val="FFFF00"/>
                </a:solidFill>
                <a:latin typeface="Arial" panose="020B0604020202020204" pitchFamily="34" charset="0"/>
              </a:rPr>
              <a:t>小时后</a:t>
            </a:r>
          </a:p>
        </p:txBody>
      </p:sp>
      <p:sp>
        <p:nvSpPr>
          <p:cNvPr id="115723" name="文本框 115722"/>
          <p:cNvSpPr txBox="1"/>
          <p:nvPr/>
        </p:nvSpPr>
        <p:spPr>
          <a:xfrm>
            <a:off x="1042988" y="6021388"/>
            <a:ext cx="25193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</a:rPr>
              <a:t>pH=5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的醋酸</a:t>
            </a:r>
          </a:p>
        </p:txBody>
      </p:sp>
      <p:sp>
        <p:nvSpPr>
          <p:cNvPr id="115724" name="文本框 115723"/>
          <p:cNvSpPr txBox="1"/>
          <p:nvPr/>
        </p:nvSpPr>
        <p:spPr>
          <a:xfrm>
            <a:off x="5940425" y="6021388"/>
            <a:ext cx="25193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</a:rPr>
              <a:t>pH=3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的硫酸</a:t>
            </a:r>
          </a:p>
        </p:txBody>
      </p:sp>
    </p:spTree>
  </p:cSld>
  <p:clrMapOvr>
    <a:masterClrMapping/>
  </p:clrMapOvr>
  <p:transition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4" name="图片 112643" descr="IMG_20150527_1646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3427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6" name="文本框 112645"/>
          <p:cNvSpPr txBox="1"/>
          <p:nvPr/>
        </p:nvSpPr>
        <p:spPr>
          <a:xfrm>
            <a:off x="1692275" y="2708275"/>
            <a:ext cx="14033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清水</a:t>
            </a:r>
          </a:p>
        </p:txBody>
      </p:sp>
      <p:pic>
        <p:nvPicPr>
          <p:cNvPr id="112647" name="图片 112646" descr="IMG_20150527_164548"/>
          <p:cNvPicPr>
            <a:picLocks noChangeAspect="1"/>
          </p:cNvPicPr>
          <p:nvPr/>
        </p:nvPicPr>
        <p:blipFill>
          <a:blip r:embed="rId3" cstate="print"/>
          <a:srcRect l="3062" b="1031"/>
          <a:stretch>
            <a:fillRect/>
          </a:stretch>
        </p:blipFill>
        <p:spPr>
          <a:xfrm>
            <a:off x="4572000" y="-1587"/>
            <a:ext cx="4572000" cy="350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5" name="文本框 112644"/>
          <p:cNvSpPr txBox="1"/>
          <p:nvPr/>
        </p:nvSpPr>
        <p:spPr>
          <a:xfrm>
            <a:off x="3348038" y="333375"/>
            <a:ext cx="24828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4400">
                <a:solidFill>
                  <a:srgbClr val="FFFF00"/>
                </a:solidFill>
                <a:latin typeface="Arial" panose="020B0604020202020204" pitchFamily="34" charset="0"/>
              </a:rPr>
              <a:t>96</a:t>
            </a:r>
            <a:r>
              <a:rPr lang="zh-CN" altLang="en-US" sz="4400" dirty="0">
                <a:solidFill>
                  <a:srgbClr val="FFFF00"/>
                </a:solidFill>
                <a:latin typeface="Arial" panose="020B0604020202020204" pitchFamily="34" charset="0"/>
              </a:rPr>
              <a:t>小时后</a:t>
            </a:r>
          </a:p>
        </p:txBody>
      </p:sp>
      <p:sp>
        <p:nvSpPr>
          <p:cNvPr id="112648" name="文本框 112647"/>
          <p:cNvSpPr txBox="1"/>
          <p:nvPr/>
        </p:nvSpPr>
        <p:spPr>
          <a:xfrm>
            <a:off x="5940425" y="2708275"/>
            <a:ext cx="20097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柳州雨水</a:t>
            </a:r>
          </a:p>
        </p:txBody>
      </p:sp>
      <p:pic>
        <p:nvPicPr>
          <p:cNvPr id="112649" name="图片 112648" descr="IMG_20150527_16454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50" name="文本框 112649"/>
          <p:cNvSpPr txBox="1"/>
          <p:nvPr/>
        </p:nvSpPr>
        <p:spPr>
          <a:xfrm>
            <a:off x="1260475" y="6021388"/>
            <a:ext cx="25193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</a:rPr>
              <a:t>pH=5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的醋酸</a:t>
            </a:r>
          </a:p>
        </p:txBody>
      </p:sp>
      <p:pic>
        <p:nvPicPr>
          <p:cNvPr id="112651" name="图片 112650" descr="IMG_20150527_164532"/>
          <p:cNvPicPr>
            <a:picLocks noChangeAspect="1"/>
          </p:cNvPicPr>
          <p:nvPr/>
        </p:nvPicPr>
        <p:blipFill>
          <a:blip r:embed="rId5" cstate="print"/>
          <a:srcRect l="3064" t="3096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52" name="文本框 112651"/>
          <p:cNvSpPr txBox="1"/>
          <p:nvPr/>
        </p:nvSpPr>
        <p:spPr>
          <a:xfrm>
            <a:off x="5797550" y="5949950"/>
            <a:ext cx="25193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FF00"/>
                </a:solidFill>
                <a:latin typeface="Arial" panose="020B0604020202020204" pitchFamily="34" charset="0"/>
              </a:rPr>
              <a:t>pH=3</a:t>
            </a:r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的硫酸</a:t>
            </a:r>
          </a:p>
        </p:txBody>
      </p:sp>
    </p:spTree>
  </p:cSld>
  <p:clrMapOvr>
    <a:masterClrMapping/>
  </p:clrMapOvr>
  <p:transition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占位符 29697"/>
          <p:cNvSpPr>
            <a:spLocks noGrp="1"/>
          </p:cNvSpPr>
          <p:nvPr>
            <p:ph idx="1"/>
          </p:nvPr>
        </p:nvSpPr>
        <p:spPr>
          <a:xfrm>
            <a:off x="468313" y="1484313"/>
            <a:ext cx="8229600" cy="1512887"/>
          </a:xfrm>
          <a:ln/>
        </p:spPr>
        <p:txBody>
          <a:bodyPr/>
          <a:lstStyle/>
          <a:p>
            <a:pPr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实验</a:t>
            </a:r>
            <a:r>
              <a:rPr lang="zh-CN" altLang="en-US" sz="4800" b="1">
                <a:solidFill>
                  <a:srgbClr val="FF0000"/>
                </a:solidFill>
              </a:rPr>
              <a:t>结果与分析</a:t>
            </a:r>
            <a:r>
              <a:rPr lang="en-US" altLang="zh-CN" b="1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9701" name="文本框 29700"/>
          <p:cNvSpPr txBox="1"/>
          <p:nvPr/>
        </p:nvSpPr>
        <p:spPr>
          <a:xfrm>
            <a:off x="668338" y="3125788"/>
            <a:ext cx="80073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>
                <a:solidFill>
                  <a:srgbClr val="FFFF00"/>
                </a:solidFill>
                <a:latin typeface="Arial" panose="020B0604020202020204" pitchFamily="34" charset="0"/>
                <a:ea typeface="华文行楷" pitchFamily="2" charset="-122"/>
              </a:rPr>
              <a:t>酸雨对种子的发芽率有抑制作用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标题 2304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230403" name="文本占位符 230402"/>
          <p:cNvSpPr>
            <a:spLocks noGrp="1"/>
          </p:cNvSpPr>
          <p:nvPr>
            <p:ph idx="1"/>
          </p:nvPr>
        </p:nvSpPr>
        <p:spPr>
          <a:ln/>
        </p:spPr>
        <p:txBody>
          <a:bodyPr/>
          <a:lstStyle/>
          <a:p>
            <a:endParaRPr lang="zh-CN" altLang="en-US" dirty="0"/>
          </a:p>
        </p:txBody>
      </p:sp>
      <p:pic>
        <p:nvPicPr>
          <p:cNvPr id="230404" name="图片 230403" descr="2010951834225336"/>
          <p:cNvPicPr>
            <a:picLocks noChangeAspect="1"/>
          </p:cNvPicPr>
          <p:nvPr/>
        </p:nvPicPr>
        <p:blipFill>
          <a:blip r:embed="rId2"/>
          <a:srcRect l="14064" t="1688" r="9219" b="7195"/>
          <a:stretch>
            <a:fillRect/>
          </a:stretch>
        </p:blipFill>
        <p:spPr>
          <a:xfrm>
            <a:off x="0" y="0"/>
            <a:ext cx="9144000" cy="687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0405" name="文本框 230404"/>
          <p:cNvSpPr txBox="1"/>
          <p:nvPr/>
        </p:nvSpPr>
        <p:spPr>
          <a:xfrm>
            <a:off x="879475" y="5843588"/>
            <a:ext cx="21796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柳化废气</a:t>
            </a:r>
          </a:p>
        </p:txBody>
      </p:sp>
    </p:spTree>
  </p:cSld>
  <p:clrMapOvr>
    <a:masterClrMapping/>
  </p:clrMapOvr>
  <p:transition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文本框 218113"/>
          <p:cNvSpPr txBox="1"/>
          <p:nvPr/>
        </p:nvSpPr>
        <p:spPr>
          <a:xfrm>
            <a:off x="1042988" y="1412875"/>
            <a:ext cx="7632700" cy="3567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你说、我说、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大家说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：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t>     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同学们，柳州面临着哪些污染呢？你生活的社区又面临着哪些污染？这些污染对生物有什么影响？</a:t>
            </a:r>
            <a:endParaRPr lang="en-US" altLang="zh-CN" sz="4000" b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标题 2283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>
                <a:solidFill>
                  <a:srgbClr val="FFFF00"/>
                </a:solidFill>
              </a:rPr>
              <a:t>我们面临的环境问题</a:t>
            </a:r>
          </a:p>
        </p:txBody>
      </p:sp>
      <p:sp>
        <p:nvSpPr>
          <p:cNvPr id="228355" name="文本占位符 228354"/>
          <p:cNvSpPr>
            <a:spLocks noGrp="1"/>
          </p:cNvSpPr>
          <p:nvPr>
            <p:ph idx="1"/>
          </p:nvPr>
        </p:nvSpPr>
        <p:spPr>
          <a:xfrm>
            <a:off x="1187450" y="1600200"/>
            <a:ext cx="6840538" cy="4525963"/>
          </a:xfrm>
          <a:ln/>
        </p:spPr>
        <p:txBody>
          <a:bodyPr/>
          <a:lstStyle/>
          <a:p>
            <a:r>
              <a:rPr lang="zh-CN" altLang="en-US" sz="4000" b="1" dirty="0">
                <a:solidFill>
                  <a:srgbClr val="FFFF00"/>
                </a:solidFill>
              </a:rPr>
              <a:t>大气污染</a:t>
            </a:r>
          </a:p>
          <a:p>
            <a:r>
              <a:rPr lang="zh-CN" altLang="en-US" sz="4000" b="1" dirty="0">
                <a:solidFill>
                  <a:srgbClr val="FFFF00"/>
                </a:solidFill>
              </a:rPr>
              <a:t>水污染</a:t>
            </a:r>
          </a:p>
          <a:p>
            <a:r>
              <a:rPr lang="zh-CN" altLang="en-US" sz="4000" b="1" dirty="0">
                <a:solidFill>
                  <a:srgbClr val="FFFF00"/>
                </a:solidFill>
              </a:rPr>
              <a:t>固体废弃物污染</a:t>
            </a:r>
            <a:endParaRPr lang="en-US" altLang="zh-CN" sz="4000" b="1">
              <a:solidFill>
                <a:srgbClr val="FFFF00"/>
              </a:solidFill>
            </a:endParaRPr>
          </a:p>
          <a:p>
            <a:r>
              <a:rPr lang="zh-CN" altLang="en-US" sz="4000" b="1" dirty="0">
                <a:solidFill>
                  <a:srgbClr val="FFFF00"/>
                </a:solidFill>
              </a:rPr>
              <a:t>噪声污染</a:t>
            </a:r>
          </a:p>
          <a:p>
            <a:r>
              <a:rPr lang="zh-CN" altLang="en-US" sz="4000" b="1" dirty="0">
                <a:solidFill>
                  <a:srgbClr val="FFFF00"/>
                </a:solidFill>
              </a:rPr>
              <a:t>放射性污染等</a:t>
            </a:r>
          </a:p>
        </p:txBody>
      </p:sp>
    </p:spTree>
  </p:cSld>
  <p:clrMapOvr>
    <a:masterClrMapping/>
  </p:clrMapOvr>
  <p:transition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占位符 11265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899025"/>
          </a:xfrm>
          <a:ln/>
        </p:spPr>
        <p:txBody>
          <a:bodyPr/>
          <a:lstStyle/>
          <a:p>
            <a:pPr>
              <a:lnSpc>
                <a:spcPct val="130000"/>
              </a:lnSpc>
              <a:buNone/>
            </a:pPr>
            <a:r>
              <a:rPr lang="zh-CN" altLang="en-US" sz="3600" b="1"/>
              <a:t>  </a:t>
            </a:r>
            <a:r>
              <a:rPr lang="zh-CN" altLang="en-US" sz="3600" b="1">
                <a:solidFill>
                  <a:srgbClr val="FFFF00"/>
                </a:solidFill>
              </a:rPr>
              <a:t>全球性的大气污染问题有：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FF00"/>
                </a:solidFill>
              </a:rPr>
              <a:t>                温室效应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FF00"/>
                </a:solidFill>
              </a:rPr>
              <a:t>                臭氧层破坏</a:t>
            </a:r>
          </a:p>
          <a:p>
            <a:pPr>
              <a:lnSpc>
                <a:spcPct val="130000"/>
              </a:lnSpc>
              <a:buNone/>
            </a:pPr>
            <a:r>
              <a:rPr lang="zh-CN" altLang="en-US" sz="3600" b="1">
                <a:solidFill>
                  <a:srgbClr val="FFFF00"/>
                </a:solidFill>
              </a:rPr>
              <a:t>                </a:t>
            </a:r>
            <a:r>
              <a:rPr lang="zh-CN" altLang="en-US" sz="3600" b="1" dirty="0">
                <a:solidFill>
                  <a:srgbClr val="FFFF00"/>
                </a:solidFill>
              </a:rPr>
              <a:t>酸雨（空中死神）</a:t>
            </a:r>
            <a:endParaRPr lang="en-US" altLang="zh-CN" sz="36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文本框 68609"/>
          <p:cNvSpPr txBox="1"/>
          <p:nvPr/>
        </p:nvSpPr>
        <p:spPr>
          <a:xfrm>
            <a:off x="395288" y="3644900"/>
            <a:ext cx="8389937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3399FF"/>
                </a:solidFill>
                <a:latin typeface="宋体" panose="02010600030101010101" pitchFamily="2" charset="-122"/>
              </a:rPr>
              <a:t>    </a:t>
            </a:r>
            <a:r>
              <a:rPr lang="zh-CN" altLang="en-US" sz="3600" b="1" dirty="0">
                <a:solidFill>
                  <a:srgbClr val="FFFF00"/>
                </a:solidFill>
                <a:latin typeface="宋体" panose="02010600030101010101" pitchFamily="2" charset="-122"/>
              </a:rPr>
              <a:t>电池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含多种化学物质，有的还含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汞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镉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等重金属。这些重金属会污染土壤，并进一步污染水源，危害人类。</a:t>
            </a:r>
          </a:p>
        </p:txBody>
      </p:sp>
      <p:pic>
        <p:nvPicPr>
          <p:cNvPr id="68623" name="图片 68622" descr="t017be41cd649233430"/>
          <p:cNvPicPr>
            <a:picLocks noChangeAspect="1"/>
          </p:cNvPicPr>
          <p:nvPr/>
        </p:nvPicPr>
        <p:blipFill>
          <a:blip r:embed="rId2"/>
          <a:srcRect b="3639"/>
          <a:stretch>
            <a:fillRect/>
          </a:stretch>
        </p:blipFill>
        <p:spPr>
          <a:xfrm>
            <a:off x="4284663" y="0"/>
            <a:ext cx="4859337" cy="311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22" name="椭圆形标注 68621"/>
          <p:cNvSpPr/>
          <p:nvPr/>
        </p:nvSpPr>
        <p:spPr>
          <a:xfrm flipH="1">
            <a:off x="0" y="188913"/>
            <a:ext cx="4356100" cy="2808287"/>
          </a:xfrm>
          <a:prstGeom prst="wedgeEllipseCallout">
            <a:avLst>
              <a:gd name="adj1" fmla="val -35463"/>
              <a:gd name="adj2" fmla="val 58588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</a:rPr>
              <a:t>你知道吗</a:t>
            </a:r>
          </a:p>
          <a:p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一粒纽扣电池可使</a:t>
            </a:r>
            <a:r>
              <a:rPr lang="en-US" altLang="zh-CN" sz="24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600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吨水受到污染，相当于一个人一生的饮水量。</a:t>
            </a:r>
          </a:p>
          <a:p>
            <a:pPr algn="ctr"/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矩形 37890"/>
          <p:cNvSpPr/>
          <p:nvPr/>
        </p:nvSpPr>
        <p:spPr>
          <a:xfrm>
            <a:off x="611188" y="1417638"/>
            <a:ext cx="3960812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3200" b="1" dirty="0">
              <a:solidFill>
                <a:srgbClr val="00FF00"/>
              </a:solidFill>
              <a:effectLst>
                <a:outerShdw blurRad="38100" dist="38100" dir="270000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r>
              <a:rPr lang="zh-CN" altLang="en-US" sz="3600" b="1" dirty="0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当</a:t>
            </a:r>
            <a:r>
              <a:rPr lang="zh-CN" altLang="en-US" sz="36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地居民长期食用富含</a:t>
            </a:r>
            <a:r>
              <a:rPr lang="en-US" altLang="zh-CN" sz="36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____</a:t>
            </a:r>
            <a:r>
              <a:rPr lang="zh-CN" altLang="en-US" sz="36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的鱼虾造成的。</a:t>
            </a:r>
          </a:p>
        </p:txBody>
      </p:sp>
      <p:sp>
        <p:nvSpPr>
          <p:cNvPr id="37892" name="矩形 37891"/>
          <p:cNvSpPr/>
          <p:nvPr/>
        </p:nvSpPr>
        <p:spPr>
          <a:xfrm>
            <a:off x="609600" y="4149725"/>
            <a:ext cx="4033838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omic Sans MS" panose="030F0702030302020204" pitchFamily="66" charset="0"/>
              </a:rPr>
              <a:t>患者手脚麻木、运动失灵，甚至呈疯癫状态。</a:t>
            </a:r>
          </a:p>
        </p:txBody>
      </p:sp>
      <p:sp>
        <p:nvSpPr>
          <p:cNvPr id="37897" name="文本框 37896"/>
          <p:cNvSpPr txBox="1"/>
          <p:nvPr/>
        </p:nvSpPr>
        <p:spPr>
          <a:xfrm>
            <a:off x="1835150" y="2427288"/>
            <a:ext cx="714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汞</a:t>
            </a:r>
          </a:p>
        </p:txBody>
      </p:sp>
      <p:sp>
        <p:nvSpPr>
          <p:cNvPr id="37898" name="文本框 37897"/>
          <p:cNvSpPr txBox="1"/>
          <p:nvPr/>
        </p:nvSpPr>
        <p:spPr>
          <a:xfrm>
            <a:off x="3276600" y="555625"/>
            <a:ext cx="2303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水俣病</a:t>
            </a:r>
          </a:p>
        </p:txBody>
      </p:sp>
      <p:pic>
        <p:nvPicPr>
          <p:cNvPr id="37899" name="图片 37898" descr="68DG82P100AO00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800" y="2060575"/>
            <a:ext cx="3159125" cy="345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7" name="图片 39946" descr="39_201109190948451yy31"/>
          <p:cNvPicPr>
            <a:picLocks noChangeAspect="1"/>
          </p:cNvPicPr>
          <p:nvPr/>
        </p:nvPicPr>
        <p:blipFill>
          <a:blip r:embed="rId3"/>
          <a:srcRect l="24933"/>
          <a:stretch>
            <a:fillRect/>
          </a:stretch>
        </p:blipFill>
        <p:spPr>
          <a:xfrm>
            <a:off x="468313" y="1535113"/>
            <a:ext cx="4213225" cy="4170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矩形 39937"/>
          <p:cNvSpPr/>
          <p:nvPr/>
        </p:nvSpPr>
        <p:spPr>
          <a:xfrm>
            <a:off x="3492500" y="598488"/>
            <a:ext cx="3095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痛</a:t>
            </a:r>
            <a:r>
              <a:rPr lang="zh-CN" altLang="en-US" sz="4000" b="1">
                <a:solidFill>
                  <a:srgbClr val="00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  <a:t>痛病</a:t>
            </a:r>
          </a:p>
        </p:txBody>
      </p:sp>
      <p:sp>
        <p:nvSpPr>
          <p:cNvPr id="39939" name="矩形 39938"/>
          <p:cNvSpPr/>
          <p:nvPr/>
        </p:nvSpPr>
        <p:spPr>
          <a:xfrm>
            <a:off x="4860925" y="1390650"/>
            <a:ext cx="3887788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FF00"/>
                </a:solidFill>
                <a:latin typeface="宋体" panose="02010600030101010101" pitchFamily="2" charset="-122"/>
              </a:rPr>
              <a:t>患者长期食用含</a:t>
            </a:r>
            <a:r>
              <a:rPr lang="en-US" altLang="zh-CN" sz="3600" b="1">
                <a:solidFill>
                  <a:srgbClr val="00FF00"/>
                </a:solidFill>
                <a:latin typeface="宋体" panose="02010600030101010101" pitchFamily="2" charset="-122"/>
              </a:rPr>
              <a:t>_____</a:t>
            </a:r>
            <a:r>
              <a:rPr lang="zh-CN" altLang="en-US" sz="3600" b="1">
                <a:solidFill>
                  <a:srgbClr val="00FF00"/>
                </a:solidFill>
                <a:latin typeface="宋体" panose="02010600030101010101" pitchFamily="2" charset="-122"/>
              </a:rPr>
              <a:t>污水灌溉的水稻造成的。</a:t>
            </a:r>
          </a:p>
          <a:p>
            <a:endParaRPr lang="zh-CN" altLang="en-US" sz="3600" b="1">
              <a:solidFill>
                <a:srgbClr val="00FF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FF00"/>
                </a:solidFill>
                <a:latin typeface="Comic Sans MS" panose="030F0702030302020204" pitchFamily="66" charset="0"/>
              </a:rPr>
              <a:t>患者的胃和肾等器官受到严重损害，全身疼痛难忍。</a:t>
            </a:r>
          </a:p>
          <a:p>
            <a:endParaRPr lang="zh-CN" altLang="en-US" sz="3600" b="1">
              <a:solidFill>
                <a:srgbClr val="00FF00"/>
              </a:solidFill>
              <a:latin typeface="宋体" panose="02010600030101010101" pitchFamily="2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5076825" y="1893888"/>
            <a:ext cx="10080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</a:rPr>
              <a:t>镉</a:t>
            </a:r>
          </a:p>
        </p:txBody>
      </p:sp>
      <p:pic>
        <p:nvPicPr>
          <p:cNvPr id="39943" name="图片 39942" descr="129435258756875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775" y="2686050"/>
            <a:ext cx="1871663" cy="140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5" name="文本框 39944"/>
          <p:cNvSpPr txBox="1"/>
          <p:nvPr/>
        </p:nvSpPr>
        <p:spPr>
          <a:xfrm>
            <a:off x="3132138" y="4198938"/>
            <a:ext cx="12557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毒大米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/>
      <p:bldP spid="3994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4" name="图片 240643" descr="B8C44289B66798C017E32EDEDF1E1F66"/>
          <p:cNvPicPr>
            <a:picLocks noChangeAspect="1"/>
          </p:cNvPicPr>
          <p:nvPr/>
        </p:nvPicPr>
        <p:blipFill>
          <a:blip r:embed="rId2"/>
          <a:srcRect r="25078"/>
          <a:stretch>
            <a:fillRect/>
          </a:stretch>
        </p:blipFill>
        <p:spPr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0642" name="标题 240641"/>
          <p:cNvSpPr>
            <a:spLocks noGrp="1"/>
          </p:cNvSpPr>
          <p:nvPr>
            <p:ph type="title"/>
          </p:nvPr>
        </p:nvSpPr>
        <p:spPr>
          <a:xfrm>
            <a:off x="323850" y="188913"/>
            <a:ext cx="8229600" cy="1143000"/>
          </a:xfrm>
          <a:ln/>
        </p:spPr>
        <p:txBody>
          <a:bodyPr anchor="ctr"/>
          <a:lstStyle/>
          <a:p>
            <a:r>
              <a:rPr lang="zh-CN" altLang="en-US" dirty="0">
                <a:solidFill>
                  <a:srgbClr val="FFFF00"/>
                </a:solidFill>
              </a:rPr>
              <a:t>我们能做什么</a:t>
            </a:r>
          </a:p>
        </p:txBody>
      </p:sp>
      <p:pic>
        <p:nvPicPr>
          <p:cNvPr id="240645" name="图片 240644" descr="A32DEA4E64118989FDFC2024772049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89263"/>
            <a:ext cx="6877050" cy="3868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1" name="图片 50180" descr="201101091529071"/>
          <p:cNvPicPr>
            <a:picLocks noChangeAspect="1"/>
          </p:cNvPicPr>
          <p:nvPr/>
        </p:nvPicPr>
        <p:blipFill>
          <a:blip r:embed="rId3"/>
          <a:srcRect l="26595" t="598" r="19815"/>
          <a:stretch>
            <a:fillRect/>
          </a:stretch>
        </p:blipFill>
        <p:spPr>
          <a:xfrm>
            <a:off x="-1587" y="0"/>
            <a:ext cx="91455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文本框 50178"/>
          <p:cNvSpPr txBox="1"/>
          <p:nvPr/>
        </p:nvSpPr>
        <p:spPr>
          <a:xfrm>
            <a:off x="684213" y="260350"/>
            <a:ext cx="8064500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保护环境</a:t>
            </a:r>
            <a:r>
              <a:rPr lang="en-US" altLang="zh-CN" sz="4400" b="1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珍惜我们身边的碧水蓝天！</a:t>
            </a:r>
            <a:endParaRPr lang="en-US" altLang="zh-CN" sz="4400" b="1">
              <a:solidFill>
                <a:srgbClr val="FF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183" name="矩形 50182"/>
          <p:cNvSpPr/>
          <p:nvPr/>
        </p:nvSpPr>
        <p:spPr>
          <a:xfrm>
            <a:off x="3028950" y="2921000"/>
            <a:ext cx="3086100" cy="1019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8000" i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隶书" charset="0"/>
                <a:ea typeface="隶书" charset="0"/>
              </a:rPr>
              <a:t>谢谢！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352800" y="333375"/>
            <a:ext cx="2971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彩云" pitchFamily="2" charset="-122"/>
              </a:rPr>
              <a:t>课堂小结</a:t>
            </a:r>
          </a:p>
        </p:txBody>
      </p:sp>
      <p:sp>
        <p:nvSpPr>
          <p:cNvPr id="92164" name="AutoShape 6"/>
          <p:cNvSpPr/>
          <p:nvPr/>
        </p:nvSpPr>
        <p:spPr>
          <a:xfrm>
            <a:off x="1403350" y="1916113"/>
            <a:ext cx="457200" cy="3505200"/>
          </a:xfrm>
          <a:prstGeom prst="leftBrace">
            <a:avLst>
              <a:gd name="adj1" fmla="val 63888"/>
              <a:gd name="adj2" fmla="val 50000"/>
            </a:avLst>
          </a:prstGeom>
          <a:noFill/>
          <a:ln w="2540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34823" name="Text Box 7"/>
          <p:cNvSpPr txBox="1"/>
          <p:nvPr/>
        </p:nvSpPr>
        <p:spPr>
          <a:xfrm>
            <a:off x="1828800" y="1676400"/>
            <a:ext cx="2887663" cy="46323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酸雨对生物的影响</a:t>
            </a:r>
          </a:p>
          <a:p>
            <a:pPr algn="just"/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algn="just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温室效应和臭氧层空洞</a:t>
            </a:r>
          </a:p>
          <a:p>
            <a:pPr algn="just"/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algn="just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重金属对生物的影响</a:t>
            </a:r>
          </a:p>
          <a:p>
            <a:pPr algn="just"/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166" name="AutoShape 8"/>
          <p:cNvSpPr/>
          <p:nvPr/>
        </p:nvSpPr>
        <p:spPr>
          <a:xfrm>
            <a:off x="4800600" y="1447800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2540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92167" name="AutoShape 9"/>
          <p:cNvSpPr/>
          <p:nvPr/>
        </p:nvSpPr>
        <p:spPr>
          <a:xfrm>
            <a:off x="4787900" y="4149725"/>
            <a:ext cx="288925" cy="1657350"/>
          </a:xfrm>
          <a:prstGeom prst="leftBrace">
            <a:avLst>
              <a:gd name="adj1" fmla="val 47802"/>
              <a:gd name="adj2" fmla="val 50000"/>
            </a:avLst>
          </a:prstGeom>
          <a:noFill/>
          <a:ln w="2540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92168" name="AutoShape 10"/>
          <p:cNvSpPr/>
          <p:nvPr/>
        </p:nvSpPr>
        <p:spPr>
          <a:xfrm>
            <a:off x="4859338" y="3068638"/>
            <a:ext cx="228600" cy="685800"/>
          </a:xfrm>
          <a:prstGeom prst="leftBrace">
            <a:avLst>
              <a:gd name="adj1" fmla="val 25000"/>
              <a:gd name="adj2" fmla="val 50000"/>
            </a:avLst>
          </a:prstGeom>
          <a:noFill/>
          <a:ln w="2540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34827" name="Text Box 11"/>
          <p:cNvSpPr txBox="1"/>
          <p:nvPr/>
        </p:nvSpPr>
        <p:spPr>
          <a:xfrm>
            <a:off x="5022850" y="1196975"/>
            <a:ext cx="2286000" cy="1524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酸雨的成因</a:t>
            </a:r>
          </a:p>
          <a:p>
            <a:pPr algn="just">
              <a:spcBef>
                <a:spcPct val="5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酸雨的危害</a:t>
            </a:r>
          </a:p>
          <a:p>
            <a:pPr algn="just">
              <a:spcBef>
                <a:spcPct val="5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酸雨的预防</a:t>
            </a:r>
          </a:p>
        </p:txBody>
      </p:sp>
      <p:sp>
        <p:nvSpPr>
          <p:cNvPr id="34828" name="Text Box 12"/>
          <p:cNvSpPr txBox="1"/>
          <p:nvPr/>
        </p:nvSpPr>
        <p:spPr>
          <a:xfrm>
            <a:off x="5076825" y="3933825"/>
            <a:ext cx="3455988" cy="2438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汞和镉的危害</a:t>
            </a:r>
          </a:p>
          <a:p>
            <a:pPr algn="just">
              <a:spcBef>
                <a:spcPct val="5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由汞和镉等重金属引起的疾病</a:t>
            </a:r>
          </a:p>
          <a:p>
            <a:pPr algn="just">
              <a:spcBef>
                <a:spcPct val="5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控制重金属的危害</a:t>
            </a:r>
          </a:p>
        </p:txBody>
      </p:sp>
      <p:sp>
        <p:nvSpPr>
          <p:cNvPr id="34829" name="Text Box 13"/>
          <p:cNvSpPr txBox="1"/>
          <p:nvPr/>
        </p:nvSpPr>
        <p:spPr>
          <a:xfrm>
            <a:off x="5072063" y="2830513"/>
            <a:ext cx="2667000" cy="9588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温室效应</a:t>
            </a:r>
          </a:p>
          <a:p>
            <a:pPr algn="just">
              <a:spcBef>
                <a:spcPct val="5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臭氧层破坏</a:t>
            </a:r>
          </a:p>
        </p:txBody>
      </p:sp>
      <p:pic>
        <p:nvPicPr>
          <p:cNvPr id="34830" name="Picture 14" descr="png-02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-26987"/>
            <a:ext cx="1447800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3" name="文本框 92172"/>
          <p:cNvSpPr txBox="1"/>
          <p:nvPr/>
        </p:nvSpPr>
        <p:spPr>
          <a:xfrm>
            <a:off x="750055" y="1412875"/>
            <a:ext cx="677108" cy="4939814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探究环境污染对生物的影响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48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8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8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348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4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4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4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5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34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34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34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34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34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34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7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92164" grpId="0" animBg="1"/>
      <p:bldP spid="92166" grpId="0" animBg="1"/>
      <p:bldP spid="92167" grpId="0" animBg="1"/>
      <p:bldP spid="92168" grpId="0" animBg="1"/>
      <p:bldP spid="921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6" name="图片 231425" descr="200872210359473_2"/>
          <p:cNvPicPr>
            <a:picLocks noChangeAspect="1"/>
          </p:cNvPicPr>
          <p:nvPr/>
        </p:nvPicPr>
        <p:blipFill>
          <a:blip r:embed="rId2"/>
          <a:srcRect l="10089" t="4782"/>
          <a:stretch>
            <a:fillRect/>
          </a:stretch>
        </p:blipFill>
        <p:spPr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1427" name="文本框 231426"/>
          <p:cNvSpPr txBox="1"/>
          <p:nvPr/>
        </p:nvSpPr>
        <p:spPr>
          <a:xfrm>
            <a:off x="6804025" y="115888"/>
            <a:ext cx="2105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白色污染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618" name="图片 239617" descr="507768954_1051164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9619" name="文本框 239618"/>
          <p:cNvSpPr txBox="1"/>
          <p:nvPr/>
        </p:nvSpPr>
        <p:spPr>
          <a:xfrm>
            <a:off x="879475" y="5484813"/>
            <a:ext cx="1676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镉污染</a:t>
            </a:r>
          </a:p>
        </p:txBody>
      </p:sp>
      <p:pic>
        <p:nvPicPr>
          <p:cNvPr id="239620" name="图片 239619" descr="201201291152512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363" y="0"/>
            <a:ext cx="4211637" cy="2811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9621" name="文本框 239620"/>
          <p:cNvSpPr txBox="1"/>
          <p:nvPr/>
        </p:nvSpPr>
        <p:spPr>
          <a:xfrm>
            <a:off x="4699000" y="2997200"/>
            <a:ext cx="45529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000" b="1">
                <a:solidFill>
                  <a:srgbClr val="00FF00"/>
                </a:solidFill>
                <a:latin typeface="Arial" panose="020B0604020202020204" pitchFamily="34" charset="0"/>
              </a:rPr>
              <a:t>2012</a:t>
            </a:r>
            <a:r>
              <a:rPr lang="zh-CN" altLang="en-US" sz="2000" b="1" dirty="0">
                <a:solidFill>
                  <a:srgbClr val="00FF00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2000" b="1">
                <a:solidFill>
                  <a:srgbClr val="00FF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000" b="1" dirty="0">
                <a:solidFill>
                  <a:srgbClr val="00FF00"/>
                </a:solidFill>
                <a:latin typeface="Arial" panose="020B0604020202020204" pitchFamily="34" charset="0"/>
              </a:rPr>
              <a:t>月，柳江上游龙江遭受镉污染</a:t>
            </a:r>
            <a:r>
              <a:rPr lang="zh-CN" altLang="en-US" sz="2400" b="1" dirty="0">
                <a:solidFill>
                  <a:srgbClr val="00FF00"/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图片 232449" descr="20071059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51" name="文本框 232450"/>
          <p:cNvSpPr txBox="1"/>
          <p:nvPr/>
        </p:nvSpPr>
        <p:spPr>
          <a:xfrm>
            <a:off x="735013" y="5772150"/>
            <a:ext cx="2397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</a:rPr>
              <a:t>柳钢油污</a:t>
            </a:r>
          </a:p>
        </p:txBody>
      </p:sp>
    </p:spTree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4" name="图片 233473" descr="2927295a6149ec97876aca93297e204a_1230856"/>
          <p:cNvPicPr>
            <a:picLocks noChangeAspect="1"/>
          </p:cNvPicPr>
          <p:nvPr/>
        </p:nvPicPr>
        <p:blipFill>
          <a:blip r:embed="rId2"/>
          <a:srcRect l="5569"/>
          <a:stretch>
            <a:fillRect/>
          </a:stretch>
        </p:blipFill>
        <p:spPr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3475" name="文本框 233474"/>
          <p:cNvSpPr txBox="1"/>
          <p:nvPr/>
        </p:nvSpPr>
        <p:spPr>
          <a:xfrm>
            <a:off x="827088" y="692150"/>
            <a:ext cx="28082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龙江向柳江排污</a:t>
            </a:r>
          </a:p>
        </p:txBody>
      </p:sp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8" name="图片 234497" descr="d71a3727b0747f56d2dafea0c5275d63"/>
          <p:cNvPicPr>
            <a:picLocks noChangeAspect="1"/>
          </p:cNvPicPr>
          <p:nvPr/>
        </p:nvPicPr>
        <p:blipFill>
          <a:blip r:embed="rId2"/>
          <a:srcRect l="20496"/>
          <a:stretch>
            <a:fillRect/>
          </a:stretch>
        </p:blipFill>
        <p:spPr>
          <a:xfrm>
            <a:off x="0" y="0"/>
            <a:ext cx="93599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4499" name="文本框 234498"/>
          <p:cNvSpPr txBox="1"/>
          <p:nvPr/>
        </p:nvSpPr>
        <p:spPr>
          <a:xfrm>
            <a:off x="5724525" y="6005513"/>
            <a:ext cx="34194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夜市烧烤烟雾成灾</a:t>
            </a: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图片 235521" descr="Img388743543"/>
          <p:cNvPicPr>
            <a:picLocks noChangeAspect="1"/>
          </p:cNvPicPr>
          <p:nvPr/>
        </p:nvPicPr>
        <p:blipFill>
          <a:blip r:embed="rId2"/>
          <a:srcRect r="961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23" name="文本框 235522"/>
          <p:cNvSpPr txBox="1"/>
          <p:nvPr/>
        </p:nvSpPr>
        <p:spPr>
          <a:xfrm>
            <a:off x="611188" y="404813"/>
            <a:ext cx="19446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00"/>
                </a:solidFill>
                <a:latin typeface="Arial" panose="020B0604020202020204" pitchFamily="34" charset="0"/>
              </a:rPr>
              <a:t>汽车尾气</a:t>
            </a:r>
          </a:p>
        </p:txBody>
      </p:sp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</TotalTime>
  <Words>1068</Words>
  <Application>WPS 演示</Application>
  <PresentationFormat>全屏显示(4:3)</PresentationFormat>
  <Paragraphs>125</Paragraphs>
  <Slides>38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主题1</vt:lpstr>
      <vt:lpstr>探究环境污染对生物的影响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1995年，柳州酸雨频率最高曾达98.5%，最酸时雨水pH低于4。 </vt:lpstr>
      <vt:lpstr>幻灯片 12</vt:lpstr>
      <vt:lpstr>幻灯片 13</vt:lpstr>
      <vt:lpstr>幻灯片 14</vt:lpstr>
      <vt:lpstr>酸雨形成的原因主要是人为地向大气中排放大量___________造成的。 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我们面临的环境问题</vt:lpstr>
      <vt:lpstr>幻灯片 32</vt:lpstr>
      <vt:lpstr>幻灯片 33</vt:lpstr>
      <vt:lpstr>幻灯片 34</vt:lpstr>
      <vt:lpstr>幻灯片 35</vt:lpstr>
      <vt:lpstr>我们能做什么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terms:created xsi:type="dcterms:W3CDTF">2006-02-27T02:45:33Z</dcterms:created>
  <dcterms:modified xsi:type="dcterms:W3CDTF">2019-05-22T09:33:12Z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