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329" r:id="rId3"/>
    <p:sldId id="328" r:id="rId4"/>
    <p:sldId id="346" r:id="rId5"/>
    <p:sldId id="347" r:id="rId6"/>
    <p:sldId id="319" r:id="rId7"/>
    <p:sldId id="348" r:id="rId8"/>
    <p:sldId id="298" r:id="rId9"/>
    <p:sldId id="349" r:id="rId10"/>
    <p:sldId id="327" r:id="rId11"/>
    <p:sldId id="330" r:id="rId12"/>
    <p:sldId id="368" r:id="rId13"/>
    <p:sldId id="350" r:id="rId14"/>
    <p:sldId id="351" r:id="rId15"/>
    <p:sldId id="299" r:id="rId16"/>
    <p:sldId id="367" r:id="rId17"/>
    <p:sldId id="352" r:id="rId18"/>
    <p:sldId id="353" r:id="rId19"/>
    <p:sldId id="331" r:id="rId20"/>
    <p:sldId id="366" r:id="rId21"/>
    <p:sldId id="318" r:id="rId22"/>
    <p:sldId id="354" r:id="rId23"/>
    <p:sldId id="355" r:id="rId24"/>
    <p:sldId id="332" r:id="rId25"/>
    <p:sldId id="320" r:id="rId26"/>
    <p:sldId id="356" r:id="rId27"/>
    <p:sldId id="357" r:id="rId28"/>
    <p:sldId id="333" r:id="rId29"/>
    <p:sldId id="321" r:id="rId30"/>
    <p:sldId id="365" r:id="rId31"/>
    <p:sldId id="358" r:id="rId32"/>
    <p:sldId id="359" r:id="rId33"/>
    <p:sldId id="334" r:id="rId34"/>
    <p:sldId id="326" r:id="rId35"/>
    <p:sldId id="364" r:id="rId36"/>
    <p:sldId id="360" r:id="rId37"/>
    <p:sldId id="361" r:id="rId38"/>
    <p:sldId id="335" r:id="rId39"/>
    <p:sldId id="322" r:id="rId40"/>
    <p:sldId id="362" r:id="rId41"/>
    <p:sldId id="363" r:id="rId42"/>
    <p:sldId id="33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0A11A6"/>
    <a:srgbClr val="FDF0E8"/>
    <a:srgbClr val="DF7A6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564" y="-582"/>
      </p:cViewPr>
      <p:guideLst>
        <p:guide orient="horz" pos="2242"/>
        <p:guide pos="382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notesMaster" Target="notesMasters/notesMaster1.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11.png"/><Relationship Id="rId4" Type="http://schemas.microsoft.com/office/2007/relationships/media" Target="file:///C:\Users\Administrator\Desktop\&#20061;&#19978;&#24050;&#20462;&#25913;&#35838;&#20214;\1%20&#35838;&#25991;&#35838;&#20214;\1%20%20&#27777;&#22253;&#26149;&#183;&#38634;\1.&#27777;&#22253;&#26149;&#183;&#38634;.mp3" TargetMode="External"/><Relationship Id="rId3" Type="http://schemas.openxmlformats.org/officeDocument/2006/relationships/audio" Target="file:///C:\Users\Administrator\Desktop\&#20061;&#19978;&#24050;&#20462;&#25913;&#35838;&#20214;\1%20&#35838;&#25991;&#35838;&#20214;\1%20%20&#27777;&#22253;&#26149;&#183;&#38634;\1.&#27777;&#22253;&#26149;&#183;&#38634;.mp3" TargetMode="External"/><Relationship Id="rId2" Type="http://schemas.openxmlformats.org/officeDocument/2006/relationships/image" Target="../media/image3.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jpe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jpe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20320" y="-22225"/>
            <a:ext cx="12221210" cy="6901815"/>
          </a:xfrm>
          <a:prstGeom prst="rect">
            <a:avLst/>
          </a:prstGeom>
        </p:spPr>
      </p:pic>
      <p:sp>
        <p:nvSpPr>
          <p:cNvPr id="32770" name="文本框 1"/>
          <p:cNvSpPr txBox="1"/>
          <p:nvPr/>
        </p:nvSpPr>
        <p:spPr>
          <a:xfrm>
            <a:off x="-19685" y="4178300"/>
            <a:ext cx="12220575" cy="1445260"/>
          </a:xfrm>
          <a:prstGeom prst="rect">
            <a:avLst/>
          </a:prstGeom>
          <a:solidFill>
            <a:schemeClr val="bg1">
              <a:alpha val="50195"/>
            </a:schemeClr>
          </a:solidFill>
          <a:ln w="9525">
            <a:noFill/>
          </a:ln>
        </p:spPr>
        <p:txBody>
          <a:bodyPr wrap="square">
            <a:spAutoFit/>
          </a:bodyPr>
          <a:lstStyle/>
          <a:p>
            <a:pPr lvl="0" algn="ctr" eaLnBrk="1" hangingPunct="1"/>
            <a:r>
              <a:rPr lang="en-US" altLang="zh-CN" sz="4400" b="1" dirty="0">
                <a:latin typeface="黑体" panose="02010609060101010101" charset="-122"/>
                <a:ea typeface="黑体" panose="02010609060101010101" charset="-122"/>
                <a:sym typeface="+mn-ea"/>
              </a:rPr>
              <a:t>1 </a:t>
            </a:r>
            <a:r>
              <a:rPr lang="zh-CN" altLang="en-US" sz="4400" b="1" dirty="0">
                <a:latin typeface="黑体" panose="02010609060101010101" charset="-122"/>
                <a:ea typeface="黑体" panose="02010609060101010101" charset="-122"/>
                <a:sym typeface="+mn-ea"/>
              </a:rPr>
              <a:t>沁园春</a:t>
            </a:r>
            <a:r>
              <a:rPr lang="en-US" altLang="zh-CN" sz="4400" b="1" dirty="0">
                <a:latin typeface="黑体" panose="02010609060101010101" charset="-122"/>
                <a:ea typeface="黑体" panose="02010609060101010101" charset="-122"/>
                <a:sym typeface="+mn-ea"/>
              </a:rPr>
              <a:t>·</a:t>
            </a:r>
            <a:r>
              <a:rPr lang="zh-CN" altLang="en-US" sz="4400" b="1" dirty="0">
                <a:latin typeface="黑体" panose="02010609060101010101" charset="-122"/>
                <a:ea typeface="黑体" panose="02010609060101010101" charset="-122"/>
                <a:sym typeface="+mn-ea"/>
              </a:rPr>
              <a:t>雪</a:t>
            </a:r>
            <a:endParaRPr lang="zh-CN" altLang="en-US" sz="4400" b="1" dirty="0">
              <a:latin typeface="黑体" panose="02010609060101010101" charset="-122"/>
              <a:ea typeface="黑体" panose="02010609060101010101" charset="-122"/>
              <a:sym typeface="+mn-ea"/>
            </a:endParaRPr>
          </a:p>
          <a:p>
            <a:pPr lvl="0" algn="ctr" eaLnBrk="1" hangingPunct="1"/>
            <a:endParaRPr lang="zh-CN" altLang="en-US" sz="4400" b="1" dirty="0">
              <a:latin typeface="黑体" panose="02010609060101010101" charset="-122"/>
              <a:ea typeface="黑体" panose="02010609060101010101" charset="-122"/>
              <a:sym typeface="+mn-ea"/>
            </a:endParaRPr>
          </a:p>
        </p:txBody>
      </p:sp>
      <p:cxnSp>
        <p:nvCxnSpPr>
          <p:cNvPr id="3" name="直接连接符 2"/>
          <p:cNvCxnSpPr/>
          <p:nvPr/>
        </p:nvCxnSpPr>
        <p:spPr>
          <a:xfrm>
            <a:off x="4327843" y="4860290"/>
            <a:ext cx="3524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60418" name="Text Box 6"/>
          <p:cNvSpPr txBox="1"/>
          <p:nvPr/>
        </p:nvSpPr>
        <p:spPr>
          <a:xfrm>
            <a:off x="2139950" y="1222058"/>
            <a:ext cx="7912100" cy="4523105"/>
          </a:xfrm>
          <a:prstGeom prst="rect">
            <a:avLst/>
          </a:prstGeom>
          <a:noFill/>
          <a:ln w="9525">
            <a:noFill/>
          </a:ln>
        </p:spPr>
        <p:txBody>
          <a:bodyPr>
            <a:spAutoFit/>
          </a:bodyPr>
          <a:lstStyle/>
          <a:p>
            <a:pPr>
              <a:lnSpc>
                <a:spcPct val="160000"/>
              </a:lnSpc>
              <a:spcBef>
                <a:spcPct val="50000"/>
              </a:spcBef>
            </a:pPr>
            <a:r>
              <a:rPr lang="en-US" altLang="zh-CN" sz="3000" b="1" dirty="0">
                <a:latin typeface="楷体" panose="02010609060101010101" charset="-122"/>
                <a:ea typeface="楷体" panose="02010609060101010101" charset="-122"/>
                <a:cs typeface="楷体" panose="02010609060101010101" charset="-122"/>
              </a:rPr>
              <a:t>    </a:t>
            </a:r>
            <a:r>
              <a:rPr lang="zh-CN" altLang="zh-CN" sz="3000" b="1" dirty="0">
                <a:latin typeface="楷体" panose="02010609060101010101" charset="-122"/>
                <a:ea typeface="楷体" panose="02010609060101010101" charset="-122"/>
                <a:cs typeface="楷体" panose="02010609060101010101" charset="-122"/>
              </a:rPr>
              <a:t>1945年8月，抗战胜利后，为了国家的前途和人民的利益，毛泽东同志亲赴重庆与国民党谈判。其间，民主人士、诗人柳亚子先生请他写诗，毛泽东同志就把这首《沁园春</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latin typeface="楷体" panose="02010609060101010101" charset="-122"/>
                <a:ea typeface="楷体" panose="02010609060101010101" charset="-122"/>
                <a:cs typeface="楷体" panose="02010609060101010101" charset="-122"/>
              </a:rPr>
              <a:t>雪》抄给他，随后《新民晚报》公开发表，引起了极大的轰动。</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Effect transition="in" filter="randombar(horizontal)">
                                      <p:cBhvr>
                                        <p:cTn id="7" dur="500"/>
                                        <p:tgtEl>
                                          <p:spTgt spid="604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6625" name="文本框 4"/>
          <p:cNvSpPr txBox="1"/>
          <p:nvPr/>
        </p:nvSpPr>
        <p:spPr>
          <a:xfrm>
            <a:off x="2155825" y="1437041"/>
            <a:ext cx="8319135" cy="3669665"/>
          </a:xfrm>
          <a:prstGeom prst="rect">
            <a:avLst/>
          </a:prstGeom>
          <a:noFill/>
          <a:ln w="9525">
            <a:noFill/>
          </a:ln>
        </p:spPr>
        <p:txBody>
          <a:bodyPr wrap="square" lIns="68580" tIns="34290" rIns="68580" bIns="34290" anchor="ctr">
            <a:spAutoFit/>
          </a:bodyPr>
          <a:lstStyle/>
          <a:p>
            <a:pPr>
              <a:lnSpc>
                <a:spcPct val="200000"/>
              </a:lnSpc>
            </a:pPr>
            <a:r>
              <a:rPr lang="zh-CN" altLang="en-US" sz="3600" dirty="0">
                <a:latin typeface="黑体" panose="02010609060101010101" charset="-122"/>
                <a:ea typeface="黑体" panose="02010609060101010101" charset="-122"/>
              </a:rPr>
              <a:t>惟余</a:t>
            </a:r>
            <a:r>
              <a:rPr lang="zh-CN" altLang="en-US" sz="3600" b="1" dirty="0">
                <a:latin typeface="黑体" panose="02010609060101010101" charset="-122"/>
                <a:ea typeface="黑体" panose="02010609060101010101" charset="-122"/>
              </a:rPr>
              <a:t>莽莽</a:t>
            </a:r>
            <a:r>
              <a:rPr lang="zh-CN" altLang="en-US" sz="3600" dirty="0">
                <a:latin typeface="黑体" panose="02010609060101010101" charset="-122"/>
                <a:ea typeface="黑体" panose="02010609060101010101" charset="-122"/>
              </a:rPr>
              <a:t>  顿失</a:t>
            </a:r>
            <a:r>
              <a:rPr lang="zh-CN" altLang="en-US" sz="3600" b="1" dirty="0">
                <a:latin typeface="黑体" panose="02010609060101010101" charset="-122"/>
                <a:ea typeface="黑体" panose="02010609060101010101" charset="-122"/>
              </a:rPr>
              <a:t>滔滔</a:t>
            </a:r>
            <a:r>
              <a:rPr lang="zh-CN" altLang="en-US" sz="3600" dirty="0">
                <a:latin typeface="黑体" panose="02010609060101010101" charset="-122"/>
                <a:ea typeface="黑体" panose="02010609060101010101" charset="-122"/>
              </a:rPr>
              <a:t>    稍</a:t>
            </a:r>
            <a:r>
              <a:rPr lang="zh-CN" altLang="en-US" sz="3600" b="1" dirty="0">
                <a:latin typeface="黑体" panose="02010609060101010101" charset="-122"/>
                <a:ea typeface="黑体" panose="02010609060101010101" charset="-122"/>
              </a:rPr>
              <a:t>逊</a:t>
            </a:r>
            <a:r>
              <a:rPr lang="zh-CN" altLang="en-US" sz="3600" dirty="0">
                <a:latin typeface="黑体" panose="02010609060101010101" charset="-122"/>
                <a:ea typeface="黑体" panose="02010609060101010101" charset="-122"/>
              </a:rPr>
              <a:t>风</a:t>
            </a:r>
            <a:r>
              <a:rPr lang="zh-CN" altLang="en-US" sz="3600" b="1" dirty="0">
                <a:latin typeface="黑体" panose="02010609060101010101" charset="-122"/>
                <a:ea typeface="黑体" panose="02010609060101010101" charset="-122"/>
              </a:rPr>
              <a:t>骚</a:t>
            </a:r>
            <a:endParaRPr lang="zh-CN" altLang="en-US" sz="3600" b="1" dirty="0">
              <a:latin typeface="黑体" panose="02010609060101010101" charset="-122"/>
              <a:ea typeface="黑体" panose="02010609060101010101" charset="-122"/>
            </a:endParaRPr>
          </a:p>
          <a:p>
            <a:pPr>
              <a:lnSpc>
                <a:spcPct val="200000"/>
              </a:lnSpc>
            </a:pPr>
            <a:r>
              <a:rPr lang="zh-CN" altLang="en-US" sz="3600" b="1" dirty="0">
                <a:latin typeface="黑体" panose="02010609060101010101" charset="-122"/>
                <a:ea typeface="黑体" panose="02010609060101010101" charset="-122"/>
              </a:rPr>
              <a:t>折</a:t>
            </a:r>
            <a:r>
              <a:rPr lang="zh-CN" altLang="en-US" sz="3600" dirty="0">
                <a:latin typeface="黑体" panose="02010609060101010101" charset="-122"/>
                <a:ea typeface="黑体" panose="02010609060101010101" charset="-122"/>
              </a:rPr>
              <a:t>腰      成吉思</a:t>
            </a:r>
            <a:r>
              <a:rPr lang="zh-CN" altLang="en-US" sz="3600" b="1" dirty="0">
                <a:latin typeface="黑体" panose="02010609060101010101" charset="-122"/>
                <a:ea typeface="黑体" panose="02010609060101010101" charset="-122"/>
              </a:rPr>
              <a:t>汗</a:t>
            </a:r>
            <a:r>
              <a:rPr lang="zh-CN" altLang="en-US" sz="3600" dirty="0">
                <a:latin typeface="黑体" panose="02010609060101010101" charset="-122"/>
                <a:ea typeface="黑体" panose="02010609060101010101" charset="-122"/>
              </a:rPr>
              <a:t>    今</a:t>
            </a:r>
            <a:r>
              <a:rPr lang="zh-CN" altLang="en-US" sz="3600" b="1" dirty="0">
                <a:latin typeface="黑体" panose="02010609060101010101" charset="-122"/>
                <a:ea typeface="黑体" panose="02010609060101010101" charset="-122"/>
              </a:rPr>
              <a:t>朝</a:t>
            </a:r>
            <a:r>
              <a:rPr lang="zh-CN" altLang="en-US" sz="3600" dirty="0">
                <a:latin typeface="黑体" panose="02010609060101010101" charset="-122"/>
                <a:ea typeface="黑体" panose="02010609060101010101" charset="-122"/>
              </a:rPr>
              <a:t>  </a:t>
            </a:r>
            <a:endParaRPr lang="en-US" altLang="zh-CN" sz="3600" dirty="0">
              <a:latin typeface="黑体" panose="02010609060101010101" charset="-122"/>
              <a:ea typeface="黑体" panose="02010609060101010101" charset="-122"/>
            </a:endParaRPr>
          </a:p>
          <a:p>
            <a:pPr>
              <a:lnSpc>
                <a:spcPct val="200000"/>
              </a:lnSpc>
              <a:spcBef>
                <a:spcPct val="50000"/>
              </a:spcBef>
            </a:pPr>
            <a:r>
              <a:rPr lang="zh-CN" altLang="en-US" sz="3600" b="1" dirty="0">
                <a:latin typeface="黑体" panose="02010609060101010101" charset="-122"/>
                <a:ea typeface="黑体" panose="02010609060101010101" charset="-122"/>
              </a:rPr>
              <a:t>数</a:t>
            </a:r>
            <a:r>
              <a:rPr lang="zh-CN" altLang="en-US" sz="3600" dirty="0">
                <a:latin typeface="黑体" panose="02010609060101010101" charset="-122"/>
                <a:ea typeface="黑体" panose="02010609060101010101" charset="-122"/>
              </a:rPr>
              <a:t>风流人物        </a:t>
            </a:r>
            <a:r>
              <a:rPr lang="zh-CN" altLang="en-US" sz="3600" b="1" dirty="0">
                <a:latin typeface="黑体" panose="02010609060101010101" charset="-122"/>
                <a:ea typeface="黑体" panose="02010609060101010101" charset="-122"/>
              </a:rPr>
              <a:t>   妖  娆</a:t>
            </a:r>
            <a:endParaRPr lang="zh-CN" altLang="en-US" sz="3600" b="1" dirty="0">
              <a:latin typeface="黑体" panose="02010609060101010101" charset="-122"/>
              <a:ea typeface="黑体" panose="02010609060101010101" charset="-122"/>
            </a:endParaRPr>
          </a:p>
        </p:txBody>
      </p:sp>
      <p:sp>
        <p:nvSpPr>
          <p:cNvPr id="14" name="文本框 13"/>
          <p:cNvSpPr txBox="1"/>
          <p:nvPr/>
        </p:nvSpPr>
        <p:spPr>
          <a:xfrm>
            <a:off x="2906643" y="1276844"/>
            <a:ext cx="1104900" cy="644525"/>
          </a:xfrm>
          <a:prstGeom prst="rect">
            <a:avLst/>
          </a:prstGeom>
          <a:noFill/>
          <a:ln w="9525">
            <a:noFill/>
          </a:ln>
        </p:spPr>
        <p:txBody>
          <a:bodyPr wrap="none">
            <a:spAutoFit/>
          </a:bodyPr>
          <a:lstStyle/>
          <a:p>
            <a:pPr>
              <a:spcBef>
                <a:spcPct val="50000"/>
              </a:spcBef>
            </a:pPr>
            <a:r>
              <a:rPr lang="en-US" altLang="zh-CN" sz="3600" b="1" dirty="0">
                <a:solidFill>
                  <a:srgbClr val="FF0000"/>
                </a:solidFill>
                <a:latin typeface="宋体" panose="02010600030101010101" pitchFamily="2" charset="-122"/>
              </a:rPr>
              <a:t>mǎng</a:t>
            </a:r>
            <a:endParaRPr lang="en-US" altLang="zh-CN" sz="3600" b="1" dirty="0">
              <a:solidFill>
                <a:srgbClr val="FF0000"/>
              </a:solidFill>
              <a:latin typeface="宋体" panose="02010600030101010101" pitchFamily="2" charset="-122"/>
            </a:endParaRPr>
          </a:p>
        </p:txBody>
      </p:sp>
      <p:sp>
        <p:nvSpPr>
          <p:cNvPr id="26" name="文本框 25"/>
          <p:cNvSpPr txBox="1"/>
          <p:nvPr/>
        </p:nvSpPr>
        <p:spPr>
          <a:xfrm>
            <a:off x="5276815" y="1355866"/>
            <a:ext cx="873125" cy="644525"/>
          </a:xfrm>
          <a:prstGeom prst="rect">
            <a:avLst/>
          </a:prstGeom>
          <a:noFill/>
          <a:ln w="9525">
            <a:noFill/>
          </a:ln>
        </p:spPr>
        <p:txBody>
          <a:bodyPr wrap="none">
            <a:spAutoFit/>
          </a:bodyPr>
          <a:lstStyle/>
          <a:p>
            <a:pPr>
              <a:spcBef>
                <a:spcPct val="50000"/>
              </a:spcBef>
            </a:pPr>
            <a:r>
              <a:rPr lang="en-US" altLang="zh-CN" sz="3600" b="1" dirty="0">
                <a:solidFill>
                  <a:srgbClr val="FF0000"/>
                </a:solidFill>
                <a:latin typeface="宋体" panose="02010600030101010101" pitchFamily="2" charset="-122"/>
              </a:rPr>
              <a:t>tāo</a:t>
            </a:r>
            <a:endParaRPr lang="en-US" altLang="zh-CN" sz="3600" b="1" dirty="0">
              <a:solidFill>
                <a:srgbClr val="FF0000"/>
              </a:solidFill>
              <a:latin typeface="宋体" panose="02010600030101010101" pitchFamily="2" charset="-122"/>
            </a:endParaRPr>
          </a:p>
        </p:txBody>
      </p:sp>
      <p:sp>
        <p:nvSpPr>
          <p:cNvPr id="34" name="文本框 33"/>
          <p:cNvSpPr txBox="1"/>
          <p:nvPr/>
        </p:nvSpPr>
        <p:spPr>
          <a:xfrm>
            <a:off x="7501502" y="1333289"/>
            <a:ext cx="874712" cy="644525"/>
          </a:xfrm>
          <a:prstGeom prst="rect">
            <a:avLst/>
          </a:prstGeom>
          <a:noFill/>
          <a:ln w="9525">
            <a:noFill/>
          </a:ln>
        </p:spPr>
        <p:txBody>
          <a:bodyPr wrap="none">
            <a:spAutoFit/>
          </a:bodyPr>
          <a:lstStyle/>
          <a:p>
            <a:pPr>
              <a:spcBef>
                <a:spcPct val="50000"/>
              </a:spcBef>
            </a:pPr>
            <a:r>
              <a:rPr lang="en-US" altLang="zh-CN" sz="3600" b="1" dirty="0">
                <a:solidFill>
                  <a:srgbClr val="FF0000"/>
                </a:solidFill>
                <a:latin typeface="宋体" panose="02010600030101010101" pitchFamily="2" charset="-122"/>
              </a:rPr>
              <a:t>xùn</a:t>
            </a:r>
            <a:endParaRPr lang="en-US" altLang="zh-CN" sz="3600" b="1" dirty="0">
              <a:solidFill>
                <a:srgbClr val="FF0000"/>
              </a:solidFill>
              <a:latin typeface="宋体" panose="02010600030101010101" pitchFamily="2" charset="-122"/>
            </a:endParaRPr>
          </a:p>
        </p:txBody>
      </p:sp>
      <p:sp>
        <p:nvSpPr>
          <p:cNvPr id="49" name="文本框 48"/>
          <p:cNvSpPr txBox="1"/>
          <p:nvPr/>
        </p:nvSpPr>
        <p:spPr>
          <a:xfrm>
            <a:off x="8381859" y="1344577"/>
            <a:ext cx="908050" cy="644525"/>
          </a:xfrm>
          <a:prstGeom prst="rect">
            <a:avLst/>
          </a:prstGeom>
          <a:noFill/>
          <a:ln w="9525">
            <a:noFill/>
          </a:ln>
        </p:spPr>
        <p:txBody>
          <a:bodyPr>
            <a:spAutoFit/>
          </a:bodyPr>
          <a:lstStyle/>
          <a:p>
            <a:r>
              <a:rPr lang="en-US" altLang="zh-CN" sz="3600" b="1" dirty="0">
                <a:solidFill>
                  <a:srgbClr val="FF0000"/>
                </a:solidFill>
                <a:latin typeface="宋体" panose="02010600030101010101" pitchFamily="2" charset="-122"/>
              </a:rPr>
              <a:t>sāo</a:t>
            </a:r>
            <a:endParaRPr lang="en-US" altLang="zh-CN" sz="3600" b="1" dirty="0">
              <a:solidFill>
                <a:srgbClr val="FF0000"/>
              </a:solidFill>
              <a:latin typeface="宋体" panose="02010600030101010101" pitchFamily="2" charset="-122"/>
              <a:sym typeface="宋体" panose="02010600030101010101" pitchFamily="2" charset="-122"/>
            </a:endParaRPr>
          </a:p>
        </p:txBody>
      </p:sp>
      <p:sp>
        <p:nvSpPr>
          <p:cNvPr id="53" name="文本框 52"/>
          <p:cNvSpPr txBox="1"/>
          <p:nvPr/>
        </p:nvSpPr>
        <p:spPr>
          <a:xfrm>
            <a:off x="2067525" y="2435119"/>
            <a:ext cx="874395" cy="645160"/>
          </a:xfrm>
          <a:prstGeom prst="rect">
            <a:avLst/>
          </a:prstGeom>
          <a:noFill/>
          <a:ln w="9525">
            <a:noFill/>
          </a:ln>
        </p:spPr>
        <p:txBody>
          <a:bodyPr wrap="none">
            <a:spAutoFit/>
          </a:bodyPr>
          <a:lstStyle/>
          <a:p>
            <a:pPr algn="l"/>
            <a:r>
              <a:rPr lang="en-US" altLang="zh-CN" sz="3600" b="1" dirty="0">
                <a:solidFill>
                  <a:srgbClr val="FF0000"/>
                </a:solidFill>
                <a:latin typeface="宋体" panose="02010600030101010101" pitchFamily="2" charset="-122"/>
              </a:rPr>
              <a:t>zhé</a:t>
            </a:r>
            <a:endParaRPr lang="en-US" altLang="zh-CN" sz="3600" b="1" dirty="0">
              <a:solidFill>
                <a:srgbClr val="FF0000"/>
              </a:solidFill>
              <a:latin typeface="宋体" panose="02010600030101010101" pitchFamily="2" charset="-122"/>
            </a:endParaRPr>
          </a:p>
        </p:txBody>
      </p:sp>
      <p:sp>
        <p:nvSpPr>
          <p:cNvPr id="54" name="文本框 53"/>
          <p:cNvSpPr txBox="1"/>
          <p:nvPr/>
        </p:nvSpPr>
        <p:spPr>
          <a:xfrm>
            <a:off x="1979719" y="3734471"/>
            <a:ext cx="914400" cy="646112"/>
          </a:xfrm>
          <a:prstGeom prst="rect">
            <a:avLst/>
          </a:prstGeom>
          <a:noFill/>
          <a:ln w="9525">
            <a:noFill/>
          </a:ln>
        </p:spPr>
        <p:txBody>
          <a:bodyPr>
            <a:spAutoFit/>
          </a:bodyPr>
          <a:lstStyle/>
          <a:p>
            <a:r>
              <a:rPr lang="en-US" altLang="zh-CN" sz="3600" b="1" dirty="0">
                <a:solidFill>
                  <a:srgbClr val="FF0000"/>
                </a:solidFill>
                <a:latin typeface="宋体" panose="02010600030101010101" pitchFamily="2" charset="-122"/>
              </a:rPr>
              <a:t>shǔ</a:t>
            </a:r>
            <a:r>
              <a:rPr lang="en-US" altLang="zh-CN" sz="3600" b="1" dirty="0">
                <a:solidFill>
                  <a:srgbClr val="FF0000"/>
                </a:solidFill>
                <a:latin typeface="宋体" panose="02010600030101010101" pitchFamily="2" charset="-122"/>
                <a:sym typeface="宋体" panose="02010600030101010101" pitchFamily="2" charset="-122"/>
              </a:rPr>
              <a:t>  </a:t>
            </a:r>
            <a:endParaRPr lang="en-US" altLang="zh-CN" sz="3600" b="1" dirty="0">
              <a:solidFill>
                <a:srgbClr val="FF0000"/>
              </a:solidFill>
              <a:latin typeface="宋体" panose="02010600030101010101" pitchFamily="2" charset="-122"/>
              <a:sym typeface="宋体" panose="02010600030101010101" pitchFamily="2" charset="-122"/>
            </a:endParaRPr>
          </a:p>
        </p:txBody>
      </p:sp>
      <p:sp>
        <p:nvSpPr>
          <p:cNvPr id="55" name="文本框 54"/>
          <p:cNvSpPr txBox="1"/>
          <p:nvPr/>
        </p:nvSpPr>
        <p:spPr>
          <a:xfrm>
            <a:off x="7463226" y="2457698"/>
            <a:ext cx="1104900" cy="644525"/>
          </a:xfrm>
          <a:prstGeom prst="rect">
            <a:avLst/>
          </a:prstGeom>
          <a:noFill/>
          <a:ln w="9525">
            <a:noFill/>
          </a:ln>
        </p:spPr>
        <p:txBody>
          <a:bodyPr wrap="none">
            <a:spAutoFit/>
          </a:bodyPr>
          <a:lstStyle/>
          <a:p>
            <a:r>
              <a:rPr lang="en-US" altLang="zh-CN" sz="3600" b="1" dirty="0">
                <a:solidFill>
                  <a:srgbClr val="FF0000"/>
                </a:solidFill>
                <a:latin typeface="宋体" panose="02010600030101010101" pitchFamily="2" charset="-122"/>
              </a:rPr>
              <a:t>zhāo</a:t>
            </a:r>
            <a:endParaRPr lang="en-US" altLang="zh-CN" sz="3600" b="1" dirty="0">
              <a:solidFill>
                <a:srgbClr val="FF0000"/>
              </a:solidFill>
              <a:latin typeface="宋体" panose="02010600030101010101" pitchFamily="2" charset="-122"/>
              <a:sym typeface="宋体" panose="02010600030101010101" pitchFamily="2" charset="-122"/>
            </a:endParaRPr>
          </a:p>
        </p:txBody>
      </p:sp>
      <p:sp>
        <p:nvSpPr>
          <p:cNvPr id="56" name="文本框 55"/>
          <p:cNvSpPr txBox="1"/>
          <p:nvPr/>
        </p:nvSpPr>
        <p:spPr>
          <a:xfrm>
            <a:off x="6873029" y="3792925"/>
            <a:ext cx="2473325" cy="645160"/>
          </a:xfrm>
          <a:prstGeom prst="rect">
            <a:avLst/>
          </a:prstGeom>
          <a:noFill/>
          <a:ln w="9525">
            <a:noFill/>
          </a:ln>
        </p:spPr>
        <p:txBody>
          <a:bodyPr wrap="square">
            <a:spAutoFit/>
          </a:bodyPr>
          <a:lstStyle/>
          <a:p>
            <a:r>
              <a:rPr lang="en-US" altLang="zh-CN" sz="3600" b="1" dirty="0">
                <a:solidFill>
                  <a:srgbClr val="FF0000"/>
                </a:solidFill>
                <a:latin typeface="宋体" panose="02010600030101010101" pitchFamily="2" charset="-122"/>
                <a:sym typeface="宋体" panose="02010600030101010101" pitchFamily="2" charset="-122"/>
              </a:rPr>
              <a:t>yāo ráo</a:t>
            </a:r>
            <a:endParaRPr lang="en-US" altLang="zh-CN" sz="3600" b="1" dirty="0">
              <a:solidFill>
                <a:srgbClr val="FF0000"/>
              </a:solidFill>
              <a:latin typeface="宋体" panose="02010600030101010101" pitchFamily="2" charset="-122"/>
              <a:sym typeface="宋体" panose="02010600030101010101" pitchFamily="2" charset="-122"/>
            </a:endParaRPr>
          </a:p>
        </p:txBody>
      </p:sp>
      <p:sp>
        <p:nvSpPr>
          <p:cNvPr id="57" name="文本框 56"/>
          <p:cNvSpPr txBox="1"/>
          <p:nvPr/>
        </p:nvSpPr>
        <p:spPr>
          <a:xfrm>
            <a:off x="5739800" y="2435049"/>
            <a:ext cx="874712" cy="644525"/>
          </a:xfrm>
          <a:prstGeom prst="rect">
            <a:avLst/>
          </a:prstGeom>
          <a:noFill/>
          <a:ln w="9525">
            <a:noFill/>
          </a:ln>
        </p:spPr>
        <p:txBody>
          <a:bodyPr wrap="none">
            <a:spAutoFit/>
          </a:bodyPr>
          <a:lstStyle/>
          <a:p>
            <a:r>
              <a:rPr lang="en-US" altLang="zh-CN" sz="3600" b="1" dirty="0">
                <a:solidFill>
                  <a:srgbClr val="FF0000"/>
                </a:solidFill>
                <a:latin typeface="宋体" panose="02010600030101010101" pitchFamily="2" charset="-122"/>
              </a:rPr>
              <a:t>hán</a:t>
            </a:r>
            <a:endParaRPr lang="en-US" altLang="zh-CN" sz="3600" b="1" dirty="0">
              <a:solidFill>
                <a:srgbClr val="FF0000"/>
              </a:solidFill>
              <a:latin typeface="宋体" panose="02010600030101010101" pitchFamily="2" charset="-122"/>
              <a:sym typeface="宋体" panose="02010600030101010101" pitchFamily="2" charset="-122"/>
            </a:endParaRPr>
          </a:p>
        </p:txBody>
      </p:sp>
      <p:grpSp>
        <p:nvGrpSpPr>
          <p:cNvPr id="58" name="组合 57"/>
          <p:cNvGrpSpPr/>
          <p:nvPr/>
        </p:nvGrpSpPr>
        <p:grpSpPr>
          <a:xfrm>
            <a:off x="138430" y="118745"/>
            <a:ext cx="3289300" cy="692150"/>
            <a:chOff x="218" y="187"/>
            <a:chExt cx="5180" cy="1090"/>
          </a:xfrm>
        </p:grpSpPr>
        <p:sp>
          <p:nvSpPr>
            <p:cNvPr id="64"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文本框 64"/>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blinds(horizontal)">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blinds(horizontal)">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blinds(horizontal)">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blinds(horizontal)">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blinds(horizontal)">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blinds(horizontal)">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p:bldP spid="34" grpId="0"/>
      <p:bldP spid="49" grpId="0"/>
      <p:bldP spid="53" grpId="0"/>
      <p:bldP spid="54" grpId="0"/>
      <p:bldP spid="55" grpId="0"/>
      <p:bldP spid="56" grpId="0"/>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57346" name="TextBox 1"/>
          <p:cNvSpPr txBox="1"/>
          <p:nvPr/>
        </p:nvSpPr>
        <p:spPr>
          <a:xfrm>
            <a:off x="1833245" y="2673192"/>
            <a:ext cx="8239125" cy="1268730"/>
          </a:xfrm>
          <a:prstGeom prst="rect">
            <a:avLst/>
          </a:prstGeom>
          <a:noFill/>
          <a:ln w="9525">
            <a:noFill/>
          </a:ln>
        </p:spPr>
        <p:txBody>
          <a:bodyPr lIns="68580" tIns="34290" rIns="68580" bIns="34290" anchor="ctr">
            <a:spAutoFit/>
          </a:bodyPr>
          <a:lstStyle/>
          <a:p>
            <a:pPr>
              <a:lnSpc>
                <a:spcPct val="130000"/>
              </a:lnSpc>
            </a:pPr>
            <a:r>
              <a:rPr lang="en-US" altLang="zh-CN" sz="3000" b="1" dirty="0">
                <a:solidFill>
                  <a:srgbClr val="FF0000"/>
                </a:solidFill>
                <a:latin typeface="黑体" panose="02010609060101010101" charset="-122"/>
                <a:ea typeface="黑体" panose="02010609060101010101" charset="-122"/>
                <a:cs typeface="楷体" panose="02010609060101010101" charset="-122"/>
              </a:rPr>
              <a:t>【</a:t>
            </a:r>
            <a:r>
              <a:rPr lang="zh-CN" altLang="en-US" sz="3000" b="1" dirty="0">
                <a:solidFill>
                  <a:srgbClr val="FF0000"/>
                </a:solidFill>
                <a:latin typeface="黑体" panose="02010609060101010101" charset="-122"/>
                <a:ea typeface="黑体" panose="02010609060101010101" charset="-122"/>
                <a:cs typeface="楷体" panose="02010609060101010101" charset="-122"/>
              </a:rPr>
              <a:t>红装素裹</a:t>
            </a:r>
            <a:r>
              <a:rPr lang="en-US" altLang="zh-CN" sz="3000" b="1" dirty="0">
                <a:solidFill>
                  <a:srgbClr val="FF0000"/>
                </a:solidFill>
                <a:latin typeface="黑体" panose="02010609060101010101" charset="-122"/>
                <a:ea typeface="黑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形容雪后天晴，红日和白雪交相辉 </a:t>
            </a:r>
            <a:endParaRPr lang="zh-CN" altLang="en-US" sz="3000" b="1" dirty="0">
              <a:latin typeface="楷体" panose="02010609060101010101" charset="-122"/>
              <a:ea typeface="楷体" panose="02010609060101010101" charset="-122"/>
              <a:cs typeface="楷体" panose="02010609060101010101" charset="-122"/>
            </a:endParaRPr>
          </a:p>
          <a:p>
            <a:pPr>
              <a:lnSpc>
                <a:spcPct val="130000"/>
              </a:lnSpc>
            </a:pPr>
            <a:r>
              <a:rPr lang="zh-CN" altLang="en-US" sz="3000" b="1" dirty="0">
                <a:latin typeface="楷体" panose="02010609060101010101" charset="-122"/>
                <a:ea typeface="楷体" panose="02010609060101010101" charset="-122"/>
                <a:cs typeface="楷体" panose="02010609060101010101" charset="-122"/>
              </a:rPr>
              <a:t>            映的壮丽景色。</a:t>
            </a:r>
            <a:endParaRPr lang="zh-CN" altLang="en-US" sz="3000" b="1" dirty="0">
              <a:latin typeface="楷体" panose="02010609060101010101" charset="-122"/>
              <a:ea typeface="楷体" panose="02010609060101010101" charset="-122"/>
              <a:cs typeface="楷体" panose="02010609060101010101" charset="-122"/>
            </a:endParaRPr>
          </a:p>
        </p:txBody>
      </p:sp>
      <p:sp>
        <p:nvSpPr>
          <p:cNvPr id="26" name="文本框 25"/>
          <p:cNvSpPr txBox="1"/>
          <p:nvPr/>
        </p:nvSpPr>
        <p:spPr>
          <a:xfrm>
            <a:off x="1833245" y="1041400"/>
            <a:ext cx="3629025" cy="553085"/>
          </a:xfrm>
          <a:prstGeom prst="rect">
            <a:avLst/>
          </a:prstGeom>
          <a:noFill/>
          <a:ln w="9525">
            <a:noFill/>
          </a:ln>
        </p:spPr>
        <p:txBody>
          <a:bodyPr wrap="none">
            <a:spAutoFit/>
          </a:bodyPr>
          <a:lstStyle/>
          <a:p>
            <a:r>
              <a:rPr lang="en-US" altLang="zh-CN" sz="3000" b="1" dirty="0">
                <a:solidFill>
                  <a:srgbClr val="FF0000"/>
                </a:solidFill>
                <a:latin typeface="黑体" panose="02010609060101010101" charset="-122"/>
                <a:ea typeface="黑体" panose="02010609060101010101" charset="-122"/>
              </a:rPr>
              <a:t>【</a:t>
            </a:r>
            <a:r>
              <a:rPr lang="zh-CN" altLang="en-US" sz="3000" b="1" dirty="0">
                <a:solidFill>
                  <a:srgbClr val="FF0000"/>
                </a:solidFill>
                <a:latin typeface="黑体" panose="02010609060101010101" charset="-122"/>
                <a:ea typeface="黑体" panose="02010609060101010101" charset="-122"/>
              </a:rPr>
              <a:t>妖娆</a:t>
            </a:r>
            <a:r>
              <a:rPr lang="en-US" altLang="zh-CN" sz="3000" b="1" dirty="0">
                <a:solidFill>
                  <a:srgbClr val="FF0000"/>
                </a:solidFill>
                <a:latin typeface="黑体" panose="02010609060101010101" charset="-122"/>
                <a:ea typeface="黑体" panose="02010609060101010101" charset="-122"/>
              </a:rPr>
              <a:t>】</a:t>
            </a:r>
            <a:r>
              <a:rPr lang="zh-CN" altLang="en-US" sz="3000" b="1" dirty="0">
                <a:latin typeface="楷体" panose="02010609060101010101" charset="-122"/>
                <a:ea typeface="楷体" panose="02010609060101010101" charset="-122"/>
              </a:rPr>
              <a:t>娇艳美好。</a:t>
            </a:r>
            <a:endParaRPr lang="zh-CN" altLang="en-US" sz="3000" b="1" dirty="0">
              <a:latin typeface="楷体" panose="02010609060101010101" charset="-122"/>
              <a:ea typeface="楷体" panose="02010609060101010101" charset="-122"/>
            </a:endParaRPr>
          </a:p>
        </p:txBody>
      </p:sp>
      <p:sp>
        <p:nvSpPr>
          <p:cNvPr id="34" name="文本框 33"/>
          <p:cNvSpPr txBox="1"/>
          <p:nvPr/>
        </p:nvSpPr>
        <p:spPr>
          <a:xfrm>
            <a:off x="1833245" y="1854200"/>
            <a:ext cx="7410450" cy="553085"/>
          </a:xfrm>
          <a:prstGeom prst="rect">
            <a:avLst/>
          </a:prstGeom>
          <a:noFill/>
          <a:ln w="9525">
            <a:noFill/>
          </a:ln>
        </p:spPr>
        <p:txBody>
          <a:bodyPr>
            <a:spAutoFit/>
          </a:bodyPr>
          <a:lstStyle/>
          <a:p>
            <a:r>
              <a:rPr lang="en-US" altLang="zh-CN" sz="3000" b="1" dirty="0">
                <a:solidFill>
                  <a:srgbClr val="FF0000"/>
                </a:solidFill>
                <a:latin typeface="黑体" panose="02010609060101010101" charset="-122"/>
                <a:ea typeface="黑体" panose="02010609060101010101" charset="-122"/>
              </a:rPr>
              <a:t>【</a:t>
            </a:r>
            <a:r>
              <a:rPr lang="zh-CN" altLang="en-US" sz="3000" b="1" dirty="0">
                <a:solidFill>
                  <a:srgbClr val="FF0000"/>
                </a:solidFill>
                <a:latin typeface="黑体" panose="02010609060101010101" charset="-122"/>
                <a:ea typeface="黑体" panose="02010609060101010101" charset="-122"/>
              </a:rPr>
              <a:t>折腰</a:t>
            </a:r>
            <a:r>
              <a:rPr lang="en-US" altLang="zh-CN" sz="3000" b="1" dirty="0">
                <a:solidFill>
                  <a:srgbClr val="FF0000"/>
                </a:solidFill>
                <a:latin typeface="黑体" panose="02010609060101010101" charset="-122"/>
                <a:ea typeface="黑体" panose="02010609060101010101" charset="-122"/>
              </a:rPr>
              <a:t>】</a:t>
            </a:r>
            <a:r>
              <a:rPr lang="zh-CN" altLang="en-US" sz="3000" b="1" dirty="0">
                <a:latin typeface="楷体" panose="02010609060101010101" charset="-122"/>
                <a:ea typeface="楷体" panose="02010609060101010101" charset="-122"/>
              </a:rPr>
              <a:t>弯腰行礼，文中是倾倒的意思。</a:t>
            </a:r>
            <a:endParaRPr lang="zh-CN" altLang="en-US" sz="3000" b="1" dirty="0">
              <a:solidFill>
                <a:srgbClr val="FF0000"/>
              </a:solidFill>
              <a:latin typeface="楷体" panose="02010609060101010101" charset="-122"/>
              <a:ea typeface="楷体" panose="02010609060101010101" charset="-122"/>
            </a:endParaRPr>
          </a:p>
        </p:txBody>
      </p:sp>
      <p:sp>
        <p:nvSpPr>
          <p:cNvPr id="49" name="文本框 48"/>
          <p:cNvSpPr txBox="1"/>
          <p:nvPr/>
        </p:nvSpPr>
        <p:spPr>
          <a:xfrm>
            <a:off x="1833245" y="4098925"/>
            <a:ext cx="8120063" cy="691515"/>
          </a:xfrm>
          <a:prstGeom prst="rect">
            <a:avLst/>
          </a:prstGeom>
          <a:noFill/>
          <a:ln w="9525">
            <a:noFill/>
          </a:ln>
        </p:spPr>
        <p:txBody>
          <a:bodyPr>
            <a:spAutoFit/>
          </a:bodyPr>
          <a:lstStyle/>
          <a:p>
            <a:pPr>
              <a:lnSpc>
                <a:spcPct val="130000"/>
              </a:lnSpc>
            </a:pPr>
            <a:r>
              <a:rPr lang="en-US" altLang="zh-CN" sz="3000" b="1" dirty="0">
                <a:solidFill>
                  <a:srgbClr val="FF0000"/>
                </a:solidFill>
                <a:latin typeface="黑体" panose="02010609060101010101" charset="-122"/>
                <a:ea typeface="黑体" panose="02010609060101010101" charset="-122"/>
                <a:cs typeface="楷体" panose="02010609060101010101" charset="-122"/>
              </a:rPr>
              <a:t>【</a:t>
            </a:r>
            <a:r>
              <a:rPr lang="zh-CN" altLang="en-US" sz="3000" b="1" dirty="0">
                <a:solidFill>
                  <a:srgbClr val="FF0000"/>
                </a:solidFill>
                <a:latin typeface="黑体" panose="02010609060101010101" charset="-122"/>
                <a:ea typeface="黑体" panose="02010609060101010101" charset="-122"/>
                <a:cs typeface="楷体" panose="02010609060101010101" charset="-122"/>
              </a:rPr>
              <a:t>风骚</a:t>
            </a:r>
            <a:r>
              <a:rPr lang="en-US" altLang="zh-CN" sz="3000" b="1" dirty="0">
                <a:solidFill>
                  <a:srgbClr val="FF0000"/>
                </a:solidFill>
                <a:latin typeface="黑体" panose="02010609060101010101" charset="-122"/>
                <a:ea typeface="黑体" panose="02010609060101010101" charset="-122"/>
                <a:cs typeface="楷体" panose="02010609060101010101" charset="-122"/>
              </a:rPr>
              <a:t>】</a:t>
            </a:r>
            <a:r>
              <a:rPr lang="zh-CN" altLang="en-US" sz="3000" b="1" dirty="0">
                <a:solidFill>
                  <a:schemeClr val="tx1"/>
                </a:solidFill>
                <a:latin typeface="楷体" panose="02010609060101010101" charset="-122"/>
                <a:ea typeface="楷体" panose="02010609060101010101" charset="-122"/>
                <a:cs typeface="楷体" panose="02010609060101010101" charset="-122"/>
              </a:rPr>
              <a:t>泛指文章辞藻</a:t>
            </a:r>
            <a:endParaRPr lang="zh-CN" altLang="en-US" sz="3000" b="1" dirty="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1" nodeType="clickEffect">
                                  <p:stCondLst>
                                    <p:cond delay="0"/>
                                  </p:stCondLst>
                                  <p:childTnLst>
                                    <p:set>
                                      <p:cBhvr>
                                        <p:cTn id="20" dur="1" fill="hold">
                                          <p:stCondLst>
                                            <p:cond delay="0"/>
                                          </p:stCondLst>
                                        </p:cTn>
                                        <p:tgtEl>
                                          <p:spTgt spid="57346"/>
                                        </p:tgtEl>
                                        <p:attrNameLst>
                                          <p:attrName>style.visibility</p:attrName>
                                        </p:attrNameLst>
                                      </p:cBhvr>
                                      <p:to>
                                        <p:strVal val="visible"/>
                                      </p:to>
                                    </p:set>
                                    <p:animEffect transition="in" filter="fade">
                                      <p:cBhvr>
                                        <p:cTn id="21" dur="1000"/>
                                        <p:tgtEl>
                                          <p:spTgt spid="57346"/>
                                        </p:tgtEl>
                                      </p:cBhvr>
                                    </p:animEffect>
                                    <p:anim calcmode="lin" valueType="num">
                                      <p:cBhvr>
                                        <p:cTn id="22" dur="1000" fill="hold"/>
                                        <p:tgtEl>
                                          <p:spTgt spid="57346"/>
                                        </p:tgtEl>
                                        <p:attrNameLst>
                                          <p:attrName>ppt_x</p:attrName>
                                        </p:attrNameLst>
                                      </p:cBhvr>
                                      <p:tavLst>
                                        <p:tav tm="0">
                                          <p:val>
                                            <p:strVal val="#ppt_x"/>
                                          </p:val>
                                        </p:tav>
                                        <p:tav tm="100000">
                                          <p:val>
                                            <p:strVal val="#ppt_x"/>
                                          </p:val>
                                        </p:tav>
                                      </p:tavLst>
                                    </p:anim>
                                    <p:anim calcmode="lin" valueType="num">
                                      <p:cBhvr>
                                        <p:cTn id="23" dur="1000" fill="hold"/>
                                        <p:tgtEl>
                                          <p:spTgt spid="573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1"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6" grpId="1"/>
      <p:bldP spid="26" grpId="0"/>
      <p:bldP spid="26" grpId="1"/>
      <p:bldP spid="34" grpId="0"/>
      <p:bldP spid="34" grpId="1"/>
      <p:bldP spid="49" grpId="0"/>
      <p:bldP spid="4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 name="Rectangle 5"/>
          <p:cNvSpPr/>
          <p:nvPr/>
        </p:nvSpPr>
        <p:spPr>
          <a:xfrm>
            <a:off x="2074863" y="2275523"/>
            <a:ext cx="8042275" cy="2306955"/>
          </a:xfrm>
          <a:prstGeom prst="rect">
            <a:avLst/>
          </a:prstGeom>
          <a:noFill/>
          <a:ln w="9525">
            <a:noFill/>
          </a:ln>
        </p:spPr>
        <p:txBody>
          <a:bodyPr>
            <a:spAutoFit/>
          </a:bodyPr>
          <a:lstStyle/>
          <a:p>
            <a:pPr>
              <a:lnSpc>
                <a:spcPct val="150000"/>
              </a:lnSpc>
            </a:pPr>
            <a:r>
              <a:rPr lang="zh-CN" altLang="en-US" sz="3200" b="1" dirty="0">
                <a:solidFill>
                  <a:srgbClr val="FF0000"/>
                </a:solidFill>
                <a:latin typeface="黑体" panose="02010609060101010101" charset="-122"/>
                <a:ea typeface="黑体" panose="02010609060101010101" charset="-122"/>
              </a:rPr>
              <a:t>注意：</a:t>
            </a:r>
            <a:endParaRPr lang="zh-CN" altLang="en-US" sz="3200" b="1" dirty="0">
              <a:solidFill>
                <a:srgbClr val="FF0000"/>
              </a:solidFill>
              <a:latin typeface="黑体" panose="02010609060101010101" charset="-122"/>
              <a:ea typeface="黑体" panose="02010609060101010101" charset="-122"/>
            </a:endParaRPr>
          </a:p>
          <a:p>
            <a:pPr>
              <a:lnSpc>
                <a:spcPct val="150000"/>
              </a:lnSpc>
            </a:pPr>
            <a:r>
              <a:rPr lang="zh-CN" altLang="en-US" sz="3200" b="1" dirty="0">
                <a:latin typeface="黑体" panose="02010609060101010101" charset="-122"/>
                <a:ea typeface="黑体" panose="02010609060101010101" charset="-122"/>
              </a:rPr>
              <a:t>    </a:t>
            </a:r>
            <a:r>
              <a:rPr lang="zh-CN" altLang="en-US" sz="3200" b="1" dirty="0">
                <a:latin typeface="楷体" panose="02010609060101010101" charset="-122"/>
                <a:ea typeface="楷体" panose="02010609060101010101" charset="-122"/>
              </a:rPr>
              <a:t>重音、停连、节奏等，把握本词的感情基调，读出感情。</a:t>
            </a:r>
            <a:endParaRPr lang="zh-CN" altLang="en-US" sz="3200" b="1" dirty="0">
              <a:latin typeface="楷体" panose="02010609060101010101" charset="-122"/>
              <a:ea typeface="楷体" panose="02010609060101010101" charset="-122"/>
            </a:endParaRPr>
          </a:p>
        </p:txBody>
      </p:sp>
      <p:sp>
        <p:nvSpPr>
          <p:cNvPr id="219" name=" 219"/>
          <p:cNvSpPr/>
          <p:nvPr/>
        </p:nvSpPr>
        <p:spPr>
          <a:xfrm>
            <a:off x="5058410" y="1142048"/>
            <a:ext cx="2076450" cy="522288"/>
          </a:xfrm>
          <a:prstGeom prst="round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sym typeface="+mn-ea"/>
              </a:rPr>
              <a:t>  </a:t>
            </a:r>
            <a:r>
              <a:rPr kumimoji="0" lang="zh-CN" altLang="en-US" sz="3200" b="1" i="0" u="none" strike="noStrike" kern="1200" cap="none" spc="0" normalizeH="0" baseline="0" noProof="1">
                <a:ln>
                  <a:noFill/>
                </a:ln>
                <a:solidFill>
                  <a:srgbClr val="FFFF00"/>
                </a:solidFill>
                <a:effectLst/>
                <a:uLnTx/>
                <a:uFillTx/>
                <a:latin typeface="黑体" panose="02010609060101010101" charset="-122"/>
                <a:ea typeface="黑体" panose="02010609060101010101" charset="-122"/>
                <a:cs typeface="+mn-cs"/>
                <a:sym typeface="+mn-ea"/>
              </a:rPr>
              <a:t>朗 诵</a:t>
            </a:r>
            <a:endParaRPr kumimoji="0" lang="zh-CN" altLang="en-US" sz="3200" b="1" i="0" u="none" strike="noStrike" kern="1200" cap="none" spc="0" normalizeH="0" baseline="0" noProof="1">
              <a:ln>
                <a:noFill/>
              </a:ln>
              <a:solidFill>
                <a:srgbClr val="FFFF00"/>
              </a:solidFill>
              <a:effectLst/>
              <a:uLnTx/>
              <a:uFillTx/>
              <a:latin typeface="黑体" panose="02010609060101010101" charset="-122"/>
              <a:ea typeface="黑体" panose="02010609060101010101" charset="-122"/>
              <a:cs typeface="+mn-cs"/>
              <a:sym typeface="+mn-ea"/>
            </a:endParaRPr>
          </a:p>
        </p:txBody>
      </p:sp>
      <p:grpSp>
        <p:nvGrpSpPr>
          <p:cNvPr id="26" name="组合 25"/>
          <p:cNvGrpSpPr/>
          <p:nvPr/>
        </p:nvGrpSpPr>
        <p:grpSpPr>
          <a:xfrm>
            <a:off x="138430" y="118745"/>
            <a:ext cx="3289935" cy="692785"/>
            <a:chOff x="218" y="187"/>
            <a:chExt cx="5181" cy="1091"/>
          </a:xfrm>
        </p:grpSpPr>
        <p:sp>
          <p:nvSpPr>
            <p:cNvPr id="34"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文本框 4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up)">
                                      <p:cBhvr>
                                        <p:cTn id="7" dur="500"/>
                                        <p:tgtEl>
                                          <p:spTgt spid="2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pic>
        <p:nvPicPr>
          <p:cNvPr id="8" name="图片 7" descr="图片2"/>
          <p:cNvPicPr>
            <a:picLocks noChangeAspect="1"/>
          </p:cNvPicPr>
          <p:nvPr/>
        </p:nvPicPr>
        <p:blipFill>
          <a:blip r:embed="rId1" cstate="print"/>
          <a:stretch>
            <a:fillRect/>
          </a:stretch>
        </p:blipFill>
        <p:spPr>
          <a:xfrm>
            <a:off x="-31115" y="-14605"/>
            <a:ext cx="12198350" cy="6857365"/>
          </a:xfrm>
          <a:prstGeom prst="rect">
            <a:avLst/>
          </a:prstGeom>
        </p:spPr>
      </p:pic>
      <p:pic>
        <p:nvPicPr>
          <p:cNvPr id="9"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46082" name="文本框 99"/>
          <p:cNvSpPr txBox="1"/>
          <p:nvPr/>
        </p:nvSpPr>
        <p:spPr>
          <a:xfrm>
            <a:off x="1447800" y="549910"/>
            <a:ext cx="3275013" cy="5262563"/>
          </a:xfrm>
          <a:prstGeom prst="rect">
            <a:avLst/>
          </a:prstGeom>
          <a:solidFill>
            <a:schemeClr val="bg1">
              <a:alpha val="56862"/>
            </a:schemeClr>
          </a:solidFill>
          <a:ln w="9525">
            <a:noFill/>
          </a:ln>
        </p:spPr>
        <p:txBody>
          <a:bodyPr>
            <a:spAutoFit/>
          </a:bodyPr>
          <a:lstStyle/>
          <a:p>
            <a:pPr indent="266700">
              <a:lnSpc>
                <a:spcPct val="150000"/>
              </a:lnSpc>
            </a:pPr>
            <a:r>
              <a:rPr lang="zh-CN" altLang="en-US" sz="3200" b="1" dirty="0">
                <a:latin typeface="黑体" panose="02010609060101010101" charset="-122"/>
                <a:ea typeface="黑体" panose="02010609060101010101" charset="-122"/>
              </a:rPr>
              <a:t>北国</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风光，</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千里</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冰封，</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万里</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雪</a:t>
            </a:r>
            <a:r>
              <a:rPr lang="zh-CN" altLang="en-US" sz="3200" b="1" dirty="0">
                <a:solidFill>
                  <a:srgbClr val="0000FF"/>
                </a:solidFill>
                <a:latin typeface="黑体" panose="02010609060101010101" charset="-122"/>
                <a:ea typeface="黑体" panose="02010609060101010101" charset="-122"/>
              </a:rPr>
              <a:t>飘</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望</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长城内外，</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惟余</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莽莽；</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大河</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上下，</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顿失</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滔</a:t>
            </a:r>
            <a:r>
              <a:rPr lang="zh-CN" altLang="en-US" sz="3200" b="1" dirty="0">
                <a:solidFill>
                  <a:srgbClr val="0000FF"/>
                </a:solidFill>
                <a:latin typeface="黑体" panose="02010609060101010101" charset="-122"/>
                <a:ea typeface="黑体" panose="02010609060101010101" charset="-122"/>
              </a:rPr>
              <a:t>滔</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p:txBody>
      </p:sp>
      <p:sp>
        <p:nvSpPr>
          <p:cNvPr id="46083" name="文本框 99"/>
          <p:cNvSpPr txBox="1"/>
          <p:nvPr/>
        </p:nvSpPr>
        <p:spPr>
          <a:xfrm>
            <a:off x="5011103" y="1536700"/>
            <a:ext cx="3733800" cy="4522788"/>
          </a:xfrm>
          <a:prstGeom prst="rect">
            <a:avLst/>
          </a:prstGeom>
          <a:solidFill>
            <a:schemeClr val="bg1">
              <a:alpha val="56862"/>
            </a:schemeClr>
          </a:solidFill>
          <a:ln w="9525">
            <a:noFill/>
          </a:ln>
        </p:spPr>
        <p:txBody>
          <a:bodyPr>
            <a:spAutoFit/>
          </a:bodyPr>
          <a:lstStyle/>
          <a:p>
            <a:pPr indent="266700">
              <a:lnSpc>
                <a:spcPct val="150000"/>
              </a:lnSpc>
            </a:pPr>
            <a:r>
              <a:rPr lang="zh-CN" altLang="en-US" sz="3200" b="1" dirty="0">
                <a:latin typeface="黑体" panose="02010609060101010101" charset="-122"/>
                <a:ea typeface="黑体" panose="02010609060101010101" charset="-122"/>
              </a:rPr>
              <a:t>山舞</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银蛇，</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原驰</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蜡象，</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欲与天公</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试比</a:t>
            </a:r>
            <a:r>
              <a:rPr lang="zh-CN" altLang="en-US" sz="3200" b="1" dirty="0">
                <a:solidFill>
                  <a:srgbClr val="0000FF"/>
                </a:solidFill>
                <a:latin typeface="黑体" panose="02010609060101010101" charset="-122"/>
                <a:ea typeface="黑体" panose="02010609060101010101" charset="-122"/>
              </a:rPr>
              <a:t>高</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须</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晴日，</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看</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红装素裹，</a:t>
            </a:r>
            <a:endParaRPr lang="zh-CN" altLang="en-US" sz="3200" b="1" dirty="0">
              <a:latin typeface="黑体" panose="02010609060101010101" charset="-122"/>
              <a:ea typeface="黑体" panose="02010609060101010101" charset="-122"/>
            </a:endParaRPr>
          </a:p>
          <a:p>
            <a:pPr indent="266700">
              <a:lnSpc>
                <a:spcPct val="150000"/>
              </a:lnSpc>
            </a:pPr>
            <a:r>
              <a:rPr lang="zh-CN" altLang="en-US" sz="3200" b="1" dirty="0">
                <a:latin typeface="黑体" panose="02010609060101010101" charset="-122"/>
                <a:ea typeface="黑体" panose="02010609060101010101" charset="-122"/>
              </a:rPr>
              <a:t>分外</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妖</a:t>
            </a:r>
            <a:r>
              <a:rPr lang="zh-CN" altLang="en-US" sz="3200" b="1" dirty="0">
                <a:solidFill>
                  <a:srgbClr val="0000FF"/>
                </a:solidFill>
                <a:latin typeface="黑体" panose="02010609060101010101" charset="-122"/>
                <a:ea typeface="黑体" panose="02010609060101010101" charset="-122"/>
              </a:rPr>
              <a:t>娆</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p:txBody>
      </p:sp>
      <p:pic>
        <p:nvPicPr>
          <p:cNvPr id="17" name="1.沁园春·雪.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cstate="print"/>
          <a:stretch>
            <a:fillRect/>
          </a:stretch>
        </p:blipFill>
        <p:spPr>
          <a:xfrm>
            <a:off x="9012264" y="1122336"/>
            <a:ext cx="628972" cy="628972"/>
          </a:xfrm>
          <a:prstGeom prst="rect">
            <a:avLst/>
          </a:prstGeom>
        </p:spPr>
      </p:pic>
    </p:spTree>
  </p:cSld>
  <p:clrMapOvr>
    <a:masterClrMapping/>
  </p:clrMapOvr>
  <p:transition>
    <p:pull dir="d"/>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816" fill="hold"/>
                                        <p:tgtEl>
                                          <p:spTgt spid="17"/>
                                        </p:tgtEl>
                                      </p:cBhvr>
                                    </p:cmd>
                                  </p:childTnLst>
                                </p:cTn>
                              </p:par>
                            </p:childTnLst>
                          </p:cTn>
                        </p:par>
                      </p:childTnLst>
                    </p:cTn>
                  </p:par>
                </p:childTnLst>
              </p:cTn>
              <p:nextCondLst>
                <p:cond evt="onClick" delay="0">
                  <p:tgtEl>
                    <p:spTgt spid="1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pic>
        <p:nvPicPr>
          <p:cNvPr id="2" name="图片 1" descr="图片2"/>
          <p:cNvPicPr>
            <a:picLocks noChangeAspect="1"/>
          </p:cNvPicPr>
          <p:nvPr/>
        </p:nvPicPr>
        <p:blipFill>
          <a:blip r:embed="rId1" cstate="print"/>
          <a:stretch>
            <a:fillRect/>
          </a:stretch>
        </p:blipFill>
        <p:spPr>
          <a:xfrm>
            <a:off x="-20955" y="-26035"/>
            <a:ext cx="12187555" cy="6868795"/>
          </a:xfrm>
          <a:prstGeom prst="rect">
            <a:avLst/>
          </a:prstGeom>
        </p:spPr>
      </p:pic>
      <p:pic>
        <p:nvPicPr>
          <p:cNvPr id="3"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47107" name="文本框 2"/>
          <p:cNvSpPr txBox="1"/>
          <p:nvPr/>
        </p:nvSpPr>
        <p:spPr>
          <a:xfrm>
            <a:off x="662305" y="549910"/>
            <a:ext cx="4210050" cy="4522788"/>
          </a:xfrm>
          <a:prstGeom prst="rect">
            <a:avLst/>
          </a:prstGeom>
          <a:solidFill>
            <a:schemeClr val="bg1">
              <a:alpha val="56862"/>
            </a:schemeClr>
          </a:solidFill>
          <a:ln w="9525">
            <a:noFill/>
          </a:ln>
        </p:spPr>
        <p:txBody>
          <a:bodyPr>
            <a:spAutoFit/>
          </a:bodyPr>
          <a:lstStyle/>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江山</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如此</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多</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娇</a:t>
            </a:r>
            <a:r>
              <a:rPr lang="zh-CN" altLang="en-US" sz="3200" b="1" dirty="0">
                <a:latin typeface="黑体" panose="02010609060101010101" charset="-122"/>
                <a:ea typeface="黑体" panose="02010609060101010101" charset="-122"/>
                <a:sym typeface="宋体" panose="02010600030101010101" pitchFamily="2" charset="-122"/>
              </a:rPr>
              <a:t>，</a:t>
            </a:r>
            <a:endParaRPr lang="zh-CN" altLang="en-US" sz="3200" b="1" dirty="0">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引</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无数英雄</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竞</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折</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腰</a:t>
            </a:r>
            <a:r>
              <a:rPr lang="zh-CN" altLang="en-US" sz="3200" b="1" dirty="0">
                <a:latin typeface="黑体" panose="02010609060101010101" charset="-122"/>
                <a:ea typeface="黑体" panose="02010609060101010101" charset="-122"/>
                <a:sym typeface="宋体" panose="02010600030101010101" pitchFamily="2" charset="-122"/>
              </a:rPr>
              <a:t>。</a:t>
            </a:r>
            <a:endParaRPr lang="zh-CN" altLang="en-US" sz="3200" b="1" dirty="0">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惜</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秦皇汉武，</a:t>
            </a:r>
            <a:endParaRPr lang="zh-CN" altLang="en-US" sz="3200" b="1" dirty="0">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略输</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文采；</a:t>
            </a:r>
            <a:endParaRPr lang="zh-CN" altLang="en-US" sz="3200" b="1" dirty="0">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唐宗</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宋祖，</a:t>
            </a:r>
            <a:endParaRPr lang="zh-CN" altLang="en-US" sz="3200" b="1" dirty="0">
              <a:latin typeface="黑体" panose="02010609060101010101" charset="-122"/>
              <a:ea typeface="黑体" panose="02010609060101010101" charset="-122"/>
              <a:sym typeface="宋体" panose="02010600030101010101" pitchFamily="2" charset="-122"/>
            </a:endParaRPr>
          </a:p>
          <a:p>
            <a:pPr>
              <a:lnSpc>
                <a:spcPct val="150000"/>
              </a:lnSpc>
            </a:pPr>
            <a:r>
              <a:rPr lang="zh-CN" altLang="en-US" sz="3200" b="1" dirty="0">
                <a:latin typeface="黑体" panose="02010609060101010101" charset="-122"/>
                <a:ea typeface="黑体" panose="02010609060101010101" charset="-122"/>
                <a:sym typeface="宋体" panose="02010600030101010101" pitchFamily="2" charset="-122"/>
              </a:rPr>
              <a:t>稍逊</a:t>
            </a:r>
            <a:r>
              <a:rPr lang="en-US" altLang="zh-CN" sz="3200" b="1" dirty="0">
                <a:latin typeface="黑体" panose="02010609060101010101" charset="-122"/>
                <a:ea typeface="黑体" panose="02010609060101010101" charset="-122"/>
                <a:sym typeface="宋体" panose="02010600030101010101" pitchFamily="2" charset="-122"/>
              </a:rPr>
              <a:t>/</a:t>
            </a:r>
            <a:r>
              <a:rPr lang="zh-CN" altLang="en-US" sz="3200" b="1" dirty="0">
                <a:latin typeface="黑体" panose="02010609060101010101" charset="-122"/>
                <a:ea typeface="黑体" panose="02010609060101010101" charset="-122"/>
                <a:sym typeface="宋体" panose="02010600030101010101" pitchFamily="2" charset="-122"/>
              </a:rPr>
              <a:t>风</a:t>
            </a:r>
            <a:r>
              <a:rPr lang="zh-CN" altLang="en-US" sz="3200" b="1" dirty="0">
                <a:solidFill>
                  <a:srgbClr val="0000FF"/>
                </a:solidFill>
                <a:latin typeface="黑体" panose="02010609060101010101" charset="-122"/>
                <a:ea typeface="黑体" panose="02010609060101010101" charset="-122"/>
                <a:sym typeface="宋体" panose="02010600030101010101" pitchFamily="2" charset="-122"/>
              </a:rPr>
              <a:t>骚</a:t>
            </a:r>
            <a:r>
              <a:rPr lang="zh-CN" altLang="en-US" sz="3200" b="1" dirty="0">
                <a:latin typeface="黑体" panose="02010609060101010101" charset="-122"/>
                <a:ea typeface="黑体" panose="02010609060101010101" charset="-122"/>
                <a:sym typeface="宋体" panose="02010600030101010101" pitchFamily="2" charset="-122"/>
              </a:rPr>
              <a:t>。</a:t>
            </a:r>
            <a:endParaRPr lang="zh-CN" altLang="en-US" sz="3200" b="1" dirty="0">
              <a:latin typeface="黑体" panose="02010609060101010101" charset="-122"/>
              <a:ea typeface="黑体" panose="02010609060101010101" charset="-122"/>
            </a:endParaRPr>
          </a:p>
        </p:txBody>
      </p:sp>
      <p:sp>
        <p:nvSpPr>
          <p:cNvPr id="47106" name="文本框 99"/>
          <p:cNvSpPr txBox="1"/>
          <p:nvPr/>
        </p:nvSpPr>
        <p:spPr>
          <a:xfrm>
            <a:off x="5135245" y="1645603"/>
            <a:ext cx="3724275" cy="4227512"/>
          </a:xfrm>
          <a:prstGeom prst="rect">
            <a:avLst/>
          </a:prstGeom>
          <a:solidFill>
            <a:schemeClr val="bg1">
              <a:alpha val="56862"/>
            </a:schemeClr>
          </a:solidFill>
          <a:ln w="9525">
            <a:noFill/>
          </a:ln>
        </p:spPr>
        <p:txBody>
          <a:bodyPr>
            <a:spAutoFit/>
          </a:bodyPr>
          <a:lstStyle/>
          <a:p>
            <a:pPr indent="266700">
              <a:lnSpc>
                <a:spcPct val="140000"/>
              </a:lnSpc>
            </a:pPr>
            <a:r>
              <a:rPr lang="zh-CN" altLang="en-US" sz="3200" b="1" dirty="0">
                <a:latin typeface="黑体" panose="02010609060101010101" charset="-122"/>
                <a:ea typeface="黑体" panose="02010609060101010101" charset="-122"/>
              </a:rPr>
              <a:t>一代</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天骄，</a:t>
            </a:r>
            <a:endParaRPr lang="zh-CN" altLang="en-US" sz="3200" b="1" dirty="0">
              <a:latin typeface="黑体" panose="02010609060101010101" charset="-122"/>
              <a:ea typeface="黑体" panose="02010609060101010101" charset="-122"/>
            </a:endParaRPr>
          </a:p>
          <a:p>
            <a:pPr indent="266700">
              <a:lnSpc>
                <a:spcPct val="140000"/>
              </a:lnSpc>
            </a:pPr>
            <a:r>
              <a:rPr lang="zh-CN" altLang="en-US" sz="3200" b="1" dirty="0">
                <a:latin typeface="黑体" panose="02010609060101010101" charset="-122"/>
                <a:ea typeface="黑体" panose="02010609060101010101" charset="-122"/>
              </a:rPr>
              <a:t>成吉思汗，</a:t>
            </a:r>
            <a:endParaRPr lang="zh-CN" altLang="en-US" sz="3200" b="1" dirty="0">
              <a:latin typeface="黑体" panose="02010609060101010101" charset="-122"/>
              <a:ea typeface="黑体" panose="02010609060101010101" charset="-122"/>
            </a:endParaRPr>
          </a:p>
          <a:p>
            <a:pPr indent="266700">
              <a:lnSpc>
                <a:spcPct val="140000"/>
              </a:lnSpc>
            </a:pPr>
            <a:r>
              <a:rPr lang="zh-CN" altLang="en-US" sz="3200" b="1" dirty="0">
                <a:latin typeface="黑体" panose="02010609060101010101" charset="-122"/>
                <a:ea typeface="黑体" panose="02010609060101010101" charset="-122"/>
              </a:rPr>
              <a:t>只识</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弯弓射大</a:t>
            </a:r>
            <a:r>
              <a:rPr lang="zh-CN" altLang="en-US" sz="3200" b="1" dirty="0">
                <a:solidFill>
                  <a:srgbClr val="0000FF"/>
                </a:solidFill>
                <a:latin typeface="黑体" panose="02010609060101010101" charset="-122"/>
                <a:ea typeface="黑体" panose="02010609060101010101" charset="-122"/>
              </a:rPr>
              <a:t>雕</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a:p>
            <a:pPr indent="266700">
              <a:lnSpc>
                <a:spcPct val="140000"/>
              </a:lnSpc>
            </a:pPr>
            <a:r>
              <a:rPr lang="zh-CN" altLang="en-US" sz="3200" b="1" dirty="0">
                <a:latin typeface="黑体" panose="02010609060101010101" charset="-122"/>
                <a:ea typeface="黑体" panose="02010609060101010101" charset="-122"/>
              </a:rPr>
              <a:t>俱往矣，</a:t>
            </a:r>
            <a:endParaRPr lang="zh-CN" altLang="en-US" sz="3200" b="1" dirty="0">
              <a:latin typeface="黑体" panose="02010609060101010101" charset="-122"/>
              <a:ea typeface="黑体" panose="02010609060101010101" charset="-122"/>
            </a:endParaRPr>
          </a:p>
          <a:p>
            <a:pPr indent="266700">
              <a:lnSpc>
                <a:spcPct val="140000"/>
              </a:lnSpc>
            </a:pPr>
            <a:r>
              <a:rPr lang="zh-CN" altLang="en-US" sz="3200" b="1" dirty="0">
                <a:latin typeface="黑体" panose="02010609060101010101" charset="-122"/>
                <a:ea typeface="黑体" panose="02010609060101010101" charset="-122"/>
              </a:rPr>
              <a:t>数</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风流人物，</a:t>
            </a:r>
            <a:endParaRPr lang="zh-CN" altLang="en-US" sz="3200" b="1" dirty="0">
              <a:latin typeface="黑体" panose="02010609060101010101" charset="-122"/>
              <a:ea typeface="黑体" panose="02010609060101010101" charset="-122"/>
            </a:endParaRPr>
          </a:p>
          <a:p>
            <a:pPr indent="266700">
              <a:lnSpc>
                <a:spcPct val="140000"/>
              </a:lnSpc>
            </a:pPr>
            <a:r>
              <a:rPr lang="zh-CN" altLang="en-US" sz="3200" b="1" dirty="0">
                <a:latin typeface="黑体" panose="02010609060101010101" charset="-122"/>
                <a:ea typeface="黑体" panose="02010609060101010101" charset="-122"/>
              </a:rPr>
              <a:t>还看</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今</a:t>
            </a:r>
            <a:r>
              <a:rPr lang="zh-CN" altLang="en-US" sz="3200" b="1" dirty="0">
                <a:solidFill>
                  <a:srgbClr val="0000FF"/>
                </a:solidFill>
                <a:latin typeface="黑体" panose="02010609060101010101" charset="-122"/>
                <a:ea typeface="黑体" panose="02010609060101010101" charset="-122"/>
              </a:rPr>
              <a:t>朝</a:t>
            </a:r>
            <a:r>
              <a:rPr lang="zh-CN" altLang="en-US" sz="3200" b="1" dirty="0">
                <a:latin typeface="黑体" panose="02010609060101010101" charset="-122"/>
                <a:ea typeface="黑体" panose="02010609060101010101" charset="-122"/>
              </a:rPr>
              <a:t>。</a:t>
            </a:r>
            <a:endParaRPr lang="zh-CN" altLang="en-US" sz="3200" b="1" dirty="0">
              <a:latin typeface="黑体" panose="02010609060101010101" charset="-122"/>
              <a:ea typeface="黑体" panose="02010609060101010101" charset="-122"/>
            </a:endParaRPr>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8130" name="Text Box 2"/>
          <p:cNvSpPr txBox="1"/>
          <p:nvPr/>
        </p:nvSpPr>
        <p:spPr>
          <a:xfrm>
            <a:off x="1127760" y="1043305"/>
            <a:ext cx="9144000" cy="4770438"/>
          </a:xfrm>
          <a:prstGeom prst="rect">
            <a:avLst/>
          </a:prstGeom>
          <a:noFill/>
          <a:ln w="9525">
            <a:noFill/>
          </a:ln>
        </p:spPr>
        <p:txBody>
          <a:bodyPr>
            <a:spAutoFit/>
          </a:bodyPr>
          <a:lstStyle/>
          <a:p>
            <a:endParaRPr lang="zh-CN" altLang="en-US" sz="2400" b="1" dirty="0">
              <a:solidFill>
                <a:srgbClr val="FF0000"/>
              </a:solidFill>
              <a:latin typeface="Times New Roman" panose="02020603050405020304" pitchFamily="18" charset="0"/>
            </a:endParaRPr>
          </a:p>
          <a:p>
            <a:r>
              <a:rPr lang="zh-CN" altLang="en-US" sz="2800" b="1" dirty="0">
                <a:latin typeface="黑体" panose="02010609060101010101" charset="-122"/>
                <a:ea typeface="黑体" panose="02010609060101010101" charset="-122"/>
              </a:rPr>
              <a:t>词的上阕主要写了什么？表现了什么？</a:t>
            </a:r>
            <a:endParaRPr lang="zh-CN" altLang="en-US" sz="2800" b="1" dirty="0">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词的下阕主要写了什么？表现了什么？</a:t>
            </a:r>
            <a:endParaRPr lang="zh-CN" altLang="en-US" sz="2800" b="1" dirty="0">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a:p>
            <a:endParaRPr lang="zh-CN" altLang="en-US" sz="2800" b="1" dirty="0">
              <a:solidFill>
                <a:srgbClr val="0000FF"/>
              </a:solidFill>
              <a:latin typeface="黑体" panose="02010609060101010101" charset="-122"/>
              <a:ea typeface="黑体" panose="02010609060101010101" charset="-122"/>
            </a:endParaRPr>
          </a:p>
        </p:txBody>
      </p:sp>
      <p:sp>
        <p:nvSpPr>
          <p:cNvPr id="48131" name="Text Box 3"/>
          <p:cNvSpPr txBox="1"/>
          <p:nvPr/>
        </p:nvSpPr>
        <p:spPr>
          <a:xfrm>
            <a:off x="1127443" y="400050"/>
            <a:ext cx="2806700" cy="585788"/>
          </a:xfrm>
          <a:prstGeom prst="rect">
            <a:avLst/>
          </a:prstGeom>
          <a:noFill/>
          <a:ln w="9525">
            <a:noFill/>
          </a:ln>
        </p:spPr>
        <p:txBody>
          <a:bodyPr>
            <a:spAutoFit/>
          </a:bodyPr>
          <a:lstStyle/>
          <a:p>
            <a:pPr>
              <a:spcBef>
                <a:spcPct val="50000"/>
              </a:spcBef>
            </a:pPr>
            <a:r>
              <a:rPr lang="zh-CN" altLang="en-US" sz="3200" b="1" dirty="0">
                <a:latin typeface="黑体" panose="02010609060101010101" charset="-122"/>
                <a:ea typeface="黑体" panose="02010609060101010101" charset="-122"/>
              </a:rPr>
              <a:t>初读初悟 ：</a:t>
            </a:r>
            <a:endParaRPr lang="zh-CN" altLang="en-US" sz="3200" b="1" dirty="0">
              <a:latin typeface="黑体" panose="02010609060101010101" charset="-122"/>
              <a:ea typeface="黑体" panose="02010609060101010101" charset="-122"/>
            </a:endParaRPr>
          </a:p>
        </p:txBody>
      </p:sp>
      <p:sp>
        <p:nvSpPr>
          <p:cNvPr id="30724" name="Text Box 4"/>
          <p:cNvSpPr txBox="1"/>
          <p:nvPr/>
        </p:nvSpPr>
        <p:spPr>
          <a:xfrm>
            <a:off x="1260793" y="2009775"/>
            <a:ext cx="2935287" cy="521970"/>
          </a:xfrm>
          <a:prstGeom prst="rect">
            <a:avLst/>
          </a:prstGeom>
          <a:noFill/>
          <a:ln w="9525">
            <a:noFill/>
          </a:ln>
        </p:spPr>
        <p:txBody>
          <a:bodyPr>
            <a:spAutoFit/>
          </a:bodyPr>
          <a:lstStyle/>
          <a:p>
            <a:r>
              <a:rPr lang="zh-CN" altLang="en-US" sz="2800" b="1" dirty="0">
                <a:solidFill>
                  <a:srgbClr val="FF0000"/>
                </a:solidFill>
                <a:latin typeface="楷体" panose="02010609060101010101" charset="-122"/>
                <a:ea typeface="楷体" panose="02010609060101010101" charset="-122"/>
              </a:rPr>
              <a:t>描写北国雪景</a:t>
            </a:r>
            <a:endParaRPr lang="zh-CN" altLang="en-US" sz="2800" b="1" dirty="0">
              <a:solidFill>
                <a:srgbClr val="FF0000"/>
              </a:solidFill>
              <a:latin typeface="楷体" panose="02010609060101010101" charset="-122"/>
              <a:ea typeface="楷体" panose="02010609060101010101" charset="-122"/>
            </a:endParaRPr>
          </a:p>
        </p:txBody>
      </p:sp>
      <p:sp>
        <p:nvSpPr>
          <p:cNvPr id="30725" name="Text Box 5"/>
          <p:cNvSpPr txBox="1"/>
          <p:nvPr/>
        </p:nvSpPr>
        <p:spPr>
          <a:xfrm>
            <a:off x="1240155" y="2716213"/>
            <a:ext cx="7332980" cy="521970"/>
          </a:xfrm>
          <a:prstGeom prst="rect">
            <a:avLst/>
          </a:prstGeom>
          <a:noFill/>
          <a:ln w="9525">
            <a:noFill/>
          </a:ln>
        </p:spPr>
        <p:txBody>
          <a:bodyPr wrap="none">
            <a:spAutoFit/>
          </a:bodyPr>
          <a:lstStyle/>
          <a:p>
            <a:r>
              <a:rPr lang="zh-CN" altLang="en-US" sz="2800" b="1" dirty="0">
                <a:solidFill>
                  <a:srgbClr val="FF0000"/>
                </a:solidFill>
                <a:latin typeface="楷体" panose="02010609060101010101" charset="-122"/>
                <a:ea typeface="楷体" panose="02010609060101010101" charset="-122"/>
              </a:rPr>
              <a:t>赞美祖国大好河山，表达对祖国的热爱之情。</a:t>
            </a:r>
            <a:endParaRPr lang="zh-CN" altLang="en-US" sz="2800" b="1" dirty="0">
              <a:solidFill>
                <a:srgbClr val="FF0000"/>
              </a:solidFill>
              <a:latin typeface="楷体" panose="02010609060101010101" charset="-122"/>
              <a:ea typeface="楷体" panose="02010609060101010101" charset="-122"/>
            </a:endParaRPr>
          </a:p>
        </p:txBody>
      </p:sp>
      <p:sp>
        <p:nvSpPr>
          <p:cNvPr id="30726" name="Text Box 6"/>
          <p:cNvSpPr txBox="1"/>
          <p:nvPr/>
        </p:nvSpPr>
        <p:spPr>
          <a:xfrm>
            <a:off x="1140143" y="4200525"/>
            <a:ext cx="5761037" cy="521970"/>
          </a:xfrm>
          <a:prstGeom prst="rect">
            <a:avLst/>
          </a:prstGeom>
          <a:noFill/>
          <a:ln w="9525">
            <a:noFill/>
          </a:ln>
        </p:spPr>
        <p:txBody>
          <a:bodyPr>
            <a:spAutoFit/>
          </a:bodyPr>
          <a:lstStyle/>
          <a:p>
            <a:r>
              <a:rPr lang="en-US" altLang="zh-CN" sz="2800" b="1" dirty="0">
                <a:solidFill>
                  <a:srgbClr val="FF0000"/>
                </a:solidFill>
                <a:latin typeface="楷体" panose="02010609060101010101" charset="-122"/>
                <a:ea typeface="楷体" panose="02010609060101010101" charset="-122"/>
              </a:rPr>
              <a:t> </a:t>
            </a:r>
            <a:r>
              <a:rPr lang="zh-CN" altLang="en-US" sz="2800" b="1" dirty="0">
                <a:solidFill>
                  <a:srgbClr val="FF0000"/>
                </a:solidFill>
                <a:latin typeface="楷体" panose="02010609060101010101" charset="-122"/>
                <a:ea typeface="楷体" panose="02010609060101010101" charset="-122"/>
              </a:rPr>
              <a:t>议论历史人物。</a:t>
            </a:r>
            <a:endParaRPr lang="zh-CN" altLang="en-US" sz="2800" b="1" dirty="0">
              <a:solidFill>
                <a:srgbClr val="FF0000"/>
              </a:solidFill>
              <a:latin typeface="楷体" panose="02010609060101010101" charset="-122"/>
              <a:ea typeface="楷体" panose="02010609060101010101" charset="-122"/>
            </a:endParaRPr>
          </a:p>
        </p:txBody>
      </p:sp>
      <p:sp>
        <p:nvSpPr>
          <p:cNvPr id="30727" name="Text Box 7"/>
          <p:cNvSpPr txBox="1"/>
          <p:nvPr/>
        </p:nvSpPr>
        <p:spPr>
          <a:xfrm>
            <a:off x="1173480" y="4953000"/>
            <a:ext cx="8712200" cy="521970"/>
          </a:xfrm>
          <a:prstGeom prst="rect">
            <a:avLst/>
          </a:prstGeom>
          <a:noFill/>
          <a:ln w="9525">
            <a:noFill/>
          </a:ln>
        </p:spPr>
        <p:txBody>
          <a:bodyPr>
            <a:spAutoFit/>
          </a:bodyPr>
          <a:lstStyle/>
          <a:p>
            <a:r>
              <a:rPr lang="en-US" altLang="zh-CN" sz="2800" b="1" dirty="0">
                <a:solidFill>
                  <a:srgbClr val="FF0000"/>
                </a:solidFill>
                <a:latin typeface="楷体" panose="02010609060101010101" charset="-122"/>
                <a:ea typeface="楷体" panose="02010609060101010101" charset="-122"/>
                <a:cs typeface="楷体" panose="02010609060101010101" charset="-122"/>
              </a:rPr>
              <a:t> </a:t>
            </a:r>
            <a:r>
              <a:rPr lang="zh-CN" altLang="en-US" sz="2800" b="1" dirty="0">
                <a:solidFill>
                  <a:srgbClr val="FF0000"/>
                </a:solidFill>
                <a:latin typeface="楷体" panose="02010609060101010101" charset="-122"/>
                <a:ea typeface="楷体" panose="02010609060101010101" charset="-122"/>
                <a:cs typeface="楷体" panose="02010609060101010101" charset="-122"/>
              </a:rPr>
              <a:t>歌颂当今英雄</a:t>
            </a:r>
            <a:r>
              <a:rPr lang="en-US" altLang="zh-CN" sz="2800" b="1" dirty="0">
                <a:solidFill>
                  <a:srgbClr val="FF0000"/>
                </a:solidFill>
                <a:latin typeface="楷体" panose="02010609060101010101" charset="-122"/>
                <a:ea typeface="楷体" panose="02010609060101010101" charset="-122"/>
                <a:cs typeface="楷体" panose="02010609060101010101" charset="-122"/>
              </a:rPr>
              <a:t>,</a:t>
            </a:r>
            <a:r>
              <a:rPr lang="zh-CN" altLang="en-US" sz="2800" b="1" dirty="0">
                <a:solidFill>
                  <a:srgbClr val="FF0000"/>
                </a:solidFill>
                <a:latin typeface="楷体" panose="02010609060101010101" charset="-122"/>
                <a:ea typeface="楷体" panose="02010609060101010101" charset="-122"/>
                <a:cs typeface="楷体" panose="02010609060101010101" charset="-122"/>
              </a:rPr>
              <a:t>表达了作者作为人民革命领袖的自信。</a:t>
            </a:r>
            <a:endParaRPr lang="zh-CN" altLang="en-US" sz="28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0724"/>
                                        </p:tgtEl>
                                        <p:attrNameLst>
                                          <p:attrName>style.visibility</p:attrName>
                                        </p:attrNameLst>
                                      </p:cBhvr>
                                      <p:to>
                                        <p:strVal val="visible"/>
                                      </p:to>
                                    </p:set>
                                    <p:anim calcmode="discrete" valueType="clr">
                                      <p:cBhvr override="childStyle">
                                        <p:cTn id="7" dur="80"/>
                                        <p:tgtEl>
                                          <p:spTgt spid="30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24"/>
                                        </p:tgtEl>
                                        <p:attrNameLst>
                                          <p:attrName>fillcolor</p:attrName>
                                        </p:attrNameLst>
                                      </p:cBhvr>
                                      <p:tavLst>
                                        <p:tav tm="0">
                                          <p:val>
                                            <p:clrVal>
                                              <a:schemeClr val="accent2"/>
                                            </p:clrVal>
                                          </p:val>
                                        </p:tav>
                                        <p:tav tm="50000">
                                          <p:val>
                                            <p:clrVal>
                                              <a:schemeClr val="hlink"/>
                                            </p:clrVal>
                                          </p:val>
                                        </p:tav>
                                      </p:tavLst>
                                    </p:anim>
                                    <p:set>
                                      <p:cBhvr>
                                        <p:cTn id="9" dur="80"/>
                                        <p:tgtEl>
                                          <p:spTgt spid="3072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0725"/>
                                        </p:tgtEl>
                                        <p:attrNameLst>
                                          <p:attrName>style.visibility</p:attrName>
                                        </p:attrNameLst>
                                      </p:cBhvr>
                                      <p:to>
                                        <p:strVal val="visible"/>
                                      </p:to>
                                    </p:set>
                                    <p:anim calcmode="discrete" valueType="clr">
                                      <p:cBhvr override="childStyle">
                                        <p:cTn id="14" dur="80"/>
                                        <p:tgtEl>
                                          <p:spTgt spid="3072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0725"/>
                                        </p:tgtEl>
                                        <p:attrNameLst>
                                          <p:attrName>fillcolor</p:attrName>
                                        </p:attrNameLst>
                                      </p:cBhvr>
                                      <p:tavLst>
                                        <p:tav tm="0">
                                          <p:val>
                                            <p:clrVal>
                                              <a:schemeClr val="accent2"/>
                                            </p:clrVal>
                                          </p:val>
                                        </p:tav>
                                        <p:tav tm="50000">
                                          <p:val>
                                            <p:clrVal>
                                              <a:schemeClr val="hlink"/>
                                            </p:clrVal>
                                          </p:val>
                                        </p:tav>
                                      </p:tavLst>
                                    </p:anim>
                                    <p:set>
                                      <p:cBhvr>
                                        <p:cTn id="16" dur="80"/>
                                        <p:tgtEl>
                                          <p:spTgt spid="3072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0726"/>
                                        </p:tgtEl>
                                        <p:attrNameLst>
                                          <p:attrName>style.visibility</p:attrName>
                                        </p:attrNameLst>
                                      </p:cBhvr>
                                      <p:to>
                                        <p:strVal val="visible"/>
                                      </p:to>
                                    </p:set>
                                    <p:anim calcmode="discrete" valueType="clr">
                                      <p:cBhvr override="childStyle">
                                        <p:cTn id="21" dur="80"/>
                                        <p:tgtEl>
                                          <p:spTgt spid="3072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0726"/>
                                        </p:tgtEl>
                                        <p:attrNameLst>
                                          <p:attrName>fillcolor</p:attrName>
                                        </p:attrNameLst>
                                      </p:cBhvr>
                                      <p:tavLst>
                                        <p:tav tm="0">
                                          <p:val>
                                            <p:clrVal>
                                              <a:schemeClr val="accent2"/>
                                            </p:clrVal>
                                          </p:val>
                                        </p:tav>
                                        <p:tav tm="50000">
                                          <p:val>
                                            <p:clrVal>
                                              <a:schemeClr val="hlink"/>
                                            </p:clrVal>
                                          </p:val>
                                        </p:tav>
                                      </p:tavLst>
                                    </p:anim>
                                    <p:set>
                                      <p:cBhvr>
                                        <p:cTn id="23" dur="80"/>
                                        <p:tgtEl>
                                          <p:spTgt spid="30726"/>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0727"/>
                                        </p:tgtEl>
                                        <p:attrNameLst>
                                          <p:attrName>style.visibility</p:attrName>
                                        </p:attrNameLst>
                                      </p:cBhvr>
                                      <p:to>
                                        <p:strVal val="visible"/>
                                      </p:to>
                                    </p:set>
                                    <p:anim calcmode="discrete" valueType="clr">
                                      <p:cBhvr override="childStyle">
                                        <p:cTn id="28" dur="80"/>
                                        <p:tgtEl>
                                          <p:spTgt spid="30727"/>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0727"/>
                                        </p:tgtEl>
                                        <p:attrNameLst>
                                          <p:attrName>fillcolor</p:attrName>
                                        </p:attrNameLst>
                                      </p:cBhvr>
                                      <p:tavLst>
                                        <p:tav tm="0">
                                          <p:val>
                                            <p:clrVal>
                                              <a:schemeClr val="accent2"/>
                                            </p:clrVal>
                                          </p:val>
                                        </p:tav>
                                        <p:tav tm="50000">
                                          <p:val>
                                            <p:clrVal>
                                              <a:schemeClr val="hlink"/>
                                            </p:clrVal>
                                          </p:val>
                                        </p:tav>
                                      </p:tavLst>
                                    </p:anim>
                                    <p:set>
                                      <p:cBhvr>
                                        <p:cTn id="30" dur="80"/>
                                        <p:tgtEl>
                                          <p:spTgt spid="307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p:bldP spid="30726" grpId="0"/>
      <p:bldP spid="307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49155" name="TextBox 5"/>
          <p:cNvSpPr txBox="1"/>
          <p:nvPr/>
        </p:nvSpPr>
        <p:spPr>
          <a:xfrm>
            <a:off x="1809481" y="1204536"/>
            <a:ext cx="7550150" cy="1016000"/>
          </a:xfrm>
          <a:prstGeom prst="rect">
            <a:avLst/>
          </a:prstGeom>
          <a:noFill/>
          <a:ln w="9525">
            <a:noFill/>
          </a:ln>
        </p:spPr>
        <p:txBody>
          <a:bodyPr>
            <a:spAutoFit/>
          </a:bodyPr>
          <a:lstStyle/>
          <a:p>
            <a:pPr indent="719455"/>
            <a:r>
              <a:rPr lang="zh-CN" altLang="en-US" sz="3000" b="1" dirty="0">
                <a:latin typeface="黑体" panose="02010609060101010101" charset="-122"/>
                <a:ea typeface="黑体" panose="02010609060101010101" charset="-122"/>
              </a:rPr>
              <a:t>请用批注的方法，给本词上阕作标注。参考方向如下：</a:t>
            </a:r>
            <a:endParaRPr lang="zh-CN" altLang="en-US" sz="3000" b="1" dirty="0">
              <a:latin typeface="黑体" panose="02010609060101010101" charset="-122"/>
              <a:ea typeface="黑体" panose="02010609060101010101" charset="-122"/>
            </a:endParaRPr>
          </a:p>
        </p:txBody>
      </p:sp>
      <p:pic>
        <p:nvPicPr>
          <p:cNvPr id="7" name="图片 3" descr="沁园春 雪 (10)"/>
          <p:cNvPicPr>
            <a:picLocks noChangeAspect="1" noChangeArrowheads="1"/>
          </p:cNvPicPr>
          <p:nvPr/>
        </p:nvPicPr>
        <p:blipFill>
          <a:blip r:embed="rId2" cstate="print"/>
          <a:srcRect l="39749"/>
          <a:stretch>
            <a:fillRect/>
          </a:stretch>
        </p:blipFill>
        <p:spPr bwMode="auto">
          <a:xfrm>
            <a:off x="8980934" y="1069382"/>
            <a:ext cx="2751284" cy="4476621"/>
          </a:xfrm>
          <a:prstGeom prst="rect">
            <a:avLst/>
          </a:prstGeom>
          <a:ln>
            <a:noFill/>
          </a:ln>
          <a:effectLst>
            <a:softEdge rad="112500"/>
          </a:effectLst>
        </p:spPr>
      </p:pic>
      <p:sp>
        <p:nvSpPr>
          <p:cNvPr id="8" name="TextBox 7"/>
          <p:cNvSpPr txBox="1"/>
          <p:nvPr/>
        </p:nvSpPr>
        <p:spPr>
          <a:xfrm>
            <a:off x="1881160" y="2433519"/>
            <a:ext cx="6211888" cy="2861310"/>
          </a:xfrm>
          <a:prstGeom prst="rect">
            <a:avLst/>
          </a:prstGeom>
          <a:noFill/>
        </p:spPr>
        <p:txBody>
          <a:bodyPr>
            <a:spAutoFit/>
          </a:bodyPr>
          <a:lstStyle/>
          <a:p>
            <a:pPr marR="0" defTabSz="914400">
              <a:lnSpc>
                <a:spcPct val="120000"/>
              </a:lnSpc>
              <a:buClrTx/>
              <a:buSzTx/>
              <a:defRPr/>
            </a:pPr>
            <a:r>
              <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    1.</a:t>
            </a:r>
            <a:r>
              <a:rPr kumimoji="0" lang="zh-CN" altLang="en-US"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词的前三句有什么表达效果？</a:t>
            </a:r>
            <a:endPar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endParaRPr>
          </a:p>
          <a:p>
            <a:pPr marL="357505" marR="0" indent="-357505" defTabSz="914400">
              <a:lnSpc>
                <a:spcPct val="120000"/>
              </a:lnSpc>
              <a:buClrTx/>
              <a:buSzTx/>
              <a:defRPr/>
            </a:pPr>
            <a:r>
              <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    2.</a:t>
            </a:r>
            <a:r>
              <a:rPr kumimoji="0" lang="zh-CN" altLang="en-US"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哪个词引起对雪景的描述？这个词有什么作用？</a:t>
            </a:r>
            <a:endPar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endParaRPr>
          </a:p>
          <a:p>
            <a:pPr marR="0" defTabSz="914400">
              <a:lnSpc>
                <a:spcPct val="120000"/>
              </a:lnSpc>
              <a:buClrTx/>
              <a:buSzTx/>
              <a:defRPr/>
            </a:pPr>
            <a:r>
              <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    3.</a:t>
            </a:r>
            <a:r>
              <a:rPr kumimoji="0" lang="zh-CN" altLang="en-US"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赏析你认为有特色的语句。</a:t>
            </a:r>
            <a:endPar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endParaRPr>
          </a:p>
          <a:p>
            <a:pPr marR="0" defTabSz="914400">
              <a:lnSpc>
                <a:spcPct val="120000"/>
              </a:lnSpc>
              <a:buClrTx/>
              <a:buSzTx/>
              <a:defRPr/>
            </a:pPr>
            <a:r>
              <a:rPr kumimoji="0" lang="en-US" altLang="zh-CN"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    4.</a:t>
            </a:r>
            <a:r>
              <a:rPr kumimoji="0" lang="zh-CN" altLang="en-US"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rPr>
              <a:t>体会上阕中表现的作者情感。</a:t>
            </a:r>
            <a:endParaRPr kumimoji="0" lang="zh-CN" altLang="en-US" sz="3000" b="1" kern="1200" cap="none" spc="0" normalizeH="0" baseline="0" noProof="0" dirty="0">
              <a:solidFill>
                <a:srgbClr val="0A11A6"/>
              </a:solidFill>
              <a:latin typeface="黑体" panose="02010609060101010101" charset="-122"/>
              <a:ea typeface="黑体" panose="02010609060101010101" charset="-122"/>
              <a:cs typeface="黑体" panose="02010609060101010101" charset="-122"/>
            </a:endParaRPr>
          </a:p>
        </p:txBody>
      </p:sp>
      <p:grpSp>
        <p:nvGrpSpPr>
          <p:cNvPr id="2" name="组合 1"/>
          <p:cNvGrpSpPr/>
          <p:nvPr/>
        </p:nvGrpSpPr>
        <p:grpSpPr>
          <a:xfrm>
            <a:off x="163830" y="137160"/>
            <a:ext cx="3264535" cy="674370"/>
            <a:chOff x="258" y="216"/>
            <a:chExt cx="5141"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细读感悟</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0178" name="矩形 1"/>
          <p:cNvSpPr/>
          <p:nvPr/>
        </p:nvSpPr>
        <p:spPr>
          <a:xfrm>
            <a:off x="1992630" y="93980"/>
            <a:ext cx="2512060" cy="5077460"/>
          </a:xfrm>
          <a:prstGeom prst="rect">
            <a:avLst/>
          </a:prstGeom>
          <a:noFill/>
          <a:ln w="9525">
            <a:noFill/>
          </a:ln>
        </p:spPr>
        <p:txBody>
          <a:bodyPr wrap="square">
            <a:spAutoFit/>
          </a:bodyPr>
          <a:lstStyle/>
          <a:p>
            <a:pPr>
              <a:lnSpc>
                <a:spcPct val="300000"/>
              </a:lnSpc>
            </a:pPr>
            <a:r>
              <a:rPr lang="zh-CN" altLang="en-US" sz="3600" b="1" dirty="0">
                <a:latin typeface="楷体" panose="02010609060101010101" charset="-122"/>
                <a:ea typeface="楷体" panose="02010609060101010101" charset="-122"/>
              </a:rPr>
              <a:t>北国风光，</a:t>
            </a:r>
            <a:endParaRPr lang="en-US" altLang="zh-CN" sz="3600" b="1" dirty="0">
              <a:latin typeface="楷体" panose="02010609060101010101" charset="-122"/>
              <a:ea typeface="楷体" panose="02010609060101010101" charset="-122"/>
            </a:endParaRPr>
          </a:p>
          <a:p>
            <a:pPr>
              <a:lnSpc>
                <a:spcPct val="300000"/>
              </a:lnSpc>
            </a:pPr>
            <a:r>
              <a:rPr lang="zh-CN" altLang="en-US" sz="3600" b="1" dirty="0">
                <a:latin typeface="楷体" panose="02010609060101010101" charset="-122"/>
                <a:ea typeface="楷体" panose="02010609060101010101" charset="-122"/>
              </a:rPr>
              <a:t>千里冰封，</a:t>
            </a:r>
            <a:endParaRPr lang="en-US" altLang="zh-CN" sz="3600" b="1" dirty="0">
              <a:latin typeface="楷体" panose="02010609060101010101" charset="-122"/>
              <a:ea typeface="楷体" panose="02010609060101010101" charset="-122"/>
            </a:endParaRPr>
          </a:p>
          <a:p>
            <a:pPr>
              <a:lnSpc>
                <a:spcPct val="300000"/>
              </a:lnSpc>
            </a:pPr>
            <a:r>
              <a:rPr lang="zh-CN" altLang="en-US" sz="3600" b="1" dirty="0">
                <a:latin typeface="楷体" panose="02010609060101010101" charset="-122"/>
                <a:ea typeface="楷体" panose="02010609060101010101" charset="-122"/>
              </a:rPr>
              <a:t>万里雪飘。</a:t>
            </a:r>
            <a:endParaRPr lang="zh-CN" altLang="en-US" sz="3600" b="1" dirty="0">
              <a:latin typeface="楷体" panose="02010609060101010101" charset="-122"/>
              <a:ea typeface="楷体" panose="02010609060101010101" charset="-122"/>
            </a:endParaRPr>
          </a:p>
        </p:txBody>
      </p:sp>
      <p:sp>
        <p:nvSpPr>
          <p:cNvPr id="3" name="椭圆 2"/>
          <p:cNvSpPr/>
          <p:nvPr/>
        </p:nvSpPr>
        <p:spPr>
          <a:xfrm>
            <a:off x="2144078" y="2546985"/>
            <a:ext cx="936625"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 name="椭圆 3"/>
          <p:cNvSpPr/>
          <p:nvPr/>
        </p:nvSpPr>
        <p:spPr>
          <a:xfrm>
            <a:off x="2117090" y="4193223"/>
            <a:ext cx="936625"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cxnSp>
        <p:nvCxnSpPr>
          <p:cNvPr id="8" name="直接连接符 7"/>
          <p:cNvCxnSpPr/>
          <p:nvPr/>
        </p:nvCxnSpPr>
        <p:spPr>
          <a:xfrm flipH="1">
            <a:off x="2444115" y="3293110"/>
            <a:ext cx="11113" cy="8143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488565" y="3705860"/>
            <a:ext cx="546100" cy="1111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0183" name="TextBox 11"/>
          <p:cNvSpPr txBox="1"/>
          <p:nvPr/>
        </p:nvSpPr>
        <p:spPr>
          <a:xfrm>
            <a:off x="3058478" y="3483610"/>
            <a:ext cx="6434137" cy="554038"/>
          </a:xfrm>
          <a:prstGeom prst="rect">
            <a:avLst/>
          </a:prstGeom>
          <a:noFill/>
          <a:ln w="9525">
            <a:noFill/>
          </a:ln>
        </p:spPr>
        <p:txBody>
          <a:bodyPr>
            <a:spAutoFit/>
          </a:bodyPr>
          <a:lstStyle/>
          <a:p>
            <a:r>
              <a:rPr lang="zh-CN" altLang="en-US" sz="3000" b="1" dirty="0">
                <a:solidFill>
                  <a:srgbClr val="0000FF"/>
                </a:solidFill>
                <a:latin typeface="楷体" panose="02010609060101010101" charset="-122"/>
                <a:ea typeface="楷体" panose="02010609060101010101" charset="-122"/>
              </a:rPr>
              <a:t>冰天雪地，广袤无垠，辽阔博大</a:t>
            </a:r>
            <a:endParaRPr lang="zh-CN" altLang="en-US" sz="3000" b="1" dirty="0">
              <a:solidFill>
                <a:srgbClr val="0000FF"/>
              </a:solidFill>
              <a:latin typeface="楷体" panose="02010609060101010101" charset="-122"/>
              <a:ea typeface="楷体" panose="02010609060101010101" charset="-122"/>
            </a:endParaRPr>
          </a:p>
        </p:txBody>
      </p:sp>
      <p:sp>
        <p:nvSpPr>
          <p:cNvPr id="10" name="TextBox 9"/>
          <p:cNvSpPr txBox="1"/>
          <p:nvPr/>
        </p:nvSpPr>
        <p:spPr>
          <a:xfrm>
            <a:off x="6012815" y="1040448"/>
            <a:ext cx="3937000" cy="2254250"/>
          </a:xfrm>
          <a:prstGeom prst="rect">
            <a:avLst/>
          </a:prstGeom>
          <a:noFill/>
          <a:ln w="9525">
            <a:noFill/>
          </a:ln>
        </p:spPr>
        <p:txBody>
          <a:bodyPr>
            <a:spAutoFit/>
          </a:bodyPr>
          <a:lstStyle/>
          <a:p>
            <a:pPr indent="719455">
              <a:lnSpc>
                <a:spcPct val="120000"/>
              </a:lnSpc>
            </a:pPr>
            <a:r>
              <a:rPr lang="zh-CN" altLang="en-US" sz="3000" b="1" dirty="0">
                <a:latin typeface="楷体" panose="02010609060101010101" charset="-122"/>
                <a:ea typeface="楷体" panose="02010609060101010101" charset="-122"/>
              </a:rPr>
              <a:t>前三句</a:t>
            </a:r>
            <a:r>
              <a:rPr lang="zh-CN" altLang="en-US" sz="3000" b="1" dirty="0">
                <a:solidFill>
                  <a:srgbClr val="FF0000"/>
                </a:solidFill>
                <a:latin typeface="楷体" panose="02010609060101010101" charset="-122"/>
                <a:ea typeface="楷体" panose="02010609060101010101" charset="-122"/>
              </a:rPr>
              <a:t>总写雪景</a:t>
            </a:r>
            <a:r>
              <a:rPr lang="zh-CN" altLang="en-US" sz="3000" b="1" dirty="0">
                <a:latin typeface="楷体" panose="02010609060101010101" charset="-122"/>
                <a:ea typeface="楷体" panose="02010609060101010101" charset="-122"/>
              </a:rPr>
              <a:t>，创造</a:t>
            </a:r>
            <a:r>
              <a:rPr lang="zh-CN" altLang="en-US" sz="3000" b="1" dirty="0">
                <a:solidFill>
                  <a:srgbClr val="FF0000"/>
                </a:solidFill>
                <a:latin typeface="楷体" panose="02010609060101010101" charset="-122"/>
                <a:ea typeface="楷体" panose="02010609060101010101" charset="-122"/>
              </a:rPr>
              <a:t>广阔博大的意境</a:t>
            </a:r>
            <a:r>
              <a:rPr lang="zh-CN" altLang="en-US" sz="3000" b="1" dirty="0">
                <a:latin typeface="楷体" panose="02010609060101010101" charset="-122"/>
                <a:ea typeface="楷体" panose="02010609060101010101" charset="-122"/>
              </a:rPr>
              <a:t>，体现诗人雪中赏雪的</a:t>
            </a:r>
            <a:r>
              <a:rPr lang="zh-CN" altLang="en-US" sz="3000" b="1" dirty="0">
                <a:solidFill>
                  <a:srgbClr val="FF0000"/>
                </a:solidFill>
                <a:latin typeface="楷体" panose="02010609060101010101" charset="-122"/>
                <a:ea typeface="楷体" panose="02010609060101010101" charset="-122"/>
              </a:rPr>
              <a:t>豪迈情怀</a:t>
            </a:r>
            <a:r>
              <a:rPr lang="zh-CN" altLang="en-US" sz="3000" b="1" dirty="0">
                <a:latin typeface="楷体" panose="02010609060101010101" charset="-122"/>
                <a:ea typeface="楷体" panose="02010609060101010101" charset="-122"/>
              </a:rPr>
              <a:t>。</a:t>
            </a:r>
            <a:endParaRPr lang="zh-CN" altLang="en-US" sz="3000" dirty="0">
              <a:latin typeface="楷体" panose="02010609060101010101" charset="-122"/>
              <a:ea typeface="楷体" panose="02010609060101010101" charset="-122"/>
            </a:endParaRPr>
          </a:p>
        </p:txBody>
      </p:sp>
      <p:sp>
        <p:nvSpPr>
          <p:cNvPr id="15" name="圆角矩形标注 14"/>
          <p:cNvSpPr/>
          <p:nvPr/>
        </p:nvSpPr>
        <p:spPr>
          <a:xfrm>
            <a:off x="2466340" y="1688148"/>
            <a:ext cx="2687638" cy="679450"/>
          </a:xfrm>
          <a:prstGeom prst="wedgeRoundRectCallout">
            <a:avLst>
              <a:gd name="adj1" fmla="val -271"/>
              <a:gd name="adj2" fmla="val 103482"/>
              <a:gd name="adj3" fmla="val 16667"/>
            </a:avLst>
          </a:prstGeom>
          <a:no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16" name="矩形 15"/>
          <p:cNvSpPr/>
          <p:nvPr/>
        </p:nvSpPr>
        <p:spPr>
          <a:xfrm>
            <a:off x="2602865" y="1708785"/>
            <a:ext cx="2501900" cy="554038"/>
          </a:xfrm>
          <a:prstGeom prst="rect">
            <a:avLst/>
          </a:prstGeom>
          <a:noFill/>
          <a:ln w="9525">
            <a:noFill/>
          </a:ln>
        </p:spPr>
        <p:txBody>
          <a:bodyPr wrap="none">
            <a:spAutoFit/>
          </a:bodyPr>
          <a:lstStyle/>
          <a:p>
            <a:r>
              <a:rPr lang="zh-CN" altLang="en-US" sz="3000" b="1" dirty="0">
                <a:solidFill>
                  <a:srgbClr val="0000FF"/>
                </a:solidFill>
                <a:latin typeface="楷体" panose="02010609060101010101" charset="-122"/>
                <a:ea typeface="楷体" panose="02010609060101010101" charset="-122"/>
              </a:rPr>
              <a:t>显得凝然安静</a:t>
            </a:r>
            <a:endParaRPr lang="zh-CN" altLang="en-US" sz="3000" b="1" dirty="0">
              <a:solidFill>
                <a:srgbClr val="0000FF"/>
              </a:solidFill>
              <a:latin typeface="楷体" panose="02010609060101010101" charset="-122"/>
              <a:ea typeface="楷体" panose="02010609060101010101" charset="-122"/>
            </a:endParaRPr>
          </a:p>
        </p:txBody>
      </p:sp>
      <p:sp>
        <p:nvSpPr>
          <p:cNvPr id="17" name="圆角矩形标注 16"/>
          <p:cNvSpPr/>
          <p:nvPr/>
        </p:nvSpPr>
        <p:spPr>
          <a:xfrm>
            <a:off x="3801428" y="4801553"/>
            <a:ext cx="4181475" cy="584200"/>
          </a:xfrm>
          <a:prstGeom prst="wedgeRoundRectCallout">
            <a:avLst>
              <a:gd name="adj1" fmla="val -46550"/>
              <a:gd name="adj2" fmla="val -85041"/>
              <a:gd name="adj3" fmla="val 16667"/>
            </a:avLst>
          </a:prstGeom>
          <a:no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18" name="矩形 17"/>
          <p:cNvSpPr/>
          <p:nvPr/>
        </p:nvSpPr>
        <p:spPr>
          <a:xfrm>
            <a:off x="3936365" y="4784090"/>
            <a:ext cx="4046538" cy="554038"/>
          </a:xfrm>
          <a:prstGeom prst="rect">
            <a:avLst/>
          </a:prstGeom>
          <a:noFill/>
          <a:ln w="9525">
            <a:noFill/>
          </a:ln>
        </p:spPr>
        <p:txBody>
          <a:bodyPr wrap="none">
            <a:spAutoFit/>
          </a:bodyPr>
          <a:lstStyle/>
          <a:p>
            <a:r>
              <a:rPr lang="zh-CN" altLang="en-US" sz="3000" b="1" dirty="0">
                <a:solidFill>
                  <a:srgbClr val="0000FF"/>
                </a:solidFill>
                <a:latin typeface="楷体" panose="02010609060101010101" charset="-122"/>
                <a:ea typeface="楷体" panose="02010609060101010101" charset="-122"/>
              </a:rPr>
              <a:t>静穆中增加飘舞的动态</a:t>
            </a:r>
            <a:endParaRPr lang="zh-CN" altLang="en-US" sz="3000" b="1" dirty="0">
              <a:solidFill>
                <a:srgbClr val="0000FF"/>
              </a:solidFill>
              <a:latin typeface="楷体" panose="02010609060101010101" charset="-122"/>
              <a:ea typeface="楷体" panose="02010609060101010101" charset="-122"/>
            </a:endParaRPr>
          </a:p>
        </p:txBody>
      </p:sp>
      <p:sp>
        <p:nvSpPr>
          <p:cNvPr id="20" name="右箭头 19"/>
          <p:cNvSpPr/>
          <p:nvPr/>
        </p:nvSpPr>
        <p:spPr>
          <a:xfrm>
            <a:off x="4752340" y="2546985"/>
            <a:ext cx="1204913" cy="377825"/>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
                                          <p:stCondLst>
                                            <p:cond delay="0"/>
                                          </p:stCondLst>
                                        </p:cTn>
                                        <p:tgtEl>
                                          <p:spTgt spid="3"/>
                                        </p:tgtEl>
                                      </p:cBhvr>
                                    </p:animEffect>
                                    <p:anim calcmode="lin" valueType="num">
                                      <p:cBhvr>
                                        <p:cTn id="8"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13" dur="7">
                                          <p:stCondLst>
                                            <p:cond delay="162"/>
                                          </p:stCondLst>
                                        </p:cTn>
                                        <p:tgtEl>
                                          <p:spTgt spid="3"/>
                                        </p:tgtEl>
                                      </p:cBhvr>
                                      <p:to x="100000" y="60000"/>
                                    </p:animScale>
                                    <p:animScale>
                                      <p:cBhvr>
                                        <p:cTn id="14" dur="41" decel="50000">
                                          <p:stCondLst>
                                            <p:cond delay="169"/>
                                          </p:stCondLst>
                                        </p:cTn>
                                        <p:tgtEl>
                                          <p:spTgt spid="3"/>
                                        </p:tgtEl>
                                      </p:cBhvr>
                                      <p:to x="100000" y="100000"/>
                                    </p:animScale>
                                    <p:animScale>
                                      <p:cBhvr>
                                        <p:cTn id="15" dur="7">
                                          <p:stCondLst>
                                            <p:cond delay="328"/>
                                          </p:stCondLst>
                                        </p:cTn>
                                        <p:tgtEl>
                                          <p:spTgt spid="3"/>
                                        </p:tgtEl>
                                      </p:cBhvr>
                                      <p:to x="100000" y="80000"/>
                                    </p:animScale>
                                    <p:animScale>
                                      <p:cBhvr>
                                        <p:cTn id="16" dur="41" decel="50000">
                                          <p:stCondLst>
                                            <p:cond delay="335"/>
                                          </p:stCondLst>
                                        </p:cTn>
                                        <p:tgtEl>
                                          <p:spTgt spid="3"/>
                                        </p:tgtEl>
                                      </p:cBhvr>
                                      <p:to x="100000" y="100000"/>
                                    </p:animScale>
                                    <p:animScale>
                                      <p:cBhvr>
                                        <p:cTn id="17" dur="7">
                                          <p:stCondLst>
                                            <p:cond delay="410"/>
                                          </p:stCondLst>
                                        </p:cTn>
                                        <p:tgtEl>
                                          <p:spTgt spid="3"/>
                                        </p:tgtEl>
                                      </p:cBhvr>
                                      <p:to x="100000" y="90000"/>
                                    </p:animScale>
                                    <p:animScale>
                                      <p:cBhvr>
                                        <p:cTn id="18" dur="41" decel="50000">
                                          <p:stCondLst>
                                            <p:cond delay="417"/>
                                          </p:stCondLst>
                                        </p:cTn>
                                        <p:tgtEl>
                                          <p:spTgt spid="3"/>
                                        </p:tgtEl>
                                      </p:cBhvr>
                                      <p:to x="100000" y="100000"/>
                                    </p:animScale>
                                    <p:animScale>
                                      <p:cBhvr>
                                        <p:cTn id="19" dur="7">
                                          <p:stCondLst>
                                            <p:cond delay="452"/>
                                          </p:stCondLst>
                                        </p:cTn>
                                        <p:tgtEl>
                                          <p:spTgt spid="3"/>
                                        </p:tgtEl>
                                      </p:cBhvr>
                                      <p:to x="100000" y="95000"/>
                                    </p:animScale>
                                    <p:animScale>
                                      <p:cBhvr>
                                        <p:cTn id="20" dur="41" decel="50000">
                                          <p:stCondLst>
                                            <p:cond delay="458"/>
                                          </p:stCondLst>
                                        </p:cTn>
                                        <p:tgtEl>
                                          <p:spTgt spid="3"/>
                                        </p:tgtEl>
                                      </p:cBhvr>
                                      <p:to x="100000" y="100000"/>
                                    </p:animScale>
                                  </p:childTnLst>
                                </p:cTn>
                              </p:par>
                            </p:childTnLst>
                          </p:cTn>
                        </p:par>
                        <p:par>
                          <p:cTn id="21" fill="hold">
                            <p:stCondLst>
                              <p:cond delay="500"/>
                            </p:stCondLst>
                            <p:childTnLst>
                              <p:par>
                                <p:cTn id="22" presetID="26"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145">
                                          <p:stCondLst>
                                            <p:cond delay="0"/>
                                          </p:stCondLst>
                                        </p:cTn>
                                        <p:tgtEl>
                                          <p:spTgt spid="4"/>
                                        </p:tgtEl>
                                      </p:cBhvr>
                                    </p:animEffect>
                                    <p:anim calcmode="lin" valueType="num">
                                      <p:cBhvr>
                                        <p:cTn id="25"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30" dur="7">
                                          <p:stCondLst>
                                            <p:cond delay="162"/>
                                          </p:stCondLst>
                                        </p:cTn>
                                        <p:tgtEl>
                                          <p:spTgt spid="4"/>
                                        </p:tgtEl>
                                      </p:cBhvr>
                                      <p:to x="100000" y="60000"/>
                                    </p:animScale>
                                    <p:animScale>
                                      <p:cBhvr>
                                        <p:cTn id="31" dur="41" decel="50000">
                                          <p:stCondLst>
                                            <p:cond delay="169"/>
                                          </p:stCondLst>
                                        </p:cTn>
                                        <p:tgtEl>
                                          <p:spTgt spid="4"/>
                                        </p:tgtEl>
                                      </p:cBhvr>
                                      <p:to x="100000" y="100000"/>
                                    </p:animScale>
                                    <p:animScale>
                                      <p:cBhvr>
                                        <p:cTn id="32" dur="7">
                                          <p:stCondLst>
                                            <p:cond delay="328"/>
                                          </p:stCondLst>
                                        </p:cTn>
                                        <p:tgtEl>
                                          <p:spTgt spid="4"/>
                                        </p:tgtEl>
                                      </p:cBhvr>
                                      <p:to x="100000" y="80000"/>
                                    </p:animScale>
                                    <p:animScale>
                                      <p:cBhvr>
                                        <p:cTn id="33" dur="41" decel="50000">
                                          <p:stCondLst>
                                            <p:cond delay="335"/>
                                          </p:stCondLst>
                                        </p:cTn>
                                        <p:tgtEl>
                                          <p:spTgt spid="4"/>
                                        </p:tgtEl>
                                      </p:cBhvr>
                                      <p:to x="100000" y="100000"/>
                                    </p:animScale>
                                    <p:animScale>
                                      <p:cBhvr>
                                        <p:cTn id="34" dur="7">
                                          <p:stCondLst>
                                            <p:cond delay="410"/>
                                          </p:stCondLst>
                                        </p:cTn>
                                        <p:tgtEl>
                                          <p:spTgt spid="4"/>
                                        </p:tgtEl>
                                      </p:cBhvr>
                                      <p:to x="100000" y="90000"/>
                                    </p:animScale>
                                    <p:animScale>
                                      <p:cBhvr>
                                        <p:cTn id="35" dur="41" decel="50000">
                                          <p:stCondLst>
                                            <p:cond delay="417"/>
                                          </p:stCondLst>
                                        </p:cTn>
                                        <p:tgtEl>
                                          <p:spTgt spid="4"/>
                                        </p:tgtEl>
                                      </p:cBhvr>
                                      <p:to x="100000" y="100000"/>
                                    </p:animScale>
                                    <p:animScale>
                                      <p:cBhvr>
                                        <p:cTn id="36" dur="7">
                                          <p:stCondLst>
                                            <p:cond delay="452"/>
                                          </p:stCondLst>
                                        </p:cTn>
                                        <p:tgtEl>
                                          <p:spTgt spid="4"/>
                                        </p:tgtEl>
                                      </p:cBhvr>
                                      <p:to x="100000" y="95000"/>
                                    </p:animScale>
                                    <p:animScale>
                                      <p:cBhvr>
                                        <p:cTn id="37" dur="41" decel="50000">
                                          <p:stCondLst>
                                            <p:cond delay="458"/>
                                          </p:stCondLst>
                                        </p:cTn>
                                        <p:tgtEl>
                                          <p:spTgt spid="4"/>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par>
                          <p:cTn id="43" fill="hold">
                            <p:stCondLst>
                              <p:cond delay="500"/>
                            </p:stCondLst>
                            <p:childTnLst>
                              <p:par>
                                <p:cTn id="44" presetID="3" presetClass="entr" presetSubtype="1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linds(horizontal)">
                                      <p:cBhvr>
                                        <p:cTn id="46" dur="500"/>
                                        <p:tgtEl>
                                          <p:spTgt spid="11"/>
                                        </p:tgtEl>
                                      </p:cBhvr>
                                    </p:animEffect>
                                  </p:childTnLst>
                                </p:cTn>
                              </p:par>
                            </p:childTnLst>
                          </p:cTn>
                        </p:par>
                        <p:par>
                          <p:cTn id="47" fill="hold">
                            <p:stCondLst>
                              <p:cond delay="1000"/>
                            </p:stCondLst>
                            <p:childTnLst>
                              <p:par>
                                <p:cTn id="48" presetID="3" presetClass="entr" presetSubtype="10" fill="hold" grpId="0" nodeType="afterEffect">
                                  <p:stCondLst>
                                    <p:cond delay="0"/>
                                  </p:stCondLst>
                                  <p:childTnLst>
                                    <p:set>
                                      <p:cBhvr>
                                        <p:cTn id="49" dur="1" fill="hold">
                                          <p:stCondLst>
                                            <p:cond delay="0"/>
                                          </p:stCondLst>
                                        </p:cTn>
                                        <p:tgtEl>
                                          <p:spTgt spid="50183"/>
                                        </p:tgtEl>
                                        <p:attrNameLst>
                                          <p:attrName>style.visibility</p:attrName>
                                        </p:attrNameLst>
                                      </p:cBhvr>
                                      <p:to>
                                        <p:strVal val="visible"/>
                                      </p:to>
                                    </p:set>
                                    <p:animEffect transition="in" filter="blinds(horizontal)">
                                      <p:cBhvr>
                                        <p:cTn id="50" dur="500"/>
                                        <p:tgtEl>
                                          <p:spTgt spid="50183"/>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linds(horizontal)">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blinds(horizontal)">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linds(horizontal)">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blinds(horizontal)">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0183" grpId="0"/>
      <p:bldP spid="10" grpId="0"/>
      <p:bldP spid="15" grpId="0" bldLvl="0" animBg="1"/>
      <p:bldP spid="16" grpId="0"/>
      <p:bldP spid="17" grpId="0" bldLvl="0" animBg="1"/>
      <p:bldP spid="18" grpId="0"/>
      <p:bldP spid="2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2" name="文本框 1"/>
          <p:cNvSpPr txBox="1"/>
          <p:nvPr/>
        </p:nvSpPr>
        <p:spPr>
          <a:xfrm>
            <a:off x="4633595" y="-20320"/>
            <a:ext cx="3519488" cy="8955405"/>
          </a:xfrm>
          <a:prstGeom prst="rect">
            <a:avLst/>
          </a:prstGeom>
          <a:noFill/>
          <a:ln w="9525">
            <a:noFill/>
          </a:ln>
        </p:spPr>
        <p:txBody>
          <a:bodyPr>
            <a:spAutoFit/>
          </a:bodyPr>
          <a:lstStyle/>
          <a:p>
            <a:pPr>
              <a:lnSpc>
                <a:spcPct val="250000"/>
              </a:lnSpc>
            </a:pPr>
            <a:r>
              <a:rPr lang="zh-CN" altLang="en-US" sz="3600" b="1" dirty="0">
                <a:latin typeface="楷体" panose="02010609060101010101" charset="-122"/>
                <a:ea typeface="楷体" panose="02010609060101010101" charset="-122"/>
              </a:rPr>
              <a:t>望长城内外，</a:t>
            </a:r>
            <a:endParaRPr lang="zh-CN" altLang="en-US" sz="3600" b="1" dirty="0">
              <a:latin typeface="楷体" panose="02010609060101010101" charset="-122"/>
              <a:ea typeface="楷体" panose="02010609060101010101" charset="-122"/>
            </a:endParaRPr>
          </a:p>
          <a:p>
            <a:pPr>
              <a:lnSpc>
                <a:spcPct val="250000"/>
              </a:lnSpc>
            </a:pPr>
            <a:r>
              <a:rPr lang="zh-CN" altLang="en-US" sz="3600" b="1" dirty="0">
                <a:latin typeface="楷体" panose="02010609060101010101" charset="-122"/>
                <a:ea typeface="楷体" panose="02010609060101010101" charset="-122"/>
              </a:rPr>
              <a:t>惟余莽莽；</a:t>
            </a:r>
            <a:endParaRPr lang="zh-CN" altLang="en-US" sz="3600" b="1" dirty="0">
              <a:latin typeface="楷体" panose="02010609060101010101" charset="-122"/>
              <a:ea typeface="楷体" panose="02010609060101010101" charset="-122"/>
            </a:endParaRPr>
          </a:p>
          <a:p>
            <a:pPr>
              <a:lnSpc>
                <a:spcPct val="250000"/>
              </a:lnSpc>
            </a:pPr>
            <a:r>
              <a:rPr lang="zh-CN" altLang="en-US" sz="3600" b="1" dirty="0">
                <a:latin typeface="楷体" panose="02010609060101010101" charset="-122"/>
                <a:ea typeface="楷体" panose="02010609060101010101" charset="-122"/>
              </a:rPr>
              <a:t>大河上下，</a:t>
            </a:r>
            <a:endParaRPr lang="zh-CN" altLang="en-US" sz="3600" b="1" dirty="0">
              <a:latin typeface="楷体" panose="02010609060101010101" charset="-122"/>
              <a:ea typeface="楷体" panose="02010609060101010101" charset="-122"/>
            </a:endParaRPr>
          </a:p>
          <a:p>
            <a:pPr>
              <a:lnSpc>
                <a:spcPct val="250000"/>
              </a:lnSpc>
            </a:pPr>
            <a:r>
              <a:rPr lang="zh-CN" altLang="en-US" sz="3600" b="1" dirty="0">
                <a:latin typeface="楷体" panose="02010609060101010101" charset="-122"/>
                <a:ea typeface="楷体" panose="02010609060101010101" charset="-122"/>
              </a:rPr>
              <a:t>顿失滔滔。</a:t>
            </a:r>
            <a:endParaRPr lang="en-US" altLang="zh-CN" sz="3600" b="1" dirty="0">
              <a:latin typeface="楷体" panose="02010609060101010101" charset="-122"/>
              <a:ea typeface="楷体" panose="02010609060101010101" charset="-122"/>
            </a:endParaRPr>
          </a:p>
          <a:p>
            <a:pPr>
              <a:lnSpc>
                <a:spcPct val="150000"/>
              </a:lnSpc>
            </a:pPr>
            <a:endParaRPr lang="en-US" altLang="zh-CN" sz="3600" b="1" dirty="0">
              <a:latin typeface="楷体" panose="02010609060101010101" charset="-122"/>
              <a:ea typeface="楷体" panose="02010609060101010101" charset="-122"/>
            </a:endParaRPr>
          </a:p>
          <a:p>
            <a:pPr>
              <a:lnSpc>
                <a:spcPct val="150000"/>
              </a:lnSpc>
            </a:pPr>
            <a:endParaRPr lang="en-US" altLang="zh-CN" sz="3600" b="1" dirty="0">
              <a:latin typeface="楷体" panose="02010609060101010101" charset="-122"/>
              <a:ea typeface="楷体" panose="02010609060101010101" charset="-122"/>
            </a:endParaRPr>
          </a:p>
          <a:p>
            <a:pPr>
              <a:lnSpc>
                <a:spcPct val="150000"/>
              </a:lnSpc>
            </a:pPr>
            <a:endParaRPr lang="en-US" altLang="zh-CN" sz="3600" b="1" dirty="0">
              <a:latin typeface="楷体" panose="02010609060101010101" charset="-122"/>
              <a:ea typeface="楷体" panose="02010609060101010101" charset="-122"/>
            </a:endParaRPr>
          </a:p>
          <a:p>
            <a:pPr>
              <a:lnSpc>
                <a:spcPct val="150000"/>
              </a:lnSpc>
            </a:pPr>
            <a:endParaRPr lang="zh-CN" altLang="en-US" sz="3600" b="1" dirty="0">
              <a:latin typeface="楷体" panose="02010609060101010101" charset="-122"/>
              <a:ea typeface="楷体" panose="02010609060101010101" charset="-122"/>
            </a:endParaRPr>
          </a:p>
        </p:txBody>
      </p:sp>
      <p:sp>
        <p:nvSpPr>
          <p:cNvPr id="4" name="椭圆 3"/>
          <p:cNvSpPr/>
          <p:nvPr/>
        </p:nvSpPr>
        <p:spPr>
          <a:xfrm>
            <a:off x="4654233" y="581343"/>
            <a:ext cx="579438"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4" name="TextBox 43"/>
          <p:cNvSpPr txBox="1"/>
          <p:nvPr/>
        </p:nvSpPr>
        <p:spPr>
          <a:xfrm>
            <a:off x="1660208" y="562293"/>
            <a:ext cx="2960687" cy="2678112"/>
          </a:xfrm>
          <a:prstGeom prst="rect">
            <a:avLst/>
          </a:prstGeom>
          <a:noFill/>
          <a:ln w="9525">
            <a:noFill/>
          </a:ln>
        </p:spPr>
        <p:txBody>
          <a:bodyPr>
            <a:spAutoFit/>
          </a:bodyPr>
          <a:lstStyle/>
          <a:p>
            <a:pPr indent="719455"/>
            <a:r>
              <a:rPr lang="zh-CN" altLang="en-US" sz="2800" b="1" dirty="0">
                <a:solidFill>
                  <a:srgbClr val="FF0000"/>
                </a:solidFill>
                <a:latin typeface="楷体" panose="02010609060101010101" charset="-122"/>
                <a:ea typeface="楷体" panose="02010609060101010101" charset="-122"/>
              </a:rPr>
              <a:t>统领下文</a:t>
            </a:r>
            <a:r>
              <a:rPr lang="zh-CN" altLang="en-US" sz="2800" b="1" dirty="0">
                <a:latin typeface="楷体" panose="02010609060101010101" charset="-122"/>
                <a:ea typeface="楷体" panose="02010609060101010101" charset="-122"/>
              </a:rPr>
              <a:t>，引起对雪的描述。有登高远眺之意，有很大的想象成分，显示了诗人</a:t>
            </a:r>
            <a:r>
              <a:rPr lang="zh-CN" altLang="en-US" sz="2800" b="1" dirty="0">
                <a:solidFill>
                  <a:srgbClr val="FF0000"/>
                </a:solidFill>
                <a:latin typeface="楷体" panose="02010609060101010101" charset="-122"/>
                <a:ea typeface="楷体" panose="02010609060101010101" charset="-122"/>
              </a:rPr>
              <a:t>豪迈</a:t>
            </a:r>
            <a:r>
              <a:rPr lang="zh-CN" altLang="en-US" sz="2800" b="1" dirty="0">
                <a:latin typeface="楷体" panose="02010609060101010101" charset="-122"/>
                <a:ea typeface="楷体" panose="02010609060101010101" charset="-122"/>
              </a:rPr>
              <a:t>的意兴。</a:t>
            </a:r>
            <a:endParaRPr lang="zh-CN" altLang="en-US" sz="2800" b="1" dirty="0">
              <a:latin typeface="楷体" panose="02010609060101010101" charset="-122"/>
              <a:ea typeface="楷体" panose="02010609060101010101" charset="-122"/>
            </a:endParaRPr>
          </a:p>
        </p:txBody>
      </p:sp>
      <p:cxnSp>
        <p:nvCxnSpPr>
          <p:cNvPr id="72" name="直接连接符 71"/>
          <p:cNvCxnSpPr/>
          <p:nvPr/>
        </p:nvCxnSpPr>
        <p:spPr>
          <a:xfrm>
            <a:off x="5336858" y="1184593"/>
            <a:ext cx="1673225" cy="222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4914583" y="3969068"/>
            <a:ext cx="1657350" cy="142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025958" y="767080"/>
            <a:ext cx="3182937" cy="2678113"/>
          </a:xfrm>
          <a:prstGeom prst="rect">
            <a:avLst/>
          </a:prstGeom>
          <a:noFill/>
          <a:ln w="9525">
            <a:noFill/>
          </a:ln>
        </p:spPr>
        <p:txBody>
          <a:bodyPr>
            <a:spAutoFit/>
          </a:bodyPr>
          <a:lstStyle/>
          <a:p>
            <a:pPr indent="719455"/>
            <a:r>
              <a:rPr lang="zh-CN" altLang="en-US" sz="2800" b="1" dirty="0">
                <a:latin typeface="楷体" panose="02010609060101010101" charset="-122"/>
                <a:ea typeface="楷体" panose="02010609060101010101" charset="-122"/>
                <a:cs typeface="楷体" panose="02010609060101010101" charset="-122"/>
              </a:rPr>
              <a:t>从南到北，自西向东，</a:t>
            </a:r>
            <a:r>
              <a:rPr lang="zh-CN" altLang="en-US" sz="2800" b="1" dirty="0">
                <a:solidFill>
                  <a:srgbClr val="FF0000"/>
                </a:solidFill>
                <a:latin typeface="楷体" panose="02010609060101010101" charset="-122"/>
                <a:ea typeface="楷体" panose="02010609060101010101" charset="-122"/>
                <a:cs typeface="楷体" panose="02010609060101010101" charset="-122"/>
              </a:rPr>
              <a:t>地域广袤</a:t>
            </a:r>
            <a:r>
              <a:rPr lang="zh-CN" altLang="en-US" sz="2800" b="1" dirty="0">
                <a:latin typeface="楷体" panose="02010609060101010101" charset="-122"/>
                <a:ea typeface="楷体" panose="02010609060101010101" charset="-122"/>
                <a:cs typeface="楷体" panose="02010609060101010101" charset="-122"/>
              </a:rPr>
              <a:t>，照应“千里”“万里”显示了</a:t>
            </a:r>
            <a:r>
              <a:rPr lang="zh-CN" altLang="en-US" sz="2800" b="1" dirty="0">
                <a:solidFill>
                  <a:srgbClr val="FF0000"/>
                </a:solidFill>
                <a:latin typeface="楷体" panose="02010609060101010101" charset="-122"/>
                <a:ea typeface="楷体" panose="02010609060101010101" charset="-122"/>
                <a:cs typeface="楷体" panose="02010609060101010101" charset="-122"/>
              </a:rPr>
              <a:t>诗人博大的胸怀和雄伟的气魄。</a:t>
            </a:r>
            <a:endParaRPr lang="zh-CN" altLang="en-US" sz="2800" b="1" dirty="0">
              <a:solidFill>
                <a:srgbClr val="FF0000"/>
              </a:solidFill>
              <a:latin typeface="楷体" panose="02010609060101010101" charset="-122"/>
              <a:ea typeface="楷体" panose="02010609060101010101" charset="-122"/>
              <a:cs typeface="楷体" panose="02010609060101010101" charset="-122"/>
            </a:endParaRPr>
          </a:p>
        </p:txBody>
      </p:sp>
      <p:sp>
        <p:nvSpPr>
          <p:cNvPr id="78" name="圆角矩形 77"/>
          <p:cNvSpPr/>
          <p:nvPr/>
        </p:nvSpPr>
        <p:spPr>
          <a:xfrm>
            <a:off x="4612958" y="1975168"/>
            <a:ext cx="1962150" cy="54610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79" name="圆角矩形 78"/>
          <p:cNvSpPr/>
          <p:nvPr/>
        </p:nvSpPr>
        <p:spPr>
          <a:xfrm>
            <a:off x="4597083" y="4746943"/>
            <a:ext cx="1962150" cy="54610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cxnSp>
        <p:nvCxnSpPr>
          <p:cNvPr id="90" name="直接箭头连接符 89"/>
          <p:cNvCxnSpPr/>
          <p:nvPr/>
        </p:nvCxnSpPr>
        <p:spPr>
          <a:xfrm flipH="1">
            <a:off x="3979545" y="2551430"/>
            <a:ext cx="927100" cy="982663"/>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1625283" y="3534093"/>
            <a:ext cx="3143250" cy="1385887"/>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cs typeface="楷体" panose="02010609060101010101" charset="-122"/>
              </a:rPr>
              <a:t>照应“雪飘”</a:t>
            </a:r>
            <a:r>
              <a:rPr lang="zh-CN" altLang="en-US" sz="2800" b="1" dirty="0">
                <a:latin typeface="楷体" panose="02010609060101010101" charset="-122"/>
                <a:ea typeface="楷体" panose="02010609060101010101" charset="-122"/>
                <a:cs typeface="楷体" panose="02010609060101010101" charset="-122"/>
              </a:rPr>
              <a:t>，“惟余”强化了白茫茫的</a:t>
            </a:r>
            <a:r>
              <a:rPr lang="zh-CN" altLang="en-US" sz="2800" b="1" dirty="0">
                <a:solidFill>
                  <a:srgbClr val="0000FF"/>
                </a:solidFill>
                <a:latin typeface="楷体" panose="02010609060101010101" charset="-122"/>
                <a:ea typeface="楷体" panose="02010609060101010101" charset="-122"/>
                <a:cs typeface="楷体" panose="02010609060101010101" charset="-122"/>
              </a:rPr>
              <a:t>壮阔</a:t>
            </a:r>
            <a:r>
              <a:rPr lang="zh-CN" altLang="en-US" sz="2800" b="1" dirty="0">
                <a:latin typeface="楷体" panose="02010609060101010101" charset="-122"/>
                <a:ea typeface="楷体" panose="02010609060101010101" charset="-122"/>
                <a:cs typeface="楷体" panose="02010609060101010101" charset="-122"/>
              </a:rPr>
              <a:t>景象。</a:t>
            </a:r>
            <a:endParaRPr lang="zh-CN" altLang="en-US" sz="2800" b="1" dirty="0">
              <a:latin typeface="楷体" panose="02010609060101010101" charset="-122"/>
              <a:ea typeface="楷体" panose="02010609060101010101" charset="-122"/>
              <a:cs typeface="楷体" panose="02010609060101010101" charset="-122"/>
            </a:endParaRPr>
          </a:p>
        </p:txBody>
      </p:sp>
      <p:cxnSp>
        <p:nvCxnSpPr>
          <p:cNvPr id="93" name="直接箭头连接符 92"/>
          <p:cNvCxnSpPr/>
          <p:nvPr/>
        </p:nvCxnSpPr>
        <p:spPr>
          <a:xfrm flipV="1">
            <a:off x="6684645" y="4037330"/>
            <a:ext cx="312738" cy="903288"/>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7092633" y="3515043"/>
            <a:ext cx="3143250" cy="1385887"/>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cs typeface="楷体" panose="02010609060101010101" charset="-122"/>
              </a:rPr>
              <a:t>照应“冰封”</a:t>
            </a:r>
            <a:r>
              <a:rPr lang="zh-CN" altLang="en-US" sz="2800" b="1" dirty="0">
                <a:latin typeface="楷体" panose="02010609060101010101" charset="-122"/>
                <a:ea typeface="楷体" panose="02010609060101010101" charset="-122"/>
                <a:cs typeface="楷体" panose="02010609060101010101" charset="-122"/>
              </a:rPr>
              <a:t>，“顿失”写出</a:t>
            </a:r>
            <a:r>
              <a:rPr lang="zh-CN" altLang="en-US" sz="2800" b="1" dirty="0">
                <a:solidFill>
                  <a:srgbClr val="0000FF"/>
                </a:solidFill>
                <a:latin typeface="楷体" panose="02010609060101010101" charset="-122"/>
                <a:ea typeface="楷体" panose="02010609060101010101" charset="-122"/>
                <a:cs typeface="楷体" panose="02010609060101010101" charset="-122"/>
              </a:rPr>
              <a:t>变化之速，寒威之烈。</a:t>
            </a:r>
            <a:endParaRPr lang="zh-CN" altLang="en-US" sz="2800" b="1" dirty="0">
              <a:solidFill>
                <a:srgbClr val="0000FF"/>
              </a:solidFill>
              <a:latin typeface="楷体" panose="02010609060101010101" charset="-122"/>
              <a:ea typeface="楷体" panose="02010609060101010101" charset="-122"/>
              <a:cs typeface="楷体" panose="02010609060101010101" charset="-122"/>
            </a:endParaRPr>
          </a:p>
        </p:txBody>
      </p:sp>
      <p:sp>
        <p:nvSpPr>
          <p:cNvPr id="100" name="TextBox 99"/>
          <p:cNvSpPr txBox="1"/>
          <p:nvPr/>
        </p:nvSpPr>
        <p:spPr>
          <a:xfrm>
            <a:off x="2082483" y="5488305"/>
            <a:ext cx="8504237" cy="523875"/>
          </a:xfrm>
          <a:prstGeom prst="rect">
            <a:avLst/>
          </a:prstGeom>
          <a:noFill/>
          <a:ln w="9525">
            <a:noFill/>
          </a:ln>
        </p:spPr>
        <p:txBody>
          <a:bodyPr>
            <a:spAutoFit/>
          </a:bodyPr>
          <a:lstStyle/>
          <a:p>
            <a:r>
              <a:rPr lang="zh-CN" altLang="en-US" sz="2800" b="1" dirty="0">
                <a:solidFill>
                  <a:srgbClr val="FF0000"/>
                </a:solidFill>
                <a:latin typeface="楷体" panose="02010609060101010101" charset="-122"/>
                <a:ea typeface="楷体" panose="02010609060101010101" charset="-122"/>
              </a:rPr>
              <a:t>用视觉形象，突出冰封雪飘的北国风光之奇伟雄浑。</a:t>
            </a:r>
            <a:endParaRPr lang="zh-CN" altLang="en-US" sz="28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45">
                                          <p:stCondLst>
                                            <p:cond delay="0"/>
                                          </p:stCondLst>
                                        </p:cTn>
                                        <p:tgtEl>
                                          <p:spTgt spid="4"/>
                                        </p:tgtEl>
                                      </p:cBhvr>
                                    </p:animEffect>
                                    <p:anim calcmode="lin" valueType="num">
                                      <p:cBhvr>
                                        <p:cTn id="8"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13" dur="7">
                                          <p:stCondLst>
                                            <p:cond delay="162"/>
                                          </p:stCondLst>
                                        </p:cTn>
                                        <p:tgtEl>
                                          <p:spTgt spid="4"/>
                                        </p:tgtEl>
                                      </p:cBhvr>
                                      <p:to x="100000" y="60000"/>
                                    </p:animScale>
                                    <p:animScale>
                                      <p:cBhvr>
                                        <p:cTn id="14" dur="41" decel="50000">
                                          <p:stCondLst>
                                            <p:cond delay="169"/>
                                          </p:stCondLst>
                                        </p:cTn>
                                        <p:tgtEl>
                                          <p:spTgt spid="4"/>
                                        </p:tgtEl>
                                      </p:cBhvr>
                                      <p:to x="100000" y="100000"/>
                                    </p:animScale>
                                    <p:animScale>
                                      <p:cBhvr>
                                        <p:cTn id="15" dur="7">
                                          <p:stCondLst>
                                            <p:cond delay="328"/>
                                          </p:stCondLst>
                                        </p:cTn>
                                        <p:tgtEl>
                                          <p:spTgt spid="4"/>
                                        </p:tgtEl>
                                      </p:cBhvr>
                                      <p:to x="100000" y="80000"/>
                                    </p:animScale>
                                    <p:animScale>
                                      <p:cBhvr>
                                        <p:cTn id="16" dur="41" decel="50000">
                                          <p:stCondLst>
                                            <p:cond delay="335"/>
                                          </p:stCondLst>
                                        </p:cTn>
                                        <p:tgtEl>
                                          <p:spTgt spid="4"/>
                                        </p:tgtEl>
                                      </p:cBhvr>
                                      <p:to x="100000" y="100000"/>
                                    </p:animScale>
                                    <p:animScale>
                                      <p:cBhvr>
                                        <p:cTn id="17" dur="7">
                                          <p:stCondLst>
                                            <p:cond delay="410"/>
                                          </p:stCondLst>
                                        </p:cTn>
                                        <p:tgtEl>
                                          <p:spTgt spid="4"/>
                                        </p:tgtEl>
                                      </p:cBhvr>
                                      <p:to x="100000" y="90000"/>
                                    </p:animScale>
                                    <p:animScale>
                                      <p:cBhvr>
                                        <p:cTn id="18" dur="41" decel="50000">
                                          <p:stCondLst>
                                            <p:cond delay="417"/>
                                          </p:stCondLst>
                                        </p:cTn>
                                        <p:tgtEl>
                                          <p:spTgt spid="4"/>
                                        </p:tgtEl>
                                      </p:cBhvr>
                                      <p:to x="100000" y="100000"/>
                                    </p:animScale>
                                    <p:animScale>
                                      <p:cBhvr>
                                        <p:cTn id="19" dur="7">
                                          <p:stCondLst>
                                            <p:cond delay="452"/>
                                          </p:stCondLst>
                                        </p:cTn>
                                        <p:tgtEl>
                                          <p:spTgt spid="4"/>
                                        </p:tgtEl>
                                      </p:cBhvr>
                                      <p:to x="100000" y="95000"/>
                                    </p:animScale>
                                    <p:animScale>
                                      <p:cBhvr>
                                        <p:cTn id="20" dur="41" decel="50000">
                                          <p:stCondLst>
                                            <p:cond delay="458"/>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linds(horizontal)">
                                      <p:cBhvr>
                                        <p:cTn id="25" dur="500"/>
                                        <p:tgtEl>
                                          <p:spTgt spid="4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ppt_x"/>
                                          </p:val>
                                        </p:tav>
                                        <p:tav tm="100000">
                                          <p:val>
                                            <p:strVal val="#ppt_x"/>
                                          </p:val>
                                        </p:tav>
                                      </p:tavLst>
                                    </p:anim>
                                    <p:anim calcmode="lin" valueType="num">
                                      <p:cBhvr additive="base">
                                        <p:cTn id="31"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cBhvr additive="base">
                                        <p:cTn id="36" dur="500" fill="hold"/>
                                        <p:tgtEl>
                                          <p:spTgt spid="73"/>
                                        </p:tgtEl>
                                        <p:attrNameLst>
                                          <p:attrName>ppt_x</p:attrName>
                                        </p:attrNameLst>
                                      </p:cBhvr>
                                      <p:tavLst>
                                        <p:tav tm="0">
                                          <p:val>
                                            <p:strVal val="#ppt_x"/>
                                          </p:val>
                                        </p:tav>
                                        <p:tav tm="100000">
                                          <p:val>
                                            <p:strVal val="#ppt_x"/>
                                          </p:val>
                                        </p:tav>
                                      </p:tavLst>
                                    </p:anim>
                                    <p:anim calcmode="lin" valueType="num">
                                      <p:cBhvr additive="base">
                                        <p:cTn id="37"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blinds(horizontal)">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grpId="0" nodeType="click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wipe(down)">
                                      <p:cBhvr>
                                        <p:cTn id="47" dur="145">
                                          <p:stCondLst>
                                            <p:cond delay="0"/>
                                          </p:stCondLst>
                                        </p:cTn>
                                        <p:tgtEl>
                                          <p:spTgt spid="78"/>
                                        </p:tgtEl>
                                      </p:cBhvr>
                                    </p:animEffect>
                                    <p:anim calcmode="lin" valueType="num">
                                      <p:cBhvr>
                                        <p:cTn id="48" dur="456"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49" dur="166"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50" dur="166" tmFilter="0, 0; 0.125,0.2665; 0.25,0.4; 0.375,0.465; 0.5,0.5;  0.625,0.535; 0.75,0.6; 0.875,0.7335; 1,1">
                                          <p:stCondLst>
                                            <p:cond delay="166"/>
                                          </p:stCondLst>
                                        </p:cTn>
                                        <p:tgtEl>
                                          <p:spTgt spid="78"/>
                                        </p:tgtEl>
                                        <p:attrNameLst>
                                          <p:attrName>ppt_y</p:attrName>
                                        </p:attrNameLst>
                                      </p:cBhvr>
                                      <p:tavLst>
                                        <p:tav tm="0" fmla="#ppt_y-sin(pi*$)/9">
                                          <p:val>
                                            <p:fltVal val="0"/>
                                          </p:val>
                                        </p:tav>
                                        <p:tav tm="100000">
                                          <p:val>
                                            <p:fltVal val="1"/>
                                          </p:val>
                                        </p:tav>
                                      </p:tavLst>
                                    </p:anim>
                                    <p:anim calcmode="lin" valueType="num">
                                      <p:cBhvr>
                                        <p:cTn id="51" dur="83" tmFilter="0, 0; 0.125,0.2665; 0.25,0.4; 0.375,0.465; 0.5,0.5;  0.625,0.535; 0.75,0.6; 0.875,0.7335; 1,1">
                                          <p:stCondLst>
                                            <p:cond delay="331"/>
                                          </p:stCondLst>
                                        </p:cTn>
                                        <p:tgtEl>
                                          <p:spTgt spid="78"/>
                                        </p:tgtEl>
                                        <p:attrNameLst>
                                          <p:attrName>ppt_y</p:attrName>
                                        </p:attrNameLst>
                                      </p:cBhvr>
                                      <p:tavLst>
                                        <p:tav tm="0" fmla="#ppt_y-sin(pi*$)/27">
                                          <p:val>
                                            <p:fltVal val="0"/>
                                          </p:val>
                                        </p:tav>
                                        <p:tav tm="100000">
                                          <p:val>
                                            <p:fltVal val="1"/>
                                          </p:val>
                                        </p:tav>
                                      </p:tavLst>
                                    </p:anim>
                                    <p:anim calcmode="lin" valueType="num">
                                      <p:cBhvr>
                                        <p:cTn id="52" dur="41" tmFilter="0, 0; 0.125,0.2665; 0.25,0.4; 0.375,0.465; 0.5,0.5;  0.625,0.535; 0.75,0.6; 0.875,0.7335; 1,1">
                                          <p:stCondLst>
                                            <p:cond delay="414"/>
                                          </p:stCondLst>
                                        </p:cTn>
                                        <p:tgtEl>
                                          <p:spTgt spid="78"/>
                                        </p:tgtEl>
                                        <p:attrNameLst>
                                          <p:attrName>ppt_y</p:attrName>
                                        </p:attrNameLst>
                                      </p:cBhvr>
                                      <p:tavLst>
                                        <p:tav tm="0" fmla="#ppt_y-sin(pi*$)/81">
                                          <p:val>
                                            <p:fltVal val="0"/>
                                          </p:val>
                                        </p:tav>
                                        <p:tav tm="100000">
                                          <p:val>
                                            <p:fltVal val="1"/>
                                          </p:val>
                                        </p:tav>
                                      </p:tavLst>
                                    </p:anim>
                                    <p:animScale>
                                      <p:cBhvr>
                                        <p:cTn id="53" dur="7">
                                          <p:stCondLst>
                                            <p:cond delay="162"/>
                                          </p:stCondLst>
                                        </p:cTn>
                                        <p:tgtEl>
                                          <p:spTgt spid="78"/>
                                        </p:tgtEl>
                                      </p:cBhvr>
                                      <p:to x="100000" y="60000"/>
                                    </p:animScale>
                                    <p:animScale>
                                      <p:cBhvr>
                                        <p:cTn id="54" dur="41" decel="50000">
                                          <p:stCondLst>
                                            <p:cond delay="169"/>
                                          </p:stCondLst>
                                        </p:cTn>
                                        <p:tgtEl>
                                          <p:spTgt spid="78"/>
                                        </p:tgtEl>
                                      </p:cBhvr>
                                      <p:to x="100000" y="100000"/>
                                    </p:animScale>
                                    <p:animScale>
                                      <p:cBhvr>
                                        <p:cTn id="55" dur="7">
                                          <p:stCondLst>
                                            <p:cond delay="328"/>
                                          </p:stCondLst>
                                        </p:cTn>
                                        <p:tgtEl>
                                          <p:spTgt spid="78"/>
                                        </p:tgtEl>
                                      </p:cBhvr>
                                      <p:to x="100000" y="80000"/>
                                    </p:animScale>
                                    <p:animScale>
                                      <p:cBhvr>
                                        <p:cTn id="56" dur="41" decel="50000">
                                          <p:stCondLst>
                                            <p:cond delay="335"/>
                                          </p:stCondLst>
                                        </p:cTn>
                                        <p:tgtEl>
                                          <p:spTgt spid="78"/>
                                        </p:tgtEl>
                                      </p:cBhvr>
                                      <p:to x="100000" y="100000"/>
                                    </p:animScale>
                                    <p:animScale>
                                      <p:cBhvr>
                                        <p:cTn id="57" dur="7">
                                          <p:stCondLst>
                                            <p:cond delay="410"/>
                                          </p:stCondLst>
                                        </p:cTn>
                                        <p:tgtEl>
                                          <p:spTgt spid="78"/>
                                        </p:tgtEl>
                                      </p:cBhvr>
                                      <p:to x="100000" y="90000"/>
                                    </p:animScale>
                                    <p:animScale>
                                      <p:cBhvr>
                                        <p:cTn id="58" dur="41" decel="50000">
                                          <p:stCondLst>
                                            <p:cond delay="417"/>
                                          </p:stCondLst>
                                        </p:cTn>
                                        <p:tgtEl>
                                          <p:spTgt spid="78"/>
                                        </p:tgtEl>
                                      </p:cBhvr>
                                      <p:to x="100000" y="100000"/>
                                    </p:animScale>
                                    <p:animScale>
                                      <p:cBhvr>
                                        <p:cTn id="59" dur="7">
                                          <p:stCondLst>
                                            <p:cond delay="452"/>
                                          </p:stCondLst>
                                        </p:cTn>
                                        <p:tgtEl>
                                          <p:spTgt spid="78"/>
                                        </p:tgtEl>
                                      </p:cBhvr>
                                      <p:to x="100000" y="95000"/>
                                    </p:animScale>
                                    <p:animScale>
                                      <p:cBhvr>
                                        <p:cTn id="60" dur="41" decel="50000">
                                          <p:stCondLst>
                                            <p:cond delay="458"/>
                                          </p:stCondLst>
                                        </p:cTn>
                                        <p:tgtEl>
                                          <p:spTgt spid="78"/>
                                        </p:tgtEl>
                                      </p:cBhvr>
                                      <p:to x="100000" y="100000"/>
                                    </p:animScale>
                                  </p:childTnLst>
                                </p:cTn>
                              </p:par>
                            </p:childTnLst>
                          </p:cTn>
                        </p:par>
                        <p:par>
                          <p:cTn id="61" fill="hold">
                            <p:stCondLst>
                              <p:cond delay="500"/>
                            </p:stCondLst>
                            <p:childTnLst>
                              <p:par>
                                <p:cTn id="62" presetID="3" presetClass="entr" presetSubtype="10" fill="hold" nodeType="after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blinds(horizontal)">
                                      <p:cBhvr>
                                        <p:cTn id="64" dur="500"/>
                                        <p:tgtEl>
                                          <p:spTgt spid="90"/>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92"/>
                                        </p:tgtEl>
                                        <p:attrNameLst>
                                          <p:attrName>style.visibility</p:attrName>
                                        </p:attrNameLst>
                                      </p:cBhvr>
                                      <p:to>
                                        <p:strVal val="visible"/>
                                      </p:to>
                                    </p:set>
                                    <p:animEffect transition="in" filter="blinds(horizontal)">
                                      <p:cBhvr>
                                        <p:cTn id="69" dur="500"/>
                                        <p:tgtEl>
                                          <p:spTgt spid="92"/>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45">
                                          <p:stCondLst>
                                            <p:cond delay="0"/>
                                          </p:stCondLst>
                                        </p:cTn>
                                        <p:tgtEl>
                                          <p:spTgt spid="79"/>
                                        </p:tgtEl>
                                      </p:cBhvr>
                                    </p:animEffect>
                                    <p:anim calcmode="lin" valueType="num">
                                      <p:cBhvr>
                                        <p:cTn id="75" dur="456" tmFilter="0,0; 0.14,0.36; 0.43,0.73; 0.71,0.91; 1.0,1.0">
                                          <p:stCondLst>
                                            <p:cond delay="0"/>
                                          </p:stCondLst>
                                        </p:cTn>
                                        <p:tgtEl>
                                          <p:spTgt spid="79"/>
                                        </p:tgtEl>
                                        <p:attrNameLst>
                                          <p:attrName>ppt_x</p:attrName>
                                        </p:attrNameLst>
                                      </p:cBhvr>
                                      <p:tavLst>
                                        <p:tav tm="0">
                                          <p:val>
                                            <p:strVal val="#ppt_x-0.25"/>
                                          </p:val>
                                        </p:tav>
                                        <p:tav tm="100000">
                                          <p:val>
                                            <p:strVal val="#ppt_x"/>
                                          </p:val>
                                        </p:tav>
                                      </p:tavLst>
                                    </p:anim>
                                    <p:anim calcmode="lin" valueType="num">
                                      <p:cBhvr>
                                        <p:cTn id="76" dur="166" tmFilter="0.0,0.0; 0.25,0.07; 0.50,0.2; 0.75,0.467; 1.0,1.0">
                                          <p:stCondLst>
                                            <p:cond delay="0"/>
                                          </p:stCondLst>
                                        </p:cTn>
                                        <p:tgtEl>
                                          <p:spTgt spid="79"/>
                                        </p:tgtEl>
                                        <p:attrNameLst>
                                          <p:attrName>ppt_y</p:attrName>
                                        </p:attrNameLst>
                                      </p:cBhvr>
                                      <p:tavLst>
                                        <p:tav tm="0" fmla="#ppt_y-sin(pi*$)/3">
                                          <p:val>
                                            <p:fltVal val="0.5"/>
                                          </p:val>
                                        </p:tav>
                                        <p:tav tm="100000">
                                          <p:val>
                                            <p:fltVal val="1"/>
                                          </p:val>
                                        </p:tav>
                                      </p:tavLst>
                                    </p:anim>
                                    <p:anim calcmode="lin" valueType="num">
                                      <p:cBhvr>
                                        <p:cTn id="77" dur="166" tmFilter="0, 0; 0.125,0.2665; 0.25,0.4; 0.375,0.465; 0.5,0.5;  0.625,0.535; 0.75,0.6; 0.875,0.7335; 1,1">
                                          <p:stCondLst>
                                            <p:cond delay="166"/>
                                          </p:stCondLst>
                                        </p:cTn>
                                        <p:tgtEl>
                                          <p:spTgt spid="79"/>
                                        </p:tgtEl>
                                        <p:attrNameLst>
                                          <p:attrName>ppt_y</p:attrName>
                                        </p:attrNameLst>
                                      </p:cBhvr>
                                      <p:tavLst>
                                        <p:tav tm="0" fmla="#ppt_y-sin(pi*$)/9">
                                          <p:val>
                                            <p:fltVal val="0"/>
                                          </p:val>
                                        </p:tav>
                                        <p:tav tm="100000">
                                          <p:val>
                                            <p:fltVal val="1"/>
                                          </p:val>
                                        </p:tav>
                                      </p:tavLst>
                                    </p:anim>
                                    <p:anim calcmode="lin" valueType="num">
                                      <p:cBhvr>
                                        <p:cTn id="78" dur="83" tmFilter="0, 0; 0.125,0.2665; 0.25,0.4; 0.375,0.465; 0.5,0.5;  0.625,0.535; 0.75,0.6; 0.875,0.7335; 1,1">
                                          <p:stCondLst>
                                            <p:cond delay="331"/>
                                          </p:stCondLst>
                                        </p:cTn>
                                        <p:tgtEl>
                                          <p:spTgt spid="79"/>
                                        </p:tgtEl>
                                        <p:attrNameLst>
                                          <p:attrName>ppt_y</p:attrName>
                                        </p:attrNameLst>
                                      </p:cBhvr>
                                      <p:tavLst>
                                        <p:tav tm="0" fmla="#ppt_y-sin(pi*$)/27">
                                          <p:val>
                                            <p:fltVal val="0"/>
                                          </p:val>
                                        </p:tav>
                                        <p:tav tm="100000">
                                          <p:val>
                                            <p:fltVal val="1"/>
                                          </p:val>
                                        </p:tav>
                                      </p:tavLst>
                                    </p:anim>
                                    <p:anim calcmode="lin" valueType="num">
                                      <p:cBhvr>
                                        <p:cTn id="79" dur="41" tmFilter="0, 0; 0.125,0.2665; 0.25,0.4; 0.375,0.465; 0.5,0.5;  0.625,0.535; 0.75,0.6; 0.875,0.7335; 1,1">
                                          <p:stCondLst>
                                            <p:cond delay="414"/>
                                          </p:stCondLst>
                                        </p:cTn>
                                        <p:tgtEl>
                                          <p:spTgt spid="79"/>
                                        </p:tgtEl>
                                        <p:attrNameLst>
                                          <p:attrName>ppt_y</p:attrName>
                                        </p:attrNameLst>
                                      </p:cBhvr>
                                      <p:tavLst>
                                        <p:tav tm="0" fmla="#ppt_y-sin(pi*$)/81">
                                          <p:val>
                                            <p:fltVal val="0"/>
                                          </p:val>
                                        </p:tav>
                                        <p:tav tm="100000">
                                          <p:val>
                                            <p:fltVal val="1"/>
                                          </p:val>
                                        </p:tav>
                                      </p:tavLst>
                                    </p:anim>
                                    <p:animScale>
                                      <p:cBhvr>
                                        <p:cTn id="80" dur="7">
                                          <p:stCondLst>
                                            <p:cond delay="162"/>
                                          </p:stCondLst>
                                        </p:cTn>
                                        <p:tgtEl>
                                          <p:spTgt spid="79"/>
                                        </p:tgtEl>
                                      </p:cBhvr>
                                      <p:to x="100000" y="60000"/>
                                    </p:animScale>
                                    <p:animScale>
                                      <p:cBhvr>
                                        <p:cTn id="81" dur="41" decel="50000">
                                          <p:stCondLst>
                                            <p:cond delay="169"/>
                                          </p:stCondLst>
                                        </p:cTn>
                                        <p:tgtEl>
                                          <p:spTgt spid="79"/>
                                        </p:tgtEl>
                                      </p:cBhvr>
                                      <p:to x="100000" y="100000"/>
                                    </p:animScale>
                                    <p:animScale>
                                      <p:cBhvr>
                                        <p:cTn id="82" dur="7">
                                          <p:stCondLst>
                                            <p:cond delay="328"/>
                                          </p:stCondLst>
                                        </p:cTn>
                                        <p:tgtEl>
                                          <p:spTgt spid="79"/>
                                        </p:tgtEl>
                                      </p:cBhvr>
                                      <p:to x="100000" y="80000"/>
                                    </p:animScale>
                                    <p:animScale>
                                      <p:cBhvr>
                                        <p:cTn id="83" dur="41" decel="50000">
                                          <p:stCondLst>
                                            <p:cond delay="335"/>
                                          </p:stCondLst>
                                        </p:cTn>
                                        <p:tgtEl>
                                          <p:spTgt spid="79"/>
                                        </p:tgtEl>
                                      </p:cBhvr>
                                      <p:to x="100000" y="100000"/>
                                    </p:animScale>
                                    <p:animScale>
                                      <p:cBhvr>
                                        <p:cTn id="84" dur="7">
                                          <p:stCondLst>
                                            <p:cond delay="410"/>
                                          </p:stCondLst>
                                        </p:cTn>
                                        <p:tgtEl>
                                          <p:spTgt spid="79"/>
                                        </p:tgtEl>
                                      </p:cBhvr>
                                      <p:to x="100000" y="90000"/>
                                    </p:animScale>
                                    <p:animScale>
                                      <p:cBhvr>
                                        <p:cTn id="85" dur="41" decel="50000">
                                          <p:stCondLst>
                                            <p:cond delay="417"/>
                                          </p:stCondLst>
                                        </p:cTn>
                                        <p:tgtEl>
                                          <p:spTgt spid="79"/>
                                        </p:tgtEl>
                                      </p:cBhvr>
                                      <p:to x="100000" y="100000"/>
                                    </p:animScale>
                                    <p:animScale>
                                      <p:cBhvr>
                                        <p:cTn id="86" dur="7">
                                          <p:stCondLst>
                                            <p:cond delay="452"/>
                                          </p:stCondLst>
                                        </p:cTn>
                                        <p:tgtEl>
                                          <p:spTgt spid="79"/>
                                        </p:tgtEl>
                                      </p:cBhvr>
                                      <p:to x="100000" y="95000"/>
                                    </p:animScale>
                                    <p:animScale>
                                      <p:cBhvr>
                                        <p:cTn id="87" dur="41" decel="50000">
                                          <p:stCondLst>
                                            <p:cond delay="458"/>
                                          </p:stCondLst>
                                        </p:cTn>
                                        <p:tgtEl>
                                          <p:spTgt spid="79"/>
                                        </p:tgtEl>
                                      </p:cBhvr>
                                      <p:to x="100000" y="100000"/>
                                    </p:animScale>
                                  </p:childTnLst>
                                </p:cTn>
                              </p:par>
                            </p:childTnLst>
                          </p:cTn>
                        </p:par>
                        <p:par>
                          <p:cTn id="88" fill="hold">
                            <p:stCondLst>
                              <p:cond delay="500"/>
                            </p:stCondLst>
                            <p:childTnLst>
                              <p:par>
                                <p:cTn id="89" presetID="3" presetClass="entr" presetSubtype="10" fill="hold" nodeType="afterEffect">
                                  <p:stCondLst>
                                    <p:cond delay="0"/>
                                  </p:stCondLst>
                                  <p:childTnLst>
                                    <p:set>
                                      <p:cBhvr>
                                        <p:cTn id="90" dur="1" fill="hold">
                                          <p:stCondLst>
                                            <p:cond delay="0"/>
                                          </p:stCondLst>
                                        </p:cTn>
                                        <p:tgtEl>
                                          <p:spTgt spid="93"/>
                                        </p:tgtEl>
                                        <p:attrNameLst>
                                          <p:attrName>style.visibility</p:attrName>
                                        </p:attrNameLst>
                                      </p:cBhvr>
                                      <p:to>
                                        <p:strVal val="visible"/>
                                      </p:to>
                                    </p:set>
                                    <p:animEffect transition="in" filter="blinds(horizontal)">
                                      <p:cBhvr>
                                        <p:cTn id="91" dur="500"/>
                                        <p:tgtEl>
                                          <p:spTgt spid="93"/>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linds(horizontal)">
                                      <p:cBhvr>
                                        <p:cTn id="96" dur="500"/>
                                        <p:tgtEl>
                                          <p:spTgt spid="97"/>
                                        </p:tgtEl>
                                      </p:cBhvr>
                                    </p:animEffect>
                                  </p:childTnLst>
                                </p:cTn>
                              </p:par>
                            </p:childTnLst>
                          </p:cTn>
                        </p:par>
                      </p:childTnLst>
                    </p:cTn>
                  </p:par>
                  <p:par>
                    <p:cTn id="97" fill="hold">
                      <p:stCondLst>
                        <p:cond delay="indefinite"/>
                      </p:stCondLst>
                      <p:childTnLst>
                        <p:par>
                          <p:cTn id="98" fill="hold">
                            <p:stCondLst>
                              <p:cond delay="0"/>
                            </p:stCondLst>
                            <p:childTnLst>
                              <p:par>
                                <p:cTn id="99" presetID="26" presetClass="entr" presetSubtype="0" fill="hold" grpId="0" nodeType="clickEffect">
                                  <p:stCondLst>
                                    <p:cond delay="0"/>
                                  </p:stCondLst>
                                  <p:childTnLst>
                                    <p:set>
                                      <p:cBhvr>
                                        <p:cTn id="100" dur="1" fill="hold">
                                          <p:stCondLst>
                                            <p:cond delay="0"/>
                                          </p:stCondLst>
                                        </p:cTn>
                                        <p:tgtEl>
                                          <p:spTgt spid="100"/>
                                        </p:tgtEl>
                                        <p:attrNameLst>
                                          <p:attrName>style.visibility</p:attrName>
                                        </p:attrNameLst>
                                      </p:cBhvr>
                                      <p:to>
                                        <p:strVal val="visible"/>
                                      </p:to>
                                    </p:set>
                                    <p:animEffect transition="in" filter="wipe(down)">
                                      <p:cBhvr>
                                        <p:cTn id="101" dur="290">
                                          <p:stCondLst>
                                            <p:cond delay="0"/>
                                          </p:stCondLst>
                                        </p:cTn>
                                        <p:tgtEl>
                                          <p:spTgt spid="100"/>
                                        </p:tgtEl>
                                      </p:cBhvr>
                                    </p:animEffect>
                                    <p:anim calcmode="lin" valueType="num">
                                      <p:cBhvr>
                                        <p:cTn id="102" dur="911"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00"/>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00"/>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00"/>
                                        </p:tgtEl>
                                        <p:attrNameLst>
                                          <p:attrName>ppt_y</p:attrName>
                                        </p:attrNameLst>
                                      </p:cBhvr>
                                      <p:tavLst>
                                        <p:tav tm="0" fmla="#ppt_y-sin(pi*$)/81">
                                          <p:val>
                                            <p:fltVal val="0"/>
                                          </p:val>
                                        </p:tav>
                                        <p:tav tm="100000">
                                          <p:val>
                                            <p:fltVal val="1"/>
                                          </p:val>
                                        </p:tav>
                                      </p:tavLst>
                                    </p:anim>
                                    <p:animScale>
                                      <p:cBhvr>
                                        <p:cTn id="107" dur="13">
                                          <p:stCondLst>
                                            <p:cond delay="325"/>
                                          </p:stCondLst>
                                        </p:cTn>
                                        <p:tgtEl>
                                          <p:spTgt spid="100"/>
                                        </p:tgtEl>
                                      </p:cBhvr>
                                      <p:to x="100000" y="60000"/>
                                    </p:animScale>
                                    <p:animScale>
                                      <p:cBhvr>
                                        <p:cTn id="108" dur="83" decel="50000">
                                          <p:stCondLst>
                                            <p:cond delay="338"/>
                                          </p:stCondLst>
                                        </p:cTn>
                                        <p:tgtEl>
                                          <p:spTgt spid="100"/>
                                        </p:tgtEl>
                                      </p:cBhvr>
                                      <p:to x="100000" y="100000"/>
                                    </p:animScale>
                                    <p:animScale>
                                      <p:cBhvr>
                                        <p:cTn id="109" dur="13">
                                          <p:stCondLst>
                                            <p:cond delay="656"/>
                                          </p:stCondLst>
                                        </p:cTn>
                                        <p:tgtEl>
                                          <p:spTgt spid="100"/>
                                        </p:tgtEl>
                                      </p:cBhvr>
                                      <p:to x="100000" y="80000"/>
                                    </p:animScale>
                                    <p:animScale>
                                      <p:cBhvr>
                                        <p:cTn id="110" dur="83" decel="50000">
                                          <p:stCondLst>
                                            <p:cond delay="669"/>
                                          </p:stCondLst>
                                        </p:cTn>
                                        <p:tgtEl>
                                          <p:spTgt spid="100"/>
                                        </p:tgtEl>
                                      </p:cBhvr>
                                      <p:to x="100000" y="100000"/>
                                    </p:animScale>
                                    <p:animScale>
                                      <p:cBhvr>
                                        <p:cTn id="111" dur="13">
                                          <p:stCondLst>
                                            <p:cond delay="821"/>
                                          </p:stCondLst>
                                        </p:cTn>
                                        <p:tgtEl>
                                          <p:spTgt spid="100"/>
                                        </p:tgtEl>
                                      </p:cBhvr>
                                      <p:to x="100000" y="90000"/>
                                    </p:animScale>
                                    <p:animScale>
                                      <p:cBhvr>
                                        <p:cTn id="112" dur="83" decel="50000">
                                          <p:stCondLst>
                                            <p:cond delay="834"/>
                                          </p:stCondLst>
                                        </p:cTn>
                                        <p:tgtEl>
                                          <p:spTgt spid="100"/>
                                        </p:tgtEl>
                                      </p:cBhvr>
                                      <p:to x="100000" y="100000"/>
                                    </p:animScale>
                                    <p:animScale>
                                      <p:cBhvr>
                                        <p:cTn id="113" dur="13">
                                          <p:stCondLst>
                                            <p:cond delay="904"/>
                                          </p:stCondLst>
                                        </p:cTn>
                                        <p:tgtEl>
                                          <p:spTgt spid="100"/>
                                        </p:tgtEl>
                                      </p:cBhvr>
                                      <p:to x="100000" y="95000"/>
                                    </p:animScale>
                                    <p:animScale>
                                      <p:cBhvr>
                                        <p:cTn id="114" dur="83" decel="50000">
                                          <p:stCondLst>
                                            <p:cond delay="917"/>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4" grpId="0"/>
      <p:bldP spid="77" grpId="0"/>
      <p:bldP spid="78" grpId="0" bldLvl="0" animBg="1"/>
      <p:bldP spid="79" grpId="0" bldLvl="0" animBg="1"/>
      <p:bldP spid="92" grpId="0"/>
      <p:bldP spid="97"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5" name="文本框 4"/>
          <p:cNvSpPr txBox="1"/>
          <p:nvPr/>
        </p:nvSpPr>
        <p:spPr>
          <a:xfrm>
            <a:off x="1995805" y="1632585"/>
            <a:ext cx="8201025" cy="3484880"/>
          </a:xfrm>
          <a:prstGeom prst="rect">
            <a:avLst/>
          </a:prstGeom>
          <a:noFill/>
          <a:ln w="9525">
            <a:noFill/>
          </a:ln>
        </p:spPr>
        <p:txBody>
          <a:bodyPr lIns="68580" tIns="34290" rIns="68580" bIns="34290">
            <a:spAutoFit/>
          </a:bodyPr>
          <a:lstStyle/>
          <a:p>
            <a:pPr>
              <a:lnSpc>
                <a:spcPct val="150000"/>
              </a:lnSpc>
              <a:spcBef>
                <a:spcPts val="1200"/>
              </a:spcBef>
            </a:pPr>
            <a:r>
              <a:rPr lang="en-US" altLang="zh-CN"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反复诵读，感受本词的音乐美和意境美。</a:t>
            </a:r>
            <a:endParaRPr lang="en-US" altLang="zh-CN" sz="32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r>
              <a:rPr lang="en-US" altLang="zh-CN" sz="3200" b="1" dirty="0">
                <a:latin typeface="楷体" panose="02010609060101010101" charset="-122"/>
                <a:ea typeface="楷体" panose="02010609060101010101" charset="-122"/>
                <a:cs typeface="楷体" panose="02010609060101010101" charset="-122"/>
              </a:rPr>
              <a:t>2.</a:t>
            </a:r>
            <a:r>
              <a:rPr lang="zh-CN" altLang="en-US" sz="3200" b="1" dirty="0">
                <a:latin typeface="楷体" panose="02010609060101010101" charset="-122"/>
                <a:ea typeface="楷体" panose="02010609060101010101" charset="-122"/>
                <a:cs typeface="楷体" panose="02010609060101010101" charset="-122"/>
              </a:rPr>
              <a:t>品析词句，理解写景与抒情相结合的特点。</a:t>
            </a:r>
            <a:endParaRPr lang="en-US" altLang="zh-CN" sz="32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r>
              <a:rPr lang="en-US" altLang="zh-CN" sz="3200" b="1" dirty="0">
                <a:latin typeface="楷体" panose="02010609060101010101" charset="-122"/>
                <a:ea typeface="楷体" panose="02010609060101010101" charset="-122"/>
                <a:cs typeface="楷体" panose="02010609060101010101" charset="-122"/>
              </a:rPr>
              <a:t>3.</a:t>
            </a:r>
            <a:r>
              <a:rPr lang="zh-CN" altLang="en-US" sz="3200" b="1" dirty="0">
                <a:latin typeface="楷体" panose="02010609060101010101" charset="-122"/>
                <a:ea typeface="楷体" panose="02010609060101010101" charset="-122"/>
                <a:cs typeface="楷体" panose="02010609060101010101" charset="-122"/>
              </a:rPr>
              <a:t>感受作者博大的胸襟和豪迈的情怀。</a:t>
            </a:r>
            <a:endParaRPr lang="en-US" altLang="zh-CN" sz="32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endParaRPr lang="zh-CN" altLang="en-US" sz="3200" b="1" dirty="0">
              <a:latin typeface="楷体" panose="02010609060101010101" charset="-122"/>
              <a:ea typeface="楷体" panose="02010609060101010101" charset="-122"/>
              <a:cs typeface="楷体" panose="02010609060101010101" charset="-122"/>
            </a:endParaRPr>
          </a:p>
        </p:txBody>
      </p:sp>
      <p:sp>
        <p:nvSpPr>
          <p:cNvPr id="33796" name="AutoShape 14" descr="u=659003504,3790867401&amp;fm=214&amp;gp=0"/>
          <p:cNvSpPr>
            <a:spLocks noChangeAspect="1"/>
          </p:cNvSpPr>
          <p:nvPr/>
        </p:nvSpPr>
        <p:spPr>
          <a:xfrm>
            <a:off x="5650230" y="3222625"/>
            <a:ext cx="304800" cy="304800"/>
          </a:xfrm>
          <a:prstGeom prst="rect">
            <a:avLst/>
          </a:prstGeom>
          <a:noFill/>
          <a:ln w="9525">
            <a:noFill/>
          </a:ln>
        </p:spPr>
        <p:txBody>
          <a:bodyPr/>
          <a:lstStyle/>
          <a:p>
            <a:endParaRPr lang="zh-CN" altLang="en-US" dirty="0">
              <a:latin typeface="楷体" panose="02010609060101010101" charset="-122"/>
              <a:ea typeface="楷体" panose="02010609060101010101" charset="-122"/>
            </a:endParaRPr>
          </a:p>
        </p:txBody>
      </p:sp>
      <p:sp>
        <p:nvSpPr>
          <p:cNvPr id="33797" name="AutoShape 16" descr="u=659003504,3790867401&amp;fm=214&amp;gp=0"/>
          <p:cNvSpPr>
            <a:spLocks noChangeAspect="1"/>
          </p:cNvSpPr>
          <p:nvPr/>
        </p:nvSpPr>
        <p:spPr>
          <a:xfrm>
            <a:off x="5777230" y="3349625"/>
            <a:ext cx="304800" cy="304800"/>
          </a:xfrm>
          <a:prstGeom prst="rect">
            <a:avLst/>
          </a:prstGeom>
          <a:noFill/>
          <a:ln w="9525">
            <a:noFill/>
          </a:ln>
        </p:spPr>
        <p:txBody>
          <a:bodyPr/>
          <a:lstStyle/>
          <a:p>
            <a:endParaRPr lang="zh-CN" altLang="en-US"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6" name="矩形 2"/>
          <p:cNvSpPr/>
          <p:nvPr/>
        </p:nvSpPr>
        <p:spPr>
          <a:xfrm>
            <a:off x="1562735" y="0"/>
            <a:ext cx="4572000" cy="5077460"/>
          </a:xfrm>
          <a:prstGeom prst="rect">
            <a:avLst/>
          </a:prstGeom>
          <a:noFill/>
          <a:ln w="9525">
            <a:noFill/>
          </a:ln>
        </p:spPr>
        <p:txBody>
          <a:bodyPr>
            <a:spAutoFit/>
          </a:bodyPr>
          <a:lstStyle/>
          <a:p>
            <a:pPr>
              <a:lnSpc>
                <a:spcPct val="300000"/>
              </a:lnSpc>
            </a:pPr>
            <a:r>
              <a:rPr lang="zh-CN" altLang="en-US" sz="3600" b="1" dirty="0">
                <a:latin typeface="楷体" panose="02010609060101010101" charset="-122"/>
                <a:ea typeface="楷体" panose="02010609060101010101" charset="-122"/>
              </a:rPr>
              <a:t>山</a:t>
            </a:r>
            <a:r>
              <a:rPr lang="zh-CN" altLang="en-US" sz="3600" b="1" dirty="0">
                <a:solidFill>
                  <a:srgbClr val="FF0000"/>
                </a:solidFill>
                <a:latin typeface="楷体" panose="02010609060101010101" charset="-122"/>
                <a:ea typeface="楷体" panose="02010609060101010101" charset="-122"/>
              </a:rPr>
              <a:t>舞</a:t>
            </a:r>
            <a:r>
              <a:rPr lang="zh-CN" altLang="en-US" sz="3600" b="1" dirty="0">
                <a:latin typeface="楷体" panose="02010609060101010101" charset="-122"/>
                <a:ea typeface="楷体" panose="02010609060101010101" charset="-122"/>
              </a:rPr>
              <a:t>银蛇，</a:t>
            </a:r>
            <a:endParaRPr lang="zh-CN" altLang="en-US" sz="3600" b="1" dirty="0">
              <a:latin typeface="楷体" panose="02010609060101010101" charset="-122"/>
              <a:ea typeface="楷体" panose="02010609060101010101" charset="-122"/>
            </a:endParaRPr>
          </a:p>
          <a:p>
            <a:pPr>
              <a:lnSpc>
                <a:spcPct val="300000"/>
              </a:lnSpc>
            </a:pPr>
            <a:r>
              <a:rPr lang="zh-CN" altLang="en-US" sz="3600" b="1" dirty="0">
                <a:latin typeface="楷体" panose="02010609060101010101" charset="-122"/>
                <a:ea typeface="楷体" panose="02010609060101010101" charset="-122"/>
              </a:rPr>
              <a:t>原</a:t>
            </a:r>
            <a:r>
              <a:rPr lang="zh-CN" altLang="en-US" sz="3600" b="1" dirty="0">
                <a:solidFill>
                  <a:srgbClr val="FF0000"/>
                </a:solidFill>
                <a:latin typeface="楷体" panose="02010609060101010101" charset="-122"/>
                <a:ea typeface="楷体" panose="02010609060101010101" charset="-122"/>
              </a:rPr>
              <a:t>驰</a:t>
            </a:r>
            <a:r>
              <a:rPr lang="zh-CN" altLang="en-US" sz="3600" b="1" dirty="0">
                <a:latin typeface="楷体" panose="02010609060101010101" charset="-122"/>
                <a:ea typeface="楷体" panose="02010609060101010101" charset="-122"/>
              </a:rPr>
              <a:t>蜡象，</a:t>
            </a:r>
            <a:endParaRPr lang="zh-CN" altLang="en-US" sz="3600" b="1" dirty="0">
              <a:latin typeface="楷体" panose="02010609060101010101" charset="-122"/>
              <a:ea typeface="楷体" panose="02010609060101010101" charset="-122"/>
            </a:endParaRPr>
          </a:p>
          <a:p>
            <a:pPr>
              <a:lnSpc>
                <a:spcPct val="300000"/>
              </a:lnSpc>
            </a:pPr>
            <a:r>
              <a:rPr lang="zh-CN" altLang="en-US" sz="3600" b="1" dirty="0">
                <a:latin typeface="楷体" panose="02010609060101010101" charset="-122"/>
                <a:ea typeface="楷体" panose="02010609060101010101" charset="-122"/>
              </a:rPr>
              <a:t>欲与天公试比高。</a:t>
            </a:r>
            <a:endParaRPr lang="zh-CN" altLang="en-US" sz="3600" b="1" dirty="0">
              <a:latin typeface="楷体" panose="02010609060101010101" charset="-122"/>
              <a:ea typeface="楷体" panose="02010609060101010101" charset="-122"/>
            </a:endParaRPr>
          </a:p>
        </p:txBody>
      </p:sp>
      <p:cxnSp>
        <p:nvCxnSpPr>
          <p:cNvPr id="5" name="直接连接符 4"/>
          <p:cNvCxnSpPr/>
          <p:nvPr/>
        </p:nvCxnSpPr>
        <p:spPr>
          <a:xfrm flipH="1">
            <a:off x="2253298" y="1382713"/>
            <a:ext cx="11113" cy="98107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2297748" y="1449388"/>
            <a:ext cx="1584325" cy="3905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11"/>
          <p:cNvSpPr txBox="1"/>
          <p:nvPr/>
        </p:nvSpPr>
        <p:spPr>
          <a:xfrm>
            <a:off x="3682048" y="569913"/>
            <a:ext cx="6243637" cy="954087"/>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rPr>
              <a:t>动态描写，化静为动，浪漫想象，具有活泼奔放的气势。</a:t>
            </a:r>
            <a:endParaRPr lang="zh-CN" altLang="en-US" sz="2800" b="1" dirty="0">
              <a:solidFill>
                <a:srgbClr val="0000FF"/>
              </a:solidFill>
              <a:latin typeface="楷体" panose="02010609060101010101" charset="-122"/>
              <a:ea typeface="楷体" panose="02010609060101010101" charset="-122"/>
            </a:endParaRPr>
          </a:p>
        </p:txBody>
      </p:sp>
      <p:sp>
        <p:nvSpPr>
          <p:cNvPr id="11" name="TextBox 10"/>
          <p:cNvSpPr txBox="1"/>
          <p:nvPr/>
        </p:nvSpPr>
        <p:spPr>
          <a:xfrm>
            <a:off x="4205923" y="1535113"/>
            <a:ext cx="5888037" cy="2678112"/>
          </a:xfrm>
          <a:prstGeom prst="rect">
            <a:avLst/>
          </a:prstGeom>
          <a:noFill/>
          <a:ln w="9525">
            <a:noFill/>
          </a:ln>
        </p:spPr>
        <p:txBody>
          <a:bodyPr>
            <a:spAutoFit/>
          </a:bodyPr>
          <a:lstStyle/>
          <a:p>
            <a:pPr indent="719455"/>
            <a:r>
              <a:rPr lang="zh-CN" altLang="en-US" sz="2800" b="1" dirty="0">
                <a:latin typeface="楷体" panose="02010609060101010101" charset="-122"/>
                <a:ea typeface="楷体" panose="02010609060101010101" charset="-122"/>
              </a:rPr>
              <a:t>在大雪飘飞中</a:t>
            </a:r>
            <a:r>
              <a:rPr lang="zh-CN" altLang="en-US" sz="2800" b="1" dirty="0">
                <a:solidFill>
                  <a:srgbClr val="FF0000"/>
                </a:solidFill>
                <a:latin typeface="楷体" panose="02010609060101010101" charset="-122"/>
                <a:ea typeface="楷体" panose="02010609060101010101" charset="-122"/>
              </a:rPr>
              <a:t>远望</a:t>
            </a:r>
            <a:r>
              <a:rPr lang="zh-CN" altLang="en-US" sz="2800" b="1" dirty="0">
                <a:latin typeface="楷体" panose="02010609060101010101" charset="-122"/>
                <a:ea typeface="楷体" panose="02010609060101010101" charset="-122"/>
              </a:rPr>
              <a:t>山势和丘陵绵延起伏，确有山舞原驰的</a:t>
            </a:r>
            <a:r>
              <a:rPr lang="zh-CN" altLang="en-US" sz="2800" b="1" dirty="0">
                <a:solidFill>
                  <a:srgbClr val="FF0000"/>
                </a:solidFill>
                <a:latin typeface="楷体" panose="02010609060101010101" charset="-122"/>
                <a:ea typeface="楷体" panose="02010609060101010101" charset="-122"/>
              </a:rPr>
              <a:t>动感</a:t>
            </a:r>
            <a:r>
              <a:rPr lang="zh-CN" altLang="en-US" sz="2800" b="1" dirty="0">
                <a:latin typeface="楷体" panose="02010609060101010101" charset="-122"/>
                <a:ea typeface="楷体" panose="02010609060101010101" charset="-122"/>
              </a:rPr>
              <a:t>，</a:t>
            </a:r>
            <a:r>
              <a:rPr lang="zh-CN" altLang="en-US" sz="2800" b="1" dirty="0">
                <a:solidFill>
                  <a:srgbClr val="FF0000"/>
                </a:solidFill>
                <a:latin typeface="楷体" panose="02010609060101010101" charset="-122"/>
                <a:ea typeface="楷体" panose="02010609060101010101" charset="-122"/>
              </a:rPr>
              <a:t>更因诗人情感的振奋</a:t>
            </a:r>
            <a:r>
              <a:rPr lang="zh-CN" altLang="en-US" sz="2800" b="1" dirty="0">
                <a:latin typeface="楷体" panose="02010609060101010101" charset="-122"/>
                <a:ea typeface="楷体" panose="02010609060101010101" charset="-122"/>
              </a:rPr>
              <a:t>，使他眼前的大自然也显得生气勃勃，生动活泼。</a:t>
            </a:r>
            <a:r>
              <a:rPr lang="zh-CN" altLang="en-US" sz="2800" b="1" dirty="0">
                <a:solidFill>
                  <a:srgbClr val="FF0000"/>
                </a:solidFill>
                <a:latin typeface="楷体" panose="02010609060101010101" charset="-122"/>
                <a:ea typeface="楷体" panose="02010609060101010101" charset="-122"/>
              </a:rPr>
              <a:t>暗含蓬勃发展的中国革命、中华民族不屈不挠的斗争精神。</a:t>
            </a:r>
            <a:endParaRPr lang="zh-CN" altLang="en-US" sz="2800" b="1" dirty="0">
              <a:solidFill>
                <a:srgbClr val="FF0000"/>
              </a:solidFill>
              <a:latin typeface="楷体" panose="02010609060101010101" charset="-122"/>
              <a:ea typeface="楷体" panose="02010609060101010101" charset="-122"/>
            </a:endParaRPr>
          </a:p>
        </p:txBody>
      </p:sp>
      <p:sp>
        <p:nvSpPr>
          <p:cNvPr id="12" name="矩形 11"/>
          <p:cNvSpPr/>
          <p:nvPr/>
        </p:nvSpPr>
        <p:spPr>
          <a:xfrm>
            <a:off x="3837623" y="4756150"/>
            <a:ext cx="5330825" cy="954088"/>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rPr>
              <a:t>山与原与天相连，更有一种奋发的态势和竞争的活力。</a:t>
            </a:r>
            <a:endParaRPr lang="zh-CN" altLang="en-US" sz="2800" b="1" dirty="0">
              <a:solidFill>
                <a:srgbClr val="0000FF"/>
              </a:solidFill>
              <a:latin typeface="楷体" panose="02010609060101010101" charset="-122"/>
              <a:ea typeface="楷体" panose="02010609060101010101" charset="-122"/>
            </a:endParaRPr>
          </a:p>
        </p:txBody>
      </p:sp>
      <p:cxnSp>
        <p:nvCxnSpPr>
          <p:cNvPr id="16" name="直接箭头连接符 15"/>
          <p:cNvCxnSpPr/>
          <p:nvPr/>
        </p:nvCxnSpPr>
        <p:spPr>
          <a:xfrm>
            <a:off x="2756535" y="4572000"/>
            <a:ext cx="1538288" cy="5127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3"/>
          <p:cNvSpPr/>
          <p:nvPr/>
        </p:nvSpPr>
        <p:spPr>
          <a:xfrm>
            <a:off x="1542415" y="3499803"/>
            <a:ext cx="8134350" cy="2099310"/>
          </a:xfrm>
          <a:prstGeom prst="rect">
            <a:avLst/>
          </a:prstGeom>
          <a:noFill/>
          <a:ln w="9525">
            <a:noFill/>
          </a:ln>
        </p:spPr>
        <p:txBody>
          <a:bodyPr>
            <a:spAutoFit/>
          </a:bodyPr>
          <a:lstStyle/>
          <a:p>
            <a:pPr>
              <a:lnSpc>
                <a:spcPct val="145000"/>
              </a:lnSpc>
            </a:pPr>
            <a:r>
              <a:rPr lang="en-US" altLang="zh-CN" sz="3000" b="1" dirty="0">
                <a:solidFill>
                  <a:srgbClr val="0000FF"/>
                </a:solidFill>
                <a:latin typeface="楷体" panose="02010609060101010101" charset="-122"/>
                <a:ea typeface="楷体" panose="02010609060101010101" charset="-122"/>
                <a:cs typeface="楷体" panose="02010609060101010101" charset="-122"/>
              </a:rPr>
              <a:t>    </a:t>
            </a:r>
            <a:r>
              <a:rPr lang="zh-CN" altLang="en-US" sz="3000" b="1" dirty="0">
                <a:solidFill>
                  <a:srgbClr val="0000FF"/>
                </a:solidFill>
                <a:latin typeface="楷体" panose="02010609060101010101" charset="-122"/>
                <a:ea typeface="楷体" panose="02010609060101010101" charset="-122"/>
                <a:cs typeface="楷体" panose="02010609060101010101" charset="-122"/>
              </a:rPr>
              <a:t>上阕末尾三句是虚景，作者借助想象，把江山比作少女的衣装，写出了红日与白雪交相辉映的艳丽景象，赞美之情溢于言表。</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
        <p:nvSpPr>
          <p:cNvPr id="53251" name="文本框 1"/>
          <p:cNvSpPr txBox="1"/>
          <p:nvPr/>
        </p:nvSpPr>
        <p:spPr>
          <a:xfrm>
            <a:off x="2339658" y="460693"/>
            <a:ext cx="8175625" cy="2860675"/>
          </a:xfrm>
          <a:prstGeom prst="rect">
            <a:avLst/>
          </a:prstGeom>
          <a:noFill/>
          <a:ln w="9525">
            <a:noFill/>
          </a:ln>
        </p:spPr>
        <p:txBody>
          <a:bodyPr>
            <a:spAutoFit/>
          </a:bodyPr>
          <a:lstStyle/>
          <a:p>
            <a:pPr>
              <a:lnSpc>
                <a:spcPct val="150000"/>
              </a:lnSpc>
            </a:pPr>
            <a:r>
              <a:rPr lang="zh-CN" altLang="en-US" sz="3000" b="1" dirty="0">
                <a:latin typeface="楷体" panose="02010609060101010101" charset="-122"/>
                <a:ea typeface="楷体" panose="02010609060101010101" charset="-122"/>
                <a:sym typeface="宋体" panose="02010600030101010101" pitchFamily="2" charset="-122"/>
              </a:rPr>
              <a:t>北国风光，千里冰封，万里雪飘。</a:t>
            </a:r>
            <a:endParaRPr lang="zh-CN" altLang="en-US" sz="3000" b="1" dirty="0">
              <a:latin typeface="楷体" panose="02010609060101010101" charset="-122"/>
              <a:ea typeface="楷体" panose="02010609060101010101" charset="-122"/>
              <a:sym typeface="宋体" panose="02010600030101010101" pitchFamily="2" charset="-122"/>
            </a:endParaRPr>
          </a:p>
          <a:p>
            <a:pPr>
              <a:lnSpc>
                <a:spcPct val="150000"/>
              </a:lnSpc>
            </a:pPr>
            <a:r>
              <a:rPr lang="zh-CN" altLang="en-US" sz="3000" b="1" dirty="0">
                <a:latin typeface="楷体" panose="02010609060101010101" charset="-122"/>
                <a:ea typeface="楷体" panose="02010609060101010101" charset="-122"/>
              </a:rPr>
              <a:t>望长城内外，惟余莽莽；大河上下，顿失滔滔。</a:t>
            </a:r>
            <a:endParaRPr lang="zh-CN" altLang="en-US" sz="3000" b="1" dirty="0">
              <a:latin typeface="楷体" panose="02010609060101010101" charset="-122"/>
              <a:ea typeface="楷体" panose="02010609060101010101" charset="-122"/>
            </a:endParaRPr>
          </a:p>
          <a:p>
            <a:pPr>
              <a:lnSpc>
                <a:spcPct val="150000"/>
              </a:lnSpc>
            </a:pPr>
            <a:r>
              <a:rPr lang="zh-CN" altLang="en-US" sz="3000" b="1" dirty="0">
                <a:latin typeface="楷体" panose="02010609060101010101" charset="-122"/>
                <a:ea typeface="楷体" panose="02010609060101010101" charset="-122"/>
              </a:rPr>
              <a:t>山舞银蛇，原驰蜡象，欲与天公试比高。</a:t>
            </a:r>
            <a:endParaRPr lang="zh-CN" altLang="en-US" sz="3000" b="1" dirty="0">
              <a:latin typeface="楷体" panose="02010609060101010101" charset="-122"/>
              <a:ea typeface="楷体" panose="02010609060101010101" charset="-122"/>
            </a:endParaRPr>
          </a:p>
          <a:p>
            <a:pPr>
              <a:lnSpc>
                <a:spcPct val="150000"/>
              </a:lnSpc>
            </a:pPr>
            <a:r>
              <a:rPr lang="zh-CN" altLang="en-US" sz="3000" b="1" dirty="0">
                <a:solidFill>
                  <a:srgbClr val="FF0000"/>
                </a:solidFill>
                <a:latin typeface="楷体" panose="02010609060101010101" charset="-122"/>
                <a:ea typeface="楷体" panose="02010609060101010101" charset="-122"/>
              </a:rPr>
              <a:t>须晴日，看红装素裹，分外妖娆。</a:t>
            </a:r>
            <a:endParaRPr lang="zh-CN" altLang="en-US" sz="30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Abs val="0"/>
                                  </p:iterate>
                                  <p:childTnLst>
                                    <p:set>
                                      <p:cBhvr>
                                        <p:cTn id="6" dur="1" fill="hold">
                                          <p:stCondLst>
                                            <p:cond delay="0"/>
                                          </p:stCondLst>
                                        </p:cTn>
                                        <p:tgtEl>
                                          <p:spTgt spid="62467"/>
                                        </p:tgtEl>
                                        <p:attrNameLst>
                                          <p:attrName>style.visibility</p:attrName>
                                        </p:attrNameLst>
                                      </p:cBhvr>
                                      <p:to>
                                        <p:strVal val="visible"/>
                                      </p:to>
                                    </p:set>
                                    <p:animEffect transition="in" filter="fade">
                                      <p:cBhvr>
                                        <p:cTn id="7" dur="1000"/>
                                        <p:tgtEl>
                                          <p:spTgt spid="62467"/>
                                        </p:tgtEl>
                                      </p:cBhvr>
                                    </p:animEffect>
                                    <p:anim calcmode="lin" valueType="num">
                                      <p:cBhvr>
                                        <p:cTn id="8" dur="1000" fill="hold"/>
                                        <p:tgtEl>
                                          <p:spTgt spid="62467"/>
                                        </p:tgtEl>
                                        <p:attrNameLst>
                                          <p:attrName>ppt_x</p:attrName>
                                        </p:attrNameLst>
                                      </p:cBhvr>
                                      <p:tavLst>
                                        <p:tav tm="0">
                                          <p:val>
                                            <p:strVal val="#ppt_x"/>
                                          </p:val>
                                        </p:tav>
                                        <p:tav tm="100000">
                                          <p:val>
                                            <p:strVal val="#ppt_x"/>
                                          </p:val>
                                        </p:tav>
                                      </p:tavLst>
                                    </p:anim>
                                    <p:anim calcmode="lin" valueType="num">
                                      <p:cBhvr>
                                        <p:cTn id="9" dur="1000" fill="hold"/>
                                        <p:tgtEl>
                                          <p:spTgt spid="624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cstate="print"/>
          <a:stretch>
            <a:fillRect/>
          </a:stretch>
        </p:blipFill>
        <p:spPr>
          <a:xfrm>
            <a:off x="2001520" y="1293495"/>
            <a:ext cx="7607430" cy="4359275"/>
          </a:xfrm>
          <a:prstGeom prst="rect">
            <a:avLst/>
          </a:prstGeom>
          <a:ln>
            <a:noFill/>
          </a:ln>
          <a:effectLst>
            <a:softEdge rad="112500"/>
          </a:effectLst>
        </p:spPr>
      </p:pic>
      <p:sp>
        <p:nvSpPr>
          <p:cNvPr id="49154" name="Rectangle 2"/>
          <p:cNvSpPr/>
          <p:nvPr/>
        </p:nvSpPr>
        <p:spPr>
          <a:xfrm>
            <a:off x="2001203" y="1643063"/>
            <a:ext cx="7459662" cy="3659505"/>
          </a:xfrm>
          <a:prstGeom prst="rect">
            <a:avLst/>
          </a:prstGeom>
          <a:noFill/>
          <a:ln w="9525">
            <a:noFill/>
          </a:ln>
        </p:spPr>
        <p:txBody>
          <a:bodyPr>
            <a:spAutoFit/>
          </a:bodyPr>
          <a:lstStyle/>
          <a:p>
            <a:pPr>
              <a:lnSpc>
                <a:spcPct val="145000"/>
              </a:lnSpc>
            </a:pPr>
            <a:r>
              <a:rPr lang="zh-CN" altLang="en-US" sz="3000" b="1" dirty="0">
                <a:latin typeface="宋体" panose="02010600030101010101" pitchFamily="2" charset="-122"/>
              </a:rPr>
              <a:t>    </a:t>
            </a:r>
            <a:r>
              <a:rPr lang="zh-CN" altLang="en-US" sz="3200" b="1" dirty="0">
                <a:solidFill>
                  <a:srgbClr val="FFC000"/>
                </a:solidFill>
                <a:latin typeface="楷体" panose="02010609060101010101" charset="-122"/>
                <a:ea typeface="楷体" panose="02010609060101010101" charset="-122"/>
              </a:rPr>
              <a:t>你看，红日冉冉升起，放射出万道霞光，染红了天边的白云，映红了高原上皑皑白雪。云海茫茫，雪山巍巍，红日白雪交相辉映。祖国就像一位红装素裹的少女，格外娇艳多姿！</a:t>
            </a:r>
            <a:endParaRPr lang="zh-CN" altLang="en-US" sz="3200" b="1" dirty="0">
              <a:solidFill>
                <a:srgbClr val="FFC000"/>
              </a:solidFill>
              <a:latin typeface="楷体" panose="02010609060101010101" charset="-122"/>
              <a:ea typeface="楷体" panose="02010609060101010101" charset="-122"/>
            </a:endParaRPr>
          </a:p>
        </p:txBody>
      </p:sp>
      <p:sp>
        <p:nvSpPr>
          <p:cNvPr id="49155" name="文本框 9218"/>
          <p:cNvSpPr txBox="1"/>
          <p:nvPr/>
        </p:nvSpPr>
        <p:spPr>
          <a:xfrm>
            <a:off x="1713865" y="600075"/>
            <a:ext cx="8270875" cy="585788"/>
          </a:xfrm>
          <a:prstGeom prst="rect">
            <a:avLst/>
          </a:prstGeom>
          <a:noFill/>
          <a:ln w="9525">
            <a:noFill/>
          </a:ln>
        </p:spPr>
        <p:txBody>
          <a:bodyPr>
            <a:spAutoFit/>
          </a:bodyPr>
          <a:lstStyle/>
          <a:p>
            <a:r>
              <a:rPr lang="zh-CN" altLang="en-US" sz="3200" b="1" dirty="0">
                <a:solidFill>
                  <a:srgbClr val="FF0000"/>
                </a:solidFill>
                <a:latin typeface="黑体" panose="02010609060101010101" charset="-122"/>
                <a:ea typeface="黑体" panose="02010609060101010101" charset="-122"/>
              </a:rPr>
              <a:t>试用散文化的语言描述上阕末尾三句的意境。</a:t>
            </a:r>
            <a:endParaRPr lang="zh-CN" altLang="en-US" sz="3200"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9154">
                                            <p:txEl>
                                              <p:pRg st="0" end="0"/>
                                            </p:txEl>
                                          </p:spTgt>
                                        </p:tgtEl>
                                        <p:attrNameLst>
                                          <p:attrName>style.visibility</p:attrName>
                                        </p:attrNameLst>
                                      </p:cBhvr>
                                      <p:to>
                                        <p:strVal val="visible"/>
                                      </p:to>
                                    </p:set>
                                    <p:animEffect transition="in" filter="box(in)">
                                      <p:cBhvr>
                                        <p:cTn id="12" dur="2000"/>
                                        <p:tgtEl>
                                          <p:spTgt spid="491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0" name="矩形 8"/>
          <p:cNvSpPr/>
          <p:nvPr/>
        </p:nvSpPr>
        <p:spPr>
          <a:xfrm>
            <a:off x="1509713" y="1163003"/>
            <a:ext cx="8416925" cy="4615815"/>
          </a:xfrm>
          <a:prstGeom prst="rect">
            <a:avLst/>
          </a:prstGeom>
          <a:noFill/>
          <a:ln w="9525">
            <a:noFill/>
          </a:ln>
        </p:spPr>
        <p:txBody>
          <a:bodyPr>
            <a:spAutoFit/>
          </a:bodyPr>
          <a:lstStyle/>
          <a:p>
            <a:pPr>
              <a:lnSpc>
                <a:spcPct val="150000"/>
              </a:lnSpc>
            </a:pPr>
            <a:r>
              <a:rPr lang="zh-CN" altLang="en-US" sz="2800" b="1" dirty="0">
                <a:latin typeface="楷体" panose="02010609060101010101" charset="-122"/>
                <a:ea typeface="楷体" panose="02010609060101010101" charset="-122"/>
                <a:cs typeface="楷体" panose="02010609060101010101" charset="-122"/>
              </a:rPr>
              <a:t>    重在写景，对景色的描写主要采用了概括写、具体写、想象写的方法。</a:t>
            </a:r>
            <a:endParaRPr lang="zh-CN" altLang="en-US" sz="2800" b="1" dirty="0">
              <a:latin typeface="楷体" panose="02010609060101010101" charset="-122"/>
              <a:ea typeface="楷体" panose="02010609060101010101" charset="-122"/>
              <a:cs typeface="楷体" panose="02010609060101010101" charset="-122"/>
            </a:endParaRPr>
          </a:p>
          <a:p>
            <a:pPr>
              <a:lnSpc>
                <a:spcPct val="150000"/>
              </a:lnSpc>
            </a:pPr>
            <a:r>
              <a:rPr lang="zh-CN" altLang="en-US" sz="2800" b="1" dirty="0">
                <a:latin typeface="楷体" panose="02010609060101010101" charset="-122"/>
                <a:ea typeface="楷体" panose="02010609060101010101" charset="-122"/>
                <a:cs typeface="楷体" panose="02010609060101010101" charset="-122"/>
              </a:rPr>
              <a:t>    词的开首总写北方的雪景。作者极目远眺，只见祖国千万里的河山坚冰封锁着大地，雪花漫天飞舞。这是何等壮丽的景色！次写长城南北一大片国土大雪纷飞，只剩下白茫茫的一片；奔腾咆哮的黄河一下子失去了波涛滚滚的气势。</a:t>
            </a:r>
            <a:endParaRPr lang="zh-CN" altLang="en-US" sz="2800" b="1" dirty="0">
              <a:latin typeface="楷体" panose="02010609060101010101" charset="-122"/>
              <a:ea typeface="楷体" panose="02010609060101010101" charset="-122"/>
              <a:cs typeface="楷体" panose="02010609060101010101" charset="-122"/>
            </a:endParaRPr>
          </a:p>
        </p:txBody>
      </p:sp>
      <p:sp>
        <p:nvSpPr>
          <p:cNvPr id="55299" name="文本框 1"/>
          <p:cNvSpPr txBox="1"/>
          <p:nvPr/>
        </p:nvSpPr>
        <p:spPr>
          <a:xfrm>
            <a:off x="1631950" y="445453"/>
            <a:ext cx="2508250" cy="583565"/>
          </a:xfrm>
          <a:prstGeom prst="rect">
            <a:avLst/>
          </a:prstGeom>
          <a:noFill/>
          <a:ln w="9525">
            <a:noFill/>
          </a:ln>
        </p:spPr>
        <p:txBody>
          <a:bodyPr>
            <a:spAutoFit/>
          </a:bodyPr>
          <a:lstStyle/>
          <a:p>
            <a:r>
              <a:rPr lang="zh-CN" altLang="en-US" sz="3200" b="1" dirty="0">
                <a:solidFill>
                  <a:srgbClr val="FF0000"/>
                </a:solidFill>
                <a:latin typeface="黑体" panose="02010609060101010101" charset="-122"/>
                <a:ea typeface="黑体" panose="02010609060101010101" charset="-122"/>
              </a:rPr>
              <a:t>上阕小结：</a:t>
            </a:r>
            <a:endParaRPr lang="zh-CN" altLang="en-US" sz="3200"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arn(inHorizontal)">
                                      <p:cBhvr>
                                        <p:cTn id="7" dur="5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47106" name="矩形 3"/>
          <p:cNvSpPr/>
          <p:nvPr/>
        </p:nvSpPr>
        <p:spPr>
          <a:xfrm>
            <a:off x="1771333" y="945234"/>
            <a:ext cx="8953495" cy="4247317"/>
          </a:xfrm>
          <a:prstGeom prst="rect">
            <a:avLst/>
          </a:prstGeom>
          <a:noFill/>
          <a:ln w="9525">
            <a:noFill/>
          </a:ln>
        </p:spPr>
        <p:txBody>
          <a:bodyPr wrap="square">
            <a:spAutoFit/>
          </a:bodyPr>
          <a:lstStyle/>
          <a:p>
            <a:pPr>
              <a:lnSpc>
                <a:spcPct val="150000"/>
              </a:lnSpc>
            </a:pPr>
            <a:r>
              <a:rPr lang="zh-CN" altLang="en-US" sz="3000" b="1" dirty="0">
                <a:latin typeface="楷体" panose="02010609060101010101" charset="-122"/>
                <a:ea typeface="楷体" panose="02010609060101010101" charset="-122"/>
                <a:cs typeface="楷体" panose="02010609060101010101" charset="-122"/>
              </a:rPr>
              <a:t>    第二层具体写雪景。在作者的眼里，即使是在冰天雪地的寒境中也到处充满着勃勃的生机和奋发向上的活力。你看，那披雪的群山，如同无数条银蛇在舞动；冰封的秦晋高原上绵延起伏的丘陵，好像一只只蜡象在奔跑。它们似乎想要跟老天一比高低。这是多么神奇的景象啊！</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arn(inHorizontal)">
                                      <p:cBhvr>
                                        <p:cTn id="7"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46082" name="矩形 4"/>
          <p:cNvSpPr/>
          <p:nvPr/>
        </p:nvSpPr>
        <p:spPr>
          <a:xfrm>
            <a:off x="1362403" y="696649"/>
            <a:ext cx="9145447" cy="2077492"/>
          </a:xfrm>
          <a:prstGeom prst="rect">
            <a:avLst/>
          </a:prstGeom>
          <a:noFill/>
          <a:ln w="9525">
            <a:noFill/>
          </a:ln>
        </p:spPr>
        <p:txBody>
          <a:bodyPr wrap="square">
            <a:spAutoFit/>
          </a:bodyPr>
          <a:lstStyle/>
          <a:p>
            <a:pPr>
              <a:lnSpc>
                <a:spcPct val="150000"/>
              </a:lnSpc>
              <a:spcBef>
                <a:spcPct val="50000"/>
              </a:spcBef>
            </a:pPr>
            <a:r>
              <a:rPr lang="zh-CN" altLang="en-US" sz="3000" b="1" dirty="0">
                <a:latin typeface="宋体" panose="02010600030101010101" pitchFamily="2" charset="-122"/>
              </a:rPr>
              <a:t>    </a:t>
            </a:r>
            <a:r>
              <a:rPr lang="zh-CN" altLang="en-US" sz="2800" b="1" dirty="0">
                <a:latin typeface="楷体" panose="02010609060101010101" charset="-122"/>
                <a:ea typeface="楷体" panose="02010609060101010101" charset="-122"/>
              </a:rPr>
              <a:t>上阕的第三层是想象写。诗人发挥了丰富的想象力，形象而准确地展现了雪后天晴的景象：那万道红光普照着白皑皑的雪地，红日与白雪交相辉映，显得格外壮丽。</a:t>
            </a:r>
            <a:endParaRPr lang="zh-CN" altLang="en-US" sz="2800" b="1" dirty="0">
              <a:latin typeface="楷体" panose="02010609060101010101" charset="-122"/>
              <a:ea typeface="楷体" panose="02010609060101010101" charset="-122"/>
            </a:endParaRPr>
          </a:p>
        </p:txBody>
      </p:sp>
      <p:pic>
        <p:nvPicPr>
          <p:cNvPr id="2" name="图片 1"/>
          <p:cNvPicPr>
            <a:picLocks noChangeAspect="1"/>
          </p:cNvPicPr>
          <p:nvPr/>
        </p:nvPicPr>
        <p:blipFill>
          <a:blip r:embed="rId2" cstate="print"/>
          <a:srcRect r="21190" b="11171"/>
          <a:stretch>
            <a:fillRect/>
          </a:stretch>
        </p:blipFill>
        <p:spPr>
          <a:xfrm>
            <a:off x="2255961" y="2758697"/>
            <a:ext cx="7337490" cy="3611106"/>
          </a:xfrm>
          <a:prstGeom prst="ellipse">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barn(inHorizontal)">
                                      <p:cBhvr>
                                        <p:cTn id="7" dur="500"/>
                                        <p:tgtEl>
                                          <p:spTgt spid="4608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pic>
        <p:nvPicPr>
          <p:cNvPr id="45060" name="图片 6"/>
          <p:cNvPicPr>
            <a:picLocks noChangeAspect="1"/>
          </p:cNvPicPr>
          <p:nvPr/>
        </p:nvPicPr>
        <p:blipFill>
          <a:blip r:embed="rId3" cstate="print"/>
          <a:srcRect b="3188"/>
          <a:stretch>
            <a:fillRect/>
          </a:stretch>
        </p:blipFill>
        <p:spPr>
          <a:xfrm>
            <a:off x="2510263" y="1666983"/>
            <a:ext cx="6980664" cy="3947532"/>
          </a:xfrm>
          <a:prstGeom prst="rect">
            <a:avLst/>
          </a:prstGeom>
          <a:noFill/>
          <a:ln w="9525">
            <a:noFill/>
          </a:ln>
          <a:scene3d>
            <a:camera prst="orthographicFront"/>
            <a:lightRig rig="threePt" dir="t"/>
          </a:scene3d>
          <a:sp3d extrusionH="635000"/>
        </p:spPr>
      </p:pic>
      <p:sp>
        <p:nvSpPr>
          <p:cNvPr id="45058" name="文本框 9218"/>
          <p:cNvSpPr txBox="1"/>
          <p:nvPr/>
        </p:nvSpPr>
        <p:spPr>
          <a:xfrm>
            <a:off x="1703603" y="383400"/>
            <a:ext cx="8928234" cy="1173163"/>
          </a:xfrm>
          <a:prstGeom prst="rect">
            <a:avLst/>
          </a:prstGeom>
          <a:noFill/>
          <a:ln w="9525">
            <a:noFill/>
          </a:ln>
        </p:spPr>
        <p:txBody>
          <a:bodyPr wrap="square">
            <a:spAutoFit/>
          </a:bodyPr>
          <a:lstStyle/>
          <a:p>
            <a:pPr>
              <a:lnSpc>
                <a:spcPct val="110000"/>
              </a:lnSpc>
            </a:pPr>
            <a:r>
              <a:rPr lang="zh-CN" altLang="en-US" sz="3200" b="1" dirty="0">
                <a:solidFill>
                  <a:srgbClr val="FF0000"/>
                </a:solidFill>
                <a:latin typeface="黑体" panose="02010609060101010101" charset="-122"/>
                <a:ea typeface="黑体" panose="02010609060101010101" charset="-122"/>
              </a:rPr>
              <a:t>    再读上阕，发挥想象，用自己的话描绘一下诗人笔下的北国雪景图，并谈谈你的感受。</a:t>
            </a:r>
            <a:endParaRPr lang="zh-CN" altLang="en-US" sz="3200" b="1" dirty="0">
              <a:solidFill>
                <a:srgbClr val="FF0000"/>
              </a:solidFill>
              <a:latin typeface="黑体" panose="02010609060101010101" charset="-122"/>
              <a:ea typeface="黑体" panose="02010609060101010101" charset="-122"/>
            </a:endParaRPr>
          </a:p>
        </p:txBody>
      </p:sp>
      <p:pic>
        <p:nvPicPr>
          <p:cNvPr id="45059" name="图片 9" descr="沁园春 雪 (6)"/>
          <p:cNvPicPr>
            <a:picLocks noChangeAspect="1"/>
          </p:cNvPicPr>
          <p:nvPr/>
        </p:nvPicPr>
        <p:blipFill>
          <a:blip r:embed="rId4" cstate="print"/>
          <a:stretch>
            <a:fillRect/>
          </a:stretch>
        </p:blipFill>
        <p:spPr>
          <a:xfrm>
            <a:off x="2454275" y="1644333"/>
            <a:ext cx="7048500" cy="3970337"/>
          </a:xfrm>
          <a:prstGeom prst="rect">
            <a:avLst/>
          </a:prstGeom>
          <a:noFill/>
          <a:ln w="9525">
            <a:noFill/>
          </a:ln>
        </p:spPr>
      </p:pic>
      <p:pic>
        <p:nvPicPr>
          <p:cNvPr id="45061" name="图片 8" descr="沁园春 雪 (7)"/>
          <p:cNvPicPr>
            <a:picLocks noChangeAspect="1"/>
          </p:cNvPicPr>
          <p:nvPr/>
        </p:nvPicPr>
        <p:blipFill>
          <a:blip r:embed="rId5" cstate="print"/>
          <a:stretch>
            <a:fillRect/>
          </a:stretch>
        </p:blipFill>
        <p:spPr>
          <a:xfrm>
            <a:off x="2426055" y="1649553"/>
            <a:ext cx="7159625" cy="3970337"/>
          </a:xfrm>
          <a:prstGeom prst="rect">
            <a:avLst/>
          </a:prstGeom>
          <a:noFill/>
          <a:ln w="9525">
            <a:noFill/>
          </a:ln>
        </p:spPr>
      </p:pic>
      <p:sp>
        <p:nvSpPr>
          <p:cNvPr id="6" name="矩形 5"/>
          <p:cNvSpPr/>
          <p:nvPr/>
        </p:nvSpPr>
        <p:spPr>
          <a:xfrm>
            <a:off x="1937462" y="4823058"/>
            <a:ext cx="1993900" cy="1019175"/>
          </a:xfrm>
          <a:prstGeom prst="rect">
            <a:avLst/>
          </a:prstGeom>
          <a:solidFill>
            <a:srgbClr val="FFFF99"/>
          </a:solidFill>
          <a:effectLst/>
          <a:scene3d>
            <a:camera prst="orthographicFront">
              <a:rot lat="600000" lon="600000" rev="0"/>
            </a:camera>
            <a:lightRig rig="threePt" dir="t"/>
          </a:scene3d>
          <a:sp3d extrusionH="63500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rPr>
              <a:t>豪迈</a:t>
            </a:r>
            <a:endPar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rPr>
              <a:t>情怀</a:t>
            </a:r>
            <a:endPar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checkerboard(across)">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blinds(horizontal)">
                                      <p:cBhvr>
                                        <p:cTn id="12" dur="5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059"/>
                                        </p:tgtEl>
                                        <p:attrNameLst>
                                          <p:attrName>style.visibility</p:attrName>
                                        </p:attrNameLst>
                                      </p:cBhvr>
                                      <p:to>
                                        <p:strVal val="visible"/>
                                      </p:to>
                                    </p:set>
                                    <p:animEffect transition="in" filter="fade">
                                      <p:cBhvr>
                                        <p:cTn id="17" dur="500"/>
                                        <p:tgtEl>
                                          <p:spTgt spid="4505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5061"/>
                                        </p:tgtEl>
                                        <p:attrNameLst>
                                          <p:attrName>style.visibility</p:attrName>
                                        </p:attrNameLst>
                                      </p:cBhvr>
                                      <p:to>
                                        <p:strVal val="visible"/>
                                      </p:to>
                                    </p:set>
                                    <p:animEffect transition="in" filter="blinds(horizontal)">
                                      <p:cBhvr>
                                        <p:cTn id="22" dur="500"/>
                                        <p:tgtEl>
                                          <p:spTgt spid="45061"/>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9" name="Text Box 6"/>
          <p:cNvSpPr txBox="1"/>
          <p:nvPr/>
        </p:nvSpPr>
        <p:spPr>
          <a:xfrm>
            <a:off x="2399030" y="1904683"/>
            <a:ext cx="675005" cy="2681287"/>
          </a:xfrm>
          <a:prstGeom prst="rect">
            <a:avLst/>
          </a:prstGeom>
          <a:noFill/>
          <a:ln w="9525">
            <a:noFill/>
          </a:ln>
        </p:spPr>
        <p:txBody>
          <a:bodyPr vert="eaVert">
            <a:spAutoFit/>
          </a:bodyPr>
          <a:lstStyle/>
          <a:p>
            <a:r>
              <a:rPr lang="zh-CN" altLang="en-US" sz="3200" b="1" dirty="0">
                <a:solidFill>
                  <a:srgbClr val="0000FF"/>
                </a:solidFill>
                <a:latin typeface="楷体" panose="02010609060101010101" charset="-122"/>
                <a:ea typeface="楷体" panose="02010609060101010101" charset="-122"/>
              </a:rPr>
              <a:t>江山如此多娇</a:t>
            </a:r>
            <a:endParaRPr lang="zh-CN" altLang="en-US" sz="3200" b="1" dirty="0">
              <a:solidFill>
                <a:srgbClr val="0000FF"/>
              </a:solidFill>
              <a:latin typeface="楷体" panose="02010609060101010101" charset="-122"/>
              <a:ea typeface="楷体" panose="02010609060101010101" charset="-122"/>
            </a:endParaRPr>
          </a:p>
        </p:txBody>
      </p:sp>
      <p:sp>
        <p:nvSpPr>
          <p:cNvPr id="10" name="Text Box 7"/>
          <p:cNvSpPr txBox="1"/>
          <p:nvPr/>
        </p:nvSpPr>
        <p:spPr>
          <a:xfrm>
            <a:off x="3631248" y="1480820"/>
            <a:ext cx="1816100" cy="584200"/>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概括写景</a:t>
            </a:r>
            <a:endParaRPr lang="zh-CN" altLang="en-US" sz="3200" b="1" dirty="0">
              <a:latin typeface="楷体" panose="02010609060101010101" charset="-122"/>
              <a:ea typeface="楷体" panose="02010609060101010101" charset="-122"/>
            </a:endParaRPr>
          </a:p>
        </p:txBody>
      </p:sp>
      <p:sp>
        <p:nvSpPr>
          <p:cNvPr id="11" name="AutoShape 8"/>
          <p:cNvSpPr/>
          <p:nvPr/>
        </p:nvSpPr>
        <p:spPr>
          <a:xfrm>
            <a:off x="3235960" y="1693545"/>
            <a:ext cx="265113" cy="2854325"/>
          </a:xfrm>
          <a:prstGeom prst="leftBrace">
            <a:avLst>
              <a:gd name="adj1" fmla="val 12042"/>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2" name="Text Box 9"/>
          <p:cNvSpPr txBox="1"/>
          <p:nvPr/>
        </p:nvSpPr>
        <p:spPr>
          <a:xfrm>
            <a:off x="3631248" y="2715895"/>
            <a:ext cx="1816100" cy="582613"/>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具体写景</a:t>
            </a:r>
            <a:endParaRPr lang="zh-CN" altLang="en-US" sz="3200" b="1" dirty="0">
              <a:latin typeface="楷体" panose="02010609060101010101" charset="-122"/>
              <a:ea typeface="楷体" panose="02010609060101010101" charset="-122"/>
            </a:endParaRPr>
          </a:p>
        </p:txBody>
      </p:sp>
      <p:sp>
        <p:nvSpPr>
          <p:cNvPr id="13" name="Text Box 10"/>
          <p:cNvSpPr txBox="1"/>
          <p:nvPr/>
        </p:nvSpPr>
        <p:spPr>
          <a:xfrm>
            <a:off x="3631248" y="4176395"/>
            <a:ext cx="1816100" cy="582613"/>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想象写景</a:t>
            </a:r>
            <a:endParaRPr lang="zh-CN" altLang="en-US" sz="3200" b="1" dirty="0">
              <a:latin typeface="楷体" panose="02010609060101010101" charset="-122"/>
              <a:ea typeface="楷体" panose="02010609060101010101" charset="-122"/>
            </a:endParaRPr>
          </a:p>
        </p:txBody>
      </p:sp>
      <p:sp>
        <p:nvSpPr>
          <p:cNvPr id="14" name="AutoShape 11"/>
          <p:cNvSpPr/>
          <p:nvPr/>
        </p:nvSpPr>
        <p:spPr>
          <a:xfrm>
            <a:off x="5725160" y="1607820"/>
            <a:ext cx="260350" cy="1568450"/>
          </a:xfrm>
          <a:prstGeom prst="rightBrace">
            <a:avLst>
              <a:gd name="adj1" fmla="val 16530"/>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15" name="Text Box 12"/>
          <p:cNvSpPr txBox="1"/>
          <p:nvPr/>
        </p:nvSpPr>
        <p:spPr>
          <a:xfrm>
            <a:off x="6204585" y="1961833"/>
            <a:ext cx="1816100" cy="584200"/>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（实写）</a:t>
            </a:r>
            <a:endParaRPr lang="zh-CN" altLang="en-US" sz="3200" b="1" dirty="0">
              <a:latin typeface="楷体" panose="02010609060101010101" charset="-122"/>
              <a:ea typeface="楷体" panose="02010609060101010101" charset="-122"/>
            </a:endParaRPr>
          </a:p>
        </p:txBody>
      </p:sp>
      <p:sp>
        <p:nvSpPr>
          <p:cNvPr id="16" name="Text Box 13"/>
          <p:cNvSpPr txBox="1"/>
          <p:nvPr/>
        </p:nvSpPr>
        <p:spPr>
          <a:xfrm>
            <a:off x="5985510" y="2830195"/>
            <a:ext cx="2633663" cy="582613"/>
          </a:xfrm>
          <a:prstGeom prst="rect">
            <a:avLst/>
          </a:prstGeom>
          <a:noFill/>
          <a:ln w="9525">
            <a:noFill/>
          </a:ln>
        </p:spPr>
        <p:txBody>
          <a:bodyPr wrap="none">
            <a:spAutoFit/>
          </a:bodyPr>
          <a:lstStyle/>
          <a:p>
            <a:r>
              <a:rPr lang="zh-CN" altLang="en-US" sz="3200" b="1" dirty="0">
                <a:solidFill>
                  <a:srgbClr val="FF0000"/>
                </a:solidFill>
                <a:latin typeface="楷体" panose="02010609060101010101" charset="-122"/>
                <a:ea typeface="楷体" panose="02010609060101010101" charset="-122"/>
              </a:rPr>
              <a:t>（以动写静）</a:t>
            </a:r>
            <a:endParaRPr lang="zh-CN" altLang="en-US" sz="3200" b="1" dirty="0">
              <a:solidFill>
                <a:srgbClr val="FF0000"/>
              </a:solidFill>
              <a:latin typeface="楷体" panose="02010609060101010101" charset="-122"/>
              <a:ea typeface="楷体" panose="02010609060101010101" charset="-122"/>
            </a:endParaRPr>
          </a:p>
        </p:txBody>
      </p:sp>
      <p:sp>
        <p:nvSpPr>
          <p:cNvPr id="17" name="Text Box 14"/>
          <p:cNvSpPr txBox="1"/>
          <p:nvPr/>
        </p:nvSpPr>
        <p:spPr>
          <a:xfrm>
            <a:off x="6204585" y="4176395"/>
            <a:ext cx="1816100" cy="584200"/>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（虚写）</a:t>
            </a:r>
            <a:endParaRPr lang="zh-CN" altLang="en-US" sz="3200" b="1" dirty="0">
              <a:latin typeface="楷体" panose="02010609060101010101" charset="-122"/>
              <a:ea typeface="楷体" panose="02010609060101010101" charset="-122"/>
            </a:endParaRPr>
          </a:p>
        </p:txBody>
      </p:sp>
      <p:sp>
        <p:nvSpPr>
          <p:cNvPr id="18" name="Text Box 15"/>
          <p:cNvSpPr txBox="1"/>
          <p:nvPr/>
        </p:nvSpPr>
        <p:spPr>
          <a:xfrm>
            <a:off x="9065260" y="1776095"/>
            <a:ext cx="676275" cy="3394075"/>
          </a:xfrm>
          <a:prstGeom prst="rect">
            <a:avLst/>
          </a:prstGeom>
          <a:noFill/>
          <a:ln w="9525">
            <a:noFill/>
          </a:ln>
        </p:spPr>
        <p:txBody>
          <a:bodyPr vert="eaVert">
            <a:spAutoFit/>
          </a:bodyPr>
          <a:lstStyle/>
          <a:p>
            <a:r>
              <a:rPr lang="zh-CN" altLang="en-US" sz="3200" b="1" dirty="0">
                <a:solidFill>
                  <a:srgbClr val="0000FF"/>
                </a:solidFill>
                <a:latin typeface="楷体" panose="02010609060101010101" charset="-122"/>
                <a:ea typeface="楷体" panose="02010609060101010101" charset="-122"/>
              </a:rPr>
              <a:t>热爱祖国大好河山</a:t>
            </a:r>
            <a:endParaRPr lang="zh-CN" altLang="en-US" sz="3200" b="1" dirty="0">
              <a:solidFill>
                <a:srgbClr val="0000FF"/>
              </a:solidFill>
              <a:latin typeface="楷体" panose="02010609060101010101" charset="-122"/>
              <a:ea typeface="楷体" panose="02010609060101010101" charset="-122"/>
            </a:endParaRPr>
          </a:p>
        </p:txBody>
      </p:sp>
      <p:sp>
        <p:nvSpPr>
          <p:cNvPr id="19" name="Text Box 16"/>
          <p:cNvSpPr txBox="1"/>
          <p:nvPr/>
        </p:nvSpPr>
        <p:spPr>
          <a:xfrm>
            <a:off x="3164523" y="5017770"/>
            <a:ext cx="3040062" cy="584200"/>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（写景、抒情）</a:t>
            </a:r>
            <a:endParaRPr lang="zh-CN" altLang="en-US" sz="3200" b="1" dirty="0">
              <a:latin typeface="楷体" panose="02010609060101010101" charset="-122"/>
              <a:ea typeface="楷体" panose="02010609060101010101" charset="-122"/>
            </a:endParaRPr>
          </a:p>
        </p:txBody>
      </p:sp>
      <p:sp>
        <p:nvSpPr>
          <p:cNvPr id="2" name="AutoShape 11"/>
          <p:cNvSpPr/>
          <p:nvPr/>
        </p:nvSpPr>
        <p:spPr>
          <a:xfrm>
            <a:off x="8546148" y="1617345"/>
            <a:ext cx="238125" cy="3711575"/>
          </a:xfrm>
          <a:prstGeom prst="rightBrace">
            <a:avLst>
              <a:gd name="adj1" fmla="val 13333"/>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9406" name="文本框 2"/>
          <p:cNvSpPr txBox="1"/>
          <p:nvPr/>
        </p:nvSpPr>
        <p:spPr>
          <a:xfrm>
            <a:off x="1948498" y="718820"/>
            <a:ext cx="1287462" cy="584200"/>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小结：</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strVal val="#ppt_w*0.70"/>
                                          </p:val>
                                        </p:tav>
                                        <p:tav tm="100000">
                                          <p:val>
                                            <p:strVal val="#ppt_w"/>
                                          </p:val>
                                        </p:tav>
                                      </p:tavLst>
                                    </p:anim>
                                    <p:anim calcmode="lin" valueType="num">
                                      <p:cBhvr>
                                        <p:cTn id="39" dur="1000" fill="hold"/>
                                        <p:tgtEl>
                                          <p:spTgt spid="15"/>
                                        </p:tgtEl>
                                        <p:attrNameLst>
                                          <p:attrName>ppt_h</p:attrName>
                                        </p:attrNameLst>
                                      </p:cBhvr>
                                      <p:tavLst>
                                        <p:tav tm="0">
                                          <p:val>
                                            <p:strVal val="#ppt_h"/>
                                          </p:val>
                                        </p:tav>
                                        <p:tav tm="100000">
                                          <p:val>
                                            <p:strVal val="#ppt_h"/>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strVal val="#ppt_w*0.70"/>
                                          </p:val>
                                        </p:tav>
                                        <p:tav tm="100000">
                                          <p:val>
                                            <p:strVal val="#ppt_w"/>
                                          </p:val>
                                        </p:tav>
                                      </p:tavLst>
                                    </p:anim>
                                    <p:anim calcmode="lin" valueType="num">
                                      <p:cBhvr>
                                        <p:cTn id="46" dur="1000" fill="hold"/>
                                        <p:tgtEl>
                                          <p:spTgt spid="16"/>
                                        </p:tgtEl>
                                        <p:attrNameLst>
                                          <p:attrName>ppt_h</p:attrName>
                                        </p:attrNameLst>
                                      </p:cBhvr>
                                      <p:tavLst>
                                        <p:tav tm="0">
                                          <p:val>
                                            <p:strVal val="#ppt_h"/>
                                          </p:val>
                                        </p:tav>
                                        <p:tav tm="100000">
                                          <p:val>
                                            <p:strVal val="#ppt_h"/>
                                          </p:val>
                                        </p:tav>
                                      </p:tavLst>
                                    </p:anim>
                                    <p:animEffect transition="in" filter="fade">
                                      <p:cBhvr>
                                        <p:cTn id="47" dur="1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1000" fill="hold"/>
                                        <p:tgtEl>
                                          <p:spTgt spid="17"/>
                                        </p:tgtEl>
                                        <p:attrNameLst>
                                          <p:attrName>ppt_w</p:attrName>
                                        </p:attrNameLst>
                                      </p:cBhvr>
                                      <p:tavLst>
                                        <p:tav tm="0">
                                          <p:val>
                                            <p:strVal val="#ppt_w*0.70"/>
                                          </p:val>
                                        </p:tav>
                                        <p:tav tm="100000">
                                          <p:val>
                                            <p:strVal val="#ppt_w"/>
                                          </p:val>
                                        </p:tav>
                                      </p:tavLst>
                                    </p:anim>
                                    <p:anim calcmode="lin" valueType="num">
                                      <p:cBhvr>
                                        <p:cTn id="60" dur="1000" fill="hold"/>
                                        <p:tgtEl>
                                          <p:spTgt spid="17"/>
                                        </p:tgtEl>
                                        <p:attrNameLst>
                                          <p:attrName>ppt_h</p:attrName>
                                        </p:attrNameLst>
                                      </p:cBhvr>
                                      <p:tavLst>
                                        <p:tav tm="0">
                                          <p:val>
                                            <p:strVal val="#ppt_h"/>
                                          </p:val>
                                        </p:tav>
                                        <p:tav tm="100000">
                                          <p:val>
                                            <p:strVal val="#ppt_h"/>
                                          </p:val>
                                        </p:tav>
                                      </p:tavLst>
                                    </p:anim>
                                    <p:animEffect transition="in" filter="fade">
                                      <p:cBhvr>
                                        <p:cTn id="61" dur="10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p:cTn id="66" dur="1000" fill="hold"/>
                                        <p:tgtEl>
                                          <p:spTgt spid="19"/>
                                        </p:tgtEl>
                                        <p:attrNameLst>
                                          <p:attrName>ppt_w</p:attrName>
                                        </p:attrNameLst>
                                      </p:cBhvr>
                                      <p:tavLst>
                                        <p:tav tm="0">
                                          <p:val>
                                            <p:strVal val="#ppt_w*0.70"/>
                                          </p:val>
                                        </p:tav>
                                        <p:tav tm="100000">
                                          <p:val>
                                            <p:strVal val="#ppt_w"/>
                                          </p:val>
                                        </p:tav>
                                      </p:tavLst>
                                    </p:anim>
                                    <p:anim calcmode="lin" valueType="num">
                                      <p:cBhvr>
                                        <p:cTn id="67" dur="1000" fill="hold"/>
                                        <p:tgtEl>
                                          <p:spTgt spid="19"/>
                                        </p:tgtEl>
                                        <p:attrNameLst>
                                          <p:attrName>ppt_h</p:attrName>
                                        </p:attrNameLst>
                                      </p:cBhvr>
                                      <p:tavLst>
                                        <p:tav tm="0">
                                          <p:val>
                                            <p:strVal val="#ppt_h"/>
                                          </p:val>
                                        </p:tav>
                                        <p:tav tm="100000">
                                          <p:val>
                                            <p:strVal val="#ppt_h"/>
                                          </p:val>
                                        </p:tav>
                                      </p:tavLst>
                                    </p:anim>
                                    <p:animEffect transition="in" filter="fade">
                                      <p:cBhvr>
                                        <p:cTn id="68" dur="10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wipe(left)">
                                      <p:cBhvr>
                                        <p:cTn id="73" dur="500"/>
                                        <p:tgtEl>
                                          <p:spTgt spid="2"/>
                                        </p:tgtEl>
                                      </p:cBhvr>
                                    </p:animEffect>
                                  </p:childTnLst>
                                </p:cTn>
                              </p:par>
                            </p:childTnLst>
                          </p:cTn>
                        </p:par>
                        <p:par>
                          <p:cTn id="74" fill="hold">
                            <p:stCondLst>
                              <p:cond delay="500"/>
                            </p:stCondLst>
                            <p:childTnLst>
                              <p:par>
                                <p:cTn id="75" presetID="55"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1000" fill="hold"/>
                                        <p:tgtEl>
                                          <p:spTgt spid="18"/>
                                        </p:tgtEl>
                                        <p:attrNameLst>
                                          <p:attrName>ppt_w</p:attrName>
                                        </p:attrNameLst>
                                      </p:cBhvr>
                                      <p:tavLst>
                                        <p:tav tm="0">
                                          <p:val>
                                            <p:strVal val="#ppt_w*0.70"/>
                                          </p:val>
                                        </p:tav>
                                        <p:tav tm="100000">
                                          <p:val>
                                            <p:strVal val="#ppt_w"/>
                                          </p:val>
                                        </p:tav>
                                      </p:tavLst>
                                    </p:anim>
                                    <p:anim calcmode="lin" valueType="num">
                                      <p:cBhvr>
                                        <p:cTn id="78" dur="1000" fill="hold"/>
                                        <p:tgtEl>
                                          <p:spTgt spid="18"/>
                                        </p:tgtEl>
                                        <p:attrNameLst>
                                          <p:attrName>ppt_h</p:attrName>
                                        </p:attrNameLst>
                                      </p:cBhvr>
                                      <p:tavLst>
                                        <p:tav tm="0">
                                          <p:val>
                                            <p:strVal val="#ppt_h"/>
                                          </p:val>
                                        </p:tav>
                                        <p:tav tm="100000">
                                          <p:val>
                                            <p:strVal val="#ppt_h"/>
                                          </p:val>
                                        </p:tav>
                                      </p:tavLst>
                                    </p:anim>
                                    <p:animEffect transition="in" filter="fade">
                                      <p:cBhvr>
                                        <p:cTn id="7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bldLvl="0" animBg="1"/>
      <p:bldP spid="12" grpId="0"/>
      <p:bldP spid="13" grpId="0"/>
      <p:bldP spid="14" grpId="0" bldLvl="0" animBg="1"/>
      <p:bldP spid="15" grpId="0"/>
      <p:bldP spid="16" grpId="0"/>
      <p:bldP spid="17" grpId="0"/>
      <p:bldP spid="18" grpId="0"/>
      <p:bldP spid="19" grpId="0"/>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0418" name="TextBox 5"/>
          <p:cNvSpPr txBox="1"/>
          <p:nvPr/>
        </p:nvSpPr>
        <p:spPr>
          <a:xfrm>
            <a:off x="1541134" y="534412"/>
            <a:ext cx="7550150" cy="1016000"/>
          </a:xfrm>
          <a:prstGeom prst="rect">
            <a:avLst/>
          </a:prstGeom>
          <a:noFill/>
          <a:ln w="9525">
            <a:noFill/>
          </a:ln>
        </p:spPr>
        <p:txBody>
          <a:bodyPr>
            <a:spAutoFit/>
          </a:bodyPr>
          <a:lstStyle/>
          <a:p>
            <a:pPr indent="719455"/>
            <a:r>
              <a:rPr lang="zh-CN" altLang="en-US" sz="3000" b="1" dirty="0">
                <a:latin typeface="黑体" panose="02010609060101010101" charset="-122"/>
                <a:ea typeface="黑体" panose="02010609060101010101" charset="-122"/>
              </a:rPr>
              <a:t>请用批注的方法，给本词下阕作标注。参考方向如下：</a:t>
            </a:r>
            <a:endParaRPr lang="zh-CN" altLang="en-US" sz="3000" b="1" dirty="0">
              <a:latin typeface="黑体" panose="02010609060101010101" charset="-122"/>
              <a:ea typeface="黑体" panose="02010609060101010101" charset="-122"/>
            </a:endParaRPr>
          </a:p>
        </p:txBody>
      </p:sp>
      <p:pic>
        <p:nvPicPr>
          <p:cNvPr id="7" name="图片 3" descr="沁园春 雪 (10)"/>
          <p:cNvPicPr>
            <a:picLocks noChangeAspect="1" noChangeArrowheads="1"/>
          </p:cNvPicPr>
          <p:nvPr/>
        </p:nvPicPr>
        <p:blipFill>
          <a:blip r:embed="rId2" cstate="print"/>
          <a:srcRect l="39749"/>
          <a:stretch>
            <a:fillRect/>
          </a:stretch>
        </p:blipFill>
        <p:spPr bwMode="auto">
          <a:xfrm>
            <a:off x="8616304" y="1215423"/>
            <a:ext cx="2501900" cy="4020820"/>
          </a:xfrm>
          <a:prstGeom prst="rect">
            <a:avLst/>
          </a:prstGeom>
          <a:ln>
            <a:noFill/>
          </a:ln>
          <a:effectLst>
            <a:softEdge rad="112500"/>
          </a:effectLst>
        </p:spPr>
      </p:pic>
      <p:sp>
        <p:nvSpPr>
          <p:cNvPr id="8" name="TextBox 7"/>
          <p:cNvSpPr txBox="1"/>
          <p:nvPr/>
        </p:nvSpPr>
        <p:spPr>
          <a:xfrm>
            <a:off x="1678618" y="1920956"/>
            <a:ext cx="6456363" cy="3415030"/>
          </a:xfrm>
          <a:prstGeom prst="rect">
            <a:avLst/>
          </a:prstGeom>
          <a:noFill/>
        </p:spPr>
        <p:txBody>
          <a:bodyPr>
            <a:spAutoFit/>
          </a:bodyPr>
          <a:lstStyle/>
          <a:p>
            <a:pPr marR="0" defTabSz="914400">
              <a:lnSpc>
                <a:spcPct val="120000"/>
              </a:lnSpc>
              <a:buClrTx/>
              <a:buSzTx/>
              <a:defRPr/>
            </a:pPr>
            <a:r>
              <a:rPr kumimoji="0" lang="en-US" altLang="zh-CN"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1.</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下阕第一句有什么作用？</a:t>
            </a:r>
            <a:endParaRPr kumimoji="0" lang="en-US" altLang="zh-CN"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endParaRPr>
          </a:p>
          <a:p>
            <a:pPr marL="357505" marR="0" indent="-357505" defTabSz="914400">
              <a:lnSpc>
                <a:spcPct val="120000"/>
              </a:lnSpc>
              <a:buClrTx/>
              <a:buSzTx/>
              <a:defRPr/>
            </a:pPr>
            <a:r>
              <a:rPr kumimoji="0" lang="en-US" altLang="zh-CN"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2.</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诗人用哪个字奠定了对历史人物的评论基调？其中包含了诗人怎样的情感态度？</a:t>
            </a:r>
            <a:endParaRPr kumimoji="0" lang="en-US" altLang="zh-CN"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endParaRPr>
          </a:p>
          <a:p>
            <a:pPr marL="357505" marR="0" indent="-357505" defTabSz="914400">
              <a:lnSpc>
                <a:spcPct val="120000"/>
              </a:lnSpc>
              <a:buClrTx/>
              <a:buSzTx/>
              <a:defRPr/>
            </a:pPr>
            <a:r>
              <a:rPr kumimoji="0" lang="en-US" altLang="zh-CN"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3.</a:t>
            </a:r>
            <a:r>
              <a:rPr kumimoji="0" lang="zh-CN" altLang="en-US" sz="30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rPr>
              <a:t>如何理解“俱往矣，数风流人物，还看今朝”。</a:t>
            </a:r>
            <a:endParaRPr kumimoji="0" lang="zh-CN" altLang="en-US" sz="3200" b="1" kern="1200" cap="none" spc="0" normalizeH="0" baseline="0" noProof="0" dirty="0">
              <a:solidFill>
                <a:srgbClr val="0000FF"/>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1442" name="矩形 1"/>
          <p:cNvSpPr/>
          <p:nvPr/>
        </p:nvSpPr>
        <p:spPr>
          <a:xfrm>
            <a:off x="2841625" y="1242695"/>
            <a:ext cx="4314825" cy="3415030"/>
          </a:xfrm>
          <a:prstGeom prst="rect">
            <a:avLst/>
          </a:prstGeom>
          <a:noFill/>
          <a:ln w="9525">
            <a:noFill/>
          </a:ln>
        </p:spPr>
        <p:txBody>
          <a:bodyPr wrap="none">
            <a:spAutoFit/>
          </a:bodyPr>
          <a:lstStyle/>
          <a:p>
            <a:pPr>
              <a:lnSpc>
                <a:spcPct val="300000"/>
              </a:lnSpc>
            </a:pPr>
            <a:r>
              <a:rPr lang="zh-CN" altLang="en-US" sz="3600" b="1" dirty="0">
                <a:latin typeface="楷体" panose="02010609060101010101" charset="-122"/>
                <a:ea typeface="楷体" panose="02010609060101010101" charset="-122"/>
              </a:rPr>
              <a:t>江山如此多娇，</a:t>
            </a:r>
            <a:endParaRPr lang="en-US" altLang="zh-CN" sz="3600" b="1" dirty="0">
              <a:latin typeface="楷体" panose="02010609060101010101" charset="-122"/>
              <a:ea typeface="楷体" panose="02010609060101010101" charset="-122"/>
            </a:endParaRPr>
          </a:p>
          <a:p>
            <a:pPr>
              <a:lnSpc>
                <a:spcPct val="300000"/>
              </a:lnSpc>
            </a:pPr>
            <a:r>
              <a:rPr lang="zh-CN" altLang="en-US" sz="3600" b="1" dirty="0">
                <a:latin typeface="楷体" panose="02010609060101010101" charset="-122"/>
                <a:ea typeface="楷体" panose="02010609060101010101" charset="-122"/>
              </a:rPr>
              <a:t>引无数英雄竞折腰。</a:t>
            </a:r>
            <a:endParaRPr lang="zh-CN" altLang="en-US" sz="3600" b="1" dirty="0">
              <a:latin typeface="楷体" panose="02010609060101010101" charset="-122"/>
              <a:ea typeface="楷体" panose="02010609060101010101" charset="-122"/>
            </a:endParaRPr>
          </a:p>
        </p:txBody>
      </p:sp>
      <p:sp>
        <p:nvSpPr>
          <p:cNvPr id="7" name="云形标注 6"/>
          <p:cNvSpPr/>
          <p:nvPr/>
        </p:nvSpPr>
        <p:spPr>
          <a:xfrm>
            <a:off x="1527175" y="899795"/>
            <a:ext cx="1768475" cy="1028700"/>
          </a:xfrm>
          <a:prstGeom prst="cloudCallout">
            <a:avLst>
              <a:gd name="adj1" fmla="val 36899"/>
              <a:gd name="adj2" fmla="val 180674"/>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rPr>
              <a:t>过渡</a:t>
            </a:r>
            <a:endPar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endParaRPr>
          </a:p>
        </p:txBody>
      </p:sp>
      <p:sp>
        <p:nvSpPr>
          <p:cNvPr id="8" name="TextBox 7"/>
          <p:cNvSpPr txBox="1"/>
          <p:nvPr/>
        </p:nvSpPr>
        <p:spPr>
          <a:xfrm>
            <a:off x="3846513" y="633095"/>
            <a:ext cx="6054725" cy="954088"/>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cs typeface="楷体" panose="02010609060101010101" charset="-122"/>
              </a:rPr>
              <a:t>承上，总括上片写景，对“北国风光”作总评。</a:t>
            </a:r>
            <a:endParaRPr lang="zh-CN" altLang="en-US" sz="2800" b="1" dirty="0">
              <a:solidFill>
                <a:srgbClr val="0000FF"/>
              </a:solidFill>
              <a:latin typeface="楷体" panose="02010609060101010101" charset="-122"/>
              <a:ea typeface="楷体" panose="02010609060101010101" charset="-122"/>
              <a:cs typeface="楷体" panose="02010609060101010101" charset="-122"/>
            </a:endParaRPr>
          </a:p>
        </p:txBody>
      </p:sp>
      <p:cxnSp>
        <p:nvCxnSpPr>
          <p:cNvPr id="9" name="直接箭头连接符 8"/>
          <p:cNvCxnSpPr/>
          <p:nvPr/>
        </p:nvCxnSpPr>
        <p:spPr>
          <a:xfrm flipV="1">
            <a:off x="4281488" y="1636395"/>
            <a:ext cx="857250" cy="52387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78225" y="4843145"/>
            <a:ext cx="6167438" cy="954088"/>
          </a:xfrm>
          <a:prstGeom prst="rect">
            <a:avLst/>
          </a:prstGeom>
          <a:noFill/>
          <a:ln w="9525">
            <a:noFill/>
          </a:ln>
        </p:spPr>
        <p:txBody>
          <a:bodyPr>
            <a:spAutoFit/>
          </a:bodyPr>
          <a:lstStyle/>
          <a:p>
            <a:pPr indent="719455"/>
            <a:r>
              <a:rPr lang="zh-CN" altLang="en-US" sz="2800" b="1" dirty="0">
                <a:solidFill>
                  <a:srgbClr val="0000FF"/>
                </a:solidFill>
                <a:latin typeface="楷体" panose="02010609060101010101" charset="-122"/>
                <a:ea typeface="楷体" panose="02010609060101010101" charset="-122"/>
              </a:rPr>
              <a:t>启下，展开对历代英雄的评论，抒发诗人抱负。</a:t>
            </a:r>
            <a:endParaRPr lang="zh-CN" altLang="en-US" sz="2800" b="1" dirty="0">
              <a:solidFill>
                <a:srgbClr val="0000FF"/>
              </a:solidFill>
              <a:latin typeface="楷体" panose="02010609060101010101" charset="-122"/>
              <a:ea typeface="楷体" panose="02010609060101010101" charset="-122"/>
            </a:endParaRPr>
          </a:p>
        </p:txBody>
      </p:sp>
      <p:cxnSp>
        <p:nvCxnSpPr>
          <p:cNvPr id="12" name="直接箭头连接符 11"/>
          <p:cNvCxnSpPr/>
          <p:nvPr/>
        </p:nvCxnSpPr>
        <p:spPr>
          <a:xfrm>
            <a:off x="4894263" y="4200208"/>
            <a:ext cx="847725" cy="6143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232400" y="3661657"/>
            <a:ext cx="1427163"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 name="椭圆 3"/>
          <p:cNvSpPr/>
          <p:nvPr/>
        </p:nvSpPr>
        <p:spPr>
          <a:xfrm>
            <a:off x="4811395" y="2058283"/>
            <a:ext cx="865188"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5" name="TextBox 30"/>
          <p:cNvSpPr txBox="1"/>
          <p:nvPr/>
        </p:nvSpPr>
        <p:spPr>
          <a:xfrm>
            <a:off x="5808663" y="2026920"/>
            <a:ext cx="3925887" cy="522288"/>
          </a:xfrm>
          <a:prstGeom prst="rect">
            <a:avLst/>
          </a:prstGeom>
          <a:noFill/>
          <a:ln w="9525">
            <a:noFill/>
          </a:ln>
        </p:spPr>
        <p:txBody>
          <a:bodyPr>
            <a:spAutoFit/>
          </a:bodyPr>
          <a:lstStyle/>
          <a:p>
            <a:r>
              <a:rPr lang="zh-CN" altLang="en-US" sz="2800" b="1" dirty="0">
                <a:solidFill>
                  <a:srgbClr val="0000FF"/>
                </a:solidFill>
                <a:latin typeface="楷体" panose="02010609060101010101" charset="-122"/>
                <a:ea typeface="楷体" panose="02010609060101010101" charset="-122"/>
              </a:rPr>
              <a:t>揭示了英雄奋斗的动机</a:t>
            </a:r>
            <a:endParaRPr lang="zh-CN" altLang="en-US" sz="2800" b="1" dirty="0">
              <a:solidFill>
                <a:srgbClr val="0000FF"/>
              </a:solidFill>
              <a:latin typeface="楷体" panose="02010609060101010101" charset="-122"/>
              <a:ea typeface="楷体" panose="02010609060101010101" charset="-122"/>
            </a:endParaRPr>
          </a:p>
        </p:txBody>
      </p:sp>
      <p:sp>
        <p:nvSpPr>
          <p:cNvPr id="41" name="TextBox 40"/>
          <p:cNvSpPr txBox="1"/>
          <p:nvPr/>
        </p:nvSpPr>
        <p:spPr>
          <a:xfrm>
            <a:off x="5462588" y="3036570"/>
            <a:ext cx="4583112" cy="523875"/>
          </a:xfrm>
          <a:prstGeom prst="rect">
            <a:avLst/>
          </a:prstGeom>
          <a:noFill/>
          <a:ln w="9525">
            <a:noFill/>
          </a:ln>
        </p:spPr>
        <p:txBody>
          <a:bodyPr>
            <a:spAutoFit/>
          </a:bodyPr>
          <a:lstStyle/>
          <a:p>
            <a:r>
              <a:rPr lang="zh-CN" altLang="en-US" sz="2800" b="1" dirty="0">
                <a:solidFill>
                  <a:srgbClr val="0000FF"/>
                </a:solidFill>
                <a:latin typeface="楷体" panose="02010609060101010101" charset="-122"/>
                <a:ea typeface="楷体" panose="02010609060101010101" charset="-122"/>
              </a:rPr>
              <a:t>反映了英雄之间斗争的激烈</a:t>
            </a:r>
            <a:endParaRPr lang="zh-CN" altLang="en-US" sz="28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45">
                                          <p:stCondLst>
                                            <p:cond delay="0"/>
                                          </p:stCondLst>
                                        </p:cTn>
                                        <p:tgtEl>
                                          <p:spTgt spid="7"/>
                                        </p:tgtEl>
                                      </p:cBhvr>
                                    </p:animEffect>
                                    <p:anim calcmode="lin" valueType="num">
                                      <p:cBhvr>
                                        <p:cTn id="8" dur="456"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7"/>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7"/>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7"/>
                                        </p:tgtEl>
                                        <p:attrNameLst>
                                          <p:attrName>ppt_y</p:attrName>
                                        </p:attrNameLst>
                                      </p:cBhvr>
                                      <p:tavLst>
                                        <p:tav tm="0" fmla="#ppt_y-sin(pi*$)/81">
                                          <p:val>
                                            <p:fltVal val="0"/>
                                          </p:val>
                                        </p:tav>
                                        <p:tav tm="100000">
                                          <p:val>
                                            <p:fltVal val="1"/>
                                          </p:val>
                                        </p:tav>
                                      </p:tavLst>
                                    </p:anim>
                                    <p:animScale>
                                      <p:cBhvr>
                                        <p:cTn id="13" dur="7">
                                          <p:stCondLst>
                                            <p:cond delay="162"/>
                                          </p:stCondLst>
                                        </p:cTn>
                                        <p:tgtEl>
                                          <p:spTgt spid="7"/>
                                        </p:tgtEl>
                                      </p:cBhvr>
                                      <p:to x="100000" y="60000"/>
                                    </p:animScale>
                                    <p:animScale>
                                      <p:cBhvr>
                                        <p:cTn id="14" dur="41" decel="50000">
                                          <p:stCondLst>
                                            <p:cond delay="169"/>
                                          </p:stCondLst>
                                        </p:cTn>
                                        <p:tgtEl>
                                          <p:spTgt spid="7"/>
                                        </p:tgtEl>
                                      </p:cBhvr>
                                      <p:to x="100000" y="100000"/>
                                    </p:animScale>
                                    <p:animScale>
                                      <p:cBhvr>
                                        <p:cTn id="15" dur="7">
                                          <p:stCondLst>
                                            <p:cond delay="328"/>
                                          </p:stCondLst>
                                        </p:cTn>
                                        <p:tgtEl>
                                          <p:spTgt spid="7"/>
                                        </p:tgtEl>
                                      </p:cBhvr>
                                      <p:to x="100000" y="80000"/>
                                    </p:animScale>
                                    <p:animScale>
                                      <p:cBhvr>
                                        <p:cTn id="16" dur="41" decel="50000">
                                          <p:stCondLst>
                                            <p:cond delay="335"/>
                                          </p:stCondLst>
                                        </p:cTn>
                                        <p:tgtEl>
                                          <p:spTgt spid="7"/>
                                        </p:tgtEl>
                                      </p:cBhvr>
                                      <p:to x="100000" y="100000"/>
                                    </p:animScale>
                                    <p:animScale>
                                      <p:cBhvr>
                                        <p:cTn id="17" dur="7">
                                          <p:stCondLst>
                                            <p:cond delay="410"/>
                                          </p:stCondLst>
                                        </p:cTn>
                                        <p:tgtEl>
                                          <p:spTgt spid="7"/>
                                        </p:tgtEl>
                                      </p:cBhvr>
                                      <p:to x="100000" y="90000"/>
                                    </p:animScale>
                                    <p:animScale>
                                      <p:cBhvr>
                                        <p:cTn id="18" dur="41" decel="50000">
                                          <p:stCondLst>
                                            <p:cond delay="417"/>
                                          </p:stCondLst>
                                        </p:cTn>
                                        <p:tgtEl>
                                          <p:spTgt spid="7"/>
                                        </p:tgtEl>
                                      </p:cBhvr>
                                      <p:to x="100000" y="100000"/>
                                    </p:animScale>
                                    <p:animScale>
                                      <p:cBhvr>
                                        <p:cTn id="19" dur="7">
                                          <p:stCondLst>
                                            <p:cond delay="452"/>
                                          </p:stCondLst>
                                        </p:cTn>
                                        <p:tgtEl>
                                          <p:spTgt spid="7"/>
                                        </p:tgtEl>
                                      </p:cBhvr>
                                      <p:to x="100000" y="95000"/>
                                    </p:animScale>
                                    <p:animScale>
                                      <p:cBhvr>
                                        <p:cTn id="20" dur="41" decel="50000">
                                          <p:stCondLst>
                                            <p:cond delay="458"/>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145">
                                          <p:stCondLst>
                                            <p:cond delay="0"/>
                                          </p:stCondLst>
                                        </p:cTn>
                                        <p:tgtEl>
                                          <p:spTgt spid="3"/>
                                        </p:tgtEl>
                                      </p:cBhvr>
                                    </p:animEffect>
                                    <p:anim calcmode="lin" valueType="num">
                                      <p:cBhvr>
                                        <p:cTn id="45"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6"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7"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48"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49"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50" dur="7">
                                          <p:stCondLst>
                                            <p:cond delay="162"/>
                                          </p:stCondLst>
                                        </p:cTn>
                                        <p:tgtEl>
                                          <p:spTgt spid="3"/>
                                        </p:tgtEl>
                                      </p:cBhvr>
                                      <p:to x="100000" y="60000"/>
                                    </p:animScale>
                                    <p:animScale>
                                      <p:cBhvr>
                                        <p:cTn id="51" dur="41" decel="50000">
                                          <p:stCondLst>
                                            <p:cond delay="169"/>
                                          </p:stCondLst>
                                        </p:cTn>
                                        <p:tgtEl>
                                          <p:spTgt spid="3"/>
                                        </p:tgtEl>
                                      </p:cBhvr>
                                      <p:to x="100000" y="100000"/>
                                    </p:animScale>
                                    <p:animScale>
                                      <p:cBhvr>
                                        <p:cTn id="52" dur="7">
                                          <p:stCondLst>
                                            <p:cond delay="328"/>
                                          </p:stCondLst>
                                        </p:cTn>
                                        <p:tgtEl>
                                          <p:spTgt spid="3"/>
                                        </p:tgtEl>
                                      </p:cBhvr>
                                      <p:to x="100000" y="80000"/>
                                    </p:animScale>
                                    <p:animScale>
                                      <p:cBhvr>
                                        <p:cTn id="53" dur="41" decel="50000">
                                          <p:stCondLst>
                                            <p:cond delay="335"/>
                                          </p:stCondLst>
                                        </p:cTn>
                                        <p:tgtEl>
                                          <p:spTgt spid="3"/>
                                        </p:tgtEl>
                                      </p:cBhvr>
                                      <p:to x="100000" y="100000"/>
                                    </p:animScale>
                                    <p:animScale>
                                      <p:cBhvr>
                                        <p:cTn id="54" dur="7">
                                          <p:stCondLst>
                                            <p:cond delay="410"/>
                                          </p:stCondLst>
                                        </p:cTn>
                                        <p:tgtEl>
                                          <p:spTgt spid="3"/>
                                        </p:tgtEl>
                                      </p:cBhvr>
                                      <p:to x="100000" y="90000"/>
                                    </p:animScale>
                                    <p:animScale>
                                      <p:cBhvr>
                                        <p:cTn id="55" dur="41" decel="50000">
                                          <p:stCondLst>
                                            <p:cond delay="417"/>
                                          </p:stCondLst>
                                        </p:cTn>
                                        <p:tgtEl>
                                          <p:spTgt spid="3"/>
                                        </p:tgtEl>
                                      </p:cBhvr>
                                      <p:to x="100000" y="100000"/>
                                    </p:animScale>
                                    <p:animScale>
                                      <p:cBhvr>
                                        <p:cTn id="56" dur="7">
                                          <p:stCondLst>
                                            <p:cond delay="452"/>
                                          </p:stCondLst>
                                        </p:cTn>
                                        <p:tgtEl>
                                          <p:spTgt spid="3"/>
                                        </p:tgtEl>
                                      </p:cBhvr>
                                      <p:to x="100000" y="95000"/>
                                    </p:animScale>
                                    <p:animScale>
                                      <p:cBhvr>
                                        <p:cTn id="57" dur="41" decel="50000">
                                          <p:stCondLst>
                                            <p:cond delay="458"/>
                                          </p:stCondLst>
                                        </p:cTn>
                                        <p:tgtEl>
                                          <p:spTgt spid="3"/>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linds(horizontal)">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linds(horizontal)">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blinds(horizontal)">
                                      <p:cBhvr>
                                        <p:cTn id="7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11" grpId="0"/>
      <p:bldP spid="3" grpId="0" bldLvl="0" animBg="1"/>
      <p:bldP spid="4" grpId="0" bldLvl="0" animBg="1"/>
      <p:bldP spid="5"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34819" name="矩形 13"/>
          <p:cNvSpPr/>
          <p:nvPr/>
        </p:nvSpPr>
        <p:spPr>
          <a:xfrm>
            <a:off x="2566035" y="1567815"/>
            <a:ext cx="7059613" cy="2397125"/>
          </a:xfrm>
          <a:prstGeom prst="rect">
            <a:avLst/>
          </a:prstGeom>
          <a:noFill/>
          <a:ln w="9525">
            <a:noFill/>
          </a:ln>
        </p:spPr>
        <p:txBody>
          <a:bodyPr>
            <a:spAutoFit/>
          </a:bodyPr>
          <a:lstStyle/>
          <a:p>
            <a:pPr indent="719455">
              <a:lnSpc>
                <a:spcPct val="120000"/>
              </a:lnSpc>
            </a:pPr>
            <a:r>
              <a:rPr lang="zh-CN" altLang="en-US" sz="3200" b="1" dirty="0">
                <a:latin typeface="楷体" panose="02010609060101010101" charset="-122"/>
                <a:ea typeface="楷体" panose="02010609060101010101" charset="-122"/>
              </a:rPr>
              <a:t>北方冬天的雪，纷纷扬扬地飘落，它覆盖着原野、山峰、村庄、道路。漫天皆白，玉龙飞舞，引得古往今来无数文人墨客诗兴大发。</a:t>
            </a:r>
            <a:endParaRPr lang="zh-CN" altLang="en-US" sz="3200" b="1" dirty="0">
              <a:latin typeface="楷体" panose="02010609060101010101" charset="-122"/>
              <a:ea typeface="楷体" panose="02010609060101010101" charset="-122"/>
            </a:endParaRPr>
          </a:p>
        </p:txBody>
      </p:sp>
      <p:sp>
        <p:nvSpPr>
          <p:cNvPr id="15" name="矩形 14"/>
          <p:cNvSpPr/>
          <p:nvPr/>
        </p:nvSpPr>
        <p:spPr>
          <a:xfrm>
            <a:off x="2962910" y="4221163"/>
            <a:ext cx="6265863" cy="584200"/>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rPr>
              <a:t>你能背诵几句描写雪的诗句吗？</a:t>
            </a:r>
            <a:endParaRPr lang="zh-CN" altLang="en-US" sz="3200" b="1" dirty="0">
              <a:solidFill>
                <a:srgbClr val="FF0000"/>
              </a:solidFill>
              <a:latin typeface="楷体" panose="02010609060101010101" charset="-122"/>
              <a:ea typeface="楷体" panose="02010609060101010101" charset="-122"/>
            </a:endParaRPr>
          </a:p>
        </p:txBody>
      </p:sp>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290">
                                          <p:stCondLst>
                                            <p:cond delay="0"/>
                                          </p:stCondLst>
                                        </p:cTn>
                                        <p:tgtEl>
                                          <p:spTgt spid="15"/>
                                        </p:tgtEl>
                                      </p:cBhvr>
                                    </p:animEffect>
                                    <p:anim calcmode="lin" valueType="num">
                                      <p:cBhvr>
                                        <p:cTn id="8"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 dur="13">
                                          <p:stCondLst>
                                            <p:cond delay="325"/>
                                          </p:stCondLst>
                                        </p:cTn>
                                        <p:tgtEl>
                                          <p:spTgt spid="15"/>
                                        </p:tgtEl>
                                      </p:cBhvr>
                                      <p:to x="100000" y="60000"/>
                                    </p:animScale>
                                    <p:animScale>
                                      <p:cBhvr>
                                        <p:cTn id="14" dur="83" decel="50000">
                                          <p:stCondLst>
                                            <p:cond delay="338"/>
                                          </p:stCondLst>
                                        </p:cTn>
                                        <p:tgtEl>
                                          <p:spTgt spid="15"/>
                                        </p:tgtEl>
                                      </p:cBhvr>
                                      <p:to x="100000" y="100000"/>
                                    </p:animScale>
                                    <p:animScale>
                                      <p:cBhvr>
                                        <p:cTn id="15" dur="13">
                                          <p:stCondLst>
                                            <p:cond delay="656"/>
                                          </p:stCondLst>
                                        </p:cTn>
                                        <p:tgtEl>
                                          <p:spTgt spid="15"/>
                                        </p:tgtEl>
                                      </p:cBhvr>
                                      <p:to x="100000" y="80000"/>
                                    </p:animScale>
                                    <p:animScale>
                                      <p:cBhvr>
                                        <p:cTn id="16" dur="83" decel="50000">
                                          <p:stCondLst>
                                            <p:cond delay="669"/>
                                          </p:stCondLst>
                                        </p:cTn>
                                        <p:tgtEl>
                                          <p:spTgt spid="15"/>
                                        </p:tgtEl>
                                      </p:cBhvr>
                                      <p:to x="100000" y="100000"/>
                                    </p:animScale>
                                    <p:animScale>
                                      <p:cBhvr>
                                        <p:cTn id="17" dur="13">
                                          <p:stCondLst>
                                            <p:cond delay="821"/>
                                          </p:stCondLst>
                                        </p:cTn>
                                        <p:tgtEl>
                                          <p:spTgt spid="15"/>
                                        </p:tgtEl>
                                      </p:cBhvr>
                                      <p:to x="100000" y="90000"/>
                                    </p:animScale>
                                    <p:animScale>
                                      <p:cBhvr>
                                        <p:cTn id="18" dur="83" decel="50000">
                                          <p:stCondLst>
                                            <p:cond delay="834"/>
                                          </p:stCondLst>
                                        </p:cTn>
                                        <p:tgtEl>
                                          <p:spTgt spid="15"/>
                                        </p:tgtEl>
                                      </p:cBhvr>
                                      <p:to x="100000" y="100000"/>
                                    </p:animScale>
                                    <p:animScale>
                                      <p:cBhvr>
                                        <p:cTn id="19" dur="13">
                                          <p:stCondLst>
                                            <p:cond delay="904"/>
                                          </p:stCondLst>
                                        </p:cTn>
                                        <p:tgtEl>
                                          <p:spTgt spid="15"/>
                                        </p:tgtEl>
                                      </p:cBhvr>
                                      <p:to x="100000" y="95000"/>
                                    </p:animScale>
                                    <p:animScale>
                                      <p:cBhvr>
                                        <p:cTn id="20" dur="83" decel="50000">
                                          <p:stCondLst>
                                            <p:cond delay="917"/>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2466" name="文本框 1"/>
          <p:cNvSpPr txBox="1"/>
          <p:nvPr/>
        </p:nvSpPr>
        <p:spPr>
          <a:xfrm>
            <a:off x="4562475" y="562293"/>
            <a:ext cx="3152775" cy="5262245"/>
          </a:xfrm>
          <a:prstGeom prst="rect">
            <a:avLst/>
          </a:prstGeom>
          <a:noFill/>
          <a:ln w="9525">
            <a:noFill/>
          </a:ln>
        </p:spPr>
        <p:txBody>
          <a:bodyPr>
            <a:spAutoFit/>
          </a:bodyPr>
          <a:lstStyle/>
          <a:p>
            <a:pPr algn="ctr">
              <a:lnSpc>
                <a:spcPct val="150000"/>
              </a:lnSpc>
            </a:pPr>
            <a:r>
              <a:rPr lang="zh-CN" altLang="en-US" sz="3200" b="1" dirty="0">
                <a:latin typeface="楷体" panose="02010609060101010101" charset="-122"/>
                <a:ea typeface="楷体" panose="02010609060101010101" charset="-122"/>
              </a:rPr>
              <a:t>惜秦皇汉武，</a:t>
            </a:r>
            <a:endParaRPr lang="en-US" altLang="zh-CN"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略输文采；</a:t>
            </a:r>
            <a:endParaRPr lang="en-US" altLang="zh-CN"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唐宗宋祖，</a:t>
            </a:r>
            <a:endParaRPr lang="en-US" altLang="zh-CN"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稍逊风骚。</a:t>
            </a:r>
            <a:endParaRPr lang="zh-CN" altLang="en-US"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一代天骄，</a:t>
            </a:r>
            <a:endParaRPr lang="en-US" altLang="zh-CN"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成吉思汗，</a:t>
            </a:r>
            <a:endParaRPr lang="en-US" altLang="zh-CN" sz="3200" b="1" dirty="0">
              <a:latin typeface="楷体" panose="02010609060101010101" charset="-122"/>
              <a:ea typeface="楷体" panose="02010609060101010101" charset="-122"/>
            </a:endParaRPr>
          </a:p>
          <a:p>
            <a:pPr algn="ctr">
              <a:lnSpc>
                <a:spcPct val="150000"/>
              </a:lnSpc>
            </a:pPr>
            <a:r>
              <a:rPr lang="zh-CN" altLang="en-US" sz="3200" b="1" dirty="0">
                <a:latin typeface="楷体" panose="02010609060101010101" charset="-122"/>
                <a:ea typeface="楷体" panose="02010609060101010101" charset="-122"/>
              </a:rPr>
              <a:t>只识弯弓射大雕。</a:t>
            </a:r>
            <a:endParaRPr lang="zh-CN" altLang="en-US" sz="3200" b="1" dirty="0">
              <a:latin typeface="楷体" panose="02010609060101010101" charset="-122"/>
              <a:ea typeface="楷体" panose="02010609060101010101" charset="-122"/>
            </a:endParaRPr>
          </a:p>
        </p:txBody>
      </p:sp>
      <p:sp>
        <p:nvSpPr>
          <p:cNvPr id="5" name="椭圆 4"/>
          <p:cNvSpPr/>
          <p:nvPr/>
        </p:nvSpPr>
        <p:spPr>
          <a:xfrm>
            <a:off x="4731895" y="699713"/>
            <a:ext cx="446088" cy="6048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6" name="TextBox 5"/>
          <p:cNvSpPr txBox="1"/>
          <p:nvPr/>
        </p:nvSpPr>
        <p:spPr>
          <a:xfrm>
            <a:off x="1604963" y="597218"/>
            <a:ext cx="2932112" cy="2763837"/>
          </a:xfrm>
          <a:prstGeom prst="rect">
            <a:avLst/>
          </a:prstGeom>
          <a:noFill/>
          <a:ln w="9525">
            <a:noFill/>
          </a:ln>
        </p:spPr>
        <p:txBody>
          <a:bodyPr>
            <a:spAutoFit/>
          </a:bodyPr>
          <a:lstStyle/>
          <a:p>
            <a:pPr indent="719455">
              <a:spcBef>
                <a:spcPct val="50000"/>
              </a:spcBef>
            </a:pPr>
            <a:r>
              <a:rPr lang="zh-CN" altLang="en-US" sz="2800" b="1" dirty="0">
                <a:solidFill>
                  <a:srgbClr val="FF0000"/>
                </a:solidFill>
                <a:latin typeface="楷体" panose="02010609060101010101" charset="-122"/>
                <a:ea typeface="楷体" panose="02010609060101010101" charset="-122"/>
              </a:rPr>
              <a:t>总领评价，惜中含褒；委婉批评；时代、阶级局限；后来者居上的伟大气概。</a:t>
            </a:r>
            <a:endParaRPr lang="zh-CN" altLang="en-US" sz="2800" b="1" dirty="0">
              <a:solidFill>
                <a:srgbClr val="FF0000"/>
              </a:solidFill>
              <a:latin typeface="楷体" panose="02010609060101010101" charset="-122"/>
              <a:ea typeface="楷体" panose="02010609060101010101" charset="-122"/>
            </a:endParaRPr>
          </a:p>
          <a:p>
            <a:pPr indent="719455">
              <a:lnSpc>
                <a:spcPct val="120000"/>
              </a:lnSpc>
            </a:pPr>
            <a:endParaRPr lang="zh-CN" altLang="en-US" sz="2800" dirty="0">
              <a:solidFill>
                <a:srgbClr val="FF0000"/>
              </a:solidFill>
              <a:latin typeface="楷体" panose="02010609060101010101" charset="-122"/>
              <a:ea typeface="楷体" panose="02010609060101010101" charset="-122"/>
            </a:endParaRPr>
          </a:p>
        </p:txBody>
      </p:sp>
      <p:cxnSp>
        <p:nvCxnSpPr>
          <p:cNvPr id="7" name="直接连接符 6"/>
          <p:cNvCxnSpPr/>
          <p:nvPr/>
        </p:nvCxnSpPr>
        <p:spPr>
          <a:xfrm flipV="1">
            <a:off x="5185410" y="1966913"/>
            <a:ext cx="733425" cy="2381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185093" y="3464243"/>
            <a:ext cx="771525" cy="190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5848165" y="3635176"/>
            <a:ext cx="811213" cy="547688"/>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3" name="圆角矩形 2"/>
          <p:cNvSpPr/>
          <p:nvPr/>
        </p:nvSpPr>
        <p:spPr>
          <a:xfrm>
            <a:off x="4536758" y="5151438"/>
            <a:ext cx="811213" cy="54610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 name="TextBox 15"/>
          <p:cNvSpPr txBox="1"/>
          <p:nvPr/>
        </p:nvSpPr>
        <p:spPr>
          <a:xfrm>
            <a:off x="6967538" y="1056005"/>
            <a:ext cx="3200400" cy="3709035"/>
          </a:xfrm>
          <a:prstGeom prst="rect">
            <a:avLst/>
          </a:prstGeom>
          <a:noFill/>
          <a:ln w="9525">
            <a:noFill/>
          </a:ln>
        </p:spPr>
        <p:txBody>
          <a:bodyPr>
            <a:spAutoFit/>
          </a:bodyPr>
          <a:lstStyle/>
          <a:p>
            <a:pPr indent="719455">
              <a:lnSpc>
                <a:spcPct val="120000"/>
              </a:lnSpc>
            </a:pPr>
            <a:r>
              <a:rPr lang="zh-CN" altLang="en-US" sz="2800" b="1" dirty="0">
                <a:solidFill>
                  <a:srgbClr val="FF0000"/>
                </a:solidFill>
                <a:latin typeface="楷体" panose="02010609060101010101" charset="-122"/>
                <a:ea typeface="楷体" panose="02010609060101010101" charset="-122"/>
              </a:rPr>
              <a:t>措辞极有分寸</a:t>
            </a:r>
            <a:r>
              <a:rPr lang="zh-CN" altLang="en-US" sz="2800" b="1" dirty="0">
                <a:latin typeface="楷体" panose="02010609060101010101" charset="-122"/>
                <a:ea typeface="楷体" panose="02010609060101010101" charset="-122"/>
              </a:rPr>
              <a:t>，不是一概否定。他们都是中国历史上具有雄才大略，对中国历史的发展产生过巨大影响的杰出人物。</a:t>
            </a:r>
            <a:endParaRPr lang="en-US" altLang="zh-CN" sz="2800" b="1" dirty="0">
              <a:latin typeface="楷体" panose="02010609060101010101" charset="-122"/>
              <a:ea typeface="楷体" panose="02010609060101010101" charset="-122"/>
            </a:endParaRPr>
          </a:p>
        </p:txBody>
      </p:sp>
      <p:sp>
        <p:nvSpPr>
          <p:cNvPr id="8" name="TextBox 16"/>
          <p:cNvSpPr txBox="1"/>
          <p:nvPr/>
        </p:nvSpPr>
        <p:spPr>
          <a:xfrm>
            <a:off x="1538288" y="3184843"/>
            <a:ext cx="3189287" cy="2246312"/>
          </a:xfrm>
          <a:prstGeom prst="rect">
            <a:avLst/>
          </a:prstGeom>
          <a:noFill/>
          <a:ln w="9525">
            <a:noFill/>
          </a:ln>
        </p:spPr>
        <p:txBody>
          <a:bodyPr>
            <a:spAutoFit/>
          </a:bodyPr>
          <a:lstStyle/>
          <a:p>
            <a:pPr indent="719455"/>
            <a:r>
              <a:rPr lang="zh-CN" altLang="en-US" sz="2800" b="1" dirty="0">
                <a:solidFill>
                  <a:srgbClr val="FF0000"/>
                </a:solidFill>
                <a:latin typeface="楷体" panose="02010609060101010101" charset="-122"/>
                <a:ea typeface="楷体" panose="02010609060101010101" charset="-122"/>
              </a:rPr>
              <a:t>欲抑先扬</a:t>
            </a:r>
            <a:r>
              <a:rPr lang="zh-CN" altLang="en-US" sz="2800" b="1" dirty="0">
                <a:latin typeface="楷体" panose="02010609060101010101" charset="-122"/>
                <a:ea typeface="楷体" panose="02010609060101010101" charset="-122"/>
              </a:rPr>
              <a:t>，不但有</a:t>
            </a:r>
            <a:r>
              <a:rPr lang="zh-CN" altLang="en-US" sz="2800" b="1" dirty="0">
                <a:solidFill>
                  <a:srgbClr val="FF0000"/>
                </a:solidFill>
                <a:latin typeface="楷体" panose="02010609060101010101" charset="-122"/>
                <a:ea typeface="楷体" panose="02010609060101010101" charset="-122"/>
              </a:rPr>
              <a:t>惋惜之极</a:t>
            </a:r>
            <a:r>
              <a:rPr lang="zh-CN" altLang="en-US" sz="2800" b="1" dirty="0">
                <a:latin typeface="楷体" panose="02010609060101010101" charset="-122"/>
                <a:ea typeface="楷体" panose="02010609060101010101" charset="-122"/>
              </a:rPr>
              <a:t>的意味，而且</a:t>
            </a:r>
            <a:r>
              <a:rPr lang="zh-CN" altLang="en-US" sz="2800" b="1" dirty="0">
                <a:solidFill>
                  <a:srgbClr val="FF0000"/>
                </a:solidFill>
                <a:latin typeface="楷体" panose="02010609060101010101" charset="-122"/>
                <a:ea typeface="楷体" panose="02010609060101010101" charset="-122"/>
              </a:rPr>
              <a:t>略带嘲讽</a:t>
            </a:r>
            <a:r>
              <a:rPr lang="zh-CN" altLang="en-US" sz="2800" b="1" dirty="0">
                <a:latin typeface="楷体" panose="02010609060101010101" charset="-122"/>
                <a:ea typeface="楷体" panose="02010609060101010101" charset="-122"/>
              </a:rPr>
              <a:t>，表明成吉思汗只恃武功不知文治。</a:t>
            </a: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linds(horizontal)">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80">
                                          <p:stCondLst>
                                            <p:cond delay="0"/>
                                          </p:stCondLst>
                                        </p:cTn>
                                        <p:tgtEl>
                                          <p:spTgt spid="5"/>
                                        </p:tgtEl>
                                      </p:cBhvr>
                                    </p:animEffect>
                                    <p:anim calcmode="lin" valueType="num">
                                      <p:cBhvr>
                                        <p:cTn id="4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7" dur="26">
                                          <p:stCondLst>
                                            <p:cond delay="650"/>
                                          </p:stCondLst>
                                        </p:cTn>
                                        <p:tgtEl>
                                          <p:spTgt spid="5"/>
                                        </p:tgtEl>
                                      </p:cBhvr>
                                      <p:to x="100000" y="60000"/>
                                    </p:animScale>
                                    <p:animScale>
                                      <p:cBhvr>
                                        <p:cTn id="48" dur="166" decel="50000">
                                          <p:stCondLst>
                                            <p:cond delay="676"/>
                                          </p:stCondLst>
                                        </p:cTn>
                                        <p:tgtEl>
                                          <p:spTgt spid="5"/>
                                        </p:tgtEl>
                                      </p:cBhvr>
                                      <p:to x="100000" y="100000"/>
                                    </p:animScale>
                                    <p:animScale>
                                      <p:cBhvr>
                                        <p:cTn id="49" dur="26">
                                          <p:stCondLst>
                                            <p:cond delay="1312"/>
                                          </p:stCondLst>
                                        </p:cTn>
                                        <p:tgtEl>
                                          <p:spTgt spid="5"/>
                                        </p:tgtEl>
                                      </p:cBhvr>
                                      <p:to x="100000" y="80000"/>
                                    </p:animScale>
                                    <p:animScale>
                                      <p:cBhvr>
                                        <p:cTn id="50" dur="166" decel="50000">
                                          <p:stCondLst>
                                            <p:cond delay="1338"/>
                                          </p:stCondLst>
                                        </p:cTn>
                                        <p:tgtEl>
                                          <p:spTgt spid="5"/>
                                        </p:tgtEl>
                                      </p:cBhvr>
                                      <p:to x="100000" y="100000"/>
                                    </p:animScale>
                                    <p:animScale>
                                      <p:cBhvr>
                                        <p:cTn id="51" dur="26">
                                          <p:stCondLst>
                                            <p:cond delay="1642"/>
                                          </p:stCondLst>
                                        </p:cTn>
                                        <p:tgtEl>
                                          <p:spTgt spid="5"/>
                                        </p:tgtEl>
                                      </p:cBhvr>
                                      <p:to x="100000" y="90000"/>
                                    </p:animScale>
                                    <p:animScale>
                                      <p:cBhvr>
                                        <p:cTn id="52" dur="166" decel="50000">
                                          <p:stCondLst>
                                            <p:cond delay="1668"/>
                                          </p:stCondLst>
                                        </p:cTn>
                                        <p:tgtEl>
                                          <p:spTgt spid="5"/>
                                        </p:tgtEl>
                                      </p:cBhvr>
                                      <p:to x="100000" y="100000"/>
                                    </p:animScale>
                                    <p:animScale>
                                      <p:cBhvr>
                                        <p:cTn id="53" dur="26">
                                          <p:stCondLst>
                                            <p:cond delay="1808"/>
                                          </p:stCondLst>
                                        </p:cTn>
                                        <p:tgtEl>
                                          <p:spTgt spid="5"/>
                                        </p:tgtEl>
                                      </p:cBhvr>
                                      <p:to x="100000" y="95000"/>
                                    </p:animScale>
                                    <p:animScale>
                                      <p:cBhvr>
                                        <p:cTn id="54" dur="166" decel="50000">
                                          <p:stCondLst>
                                            <p:cond delay="1834"/>
                                          </p:stCondLst>
                                        </p:cTn>
                                        <p:tgtEl>
                                          <p:spTgt spid="5"/>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blinds(horizontal)">
                                      <p:cBhvr>
                                        <p:cTn id="5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bldLvl="0" animBg="1"/>
      <p:bldP spid="3" grpId="0" bldLvl="0" animBg="1"/>
      <p:bldP spid="4"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63490" name="矩形 1"/>
          <p:cNvSpPr/>
          <p:nvPr/>
        </p:nvSpPr>
        <p:spPr>
          <a:xfrm>
            <a:off x="1743393" y="213678"/>
            <a:ext cx="2937510" cy="5077460"/>
          </a:xfrm>
          <a:prstGeom prst="rect">
            <a:avLst/>
          </a:prstGeom>
          <a:noFill/>
          <a:ln w="9525">
            <a:noFill/>
          </a:ln>
        </p:spPr>
        <p:txBody>
          <a:bodyPr wrap="none">
            <a:spAutoFit/>
          </a:bodyPr>
          <a:lstStyle/>
          <a:p>
            <a:pPr>
              <a:lnSpc>
                <a:spcPct val="300000"/>
              </a:lnSpc>
            </a:pPr>
            <a:r>
              <a:rPr lang="zh-CN" altLang="en-US" sz="3600" b="1" dirty="0">
                <a:latin typeface="楷体" panose="02010609060101010101" charset="-122"/>
                <a:ea typeface="楷体" panose="02010609060101010101" charset="-122"/>
              </a:rPr>
              <a:t>俱往矣，</a:t>
            </a:r>
            <a:endParaRPr lang="en-US" altLang="zh-CN" sz="3600" b="1" dirty="0">
              <a:latin typeface="楷体" panose="02010609060101010101" charset="-122"/>
              <a:ea typeface="楷体" panose="02010609060101010101" charset="-122"/>
            </a:endParaRPr>
          </a:p>
          <a:p>
            <a:pPr>
              <a:lnSpc>
                <a:spcPct val="300000"/>
              </a:lnSpc>
            </a:pPr>
            <a:r>
              <a:rPr lang="zh-CN" altLang="en-US" sz="3600" b="1" dirty="0">
                <a:solidFill>
                  <a:srgbClr val="FF0000"/>
                </a:solidFill>
                <a:latin typeface="楷体" panose="02010609060101010101" charset="-122"/>
                <a:ea typeface="楷体" panose="02010609060101010101" charset="-122"/>
              </a:rPr>
              <a:t>数风流人物，</a:t>
            </a:r>
            <a:endParaRPr lang="en-US" altLang="zh-CN" sz="3600" b="1" dirty="0">
              <a:solidFill>
                <a:srgbClr val="FF0000"/>
              </a:solidFill>
              <a:latin typeface="楷体" panose="02010609060101010101" charset="-122"/>
              <a:ea typeface="楷体" panose="02010609060101010101" charset="-122"/>
            </a:endParaRPr>
          </a:p>
          <a:p>
            <a:pPr>
              <a:lnSpc>
                <a:spcPct val="300000"/>
              </a:lnSpc>
            </a:pPr>
            <a:r>
              <a:rPr lang="zh-CN" altLang="en-US" sz="3600" b="1" dirty="0">
                <a:solidFill>
                  <a:srgbClr val="FF0000"/>
                </a:solidFill>
                <a:latin typeface="楷体" panose="02010609060101010101" charset="-122"/>
                <a:ea typeface="楷体" panose="02010609060101010101" charset="-122"/>
              </a:rPr>
              <a:t>还看今朝。</a:t>
            </a:r>
            <a:endParaRPr lang="zh-CN" altLang="en-US" sz="3600" b="1" dirty="0">
              <a:solidFill>
                <a:srgbClr val="FF0000"/>
              </a:solidFill>
              <a:latin typeface="楷体" panose="02010609060101010101" charset="-122"/>
              <a:ea typeface="楷体" panose="02010609060101010101" charset="-122"/>
              <a:sym typeface="宋体" panose="02010600030101010101" pitchFamily="2" charset="-122"/>
            </a:endParaRPr>
          </a:p>
        </p:txBody>
      </p:sp>
      <p:sp>
        <p:nvSpPr>
          <p:cNvPr id="3" name="圆角矩形 2"/>
          <p:cNvSpPr/>
          <p:nvPr/>
        </p:nvSpPr>
        <p:spPr>
          <a:xfrm>
            <a:off x="1806435" y="1082512"/>
            <a:ext cx="1346200" cy="54610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楷体" panose="02010609060101010101" charset="-122"/>
              <a:ea typeface="楷体" panose="02010609060101010101" charset="-122"/>
              <a:cs typeface="+mn-cs"/>
            </a:endParaRPr>
          </a:p>
        </p:txBody>
      </p:sp>
      <p:sp>
        <p:nvSpPr>
          <p:cNvPr id="4" name="TextBox 3"/>
          <p:cNvSpPr txBox="1"/>
          <p:nvPr/>
        </p:nvSpPr>
        <p:spPr>
          <a:xfrm>
            <a:off x="4094163" y="751840"/>
            <a:ext cx="6210300" cy="954088"/>
          </a:xfrm>
          <a:prstGeom prst="rect">
            <a:avLst/>
          </a:prstGeom>
          <a:noFill/>
          <a:ln w="9525">
            <a:noFill/>
          </a:ln>
        </p:spPr>
        <p:txBody>
          <a:bodyPr>
            <a:spAutoFit/>
          </a:bodyPr>
          <a:lstStyle/>
          <a:p>
            <a:pPr indent="719455"/>
            <a:r>
              <a:rPr lang="zh-CN" altLang="en-US" sz="2800" b="1" dirty="0">
                <a:latin typeface="楷体" panose="02010609060101010101" charset="-122"/>
                <a:ea typeface="楷体" panose="02010609060101010101" charset="-122"/>
              </a:rPr>
              <a:t>将中国封建社会的历史一笔带过，转向诗人所处的当今时代。</a:t>
            </a:r>
            <a:endParaRPr lang="zh-CN" altLang="en-US" sz="2800" b="1" dirty="0">
              <a:latin typeface="楷体" panose="02010609060101010101" charset="-122"/>
              <a:ea typeface="楷体" panose="02010609060101010101" charset="-122"/>
            </a:endParaRPr>
          </a:p>
        </p:txBody>
      </p:sp>
      <p:sp>
        <p:nvSpPr>
          <p:cNvPr id="5" name="TextBox 4"/>
          <p:cNvSpPr txBox="1"/>
          <p:nvPr/>
        </p:nvSpPr>
        <p:spPr>
          <a:xfrm>
            <a:off x="4548505" y="1934528"/>
            <a:ext cx="5430838" cy="4227512"/>
          </a:xfrm>
          <a:prstGeom prst="rect">
            <a:avLst/>
          </a:prstGeom>
          <a:noFill/>
          <a:ln w="9525">
            <a:noFill/>
          </a:ln>
        </p:spPr>
        <p:txBody>
          <a:bodyPr>
            <a:spAutoFit/>
          </a:bodyPr>
          <a:lstStyle/>
          <a:p>
            <a:pPr indent="719455">
              <a:lnSpc>
                <a:spcPct val="120000"/>
              </a:lnSpc>
            </a:pPr>
            <a:r>
              <a:rPr lang="zh-CN" altLang="en-US" sz="2800" b="1" dirty="0">
                <a:latin typeface="楷体" panose="02010609060101010101" charset="-122"/>
                <a:ea typeface="楷体" panose="02010609060101010101" charset="-122"/>
              </a:rPr>
              <a:t>点出全词主题，</a:t>
            </a:r>
            <a:r>
              <a:rPr lang="zh-CN" altLang="en-US" sz="2800" b="1" dirty="0">
                <a:solidFill>
                  <a:srgbClr val="FF0000"/>
                </a:solidFill>
                <a:latin typeface="楷体" panose="02010609060101010101" charset="-122"/>
                <a:ea typeface="楷体" panose="02010609060101010101" charset="-122"/>
              </a:rPr>
              <a:t>新时代在文治和武功方面都有更杰出的、才能更伟大的人。</a:t>
            </a:r>
            <a:r>
              <a:rPr lang="zh-CN" altLang="en-US" sz="2800" b="1" dirty="0">
                <a:latin typeface="楷体" panose="02010609060101010101" charset="-122"/>
                <a:ea typeface="楷体" panose="02010609060101010101" charset="-122"/>
              </a:rPr>
              <a:t>这是今朝风流人物们决心登上历史舞台的威武雄壮的宣言，</a:t>
            </a:r>
            <a:r>
              <a:rPr lang="zh-CN" altLang="en-US" sz="2800" b="1" dirty="0">
                <a:solidFill>
                  <a:srgbClr val="FF0000"/>
                </a:solidFill>
                <a:latin typeface="楷体" panose="02010609060101010101" charset="-122"/>
                <a:ea typeface="楷体" panose="02010609060101010101" charset="-122"/>
              </a:rPr>
              <a:t>蕴含着诗人对祖国的深情，以及充满自信的的情怀，抒发了诗人的豪情壮志。</a:t>
            </a:r>
            <a:endParaRPr lang="zh-CN" altLang="en-US" sz="2800" b="1" dirty="0">
              <a:solidFill>
                <a:srgbClr val="FF0000"/>
              </a:solidFill>
              <a:latin typeface="楷体" panose="02010609060101010101" charset="-122"/>
              <a:ea typeface="楷体" panose="02010609060101010101" charset="-122"/>
            </a:endParaRPr>
          </a:p>
          <a:p>
            <a:pPr indent="719455">
              <a:lnSpc>
                <a:spcPct val="120000"/>
              </a:lnSpc>
            </a:pPr>
            <a:endParaRPr lang="zh-CN" altLang="en-US" sz="28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
                                          <p:stCondLst>
                                            <p:cond delay="0"/>
                                          </p:stCondLst>
                                        </p:cTn>
                                        <p:tgtEl>
                                          <p:spTgt spid="3"/>
                                        </p:tgtEl>
                                      </p:cBhvr>
                                    </p:animEffect>
                                    <p:anim calcmode="lin" valueType="num">
                                      <p:cBhvr>
                                        <p:cTn id="8"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13" dur="7">
                                          <p:stCondLst>
                                            <p:cond delay="162"/>
                                          </p:stCondLst>
                                        </p:cTn>
                                        <p:tgtEl>
                                          <p:spTgt spid="3"/>
                                        </p:tgtEl>
                                      </p:cBhvr>
                                      <p:to x="100000" y="60000"/>
                                    </p:animScale>
                                    <p:animScale>
                                      <p:cBhvr>
                                        <p:cTn id="14" dur="41" decel="50000">
                                          <p:stCondLst>
                                            <p:cond delay="169"/>
                                          </p:stCondLst>
                                        </p:cTn>
                                        <p:tgtEl>
                                          <p:spTgt spid="3"/>
                                        </p:tgtEl>
                                      </p:cBhvr>
                                      <p:to x="100000" y="100000"/>
                                    </p:animScale>
                                    <p:animScale>
                                      <p:cBhvr>
                                        <p:cTn id="15" dur="7">
                                          <p:stCondLst>
                                            <p:cond delay="328"/>
                                          </p:stCondLst>
                                        </p:cTn>
                                        <p:tgtEl>
                                          <p:spTgt spid="3"/>
                                        </p:tgtEl>
                                      </p:cBhvr>
                                      <p:to x="100000" y="80000"/>
                                    </p:animScale>
                                    <p:animScale>
                                      <p:cBhvr>
                                        <p:cTn id="16" dur="41" decel="50000">
                                          <p:stCondLst>
                                            <p:cond delay="335"/>
                                          </p:stCondLst>
                                        </p:cTn>
                                        <p:tgtEl>
                                          <p:spTgt spid="3"/>
                                        </p:tgtEl>
                                      </p:cBhvr>
                                      <p:to x="100000" y="100000"/>
                                    </p:animScale>
                                    <p:animScale>
                                      <p:cBhvr>
                                        <p:cTn id="17" dur="7">
                                          <p:stCondLst>
                                            <p:cond delay="410"/>
                                          </p:stCondLst>
                                        </p:cTn>
                                        <p:tgtEl>
                                          <p:spTgt spid="3"/>
                                        </p:tgtEl>
                                      </p:cBhvr>
                                      <p:to x="100000" y="90000"/>
                                    </p:animScale>
                                    <p:animScale>
                                      <p:cBhvr>
                                        <p:cTn id="18" dur="41" decel="50000">
                                          <p:stCondLst>
                                            <p:cond delay="417"/>
                                          </p:stCondLst>
                                        </p:cTn>
                                        <p:tgtEl>
                                          <p:spTgt spid="3"/>
                                        </p:tgtEl>
                                      </p:cBhvr>
                                      <p:to x="100000" y="100000"/>
                                    </p:animScale>
                                    <p:animScale>
                                      <p:cBhvr>
                                        <p:cTn id="19" dur="7">
                                          <p:stCondLst>
                                            <p:cond delay="452"/>
                                          </p:stCondLst>
                                        </p:cTn>
                                        <p:tgtEl>
                                          <p:spTgt spid="3"/>
                                        </p:tgtEl>
                                      </p:cBhvr>
                                      <p:to x="100000" y="95000"/>
                                    </p:animScale>
                                    <p:animScale>
                                      <p:cBhvr>
                                        <p:cTn id="20" dur="41" decel="50000">
                                          <p:stCondLst>
                                            <p:cond delay="458"/>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75780" name="文本框 9218"/>
          <p:cNvSpPr txBox="1"/>
          <p:nvPr/>
        </p:nvSpPr>
        <p:spPr>
          <a:xfrm>
            <a:off x="1421032" y="1928074"/>
            <a:ext cx="8251825" cy="2722880"/>
          </a:xfrm>
          <a:prstGeom prst="rect">
            <a:avLst/>
          </a:prstGeom>
          <a:noFill/>
          <a:ln w="9525">
            <a:noFill/>
          </a:ln>
        </p:spPr>
        <p:txBody>
          <a:bodyPr>
            <a:spAutoFit/>
          </a:bodyPr>
          <a:lstStyle/>
          <a:p>
            <a:pPr>
              <a:lnSpc>
                <a:spcPct val="130000"/>
              </a:lnSpc>
              <a:spcBef>
                <a:spcPct val="50000"/>
              </a:spcBef>
            </a:pPr>
            <a:r>
              <a:rPr lang="en-US" altLang="zh-CN" sz="3000" b="1" dirty="0">
                <a:latin typeface="宋体" panose="02010600030101010101" pitchFamily="2"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评古为论今做铺垫，起烘云托月的作用。</a:t>
            </a:r>
            <a:endParaRPr lang="zh-CN" altLang="en-US" sz="3000" b="1" dirty="0">
              <a:solidFill>
                <a:srgbClr val="FF0000"/>
              </a:solidFill>
              <a:latin typeface="楷体" panose="02010609060101010101" charset="-122"/>
              <a:ea typeface="楷体" panose="02010609060101010101" charset="-122"/>
              <a:cs typeface="楷体" panose="02010609060101010101" charset="-122"/>
            </a:endParaRPr>
          </a:p>
          <a:p>
            <a:pPr>
              <a:lnSpc>
                <a:spcPct val="130000"/>
              </a:lnSpc>
              <a:spcBef>
                <a:spcPct val="50000"/>
              </a:spcBef>
            </a:pPr>
            <a:r>
              <a:rPr lang="zh-CN" altLang="en-US" sz="3000" b="1" dirty="0">
                <a:latin typeface="楷体" panose="02010609060101010101" charset="-122"/>
                <a:ea typeface="楷体" panose="02010609060101010101" charset="-122"/>
                <a:cs typeface="楷体" panose="02010609060101010101" charset="-122"/>
              </a:rPr>
              <a:t>    作者以“往昔”与“今朝”对比，“英雄”与“风流人物”对比，突出了今朝革命英雄主宰河山的历史作用。</a:t>
            </a:r>
            <a:endParaRPr lang="zh-CN" altLang="en-US" sz="3000" b="1" dirty="0">
              <a:latin typeface="楷体" panose="02010609060101010101" charset="-122"/>
              <a:ea typeface="楷体" panose="02010609060101010101" charset="-122"/>
              <a:cs typeface="楷体" panose="02010609060101010101" charset="-122"/>
            </a:endParaRPr>
          </a:p>
        </p:txBody>
      </p:sp>
      <p:sp>
        <p:nvSpPr>
          <p:cNvPr id="64515" name="文本框 9218"/>
          <p:cNvSpPr txBox="1"/>
          <p:nvPr/>
        </p:nvSpPr>
        <p:spPr>
          <a:xfrm>
            <a:off x="2303565" y="850501"/>
            <a:ext cx="6996113" cy="584200"/>
          </a:xfrm>
          <a:prstGeom prst="rect">
            <a:avLst/>
          </a:prstGeom>
          <a:noFill/>
          <a:ln w="9525">
            <a:noFill/>
          </a:ln>
        </p:spPr>
        <p:txBody>
          <a:bodyPr>
            <a:spAutoFit/>
          </a:bodyPr>
          <a:lstStyle/>
          <a:p>
            <a:r>
              <a:rPr lang="zh-CN" altLang="en-US" sz="3200" b="1" dirty="0">
                <a:latin typeface="黑体" panose="02010609060101010101" charset="-122"/>
                <a:ea typeface="黑体" panose="02010609060101010101" charset="-122"/>
              </a:rPr>
              <a:t>说说下阙议论评说古代帝王的作用。</a:t>
            </a:r>
            <a:endParaRPr lang="en-US" altLang="zh-CN" sz="3200" b="1"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5780"/>
                                        </p:tgtEl>
                                        <p:attrNameLst>
                                          <p:attrName>style.visibility</p:attrName>
                                        </p:attrNameLst>
                                      </p:cBhvr>
                                      <p:to>
                                        <p:strVal val="visible"/>
                                      </p:to>
                                    </p:set>
                                    <p:anim calcmode="discrete" valueType="clr">
                                      <p:cBhvr override="childStyle">
                                        <p:cTn id="7" dur="80"/>
                                        <p:tgtEl>
                                          <p:spTgt spid="757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5780"/>
                                        </p:tgtEl>
                                        <p:attrNameLst>
                                          <p:attrName>fillcolor</p:attrName>
                                        </p:attrNameLst>
                                      </p:cBhvr>
                                      <p:tavLst>
                                        <p:tav tm="0">
                                          <p:val>
                                            <p:clrVal>
                                              <a:schemeClr val="accent2"/>
                                            </p:clrVal>
                                          </p:val>
                                        </p:tav>
                                        <p:tav tm="50000">
                                          <p:val>
                                            <p:clrVal>
                                              <a:schemeClr val="hlink"/>
                                            </p:clrVal>
                                          </p:val>
                                        </p:tav>
                                      </p:tavLst>
                                    </p:anim>
                                    <p:set>
                                      <p:cBhvr>
                                        <p:cTn id="9" dur="80"/>
                                        <p:tgtEl>
                                          <p:spTgt spid="757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1926" name="矩形 10"/>
          <p:cNvSpPr/>
          <p:nvPr/>
        </p:nvSpPr>
        <p:spPr>
          <a:xfrm>
            <a:off x="1385000" y="2203768"/>
            <a:ext cx="9029862" cy="2861310"/>
          </a:xfrm>
          <a:prstGeom prst="rect">
            <a:avLst/>
          </a:prstGeom>
          <a:noFill/>
          <a:ln w="9525">
            <a:noFill/>
          </a:ln>
        </p:spPr>
        <p:txBody>
          <a:bodyPr wrap="square">
            <a:spAutoFit/>
          </a:bodyPr>
          <a:lstStyle/>
          <a:p>
            <a:pPr>
              <a:lnSpc>
                <a:spcPct val="150000"/>
              </a:lnSpc>
              <a:spcBef>
                <a:spcPct val="50000"/>
              </a:spcBef>
            </a:pPr>
            <a:r>
              <a:rPr lang="zh-CN" altLang="en-US" sz="3000" b="1" dirty="0">
                <a:latin typeface="Arial" panose="020B0604020202020204" pitchFamily="34" charset="0"/>
              </a:rPr>
              <a:t>       </a:t>
            </a:r>
            <a:r>
              <a:rPr lang="zh-CN" altLang="en-US" sz="3000" b="1" dirty="0">
                <a:latin typeface="楷体" panose="02010609060101010101" charset="-122"/>
                <a:ea typeface="楷体" panose="02010609060101010101" charset="-122"/>
              </a:rPr>
              <a:t>第一层：祖国的河山是这样美好，难怪古今许多英雄人物为之倾倒，争着为她的统一和强大而奋斗。这一层的作用主要是承上启下，引入下面对古今人物的评论。</a:t>
            </a:r>
            <a:endParaRPr lang="zh-CN" altLang="en-US" sz="3000" b="1" dirty="0">
              <a:latin typeface="楷体" panose="02010609060101010101" charset="-122"/>
              <a:ea typeface="楷体" panose="02010609060101010101" charset="-122"/>
            </a:endParaRPr>
          </a:p>
        </p:txBody>
      </p:sp>
      <p:sp>
        <p:nvSpPr>
          <p:cNvPr id="8" name="矩形 7"/>
          <p:cNvSpPr/>
          <p:nvPr/>
        </p:nvSpPr>
        <p:spPr>
          <a:xfrm>
            <a:off x="2451251" y="1316097"/>
            <a:ext cx="6692900" cy="552450"/>
          </a:xfrm>
          <a:prstGeom prst="rect">
            <a:avLst/>
          </a:prstGeom>
          <a:noFill/>
          <a:ln w="9525">
            <a:noFill/>
          </a:ln>
        </p:spPr>
        <p:txBody>
          <a:bodyPr wrap="none">
            <a:spAutoFit/>
          </a:bodyPr>
          <a:lstStyle/>
          <a:p>
            <a:r>
              <a:rPr lang="zh-CN" altLang="en-US" sz="3000" b="1" dirty="0">
                <a:solidFill>
                  <a:srgbClr val="0000FF"/>
                </a:solidFill>
                <a:latin typeface="黑体" panose="02010609060101010101" charset="-122"/>
                <a:ea typeface="黑体" panose="02010609060101010101" charset="-122"/>
              </a:rPr>
              <a:t>按引入、评古、论今将下阕分为三层。</a:t>
            </a:r>
            <a:endParaRPr lang="zh-CN" altLang="en-US" sz="3000" b="1" dirty="0">
              <a:solidFill>
                <a:srgbClr val="0000FF"/>
              </a:solidFill>
              <a:latin typeface="黑体" panose="02010609060101010101" charset="-122"/>
              <a:ea typeface="黑体" panose="02010609060101010101" charset="-122"/>
            </a:endParaRPr>
          </a:p>
        </p:txBody>
      </p:sp>
      <p:sp>
        <p:nvSpPr>
          <p:cNvPr id="65540" name="文本框 1"/>
          <p:cNvSpPr txBox="1"/>
          <p:nvPr/>
        </p:nvSpPr>
        <p:spPr>
          <a:xfrm>
            <a:off x="1714850" y="610235"/>
            <a:ext cx="2290762" cy="584200"/>
          </a:xfrm>
          <a:prstGeom prst="rect">
            <a:avLst/>
          </a:prstGeom>
          <a:noFill/>
          <a:ln w="9525">
            <a:noFill/>
          </a:ln>
        </p:spPr>
        <p:txBody>
          <a:bodyPr>
            <a:spAutoFit/>
          </a:bodyPr>
          <a:lstStyle/>
          <a:p>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下阕小结：</a:t>
            </a:r>
            <a:endParaRPr lang="zh-CN" altLang="en-US" sz="32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81926"/>
                                        </p:tgtEl>
                                        <p:attrNameLst>
                                          <p:attrName>style.visibility</p:attrName>
                                        </p:attrNameLst>
                                      </p:cBhvr>
                                      <p:to>
                                        <p:strVal val="visible"/>
                                      </p:to>
                                    </p:set>
                                    <p:anim calcmode="lin" valueType="num">
                                      <p:cBhvr>
                                        <p:cTn id="16" dur="500" fill="hold"/>
                                        <p:tgtEl>
                                          <p:spTgt spid="81926"/>
                                        </p:tgtEl>
                                        <p:attrNameLst>
                                          <p:attrName>ppt_w</p:attrName>
                                        </p:attrNameLst>
                                      </p:cBhvr>
                                      <p:tavLst>
                                        <p:tav tm="0">
                                          <p:val>
                                            <p:fltVal val="0"/>
                                          </p:val>
                                        </p:tav>
                                        <p:tav tm="100000">
                                          <p:val>
                                            <p:strVal val="#ppt_w"/>
                                          </p:val>
                                        </p:tav>
                                      </p:tavLst>
                                    </p:anim>
                                    <p:anim calcmode="lin" valueType="num">
                                      <p:cBhvr>
                                        <p:cTn id="17" dur="500" fill="hold"/>
                                        <p:tgtEl>
                                          <p:spTgt spid="81926"/>
                                        </p:tgtEl>
                                        <p:attrNameLst>
                                          <p:attrName>ppt_h</p:attrName>
                                        </p:attrNameLst>
                                      </p:cBhvr>
                                      <p:tavLst>
                                        <p:tav tm="0">
                                          <p:val>
                                            <p:fltVal val="0"/>
                                          </p:val>
                                        </p:tav>
                                        <p:tav tm="100000">
                                          <p:val>
                                            <p:strVal val="#ppt_h"/>
                                          </p:val>
                                        </p:tav>
                                      </p:tavLst>
                                    </p:anim>
                                    <p:animEffect transition="in" filter="fade">
                                      <p:cBhvr>
                                        <p:cTn id="18" dur="500"/>
                                        <p:tgtEl>
                                          <p:spTgt spid="81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1927" name="矩形 11"/>
          <p:cNvSpPr/>
          <p:nvPr/>
        </p:nvSpPr>
        <p:spPr>
          <a:xfrm>
            <a:off x="1866900" y="1309688"/>
            <a:ext cx="8255000" cy="3553460"/>
          </a:xfrm>
          <a:prstGeom prst="rect">
            <a:avLst/>
          </a:prstGeom>
          <a:noFill/>
          <a:ln w="9525">
            <a:noFill/>
          </a:ln>
        </p:spPr>
        <p:txBody>
          <a:bodyPr>
            <a:spAutoFit/>
          </a:bodyPr>
          <a:lstStyle/>
          <a:p>
            <a:pPr>
              <a:lnSpc>
                <a:spcPct val="150000"/>
              </a:lnSpc>
              <a:spcBef>
                <a:spcPct val="50000"/>
              </a:spcBef>
            </a:pPr>
            <a:r>
              <a:rPr lang="en-US" altLang="zh-CN" sz="3000" b="1" dirty="0">
                <a:latin typeface="楷体" panose="02010609060101010101" charset="-122"/>
                <a:ea typeface="楷体" panose="02010609060101010101" charset="-122"/>
                <a:cs typeface="楷体" panose="02010609060101010101" charset="-122"/>
              </a:rPr>
              <a:t>    </a:t>
            </a:r>
            <a:r>
              <a:rPr lang="zh-CN" altLang="en-US" sz="3000" b="1" dirty="0">
                <a:latin typeface="楷体" panose="02010609060101010101" charset="-122"/>
                <a:ea typeface="楷体" panose="02010609060101010101" charset="-122"/>
                <a:cs typeface="楷体" panose="02010609060101010101" charset="-122"/>
              </a:rPr>
              <a:t>第二层：用“惜”字对古代帝王的代表人物作了总的评价。他们都是开国之君，武功赫赫，然而文治不足，“俱往矣”一句宣告了旧时代的一去不复返，表现了毛泽东气吞山河、雄视千古的伟大气魄。</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1927"/>
                                        </p:tgtEl>
                                        <p:attrNameLst>
                                          <p:attrName>style.visibility</p:attrName>
                                        </p:attrNameLst>
                                      </p:cBhvr>
                                      <p:to>
                                        <p:strVal val="visible"/>
                                      </p:to>
                                    </p:set>
                                    <p:anim calcmode="lin" valueType="num">
                                      <p:cBhvr>
                                        <p:cTn id="7" dur="500" fill="hold"/>
                                        <p:tgtEl>
                                          <p:spTgt spid="81927"/>
                                        </p:tgtEl>
                                        <p:attrNameLst>
                                          <p:attrName>ppt_w</p:attrName>
                                        </p:attrNameLst>
                                      </p:cBhvr>
                                      <p:tavLst>
                                        <p:tav tm="0">
                                          <p:val>
                                            <p:fltVal val="0"/>
                                          </p:val>
                                        </p:tav>
                                        <p:tav tm="100000">
                                          <p:val>
                                            <p:strVal val="#ppt_w"/>
                                          </p:val>
                                        </p:tav>
                                      </p:tavLst>
                                    </p:anim>
                                    <p:anim calcmode="lin" valueType="num">
                                      <p:cBhvr>
                                        <p:cTn id="8" dur="500" fill="hold"/>
                                        <p:tgtEl>
                                          <p:spTgt spid="81927"/>
                                        </p:tgtEl>
                                        <p:attrNameLst>
                                          <p:attrName>ppt_h</p:attrName>
                                        </p:attrNameLst>
                                      </p:cBhvr>
                                      <p:tavLst>
                                        <p:tav tm="0">
                                          <p:val>
                                            <p:fltVal val="0"/>
                                          </p:val>
                                        </p:tav>
                                        <p:tav tm="100000">
                                          <p:val>
                                            <p:strVal val="#ppt_h"/>
                                          </p:val>
                                        </p:tav>
                                      </p:tavLst>
                                    </p:anim>
                                    <p:animEffect transition="in" filter="fade">
                                      <p:cBhvr>
                                        <p:cTn id="9" dur="500"/>
                                        <p:tgtEl>
                                          <p:spTgt spid="81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65538" name="矩形 10"/>
          <p:cNvSpPr/>
          <p:nvPr/>
        </p:nvSpPr>
        <p:spPr>
          <a:xfrm>
            <a:off x="1779588" y="543243"/>
            <a:ext cx="8261350" cy="3091815"/>
          </a:xfrm>
          <a:prstGeom prst="rect">
            <a:avLst/>
          </a:prstGeom>
          <a:noFill/>
          <a:ln w="9525">
            <a:noFill/>
          </a:ln>
        </p:spPr>
        <p:txBody>
          <a:bodyPr>
            <a:spAutoFit/>
          </a:bodyPr>
          <a:lstStyle/>
          <a:p>
            <a:pPr>
              <a:lnSpc>
                <a:spcPct val="130000"/>
              </a:lnSpc>
              <a:spcBef>
                <a:spcPct val="50000"/>
              </a:spcBef>
            </a:pPr>
            <a:r>
              <a:rPr lang="en-US" altLang="zh-CN" sz="3000" b="1" dirty="0">
                <a:latin typeface="楷体" panose="02010609060101010101" charset="-122"/>
                <a:ea typeface="楷体" panose="02010609060101010101" charset="-122"/>
                <a:cs typeface="楷体" panose="02010609060101010101" charset="-122"/>
              </a:rPr>
              <a:t>    </a:t>
            </a:r>
            <a:r>
              <a:rPr lang="zh-CN" altLang="en-US" sz="3000" b="1" dirty="0">
                <a:latin typeface="楷体" panose="02010609060101010101" charset="-122"/>
                <a:ea typeface="楷体" panose="02010609060101010101" charset="-122"/>
                <a:cs typeface="楷体" panose="02010609060101010101" charset="-122"/>
              </a:rPr>
              <a:t>第三层为论今。作者指出只有今天在中国共产党领导下的伟大的中国人民，才算得上是创造历史、开拓未来的真正英雄。这一层与上阕的第三层遥相呼应，表现了作者创造历史，迎来美好明天的革命豪情和乐观主义精神。</a:t>
            </a:r>
            <a:endParaRPr lang="zh-CN" altLang="en-US" sz="3000" b="1" dirty="0">
              <a:latin typeface="楷体" panose="02010609060101010101" charset="-122"/>
              <a:ea typeface="楷体" panose="02010609060101010101" charset="-122"/>
              <a:cs typeface="楷体" panose="02010609060101010101" charset="-122"/>
            </a:endParaRPr>
          </a:p>
        </p:txBody>
      </p:sp>
      <p:pic>
        <p:nvPicPr>
          <p:cNvPr id="3" name="图片 2" descr="数风流人物.jpg"/>
          <p:cNvPicPr>
            <a:picLocks noChangeAspect="1"/>
          </p:cNvPicPr>
          <p:nvPr/>
        </p:nvPicPr>
        <p:blipFill>
          <a:blip r:embed="rId1" cstate="print"/>
          <a:srcRect t="14258" b="9277"/>
          <a:stretch>
            <a:fillRect/>
          </a:stretch>
        </p:blipFill>
        <p:spPr>
          <a:xfrm>
            <a:off x="3311525" y="3608705"/>
            <a:ext cx="5508625" cy="26812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500" fill="hold"/>
                                        <p:tgtEl>
                                          <p:spTgt spid="65538"/>
                                        </p:tgtEl>
                                        <p:attrNameLst>
                                          <p:attrName>ppt_w</p:attrName>
                                        </p:attrNameLst>
                                      </p:cBhvr>
                                      <p:tavLst>
                                        <p:tav tm="0">
                                          <p:val>
                                            <p:fltVal val="0"/>
                                          </p:val>
                                        </p:tav>
                                        <p:tav tm="100000">
                                          <p:val>
                                            <p:strVal val="#ppt_w"/>
                                          </p:val>
                                        </p:tav>
                                      </p:tavLst>
                                    </p:anim>
                                    <p:anim calcmode="lin" valueType="num">
                                      <p:cBhvr>
                                        <p:cTn id="8" dur="500" fill="hold"/>
                                        <p:tgtEl>
                                          <p:spTgt spid="65538"/>
                                        </p:tgtEl>
                                        <p:attrNameLst>
                                          <p:attrName>ppt_h</p:attrName>
                                        </p:attrNameLst>
                                      </p:cBhvr>
                                      <p:tavLst>
                                        <p:tav tm="0">
                                          <p:val>
                                            <p:fltVal val="0"/>
                                          </p:val>
                                        </p:tav>
                                        <p:tav tm="100000">
                                          <p:val>
                                            <p:strVal val="#ppt_h"/>
                                          </p:val>
                                        </p:tav>
                                      </p:tavLst>
                                    </p:anim>
                                    <p:animEffect transition="in" filter="fade">
                                      <p:cBhvr>
                                        <p:cTn id="9" dur="500"/>
                                        <p:tgtEl>
                                          <p:spTgt spid="65538"/>
                                        </p:tgtEl>
                                      </p:cBhvr>
                                    </p:animEffect>
                                  </p:childTnLst>
                                </p:cTn>
                              </p:par>
                            </p:childTnLst>
                          </p:cTn>
                        </p:par>
                        <p:par>
                          <p:cTn id="10" fill="hold">
                            <p:stCondLst>
                              <p:cond delay="500"/>
                            </p:stCondLst>
                            <p:childTnLst>
                              <p:par>
                                <p:cTn id="11" presetID="6" presetClass="entr" presetSubtype="3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ou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54277" name="Text Box 4"/>
          <p:cNvSpPr txBox="1"/>
          <p:nvPr/>
        </p:nvSpPr>
        <p:spPr>
          <a:xfrm>
            <a:off x="2348548" y="1635125"/>
            <a:ext cx="675005" cy="3357880"/>
          </a:xfrm>
          <a:prstGeom prst="rect">
            <a:avLst/>
          </a:prstGeom>
          <a:noFill/>
          <a:ln w="9525">
            <a:noFill/>
          </a:ln>
        </p:spPr>
        <p:txBody>
          <a:bodyPr vert="eaVert" wrap="none">
            <a:spAutoFit/>
          </a:bodyPr>
          <a:lstStyle/>
          <a:p>
            <a:r>
              <a:rPr lang="zh-CN" altLang="en-US" sz="3200" b="1" dirty="0">
                <a:solidFill>
                  <a:srgbClr val="0000FF"/>
                </a:solidFill>
                <a:latin typeface="楷体" panose="02010609060101010101" charset="-122"/>
                <a:ea typeface="楷体" panose="02010609060101010101" charset="-122"/>
              </a:rPr>
              <a:t>引无数英雄竞折腰</a:t>
            </a:r>
            <a:endParaRPr lang="zh-CN" altLang="en-US" sz="3200" b="1" dirty="0">
              <a:solidFill>
                <a:srgbClr val="0000FF"/>
              </a:solidFill>
              <a:latin typeface="楷体" panose="02010609060101010101" charset="-122"/>
              <a:ea typeface="楷体" panose="02010609060101010101" charset="-122"/>
            </a:endParaRPr>
          </a:p>
        </p:txBody>
      </p:sp>
      <p:sp>
        <p:nvSpPr>
          <p:cNvPr id="54278" name="Text Box 5"/>
          <p:cNvSpPr txBox="1"/>
          <p:nvPr/>
        </p:nvSpPr>
        <p:spPr>
          <a:xfrm>
            <a:off x="3133090" y="1993900"/>
            <a:ext cx="674688" cy="2949575"/>
          </a:xfrm>
          <a:prstGeom prst="rect">
            <a:avLst/>
          </a:prstGeom>
          <a:noFill/>
          <a:ln w="9525">
            <a:noFill/>
          </a:ln>
        </p:spPr>
        <p:txBody>
          <a:bodyPr vert="eaVert" wrap="none">
            <a:spAutoFit/>
          </a:bodyPr>
          <a:lstStyle/>
          <a:p>
            <a:r>
              <a:rPr lang="zh-CN" altLang="en-US" sz="3200" b="1" dirty="0">
                <a:latin typeface="楷体" panose="02010609060101010101" charset="-122"/>
                <a:ea typeface="楷体" panose="02010609060101010101" charset="-122"/>
              </a:rPr>
              <a:t>（议论、抒情）</a:t>
            </a:r>
            <a:endParaRPr lang="zh-CN" altLang="en-US" sz="3200" b="1" dirty="0">
              <a:latin typeface="楷体" panose="02010609060101010101" charset="-122"/>
              <a:ea typeface="楷体" panose="02010609060101010101" charset="-122"/>
            </a:endParaRPr>
          </a:p>
        </p:txBody>
      </p:sp>
      <p:sp>
        <p:nvSpPr>
          <p:cNvPr id="54279" name="AutoShape 6"/>
          <p:cNvSpPr/>
          <p:nvPr/>
        </p:nvSpPr>
        <p:spPr>
          <a:xfrm>
            <a:off x="4230053" y="1938338"/>
            <a:ext cx="207963" cy="2751138"/>
          </a:xfrm>
          <a:prstGeom prst="leftBrace">
            <a:avLst>
              <a:gd name="adj1" fmla="val 22595"/>
              <a:gd name="adj2" fmla="val 50000"/>
            </a:avLst>
          </a:prstGeom>
          <a:ln>
            <a:headEnd type="none" w="med" len="med"/>
            <a:tailEnd type="none" w="med" len="med"/>
          </a:ln>
        </p:spPr>
        <p:style>
          <a:lnRef idx="2">
            <a:schemeClr val="dk1"/>
          </a:lnRef>
          <a:fillRef idx="0">
            <a:schemeClr val="dk1"/>
          </a:fillRef>
          <a:effectRef idx="1">
            <a:schemeClr val="dk1"/>
          </a:effectRef>
          <a:fontRef idx="minor">
            <a:schemeClr val="tx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1" i="0" u="none" strike="noStrike" kern="1200" cap="none" spc="0" normalizeH="0" baseline="0" noProof="1">
              <a:ln>
                <a:noFill/>
              </a:ln>
              <a:solidFill>
                <a:srgbClr val="FF0000"/>
              </a:solidFill>
              <a:effectLst/>
              <a:uLnTx/>
              <a:uFillTx/>
              <a:latin typeface="楷体" panose="02010609060101010101" charset="-122"/>
              <a:ea typeface="楷体" panose="02010609060101010101" charset="-122"/>
              <a:cs typeface="+mn-cs"/>
            </a:endParaRPr>
          </a:p>
        </p:txBody>
      </p:sp>
      <p:sp>
        <p:nvSpPr>
          <p:cNvPr id="54280" name="Text Box 7"/>
          <p:cNvSpPr txBox="1"/>
          <p:nvPr/>
        </p:nvSpPr>
        <p:spPr>
          <a:xfrm>
            <a:off x="4518978" y="1790700"/>
            <a:ext cx="3857625" cy="582613"/>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rPr>
              <a:t>承上启下，引入论述</a:t>
            </a:r>
            <a:endParaRPr lang="zh-CN" altLang="en-US" sz="3200" b="1" dirty="0">
              <a:latin typeface="楷体" panose="02010609060101010101" charset="-122"/>
              <a:ea typeface="楷体" panose="02010609060101010101" charset="-122"/>
            </a:endParaRPr>
          </a:p>
        </p:txBody>
      </p:sp>
      <p:sp>
        <p:nvSpPr>
          <p:cNvPr id="54281" name="Text Box 8"/>
          <p:cNvSpPr txBox="1"/>
          <p:nvPr/>
        </p:nvSpPr>
        <p:spPr>
          <a:xfrm>
            <a:off x="4518978" y="3022600"/>
            <a:ext cx="3449637" cy="582613"/>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cs typeface="楷体" panose="02010609060101010101" charset="-122"/>
              </a:rPr>
              <a:t>具体评论：“惜”</a:t>
            </a:r>
            <a:endParaRPr lang="zh-CN" altLang="en-US" sz="3200" b="1" dirty="0">
              <a:latin typeface="楷体" panose="02010609060101010101" charset="-122"/>
              <a:ea typeface="楷体" panose="02010609060101010101" charset="-122"/>
              <a:cs typeface="楷体" panose="02010609060101010101" charset="-122"/>
            </a:endParaRPr>
          </a:p>
        </p:txBody>
      </p:sp>
      <p:sp>
        <p:nvSpPr>
          <p:cNvPr id="54282" name="Text Box 9"/>
          <p:cNvSpPr txBox="1"/>
          <p:nvPr/>
        </p:nvSpPr>
        <p:spPr>
          <a:xfrm>
            <a:off x="4518978" y="4168775"/>
            <a:ext cx="4265612" cy="582613"/>
          </a:xfrm>
          <a:prstGeom prst="rect">
            <a:avLst/>
          </a:prstGeom>
          <a:noFill/>
          <a:ln w="9525">
            <a:noFill/>
          </a:ln>
        </p:spPr>
        <p:txBody>
          <a:bodyPr wrap="none">
            <a:spAutoFit/>
          </a:bodyPr>
          <a:lstStyle/>
          <a:p>
            <a:r>
              <a:rPr lang="zh-CN" altLang="en-US" sz="3200" b="1" dirty="0">
                <a:latin typeface="楷体" panose="02010609060101010101" charset="-122"/>
                <a:ea typeface="楷体" panose="02010609060101010101" charset="-122"/>
                <a:cs typeface="楷体" panose="02010609060101010101" charset="-122"/>
              </a:rPr>
              <a:t>歌颂时代英雄：“数”</a:t>
            </a:r>
            <a:endParaRPr lang="zh-CN" altLang="en-US" sz="3200" b="1" dirty="0">
              <a:latin typeface="楷体" panose="02010609060101010101" charset="-122"/>
              <a:ea typeface="楷体" panose="02010609060101010101" charset="-122"/>
              <a:cs typeface="楷体" panose="02010609060101010101" charset="-122"/>
            </a:endParaRPr>
          </a:p>
        </p:txBody>
      </p:sp>
      <p:sp>
        <p:nvSpPr>
          <p:cNvPr id="54283" name="Text Box 10"/>
          <p:cNvSpPr txBox="1"/>
          <p:nvPr/>
        </p:nvSpPr>
        <p:spPr>
          <a:xfrm>
            <a:off x="8903653" y="1604963"/>
            <a:ext cx="674687" cy="3417887"/>
          </a:xfrm>
          <a:prstGeom prst="rect">
            <a:avLst/>
          </a:prstGeom>
          <a:noFill/>
          <a:ln w="9525">
            <a:noFill/>
          </a:ln>
        </p:spPr>
        <p:txBody>
          <a:bodyPr vert="eaVert">
            <a:spAutoFit/>
          </a:bodyPr>
          <a:lstStyle/>
          <a:p>
            <a:r>
              <a:rPr lang="zh-CN" altLang="en-US" sz="3200" b="1" dirty="0">
                <a:solidFill>
                  <a:srgbClr val="0000FF"/>
                </a:solidFill>
                <a:latin typeface="楷体" panose="02010609060101010101" charset="-122"/>
                <a:ea typeface="楷体" panose="02010609060101010101" charset="-122"/>
              </a:rPr>
              <a:t>歌颂无产阶级英雄</a:t>
            </a:r>
            <a:endParaRPr lang="zh-CN" altLang="en-US" sz="3200" b="1" dirty="0">
              <a:solidFill>
                <a:srgbClr val="0000FF"/>
              </a:solidFill>
              <a:latin typeface="楷体" panose="02010609060101010101" charset="-122"/>
              <a:ea typeface="楷体" panose="02010609060101010101" charset="-122"/>
            </a:endParaRPr>
          </a:p>
        </p:txBody>
      </p:sp>
      <p:sp>
        <p:nvSpPr>
          <p:cNvPr id="68617" name="文本框 2"/>
          <p:cNvSpPr txBox="1"/>
          <p:nvPr/>
        </p:nvSpPr>
        <p:spPr>
          <a:xfrm>
            <a:off x="1845628" y="612775"/>
            <a:ext cx="1287462" cy="584200"/>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sym typeface="宋体" panose="02010600030101010101" pitchFamily="2" charset="-122"/>
              </a:rPr>
              <a:t>小结：</a:t>
            </a:r>
            <a:endParaRPr lang="zh-CN" altLang="en-US" sz="3200" b="1" dirty="0">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fade">
                                      <p:cBhvr>
                                        <p:cTn id="7" dur="500"/>
                                        <p:tgtEl>
                                          <p:spTgt spid="542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278"/>
                                        </p:tgtEl>
                                        <p:attrNameLst>
                                          <p:attrName>style.visibility</p:attrName>
                                        </p:attrNameLst>
                                      </p:cBhvr>
                                      <p:to>
                                        <p:strVal val="visible"/>
                                      </p:to>
                                    </p:set>
                                    <p:animEffect transition="in" filter="fade">
                                      <p:cBhvr>
                                        <p:cTn id="10" dur="500"/>
                                        <p:tgtEl>
                                          <p:spTgt spid="5427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4279"/>
                                        </p:tgtEl>
                                        <p:attrNameLst>
                                          <p:attrName>style.visibility</p:attrName>
                                        </p:attrNameLst>
                                      </p:cBhvr>
                                      <p:to>
                                        <p:strVal val="visible"/>
                                      </p:to>
                                    </p:set>
                                    <p:animEffect transition="in" filter="wipe(left)">
                                      <p:cBhvr>
                                        <p:cTn id="15" dur="500"/>
                                        <p:tgtEl>
                                          <p:spTgt spid="5427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4280"/>
                                        </p:tgtEl>
                                        <p:attrNameLst>
                                          <p:attrName>style.visibility</p:attrName>
                                        </p:attrNameLst>
                                      </p:cBhvr>
                                      <p:to>
                                        <p:strVal val="visible"/>
                                      </p:to>
                                    </p:set>
                                    <p:anim calcmode="lin" valueType="num">
                                      <p:cBhvr additive="base">
                                        <p:cTn id="20" dur="500" fill="hold"/>
                                        <p:tgtEl>
                                          <p:spTgt spid="54280"/>
                                        </p:tgtEl>
                                        <p:attrNameLst>
                                          <p:attrName>ppt_x</p:attrName>
                                        </p:attrNameLst>
                                      </p:cBhvr>
                                      <p:tavLst>
                                        <p:tav tm="0">
                                          <p:val>
                                            <p:strVal val="#ppt_x"/>
                                          </p:val>
                                        </p:tav>
                                        <p:tav tm="100000">
                                          <p:val>
                                            <p:strVal val="#ppt_x"/>
                                          </p:val>
                                        </p:tav>
                                      </p:tavLst>
                                    </p:anim>
                                    <p:anim calcmode="lin" valueType="num">
                                      <p:cBhvr additive="base">
                                        <p:cTn id="21" dur="500" fill="hold"/>
                                        <p:tgtEl>
                                          <p:spTgt spid="54280"/>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4" fill="hold" grpId="0" nodeType="afterEffect">
                                  <p:stCondLst>
                                    <p:cond delay="0"/>
                                  </p:stCondLst>
                                  <p:childTnLst>
                                    <p:set>
                                      <p:cBhvr>
                                        <p:cTn id="24" dur="1" fill="hold">
                                          <p:stCondLst>
                                            <p:cond delay="0"/>
                                          </p:stCondLst>
                                        </p:cTn>
                                        <p:tgtEl>
                                          <p:spTgt spid="54281"/>
                                        </p:tgtEl>
                                        <p:attrNameLst>
                                          <p:attrName>style.visibility</p:attrName>
                                        </p:attrNameLst>
                                      </p:cBhvr>
                                      <p:to>
                                        <p:strVal val="visible"/>
                                      </p:to>
                                    </p:set>
                                    <p:anim calcmode="lin" valueType="num">
                                      <p:cBhvr additive="base">
                                        <p:cTn id="25" dur="500" fill="hold"/>
                                        <p:tgtEl>
                                          <p:spTgt spid="54281"/>
                                        </p:tgtEl>
                                        <p:attrNameLst>
                                          <p:attrName>ppt_x</p:attrName>
                                        </p:attrNameLst>
                                      </p:cBhvr>
                                      <p:tavLst>
                                        <p:tav tm="0">
                                          <p:val>
                                            <p:strVal val="#ppt_x"/>
                                          </p:val>
                                        </p:tav>
                                        <p:tav tm="100000">
                                          <p:val>
                                            <p:strVal val="#ppt_x"/>
                                          </p:val>
                                        </p:tav>
                                      </p:tavLst>
                                    </p:anim>
                                    <p:anim calcmode="lin" valueType="num">
                                      <p:cBhvr additive="base">
                                        <p:cTn id="26" dur="500" fill="hold"/>
                                        <p:tgtEl>
                                          <p:spTgt spid="54281"/>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stCondLst>
                                    <p:cond delay="0"/>
                                  </p:stCondLst>
                                  <p:childTnLst>
                                    <p:set>
                                      <p:cBhvr>
                                        <p:cTn id="29" dur="1" fill="hold">
                                          <p:stCondLst>
                                            <p:cond delay="0"/>
                                          </p:stCondLst>
                                        </p:cTn>
                                        <p:tgtEl>
                                          <p:spTgt spid="54282"/>
                                        </p:tgtEl>
                                        <p:attrNameLst>
                                          <p:attrName>style.visibility</p:attrName>
                                        </p:attrNameLst>
                                      </p:cBhvr>
                                      <p:to>
                                        <p:strVal val="visible"/>
                                      </p:to>
                                    </p:set>
                                    <p:anim calcmode="lin" valueType="num">
                                      <p:cBhvr additive="base">
                                        <p:cTn id="30" dur="500" fill="hold"/>
                                        <p:tgtEl>
                                          <p:spTgt spid="54282"/>
                                        </p:tgtEl>
                                        <p:attrNameLst>
                                          <p:attrName>ppt_x</p:attrName>
                                        </p:attrNameLst>
                                      </p:cBhvr>
                                      <p:tavLst>
                                        <p:tav tm="0">
                                          <p:val>
                                            <p:strVal val="#ppt_x"/>
                                          </p:val>
                                        </p:tav>
                                        <p:tav tm="100000">
                                          <p:val>
                                            <p:strVal val="#ppt_x"/>
                                          </p:val>
                                        </p:tav>
                                      </p:tavLst>
                                    </p:anim>
                                    <p:anim calcmode="lin" valueType="num">
                                      <p:cBhvr additive="base">
                                        <p:cTn id="31" dur="500" fill="hold"/>
                                        <p:tgtEl>
                                          <p:spTgt spid="5428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4283"/>
                                        </p:tgtEl>
                                        <p:attrNameLst>
                                          <p:attrName>style.visibility</p:attrName>
                                        </p:attrNameLst>
                                      </p:cBhvr>
                                      <p:to>
                                        <p:strVal val="visible"/>
                                      </p:to>
                                    </p:set>
                                    <p:animEffect transition="in" filter="wipe(up)">
                                      <p:cBhvr>
                                        <p:cTn id="36" dur="500"/>
                                        <p:tgtEl>
                                          <p:spTgt spid="5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P spid="54278" grpId="0"/>
      <p:bldP spid="54279" grpId="0" bldLvl="0" animBg="1"/>
      <p:bldP spid="54280" grpId="0"/>
      <p:bldP spid="54281" grpId="0"/>
      <p:bldP spid="54282" grpId="0"/>
      <p:bldP spid="5428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78850" name="文本框 9218"/>
          <p:cNvSpPr txBox="1"/>
          <p:nvPr/>
        </p:nvSpPr>
        <p:spPr>
          <a:xfrm>
            <a:off x="1543685" y="845820"/>
            <a:ext cx="8420735" cy="632460"/>
          </a:xfrm>
          <a:prstGeom prst="rect">
            <a:avLst/>
          </a:prstGeom>
          <a:noFill/>
          <a:ln w="9525">
            <a:noFill/>
          </a:ln>
        </p:spPr>
        <p:txBody>
          <a:bodyPr wrap="square">
            <a:spAutoFit/>
          </a:bodyPr>
          <a:lstStyle/>
          <a:p>
            <a:pPr>
              <a:lnSpc>
                <a:spcPct val="110000"/>
              </a:lnSpc>
            </a:pPr>
            <a:r>
              <a:rPr lang="zh-CN" altLang="en-US" sz="3200" b="1" dirty="0">
                <a:solidFill>
                  <a:srgbClr val="FF0000"/>
                </a:solidFill>
                <a:latin typeface="黑体" panose="02010609060101010101" charset="-122"/>
                <a:ea typeface="黑体" panose="02010609060101010101" charset="-122"/>
              </a:rPr>
              <a:t>这首词是怎样把写景抒情和议论相结合的？</a:t>
            </a:r>
            <a:endParaRPr lang="zh-CN" altLang="en-US" sz="3200" b="1" dirty="0">
              <a:solidFill>
                <a:srgbClr val="FF0000"/>
              </a:solidFill>
              <a:latin typeface="黑体" panose="02010609060101010101" charset="-122"/>
              <a:ea typeface="黑体" panose="02010609060101010101" charset="-122"/>
            </a:endParaRPr>
          </a:p>
        </p:txBody>
      </p:sp>
      <p:sp>
        <p:nvSpPr>
          <p:cNvPr id="78851" name="文本框 9218"/>
          <p:cNvSpPr txBox="1"/>
          <p:nvPr/>
        </p:nvSpPr>
        <p:spPr>
          <a:xfrm>
            <a:off x="2134235" y="3361690"/>
            <a:ext cx="8084185" cy="553085"/>
          </a:xfrm>
          <a:prstGeom prst="rect">
            <a:avLst/>
          </a:prstGeom>
          <a:noFill/>
          <a:ln w="9525">
            <a:noFill/>
          </a:ln>
        </p:spPr>
        <p:txBody>
          <a:bodyPr wrap="square">
            <a:spAutoFit/>
          </a:bodyPr>
          <a:lstStyle/>
          <a:p>
            <a:pPr>
              <a:spcBef>
                <a:spcPct val="50000"/>
              </a:spcBef>
            </a:pPr>
            <a:r>
              <a:rPr lang="zh-CN" altLang="en-US" sz="3000" b="1" dirty="0">
                <a:latin typeface="楷体" panose="02010609060101010101" charset="-122"/>
                <a:ea typeface="楷体" panose="02010609060101010101" charset="-122"/>
              </a:rPr>
              <a:t>最后一句点明主题，抒发了诗人的豪情壮志</a:t>
            </a:r>
            <a:endParaRPr lang="zh-CN" altLang="en-US" sz="3000" b="1" dirty="0">
              <a:latin typeface="楷体" panose="02010609060101010101" charset="-122"/>
              <a:ea typeface="楷体" panose="02010609060101010101" charset="-122"/>
            </a:endParaRPr>
          </a:p>
        </p:txBody>
      </p:sp>
      <p:sp>
        <p:nvSpPr>
          <p:cNvPr id="78852" name="文本框 1"/>
          <p:cNvSpPr txBox="1"/>
          <p:nvPr/>
        </p:nvSpPr>
        <p:spPr>
          <a:xfrm>
            <a:off x="2134235" y="1819910"/>
            <a:ext cx="7593965" cy="553085"/>
          </a:xfrm>
          <a:prstGeom prst="rect">
            <a:avLst/>
          </a:prstGeom>
          <a:noFill/>
          <a:ln w="9525">
            <a:noFill/>
          </a:ln>
        </p:spPr>
        <p:txBody>
          <a:bodyPr wrap="square">
            <a:spAutoFit/>
          </a:bodyPr>
          <a:lstStyle/>
          <a:p>
            <a:pPr>
              <a:spcBef>
                <a:spcPct val="50000"/>
              </a:spcBef>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上片写景    寓情于景     热爱祖国山河</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78853" name="文本框 2"/>
          <p:cNvSpPr txBox="1"/>
          <p:nvPr/>
        </p:nvSpPr>
        <p:spPr>
          <a:xfrm>
            <a:off x="2816860" y="4848860"/>
            <a:ext cx="6911975" cy="553085"/>
          </a:xfrm>
          <a:prstGeom prst="rect">
            <a:avLst/>
          </a:prstGeom>
          <a:noFill/>
          <a:ln w="9525">
            <a:noFill/>
          </a:ln>
        </p:spPr>
        <p:txBody>
          <a:bodyPr wrap="square">
            <a:spAutoFit/>
          </a:bodyPr>
          <a:lstStyle/>
          <a:p>
            <a:pPr>
              <a:spcBef>
                <a:spcPct val="50000"/>
              </a:spcBef>
            </a:pPr>
            <a:r>
              <a:rPr lang="zh-CN" altLang="en-US" sz="30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作者对祖国的深情    充满自信的情怀</a:t>
            </a:r>
            <a:endParaRPr lang="zh-CN" altLang="en-US" sz="30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78854" name="文本框 3"/>
          <p:cNvSpPr txBox="1"/>
          <p:nvPr/>
        </p:nvSpPr>
        <p:spPr>
          <a:xfrm>
            <a:off x="2134235" y="2566035"/>
            <a:ext cx="8171180" cy="553085"/>
          </a:xfrm>
          <a:prstGeom prst="rect">
            <a:avLst/>
          </a:prstGeom>
          <a:noFill/>
          <a:ln w="9525">
            <a:noFill/>
          </a:ln>
        </p:spPr>
        <p:txBody>
          <a:bodyPr wrap="square">
            <a:spAutoFit/>
          </a:bodyPr>
          <a:lstStyle/>
          <a:p>
            <a:pPr>
              <a:spcBef>
                <a:spcPct val="50000"/>
              </a:spcBef>
            </a:pP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下片议论    寓情于议     评说历代英雄人物</a:t>
            </a:r>
            <a:endPar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69639" name="图片 3" descr="office6\wpsassist\cache\A000220150321C65PPIC"/>
          <p:cNvPicPr>
            <a:picLocks noChangeAspect="1"/>
          </p:cNvPicPr>
          <p:nvPr/>
        </p:nvPicPr>
        <p:blipFill>
          <a:blip r:embed="rId1" cstate="print"/>
          <a:srcRect l="12669" t="20692" b="27861"/>
          <a:stretch>
            <a:fillRect/>
          </a:stretch>
        </p:blipFill>
        <p:spPr>
          <a:xfrm>
            <a:off x="7279005" y="62865"/>
            <a:ext cx="3026410" cy="1139825"/>
          </a:xfrm>
          <a:prstGeom prst="rect">
            <a:avLst/>
          </a:prstGeom>
          <a:noFill/>
          <a:ln w="9525">
            <a:noFill/>
          </a:ln>
        </p:spPr>
      </p:pic>
      <p:sp>
        <p:nvSpPr>
          <p:cNvPr id="3" name="下箭头 2"/>
          <p:cNvSpPr/>
          <p:nvPr/>
        </p:nvSpPr>
        <p:spPr>
          <a:xfrm>
            <a:off x="5715635" y="4207510"/>
            <a:ext cx="765810" cy="441325"/>
          </a:xfrm>
          <a:prstGeom prst="downArrow">
            <a:avLst/>
          </a:prstGeom>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dk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ppt_x"/>
                                          </p:val>
                                        </p:tav>
                                        <p:tav tm="100000">
                                          <p:val>
                                            <p:strVal val="#ppt_x"/>
                                          </p:val>
                                        </p:tav>
                                      </p:tavLst>
                                    </p:anim>
                                    <p:anim calcmode="lin" valueType="num">
                                      <p:cBhvr additive="base">
                                        <p:cTn id="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8852"/>
                                        </p:tgtEl>
                                        <p:attrNameLst>
                                          <p:attrName>style.visibility</p:attrName>
                                        </p:attrNameLst>
                                      </p:cBhvr>
                                      <p:to>
                                        <p:strVal val="visible"/>
                                      </p:to>
                                    </p:set>
                                    <p:animEffect transition="in" filter="fade">
                                      <p:cBhvr>
                                        <p:cTn id="13" dur="1000"/>
                                        <p:tgtEl>
                                          <p:spTgt spid="78852"/>
                                        </p:tgtEl>
                                      </p:cBhvr>
                                    </p:animEffect>
                                    <p:anim calcmode="lin" valueType="num">
                                      <p:cBhvr>
                                        <p:cTn id="14" dur="1000" fill="hold"/>
                                        <p:tgtEl>
                                          <p:spTgt spid="78852"/>
                                        </p:tgtEl>
                                        <p:attrNameLst>
                                          <p:attrName>ppt_x</p:attrName>
                                        </p:attrNameLst>
                                      </p:cBhvr>
                                      <p:tavLst>
                                        <p:tav tm="0">
                                          <p:val>
                                            <p:strVal val="#ppt_x"/>
                                          </p:val>
                                        </p:tav>
                                        <p:tav tm="100000">
                                          <p:val>
                                            <p:strVal val="#ppt_x"/>
                                          </p:val>
                                        </p:tav>
                                      </p:tavLst>
                                    </p:anim>
                                    <p:anim calcmode="lin" valueType="num">
                                      <p:cBhvr>
                                        <p:cTn id="15" dur="1000" fill="hold"/>
                                        <p:tgtEl>
                                          <p:spTgt spid="7885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8854"/>
                                        </p:tgtEl>
                                        <p:attrNameLst>
                                          <p:attrName>style.visibility</p:attrName>
                                        </p:attrNameLst>
                                      </p:cBhvr>
                                      <p:to>
                                        <p:strVal val="visible"/>
                                      </p:to>
                                    </p:set>
                                    <p:animEffect transition="in" filter="fade">
                                      <p:cBhvr>
                                        <p:cTn id="20" dur="1000"/>
                                        <p:tgtEl>
                                          <p:spTgt spid="78854"/>
                                        </p:tgtEl>
                                      </p:cBhvr>
                                    </p:animEffect>
                                    <p:anim calcmode="lin" valueType="num">
                                      <p:cBhvr>
                                        <p:cTn id="21" dur="1000" fill="hold"/>
                                        <p:tgtEl>
                                          <p:spTgt spid="78854"/>
                                        </p:tgtEl>
                                        <p:attrNameLst>
                                          <p:attrName>ppt_x</p:attrName>
                                        </p:attrNameLst>
                                      </p:cBhvr>
                                      <p:tavLst>
                                        <p:tav tm="0">
                                          <p:val>
                                            <p:strVal val="#ppt_x"/>
                                          </p:val>
                                        </p:tav>
                                        <p:tav tm="100000">
                                          <p:val>
                                            <p:strVal val="#ppt_x"/>
                                          </p:val>
                                        </p:tav>
                                      </p:tavLst>
                                    </p:anim>
                                    <p:anim calcmode="lin" valueType="num">
                                      <p:cBhvr>
                                        <p:cTn id="22" dur="1000" fill="hold"/>
                                        <p:tgtEl>
                                          <p:spTgt spid="7885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8851"/>
                                        </p:tgtEl>
                                        <p:attrNameLst>
                                          <p:attrName>style.visibility</p:attrName>
                                        </p:attrNameLst>
                                      </p:cBhvr>
                                      <p:to>
                                        <p:strVal val="visible"/>
                                      </p:to>
                                    </p:set>
                                    <p:animEffect transition="in" filter="fade">
                                      <p:cBhvr>
                                        <p:cTn id="27" dur="1000"/>
                                        <p:tgtEl>
                                          <p:spTgt spid="78851"/>
                                        </p:tgtEl>
                                      </p:cBhvr>
                                    </p:animEffect>
                                    <p:anim calcmode="lin" valueType="num">
                                      <p:cBhvr>
                                        <p:cTn id="28" dur="1000" fill="hold"/>
                                        <p:tgtEl>
                                          <p:spTgt spid="78851"/>
                                        </p:tgtEl>
                                        <p:attrNameLst>
                                          <p:attrName>ppt_x</p:attrName>
                                        </p:attrNameLst>
                                      </p:cBhvr>
                                      <p:tavLst>
                                        <p:tav tm="0">
                                          <p:val>
                                            <p:strVal val="#ppt_x"/>
                                          </p:val>
                                        </p:tav>
                                        <p:tav tm="100000">
                                          <p:val>
                                            <p:strVal val="#ppt_x"/>
                                          </p:val>
                                        </p:tav>
                                      </p:tavLst>
                                    </p:anim>
                                    <p:anim calcmode="lin" valueType="num">
                                      <p:cBhvr>
                                        <p:cTn id="29" dur="1000" fill="hold"/>
                                        <p:tgtEl>
                                          <p:spTgt spid="788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par>
                          <p:cTn id="35" fill="hold">
                            <p:stCondLst>
                              <p:cond delay="500"/>
                            </p:stCondLst>
                            <p:childTnLst>
                              <p:par>
                                <p:cTn id="36" presetID="5" presetClass="entr" presetSubtype="10" fill="hold" grpId="0" nodeType="afterEffect">
                                  <p:stCondLst>
                                    <p:cond delay="0"/>
                                  </p:stCondLst>
                                  <p:childTnLst>
                                    <p:set>
                                      <p:cBhvr>
                                        <p:cTn id="37" dur="1" fill="hold">
                                          <p:stCondLst>
                                            <p:cond delay="0"/>
                                          </p:stCondLst>
                                        </p:cTn>
                                        <p:tgtEl>
                                          <p:spTgt spid="78853"/>
                                        </p:tgtEl>
                                        <p:attrNameLst>
                                          <p:attrName>style.visibility</p:attrName>
                                        </p:attrNameLst>
                                      </p:cBhvr>
                                      <p:to>
                                        <p:strVal val="visible"/>
                                      </p:to>
                                    </p:set>
                                    <p:animEffect transition="in" filter="checkerboard(across)">
                                      <p:cBhvr>
                                        <p:cTn id="38"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ldLvl="0"/>
      <p:bldP spid="78851" grpId="0"/>
      <p:bldP spid="78852" grpId="0"/>
      <p:bldP spid="78853" grpId="0"/>
      <p:bldP spid="78854" grpId="0"/>
      <p:bldP spid="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写法探究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63493" name="文本框 99"/>
          <p:cNvSpPr txBox="1"/>
          <p:nvPr/>
        </p:nvSpPr>
        <p:spPr>
          <a:xfrm>
            <a:off x="1682750" y="1414780"/>
            <a:ext cx="8343900" cy="1249680"/>
          </a:xfrm>
          <a:prstGeom prst="rect">
            <a:avLst/>
          </a:prstGeom>
          <a:noFill/>
          <a:ln w="9525">
            <a:noFill/>
          </a:ln>
        </p:spPr>
        <p:txBody>
          <a:bodyPr lIns="68580" tIns="34290" rIns="68580" bIns="34290">
            <a:spAutoFit/>
          </a:bodyPr>
          <a:lstStyle/>
          <a:p>
            <a:pPr>
              <a:lnSpc>
                <a:spcPct val="120000"/>
              </a:lnSpc>
              <a:spcBef>
                <a:spcPts val="1800"/>
              </a:spcBef>
            </a:pPr>
            <a:r>
              <a:rPr lang="en-US" altLang="zh-CN" sz="3200" b="1" dirty="0">
                <a:latin typeface="楷体" panose="02010609060101010101" charset="-122"/>
                <a:ea typeface="楷体" panose="02010609060101010101" charset="-122"/>
                <a:cs typeface="楷体" panose="02010609060101010101" charset="-122"/>
              </a:rPr>
              <a:t>    </a:t>
            </a:r>
            <a:r>
              <a:rPr lang="en-US" altLang="zh-CN" sz="3200" b="1" dirty="0">
                <a:latin typeface="黑体" panose="02010609060101010101" charset="-122"/>
                <a:ea typeface="黑体" panose="02010609060101010101" charset="-122"/>
                <a:cs typeface="黑体" panose="02010609060101010101" charset="-122"/>
              </a:rPr>
              <a:t>1.</a:t>
            </a:r>
            <a:r>
              <a:rPr lang="zh-CN" altLang="en-US" sz="3200" b="1" dirty="0">
                <a:latin typeface="黑体" panose="02010609060101010101" charset="-122"/>
                <a:ea typeface="黑体" panose="02010609060101010101" charset="-122"/>
                <a:cs typeface="黑体" panose="02010609060101010101" charset="-122"/>
              </a:rPr>
              <a:t>词的上阕在写景的时候用了什么样的顺序和哪些写法？</a:t>
            </a:r>
            <a:endParaRPr lang="zh-CN" altLang="en-US" sz="3200" b="1" dirty="0">
              <a:latin typeface="黑体" panose="02010609060101010101" charset="-122"/>
              <a:ea typeface="黑体" panose="02010609060101010101" charset="-122"/>
              <a:cs typeface="黑体" panose="02010609060101010101" charset="-122"/>
            </a:endParaRPr>
          </a:p>
        </p:txBody>
      </p:sp>
      <p:sp>
        <p:nvSpPr>
          <p:cNvPr id="63494" name="文本框 1"/>
          <p:cNvSpPr txBox="1"/>
          <p:nvPr/>
        </p:nvSpPr>
        <p:spPr>
          <a:xfrm>
            <a:off x="2566988" y="3183255"/>
            <a:ext cx="7310437" cy="1406525"/>
          </a:xfrm>
          <a:prstGeom prst="rect">
            <a:avLst/>
          </a:prstGeom>
          <a:noFill/>
          <a:ln w="9525">
            <a:noFill/>
          </a:ln>
        </p:spPr>
        <p:txBody>
          <a:bodyPr lIns="68580" tIns="34290" rIns="68580" bIns="34290">
            <a:spAutoFit/>
          </a:bodyPr>
          <a:lstStyle/>
          <a:p>
            <a:pPr>
              <a:lnSpc>
                <a:spcPct val="120000"/>
              </a:lnSpc>
              <a:spcBef>
                <a:spcPts val="1800"/>
              </a:spcBef>
            </a:pPr>
            <a:r>
              <a:rPr lang="zh-CN" altLang="en-US" sz="3000" b="1" dirty="0">
                <a:solidFill>
                  <a:srgbClr val="0000FF"/>
                </a:solidFill>
                <a:latin typeface="楷体" panose="02010609060101010101" charset="-122"/>
                <a:ea typeface="楷体" panose="02010609060101010101" charset="-122"/>
              </a:rPr>
              <a:t>先总写后分写，先实写后虚写。</a:t>
            </a:r>
            <a:endParaRPr lang="zh-CN" altLang="en-US" sz="3000" b="1" dirty="0">
              <a:solidFill>
                <a:srgbClr val="0000FF"/>
              </a:solidFill>
              <a:latin typeface="楷体" panose="02010609060101010101" charset="-122"/>
              <a:ea typeface="楷体" panose="02010609060101010101" charset="-122"/>
            </a:endParaRPr>
          </a:p>
          <a:p>
            <a:pPr>
              <a:lnSpc>
                <a:spcPct val="120000"/>
              </a:lnSpc>
              <a:spcBef>
                <a:spcPts val="1800"/>
              </a:spcBef>
            </a:pPr>
            <a:r>
              <a:rPr lang="zh-CN" altLang="en-US" sz="3000" b="1" dirty="0">
                <a:solidFill>
                  <a:srgbClr val="0000FF"/>
                </a:solidFill>
                <a:latin typeface="楷体" panose="02010609060101010101" charset="-122"/>
                <a:ea typeface="楷体" panose="02010609060101010101" charset="-122"/>
              </a:rPr>
              <a:t>动景和静景相结合，虚景和实景相结合。</a:t>
            </a:r>
            <a:endParaRPr lang="zh-CN" altLang="en-US" sz="3000" b="1" dirty="0">
              <a:solidFill>
                <a:srgbClr val="0000FF"/>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3493"/>
                                        </p:tgtEl>
                                        <p:attrNameLst>
                                          <p:attrName>style.visibility</p:attrName>
                                        </p:attrNameLst>
                                      </p:cBhvr>
                                      <p:to>
                                        <p:strVal val="visible"/>
                                      </p:to>
                                    </p:set>
                                    <p:anim calcmode="lin" valueType="num">
                                      <p:cBhvr>
                                        <p:cTn id="7" dur="500" fill="hold"/>
                                        <p:tgtEl>
                                          <p:spTgt spid="6349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493"/>
                                        </p:tgtEl>
                                        <p:attrNameLst>
                                          <p:attrName>ppt_y</p:attrName>
                                        </p:attrNameLst>
                                      </p:cBhvr>
                                      <p:tavLst>
                                        <p:tav tm="0">
                                          <p:val>
                                            <p:strVal val="#ppt_y"/>
                                          </p:val>
                                        </p:tav>
                                        <p:tav tm="100000">
                                          <p:val>
                                            <p:strVal val="#ppt_y"/>
                                          </p:val>
                                        </p:tav>
                                      </p:tavLst>
                                    </p:anim>
                                    <p:anim calcmode="lin" valueType="num">
                                      <p:cBhvr>
                                        <p:cTn id="9" dur="500" fill="hold"/>
                                        <p:tgtEl>
                                          <p:spTgt spid="6349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49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493"/>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63494"/>
                                        </p:tgtEl>
                                        <p:attrNameLst>
                                          <p:attrName>style.visibility</p:attrName>
                                        </p:attrNameLst>
                                      </p:cBhvr>
                                      <p:to>
                                        <p:strVal val="visible"/>
                                      </p:to>
                                    </p:set>
                                    <p:animEffect transition="in" filter="randombar(horizontal)">
                                      <p:cBhvr>
                                        <p:cTn id="16"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P spid="6349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63495" name="矩形 7"/>
          <p:cNvSpPr/>
          <p:nvPr/>
        </p:nvSpPr>
        <p:spPr>
          <a:xfrm>
            <a:off x="2023745" y="617538"/>
            <a:ext cx="8039100" cy="1272540"/>
          </a:xfrm>
          <a:prstGeom prst="rect">
            <a:avLst/>
          </a:prstGeom>
          <a:noFill/>
          <a:ln w="9525">
            <a:noFill/>
          </a:ln>
        </p:spPr>
        <p:txBody>
          <a:bodyPr>
            <a:spAutoFit/>
          </a:bodyPr>
          <a:lstStyle/>
          <a:p>
            <a:pPr>
              <a:lnSpc>
                <a:spcPct val="120000"/>
              </a:lnSpc>
            </a:pPr>
            <a:r>
              <a:rPr lang="en-US" altLang="zh-CN" sz="3200" b="1" dirty="0">
                <a:latin typeface="楷体" panose="02010609060101010101" charset="-122"/>
                <a:ea typeface="楷体" panose="02010609060101010101" charset="-122"/>
                <a:cs typeface="楷体" panose="02010609060101010101" charset="-122"/>
              </a:rPr>
              <a:t>    </a:t>
            </a:r>
            <a:r>
              <a:rPr lang="en-US" altLang="zh-CN" sz="3200" b="1" dirty="0">
                <a:latin typeface="黑体" panose="02010609060101010101" charset="-122"/>
                <a:ea typeface="黑体" panose="02010609060101010101" charset="-122"/>
                <a:cs typeface="黑体" panose="02010609060101010101" charset="-122"/>
              </a:rPr>
              <a:t>2.</a:t>
            </a:r>
            <a:r>
              <a:rPr lang="zh-CN" altLang="en-US" sz="3200" b="1" dirty="0">
                <a:latin typeface="黑体" panose="02010609060101010101" charset="-122"/>
                <a:ea typeface="黑体" panose="02010609060101010101" charset="-122"/>
                <a:cs typeface="黑体" panose="02010609060101010101" charset="-122"/>
              </a:rPr>
              <a:t>上阕主要用了哪些修辞方法？有什么好处？</a:t>
            </a:r>
            <a:endParaRPr lang="zh-CN" altLang="en-US" sz="3200" b="1" dirty="0">
              <a:latin typeface="黑体" panose="02010609060101010101" charset="-122"/>
              <a:ea typeface="黑体" panose="02010609060101010101" charset="-122"/>
              <a:cs typeface="黑体" panose="02010609060101010101" charset="-122"/>
            </a:endParaRPr>
          </a:p>
        </p:txBody>
      </p:sp>
      <p:sp>
        <p:nvSpPr>
          <p:cNvPr id="63496" name="Text Box 4"/>
          <p:cNvSpPr txBox="1"/>
          <p:nvPr/>
        </p:nvSpPr>
        <p:spPr>
          <a:xfrm>
            <a:off x="1918970" y="1889125"/>
            <a:ext cx="8343900" cy="1200150"/>
          </a:xfrm>
          <a:prstGeom prst="rect">
            <a:avLst/>
          </a:prstGeom>
          <a:noFill/>
          <a:ln w="9525">
            <a:noFill/>
          </a:ln>
        </p:spPr>
        <p:txBody>
          <a:bodyPr>
            <a:spAutoFit/>
          </a:bodyPr>
          <a:lstStyle/>
          <a:p>
            <a:pPr>
              <a:lnSpc>
                <a:spcPct val="120000"/>
              </a:lnSpc>
            </a:pPr>
            <a:r>
              <a:rPr lang="en-US" altLang="zh-CN" sz="3000" b="1" dirty="0">
                <a:solidFill>
                  <a:srgbClr val="0000FF"/>
                </a:solidFill>
                <a:latin typeface="楷体" panose="02010609060101010101" charset="-122"/>
                <a:ea typeface="楷体" panose="02010609060101010101" charset="-122"/>
                <a:cs typeface="楷体" panose="02010609060101010101" charset="-122"/>
              </a:rPr>
              <a:t>    “</a:t>
            </a:r>
            <a:r>
              <a:rPr lang="zh-CN" altLang="en-US" sz="3000" b="1" dirty="0">
                <a:solidFill>
                  <a:srgbClr val="0000FF"/>
                </a:solidFill>
                <a:latin typeface="楷体" panose="02010609060101010101" charset="-122"/>
                <a:ea typeface="楷体" panose="02010609060101010101" charset="-122"/>
                <a:cs typeface="楷体" panose="02010609060101010101" charset="-122"/>
              </a:rPr>
              <a:t>山舞银蛇，原驰蜡象”运用比喻、拟人手法，化静为动。</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
        <p:nvSpPr>
          <p:cNvPr id="6" name="Rectangle 2"/>
          <p:cNvSpPr txBox="1"/>
          <p:nvPr/>
        </p:nvSpPr>
        <p:spPr>
          <a:xfrm>
            <a:off x="1903095" y="3292475"/>
            <a:ext cx="8310563" cy="1323975"/>
          </a:xfrm>
          <a:prstGeom prst="rect">
            <a:avLst/>
          </a:prstGeom>
          <a:noFill/>
          <a:ln w="9525">
            <a:noFill/>
          </a:ln>
        </p:spPr>
        <p:txBody>
          <a:bodyPr/>
          <a:lstStyle/>
          <a:p>
            <a:pPr defTabSz="1219200">
              <a:lnSpc>
                <a:spcPct val="120000"/>
              </a:lnSpc>
            </a:pPr>
            <a:r>
              <a:rPr lang="en-US" altLang="zh-CN" sz="3200" b="1" dirty="0">
                <a:latin typeface="楷体" panose="02010609060101010101" charset="-122"/>
                <a:ea typeface="楷体" panose="02010609060101010101" charset="-122"/>
                <a:cs typeface="楷体" panose="02010609060101010101" charset="-122"/>
              </a:rPr>
              <a:t>   </a:t>
            </a:r>
            <a:r>
              <a:rPr lang="en-US" altLang="zh-CN" sz="3200" b="1" dirty="0">
                <a:latin typeface="黑体" panose="02010609060101010101" charset="-122"/>
                <a:ea typeface="黑体" panose="02010609060101010101" charset="-122"/>
                <a:cs typeface="黑体" panose="02010609060101010101" charset="-122"/>
              </a:rPr>
              <a:t> 3.</a:t>
            </a:r>
            <a:r>
              <a:rPr lang="zh-CN" altLang="en-US" sz="3200" b="1" dirty="0">
                <a:latin typeface="黑体" panose="02010609060101010101" charset="-122"/>
                <a:ea typeface="黑体" panose="02010609060101010101" charset="-122"/>
                <a:cs typeface="黑体" panose="02010609060101010101" charset="-122"/>
              </a:rPr>
              <a:t>“江山如此多娇，引无数英雄竞折腰”这句在词中有什么作用？</a:t>
            </a:r>
            <a:endParaRPr lang="zh-CN" altLang="en-US" sz="3200" b="1" dirty="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936433" y="4675188"/>
            <a:ext cx="8242300" cy="1198562"/>
          </a:xfrm>
          <a:prstGeom prst="rect">
            <a:avLst/>
          </a:prstGeom>
          <a:noFill/>
          <a:ln w="9525">
            <a:noFill/>
          </a:ln>
        </p:spPr>
        <p:txBody>
          <a:bodyPr>
            <a:spAutoFit/>
          </a:bodyPr>
          <a:lstStyle/>
          <a:p>
            <a:pPr>
              <a:lnSpc>
                <a:spcPct val="120000"/>
              </a:lnSpc>
            </a:pPr>
            <a:r>
              <a:rPr lang="en-US" altLang="zh-CN" sz="3000" b="1" dirty="0">
                <a:solidFill>
                  <a:srgbClr val="0000FF"/>
                </a:solidFill>
                <a:latin typeface="楷体" panose="02010609060101010101" charset="-122"/>
                <a:ea typeface="楷体" panose="02010609060101010101" charset="-122"/>
                <a:cs typeface="楷体" panose="02010609060101010101" charset="-122"/>
              </a:rPr>
              <a:t>    </a:t>
            </a:r>
            <a:r>
              <a:rPr lang="zh-CN" altLang="en-US" sz="3000" b="1" dirty="0">
                <a:solidFill>
                  <a:srgbClr val="0000FF"/>
                </a:solidFill>
                <a:latin typeface="楷体" panose="02010609060101010101" charset="-122"/>
                <a:ea typeface="楷体" panose="02010609060101010101" charset="-122"/>
                <a:cs typeface="楷体" panose="02010609060101010101" charset="-122"/>
              </a:rPr>
              <a:t>承上启下，这一过渡使全词浑然一体，成为有机的整体。</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3495"/>
                                        </p:tgtEl>
                                        <p:attrNameLst>
                                          <p:attrName>style.visibility</p:attrName>
                                        </p:attrNameLst>
                                      </p:cBhvr>
                                      <p:to>
                                        <p:strVal val="visible"/>
                                      </p:to>
                                    </p:set>
                                    <p:animEffect transition="in" filter="checkerboard(across)">
                                      <p:cBhvr>
                                        <p:cTn id="7" dur="500"/>
                                        <p:tgtEl>
                                          <p:spTgt spid="6349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3496"/>
                                        </p:tgtEl>
                                        <p:attrNameLst>
                                          <p:attrName>style.visibility</p:attrName>
                                        </p:attrNameLst>
                                      </p:cBhvr>
                                      <p:to>
                                        <p:strVal val="visible"/>
                                      </p:to>
                                    </p:set>
                                    <p:anim calcmode="discrete" valueType="clr">
                                      <p:cBhvr override="childStyle">
                                        <p:cTn id="12" dur="80"/>
                                        <p:tgtEl>
                                          <p:spTgt spid="6349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3496"/>
                                        </p:tgtEl>
                                        <p:attrNameLst>
                                          <p:attrName>fillcolor</p:attrName>
                                        </p:attrNameLst>
                                      </p:cBhvr>
                                      <p:tavLst>
                                        <p:tav tm="0">
                                          <p:val>
                                            <p:clrVal>
                                              <a:schemeClr val="accent2"/>
                                            </p:clrVal>
                                          </p:val>
                                        </p:tav>
                                        <p:tav tm="50000">
                                          <p:val>
                                            <p:clrVal>
                                              <a:schemeClr val="hlink"/>
                                            </p:clrVal>
                                          </p:val>
                                        </p:tav>
                                      </p:tavLst>
                                    </p:anim>
                                    <p:set>
                                      <p:cBhvr>
                                        <p:cTn id="14" dur="80"/>
                                        <p:tgtEl>
                                          <p:spTgt spid="63496"/>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anim calcmode="discrete" valueType="clr">
                                      <p:cBhvr override="childStyle">
                                        <p:cTn id="2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gtEl>
                                        <p:attrNameLst>
                                          <p:attrName>fillcolor</p:attrName>
                                        </p:attrNameLst>
                                      </p:cBhvr>
                                      <p:tavLst>
                                        <p:tav tm="0">
                                          <p:val>
                                            <p:clrVal>
                                              <a:schemeClr val="accent2"/>
                                            </p:clrVal>
                                          </p:val>
                                        </p:tav>
                                        <p:tav tm="50000">
                                          <p:val>
                                            <p:clrVal>
                                              <a:schemeClr val="hlink"/>
                                            </p:clrVal>
                                          </p:val>
                                        </p:tav>
                                      </p:tavLst>
                                    </p:anim>
                                    <p:set>
                                      <p:cBhvr>
                                        <p:cTn id="2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5" grpId="0"/>
      <p:bldP spid="63496" grpId="0"/>
      <p:bldP spid="6"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pic>
        <p:nvPicPr>
          <p:cNvPr id="128002" name="Picture 2" descr="http://p0.so.qhmsg.com/t018880895162f38005.jpg"/>
          <p:cNvPicPr>
            <a:picLocks noChangeAspect="1" noChangeArrowheads="1"/>
          </p:cNvPicPr>
          <p:nvPr/>
        </p:nvPicPr>
        <p:blipFill>
          <a:blip r:embed="rId3" cstate="print"/>
          <a:srcRect b="23213"/>
          <a:stretch>
            <a:fillRect/>
          </a:stretch>
        </p:blipFill>
        <p:spPr bwMode="auto">
          <a:xfrm>
            <a:off x="2334784" y="434896"/>
            <a:ext cx="7282289" cy="4237465"/>
          </a:xfrm>
          <a:prstGeom prst="rect">
            <a:avLst/>
          </a:prstGeom>
          <a:ln>
            <a:noFill/>
          </a:ln>
          <a:effectLst>
            <a:softEdge rad="112500"/>
          </a:effectLst>
        </p:spPr>
      </p:pic>
      <p:sp>
        <p:nvSpPr>
          <p:cNvPr id="3" name="TextBox 2"/>
          <p:cNvSpPr txBox="1"/>
          <p:nvPr/>
        </p:nvSpPr>
        <p:spPr>
          <a:xfrm>
            <a:off x="2492058" y="4760913"/>
            <a:ext cx="7124700" cy="1076325"/>
          </a:xfrm>
          <a:prstGeom prst="rect">
            <a:avLst/>
          </a:prstGeom>
          <a:noFill/>
          <a:ln w="9525">
            <a:noFill/>
          </a:ln>
        </p:spPr>
        <p:txBody>
          <a:bodyPr>
            <a:spAutoFit/>
          </a:bodyPr>
          <a:lstStyle/>
          <a:p>
            <a:r>
              <a:rPr lang="zh-CN" altLang="en-US" sz="3600" b="1" dirty="0">
                <a:solidFill>
                  <a:schemeClr val="tx1"/>
                </a:solidFill>
                <a:latin typeface="楷体" panose="02010609060101010101" charset="-122"/>
                <a:ea typeface="楷体" panose="02010609060101010101" charset="-122"/>
                <a:cs typeface="楷体" panose="02010609060101010101" charset="-122"/>
              </a:rPr>
              <a:t>忽如一夜春风来，千树万树梨花开。</a:t>
            </a:r>
            <a:endParaRPr lang="en-US" altLang="zh-CN" sz="3600" b="1" dirty="0">
              <a:solidFill>
                <a:srgbClr val="0000FF"/>
              </a:solidFill>
              <a:latin typeface="楷体" panose="02010609060101010101" charset="-122"/>
              <a:ea typeface="楷体" panose="02010609060101010101" charset="-122"/>
              <a:cs typeface="楷体" panose="02010609060101010101" charset="-122"/>
            </a:endParaRPr>
          </a:p>
          <a:p>
            <a:r>
              <a:rPr lang="zh-CN" altLang="en-US" sz="2800" b="1" dirty="0">
                <a:latin typeface="楷体" panose="02010609060101010101" charset="-122"/>
                <a:ea typeface="楷体" panose="02010609060101010101" charset="-122"/>
                <a:cs typeface="楷体" panose="02010609060101010101" charset="-122"/>
              </a:rPr>
              <a:t>          唐</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岑参</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白雪歌送武判官归京</a:t>
            </a:r>
            <a:r>
              <a:rPr lang="en-US" altLang="zh-CN" sz="2800" b="1" dirty="0">
                <a:latin typeface="楷体" panose="02010609060101010101" charset="-122"/>
                <a:ea typeface="楷体" panose="02010609060101010101" charset="-122"/>
                <a:cs typeface="楷体" panose="02010609060101010101" charset="-122"/>
              </a:rPr>
              <a:t>》</a:t>
            </a:r>
            <a:endParaRPr lang="zh-CN" altLang="en-US" sz="28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6" name="Text Box 4"/>
          <p:cNvSpPr txBox="1"/>
          <p:nvPr/>
        </p:nvSpPr>
        <p:spPr>
          <a:xfrm>
            <a:off x="2385695" y="2030413"/>
            <a:ext cx="7359650" cy="2799715"/>
          </a:xfrm>
          <a:prstGeom prst="rect">
            <a:avLst/>
          </a:prstGeom>
          <a:noFill/>
          <a:ln w="9525">
            <a:noFill/>
          </a:ln>
        </p:spPr>
        <p:txBody>
          <a:bodyPr>
            <a:spAutoFit/>
          </a:bodyPr>
          <a:lstStyle/>
          <a:p>
            <a:pPr marL="457200" indent="-457200">
              <a:spcBef>
                <a:spcPct val="50000"/>
              </a:spcBef>
              <a:buClr>
                <a:srgbClr val="9BBB59"/>
              </a:buClr>
              <a:buFont typeface="Wingdings" panose="05000000000000000000" pitchFamily="2" charset="2"/>
              <a:buChar char=""/>
            </a:pPr>
            <a:r>
              <a:rPr lang="zh-CN" altLang="en-US" sz="3200" b="1" dirty="0">
                <a:latin typeface="楷体" panose="02010609060101010101" charset="-122"/>
                <a:ea typeface="楷体" panose="02010609060101010101" charset="-122"/>
              </a:rPr>
              <a:t>写景、抒情、议论相结合；</a:t>
            </a:r>
            <a:endParaRPr lang="zh-CN" altLang="en-US" sz="3200" b="1" dirty="0">
              <a:latin typeface="楷体" panose="02010609060101010101" charset="-122"/>
              <a:ea typeface="楷体" panose="02010609060101010101" charset="-122"/>
            </a:endParaRPr>
          </a:p>
          <a:p>
            <a:pPr marL="457200" indent="-457200">
              <a:spcBef>
                <a:spcPct val="50000"/>
              </a:spcBef>
              <a:buClr>
                <a:srgbClr val="9BBB59"/>
              </a:buClr>
              <a:buFont typeface="Wingdings" panose="05000000000000000000" pitchFamily="2" charset="2"/>
              <a:buChar char=""/>
            </a:pPr>
            <a:r>
              <a:rPr lang="zh-CN" altLang="en-US" sz="3200" b="1" dirty="0">
                <a:latin typeface="楷体" panose="02010609060101010101" charset="-122"/>
                <a:ea typeface="楷体" panose="02010609060101010101" charset="-122"/>
              </a:rPr>
              <a:t>动静相衬，虚实相生；</a:t>
            </a:r>
            <a:endParaRPr lang="zh-CN" altLang="en-US" sz="3200" b="1" dirty="0">
              <a:latin typeface="楷体" panose="02010609060101010101" charset="-122"/>
              <a:ea typeface="楷体" panose="02010609060101010101" charset="-122"/>
            </a:endParaRPr>
          </a:p>
          <a:p>
            <a:pPr marL="457200" indent="-457200">
              <a:spcBef>
                <a:spcPct val="50000"/>
              </a:spcBef>
              <a:buClr>
                <a:srgbClr val="9BBB59"/>
              </a:buClr>
              <a:buFont typeface="Wingdings" panose="05000000000000000000" pitchFamily="2" charset="2"/>
              <a:buChar char=""/>
            </a:pPr>
            <a:r>
              <a:rPr lang="zh-CN" altLang="en-US" sz="3200" b="1" dirty="0">
                <a:latin typeface="楷体" panose="02010609060101010101" charset="-122"/>
                <a:ea typeface="楷体" panose="02010609060101010101" charset="-122"/>
              </a:rPr>
              <a:t>用词准确、精练，形象鲜明；</a:t>
            </a:r>
            <a:endParaRPr lang="zh-CN" altLang="en-US" sz="3200" b="1" dirty="0">
              <a:latin typeface="楷体" panose="02010609060101010101" charset="-122"/>
              <a:ea typeface="楷体" panose="02010609060101010101" charset="-122"/>
            </a:endParaRPr>
          </a:p>
          <a:p>
            <a:pPr marL="457200" indent="-457200">
              <a:spcBef>
                <a:spcPct val="50000"/>
              </a:spcBef>
              <a:buClr>
                <a:srgbClr val="9BBB59"/>
              </a:buClr>
              <a:buFont typeface="Wingdings" panose="05000000000000000000" pitchFamily="2" charset="2"/>
              <a:buChar char=""/>
            </a:pPr>
            <a:r>
              <a:rPr lang="zh-CN" altLang="en-US" sz="3200" b="1" dirty="0">
                <a:latin typeface="楷体" panose="02010609060101010101" charset="-122"/>
                <a:ea typeface="楷体" panose="02010609060101010101" charset="-122"/>
              </a:rPr>
              <a:t>运用比喻、拟人、对偶等修辞手法。</a:t>
            </a:r>
            <a:endParaRPr lang="zh-CN" altLang="en-US" sz="3200" b="1" dirty="0">
              <a:latin typeface="楷体" panose="02010609060101010101" charset="-122"/>
              <a:ea typeface="楷体" panose="02010609060101010101" charset="-122"/>
            </a:endParaRPr>
          </a:p>
        </p:txBody>
      </p:sp>
      <p:sp>
        <p:nvSpPr>
          <p:cNvPr id="72707" name="文本框 2"/>
          <p:cNvSpPr txBox="1"/>
          <p:nvPr/>
        </p:nvSpPr>
        <p:spPr>
          <a:xfrm>
            <a:off x="1887220" y="974725"/>
            <a:ext cx="2165350" cy="583565"/>
          </a:xfrm>
          <a:prstGeom prst="rect">
            <a:avLst/>
          </a:prstGeom>
          <a:noFill/>
          <a:ln w="9525">
            <a:noFill/>
          </a:ln>
        </p:spPr>
        <p:txBody>
          <a:bodyPr>
            <a:spAutoFit/>
          </a:bodyPr>
          <a:lstStyle/>
          <a:p>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艺术特色：</a:t>
            </a:r>
            <a:endParaRPr lang="zh-CN" altLang="en-US" sz="3200" b="1" dirty="0">
              <a:solidFill>
                <a:srgbClr val="FF0000"/>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86018" name="文本框 1"/>
          <p:cNvSpPr txBox="1"/>
          <p:nvPr/>
        </p:nvSpPr>
        <p:spPr>
          <a:xfrm>
            <a:off x="1465154" y="1617340"/>
            <a:ext cx="9228677" cy="3023905"/>
          </a:xfrm>
          <a:prstGeom prst="rect">
            <a:avLst/>
          </a:prstGeom>
          <a:noFill/>
          <a:ln w="9525">
            <a:noFill/>
          </a:ln>
        </p:spPr>
        <p:txBody>
          <a:bodyPr wrap="square" lIns="68580" tIns="34290" rIns="68580" bIns="34290">
            <a:spAutoFit/>
          </a:bodyPr>
          <a:lstStyle/>
          <a:p>
            <a:pPr>
              <a:lnSpc>
                <a:spcPct val="150000"/>
              </a:lnSpc>
              <a:spcBef>
                <a:spcPts val="1800"/>
              </a:spcBef>
            </a:pPr>
            <a:r>
              <a:rPr lang="en-US" altLang="zh-CN" sz="3200" b="1" dirty="0">
                <a:latin typeface="楷体" panose="02010609060101010101" charset="-122"/>
                <a:ea typeface="楷体" panose="02010609060101010101" charset="-122"/>
              </a:rPr>
              <a:t>    </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沁园春</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雪</a:t>
            </a:r>
            <a:r>
              <a:rPr lang="en-US" altLang="zh-CN" sz="3200" b="1" dirty="0">
                <a:latin typeface="楷体" panose="02010609060101010101" charset="-122"/>
                <a:ea typeface="楷体" panose="02010609060101010101" charset="-122"/>
                <a:cs typeface="楷体" panose="02010609060101010101" charset="-122"/>
              </a:rPr>
              <a:t>》</a:t>
            </a:r>
            <a:r>
              <a:rPr lang="zh-CN" altLang="en-US" sz="3200" b="1" dirty="0">
                <a:latin typeface="楷体" panose="02010609060101010101" charset="-122"/>
                <a:ea typeface="楷体" panose="02010609060101010101" charset="-122"/>
                <a:cs typeface="楷体" panose="02010609060101010101" charset="-122"/>
              </a:rPr>
              <a:t>是毛主席的名篇，分上下两片。上片描写北国雪景，展现祖国山河的壮丽；下片由祖国山河的壮丽而感叹，并引出英雄人物，纵论历代英雄人物，抒发伟大的抱负。</a:t>
            </a:r>
            <a:endParaRPr lang="en-US" altLang="zh-CN" sz="3200" b="1" dirty="0">
              <a:latin typeface="楷体" panose="02010609060101010101" charset="-122"/>
              <a:ea typeface="楷体" panose="02010609060101010101" charset="-122"/>
              <a:cs typeface="楷体" panose="02010609060101010101" charset="-122"/>
            </a:endParaRPr>
          </a:p>
        </p:txBody>
      </p:sp>
      <p:grpSp>
        <p:nvGrpSpPr>
          <p:cNvPr id="3" name="组合 2"/>
          <p:cNvGrpSpPr/>
          <p:nvPr/>
        </p:nvGrpSpPr>
        <p:grpSpPr>
          <a:xfrm>
            <a:off x="163830" y="137160"/>
            <a:ext cx="3264535" cy="674370"/>
            <a:chOff x="258" y="216"/>
            <a:chExt cx="5141"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18435" name="TextBox 7"/>
          <p:cNvSpPr txBox="1"/>
          <p:nvPr/>
        </p:nvSpPr>
        <p:spPr>
          <a:xfrm>
            <a:off x="2127885" y="4430713"/>
            <a:ext cx="8362950" cy="1931035"/>
          </a:xfrm>
          <a:prstGeom prst="rect">
            <a:avLst/>
          </a:prstGeom>
          <a:noFill/>
          <a:ln w="9525">
            <a:noFill/>
          </a:ln>
        </p:spPr>
        <p:txBody>
          <a:bodyPr>
            <a:spAutoFit/>
          </a:bodyPr>
          <a:lstStyle/>
          <a:p>
            <a:pPr>
              <a:lnSpc>
                <a:spcPct val="130000"/>
              </a:lnSpc>
            </a:pPr>
            <a:r>
              <a:rPr lang="zh-CN" altLang="en-US" sz="3600" b="1" dirty="0">
                <a:solidFill>
                  <a:schemeClr val="tx1"/>
                </a:solidFill>
                <a:latin typeface="楷体" panose="02010609060101010101" charset="-122"/>
                <a:ea typeface="楷体" panose="02010609060101010101" charset="-122"/>
                <a:cs typeface="楷体" panose="02010609060101010101" charset="-122"/>
              </a:rPr>
              <a:t>燕山雪花大如席，片片吹落轩辕台。</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2800" b="1" dirty="0">
                <a:solidFill>
                  <a:schemeClr val="tx1"/>
                </a:solidFill>
                <a:latin typeface="楷体" panose="02010609060101010101" charset="-122"/>
                <a:ea typeface="楷体" panose="02010609060101010101" charset="-122"/>
                <a:cs typeface="楷体" panose="02010609060101010101" charset="-122"/>
              </a:rPr>
              <a:t>                         唐</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r>
              <a:rPr lang="zh-CN" altLang="en-US" sz="2800" b="1" dirty="0">
                <a:solidFill>
                  <a:schemeClr val="tx1"/>
                </a:solidFill>
                <a:latin typeface="楷体" panose="02010609060101010101" charset="-122"/>
                <a:ea typeface="楷体" panose="02010609060101010101" charset="-122"/>
                <a:cs typeface="楷体" panose="02010609060101010101" charset="-122"/>
              </a:rPr>
              <a:t>李白</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r>
              <a:rPr lang="zh-CN" altLang="en-US" sz="2800" b="1" dirty="0">
                <a:solidFill>
                  <a:schemeClr val="tx1"/>
                </a:solidFill>
                <a:latin typeface="楷体" panose="02010609060101010101" charset="-122"/>
                <a:ea typeface="楷体" panose="02010609060101010101" charset="-122"/>
                <a:cs typeface="楷体" panose="02010609060101010101" charset="-122"/>
              </a:rPr>
              <a:t>北风行</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endParaRPr lang="zh-CN" altLang="en-US" sz="2800" b="1" dirty="0">
              <a:solidFill>
                <a:schemeClr val="tx1"/>
              </a:solidFill>
              <a:latin typeface="楷体" panose="02010609060101010101" charset="-122"/>
              <a:ea typeface="楷体" panose="02010609060101010101" charset="-122"/>
              <a:cs typeface="楷体" panose="02010609060101010101" charset="-122"/>
            </a:endParaRPr>
          </a:p>
          <a:p>
            <a:pPr>
              <a:lnSpc>
                <a:spcPct val="130000"/>
              </a:lnSpc>
            </a:pPr>
            <a:endParaRPr lang="zh-CN" altLang="en-US" sz="2800" b="1" dirty="0">
              <a:solidFill>
                <a:schemeClr val="tx1"/>
              </a:solidFill>
              <a:latin typeface="楷体" panose="02010609060101010101" charset="-122"/>
              <a:ea typeface="楷体" panose="02010609060101010101" charset="-122"/>
              <a:cs typeface="楷体" panose="02010609060101010101" charset="-122"/>
            </a:endParaRPr>
          </a:p>
        </p:txBody>
      </p:sp>
      <p:pic>
        <p:nvPicPr>
          <p:cNvPr id="129026" name="Picture 2" descr="http://bpic.wotucdn.com/15/14/91/81b1OOOPICb9.jpg!/fw/780/quality/90/unsharp/true/compress/true/watermark/url/L2xvZ28ud2F0ZXIudjIucG5n/repeat/true"/>
          <p:cNvPicPr>
            <a:picLocks noChangeAspect="1" noChangeArrowheads="1"/>
          </p:cNvPicPr>
          <p:nvPr/>
        </p:nvPicPr>
        <p:blipFill>
          <a:blip r:embed="rId3" cstate="print"/>
          <a:srcRect/>
          <a:stretch>
            <a:fillRect/>
          </a:stretch>
        </p:blipFill>
        <p:spPr bwMode="auto">
          <a:xfrm>
            <a:off x="2494279" y="427868"/>
            <a:ext cx="7203688" cy="4003287"/>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pic>
        <p:nvPicPr>
          <p:cNvPr id="181250" name="Picture 2" descr="http://img.pconline.com.cn/images/upload/upc/tx/photoblog/1402/11/c6/31172280_1392124410708_mthumb.jpg"/>
          <p:cNvPicPr>
            <a:picLocks noChangeAspect="1" noChangeArrowheads="1"/>
          </p:cNvPicPr>
          <p:nvPr/>
        </p:nvPicPr>
        <p:blipFill>
          <a:blip r:embed="rId2" cstate="print"/>
          <a:srcRect l="3512" t="5073" r="3870" b="20780"/>
          <a:stretch>
            <a:fillRect/>
          </a:stretch>
        </p:blipFill>
        <p:spPr bwMode="auto">
          <a:xfrm>
            <a:off x="2375055" y="356265"/>
            <a:ext cx="7259444" cy="4259767"/>
          </a:xfrm>
          <a:prstGeom prst="rect">
            <a:avLst/>
          </a:prstGeom>
          <a:ln>
            <a:noFill/>
          </a:ln>
          <a:effectLst>
            <a:softEdge rad="112500"/>
          </a:effectLst>
        </p:spPr>
      </p:pic>
      <p:sp>
        <p:nvSpPr>
          <p:cNvPr id="37891" name="TextBox 2"/>
          <p:cNvSpPr txBox="1"/>
          <p:nvPr/>
        </p:nvSpPr>
        <p:spPr>
          <a:xfrm>
            <a:off x="2597150" y="5135880"/>
            <a:ext cx="4940300" cy="368300"/>
          </a:xfrm>
          <a:prstGeom prst="rect">
            <a:avLst/>
          </a:prstGeom>
          <a:noFill/>
          <a:ln w="9525">
            <a:noFill/>
          </a:ln>
        </p:spPr>
        <p:txBody>
          <a:bodyPr>
            <a:spAutoFit/>
          </a:bodyPr>
          <a:lstStyle/>
          <a:p>
            <a:endParaRPr lang="zh-CN" altLang="en-US" dirty="0">
              <a:solidFill>
                <a:schemeClr val="tx1"/>
              </a:solidFill>
              <a:latin typeface="楷体" panose="02010609060101010101" charset="-122"/>
              <a:ea typeface="楷体" panose="02010609060101010101" charset="-122"/>
            </a:endParaRPr>
          </a:p>
        </p:txBody>
      </p:sp>
      <p:sp>
        <p:nvSpPr>
          <p:cNvPr id="4" name="TextBox 6"/>
          <p:cNvSpPr txBox="1"/>
          <p:nvPr/>
        </p:nvSpPr>
        <p:spPr>
          <a:xfrm>
            <a:off x="2236788" y="4704080"/>
            <a:ext cx="7535545" cy="1931035"/>
          </a:xfrm>
          <a:prstGeom prst="rect">
            <a:avLst/>
          </a:prstGeom>
          <a:noFill/>
          <a:ln w="9525">
            <a:noFill/>
          </a:ln>
        </p:spPr>
        <p:txBody>
          <a:bodyPr wrap="none">
            <a:spAutoFit/>
          </a:bodyPr>
          <a:lstStyle/>
          <a:p>
            <a:pPr>
              <a:lnSpc>
                <a:spcPct val="130000"/>
              </a:lnSpc>
            </a:pPr>
            <a:r>
              <a:rPr lang="zh-CN" altLang="en-US" sz="3600" b="1" dirty="0">
                <a:solidFill>
                  <a:schemeClr val="tx1"/>
                </a:solidFill>
                <a:latin typeface="楷体" panose="02010609060101010101" charset="-122"/>
                <a:ea typeface="楷体" panose="02010609060101010101" charset="-122"/>
                <a:cs typeface="楷体" panose="02010609060101010101" charset="-122"/>
              </a:rPr>
              <a:t>白雪却嫌春色晚，故穿庭树作飞花。</a:t>
            </a:r>
            <a:endParaRPr lang="zh-CN" altLang="en-US" sz="3600" b="1" dirty="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2800" b="1" dirty="0">
                <a:solidFill>
                  <a:schemeClr val="tx1"/>
                </a:solidFill>
                <a:latin typeface="楷体" panose="02010609060101010101" charset="-122"/>
                <a:ea typeface="楷体" panose="02010609060101010101" charset="-122"/>
                <a:cs typeface="楷体" panose="02010609060101010101" charset="-122"/>
              </a:rPr>
              <a:t>                         唐</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r>
              <a:rPr lang="zh-CN" altLang="en-US" sz="2800" b="1" dirty="0">
                <a:solidFill>
                  <a:schemeClr val="tx1"/>
                </a:solidFill>
                <a:latin typeface="楷体" panose="02010609060101010101" charset="-122"/>
                <a:ea typeface="楷体" panose="02010609060101010101" charset="-122"/>
                <a:cs typeface="楷体" panose="02010609060101010101" charset="-122"/>
              </a:rPr>
              <a:t>韩愈</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r>
              <a:rPr lang="zh-CN" altLang="en-US" sz="2800" b="1" dirty="0">
                <a:solidFill>
                  <a:schemeClr val="tx1"/>
                </a:solidFill>
                <a:latin typeface="楷体" panose="02010609060101010101" charset="-122"/>
                <a:ea typeface="楷体" panose="02010609060101010101" charset="-122"/>
                <a:cs typeface="楷体" panose="02010609060101010101" charset="-122"/>
              </a:rPr>
              <a:t>春雪</a:t>
            </a:r>
            <a:r>
              <a:rPr lang="en-US" altLang="zh-CN" sz="2800" b="1" dirty="0">
                <a:solidFill>
                  <a:schemeClr val="tx1"/>
                </a:solidFill>
                <a:latin typeface="楷体" panose="02010609060101010101" charset="-122"/>
                <a:ea typeface="楷体" panose="02010609060101010101" charset="-122"/>
                <a:cs typeface="楷体" panose="02010609060101010101" charset="-122"/>
              </a:rPr>
              <a:t>》</a:t>
            </a:r>
            <a:endParaRPr lang="zh-CN" altLang="en-US" sz="2800" b="1" dirty="0">
              <a:solidFill>
                <a:schemeClr val="tx1"/>
              </a:solidFill>
              <a:latin typeface="楷体" panose="02010609060101010101" charset="-122"/>
              <a:ea typeface="楷体" panose="02010609060101010101" charset="-122"/>
              <a:cs typeface="楷体" panose="02010609060101010101" charset="-122"/>
            </a:endParaRPr>
          </a:p>
          <a:p>
            <a:pPr>
              <a:lnSpc>
                <a:spcPct val="130000"/>
              </a:lnSpc>
            </a:pPr>
            <a:endParaRPr lang="zh-CN" altLang="en-US" sz="2800" b="1" dirty="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41989" name="文本框 96258"/>
          <p:cNvSpPr txBox="1"/>
          <p:nvPr/>
        </p:nvSpPr>
        <p:spPr>
          <a:xfrm>
            <a:off x="1965325" y="1290638"/>
            <a:ext cx="8261350" cy="2491740"/>
          </a:xfrm>
          <a:prstGeom prst="rect">
            <a:avLst/>
          </a:prstGeom>
          <a:noFill/>
          <a:ln w="9525">
            <a:noFill/>
          </a:ln>
        </p:spPr>
        <p:txBody>
          <a:bodyPr>
            <a:spAutoFit/>
          </a:bodyPr>
          <a:lstStyle/>
          <a:p>
            <a:pPr>
              <a:lnSpc>
                <a:spcPct val="130000"/>
              </a:lnSpc>
              <a:spcBef>
                <a:spcPct val="50000"/>
              </a:spcBef>
            </a:pPr>
            <a:r>
              <a:rPr lang="zh-CN" altLang="en-US" sz="3000" b="1" dirty="0">
                <a:solidFill>
                  <a:srgbClr val="FF0000"/>
                </a:solidFill>
                <a:latin typeface="楷体" panose="02010609060101010101" charset="-122"/>
                <a:ea typeface="楷体" panose="02010609060101010101" charset="-122"/>
              </a:rPr>
              <a:t>【毛泽东】</a:t>
            </a:r>
            <a:r>
              <a:rPr lang="zh-CN" altLang="en-US" sz="3000" b="1" dirty="0">
                <a:latin typeface="楷体" panose="02010609060101010101" charset="-122"/>
                <a:ea typeface="楷体" panose="02010609060101010101" charset="-122"/>
              </a:rPr>
              <a:t>字润之，笔名子任，湖南湘潭人。诗人，伟大的马克思主义者，无产阶级革命家、战略家和理论家，中国共产党、中国人民解放军和中华人民共和国的主要缔造者和领导人。</a:t>
            </a:r>
            <a:endParaRPr lang="zh-CN" altLang="en-US" sz="3000" b="1" dirty="0">
              <a:latin typeface="楷体" panose="02010609060101010101" charset="-122"/>
              <a:ea typeface="楷体" panose="02010609060101010101" charset="-122"/>
            </a:endParaRPr>
          </a:p>
        </p:txBody>
      </p:sp>
      <p:sp>
        <p:nvSpPr>
          <p:cNvPr id="9" name="文本框 96258"/>
          <p:cNvSpPr txBox="1"/>
          <p:nvPr/>
        </p:nvSpPr>
        <p:spPr>
          <a:xfrm>
            <a:off x="2025650" y="4084638"/>
            <a:ext cx="8140700" cy="1290637"/>
          </a:xfrm>
          <a:prstGeom prst="rect">
            <a:avLst/>
          </a:prstGeom>
          <a:noFill/>
          <a:ln w="9525">
            <a:noFill/>
          </a:ln>
        </p:spPr>
        <p:txBody>
          <a:bodyPr>
            <a:spAutoFit/>
          </a:bodyPr>
          <a:lstStyle/>
          <a:p>
            <a:pPr>
              <a:lnSpc>
                <a:spcPct val="130000"/>
              </a:lnSpc>
              <a:spcBef>
                <a:spcPct val="50000"/>
              </a:spcBef>
            </a:pPr>
            <a:r>
              <a:rPr lang="zh-CN" altLang="en-US" sz="3000" b="1" dirty="0">
                <a:solidFill>
                  <a:srgbClr val="FF0000"/>
                </a:solidFill>
                <a:latin typeface="楷体" panose="02010609060101010101" charset="-122"/>
                <a:ea typeface="楷体" panose="02010609060101010101" charset="-122"/>
              </a:rPr>
              <a:t>【主要作品】</a:t>
            </a:r>
            <a:r>
              <a:rPr lang="zh-CN" altLang="en-US" sz="3000" b="1" dirty="0">
                <a:latin typeface="楷体" panose="02010609060101010101" charset="-122"/>
                <a:ea typeface="楷体" panose="02010609060101010101" charset="-122"/>
              </a:rPr>
              <a:t>《毛泽东选集》《毛泽东文集》《毛泽东诗词》等。</a:t>
            </a:r>
            <a:endParaRPr lang="zh-CN" altLang="en-US" sz="3000" b="1" dirty="0">
              <a:latin typeface="楷体" panose="02010609060101010101" charset="-122"/>
              <a:ea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diamond(in)">
                                      <p:cBhvr>
                                        <p:cTn id="7" dur="2000"/>
                                        <p:tgtEl>
                                          <p:spTgt spid="41989"/>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ldLvl="0"/>
      <p:bldP spid="9"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pic>
        <p:nvPicPr>
          <p:cNvPr id="4" name="图片 3"/>
          <p:cNvPicPr>
            <a:picLocks noChangeAspect="1"/>
          </p:cNvPicPr>
          <p:nvPr/>
        </p:nvPicPr>
        <p:blipFill>
          <a:blip r:embed="rId2" cstate="print"/>
          <a:stretch>
            <a:fillRect/>
          </a:stretch>
        </p:blipFill>
        <p:spPr>
          <a:xfrm>
            <a:off x="1920875" y="607060"/>
            <a:ext cx="8350250" cy="56435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61445" name="Text Box 6"/>
          <p:cNvSpPr txBox="1"/>
          <p:nvPr/>
        </p:nvSpPr>
        <p:spPr>
          <a:xfrm>
            <a:off x="2013903" y="1121093"/>
            <a:ext cx="8164512" cy="4615815"/>
          </a:xfrm>
          <a:prstGeom prst="rect">
            <a:avLst/>
          </a:prstGeom>
          <a:noFill/>
          <a:ln w="9525">
            <a:noFill/>
          </a:ln>
        </p:spPr>
        <p:txBody>
          <a:bodyPr>
            <a:spAutoFit/>
          </a:bodyPr>
          <a:lstStyle/>
          <a:p>
            <a:pPr>
              <a:lnSpc>
                <a:spcPct val="150000"/>
              </a:lnSpc>
              <a:spcBef>
                <a:spcPct val="50000"/>
              </a:spcBef>
            </a:pPr>
            <a:r>
              <a:rPr lang="en-US" altLang="zh-CN" sz="2800" b="1" dirty="0">
                <a:latin typeface="宋体" panose="02010600030101010101" pitchFamily="2" charset="-122"/>
              </a:rPr>
              <a:t>   </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沁园春</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雪</a:t>
            </a:r>
            <a:r>
              <a:rPr lang="en-US" altLang="zh-CN" sz="2800" b="1" dirty="0">
                <a:latin typeface="楷体" panose="02010609060101010101" charset="-122"/>
                <a:ea typeface="楷体" panose="02010609060101010101" charset="-122"/>
                <a:cs typeface="楷体" panose="02010609060101010101" charset="-122"/>
              </a:rPr>
              <a:t>》</a:t>
            </a:r>
            <a:r>
              <a:rPr lang="zh-CN" altLang="en-US" sz="2800" b="1" dirty="0">
                <a:latin typeface="楷体" panose="02010609060101010101" charset="-122"/>
                <a:ea typeface="楷体" panose="02010609060101010101" charset="-122"/>
                <a:cs typeface="楷体" panose="02010609060101010101" charset="-122"/>
              </a:rPr>
              <a:t>写于</a:t>
            </a:r>
            <a:r>
              <a:rPr lang="en-US" altLang="zh-CN" sz="2800" b="1" dirty="0">
                <a:latin typeface="楷体" panose="02010609060101010101" charset="-122"/>
                <a:ea typeface="楷体" panose="02010609060101010101" charset="-122"/>
                <a:cs typeface="楷体" panose="02010609060101010101" charset="-122"/>
              </a:rPr>
              <a:t>1936</a:t>
            </a:r>
            <a:r>
              <a:rPr lang="zh-CN" altLang="en-US" sz="2800" b="1" dirty="0">
                <a:latin typeface="楷体" panose="02010609060101010101" charset="-122"/>
                <a:ea typeface="楷体" panose="02010609060101010101" charset="-122"/>
                <a:cs typeface="楷体" panose="02010609060101010101" charset="-122"/>
              </a:rPr>
              <a:t>年</a:t>
            </a:r>
            <a:r>
              <a:rPr lang="en-US" altLang="zh-CN" sz="2800" b="1" dirty="0">
                <a:latin typeface="楷体" panose="02010609060101010101" charset="-122"/>
                <a:ea typeface="楷体" panose="02010609060101010101" charset="-122"/>
                <a:cs typeface="楷体" panose="02010609060101010101" charset="-122"/>
              </a:rPr>
              <a:t>2</a:t>
            </a:r>
            <a:r>
              <a:rPr lang="zh-CN" altLang="en-US" sz="2800" b="1" dirty="0">
                <a:latin typeface="楷体" panose="02010609060101010101" charset="-122"/>
                <a:ea typeface="楷体" panose="02010609060101010101" charset="-122"/>
                <a:cs typeface="楷体" panose="02010609060101010101" charset="-122"/>
              </a:rPr>
              <a:t>月。当时，遵义会议确立了毛泽东同志在全党的领导地位。</a:t>
            </a:r>
            <a:r>
              <a:rPr lang="zh-CN" altLang="en-US" sz="2800" b="1" dirty="0">
                <a:solidFill>
                  <a:srgbClr val="FF0000"/>
                </a:solidFill>
                <a:latin typeface="楷体" panose="02010609060101010101" charset="-122"/>
                <a:ea typeface="楷体" panose="02010609060101010101" charset="-122"/>
                <a:cs typeface="楷体" panose="02010609060101010101" charset="-122"/>
              </a:rPr>
              <a:t>毛泽东同志率领长征部队胜利到达陕北之后，领导全党展开了反抗日本帝国主义的伟大斗争。</a:t>
            </a:r>
            <a:r>
              <a:rPr lang="zh-CN" altLang="en-US" sz="2800" b="1" dirty="0">
                <a:latin typeface="楷体" panose="02010609060101010101" charset="-122"/>
                <a:ea typeface="楷体" panose="02010609060101010101" charset="-122"/>
                <a:cs typeface="楷体" panose="02010609060101010101" charset="-122"/>
              </a:rPr>
              <a:t>在陕北清涧县，毛泽东同志曾于一场大雪之后攀登到海拔千米、白雪覆盖的塬上视察地形，欣赏“北国风光”，过后饱含激情地写下了这首气吞山河的壮丽诗篇。</a:t>
            </a:r>
            <a:endParaRPr lang="zh-CN" altLang="en-US" sz="2800" b="1" dirty="0">
              <a:latin typeface="楷体" panose="02010609060101010101" charset="-122"/>
              <a:ea typeface="楷体" panose="02010609060101010101" charset="-122"/>
              <a:cs typeface="楷体" panose="02010609060101010101" charset="-122"/>
            </a:endParaRPr>
          </a:p>
        </p:txBody>
      </p:sp>
      <p:grpSp>
        <p:nvGrpSpPr>
          <p:cNvPr id="3" name="组合 2"/>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写作背景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445">
                                            <p:txEl>
                                              <p:pRg st="0" end="0"/>
                                            </p:txEl>
                                          </p:spTgt>
                                        </p:tgtEl>
                                        <p:attrNameLst>
                                          <p:attrName>style.visibility</p:attrName>
                                        </p:attrNameLst>
                                      </p:cBhvr>
                                      <p:to>
                                        <p:strVal val="visible"/>
                                      </p:to>
                                    </p:set>
                                    <p:animEffect transition="in" filter="randombar(horizontal)">
                                      <p:cBhvr>
                                        <p:cTn id="7" dur="500"/>
                                        <p:tgtEl>
                                          <p:spTgt spid="614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3680</Words>
  <Application>WPS 演示</Application>
  <PresentationFormat>自定义</PresentationFormat>
  <Paragraphs>332</Paragraphs>
  <Slides>41</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41</vt:i4>
      </vt:variant>
    </vt:vector>
  </HeadingPairs>
  <TitlesOfParts>
    <vt:vector size="54" baseType="lpstr">
      <vt:lpstr>Arial</vt:lpstr>
      <vt:lpstr>宋体</vt:lpstr>
      <vt:lpstr>Wingdings</vt:lpstr>
      <vt:lpstr>Calibri Light</vt:lpstr>
      <vt:lpstr>微软雅黑</vt:lpstr>
      <vt:lpstr>楷体</vt:lpstr>
      <vt:lpstr>黑体</vt:lpstr>
      <vt:lpstr>Arial Unicode MS</vt:lpstr>
      <vt:lpstr>Calibri</vt:lpstr>
      <vt:lpstr>Times New Roman</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Ulysses</cp:lastModifiedBy>
  <cp:revision>语文备课大师【全免费】</cp:revision>
  <dcterms:created xsi:type="dcterms:W3CDTF">2017-08-12T10:14:00Z</dcterms:created>
  <dcterms:modified xsi:type="dcterms:W3CDTF">2019-05-22T06:19:14Z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