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57" r:id="rId2"/>
    <p:sldId id="329" r:id="rId3"/>
    <p:sldId id="346" r:id="rId4"/>
    <p:sldId id="328" r:id="rId5"/>
    <p:sldId id="319" r:id="rId6"/>
    <p:sldId id="347" r:id="rId7"/>
    <p:sldId id="327" r:id="rId8"/>
    <p:sldId id="298" r:id="rId9"/>
    <p:sldId id="348" r:id="rId10"/>
    <p:sldId id="330" r:id="rId11"/>
    <p:sldId id="299" r:id="rId12"/>
    <p:sldId id="349" r:id="rId13"/>
    <p:sldId id="331" r:id="rId14"/>
    <p:sldId id="358" r:id="rId15"/>
    <p:sldId id="318" r:id="rId16"/>
    <p:sldId id="320" r:id="rId17"/>
    <p:sldId id="351" r:id="rId18"/>
    <p:sldId id="333" r:id="rId19"/>
    <p:sldId id="321" r:id="rId20"/>
    <p:sldId id="356" r:id="rId21"/>
    <p:sldId id="352" r:id="rId22"/>
    <p:sldId id="334" r:id="rId23"/>
    <p:sldId id="326" r:id="rId24"/>
    <p:sldId id="355" r:id="rId25"/>
    <p:sldId id="353" r:id="rId26"/>
    <p:sldId id="322" r:id="rId27"/>
    <p:sldId id="354" r:id="rId28"/>
    <p:sldId id="336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564" y="-582"/>
      </p:cViewPr>
      <p:guideLst>
        <p:guide orient="horz" pos="2242"/>
        <p:guide pos="38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  <a:pPr/>
              <a:t>2019/4/26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4765" y="-15240"/>
            <a:ext cx="12230100" cy="6852285"/>
          </a:xfrm>
          <a:prstGeom prst="rect">
            <a:avLst/>
          </a:prstGeom>
        </p:spPr>
      </p:pic>
      <p:pic>
        <p:nvPicPr>
          <p:cNvPr id="3" name="图片 17" descr="图片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8" name="文本框 1"/>
          <p:cNvSpPr txBox="1"/>
          <p:nvPr/>
        </p:nvSpPr>
        <p:spPr>
          <a:xfrm>
            <a:off x="11430" y="4138930"/>
            <a:ext cx="12193905" cy="1322070"/>
          </a:xfrm>
          <a:prstGeom prst="rect">
            <a:avLst/>
          </a:prstGeom>
          <a:solidFill>
            <a:schemeClr val="bg1">
              <a:alpha val="5294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60419" name="标题 1"/>
          <p:cNvSpPr>
            <a:spLocks noGrp="1"/>
          </p:cNvSpPr>
          <p:nvPr/>
        </p:nvSpPr>
        <p:spPr>
          <a:xfrm>
            <a:off x="4222750" y="4219258"/>
            <a:ext cx="3771900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/>
            </a:lvl1pPr>
          </a:lstStyle>
          <a:p>
            <a:pPr lvl="0" algn="ctr" eaLnBrk="1" hangingPunct="1"/>
            <a:r>
              <a:rPr lang="en-US" altLang="zh-CN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5 </a:t>
            </a:r>
            <a:r>
              <a:rPr lang="zh-CN" altLang="en-US" sz="4400" b="1" dirty="0">
                <a:latin typeface="黑体" panose="02010600030101010101" pitchFamily="49" charset="-122"/>
                <a:ea typeface="黑体" panose="02010600030101010101" pitchFamily="49" charset="-122"/>
              </a:rPr>
              <a:t>我 看</a:t>
            </a:r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4905375" y="4937125"/>
            <a:ext cx="24066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69634" name="TextBox 1"/>
          <p:cNvSpPr txBox="1"/>
          <p:nvPr/>
        </p:nvSpPr>
        <p:spPr>
          <a:xfrm>
            <a:off x="2312353" y="1002248"/>
            <a:ext cx="7559675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诗中用哪些意象来反映“我看”的内容？</a:t>
            </a:r>
          </a:p>
        </p:txBody>
      </p:sp>
      <p:sp>
        <p:nvSpPr>
          <p:cNvPr id="14" name="矩形 13"/>
          <p:cNvSpPr/>
          <p:nvPr/>
        </p:nvSpPr>
        <p:spPr>
          <a:xfrm>
            <a:off x="2312670" y="1829653"/>
            <a:ext cx="86645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意象：春风、青草、绿潮、飞鸟、晴空、流云、大地</a:t>
            </a:r>
          </a:p>
        </p:txBody>
      </p:sp>
      <p:sp>
        <p:nvSpPr>
          <p:cNvPr id="26" name="矩形 25"/>
          <p:cNvSpPr/>
          <p:nvPr/>
        </p:nvSpPr>
        <p:spPr>
          <a:xfrm>
            <a:off x="2199640" y="2835810"/>
            <a:ext cx="8464550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“我”描绘的是什么时候的景象？</a:t>
            </a:r>
            <a:endParaRPr lang="zh-CN" altLang="en-US" sz="30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312670" y="3801963"/>
            <a:ext cx="2863215" cy="55308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春天的一个黄昏</a:t>
            </a:r>
            <a:endParaRPr lang="zh-CN" altLang="en-US" sz="3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8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</a:p>
          </p:txBody>
        </p:sp>
      </p:grpSp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722498" y="4492743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3729" name="文本框 1"/>
          <p:cNvSpPr txBox="1"/>
          <p:nvPr/>
        </p:nvSpPr>
        <p:spPr>
          <a:xfrm>
            <a:off x="1699751" y="1967488"/>
            <a:ext cx="4613275" cy="2862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我看一阵向晚的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春风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悄悄揉过丰润的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青草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 </a:t>
            </a: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我看它们低首又低首， </a:t>
            </a: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也许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远水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荡起了一片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绿潮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；</a:t>
            </a:r>
          </a:p>
        </p:txBody>
      </p:sp>
      <p:sp>
        <p:nvSpPr>
          <p:cNvPr id="51203" name="文本框 9218"/>
          <p:cNvSpPr txBox="1"/>
          <p:nvPr/>
        </p:nvSpPr>
        <p:spPr>
          <a:xfrm>
            <a:off x="1656930" y="1197309"/>
            <a:ext cx="43116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再读课文，欣赏诗意。</a:t>
            </a:r>
          </a:p>
        </p:txBody>
      </p:sp>
      <p:pic>
        <p:nvPicPr>
          <p:cNvPr id="87048" name="Picture 8" descr="http://img05.tooopen.com/images/20140411/sy_58784935289.jpg"/>
          <p:cNvPicPr>
            <a:picLocks noChangeAspect="1" noChangeArrowheads="1"/>
          </p:cNvPicPr>
          <p:nvPr/>
        </p:nvPicPr>
        <p:blipFill>
          <a:blip r:embed="rId3" cstate="print"/>
          <a:srcRect t="6516" b="6303"/>
          <a:stretch>
            <a:fillRect/>
          </a:stretch>
        </p:blipFill>
        <p:spPr bwMode="auto">
          <a:xfrm>
            <a:off x="6483201" y="1275079"/>
            <a:ext cx="4270916" cy="31557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7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29" grpId="0"/>
      <p:bldP spid="5120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71682" name="文本框 9218"/>
          <p:cNvSpPr txBox="1"/>
          <p:nvPr/>
        </p:nvSpPr>
        <p:spPr>
          <a:xfrm>
            <a:off x="1713230" y="608013"/>
            <a:ext cx="8410575" cy="13700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划出能表现春风和春草特点的词语，分析它们的表达效果。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664018" y="1993900"/>
            <a:ext cx="8337550" cy="37077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719455">
              <a:lnSpc>
                <a:spcPct val="140000"/>
              </a:lnSpc>
              <a:buClr>
                <a:srgbClr val="B7DEE8"/>
              </a:buClr>
              <a:buFont typeface="Wingdings" panose="05000000000000000000" pitchFamily="2" charset="2"/>
              <a:buChar char=""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“揉过”“低首”运用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拟人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的修辞方法，形象地写出了春风吹过草地，小草随风摇曳的情景，突出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春风的轻柔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</a:p>
          <a:p>
            <a:pPr marL="457200" indent="719455">
              <a:lnSpc>
                <a:spcPct val="140000"/>
              </a:lnSpc>
              <a:buClr>
                <a:srgbClr val="B7DEE8"/>
              </a:buClr>
              <a:buFont typeface="Wingdings" panose="05000000000000000000" pitchFamily="2" charset="2"/>
              <a:buChar char=""/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“也许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……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绿潮”，运用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比喻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的修辞方法，把草地比作“绿潮”，写出绿草在风中涌动的场景，突出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小草的旺盛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，给人带来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无限生机和活力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89090" name="文本框 1"/>
          <p:cNvSpPr txBox="1"/>
          <p:nvPr/>
        </p:nvSpPr>
        <p:spPr>
          <a:xfrm>
            <a:off x="1327856" y="1076594"/>
            <a:ext cx="5000625" cy="2754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我看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飞鸟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平展着翅翼 </a:t>
            </a: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静静吸入深远的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晴空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里， </a:t>
            </a: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我看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流云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慢慢地红晕， </a:t>
            </a:r>
          </a:p>
          <a:p>
            <a:pPr>
              <a:lnSpc>
                <a:spcPct val="15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无意沉醉了凝望它的</a:t>
            </a: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大地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。</a:t>
            </a:r>
          </a:p>
        </p:txBody>
      </p:sp>
      <p:pic>
        <p:nvPicPr>
          <p:cNvPr id="89093" name="Picture 5" descr="http://i0.yiwenbaida.com/upload/images/4194_160223115106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4310" y="848295"/>
            <a:ext cx="4457700" cy="3166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754" name="文本框 9218"/>
          <p:cNvSpPr txBox="1"/>
          <p:nvPr/>
        </p:nvSpPr>
        <p:spPr>
          <a:xfrm>
            <a:off x="1605915" y="399098"/>
            <a:ext cx="55864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诗人描绘了一幅怎样的画面？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31620" y="1101090"/>
            <a:ext cx="907161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在黄昏时分，鸟儿在深邃的天空中翱翔，夕阳染红了天边的流云，彩霞铺满天空，也映红了大地。</a:t>
            </a:r>
          </a:p>
        </p:txBody>
      </p:sp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10405" y="2668253"/>
            <a:ext cx="5620215" cy="3479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2094548" y="2222342"/>
            <a:ext cx="7621588" cy="31921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诗人看到“春风”联想到“青草绿潮”，看到“飞鸟”联想到“静静吸入深远的晴空”，看到“流云” “红晕”联想到“沉醉了凝望 它的大地”，作者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联想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自然丰富，字里行间流露出对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大自然的喜爱之情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，情景交融，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为后文抒情做铺垫。</a:t>
            </a:r>
          </a:p>
        </p:txBody>
      </p:sp>
      <p:sp>
        <p:nvSpPr>
          <p:cNvPr id="73731" name="矩形 2"/>
          <p:cNvSpPr/>
          <p:nvPr/>
        </p:nvSpPr>
        <p:spPr>
          <a:xfrm>
            <a:off x="2016125" y="503238"/>
            <a:ext cx="800735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诗人是如何描写所看到的春日美景的？有什么作用？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2" name="文本框 9218"/>
          <p:cNvSpPr txBox="1"/>
          <p:nvPr/>
        </p:nvSpPr>
        <p:spPr>
          <a:xfrm>
            <a:off x="2037279" y="515673"/>
            <a:ext cx="8185150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在作者笔下“大自然”有什么特点？是通过哪些词语表现出来的？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39633" y="2311083"/>
            <a:ext cx="7326312" cy="554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1.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“欢乐和忧戚”，“在你的心胸里描画”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974150" y="3100765"/>
            <a:ext cx="8394216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大自然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包容一切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，能给人带来欢乐，又能驱除人的烦恼，给人带来心理的慰藉。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让人不由得敬畏自然、敬畏生命。</a:t>
            </a:r>
            <a:endParaRPr lang="zh-CN" altLang="zh-CN" sz="30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2164080" y="864553"/>
            <a:ext cx="417671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2.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“丰润”、“勃发”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037189" y="903998"/>
            <a:ext cx="306546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充满生机和活力</a:t>
            </a:r>
          </a:p>
        </p:txBody>
      </p:sp>
      <p:pic>
        <p:nvPicPr>
          <p:cNvPr id="93193" name="Picture 9" descr="https://p.pstatp.com/weili/bl/55306293879114532.jpg"/>
          <p:cNvPicPr>
            <a:picLocks noChangeAspect="1" noChangeArrowheads="1"/>
          </p:cNvPicPr>
          <p:nvPr/>
        </p:nvPicPr>
        <p:blipFill>
          <a:blip r:embed="rId4" cstate="print"/>
          <a:srcRect b="4788"/>
          <a:stretch>
            <a:fillRect/>
          </a:stretch>
        </p:blipFill>
        <p:spPr bwMode="auto">
          <a:xfrm>
            <a:off x="2695189" y="1858785"/>
            <a:ext cx="6802243" cy="3992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09" name="文本框 1"/>
          <p:cNvSpPr txBox="1"/>
          <p:nvPr/>
        </p:nvSpPr>
        <p:spPr>
          <a:xfrm>
            <a:off x="1897380" y="1098550"/>
            <a:ext cx="5422900" cy="2493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也许远古的哲人怀着热望， </a:t>
            </a: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曾向你舒出咏赞的叹息， </a:t>
            </a: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如今却只见他生命的静流 </a:t>
            </a:r>
          </a:p>
          <a:p>
            <a:pPr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随着季节的起伏而飘逸。</a:t>
            </a:r>
          </a:p>
        </p:txBody>
      </p:sp>
      <p:pic>
        <p:nvPicPr>
          <p:cNvPr id="94214" name="Picture 6" descr="http://p1.pstatp.com/large/1686000225aaa73619d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83985" y="1304925"/>
            <a:ext cx="4215130" cy="38423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矩形 5"/>
          <p:cNvSpPr/>
          <p:nvPr/>
        </p:nvSpPr>
        <p:spPr>
          <a:xfrm>
            <a:off x="2073593" y="3873500"/>
            <a:ext cx="4048125" cy="5540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本</a:t>
            </a:r>
            <a:r>
              <a:rPr lang="zh-CN" altLang="zh-CN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节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中</a:t>
            </a:r>
            <a:r>
              <a:rPr lang="zh-CN" altLang="zh-CN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“</a:t>
            </a: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他</a:t>
            </a:r>
            <a:r>
              <a:rPr lang="zh-CN" altLang="zh-CN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”指什么？</a:t>
            </a:r>
          </a:p>
        </p:txBody>
      </p:sp>
      <p:sp>
        <p:nvSpPr>
          <p:cNvPr id="2" name="TextBox 7"/>
          <p:cNvSpPr txBox="1"/>
          <p:nvPr/>
        </p:nvSpPr>
        <p:spPr>
          <a:xfrm>
            <a:off x="2291080" y="4710113"/>
            <a:ext cx="419258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远古的哲人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09" grpId="0"/>
      <p:bldP spid="6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4" name="矩形 1"/>
          <p:cNvSpPr/>
          <p:nvPr/>
        </p:nvSpPr>
        <p:spPr>
          <a:xfrm>
            <a:off x="1840548" y="646113"/>
            <a:ext cx="7920037" cy="1208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000" b="1" dirty="0">
                <a:latin typeface="黑体" panose="02010600030101010101" pitchFamily="49" charset="-122"/>
                <a:ea typeface="黑体" panose="02010600030101010101" pitchFamily="49" charset="-122"/>
              </a:rPr>
              <a:t>“如今却只见他生命的静流，随着季节的起伏而飘逸”这句话怎么理解？</a:t>
            </a:r>
          </a:p>
        </p:txBody>
      </p:sp>
      <p:sp>
        <p:nvSpPr>
          <p:cNvPr id="3" name="矩形 2"/>
          <p:cNvSpPr/>
          <p:nvPr/>
        </p:nvSpPr>
        <p:spPr>
          <a:xfrm>
            <a:off x="1840865" y="3822700"/>
            <a:ext cx="8418513" cy="17703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30000"/>
              </a:lnSpc>
              <a:buClr>
                <a:srgbClr val="4BACC6"/>
              </a:buClr>
              <a:buFont typeface="Wingdings" panose="05000000000000000000" pitchFamily="2" charset="2"/>
            </a:pPr>
            <a:r>
              <a:rPr lang="zh-CN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古往今来那些伟大的文学家、艺术家，怀着对“大自然”无比热爱的情感，用不同的艺术形式表达对大自然的热爱之情。例如诗歌、绘画。</a:t>
            </a:r>
          </a:p>
        </p:txBody>
      </p:sp>
      <p:sp>
        <p:nvSpPr>
          <p:cNvPr id="4" name="矩形 3"/>
          <p:cNvSpPr/>
          <p:nvPr/>
        </p:nvSpPr>
        <p:spPr>
          <a:xfrm>
            <a:off x="1977073" y="2160588"/>
            <a:ext cx="7805738" cy="121094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72009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远古的哲人的生命早已逝去，但他们留下的对大自然的吟咏赞美一直在时间的长河里飘逸。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76801" name="文本框 4"/>
          <p:cNvSpPr txBox="1">
            <a:spLocks noChangeArrowheads="1"/>
          </p:cNvSpPr>
          <p:nvPr/>
        </p:nvSpPr>
        <p:spPr bwMode="auto">
          <a:xfrm>
            <a:off x="1782397" y="1204940"/>
            <a:ext cx="8334375" cy="2453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357505" marR="0" indent="-357505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诵读诗歌，理解诗歌的内容。</a:t>
            </a:r>
            <a:endParaRPr kumimoji="0" lang="en-US" altLang="zh-CN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分析诗歌的意象，感受诗歌的美。</a:t>
            </a:r>
            <a:endParaRPr kumimoji="0" lang="en-US" altLang="zh-CN" sz="3000" b="1" kern="1200" cap="none" spc="0" normalizeH="0" baseline="0" noProof="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0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把握诗人情感，体会蕴含的哲思。</a:t>
            </a:r>
          </a:p>
        </p:txBody>
      </p:sp>
      <p:sp>
        <p:nvSpPr>
          <p:cNvPr id="61444" name="AutoShape 14" descr="u=659003504,3790867401&amp;fm=214&amp;gp=0"/>
          <p:cNvSpPr>
            <a:spLocks noChangeAspect="1"/>
          </p:cNvSpPr>
          <p:nvPr/>
        </p:nvSpPr>
        <p:spPr>
          <a:xfrm>
            <a:off x="5939790" y="363855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45" name="AutoShape 16" descr="u=659003504,3790867401&amp;fm=214&amp;gp=0"/>
          <p:cNvSpPr>
            <a:spLocks noChangeAspect="1"/>
          </p:cNvSpPr>
          <p:nvPr/>
        </p:nvSpPr>
        <p:spPr>
          <a:xfrm>
            <a:off x="6066790" y="376555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898" name="文本框 1"/>
          <p:cNvSpPr txBox="1"/>
          <p:nvPr/>
        </p:nvSpPr>
        <p:spPr>
          <a:xfrm>
            <a:off x="2909570" y="784543"/>
            <a:ext cx="6586538" cy="4522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去吧，去吧，哦生命的飞奔， 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叫天风挽你坦荡地漫游， 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像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鸟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的歌唱，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云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的流盼，</a:t>
            </a:r>
            <a:r>
              <a:rPr lang="zh-CN" altLang="zh-CN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树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的摇曳； 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哦，让我的呼吸与自然合流！ 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让欢笑和哀愁洒向我心里， 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像季节燃起花朵又把它吹熄。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2" name="文本框 9218"/>
          <p:cNvSpPr txBox="1"/>
          <p:nvPr/>
        </p:nvSpPr>
        <p:spPr>
          <a:xfrm>
            <a:off x="1693545" y="1062990"/>
            <a:ext cx="8185150" cy="13709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作者在这里因自然的激发而生出怎样的愿望？是通过哪些词语体现出来的？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782445" y="2863215"/>
            <a:ext cx="4810125" cy="216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“让我的呼吸与自然合流”</a:t>
            </a:r>
          </a:p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飞奔”“坦荡地漫游”</a:t>
            </a:r>
          </a:p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“歌唱”“流盼”“摇曳”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97358" y="3187065"/>
            <a:ext cx="3370262" cy="1477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zh-CN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和大自然融为一体，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同悲同乐的愿望。</a:t>
            </a:r>
            <a:endParaRPr lang="zh-CN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6436995" y="3214053"/>
            <a:ext cx="298450" cy="1670050"/>
          </a:xfrm>
          <a:prstGeom prst="rightBrace">
            <a:avLst>
              <a:gd name="adj1" fmla="val 45697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" grpId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1270784" y="2112262"/>
            <a:ext cx="998098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诗人看到美丽的自然之景，联想到自己及人类经历的欢乐和忧戚在自然面前显得如此的平静，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表达了自己敬畏自然、赞美自然的情感，并且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希望自己能像自然一样平静的对待生活，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拥有</a:t>
            </a:r>
            <a:r>
              <a:rPr lang="zh-CN" altLang="zh-CN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宽广的胸怀和聊以自慰的心理。</a:t>
            </a:r>
          </a:p>
        </p:txBody>
      </p:sp>
      <p:sp>
        <p:nvSpPr>
          <p:cNvPr id="82947" name="矩形 2"/>
          <p:cNvSpPr/>
          <p:nvPr/>
        </p:nvSpPr>
        <p:spPr>
          <a:xfrm>
            <a:off x="2030203" y="1111044"/>
            <a:ext cx="589915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结合内容体会诗人</a:t>
            </a:r>
            <a:r>
              <a:rPr lang="zh-CN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的思想感情。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4135" y="158750"/>
            <a:ext cx="3364230" cy="652780"/>
            <a:chOff x="101" y="250"/>
            <a:chExt cx="5298" cy="1028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合作探究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64135" y="158750"/>
            <a:ext cx="3363595" cy="652145"/>
            <a:chOff x="101" y="250"/>
            <a:chExt cx="5297" cy="1027"/>
          </a:xfrm>
        </p:grpSpPr>
        <p:sp>
          <p:nvSpPr>
            <p:cNvPr id="14810" name="Freeform 2522"/>
            <p:cNvSpPr>
              <a:spLocks noEditPoints="1"/>
            </p:cNvSpPr>
            <p:nvPr/>
          </p:nvSpPr>
          <p:spPr bwMode="auto">
            <a:xfrm>
              <a:off x="781" y="250"/>
              <a:ext cx="562" cy="430"/>
            </a:xfrm>
            <a:custGeom>
              <a:avLst/>
              <a:gdLst/>
              <a:ahLst/>
              <a:cxnLst>
                <a:cxn ang="0">
                  <a:pos x="291" y="24"/>
                </a:cxn>
                <a:cxn ang="0">
                  <a:pos x="247" y="7"/>
                </a:cxn>
                <a:cxn ang="0">
                  <a:pos x="199" y="0"/>
                </a:cxn>
                <a:cxn ang="0">
                  <a:pos x="127" y="6"/>
                </a:cxn>
                <a:cxn ang="0">
                  <a:pos x="80" y="22"/>
                </a:cxn>
                <a:cxn ang="0">
                  <a:pos x="41" y="53"/>
                </a:cxn>
                <a:cxn ang="0">
                  <a:pos x="26" y="85"/>
                </a:cxn>
                <a:cxn ang="0">
                  <a:pos x="18" y="133"/>
                </a:cxn>
                <a:cxn ang="0">
                  <a:pos x="23" y="164"/>
                </a:cxn>
                <a:cxn ang="0">
                  <a:pos x="42" y="197"/>
                </a:cxn>
                <a:cxn ang="0">
                  <a:pos x="54" y="221"/>
                </a:cxn>
                <a:cxn ang="0">
                  <a:pos x="31" y="259"/>
                </a:cxn>
                <a:cxn ang="0">
                  <a:pos x="7" y="279"/>
                </a:cxn>
                <a:cxn ang="0">
                  <a:pos x="4" y="280"/>
                </a:cxn>
                <a:cxn ang="0">
                  <a:pos x="0" y="285"/>
                </a:cxn>
                <a:cxn ang="0">
                  <a:pos x="6" y="289"/>
                </a:cxn>
                <a:cxn ang="0">
                  <a:pos x="68" y="267"/>
                </a:cxn>
                <a:cxn ang="0">
                  <a:pos x="113" y="229"/>
                </a:cxn>
                <a:cxn ang="0">
                  <a:pos x="193" y="221"/>
                </a:cxn>
                <a:cxn ang="0">
                  <a:pos x="256" y="213"/>
                </a:cxn>
                <a:cxn ang="0">
                  <a:pos x="300" y="194"/>
                </a:cxn>
                <a:cxn ang="0">
                  <a:pos x="329" y="171"/>
                </a:cxn>
                <a:cxn ang="0">
                  <a:pos x="351" y="129"/>
                </a:cxn>
                <a:cxn ang="0">
                  <a:pos x="352" y="95"/>
                </a:cxn>
                <a:cxn ang="0">
                  <a:pos x="333" y="58"/>
                </a:cxn>
                <a:cxn ang="0">
                  <a:pos x="311" y="37"/>
                </a:cxn>
                <a:cxn ang="0">
                  <a:pos x="288" y="192"/>
                </a:cxn>
                <a:cxn ang="0">
                  <a:pos x="241" y="208"/>
                </a:cxn>
                <a:cxn ang="0">
                  <a:pos x="165" y="213"/>
                </a:cxn>
                <a:cxn ang="0">
                  <a:pos x="114" y="213"/>
                </a:cxn>
                <a:cxn ang="0">
                  <a:pos x="104" y="225"/>
                </a:cxn>
                <a:cxn ang="0">
                  <a:pos x="63" y="260"/>
                </a:cxn>
                <a:cxn ang="0">
                  <a:pos x="26" y="275"/>
                </a:cxn>
                <a:cxn ang="0">
                  <a:pos x="57" y="238"/>
                </a:cxn>
                <a:cxn ang="0">
                  <a:pos x="65" y="211"/>
                </a:cxn>
                <a:cxn ang="0">
                  <a:pos x="63" y="206"/>
                </a:cxn>
                <a:cxn ang="0">
                  <a:pos x="40" y="179"/>
                </a:cxn>
                <a:cxn ang="0">
                  <a:pos x="27" y="133"/>
                </a:cxn>
                <a:cxn ang="0">
                  <a:pos x="32" y="95"/>
                </a:cxn>
                <a:cxn ang="0">
                  <a:pos x="57" y="50"/>
                </a:cxn>
                <a:cxn ang="0">
                  <a:pos x="91" y="27"/>
                </a:cxn>
                <a:cxn ang="0">
                  <a:pos x="144" y="12"/>
                </a:cxn>
                <a:cxn ang="0">
                  <a:pos x="209" y="9"/>
                </a:cxn>
                <a:cxn ang="0">
                  <a:pos x="255" y="18"/>
                </a:cxn>
                <a:cxn ang="0">
                  <a:pos x="286" y="32"/>
                </a:cxn>
                <a:cxn ang="0">
                  <a:pos x="321" y="58"/>
                </a:cxn>
                <a:cxn ang="0">
                  <a:pos x="340" y="86"/>
                </a:cxn>
                <a:cxn ang="0">
                  <a:pos x="344" y="112"/>
                </a:cxn>
                <a:cxn ang="0">
                  <a:pos x="334" y="148"/>
                </a:cxn>
                <a:cxn ang="0">
                  <a:pos x="308" y="178"/>
                </a:cxn>
              </a:cxnLst>
              <a:rect l="0" t="0" r="r" b="b"/>
              <a:pathLst>
                <a:path w="353" h="289">
                  <a:moveTo>
                    <a:pt x="311" y="37"/>
                  </a:moveTo>
                  <a:lnTo>
                    <a:pt x="311" y="37"/>
                  </a:lnTo>
                  <a:lnTo>
                    <a:pt x="301" y="30"/>
                  </a:lnTo>
                  <a:lnTo>
                    <a:pt x="291" y="24"/>
                  </a:lnTo>
                  <a:lnTo>
                    <a:pt x="280" y="18"/>
                  </a:lnTo>
                  <a:lnTo>
                    <a:pt x="269" y="14"/>
                  </a:lnTo>
                  <a:lnTo>
                    <a:pt x="258" y="10"/>
                  </a:lnTo>
                  <a:lnTo>
                    <a:pt x="247" y="7"/>
                  </a:lnTo>
                  <a:lnTo>
                    <a:pt x="234" y="4"/>
                  </a:lnTo>
                  <a:lnTo>
                    <a:pt x="223" y="2"/>
                  </a:lnTo>
                  <a:lnTo>
                    <a:pt x="211" y="1"/>
                  </a:lnTo>
                  <a:lnTo>
                    <a:pt x="199" y="0"/>
                  </a:lnTo>
                  <a:lnTo>
                    <a:pt x="175" y="0"/>
                  </a:lnTo>
                  <a:lnTo>
                    <a:pt x="151" y="2"/>
                  </a:lnTo>
                  <a:lnTo>
                    <a:pt x="127" y="6"/>
                  </a:lnTo>
                  <a:lnTo>
                    <a:pt x="127" y="6"/>
                  </a:lnTo>
                  <a:lnTo>
                    <a:pt x="116" y="9"/>
                  </a:lnTo>
                  <a:lnTo>
                    <a:pt x="104" y="13"/>
                  </a:lnTo>
                  <a:lnTo>
                    <a:pt x="92" y="17"/>
                  </a:lnTo>
                  <a:lnTo>
                    <a:pt x="80" y="22"/>
                  </a:lnTo>
                  <a:lnTo>
                    <a:pt x="69" y="28"/>
                  </a:lnTo>
                  <a:lnTo>
                    <a:pt x="59" y="35"/>
                  </a:lnTo>
                  <a:lnTo>
                    <a:pt x="49" y="44"/>
                  </a:lnTo>
                  <a:lnTo>
                    <a:pt x="41" y="53"/>
                  </a:lnTo>
                  <a:lnTo>
                    <a:pt x="41" y="53"/>
                  </a:lnTo>
                  <a:lnTo>
                    <a:pt x="35" y="62"/>
                  </a:lnTo>
                  <a:lnTo>
                    <a:pt x="30" y="74"/>
                  </a:lnTo>
                  <a:lnTo>
                    <a:pt x="26" y="85"/>
                  </a:lnTo>
                  <a:lnTo>
                    <a:pt x="22" y="97"/>
                  </a:lnTo>
                  <a:lnTo>
                    <a:pt x="20" y="109"/>
                  </a:lnTo>
                  <a:lnTo>
                    <a:pt x="18" y="121"/>
                  </a:lnTo>
                  <a:lnTo>
                    <a:pt x="18" y="133"/>
                  </a:lnTo>
                  <a:lnTo>
                    <a:pt x="19" y="144"/>
                  </a:lnTo>
                  <a:lnTo>
                    <a:pt x="19" y="144"/>
                  </a:lnTo>
                  <a:lnTo>
                    <a:pt x="20" y="155"/>
                  </a:lnTo>
                  <a:lnTo>
                    <a:pt x="23" y="164"/>
                  </a:lnTo>
                  <a:lnTo>
                    <a:pt x="26" y="173"/>
                  </a:lnTo>
                  <a:lnTo>
                    <a:pt x="31" y="182"/>
                  </a:lnTo>
                  <a:lnTo>
                    <a:pt x="36" y="190"/>
                  </a:lnTo>
                  <a:lnTo>
                    <a:pt x="42" y="197"/>
                  </a:lnTo>
                  <a:lnTo>
                    <a:pt x="49" y="204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4" y="221"/>
                  </a:lnTo>
                  <a:lnTo>
                    <a:pt x="50" y="232"/>
                  </a:lnTo>
                  <a:lnTo>
                    <a:pt x="45" y="241"/>
                  </a:lnTo>
                  <a:lnTo>
                    <a:pt x="39" y="250"/>
                  </a:lnTo>
                  <a:lnTo>
                    <a:pt x="31" y="259"/>
                  </a:lnTo>
                  <a:lnTo>
                    <a:pt x="23" y="266"/>
                  </a:lnTo>
                  <a:lnTo>
                    <a:pt x="15" y="273"/>
                  </a:lnTo>
                  <a:lnTo>
                    <a:pt x="7" y="279"/>
                  </a:lnTo>
                  <a:lnTo>
                    <a:pt x="7" y="279"/>
                  </a:lnTo>
                  <a:lnTo>
                    <a:pt x="7" y="280"/>
                  </a:lnTo>
                  <a:lnTo>
                    <a:pt x="7" y="280"/>
                  </a:lnTo>
                  <a:lnTo>
                    <a:pt x="4" y="280"/>
                  </a:lnTo>
                  <a:lnTo>
                    <a:pt x="4" y="280"/>
                  </a:lnTo>
                  <a:lnTo>
                    <a:pt x="1" y="281"/>
                  </a:lnTo>
                  <a:lnTo>
                    <a:pt x="0" y="282"/>
                  </a:lnTo>
                  <a:lnTo>
                    <a:pt x="0" y="283"/>
                  </a:lnTo>
                  <a:lnTo>
                    <a:pt x="0" y="285"/>
                  </a:lnTo>
                  <a:lnTo>
                    <a:pt x="3" y="288"/>
                  </a:lnTo>
                  <a:lnTo>
                    <a:pt x="4" y="289"/>
                  </a:lnTo>
                  <a:lnTo>
                    <a:pt x="6" y="289"/>
                  </a:lnTo>
                  <a:lnTo>
                    <a:pt x="6" y="289"/>
                  </a:lnTo>
                  <a:lnTo>
                    <a:pt x="22" y="285"/>
                  </a:lnTo>
                  <a:lnTo>
                    <a:pt x="37" y="281"/>
                  </a:lnTo>
                  <a:lnTo>
                    <a:pt x="53" y="274"/>
                  </a:lnTo>
                  <a:lnTo>
                    <a:pt x="68" y="267"/>
                  </a:lnTo>
                  <a:lnTo>
                    <a:pt x="84" y="257"/>
                  </a:lnTo>
                  <a:lnTo>
                    <a:pt x="97" y="247"/>
                  </a:lnTo>
                  <a:lnTo>
                    <a:pt x="108" y="235"/>
                  </a:lnTo>
                  <a:lnTo>
                    <a:pt x="113" y="229"/>
                  </a:lnTo>
                  <a:lnTo>
                    <a:pt x="117" y="221"/>
                  </a:lnTo>
                  <a:lnTo>
                    <a:pt x="117" y="221"/>
                  </a:lnTo>
                  <a:lnTo>
                    <a:pt x="168" y="222"/>
                  </a:lnTo>
                  <a:lnTo>
                    <a:pt x="193" y="221"/>
                  </a:lnTo>
                  <a:lnTo>
                    <a:pt x="218" y="220"/>
                  </a:lnTo>
                  <a:lnTo>
                    <a:pt x="230" y="218"/>
                  </a:lnTo>
                  <a:lnTo>
                    <a:pt x="243" y="216"/>
                  </a:lnTo>
                  <a:lnTo>
                    <a:pt x="256" y="213"/>
                  </a:lnTo>
                  <a:lnTo>
                    <a:pt x="267" y="210"/>
                  </a:lnTo>
                  <a:lnTo>
                    <a:pt x="279" y="205"/>
                  </a:lnTo>
                  <a:lnTo>
                    <a:pt x="290" y="200"/>
                  </a:lnTo>
                  <a:lnTo>
                    <a:pt x="300" y="194"/>
                  </a:lnTo>
                  <a:lnTo>
                    <a:pt x="311" y="187"/>
                  </a:lnTo>
                  <a:lnTo>
                    <a:pt x="311" y="187"/>
                  </a:lnTo>
                  <a:lnTo>
                    <a:pt x="320" y="179"/>
                  </a:lnTo>
                  <a:lnTo>
                    <a:pt x="329" y="171"/>
                  </a:lnTo>
                  <a:lnTo>
                    <a:pt x="336" y="161"/>
                  </a:lnTo>
                  <a:lnTo>
                    <a:pt x="342" y="151"/>
                  </a:lnTo>
                  <a:lnTo>
                    <a:pt x="347" y="140"/>
                  </a:lnTo>
                  <a:lnTo>
                    <a:pt x="351" y="129"/>
                  </a:lnTo>
                  <a:lnTo>
                    <a:pt x="353" y="117"/>
                  </a:lnTo>
                  <a:lnTo>
                    <a:pt x="353" y="105"/>
                  </a:lnTo>
                  <a:lnTo>
                    <a:pt x="353" y="105"/>
                  </a:lnTo>
                  <a:lnTo>
                    <a:pt x="352" y="95"/>
                  </a:lnTo>
                  <a:lnTo>
                    <a:pt x="349" y="86"/>
                  </a:lnTo>
                  <a:lnTo>
                    <a:pt x="345" y="76"/>
                  </a:lnTo>
                  <a:lnTo>
                    <a:pt x="340" y="68"/>
                  </a:lnTo>
                  <a:lnTo>
                    <a:pt x="333" y="58"/>
                  </a:lnTo>
                  <a:lnTo>
                    <a:pt x="327" y="51"/>
                  </a:lnTo>
                  <a:lnTo>
                    <a:pt x="318" y="44"/>
                  </a:lnTo>
                  <a:lnTo>
                    <a:pt x="311" y="37"/>
                  </a:lnTo>
                  <a:lnTo>
                    <a:pt x="311" y="37"/>
                  </a:lnTo>
                  <a:close/>
                  <a:moveTo>
                    <a:pt x="308" y="178"/>
                  </a:moveTo>
                  <a:lnTo>
                    <a:pt x="308" y="178"/>
                  </a:lnTo>
                  <a:lnTo>
                    <a:pt x="298" y="185"/>
                  </a:lnTo>
                  <a:lnTo>
                    <a:pt x="288" y="192"/>
                  </a:lnTo>
                  <a:lnTo>
                    <a:pt x="277" y="197"/>
                  </a:lnTo>
                  <a:lnTo>
                    <a:pt x="266" y="202"/>
                  </a:lnTo>
                  <a:lnTo>
                    <a:pt x="254" y="206"/>
                  </a:lnTo>
                  <a:lnTo>
                    <a:pt x="241" y="208"/>
                  </a:lnTo>
                  <a:lnTo>
                    <a:pt x="228" y="210"/>
                  </a:lnTo>
                  <a:lnTo>
                    <a:pt x="216" y="212"/>
                  </a:lnTo>
                  <a:lnTo>
                    <a:pt x="190" y="213"/>
                  </a:lnTo>
                  <a:lnTo>
                    <a:pt x="165" y="213"/>
                  </a:lnTo>
                  <a:lnTo>
                    <a:pt x="115" y="213"/>
                  </a:lnTo>
                  <a:lnTo>
                    <a:pt x="115" y="213"/>
                  </a:lnTo>
                  <a:lnTo>
                    <a:pt x="114" y="213"/>
                  </a:lnTo>
                  <a:lnTo>
                    <a:pt x="114" y="213"/>
                  </a:lnTo>
                  <a:lnTo>
                    <a:pt x="113" y="213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4" y="225"/>
                  </a:lnTo>
                  <a:lnTo>
                    <a:pt x="96" y="236"/>
                  </a:lnTo>
                  <a:lnTo>
                    <a:pt x="86" y="245"/>
                  </a:lnTo>
                  <a:lnTo>
                    <a:pt x="75" y="252"/>
                  </a:lnTo>
                  <a:lnTo>
                    <a:pt x="63" y="260"/>
                  </a:lnTo>
                  <a:lnTo>
                    <a:pt x="51" y="266"/>
                  </a:lnTo>
                  <a:lnTo>
                    <a:pt x="39" y="271"/>
                  </a:lnTo>
                  <a:lnTo>
                    <a:pt x="26" y="275"/>
                  </a:lnTo>
                  <a:lnTo>
                    <a:pt x="26" y="275"/>
                  </a:lnTo>
                  <a:lnTo>
                    <a:pt x="40" y="262"/>
                  </a:lnTo>
                  <a:lnTo>
                    <a:pt x="46" y="254"/>
                  </a:lnTo>
                  <a:lnTo>
                    <a:pt x="52" y="246"/>
                  </a:lnTo>
                  <a:lnTo>
                    <a:pt x="57" y="238"/>
                  </a:lnTo>
                  <a:lnTo>
                    <a:pt x="61" y="230"/>
                  </a:lnTo>
                  <a:lnTo>
                    <a:pt x="63" y="220"/>
                  </a:lnTo>
                  <a:lnTo>
                    <a:pt x="65" y="211"/>
                  </a:lnTo>
                  <a:lnTo>
                    <a:pt x="65" y="211"/>
                  </a:lnTo>
                  <a:lnTo>
                    <a:pt x="65" y="210"/>
                  </a:lnTo>
                  <a:lnTo>
                    <a:pt x="65" y="210"/>
                  </a:lnTo>
                  <a:lnTo>
                    <a:pt x="65" y="208"/>
                  </a:lnTo>
                  <a:lnTo>
                    <a:pt x="63" y="206"/>
                  </a:lnTo>
                  <a:lnTo>
                    <a:pt x="63" y="206"/>
                  </a:lnTo>
                  <a:lnTo>
                    <a:pt x="54" y="197"/>
                  </a:lnTo>
                  <a:lnTo>
                    <a:pt x="47" y="188"/>
                  </a:lnTo>
                  <a:lnTo>
                    <a:pt x="40" y="179"/>
                  </a:lnTo>
                  <a:lnTo>
                    <a:pt x="35" y="168"/>
                  </a:lnTo>
                  <a:lnTo>
                    <a:pt x="31" y="158"/>
                  </a:lnTo>
                  <a:lnTo>
                    <a:pt x="28" y="146"/>
                  </a:lnTo>
                  <a:lnTo>
                    <a:pt x="27" y="133"/>
                  </a:lnTo>
                  <a:lnTo>
                    <a:pt x="27" y="121"/>
                  </a:lnTo>
                  <a:lnTo>
                    <a:pt x="27" y="121"/>
                  </a:lnTo>
                  <a:lnTo>
                    <a:pt x="29" y="107"/>
                  </a:lnTo>
                  <a:lnTo>
                    <a:pt x="32" y="95"/>
                  </a:lnTo>
                  <a:lnTo>
                    <a:pt x="37" y="82"/>
                  </a:lnTo>
                  <a:lnTo>
                    <a:pt x="42" y="71"/>
                  </a:lnTo>
                  <a:lnTo>
                    <a:pt x="49" y="59"/>
                  </a:lnTo>
                  <a:lnTo>
                    <a:pt x="57" y="50"/>
                  </a:lnTo>
                  <a:lnTo>
                    <a:pt x="67" y="41"/>
                  </a:lnTo>
                  <a:lnTo>
                    <a:pt x="78" y="33"/>
                  </a:lnTo>
                  <a:lnTo>
                    <a:pt x="78" y="33"/>
                  </a:lnTo>
                  <a:lnTo>
                    <a:pt x="91" y="27"/>
                  </a:lnTo>
                  <a:lnTo>
                    <a:pt x="104" y="22"/>
                  </a:lnTo>
                  <a:lnTo>
                    <a:pt x="117" y="18"/>
                  </a:lnTo>
                  <a:lnTo>
                    <a:pt x="130" y="14"/>
                  </a:lnTo>
                  <a:lnTo>
                    <a:pt x="144" y="12"/>
                  </a:lnTo>
                  <a:lnTo>
                    <a:pt x="158" y="10"/>
                  </a:lnTo>
                  <a:lnTo>
                    <a:pt x="186" y="9"/>
                  </a:lnTo>
                  <a:lnTo>
                    <a:pt x="186" y="9"/>
                  </a:lnTo>
                  <a:lnTo>
                    <a:pt x="209" y="9"/>
                  </a:lnTo>
                  <a:lnTo>
                    <a:pt x="221" y="11"/>
                  </a:lnTo>
                  <a:lnTo>
                    <a:pt x="232" y="12"/>
                  </a:lnTo>
                  <a:lnTo>
                    <a:pt x="243" y="15"/>
                  </a:lnTo>
                  <a:lnTo>
                    <a:pt x="255" y="18"/>
                  </a:lnTo>
                  <a:lnTo>
                    <a:pt x="266" y="22"/>
                  </a:lnTo>
                  <a:lnTo>
                    <a:pt x="277" y="27"/>
                  </a:lnTo>
                  <a:lnTo>
                    <a:pt x="277" y="27"/>
                  </a:lnTo>
                  <a:lnTo>
                    <a:pt x="286" y="32"/>
                  </a:lnTo>
                  <a:lnTo>
                    <a:pt x="296" y="37"/>
                  </a:lnTo>
                  <a:lnTo>
                    <a:pt x="305" y="43"/>
                  </a:lnTo>
                  <a:lnTo>
                    <a:pt x="313" y="50"/>
                  </a:lnTo>
                  <a:lnTo>
                    <a:pt x="321" y="58"/>
                  </a:lnTo>
                  <a:lnTo>
                    <a:pt x="329" y="67"/>
                  </a:lnTo>
                  <a:lnTo>
                    <a:pt x="335" y="76"/>
                  </a:lnTo>
                  <a:lnTo>
                    <a:pt x="340" y="86"/>
                  </a:lnTo>
                  <a:lnTo>
                    <a:pt x="340" y="86"/>
                  </a:lnTo>
                  <a:lnTo>
                    <a:pt x="342" y="93"/>
                  </a:lnTo>
                  <a:lnTo>
                    <a:pt x="343" y="99"/>
                  </a:lnTo>
                  <a:lnTo>
                    <a:pt x="344" y="105"/>
                  </a:lnTo>
                  <a:lnTo>
                    <a:pt x="344" y="112"/>
                  </a:lnTo>
                  <a:lnTo>
                    <a:pt x="344" y="118"/>
                  </a:lnTo>
                  <a:lnTo>
                    <a:pt x="343" y="124"/>
                  </a:lnTo>
                  <a:lnTo>
                    <a:pt x="339" y="136"/>
                  </a:lnTo>
                  <a:lnTo>
                    <a:pt x="334" y="148"/>
                  </a:lnTo>
                  <a:lnTo>
                    <a:pt x="327" y="159"/>
                  </a:lnTo>
                  <a:lnTo>
                    <a:pt x="317" y="169"/>
                  </a:lnTo>
                  <a:lnTo>
                    <a:pt x="308" y="178"/>
                  </a:lnTo>
                  <a:lnTo>
                    <a:pt x="308" y="178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14" name="Freeform 2526"/>
            <p:cNvSpPr>
              <a:spLocks noEditPoints="1"/>
            </p:cNvSpPr>
            <p:nvPr/>
          </p:nvSpPr>
          <p:spPr bwMode="auto">
            <a:xfrm>
              <a:off x="101" y="649"/>
              <a:ext cx="1128" cy="532"/>
            </a:xfrm>
            <a:custGeom>
              <a:avLst/>
              <a:gdLst/>
              <a:ahLst/>
              <a:cxnLst>
                <a:cxn ang="0">
                  <a:pos x="29" y="29"/>
                </a:cxn>
                <a:cxn ang="0">
                  <a:pos x="13" y="54"/>
                </a:cxn>
                <a:cxn ang="0">
                  <a:pos x="209" y="112"/>
                </a:cxn>
                <a:cxn ang="0">
                  <a:pos x="531" y="229"/>
                </a:cxn>
                <a:cxn ang="0">
                  <a:pos x="291" y="63"/>
                </a:cxn>
                <a:cxn ang="0">
                  <a:pos x="457" y="201"/>
                </a:cxn>
                <a:cxn ang="0">
                  <a:pos x="452" y="217"/>
                </a:cxn>
                <a:cxn ang="0">
                  <a:pos x="445" y="215"/>
                </a:cxn>
                <a:cxn ang="0">
                  <a:pos x="427" y="172"/>
                </a:cxn>
                <a:cxn ang="0">
                  <a:pos x="410" y="159"/>
                </a:cxn>
                <a:cxn ang="0">
                  <a:pos x="393" y="131"/>
                </a:cxn>
                <a:cxn ang="0">
                  <a:pos x="386" y="148"/>
                </a:cxn>
                <a:cxn ang="0">
                  <a:pos x="391" y="193"/>
                </a:cxn>
                <a:cxn ang="0">
                  <a:pos x="374" y="187"/>
                </a:cxn>
                <a:cxn ang="0">
                  <a:pos x="365" y="180"/>
                </a:cxn>
                <a:cxn ang="0">
                  <a:pos x="338" y="122"/>
                </a:cxn>
                <a:cxn ang="0">
                  <a:pos x="318" y="93"/>
                </a:cxn>
                <a:cxn ang="0">
                  <a:pos x="302" y="88"/>
                </a:cxn>
                <a:cxn ang="0">
                  <a:pos x="289" y="83"/>
                </a:cxn>
                <a:cxn ang="0">
                  <a:pos x="288" y="126"/>
                </a:cxn>
                <a:cxn ang="0">
                  <a:pos x="270" y="117"/>
                </a:cxn>
                <a:cxn ang="0">
                  <a:pos x="253" y="105"/>
                </a:cxn>
                <a:cxn ang="0">
                  <a:pos x="224" y="67"/>
                </a:cxn>
                <a:cxn ang="0">
                  <a:pos x="223" y="103"/>
                </a:cxn>
                <a:cxn ang="0">
                  <a:pos x="197" y="63"/>
                </a:cxn>
                <a:cxn ang="0">
                  <a:pos x="183" y="62"/>
                </a:cxn>
                <a:cxn ang="0">
                  <a:pos x="171" y="67"/>
                </a:cxn>
                <a:cxn ang="0">
                  <a:pos x="518" y="208"/>
                </a:cxn>
                <a:cxn ang="0">
                  <a:pos x="505" y="191"/>
                </a:cxn>
                <a:cxn ang="0">
                  <a:pos x="502" y="198"/>
                </a:cxn>
                <a:cxn ang="0">
                  <a:pos x="490" y="180"/>
                </a:cxn>
                <a:cxn ang="0">
                  <a:pos x="481" y="173"/>
                </a:cxn>
                <a:cxn ang="0">
                  <a:pos x="469" y="159"/>
                </a:cxn>
                <a:cxn ang="0">
                  <a:pos x="457" y="150"/>
                </a:cxn>
                <a:cxn ang="0">
                  <a:pos x="435" y="160"/>
                </a:cxn>
                <a:cxn ang="0">
                  <a:pos x="358" y="142"/>
                </a:cxn>
                <a:cxn ang="0">
                  <a:pos x="170" y="72"/>
                </a:cxn>
                <a:cxn ang="0">
                  <a:pos x="183" y="81"/>
                </a:cxn>
                <a:cxn ang="0">
                  <a:pos x="193" y="75"/>
                </a:cxn>
                <a:cxn ang="0">
                  <a:pos x="99" y="41"/>
                </a:cxn>
                <a:cxn ang="0">
                  <a:pos x="99" y="65"/>
                </a:cxn>
                <a:cxn ang="0">
                  <a:pos x="58" y="30"/>
                </a:cxn>
                <a:cxn ang="0">
                  <a:pos x="117" y="81"/>
                </a:cxn>
                <a:cxn ang="0">
                  <a:pos x="152" y="57"/>
                </a:cxn>
                <a:cxn ang="0">
                  <a:pos x="76" y="15"/>
                </a:cxn>
                <a:cxn ang="0">
                  <a:pos x="110" y="19"/>
                </a:cxn>
                <a:cxn ang="0">
                  <a:pos x="412" y="213"/>
                </a:cxn>
                <a:cxn ang="0">
                  <a:pos x="228" y="112"/>
                </a:cxn>
                <a:cxn ang="0">
                  <a:pos x="243" y="111"/>
                </a:cxn>
                <a:cxn ang="0">
                  <a:pos x="256" y="96"/>
                </a:cxn>
                <a:cxn ang="0">
                  <a:pos x="273" y="106"/>
                </a:cxn>
                <a:cxn ang="0">
                  <a:pos x="289" y="118"/>
                </a:cxn>
                <a:cxn ang="0">
                  <a:pos x="319" y="147"/>
                </a:cxn>
                <a:cxn ang="0">
                  <a:pos x="332" y="137"/>
                </a:cxn>
                <a:cxn ang="0">
                  <a:pos x="368" y="185"/>
                </a:cxn>
                <a:cxn ang="0">
                  <a:pos x="365" y="127"/>
                </a:cxn>
                <a:cxn ang="0">
                  <a:pos x="407" y="200"/>
                </a:cxn>
                <a:cxn ang="0">
                  <a:pos x="433" y="192"/>
                </a:cxn>
                <a:cxn ang="0">
                  <a:pos x="463" y="218"/>
                </a:cxn>
                <a:cxn ang="0">
                  <a:pos x="487" y="222"/>
                </a:cxn>
                <a:cxn ang="0">
                  <a:pos x="508" y="229"/>
                </a:cxn>
                <a:cxn ang="0">
                  <a:pos x="508" y="243"/>
                </a:cxn>
              </a:cxnLst>
              <a:rect l="0" t="0" r="r" b="b"/>
              <a:pathLst>
                <a:path w="531" h="251">
                  <a:moveTo>
                    <a:pt x="176" y="47"/>
                  </a:moveTo>
                  <a:lnTo>
                    <a:pt x="176" y="47"/>
                  </a:lnTo>
                  <a:lnTo>
                    <a:pt x="163" y="47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41" y="39"/>
                  </a:lnTo>
                  <a:lnTo>
                    <a:pt x="134" y="30"/>
                  </a:lnTo>
                  <a:lnTo>
                    <a:pt x="126" y="22"/>
                  </a:lnTo>
                  <a:lnTo>
                    <a:pt x="118" y="14"/>
                  </a:lnTo>
                  <a:lnTo>
                    <a:pt x="109" y="8"/>
                  </a:lnTo>
                  <a:lnTo>
                    <a:pt x="99" y="4"/>
                  </a:lnTo>
                  <a:lnTo>
                    <a:pt x="89" y="1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2" y="0"/>
                  </a:lnTo>
                  <a:lnTo>
                    <a:pt x="66" y="1"/>
                  </a:lnTo>
                  <a:lnTo>
                    <a:pt x="58" y="4"/>
                  </a:lnTo>
                  <a:lnTo>
                    <a:pt x="50" y="9"/>
                  </a:lnTo>
                  <a:lnTo>
                    <a:pt x="43" y="15"/>
                  </a:lnTo>
                  <a:lnTo>
                    <a:pt x="29" y="29"/>
                  </a:lnTo>
                  <a:lnTo>
                    <a:pt x="21" y="34"/>
                  </a:lnTo>
                  <a:lnTo>
                    <a:pt x="13" y="38"/>
                  </a:lnTo>
                  <a:lnTo>
                    <a:pt x="13" y="38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38"/>
                  </a:lnTo>
                  <a:lnTo>
                    <a:pt x="8" y="39"/>
                  </a:lnTo>
                  <a:lnTo>
                    <a:pt x="8" y="39"/>
                  </a:lnTo>
                  <a:lnTo>
                    <a:pt x="5" y="39"/>
                  </a:lnTo>
                  <a:lnTo>
                    <a:pt x="5" y="39"/>
                  </a:lnTo>
                  <a:lnTo>
                    <a:pt x="3" y="39"/>
                  </a:lnTo>
                  <a:lnTo>
                    <a:pt x="3" y="39"/>
                  </a:lnTo>
                  <a:lnTo>
                    <a:pt x="2" y="40"/>
                  </a:lnTo>
                  <a:lnTo>
                    <a:pt x="1" y="4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13" y="54"/>
                  </a:lnTo>
                  <a:lnTo>
                    <a:pt x="23" y="62"/>
                  </a:lnTo>
                  <a:lnTo>
                    <a:pt x="41" y="79"/>
                  </a:lnTo>
                  <a:lnTo>
                    <a:pt x="50" y="87"/>
                  </a:lnTo>
                  <a:lnTo>
                    <a:pt x="59" y="95"/>
                  </a:lnTo>
                  <a:lnTo>
                    <a:pt x="71" y="101"/>
                  </a:lnTo>
                  <a:lnTo>
                    <a:pt x="77" y="104"/>
                  </a:lnTo>
                  <a:lnTo>
                    <a:pt x="83" y="106"/>
                  </a:lnTo>
                  <a:lnTo>
                    <a:pt x="83" y="106"/>
                  </a:lnTo>
                  <a:lnTo>
                    <a:pt x="91" y="107"/>
                  </a:lnTo>
                  <a:lnTo>
                    <a:pt x="101" y="107"/>
                  </a:lnTo>
                  <a:lnTo>
                    <a:pt x="110" y="105"/>
                  </a:lnTo>
                  <a:lnTo>
                    <a:pt x="120" y="101"/>
                  </a:lnTo>
                  <a:lnTo>
                    <a:pt x="128" y="97"/>
                  </a:lnTo>
                  <a:lnTo>
                    <a:pt x="136" y="91"/>
                  </a:lnTo>
                  <a:lnTo>
                    <a:pt x="143" y="85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147" y="78"/>
                  </a:lnTo>
                  <a:lnTo>
                    <a:pt x="209" y="112"/>
                  </a:lnTo>
                  <a:lnTo>
                    <a:pt x="270" y="147"/>
                  </a:lnTo>
                  <a:lnTo>
                    <a:pt x="332" y="181"/>
                  </a:lnTo>
                  <a:lnTo>
                    <a:pt x="362" y="198"/>
                  </a:lnTo>
                  <a:lnTo>
                    <a:pt x="395" y="213"/>
                  </a:lnTo>
                  <a:lnTo>
                    <a:pt x="395" y="213"/>
                  </a:lnTo>
                  <a:lnTo>
                    <a:pt x="432" y="232"/>
                  </a:lnTo>
                  <a:lnTo>
                    <a:pt x="451" y="240"/>
                  </a:lnTo>
                  <a:lnTo>
                    <a:pt x="470" y="247"/>
                  </a:lnTo>
                  <a:lnTo>
                    <a:pt x="470" y="247"/>
                  </a:lnTo>
                  <a:lnTo>
                    <a:pt x="486" y="250"/>
                  </a:lnTo>
                  <a:lnTo>
                    <a:pt x="494" y="251"/>
                  </a:lnTo>
                  <a:lnTo>
                    <a:pt x="502" y="251"/>
                  </a:lnTo>
                  <a:lnTo>
                    <a:pt x="510" y="250"/>
                  </a:lnTo>
                  <a:lnTo>
                    <a:pt x="517" y="248"/>
                  </a:lnTo>
                  <a:lnTo>
                    <a:pt x="523" y="244"/>
                  </a:lnTo>
                  <a:lnTo>
                    <a:pt x="526" y="241"/>
                  </a:lnTo>
                  <a:lnTo>
                    <a:pt x="528" y="237"/>
                  </a:lnTo>
                  <a:lnTo>
                    <a:pt x="528" y="237"/>
                  </a:lnTo>
                  <a:lnTo>
                    <a:pt x="530" y="233"/>
                  </a:lnTo>
                  <a:lnTo>
                    <a:pt x="531" y="229"/>
                  </a:lnTo>
                  <a:lnTo>
                    <a:pt x="531" y="225"/>
                  </a:lnTo>
                  <a:lnTo>
                    <a:pt x="531" y="221"/>
                  </a:lnTo>
                  <a:lnTo>
                    <a:pt x="529" y="213"/>
                  </a:lnTo>
                  <a:lnTo>
                    <a:pt x="526" y="205"/>
                  </a:lnTo>
                  <a:lnTo>
                    <a:pt x="521" y="198"/>
                  </a:lnTo>
                  <a:lnTo>
                    <a:pt x="516" y="191"/>
                  </a:lnTo>
                  <a:lnTo>
                    <a:pt x="505" y="177"/>
                  </a:lnTo>
                  <a:lnTo>
                    <a:pt x="505" y="177"/>
                  </a:lnTo>
                  <a:lnTo>
                    <a:pt x="494" y="166"/>
                  </a:lnTo>
                  <a:lnTo>
                    <a:pt x="482" y="156"/>
                  </a:lnTo>
                  <a:lnTo>
                    <a:pt x="468" y="146"/>
                  </a:lnTo>
                  <a:lnTo>
                    <a:pt x="455" y="137"/>
                  </a:lnTo>
                  <a:lnTo>
                    <a:pt x="441" y="129"/>
                  </a:lnTo>
                  <a:lnTo>
                    <a:pt x="427" y="121"/>
                  </a:lnTo>
                  <a:lnTo>
                    <a:pt x="399" y="106"/>
                  </a:lnTo>
                  <a:lnTo>
                    <a:pt x="399" y="106"/>
                  </a:lnTo>
                  <a:lnTo>
                    <a:pt x="372" y="93"/>
                  </a:lnTo>
                  <a:lnTo>
                    <a:pt x="346" y="82"/>
                  </a:lnTo>
                  <a:lnTo>
                    <a:pt x="319" y="72"/>
                  </a:lnTo>
                  <a:lnTo>
                    <a:pt x="291" y="63"/>
                  </a:lnTo>
                  <a:lnTo>
                    <a:pt x="263" y="56"/>
                  </a:lnTo>
                  <a:lnTo>
                    <a:pt x="235" y="51"/>
                  </a:lnTo>
                  <a:lnTo>
                    <a:pt x="205" y="48"/>
                  </a:lnTo>
                  <a:lnTo>
                    <a:pt x="176" y="47"/>
                  </a:lnTo>
                  <a:lnTo>
                    <a:pt x="176" y="47"/>
                  </a:lnTo>
                  <a:close/>
                  <a:moveTo>
                    <a:pt x="359" y="97"/>
                  </a:moveTo>
                  <a:lnTo>
                    <a:pt x="359" y="97"/>
                  </a:lnTo>
                  <a:lnTo>
                    <a:pt x="383" y="109"/>
                  </a:lnTo>
                  <a:lnTo>
                    <a:pt x="408" y="121"/>
                  </a:lnTo>
                  <a:lnTo>
                    <a:pt x="432" y="134"/>
                  </a:lnTo>
                  <a:lnTo>
                    <a:pt x="455" y="149"/>
                  </a:lnTo>
                  <a:lnTo>
                    <a:pt x="455" y="149"/>
                  </a:lnTo>
                  <a:lnTo>
                    <a:pt x="460" y="178"/>
                  </a:lnTo>
                  <a:lnTo>
                    <a:pt x="462" y="193"/>
                  </a:lnTo>
                  <a:lnTo>
                    <a:pt x="463" y="208"/>
                  </a:lnTo>
                  <a:lnTo>
                    <a:pt x="463" y="208"/>
                  </a:lnTo>
                  <a:lnTo>
                    <a:pt x="463" y="210"/>
                  </a:lnTo>
                  <a:lnTo>
                    <a:pt x="462" y="210"/>
                  </a:lnTo>
                  <a:lnTo>
                    <a:pt x="460" y="207"/>
                  </a:lnTo>
                  <a:lnTo>
                    <a:pt x="457" y="201"/>
                  </a:lnTo>
                  <a:lnTo>
                    <a:pt x="457" y="201"/>
                  </a:lnTo>
                  <a:lnTo>
                    <a:pt x="454" y="192"/>
                  </a:lnTo>
                  <a:lnTo>
                    <a:pt x="452" y="182"/>
                  </a:lnTo>
                  <a:lnTo>
                    <a:pt x="452" y="182"/>
                  </a:lnTo>
                  <a:lnTo>
                    <a:pt x="446" y="154"/>
                  </a:lnTo>
                  <a:lnTo>
                    <a:pt x="446" y="154"/>
                  </a:lnTo>
                  <a:lnTo>
                    <a:pt x="446" y="153"/>
                  </a:lnTo>
                  <a:lnTo>
                    <a:pt x="445" y="153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44" y="154"/>
                  </a:lnTo>
                  <a:lnTo>
                    <a:pt x="450" y="188"/>
                  </a:lnTo>
                  <a:lnTo>
                    <a:pt x="450" y="188"/>
                  </a:lnTo>
                  <a:lnTo>
                    <a:pt x="453" y="208"/>
                  </a:lnTo>
                  <a:lnTo>
                    <a:pt x="453" y="208"/>
                  </a:lnTo>
                  <a:lnTo>
                    <a:pt x="454" y="217"/>
                  </a:lnTo>
                  <a:lnTo>
                    <a:pt x="454" y="220"/>
                  </a:lnTo>
                  <a:lnTo>
                    <a:pt x="453" y="220"/>
                  </a:lnTo>
                  <a:lnTo>
                    <a:pt x="452" y="217"/>
                  </a:lnTo>
                  <a:lnTo>
                    <a:pt x="452" y="217"/>
                  </a:lnTo>
                  <a:lnTo>
                    <a:pt x="446" y="204"/>
                  </a:lnTo>
                  <a:lnTo>
                    <a:pt x="446" y="204"/>
                  </a:lnTo>
                  <a:lnTo>
                    <a:pt x="446" y="190"/>
                  </a:lnTo>
                  <a:lnTo>
                    <a:pt x="443" y="176"/>
                  </a:lnTo>
                  <a:lnTo>
                    <a:pt x="439" y="162"/>
                  </a:lnTo>
                  <a:lnTo>
                    <a:pt x="437" y="156"/>
                  </a:lnTo>
                  <a:lnTo>
                    <a:pt x="433" y="151"/>
                  </a:lnTo>
                  <a:lnTo>
                    <a:pt x="433" y="151"/>
                  </a:lnTo>
                  <a:lnTo>
                    <a:pt x="432" y="150"/>
                  </a:lnTo>
                  <a:lnTo>
                    <a:pt x="431" y="152"/>
                  </a:lnTo>
                  <a:lnTo>
                    <a:pt x="431" y="152"/>
                  </a:lnTo>
                  <a:lnTo>
                    <a:pt x="434" y="164"/>
                  </a:lnTo>
                  <a:lnTo>
                    <a:pt x="436" y="177"/>
                  </a:lnTo>
                  <a:lnTo>
                    <a:pt x="440" y="191"/>
                  </a:lnTo>
                  <a:lnTo>
                    <a:pt x="444" y="203"/>
                  </a:lnTo>
                  <a:lnTo>
                    <a:pt x="444" y="203"/>
                  </a:lnTo>
                  <a:lnTo>
                    <a:pt x="444" y="208"/>
                  </a:lnTo>
                  <a:lnTo>
                    <a:pt x="444" y="208"/>
                  </a:lnTo>
                  <a:lnTo>
                    <a:pt x="445" y="215"/>
                  </a:lnTo>
                  <a:lnTo>
                    <a:pt x="445" y="215"/>
                  </a:lnTo>
                  <a:lnTo>
                    <a:pt x="444" y="215"/>
                  </a:lnTo>
                  <a:lnTo>
                    <a:pt x="442" y="210"/>
                  </a:lnTo>
                  <a:lnTo>
                    <a:pt x="442" y="210"/>
                  </a:lnTo>
                  <a:lnTo>
                    <a:pt x="435" y="194"/>
                  </a:lnTo>
                  <a:lnTo>
                    <a:pt x="430" y="176"/>
                  </a:lnTo>
                  <a:lnTo>
                    <a:pt x="430" y="176"/>
                  </a:lnTo>
                  <a:lnTo>
                    <a:pt x="427" y="164"/>
                  </a:lnTo>
                  <a:lnTo>
                    <a:pt x="427" y="164"/>
                  </a:lnTo>
                  <a:lnTo>
                    <a:pt x="420" y="140"/>
                  </a:lnTo>
                  <a:lnTo>
                    <a:pt x="420" y="140"/>
                  </a:lnTo>
                  <a:lnTo>
                    <a:pt x="420" y="139"/>
                  </a:lnTo>
                  <a:lnTo>
                    <a:pt x="419" y="139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8" y="140"/>
                  </a:lnTo>
                  <a:lnTo>
                    <a:pt x="419" y="146"/>
                  </a:lnTo>
                  <a:lnTo>
                    <a:pt x="419" y="146"/>
                  </a:lnTo>
                  <a:lnTo>
                    <a:pt x="420" y="147"/>
                  </a:lnTo>
                  <a:lnTo>
                    <a:pt x="420" y="147"/>
                  </a:lnTo>
                  <a:lnTo>
                    <a:pt x="427" y="172"/>
                  </a:lnTo>
                  <a:lnTo>
                    <a:pt x="429" y="186"/>
                  </a:lnTo>
                  <a:lnTo>
                    <a:pt x="431" y="199"/>
                  </a:lnTo>
                  <a:lnTo>
                    <a:pt x="431" y="199"/>
                  </a:lnTo>
                  <a:lnTo>
                    <a:pt x="431" y="201"/>
                  </a:lnTo>
                  <a:lnTo>
                    <a:pt x="430" y="201"/>
                  </a:lnTo>
                  <a:lnTo>
                    <a:pt x="427" y="198"/>
                  </a:lnTo>
                  <a:lnTo>
                    <a:pt x="422" y="190"/>
                  </a:lnTo>
                  <a:lnTo>
                    <a:pt x="422" y="190"/>
                  </a:lnTo>
                  <a:lnTo>
                    <a:pt x="420" y="185"/>
                  </a:lnTo>
                  <a:lnTo>
                    <a:pt x="420" y="185"/>
                  </a:lnTo>
                  <a:lnTo>
                    <a:pt x="417" y="171"/>
                  </a:lnTo>
                  <a:lnTo>
                    <a:pt x="414" y="157"/>
                  </a:lnTo>
                  <a:lnTo>
                    <a:pt x="407" y="131"/>
                  </a:lnTo>
                  <a:lnTo>
                    <a:pt x="407" y="131"/>
                  </a:lnTo>
                  <a:lnTo>
                    <a:pt x="406" y="130"/>
                  </a:lnTo>
                  <a:lnTo>
                    <a:pt x="406" y="130"/>
                  </a:lnTo>
                  <a:lnTo>
                    <a:pt x="405" y="131"/>
                  </a:lnTo>
                  <a:lnTo>
                    <a:pt x="405" y="132"/>
                  </a:lnTo>
                  <a:lnTo>
                    <a:pt x="405" y="132"/>
                  </a:lnTo>
                  <a:lnTo>
                    <a:pt x="410" y="159"/>
                  </a:lnTo>
                  <a:lnTo>
                    <a:pt x="413" y="172"/>
                  </a:lnTo>
                  <a:lnTo>
                    <a:pt x="418" y="186"/>
                  </a:lnTo>
                  <a:lnTo>
                    <a:pt x="418" y="18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8" y="196"/>
                  </a:lnTo>
                  <a:lnTo>
                    <a:pt x="416" y="193"/>
                  </a:lnTo>
                  <a:lnTo>
                    <a:pt x="412" y="185"/>
                  </a:lnTo>
                  <a:lnTo>
                    <a:pt x="412" y="185"/>
                  </a:lnTo>
                  <a:lnTo>
                    <a:pt x="408" y="175"/>
                  </a:lnTo>
                  <a:lnTo>
                    <a:pt x="405" y="166"/>
                  </a:lnTo>
                  <a:lnTo>
                    <a:pt x="405" y="166"/>
                  </a:lnTo>
                  <a:lnTo>
                    <a:pt x="405" y="165"/>
                  </a:lnTo>
                  <a:lnTo>
                    <a:pt x="405" y="165"/>
                  </a:lnTo>
                  <a:lnTo>
                    <a:pt x="399" y="146"/>
                  </a:lnTo>
                  <a:lnTo>
                    <a:pt x="399" y="146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3" y="131"/>
                  </a:lnTo>
                  <a:lnTo>
                    <a:pt x="391" y="131"/>
                  </a:lnTo>
                  <a:lnTo>
                    <a:pt x="390" y="131"/>
                  </a:lnTo>
                  <a:lnTo>
                    <a:pt x="390" y="132"/>
                  </a:lnTo>
                  <a:lnTo>
                    <a:pt x="390" y="132"/>
                  </a:lnTo>
                  <a:lnTo>
                    <a:pt x="397" y="148"/>
                  </a:lnTo>
                  <a:lnTo>
                    <a:pt x="402" y="164"/>
                  </a:lnTo>
                  <a:lnTo>
                    <a:pt x="402" y="164"/>
                  </a:lnTo>
                  <a:lnTo>
                    <a:pt x="404" y="174"/>
                  </a:lnTo>
                  <a:lnTo>
                    <a:pt x="406" y="186"/>
                  </a:lnTo>
                  <a:lnTo>
                    <a:pt x="406" y="186"/>
                  </a:lnTo>
                  <a:lnTo>
                    <a:pt x="406" y="192"/>
                  </a:lnTo>
                  <a:lnTo>
                    <a:pt x="406" y="195"/>
                  </a:lnTo>
                  <a:lnTo>
                    <a:pt x="406" y="196"/>
                  </a:lnTo>
                  <a:lnTo>
                    <a:pt x="405" y="195"/>
                  </a:lnTo>
                  <a:lnTo>
                    <a:pt x="401" y="188"/>
                  </a:lnTo>
                  <a:lnTo>
                    <a:pt x="401" y="188"/>
                  </a:lnTo>
                  <a:lnTo>
                    <a:pt x="396" y="177"/>
                  </a:lnTo>
                  <a:lnTo>
                    <a:pt x="391" y="167"/>
                  </a:lnTo>
                  <a:lnTo>
                    <a:pt x="391" y="167"/>
                  </a:lnTo>
                  <a:lnTo>
                    <a:pt x="386" y="148"/>
                  </a:lnTo>
                  <a:lnTo>
                    <a:pt x="380" y="131"/>
                  </a:lnTo>
                  <a:lnTo>
                    <a:pt x="380" y="131"/>
                  </a:lnTo>
                  <a:lnTo>
                    <a:pt x="380" y="128"/>
                  </a:lnTo>
                  <a:lnTo>
                    <a:pt x="379" y="127"/>
                  </a:lnTo>
                  <a:lnTo>
                    <a:pt x="379" y="127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7" y="122"/>
                  </a:lnTo>
                  <a:lnTo>
                    <a:pt x="376" y="122"/>
                  </a:lnTo>
                  <a:lnTo>
                    <a:pt x="375" y="122"/>
                  </a:lnTo>
                  <a:lnTo>
                    <a:pt x="375" y="123"/>
                  </a:lnTo>
                  <a:lnTo>
                    <a:pt x="375" y="123"/>
                  </a:lnTo>
                  <a:lnTo>
                    <a:pt x="381" y="144"/>
                  </a:lnTo>
                  <a:lnTo>
                    <a:pt x="388" y="164"/>
                  </a:lnTo>
                  <a:lnTo>
                    <a:pt x="388" y="164"/>
                  </a:lnTo>
                  <a:lnTo>
                    <a:pt x="390" y="173"/>
                  </a:lnTo>
                  <a:lnTo>
                    <a:pt x="390" y="173"/>
                  </a:lnTo>
                  <a:lnTo>
                    <a:pt x="391" y="182"/>
                  </a:lnTo>
                  <a:lnTo>
                    <a:pt x="391" y="193"/>
                  </a:lnTo>
                  <a:lnTo>
                    <a:pt x="391" y="193"/>
                  </a:lnTo>
                  <a:lnTo>
                    <a:pt x="390" y="190"/>
                  </a:lnTo>
                  <a:lnTo>
                    <a:pt x="388" y="186"/>
                  </a:lnTo>
                  <a:lnTo>
                    <a:pt x="385" y="177"/>
                  </a:lnTo>
                  <a:lnTo>
                    <a:pt x="385" y="177"/>
                  </a:lnTo>
                  <a:lnTo>
                    <a:pt x="378" y="159"/>
                  </a:lnTo>
                  <a:lnTo>
                    <a:pt x="372" y="140"/>
                  </a:lnTo>
                  <a:lnTo>
                    <a:pt x="365" y="122"/>
                  </a:lnTo>
                  <a:lnTo>
                    <a:pt x="361" y="113"/>
                  </a:lnTo>
                  <a:lnTo>
                    <a:pt x="356" y="104"/>
                  </a:lnTo>
                  <a:lnTo>
                    <a:pt x="356" y="104"/>
                  </a:lnTo>
                  <a:lnTo>
                    <a:pt x="355" y="104"/>
                  </a:lnTo>
                  <a:lnTo>
                    <a:pt x="354" y="105"/>
                  </a:lnTo>
                  <a:lnTo>
                    <a:pt x="354" y="105"/>
                  </a:lnTo>
                  <a:lnTo>
                    <a:pt x="356" y="115"/>
                  </a:lnTo>
                  <a:lnTo>
                    <a:pt x="359" y="125"/>
                  </a:lnTo>
                  <a:lnTo>
                    <a:pt x="365" y="145"/>
                  </a:lnTo>
                  <a:lnTo>
                    <a:pt x="371" y="165"/>
                  </a:lnTo>
                  <a:lnTo>
                    <a:pt x="373" y="175"/>
                  </a:lnTo>
                  <a:lnTo>
                    <a:pt x="374" y="187"/>
                  </a:lnTo>
                  <a:lnTo>
                    <a:pt x="374" y="187"/>
                  </a:lnTo>
                  <a:lnTo>
                    <a:pt x="373" y="181"/>
                  </a:lnTo>
                  <a:lnTo>
                    <a:pt x="371" y="176"/>
                  </a:lnTo>
                  <a:lnTo>
                    <a:pt x="367" y="166"/>
                  </a:lnTo>
                  <a:lnTo>
                    <a:pt x="367" y="166"/>
                  </a:lnTo>
                  <a:lnTo>
                    <a:pt x="361" y="144"/>
                  </a:lnTo>
                  <a:lnTo>
                    <a:pt x="361" y="144"/>
                  </a:lnTo>
                  <a:lnTo>
                    <a:pt x="355" y="125"/>
                  </a:lnTo>
                  <a:lnTo>
                    <a:pt x="351" y="116"/>
                  </a:lnTo>
                  <a:lnTo>
                    <a:pt x="346" y="107"/>
                  </a:lnTo>
                  <a:lnTo>
                    <a:pt x="346" y="107"/>
                  </a:lnTo>
                  <a:lnTo>
                    <a:pt x="345" y="107"/>
                  </a:lnTo>
                  <a:lnTo>
                    <a:pt x="344" y="107"/>
                  </a:lnTo>
                  <a:lnTo>
                    <a:pt x="344" y="108"/>
                  </a:lnTo>
                  <a:lnTo>
                    <a:pt x="344" y="108"/>
                  </a:lnTo>
                  <a:lnTo>
                    <a:pt x="356" y="142"/>
                  </a:lnTo>
                  <a:lnTo>
                    <a:pt x="361" y="159"/>
                  </a:lnTo>
                  <a:lnTo>
                    <a:pt x="365" y="176"/>
                  </a:lnTo>
                  <a:lnTo>
                    <a:pt x="365" y="176"/>
                  </a:lnTo>
                  <a:lnTo>
                    <a:pt x="365" y="179"/>
                  </a:lnTo>
                  <a:lnTo>
                    <a:pt x="365" y="180"/>
                  </a:lnTo>
                  <a:lnTo>
                    <a:pt x="364" y="180"/>
                  </a:lnTo>
                  <a:lnTo>
                    <a:pt x="363" y="178"/>
                  </a:lnTo>
                  <a:lnTo>
                    <a:pt x="359" y="172"/>
                  </a:lnTo>
                  <a:lnTo>
                    <a:pt x="359" y="172"/>
                  </a:lnTo>
                  <a:lnTo>
                    <a:pt x="356" y="164"/>
                  </a:lnTo>
                  <a:lnTo>
                    <a:pt x="353" y="156"/>
                  </a:lnTo>
                  <a:lnTo>
                    <a:pt x="353" y="156"/>
                  </a:lnTo>
                  <a:lnTo>
                    <a:pt x="347" y="139"/>
                  </a:lnTo>
                  <a:lnTo>
                    <a:pt x="340" y="122"/>
                  </a:lnTo>
                  <a:lnTo>
                    <a:pt x="340" y="122"/>
                  </a:lnTo>
                  <a:lnTo>
                    <a:pt x="336" y="113"/>
                  </a:lnTo>
                  <a:lnTo>
                    <a:pt x="332" y="104"/>
                  </a:lnTo>
                  <a:lnTo>
                    <a:pt x="332" y="104"/>
                  </a:lnTo>
                  <a:lnTo>
                    <a:pt x="331" y="103"/>
                  </a:lnTo>
                  <a:lnTo>
                    <a:pt x="331" y="103"/>
                  </a:lnTo>
                  <a:lnTo>
                    <a:pt x="330" y="104"/>
                  </a:lnTo>
                  <a:lnTo>
                    <a:pt x="330" y="105"/>
                  </a:lnTo>
                  <a:lnTo>
                    <a:pt x="330" y="105"/>
                  </a:lnTo>
                  <a:lnTo>
                    <a:pt x="338" y="122"/>
                  </a:lnTo>
                  <a:lnTo>
                    <a:pt x="338" y="122"/>
                  </a:lnTo>
                  <a:lnTo>
                    <a:pt x="339" y="126"/>
                  </a:lnTo>
                  <a:lnTo>
                    <a:pt x="339" y="126"/>
                  </a:lnTo>
                  <a:lnTo>
                    <a:pt x="343" y="138"/>
                  </a:lnTo>
                  <a:lnTo>
                    <a:pt x="345" y="150"/>
                  </a:lnTo>
                  <a:lnTo>
                    <a:pt x="345" y="150"/>
                  </a:lnTo>
                  <a:lnTo>
                    <a:pt x="346" y="158"/>
                  </a:lnTo>
                  <a:lnTo>
                    <a:pt x="346" y="163"/>
                  </a:lnTo>
                  <a:lnTo>
                    <a:pt x="347" y="166"/>
                  </a:lnTo>
                  <a:lnTo>
                    <a:pt x="347" y="166"/>
                  </a:lnTo>
                  <a:lnTo>
                    <a:pt x="342" y="158"/>
                  </a:lnTo>
                  <a:lnTo>
                    <a:pt x="338" y="149"/>
                  </a:lnTo>
                  <a:lnTo>
                    <a:pt x="332" y="131"/>
                  </a:lnTo>
                  <a:lnTo>
                    <a:pt x="326" y="112"/>
                  </a:lnTo>
                  <a:lnTo>
                    <a:pt x="320" y="93"/>
                  </a:lnTo>
                  <a:lnTo>
                    <a:pt x="320" y="93"/>
                  </a:lnTo>
                  <a:lnTo>
                    <a:pt x="319" y="92"/>
                  </a:lnTo>
                  <a:lnTo>
                    <a:pt x="319" y="92"/>
                  </a:lnTo>
                  <a:lnTo>
                    <a:pt x="318" y="92"/>
                  </a:lnTo>
                  <a:lnTo>
                    <a:pt x="318" y="93"/>
                  </a:lnTo>
                  <a:lnTo>
                    <a:pt x="318" y="93"/>
                  </a:lnTo>
                  <a:lnTo>
                    <a:pt x="322" y="110"/>
                  </a:lnTo>
                  <a:lnTo>
                    <a:pt x="327" y="126"/>
                  </a:lnTo>
                  <a:lnTo>
                    <a:pt x="327" y="126"/>
                  </a:lnTo>
                  <a:lnTo>
                    <a:pt x="333" y="149"/>
                  </a:lnTo>
                  <a:lnTo>
                    <a:pt x="333" y="149"/>
                  </a:lnTo>
                  <a:lnTo>
                    <a:pt x="334" y="153"/>
                  </a:lnTo>
                  <a:lnTo>
                    <a:pt x="334" y="157"/>
                  </a:lnTo>
                  <a:lnTo>
                    <a:pt x="333" y="157"/>
                  </a:lnTo>
                  <a:lnTo>
                    <a:pt x="332" y="157"/>
                  </a:lnTo>
                  <a:lnTo>
                    <a:pt x="329" y="154"/>
                  </a:lnTo>
                  <a:lnTo>
                    <a:pt x="329" y="154"/>
                  </a:lnTo>
                  <a:lnTo>
                    <a:pt x="325" y="146"/>
                  </a:lnTo>
                  <a:lnTo>
                    <a:pt x="321" y="139"/>
                  </a:lnTo>
                  <a:lnTo>
                    <a:pt x="316" y="122"/>
                  </a:lnTo>
                  <a:lnTo>
                    <a:pt x="310" y="105"/>
                  </a:lnTo>
                  <a:lnTo>
                    <a:pt x="307" y="96"/>
                  </a:lnTo>
                  <a:lnTo>
                    <a:pt x="303" y="89"/>
                  </a:lnTo>
                  <a:lnTo>
                    <a:pt x="303" y="89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1" y="90"/>
                  </a:lnTo>
                  <a:lnTo>
                    <a:pt x="301" y="90"/>
                  </a:lnTo>
                  <a:lnTo>
                    <a:pt x="309" y="122"/>
                  </a:lnTo>
                  <a:lnTo>
                    <a:pt x="309" y="122"/>
                  </a:lnTo>
                  <a:lnTo>
                    <a:pt x="314" y="138"/>
                  </a:lnTo>
                  <a:lnTo>
                    <a:pt x="314" y="138"/>
                  </a:lnTo>
                  <a:lnTo>
                    <a:pt x="316" y="143"/>
                  </a:lnTo>
                  <a:lnTo>
                    <a:pt x="314" y="140"/>
                  </a:lnTo>
                  <a:lnTo>
                    <a:pt x="314" y="140"/>
                  </a:lnTo>
                  <a:lnTo>
                    <a:pt x="309" y="133"/>
                  </a:lnTo>
                  <a:lnTo>
                    <a:pt x="306" y="127"/>
                  </a:lnTo>
                  <a:lnTo>
                    <a:pt x="300" y="113"/>
                  </a:lnTo>
                  <a:lnTo>
                    <a:pt x="296" y="97"/>
                  </a:lnTo>
                  <a:lnTo>
                    <a:pt x="291" y="83"/>
                  </a:lnTo>
                  <a:lnTo>
                    <a:pt x="291" y="83"/>
                  </a:lnTo>
                  <a:lnTo>
                    <a:pt x="291" y="82"/>
                  </a:lnTo>
                  <a:lnTo>
                    <a:pt x="290" y="82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89" y="83"/>
                  </a:lnTo>
                  <a:lnTo>
                    <a:pt x="293" y="98"/>
                  </a:lnTo>
                  <a:lnTo>
                    <a:pt x="297" y="114"/>
                  </a:lnTo>
                  <a:lnTo>
                    <a:pt x="300" y="129"/>
                  </a:lnTo>
                  <a:lnTo>
                    <a:pt x="302" y="144"/>
                  </a:lnTo>
                  <a:lnTo>
                    <a:pt x="302" y="144"/>
                  </a:lnTo>
                  <a:lnTo>
                    <a:pt x="300" y="138"/>
                  </a:lnTo>
                  <a:lnTo>
                    <a:pt x="296" y="131"/>
                  </a:lnTo>
                  <a:lnTo>
                    <a:pt x="296" y="131"/>
                  </a:lnTo>
                  <a:lnTo>
                    <a:pt x="289" y="113"/>
                  </a:lnTo>
                  <a:lnTo>
                    <a:pt x="289" y="113"/>
                  </a:lnTo>
                  <a:lnTo>
                    <a:pt x="284" y="98"/>
                  </a:lnTo>
                  <a:lnTo>
                    <a:pt x="278" y="85"/>
                  </a:lnTo>
                  <a:lnTo>
                    <a:pt x="278" y="85"/>
                  </a:lnTo>
                  <a:lnTo>
                    <a:pt x="277" y="85"/>
                  </a:lnTo>
                  <a:lnTo>
                    <a:pt x="276" y="86"/>
                  </a:lnTo>
                  <a:lnTo>
                    <a:pt x="276" y="86"/>
                  </a:lnTo>
                  <a:lnTo>
                    <a:pt x="277" y="93"/>
                  </a:lnTo>
                  <a:lnTo>
                    <a:pt x="278" y="99"/>
                  </a:lnTo>
                  <a:lnTo>
                    <a:pt x="283" y="113"/>
                  </a:lnTo>
                  <a:lnTo>
                    <a:pt x="288" y="126"/>
                  </a:lnTo>
                  <a:lnTo>
                    <a:pt x="291" y="139"/>
                  </a:lnTo>
                  <a:lnTo>
                    <a:pt x="291" y="139"/>
                  </a:lnTo>
                  <a:lnTo>
                    <a:pt x="292" y="143"/>
                  </a:lnTo>
                  <a:lnTo>
                    <a:pt x="292" y="143"/>
                  </a:lnTo>
                  <a:lnTo>
                    <a:pt x="291" y="143"/>
                  </a:lnTo>
                  <a:lnTo>
                    <a:pt x="289" y="138"/>
                  </a:lnTo>
                  <a:lnTo>
                    <a:pt x="289" y="138"/>
                  </a:lnTo>
                  <a:lnTo>
                    <a:pt x="284" y="128"/>
                  </a:lnTo>
                  <a:lnTo>
                    <a:pt x="279" y="117"/>
                  </a:lnTo>
                  <a:lnTo>
                    <a:pt x="279" y="117"/>
                  </a:lnTo>
                  <a:lnTo>
                    <a:pt x="273" y="98"/>
                  </a:lnTo>
                  <a:lnTo>
                    <a:pt x="266" y="81"/>
                  </a:lnTo>
                  <a:lnTo>
                    <a:pt x="266" y="81"/>
                  </a:lnTo>
                  <a:lnTo>
                    <a:pt x="265" y="81"/>
                  </a:lnTo>
                  <a:lnTo>
                    <a:pt x="264" y="82"/>
                  </a:lnTo>
                  <a:lnTo>
                    <a:pt x="264" y="82"/>
                  </a:lnTo>
                  <a:lnTo>
                    <a:pt x="265" y="92"/>
                  </a:lnTo>
                  <a:lnTo>
                    <a:pt x="268" y="104"/>
                  </a:lnTo>
                  <a:lnTo>
                    <a:pt x="268" y="104"/>
                  </a:lnTo>
                  <a:lnTo>
                    <a:pt x="270" y="117"/>
                  </a:lnTo>
                  <a:lnTo>
                    <a:pt x="272" y="125"/>
                  </a:lnTo>
                  <a:lnTo>
                    <a:pt x="274" y="129"/>
                  </a:lnTo>
                  <a:lnTo>
                    <a:pt x="274" y="129"/>
                  </a:lnTo>
                  <a:lnTo>
                    <a:pt x="270" y="123"/>
                  </a:lnTo>
                  <a:lnTo>
                    <a:pt x="266" y="117"/>
                  </a:lnTo>
                  <a:lnTo>
                    <a:pt x="260" y="103"/>
                  </a:lnTo>
                  <a:lnTo>
                    <a:pt x="254" y="87"/>
                  </a:lnTo>
                  <a:lnTo>
                    <a:pt x="248" y="73"/>
                  </a:lnTo>
                  <a:lnTo>
                    <a:pt x="248" y="73"/>
                  </a:lnTo>
                  <a:lnTo>
                    <a:pt x="247" y="73"/>
                  </a:lnTo>
                  <a:lnTo>
                    <a:pt x="247" y="73"/>
                  </a:lnTo>
                  <a:lnTo>
                    <a:pt x="246" y="74"/>
                  </a:lnTo>
                  <a:lnTo>
                    <a:pt x="246" y="74"/>
                  </a:lnTo>
                  <a:lnTo>
                    <a:pt x="254" y="97"/>
                  </a:lnTo>
                  <a:lnTo>
                    <a:pt x="254" y="97"/>
                  </a:lnTo>
                  <a:lnTo>
                    <a:pt x="256" y="108"/>
                  </a:lnTo>
                  <a:lnTo>
                    <a:pt x="258" y="113"/>
                  </a:lnTo>
                  <a:lnTo>
                    <a:pt x="260" y="117"/>
                  </a:lnTo>
                  <a:lnTo>
                    <a:pt x="260" y="117"/>
                  </a:lnTo>
                  <a:lnTo>
                    <a:pt x="253" y="105"/>
                  </a:lnTo>
                  <a:lnTo>
                    <a:pt x="247" y="91"/>
                  </a:lnTo>
                  <a:lnTo>
                    <a:pt x="236" y="66"/>
                  </a:lnTo>
                  <a:lnTo>
                    <a:pt x="236" y="66"/>
                  </a:lnTo>
                  <a:lnTo>
                    <a:pt x="235" y="65"/>
                  </a:lnTo>
                  <a:lnTo>
                    <a:pt x="234" y="65"/>
                  </a:lnTo>
                  <a:lnTo>
                    <a:pt x="234" y="65"/>
                  </a:lnTo>
                  <a:lnTo>
                    <a:pt x="234" y="66"/>
                  </a:lnTo>
                  <a:lnTo>
                    <a:pt x="234" y="66"/>
                  </a:lnTo>
                  <a:lnTo>
                    <a:pt x="242" y="92"/>
                  </a:lnTo>
                  <a:lnTo>
                    <a:pt x="246" y="106"/>
                  </a:lnTo>
                  <a:lnTo>
                    <a:pt x="250" y="119"/>
                  </a:lnTo>
                  <a:lnTo>
                    <a:pt x="250" y="119"/>
                  </a:lnTo>
                  <a:lnTo>
                    <a:pt x="248" y="114"/>
                  </a:lnTo>
                  <a:lnTo>
                    <a:pt x="245" y="108"/>
                  </a:lnTo>
                  <a:lnTo>
                    <a:pt x="239" y="96"/>
                  </a:lnTo>
                  <a:lnTo>
                    <a:pt x="239" y="96"/>
                  </a:lnTo>
                  <a:lnTo>
                    <a:pt x="226" y="67"/>
                  </a:lnTo>
                  <a:lnTo>
                    <a:pt x="226" y="67"/>
                  </a:lnTo>
                  <a:lnTo>
                    <a:pt x="225" y="67"/>
                  </a:lnTo>
                  <a:lnTo>
                    <a:pt x="224" y="67"/>
                  </a:lnTo>
                  <a:lnTo>
                    <a:pt x="224" y="67"/>
                  </a:lnTo>
                  <a:lnTo>
                    <a:pt x="224" y="68"/>
                  </a:lnTo>
                  <a:lnTo>
                    <a:pt x="224" y="68"/>
                  </a:lnTo>
                  <a:lnTo>
                    <a:pt x="232" y="89"/>
                  </a:lnTo>
                  <a:lnTo>
                    <a:pt x="238" y="110"/>
                  </a:lnTo>
                  <a:lnTo>
                    <a:pt x="238" y="110"/>
                  </a:lnTo>
                  <a:lnTo>
                    <a:pt x="235" y="100"/>
                  </a:lnTo>
                  <a:lnTo>
                    <a:pt x="231" y="90"/>
                  </a:lnTo>
                  <a:lnTo>
                    <a:pt x="224" y="80"/>
                  </a:lnTo>
                  <a:lnTo>
                    <a:pt x="219" y="71"/>
                  </a:lnTo>
                  <a:lnTo>
                    <a:pt x="219" y="71"/>
                  </a:lnTo>
                  <a:lnTo>
                    <a:pt x="217" y="71"/>
                  </a:lnTo>
                  <a:lnTo>
                    <a:pt x="217" y="72"/>
                  </a:lnTo>
                  <a:lnTo>
                    <a:pt x="217" y="72"/>
                  </a:lnTo>
                  <a:lnTo>
                    <a:pt x="220" y="90"/>
                  </a:lnTo>
                  <a:lnTo>
                    <a:pt x="222" y="99"/>
                  </a:lnTo>
                  <a:lnTo>
                    <a:pt x="224" y="104"/>
                  </a:lnTo>
                  <a:lnTo>
                    <a:pt x="226" y="107"/>
                  </a:lnTo>
                  <a:lnTo>
                    <a:pt x="226" y="107"/>
                  </a:lnTo>
                  <a:lnTo>
                    <a:pt x="223" y="103"/>
                  </a:lnTo>
                  <a:lnTo>
                    <a:pt x="220" y="97"/>
                  </a:lnTo>
                  <a:lnTo>
                    <a:pt x="216" y="87"/>
                  </a:lnTo>
                  <a:lnTo>
                    <a:pt x="212" y="77"/>
                  </a:lnTo>
                  <a:lnTo>
                    <a:pt x="209" y="72"/>
                  </a:lnTo>
                  <a:lnTo>
                    <a:pt x="206" y="68"/>
                  </a:lnTo>
                  <a:lnTo>
                    <a:pt x="206" y="68"/>
                  </a:lnTo>
                  <a:lnTo>
                    <a:pt x="205" y="68"/>
                  </a:lnTo>
                  <a:lnTo>
                    <a:pt x="205" y="68"/>
                  </a:lnTo>
                  <a:lnTo>
                    <a:pt x="204" y="69"/>
                  </a:lnTo>
                  <a:lnTo>
                    <a:pt x="204" y="69"/>
                  </a:lnTo>
                  <a:lnTo>
                    <a:pt x="210" y="87"/>
                  </a:lnTo>
                  <a:lnTo>
                    <a:pt x="210" y="87"/>
                  </a:lnTo>
                  <a:lnTo>
                    <a:pt x="214" y="97"/>
                  </a:lnTo>
                  <a:lnTo>
                    <a:pt x="215" y="101"/>
                  </a:lnTo>
                  <a:lnTo>
                    <a:pt x="213" y="97"/>
                  </a:lnTo>
                  <a:lnTo>
                    <a:pt x="213" y="97"/>
                  </a:lnTo>
                  <a:lnTo>
                    <a:pt x="206" y="79"/>
                  </a:lnTo>
                  <a:lnTo>
                    <a:pt x="202" y="71"/>
                  </a:lnTo>
                  <a:lnTo>
                    <a:pt x="197" y="63"/>
                  </a:lnTo>
                  <a:lnTo>
                    <a:pt x="197" y="63"/>
                  </a:lnTo>
                  <a:lnTo>
                    <a:pt x="196" y="62"/>
                  </a:lnTo>
                  <a:lnTo>
                    <a:pt x="195" y="63"/>
                  </a:lnTo>
                  <a:lnTo>
                    <a:pt x="195" y="63"/>
                  </a:lnTo>
                  <a:lnTo>
                    <a:pt x="198" y="75"/>
                  </a:lnTo>
                  <a:lnTo>
                    <a:pt x="202" y="86"/>
                  </a:lnTo>
                  <a:lnTo>
                    <a:pt x="202" y="86"/>
                  </a:lnTo>
                  <a:lnTo>
                    <a:pt x="197" y="74"/>
                  </a:lnTo>
                  <a:lnTo>
                    <a:pt x="191" y="63"/>
                  </a:lnTo>
                  <a:lnTo>
                    <a:pt x="191" y="63"/>
                  </a:lnTo>
                  <a:lnTo>
                    <a:pt x="190" y="63"/>
                  </a:lnTo>
                  <a:lnTo>
                    <a:pt x="189" y="64"/>
                  </a:lnTo>
                  <a:lnTo>
                    <a:pt x="189" y="64"/>
                  </a:lnTo>
                  <a:lnTo>
                    <a:pt x="191" y="74"/>
                  </a:lnTo>
                  <a:lnTo>
                    <a:pt x="192" y="84"/>
                  </a:lnTo>
                  <a:lnTo>
                    <a:pt x="192" y="84"/>
                  </a:lnTo>
                  <a:lnTo>
                    <a:pt x="191" y="79"/>
                  </a:lnTo>
                  <a:lnTo>
                    <a:pt x="189" y="73"/>
                  </a:lnTo>
                  <a:lnTo>
                    <a:pt x="184" y="63"/>
                  </a:lnTo>
                  <a:lnTo>
                    <a:pt x="184" y="63"/>
                  </a:lnTo>
                  <a:lnTo>
                    <a:pt x="183" y="62"/>
                  </a:lnTo>
                  <a:lnTo>
                    <a:pt x="182" y="63"/>
                  </a:lnTo>
                  <a:lnTo>
                    <a:pt x="182" y="63"/>
                  </a:lnTo>
                  <a:lnTo>
                    <a:pt x="182" y="68"/>
                  </a:lnTo>
                  <a:lnTo>
                    <a:pt x="182" y="68"/>
                  </a:lnTo>
                  <a:lnTo>
                    <a:pt x="181" y="65"/>
                  </a:lnTo>
                  <a:lnTo>
                    <a:pt x="181" y="65"/>
                  </a:lnTo>
                  <a:lnTo>
                    <a:pt x="180" y="64"/>
                  </a:lnTo>
                  <a:lnTo>
                    <a:pt x="179" y="64"/>
                  </a:lnTo>
                  <a:lnTo>
                    <a:pt x="179" y="64"/>
                  </a:lnTo>
                  <a:lnTo>
                    <a:pt x="177" y="69"/>
                  </a:lnTo>
                  <a:lnTo>
                    <a:pt x="177" y="69"/>
                  </a:lnTo>
                  <a:lnTo>
                    <a:pt x="176" y="68"/>
                  </a:lnTo>
                  <a:lnTo>
                    <a:pt x="175" y="69"/>
                  </a:lnTo>
                  <a:lnTo>
                    <a:pt x="175" y="69"/>
                  </a:lnTo>
                  <a:lnTo>
                    <a:pt x="174" y="72"/>
                  </a:lnTo>
                  <a:lnTo>
                    <a:pt x="173" y="73"/>
                  </a:lnTo>
                  <a:lnTo>
                    <a:pt x="172" y="71"/>
                  </a:lnTo>
                  <a:lnTo>
                    <a:pt x="171" y="68"/>
                  </a:lnTo>
                  <a:lnTo>
                    <a:pt x="171" y="68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2" y="62"/>
                  </a:lnTo>
                  <a:lnTo>
                    <a:pt x="171" y="56"/>
                  </a:lnTo>
                  <a:lnTo>
                    <a:pt x="171" y="56"/>
                  </a:lnTo>
                  <a:lnTo>
                    <a:pt x="195" y="56"/>
                  </a:lnTo>
                  <a:lnTo>
                    <a:pt x="219" y="58"/>
                  </a:lnTo>
                  <a:lnTo>
                    <a:pt x="243" y="61"/>
                  </a:lnTo>
                  <a:lnTo>
                    <a:pt x="267" y="66"/>
                  </a:lnTo>
                  <a:lnTo>
                    <a:pt x="290" y="72"/>
                  </a:lnTo>
                  <a:lnTo>
                    <a:pt x="314" y="79"/>
                  </a:lnTo>
                  <a:lnTo>
                    <a:pt x="336" y="87"/>
                  </a:lnTo>
                  <a:lnTo>
                    <a:pt x="359" y="97"/>
                  </a:lnTo>
                  <a:lnTo>
                    <a:pt x="359" y="97"/>
                  </a:lnTo>
                  <a:close/>
                  <a:moveTo>
                    <a:pt x="522" y="222"/>
                  </a:moveTo>
                  <a:lnTo>
                    <a:pt x="522" y="222"/>
                  </a:lnTo>
                  <a:lnTo>
                    <a:pt x="522" y="226"/>
                  </a:lnTo>
                  <a:lnTo>
                    <a:pt x="521" y="231"/>
                  </a:lnTo>
                  <a:lnTo>
                    <a:pt x="521" y="231"/>
                  </a:lnTo>
                  <a:lnTo>
                    <a:pt x="520" y="219"/>
                  </a:lnTo>
                  <a:lnTo>
                    <a:pt x="518" y="208"/>
                  </a:lnTo>
                  <a:lnTo>
                    <a:pt x="518" y="208"/>
                  </a:lnTo>
                  <a:lnTo>
                    <a:pt x="520" y="213"/>
                  </a:lnTo>
                  <a:lnTo>
                    <a:pt x="520" y="213"/>
                  </a:lnTo>
                  <a:lnTo>
                    <a:pt x="522" y="222"/>
                  </a:lnTo>
                  <a:lnTo>
                    <a:pt x="522" y="222"/>
                  </a:lnTo>
                  <a:close/>
                  <a:moveTo>
                    <a:pt x="515" y="205"/>
                  </a:moveTo>
                  <a:lnTo>
                    <a:pt x="515" y="205"/>
                  </a:lnTo>
                  <a:lnTo>
                    <a:pt x="515" y="205"/>
                  </a:lnTo>
                  <a:lnTo>
                    <a:pt x="515" y="205"/>
                  </a:lnTo>
                  <a:lnTo>
                    <a:pt x="514" y="203"/>
                  </a:lnTo>
                  <a:lnTo>
                    <a:pt x="514" y="203"/>
                  </a:lnTo>
                  <a:lnTo>
                    <a:pt x="515" y="205"/>
                  </a:lnTo>
                  <a:lnTo>
                    <a:pt x="515" y="205"/>
                  </a:lnTo>
                  <a:close/>
                  <a:moveTo>
                    <a:pt x="464" y="155"/>
                  </a:moveTo>
                  <a:lnTo>
                    <a:pt x="464" y="155"/>
                  </a:lnTo>
                  <a:lnTo>
                    <a:pt x="476" y="163"/>
                  </a:lnTo>
                  <a:lnTo>
                    <a:pt x="486" y="172"/>
                  </a:lnTo>
                  <a:lnTo>
                    <a:pt x="496" y="181"/>
                  </a:lnTo>
                  <a:lnTo>
                    <a:pt x="505" y="191"/>
                  </a:lnTo>
                  <a:lnTo>
                    <a:pt x="505" y="191"/>
                  </a:lnTo>
                  <a:lnTo>
                    <a:pt x="509" y="197"/>
                  </a:lnTo>
                  <a:lnTo>
                    <a:pt x="509" y="197"/>
                  </a:lnTo>
                  <a:lnTo>
                    <a:pt x="513" y="213"/>
                  </a:lnTo>
                  <a:lnTo>
                    <a:pt x="513" y="213"/>
                  </a:lnTo>
                  <a:lnTo>
                    <a:pt x="512" y="222"/>
                  </a:lnTo>
                  <a:lnTo>
                    <a:pt x="513" y="230"/>
                  </a:lnTo>
                  <a:lnTo>
                    <a:pt x="513" y="230"/>
                  </a:lnTo>
                  <a:lnTo>
                    <a:pt x="509" y="221"/>
                  </a:lnTo>
                  <a:lnTo>
                    <a:pt x="507" y="211"/>
                  </a:lnTo>
                  <a:lnTo>
                    <a:pt x="504" y="191"/>
                  </a:lnTo>
                  <a:lnTo>
                    <a:pt x="504" y="191"/>
                  </a:lnTo>
                  <a:lnTo>
                    <a:pt x="504" y="190"/>
                  </a:lnTo>
                  <a:lnTo>
                    <a:pt x="503" y="190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1"/>
                  </a:lnTo>
                  <a:lnTo>
                    <a:pt x="502" y="196"/>
                  </a:lnTo>
                  <a:lnTo>
                    <a:pt x="502" y="196"/>
                  </a:lnTo>
                  <a:lnTo>
                    <a:pt x="502" y="198"/>
                  </a:lnTo>
                  <a:lnTo>
                    <a:pt x="502" y="198"/>
                  </a:lnTo>
                  <a:lnTo>
                    <a:pt x="504" y="212"/>
                  </a:lnTo>
                  <a:lnTo>
                    <a:pt x="504" y="212"/>
                  </a:lnTo>
                  <a:lnTo>
                    <a:pt x="505" y="219"/>
                  </a:lnTo>
                  <a:lnTo>
                    <a:pt x="506" y="228"/>
                  </a:lnTo>
                  <a:lnTo>
                    <a:pt x="506" y="231"/>
                  </a:lnTo>
                  <a:lnTo>
                    <a:pt x="505" y="232"/>
                  </a:lnTo>
                  <a:lnTo>
                    <a:pt x="504" y="231"/>
                  </a:lnTo>
                  <a:lnTo>
                    <a:pt x="502" y="227"/>
                  </a:lnTo>
                  <a:lnTo>
                    <a:pt x="502" y="227"/>
                  </a:lnTo>
                  <a:lnTo>
                    <a:pt x="500" y="223"/>
                  </a:lnTo>
                  <a:lnTo>
                    <a:pt x="500" y="223"/>
                  </a:lnTo>
                  <a:lnTo>
                    <a:pt x="500" y="212"/>
                  </a:lnTo>
                  <a:lnTo>
                    <a:pt x="499" y="201"/>
                  </a:lnTo>
                  <a:lnTo>
                    <a:pt x="496" y="191"/>
                  </a:lnTo>
                  <a:lnTo>
                    <a:pt x="492" y="180"/>
                  </a:lnTo>
                  <a:lnTo>
                    <a:pt x="492" y="180"/>
                  </a:lnTo>
                  <a:lnTo>
                    <a:pt x="491" y="179"/>
                  </a:lnTo>
                  <a:lnTo>
                    <a:pt x="490" y="179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0" y="180"/>
                  </a:lnTo>
                  <a:lnTo>
                    <a:pt x="492" y="192"/>
                  </a:lnTo>
                  <a:lnTo>
                    <a:pt x="493" y="202"/>
                  </a:lnTo>
                  <a:lnTo>
                    <a:pt x="495" y="213"/>
                  </a:lnTo>
                  <a:lnTo>
                    <a:pt x="498" y="223"/>
                  </a:lnTo>
                  <a:lnTo>
                    <a:pt x="498" y="223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7" y="230"/>
                  </a:lnTo>
                  <a:lnTo>
                    <a:pt x="495" y="226"/>
                  </a:lnTo>
                  <a:lnTo>
                    <a:pt x="492" y="220"/>
                  </a:lnTo>
                  <a:lnTo>
                    <a:pt x="492" y="220"/>
                  </a:lnTo>
                  <a:lnTo>
                    <a:pt x="489" y="208"/>
                  </a:lnTo>
                  <a:lnTo>
                    <a:pt x="486" y="196"/>
                  </a:lnTo>
                  <a:lnTo>
                    <a:pt x="486" y="196"/>
                  </a:lnTo>
                  <a:lnTo>
                    <a:pt x="485" y="185"/>
                  </a:lnTo>
                  <a:lnTo>
                    <a:pt x="482" y="173"/>
                  </a:lnTo>
                  <a:lnTo>
                    <a:pt x="482" y="173"/>
                  </a:lnTo>
                  <a:lnTo>
                    <a:pt x="481" y="173"/>
                  </a:lnTo>
                  <a:lnTo>
                    <a:pt x="481" y="173"/>
                  </a:lnTo>
                  <a:lnTo>
                    <a:pt x="480" y="173"/>
                  </a:lnTo>
                  <a:lnTo>
                    <a:pt x="480" y="174"/>
                  </a:lnTo>
                  <a:lnTo>
                    <a:pt x="480" y="174"/>
                  </a:lnTo>
                  <a:lnTo>
                    <a:pt x="482" y="187"/>
                  </a:lnTo>
                  <a:lnTo>
                    <a:pt x="485" y="198"/>
                  </a:lnTo>
                  <a:lnTo>
                    <a:pt x="485" y="198"/>
                  </a:lnTo>
                  <a:lnTo>
                    <a:pt x="485" y="212"/>
                  </a:lnTo>
                  <a:lnTo>
                    <a:pt x="485" y="212"/>
                  </a:lnTo>
                  <a:lnTo>
                    <a:pt x="485" y="215"/>
                  </a:lnTo>
                  <a:lnTo>
                    <a:pt x="485" y="215"/>
                  </a:lnTo>
                  <a:lnTo>
                    <a:pt x="483" y="211"/>
                  </a:lnTo>
                  <a:lnTo>
                    <a:pt x="479" y="199"/>
                  </a:lnTo>
                  <a:lnTo>
                    <a:pt x="479" y="199"/>
                  </a:lnTo>
                  <a:lnTo>
                    <a:pt x="477" y="191"/>
                  </a:lnTo>
                  <a:lnTo>
                    <a:pt x="477" y="191"/>
                  </a:lnTo>
                  <a:lnTo>
                    <a:pt x="474" y="175"/>
                  </a:lnTo>
                  <a:lnTo>
                    <a:pt x="469" y="160"/>
                  </a:lnTo>
                  <a:lnTo>
                    <a:pt x="469" y="160"/>
                  </a:lnTo>
                  <a:lnTo>
                    <a:pt x="469" y="159"/>
                  </a:lnTo>
                  <a:lnTo>
                    <a:pt x="468" y="159"/>
                  </a:lnTo>
                  <a:lnTo>
                    <a:pt x="467" y="160"/>
                  </a:lnTo>
                  <a:lnTo>
                    <a:pt x="467" y="161"/>
                  </a:lnTo>
                  <a:lnTo>
                    <a:pt x="467" y="161"/>
                  </a:lnTo>
                  <a:lnTo>
                    <a:pt x="470" y="176"/>
                  </a:lnTo>
                  <a:lnTo>
                    <a:pt x="475" y="192"/>
                  </a:lnTo>
                  <a:lnTo>
                    <a:pt x="475" y="192"/>
                  </a:lnTo>
                  <a:lnTo>
                    <a:pt x="475" y="194"/>
                  </a:lnTo>
                  <a:lnTo>
                    <a:pt x="475" y="194"/>
                  </a:lnTo>
                  <a:lnTo>
                    <a:pt x="475" y="205"/>
                  </a:lnTo>
                  <a:lnTo>
                    <a:pt x="475" y="210"/>
                  </a:lnTo>
                  <a:lnTo>
                    <a:pt x="474" y="212"/>
                  </a:lnTo>
                  <a:lnTo>
                    <a:pt x="474" y="212"/>
                  </a:lnTo>
                  <a:lnTo>
                    <a:pt x="470" y="207"/>
                  </a:lnTo>
                  <a:lnTo>
                    <a:pt x="468" y="202"/>
                  </a:lnTo>
                  <a:lnTo>
                    <a:pt x="465" y="191"/>
                  </a:lnTo>
                  <a:lnTo>
                    <a:pt x="465" y="191"/>
                  </a:lnTo>
                  <a:lnTo>
                    <a:pt x="461" y="170"/>
                  </a:lnTo>
                  <a:lnTo>
                    <a:pt x="457" y="150"/>
                  </a:lnTo>
                  <a:lnTo>
                    <a:pt x="457" y="150"/>
                  </a:lnTo>
                  <a:lnTo>
                    <a:pt x="464" y="155"/>
                  </a:lnTo>
                  <a:lnTo>
                    <a:pt x="464" y="155"/>
                  </a:lnTo>
                  <a:close/>
                  <a:moveTo>
                    <a:pt x="498" y="214"/>
                  </a:moveTo>
                  <a:lnTo>
                    <a:pt x="498" y="214"/>
                  </a:lnTo>
                  <a:lnTo>
                    <a:pt x="495" y="197"/>
                  </a:lnTo>
                  <a:lnTo>
                    <a:pt x="495" y="197"/>
                  </a:lnTo>
                  <a:lnTo>
                    <a:pt x="494" y="192"/>
                  </a:lnTo>
                  <a:lnTo>
                    <a:pt x="494" y="192"/>
                  </a:lnTo>
                  <a:lnTo>
                    <a:pt x="497" y="203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lnTo>
                    <a:pt x="498" y="214"/>
                  </a:lnTo>
                  <a:close/>
                  <a:moveTo>
                    <a:pt x="443" y="194"/>
                  </a:moveTo>
                  <a:lnTo>
                    <a:pt x="443" y="194"/>
                  </a:lnTo>
                  <a:lnTo>
                    <a:pt x="440" y="185"/>
                  </a:lnTo>
                  <a:lnTo>
                    <a:pt x="440" y="185"/>
                  </a:lnTo>
                  <a:lnTo>
                    <a:pt x="437" y="172"/>
                  </a:lnTo>
                  <a:lnTo>
                    <a:pt x="435" y="160"/>
                  </a:lnTo>
                  <a:lnTo>
                    <a:pt x="435" y="160"/>
                  </a:lnTo>
                  <a:lnTo>
                    <a:pt x="434" y="156"/>
                  </a:lnTo>
                  <a:lnTo>
                    <a:pt x="435" y="157"/>
                  </a:lnTo>
                  <a:lnTo>
                    <a:pt x="437" y="162"/>
                  </a:lnTo>
                  <a:lnTo>
                    <a:pt x="437" y="162"/>
                  </a:lnTo>
                  <a:lnTo>
                    <a:pt x="439" y="170"/>
                  </a:lnTo>
                  <a:lnTo>
                    <a:pt x="441" y="177"/>
                  </a:lnTo>
                  <a:lnTo>
                    <a:pt x="443" y="193"/>
                  </a:lnTo>
                  <a:lnTo>
                    <a:pt x="443" y="193"/>
                  </a:lnTo>
                  <a:lnTo>
                    <a:pt x="443" y="194"/>
                  </a:lnTo>
                  <a:lnTo>
                    <a:pt x="443" y="194"/>
                  </a:lnTo>
                  <a:close/>
                  <a:moveTo>
                    <a:pt x="358" y="142"/>
                  </a:moveTo>
                  <a:lnTo>
                    <a:pt x="358" y="142"/>
                  </a:lnTo>
                  <a:lnTo>
                    <a:pt x="352" y="126"/>
                  </a:lnTo>
                  <a:lnTo>
                    <a:pt x="349" y="118"/>
                  </a:lnTo>
                  <a:lnTo>
                    <a:pt x="346" y="112"/>
                  </a:lnTo>
                  <a:lnTo>
                    <a:pt x="346" y="112"/>
                  </a:lnTo>
                  <a:lnTo>
                    <a:pt x="350" y="119"/>
                  </a:lnTo>
                  <a:lnTo>
                    <a:pt x="353" y="127"/>
                  </a:lnTo>
                  <a:lnTo>
                    <a:pt x="358" y="142"/>
                  </a:lnTo>
                  <a:lnTo>
                    <a:pt x="358" y="142"/>
                  </a:lnTo>
                  <a:close/>
                  <a:moveTo>
                    <a:pt x="206" y="100"/>
                  </a:moveTo>
                  <a:lnTo>
                    <a:pt x="206" y="100"/>
                  </a:lnTo>
                  <a:lnTo>
                    <a:pt x="205" y="92"/>
                  </a:lnTo>
                  <a:lnTo>
                    <a:pt x="204" y="85"/>
                  </a:lnTo>
                  <a:lnTo>
                    <a:pt x="199" y="70"/>
                  </a:lnTo>
                  <a:lnTo>
                    <a:pt x="199" y="70"/>
                  </a:lnTo>
                  <a:lnTo>
                    <a:pt x="198" y="68"/>
                  </a:lnTo>
                  <a:lnTo>
                    <a:pt x="199" y="68"/>
                  </a:lnTo>
                  <a:lnTo>
                    <a:pt x="201" y="73"/>
                  </a:lnTo>
                  <a:lnTo>
                    <a:pt x="206" y="84"/>
                  </a:lnTo>
                  <a:lnTo>
                    <a:pt x="206" y="84"/>
                  </a:lnTo>
                  <a:lnTo>
                    <a:pt x="210" y="95"/>
                  </a:lnTo>
                  <a:lnTo>
                    <a:pt x="214" y="106"/>
                  </a:lnTo>
                  <a:lnTo>
                    <a:pt x="214" y="106"/>
                  </a:lnTo>
                  <a:lnTo>
                    <a:pt x="206" y="100"/>
                  </a:lnTo>
                  <a:lnTo>
                    <a:pt x="206" y="100"/>
                  </a:lnTo>
                  <a:close/>
                  <a:moveTo>
                    <a:pt x="167" y="78"/>
                  </a:moveTo>
                  <a:lnTo>
                    <a:pt x="167" y="78"/>
                  </a:lnTo>
                  <a:lnTo>
                    <a:pt x="170" y="72"/>
                  </a:lnTo>
                  <a:lnTo>
                    <a:pt x="170" y="72"/>
                  </a:lnTo>
                  <a:lnTo>
                    <a:pt x="171" y="74"/>
                  </a:lnTo>
                  <a:lnTo>
                    <a:pt x="172" y="76"/>
                  </a:lnTo>
                  <a:lnTo>
                    <a:pt x="172" y="76"/>
                  </a:lnTo>
                  <a:lnTo>
                    <a:pt x="173" y="77"/>
                  </a:lnTo>
                  <a:lnTo>
                    <a:pt x="174" y="76"/>
                  </a:lnTo>
                  <a:lnTo>
                    <a:pt x="174" y="76"/>
                  </a:lnTo>
                  <a:lnTo>
                    <a:pt x="176" y="74"/>
                  </a:lnTo>
                  <a:lnTo>
                    <a:pt x="176" y="75"/>
                  </a:lnTo>
                  <a:lnTo>
                    <a:pt x="177" y="82"/>
                  </a:lnTo>
                  <a:lnTo>
                    <a:pt x="177" y="82"/>
                  </a:lnTo>
                  <a:lnTo>
                    <a:pt x="178" y="83"/>
                  </a:lnTo>
                  <a:lnTo>
                    <a:pt x="178" y="82"/>
                  </a:lnTo>
                  <a:lnTo>
                    <a:pt x="179" y="82"/>
                  </a:lnTo>
                  <a:lnTo>
                    <a:pt x="179" y="82"/>
                  </a:lnTo>
                  <a:lnTo>
                    <a:pt x="180" y="75"/>
                  </a:lnTo>
                  <a:lnTo>
                    <a:pt x="180" y="69"/>
                  </a:lnTo>
                  <a:lnTo>
                    <a:pt x="180" y="69"/>
                  </a:lnTo>
                  <a:lnTo>
                    <a:pt x="183" y="79"/>
                  </a:lnTo>
                  <a:lnTo>
                    <a:pt x="183" y="79"/>
                  </a:lnTo>
                  <a:lnTo>
                    <a:pt x="183" y="81"/>
                  </a:lnTo>
                  <a:lnTo>
                    <a:pt x="183" y="81"/>
                  </a:lnTo>
                  <a:lnTo>
                    <a:pt x="185" y="85"/>
                  </a:lnTo>
                  <a:lnTo>
                    <a:pt x="185" y="85"/>
                  </a:lnTo>
                  <a:lnTo>
                    <a:pt x="186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7" y="84"/>
                  </a:lnTo>
                  <a:lnTo>
                    <a:pt x="187" y="84"/>
                  </a:lnTo>
                  <a:lnTo>
                    <a:pt x="184" y="73"/>
                  </a:lnTo>
                  <a:lnTo>
                    <a:pt x="184" y="69"/>
                  </a:lnTo>
                  <a:lnTo>
                    <a:pt x="185" y="72"/>
                  </a:lnTo>
                  <a:lnTo>
                    <a:pt x="185" y="72"/>
                  </a:lnTo>
                  <a:lnTo>
                    <a:pt x="188" y="80"/>
                  </a:lnTo>
                  <a:lnTo>
                    <a:pt x="193" y="88"/>
                  </a:lnTo>
                  <a:lnTo>
                    <a:pt x="193" y="88"/>
                  </a:lnTo>
                  <a:lnTo>
                    <a:pt x="194" y="88"/>
                  </a:lnTo>
                  <a:lnTo>
                    <a:pt x="195" y="87"/>
                  </a:lnTo>
                  <a:lnTo>
                    <a:pt x="195" y="87"/>
                  </a:lnTo>
                  <a:lnTo>
                    <a:pt x="193" y="75"/>
                  </a:lnTo>
                  <a:lnTo>
                    <a:pt x="193" y="75"/>
                  </a:lnTo>
                  <a:lnTo>
                    <a:pt x="191" y="69"/>
                  </a:lnTo>
                  <a:lnTo>
                    <a:pt x="191" y="68"/>
                  </a:lnTo>
                  <a:lnTo>
                    <a:pt x="191" y="68"/>
                  </a:lnTo>
                  <a:lnTo>
                    <a:pt x="194" y="72"/>
                  </a:lnTo>
                  <a:lnTo>
                    <a:pt x="194" y="72"/>
                  </a:lnTo>
                  <a:lnTo>
                    <a:pt x="197" y="79"/>
                  </a:lnTo>
                  <a:lnTo>
                    <a:pt x="199" y="85"/>
                  </a:lnTo>
                  <a:lnTo>
                    <a:pt x="203" y="98"/>
                  </a:lnTo>
                  <a:lnTo>
                    <a:pt x="203" y="98"/>
                  </a:lnTo>
                  <a:lnTo>
                    <a:pt x="167" y="78"/>
                  </a:lnTo>
                  <a:lnTo>
                    <a:pt x="167" y="78"/>
                  </a:lnTo>
                  <a:close/>
                  <a:moveTo>
                    <a:pt x="30" y="46"/>
                  </a:moveTo>
                  <a:lnTo>
                    <a:pt x="30" y="46"/>
                  </a:lnTo>
                  <a:lnTo>
                    <a:pt x="42" y="44"/>
                  </a:lnTo>
                  <a:lnTo>
                    <a:pt x="54" y="42"/>
                  </a:lnTo>
                  <a:lnTo>
                    <a:pt x="67" y="40"/>
                  </a:lnTo>
                  <a:lnTo>
                    <a:pt x="80" y="39"/>
                  </a:lnTo>
                  <a:lnTo>
                    <a:pt x="80" y="39"/>
                  </a:lnTo>
                  <a:lnTo>
                    <a:pt x="90" y="40"/>
                  </a:lnTo>
                  <a:lnTo>
                    <a:pt x="99" y="41"/>
                  </a:lnTo>
                  <a:lnTo>
                    <a:pt x="108" y="44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9" y="58"/>
                  </a:lnTo>
                  <a:lnTo>
                    <a:pt x="135" y="62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2" y="65"/>
                  </a:lnTo>
                  <a:lnTo>
                    <a:pt x="140" y="66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6" y="69"/>
                  </a:lnTo>
                  <a:lnTo>
                    <a:pt x="133" y="71"/>
                  </a:lnTo>
                  <a:lnTo>
                    <a:pt x="130" y="72"/>
                  </a:lnTo>
                  <a:lnTo>
                    <a:pt x="127" y="73"/>
                  </a:lnTo>
                  <a:lnTo>
                    <a:pt x="120" y="73"/>
                  </a:lnTo>
                  <a:lnTo>
                    <a:pt x="113" y="71"/>
                  </a:lnTo>
                  <a:lnTo>
                    <a:pt x="106" y="68"/>
                  </a:lnTo>
                  <a:lnTo>
                    <a:pt x="99" y="65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72" y="55"/>
                  </a:lnTo>
                  <a:lnTo>
                    <a:pt x="57" y="53"/>
                  </a:lnTo>
                  <a:lnTo>
                    <a:pt x="43" y="50"/>
                  </a:lnTo>
                  <a:lnTo>
                    <a:pt x="28" y="47"/>
                  </a:lnTo>
                  <a:lnTo>
                    <a:pt x="28" y="47"/>
                  </a:lnTo>
                  <a:lnTo>
                    <a:pt x="30" y="46"/>
                  </a:lnTo>
                  <a:lnTo>
                    <a:pt x="30" y="46"/>
                  </a:lnTo>
                  <a:close/>
                  <a:moveTo>
                    <a:pt x="114" y="37"/>
                  </a:moveTo>
                  <a:lnTo>
                    <a:pt x="114" y="37"/>
                  </a:lnTo>
                  <a:lnTo>
                    <a:pt x="106" y="33"/>
                  </a:lnTo>
                  <a:lnTo>
                    <a:pt x="98" y="32"/>
                  </a:lnTo>
                  <a:lnTo>
                    <a:pt x="82" y="31"/>
                  </a:lnTo>
                  <a:lnTo>
                    <a:pt x="82" y="31"/>
                  </a:lnTo>
                  <a:lnTo>
                    <a:pt x="74" y="30"/>
                  </a:lnTo>
                  <a:lnTo>
                    <a:pt x="66" y="31"/>
                  </a:lnTo>
                  <a:lnTo>
                    <a:pt x="52" y="34"/>
                  </a:lnTo>
                  <a:lnTo>
                    <a:pt x="52" y="34"/>
                  </a:lnTo>
                  <a:lnTo>
                    <a:pt x="58" y="30"/>
                  </a:lnTo>
                  <a:lnTo>
                    <a:pt x="65" y="27"/>
                  </a:lnTo>
                  <a:lnTo>
                    <a:pt x="65" y="27"/>
                  </a:lnTo>
                  <a:lnTo>
                    <a:pt x="73" y="25"/>
                  </a:lnTo>
                  <a:lnTo>
                    <a:pt x="79" y="24"/>
                  </a:lnTo>
                  <a:lnTo>
                    <a:pt x="86" y="25"/>
                  </a:lnTo>
                  <a:lnTo>
                    <a:pt x="93" y="26"/>
                  </a:lnTo>
                  <a:lnTo>
                    <a:pt x="99" y="28"/>
                  </a:lnTo>
                  <a:lnTo>
                    <a:pt x="105" y="31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4" y="37"/>
                  </a:lnTo>
                  <a:lnTo>
                    <a:pt x="114" y="37"/>
                  </a:lnTo>
                  <a:close/>
                  <a:moveTo>
                    <a:pt x="38" y="58"/>
                  </a:moveTo>
                  <a:lnTo>
                    <a:pt x="38" y="58"/>
                  </a:lnTo>
                  <a:lnTo>
                    <a:pt x="67" y="64"/>
                  </a:lnTo>
                  <a:lnTo>
                    <a:pt x="82" y="68"/>
                  </a:lnTo>
                  <a:lnTo>
                    <a:pt x="96" y="73"/>
                  </a:lnTo>
                  <a:lnTo>
                    <a:pt x="96" y="73"/>
                  </a:lnTo>
                  <a:lnTo>
                    <a:pt x="110" y="79"/>
                  </a:lnTo>
                  <a:lnTo>
                    <a:pt x="117" y="81"/>
                  </a:lnTo>
                  <a:lnTo>
                    <a:pt x="125" y="82"/>
                  </a:lnTo>
                  <a:lnTo>
                    <a:pt x="125" y="82"/>
                  </a:lnTo>
                  <a:lnTo>
                    <a:pt x="119" y="84"/>
                  </a:lnTo>
                  <a:lnTo>
                    <a:pt x="114" y="86"/>
                  </a:lnTo>
                  <a:lnTo>
                    <a:pt x="108" y="88"/>
                  </a:lnTo>
                  <a:lnTo>
                    <a:pt x="102" y="88"/>
                  </a:lnTo>
                  <a:lnTo>
                    <a:pt x="96" y="88"/>
                  </a:lnTo>
                  <a:lnTo>
                    <a:pt x="90" y="88"/>
                  </a:lnTo>
                  <a:lnTo>
                    <a:pt x="84" y="87"/>
                  </a:lnTo>
                  <a:lnTo>
                    <a:pt x="78" y="85"/>
                  </a:lnTo>
                  <a:lnTo>
                    <a:pt x="78" y="85"/>
                  </a:lnTo>
                  <a:lnTo>
                    <a:pt x="66" y="80"/>
                  </a:lnTo>
                  <a:lnTo>
                    <a:pt x="56" y="74"/>
                  </a:lnTo>
                  <a:lnTo>
                    <a:pt x="38" y="58"/>
                  </a:lnTo>
                  <a:lnTo>
                    <a:pt x="38" y="58"/>
                  </a:lnTo>
                  <a:close/>
                  <a:moveTo>
                    <a:pt x="152" y="70"/>
                  </a:moveTo>
                  <a:lnTo>
                    <a:pt x="152" y="70"/>
                  </a:lnTo>
                  <a:lnTo>
                    <a:pt x="152" y="70"/>
                  </a:lnTo>
                  <a:lnTo>
                    <a:pt x="152" y="70"/>
                  </a:lnTo>
                  <a:lnTo>
                    <a:pt x="152" y="57"/>
                  </a:lnTo>
                  <a:lnTo>
                    <a:pt x="152" y="57"/>
                  </a:lnTo>
                  <a:lnTo>
                    <a:pt x="162" y="56"/>
                  </a:lnTo>
                  <a:lnTo>
                    <a:pt x="162" y="56"/>
                  </a:lnTo>
                  <a:lnTo>
                    <a:pt x="162" y="57"/>
                  </a:lnTo>
                  <a:lnTo>
                    <a:pt x="162" y="57"/>
                  </a:lnTo>
                  <a:lnTo>
                    <a:pt x="163" y="62"/>
                  </a:lnTo>
                  <a:lnTo>
                    <a:pt x="163" y="66"/>
                  </a:lnTo>
                  <a:lnTo>
                    <a:pt x="161" y="70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2" y="70"/>
                  </a:lnTo>
                  <a:lnTo>
                    <a:pt x="152" y="70"/>
                  </a:lnTo>
                  <a:close/>
                  <a:moveTo>
                    <a:pt x="125" y="34"/>
                  </a:moveTo>
                  <a:lnTo>
                    <a:pt x="125" y="34"/>
                  </a:lnTo>
                  <a:lnTo>
                    <a:pt x="116" y="28"/>
                  </a:lnTo>
                  <a:lnTo>
                    <a:pt x="106" y="23"/>
                  </a:lnTo>
                  <a:lnTo>
                    <a:pt x="95" y="18"/>
                  </a:lnTo>
                  <a:lnTo>
                    <a:pt x="84" y="16"/>
                  </a:lnTo>
                  <a:lnTo>
                    <a:pt x="84" y="16"/>
                  </a:lnTo>
                  <a:lnTo>
                    <a:pt x="76" y="15"/>
                  </a:lnTo>
                  <a:lnTo>
                    <a:pt x="69" y="16"/>
                  </a:lnTo>
                  <a:lnTo>
                    <a:pt x="61" y="18"/>
                  </a:lnTo>
                  <a:lnTo>
                    <a:pt x="54" y="20"/>
                  </a:lnTo>
                  <a:lnTo>
                    <a:pt x="54" y="20"/>
                  </a:lnTo>
                  <a:lnTo>
                    <a:pt x="50" y="24"/>
                  </a:lnTo>
                  <a:lnTo>
                    <a:pt x="46" y="27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7" y="25"/>
                  </a:lnTo>
                  <a:lnTo>
                    <a:pt x="56" y="16"/>
                  </a:lnTo>
                  <a:lnTo>
                    <a:pt x="56" y="16"/>
                  </a:lnTo>
                  <a:lnTo>
                    <a:pt x="61" y="13"/>
                  </a:lnTo>
                  <a:lnTo>
                    <a:pt x="66" y="10"/>
                  </a:lnTo>
                  <a:lnTo>
                    <a:pt x="71" y="9"/>
                  </a:lnTo>
                  <a:lnTo>
                    <a:pt x="76" y="8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4" y="10"/>
                  </a:lnTo>
                  <a:lnTo>
                    <a:pt x="102" y="14"/>
                  </a:lnTo>
                  <a:lnTo>
                    <a:pt x="110" y="19"/>
                  </a:lnTo>
                  <a:lnTo>
                    <a:pt x="118" y="27"/>
                  </a:lnTo>
                  <a:lnTo>
                    <a:pt x="125" y="34"/>
                  </a:lnTo>
                  <a:lnTo>
                    <a:pt x="125" y="34"/>
                  </a:lnTo>
                  <a:close/>
                  <a:moveTo>
                    <a:pt x="50" y="78"/>
                  </a:moveTo>
                  <a:lnTo>
                    <a:pt x="50" y="78"/>
                  </a:lnTo>
                  <a:lnTo>
                    <a:pt x="57" y="83"/>
                  </a:lnTo>
                  <a:lnTo>
                    <a:pt x="64" y="88"/>
                  </a:lnTo>
                  <a:lnTo>
                    <a:pt x="73" y="92"/>
                  </a:lnTo>
                  <a:lnTo>
                    <a:pt x="81" y="95"/>
                  </a:lnTo>
                  <a:lnTo>
                    <a:pt x="81" y="95"/>
                  </a:lnTo>
                  <a:lnTo>
                    <a:pt x="75" y="93"/>
                  </a:lnTo>
                  <a:lnTo>
                    <a:pt x="70" y="91"/>
                  </a:lnTo>
                  <a:lnTo>
                    <a:pt x="70" y="91"/>
                  </a:lnTo>
                  <a:lnTo>
                    <a:pt x="59" y="85"/>
                  </a:lnTo>
                  <a:lnTo>
                    <a:pt x="50" y="78"/>
                  </a:lnTo>
                  <a:lnTo>
                    <a:pt x="50" y="78"/>
                  </a:lnTo>
                  <a:close/>
                  <a:moveTo>
                    <a:pt x="452" y="231"/>
                  </a:moveTo>
                  <a:lnTo>
                    <a:pt x="452" y="231"/>
                  </a:lnTo>
                  <a:lnTo>
                    <a:pt x="432" y="222"/>
                  </a:lnTo>
                  <a:lnTo>
                    <a:pt x="412" y="213"/>
                  </a:lnTo>
                  <a:lnTo>
                    <a:pt x="372" y="193"/>
                  </a:lnTo>
                  <a:lnTo>
                    <a:pt x="372" y="193"/>
                  </a:lnTo>
                  <a:lnTo>
                    <a:pt x="333" y="173"/>
                  </a:lnTo>
                  <a:lnTo>
                    <a:pt x="294" y="151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7" y="107"/>
                  </a:lnTo>
                  <a:lnTo>
                    <a:pt x="213" y="88"/>
                  </a:lnTo>
                  <a:lnTo>
                    <a:pt x="211" y="80"/>
                  </a:lnTo>
                  <a:lnTo>
                    <a:pt x="207" y="73"/>
                  </a:lnTo>
                  <a:lnTo>
                    <a:pt x="207" y="73"/>
                  </a:lnTo>
                  <a:lnTo>
                    <a:pt x="210" y="77"/>
                  </a:lnTo>
                  <a:lnTo>
                    <a:pt x="212" y="82"/>
                  </a:lnTo>
                  <a:lnTo>
                    <a:pt x="217" y="92"/>
                  </a:lnTo>
                  <a:lnTo>
                    <a:pt x="221" y="101"/>
                  </a:lnTo>
                  <a:lnTo>
                    <a:pt x="224" y="107"/>
                  </a:lnTo>
                  <a:lnTo>
                    <a:pt x="227" y="111"/>
                  </a:lnTo>
                  <a:lnTo>
                    <a:pt x="227" y="111"/>
                  </a:lnTo>
                  <a:lnTo>
                    <a:pt x="228" y="112"/>
                  </a:lnTo>
                  <a:lnTo>
                    <a:pt x="229" y="110"/>
                  </a:lnTo>
                  <a:lnTo>
                    <a:pt x="229" y="110"/>
                  </a:lnTo>
                  <a:lnTo>
                    <a:pt x="223" y="91"/>
                  </a:lnTo>
                  <a:lnTo>
                    <a:pt x="223" y="91"/>
                  </a:lnTo>
                  <a:lnTo>
                    <a:pt x="220" y="78"/>
                  </a:lnTo>
                  <a:lnTo>
                    <a:pt x="219" y="77"/>
                  </a:lnTo>
                  <a:lnTo>
                    <a:pt x="220" y="77"/>
                  </a:lnTo>
                  <a:lnTo>
                    <a:pt x="224" y="85"/>
                  </a:lnTo>
                  <a:lnTo>
                    <a:pt x="224" y="85"/>
                  </a:lnTo>
                  <a:lnTo>
                    <a:pt x="232" y="100"/>
                  </a:lnTo>
                  <a:lnTo>
                    <a:pt x="236" y="108"/>
                  </a:lnTo>
                  <a:lnTo>
                    <a:pt x="240" y="115"/>
                  </a:lnTo>
                  <a:lnTo>
                    <a:pt x="240" y="115"/>
                  </a:lnTo>
                  <a:lnTo>
                    <a:pt x="240" y="116"/>
                  </a:lnTo>
                  <a:lnTo>
                    <a:pt x="241" y="116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36" y="95"/>
                  </a:lnTo>
                  <a:lnTo>
                    <a:pt x="236" y="95"/>
                  </a:lnTo>
                  <a:lnTo>
                    <a:pt x="243" y="111"/>
                  </a:lnTo>
                  <a:lnTo>
                    <a:pt x="251" y="125"/>
                  </a:lnTo>
                  <a:lnTo>
                    <a:pt x="251" y="125"/>
                  </a:lnTo>
                  <a:lnTo>
                    <a:pt x="252" y="125"/>
                  </a:lnTo>
                  <a:lnTo>
                    <a:pt x="253" y="124"/>
                  </a:lnTo>
                  <a:lnTo>
                    <a:pt x="253" y="124"/>
                  </a:lnTo>
                  <a:lnTo>
                    <a:pt x="250" y="111"/>
                  </a:lnTo>
                  <a:lnTo>
                    <a:pt x="246" y="96"/>
                  </a:lnTo>
                  <a:lnTo>
                    <a:pt x="237" y="70"/>
                  </a:lnTo>
                  <a:lnTo>
                    <a:pt x="237" y="70"/>
                  </a:lnTo>
                  <a:lnTo>
                    <a:pt x="241" y="83"/>
                  </a:lnTo>
                  <a:lnTo>
                    <a:pt x="247" y="96"/>
                  </a:lnTo>
                  <a:lnTo>
                    <a:pt x="253" y="110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1" y="122"/>
                  </a:lnTo>
                  <a:lnTo>
                    <a:pt x="262" y="122"/>
                  </a:lnTo>
                  <a:lnTo>
                    <a:pt x="263" y="121"/>
                  </a:lnTo>
                  <a:lnTo>
                    <a:pt x="263" y="121"/>
                  </a:lnTo>
                  <a:lnTo>
                    <a:pt x="259" y="109"/>
                  </a:lnTo>
                  <a:lnTo>
                    <a:pt x="256" y="96"/>
                  </a:lnTo>
                  <a:lnTo>
                    <a:pt x="256" y="96"/>
                  </a:lnTo>
                  <a:lnTo>
                    <a:pt x="254" y="93"/>
                  </a:lnTo>
                  <a:lnTo>
                    <a:pt x="254" y="93"/>
                  </a:lnTo>
                  <a:lnTo>
                    <a:pt x="263" y="114"/>
                  </a:lnTo>
                  <a:lnTo>
                    <a:pt x="269" y="124"/>
                  </a:lnTo>
                  <a:lnTo>
                    <a:pt x="275" y="134"/>
                  </a:lnTo>
                  <a:lnTo>
                    <a:pt x="275" y="134"/>
                  </a:lnTo>
                  <a:lnTo>
                    <a:pt x="277" y="134"/>
                  </a:lnTo>
                  <a:lnTo>
                    <a:pt x="277" y="133"/>
                  </a:lnTo>
                  <a:lnTo>
                    <a:pt x="277" y="133"/>
                  </a:lnTo>
                  <a:lnTo>
                    <a:pt x="275" y="122"/>
                  </a:lnTo>
                  <a:lnTo>
                    <a:pt x="272" y="112"/>
                  </a:lnTo>
                  <a:lnTo>
                    <a:pt x="272" y="112"/>
                  </a:lnTo>
                  <a:lnTo>
                    <a:pt x="269" y="98"/>
                  </a:lnTo>
                  <a:lnTo>
                    <a:pt x="269" y="98"/>
                  </a:lnTo>
                  <a:lnTo>
                    <a:pt x="266" y="89"/>
                  </a:lnTo>
                  <a:lnTo>
                    <a:pt x="266" y="86"/>
                  </a:lnTo>
                  <a:lnTo>
                    <a:pt x="268" y="90"/>
                  </a:lnTo>
                  <a:lnTo>
                    <a:pt x="268" y="90"/>
                  </a:lnTo>
                  <a:lnTo>
                    <a:pt x="273" y="106"/>
                  </a:lnTo>
                  <a:lnTo>
                    <a:pt x="279" y="120"/>
                  </a:lnTo>
                  <a:lnTo>
                    <a:pt x="284" y="134"/>
                  </a:lnTo>
                  <a:lnTo>
                    <a:pt x="288" y="141"/>
                  </a:lnTo>
                  <a:lnTo>
                    <a:pt x="292" y="148"/>
                  </a:lnTo>
                  <a:lnTo>
                    <a:pt x="292" y="148"/>
                  </a:lnTo>
                  <a:lnTo>
                    <a:pt x="293" y="148"/>
                  </a:lnTo>
                  <a:lnTo>
                    <a:pt x="294" y="147"/>
                  </a:lnTo>
                  <a:lnTo>
                    <a:pt x="294" y="147"/>
                  </a:lnTo>
                  <a:lnTo>
                    <a:pt x="293" y="140"/>
                  </a:lnTo>
                  <a:lnTo>
                    <a:pt x="292" y="134"/>
                  </a:lnTo>
                  <a:lnTo>
                    <a:pt x="288" y="122"/>
                  </a:lnTo>
                  <a:lnTo>
                    <a:pt x="284" y="110"/>
                  </a:lnTo>
                  <a:lnTo>
                    <a:pt x="280" y="96"/>
                  </a:lnTo>
                  <a:lnTo>
                    <a:pt x="280" y="96"/>
                  </a:lnTo>
                  <a:lnTo>
                    <a:pt x="278" y="89"/>
                  </a:lnTo>
                  <a:lnTo>
                    <a:pt x="278" y="89"/>
                  </a:lnTo>
                  <a:lnTo>
                    <a:pt x="279" y="90"/>
                  </a:lnTo>
                  <a:lnTo>
                    <a:pt x="282" y="99"/>
                  </a:lnTo>
                  <a:lnTo>
                    <a:pt x="282" y="99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95" y="134"/>
                  </a:lnTo>
                  <a:lnTo>
                    <a:pt x="298" y="141"/>
                  </a:lnTo>
                  <a:lnTo>
                    <a:pt x="302" y="149"/>
                  </a:lnTo>
                  <a:lnTo>
                    <a:pt x="302" y="149"/>
                  </a:lnTo>
                  <a:lnTo>
                    <a:pt x="304" y="149"/>
                  </a:lnTo>
                  <a:lnTo>
                    <a:pt x="304" y="148"/>
                  </a:lnTo>
                  <a:lnTo>
                    <a:pt x="304" y="148"/>
                  </a:lnTo>
                  <a:lnTo>
                    <a:pt x="304" y="140"/>
                  </a:lnTo>
                  <a:lnTo>
                    <a:pt x="303" y="132"/>
                  </a:lnTo>
                  <a:lnTo>
                    <a:pt x="300" y="116"/>
                  </a:lnTo>
                  <a:lnTo>
                    <a:pt x="300" y="116"/>
                  </a:lnTo>
                  <a:lnTo>
                    <a:pt x="307" y="133"/>
                  </a:lnTo>
                  <a:lnTo>
                    <a:pt x="312" y="141"/>
                  </a:lnTo>
                  <a:lnTo>
                    <a:pt x="317" y="148"/>
                  </a:lnTo>
                  <a:lnTo>
                    <a:pt x="317" y="148"/>
                  </a:lnTo>
                  <a:lnTo>
                    <a:pt x="318" y="149"/>
                  </a:lnTo>
                  <a:lnTo>
                    <a:pt x="318" y="149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08" y="111"/>
                  </a:lnTo>
                  <a:lnTo>
                    <a:pt x="308" y="111"/>
                  </a:lnTo>
                  <a:lnTo>
                    <a:pt x="306" y="99"/>
                  </a:lnTo>
                  <a:lnTo>
                    <a:pt x="306" y="99"/>
                  </a:lnTo>
                  <a:lnTo>
                    <a:pt x="305" y="98"/>
                  </a:lnTo>
                  <a:lnTo>
                    <a:pt x="305" y="98"/>
                  </a:lnTo>
                  <a:lnTo>
                    <a:pt x="310" y="112"/>
                  </a:lnTo>
                  <a:lnTo>
                    <a:pt x="310" y="112"/>
                  </a:lnTo>
                  <a:lnTo>
                    <a:pt x="315" y="126"/>
                  </a:lnTo>
                  <a:lnTo>
                    <a:pt x="320" y="140"/>
                  </a:lnTo>
                  <a:lnTo>
                    <a:pt x="323" y="146"/>
                  </a:lnTo>
                  <a:lnTo>
                    <a:pt x="326" y="152"/>
                  </a:lnTo>
                  <a:lnTo>
                    <a:pt x="330" y="158"/>
                  </a:lnTo>
                  <a:lnTo>
                    <a:pt x="335" y="163"/>
                  </a:lnTo>
                  <a:lnTo>
                    <a:pt x="335" y="163"/>
                  </a:lnTo>
                  <a:lnTo>
                    <a:pt x="336" y="164"/>
                  </a:lnTo>
                  <a:lnTo>
                    <a:pt x="337" y="163"/>
                  </a:lnTo>
                  <a:lnTo>
                    <a:pt x="337" y="163"/>
                  </a:lnTo>
                  <a:lnTo>
                    <a:pt x="335" y="149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9" y="154"/>
                  </a:lnTo>
                  <a:lnTo>
                    <a:pt x="343" y="162"/>
                  </a:lnTo>
                  <a:lnTo>
                    <a:pt x="348" y="170"/>
                  </a:lnTo>
                  <a:lnTo>
                    <a:pt x="348" y="170"/>
                  </a:lnTo>
                  <a:lnTo>
                    <a:pt x="349" y="171"/>
                  </a:lnTo>
                  <a:lnTo>
                    <a:pt x="350" y="170"/>
                  </a:lnTo>
                  <a:lnTo>
                    <a:pt x="350" y="170"/>
                  </a:lnTo>
                  <a:lnTo>
                    <a:pt x="348" y="155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50" y="153"/>
                  </a:lnTo>
                  <a:lnTo>
                    <a:pt x="350" y="153"/>
                  </a:lnTo>
                  <a:lnTo>
                    <a:pt x="353" y="161"/>
                  </a:lnTo>
                  <a:lnTo>
                    <a:pt x="356" y="170"/>
                  </a:lnTo>
                  <a:lnTo>
                    <a:pt x="360" y="178"/>
                  </a:lnTo>
                  <a:lnTo>
                    <a:pt x="366" y="186"/>
                  </a:lnTo>
                  <a:lnTo>
                    <a:pt x="366" y="186"/>
                  </a:lnTo>
                  <a:lnTo>
                    <a:pt x="367" y="186"/>
                  </a:lnTo>
                  <a:lnTo>
                    <a:pt x="368" y="185"/>
                  </a:lnTo>
                  <a:lnTo>
                    <a:pt x="368" y="185"/>
                  </a:lnTo>
                  <a:lnTo>
                    <a:pt x="367" y="176"/>
                  </a:lnTo>
                  <a:lnTo>
                    <a:pt x="366" y="168"/>
                  </a:lnTo>
                  <a:lnTo>
                    <a:pt x="366" y="168"/>
                  </a:lnTo>
                  <a:lnTo>
                    <a:pt x="370" y="179"/>
                  </a:lnTo>
                  <a:lnTo>
                    <a:pt x="374" y="191"/>
                  </a:lnTo>
                  <a:lnTo>
                    <a:pt x="374" y="191"/>
                  </a:lnTo>
                  <a:lnTo>
                    <a:pt x="375" y="192"/>
                  </a:lnTo>
                  <a:lnTo>
                    <a:pt x="376" y="192"/>
                  </a:lnTo>
                  <a:lnTo>
                    <a:pt x="376" y="191"/>
                  </a:lnTo>
                  <a:lnTo>
                    <a:pt x="376" y="191"/>
                  </a:lnTo>
                  <a:lnTo>
                    <a:pt x="376" y="179"/>
                  </a:lnTo>
                  <a:lnTo>
                    <a:pt x="374" y="169"/>
                  </a:lnTo>
                  <a:lnTo>
                    <a:pt x="369" y="149"/>
                  </a:lnTo>
                  <a:lnTo>
                    <a:pt x="362" y="129"/>
                  </a:lnTo>
                  <a:lnTo>
                    <a:pt x="357" y="109"/>
                  </a:lnTo>
                  <a:lnTo>
                    <a:pt x="357" y="109"/>
                  </a:lnTo>
                  <a:lnTo>
                    <a:pt x="358" y="113"/>
                  </a:lnTo>
                  <a:lnTo>
                    <a:pt x="360" y="118"/>
                  </a:lnTo>
                  <a:lnTo>
                    <a:pt x="365" y="127"/>
                  </a:lnTo>
                  <a:lnTo>
                    <a:pt x="365" y="127"/>
                  </a:lnTo>
                  <a:lnTo>
                    <a:pt x="369" y="139"/>
                  </a:lnTo>
                  <a:lnTo>
                    <a:pt x="373" y="150"/>
                  </a:lnTo>
                  <a:lnTo>
                    <a:pt x="373" y="150"/>
                  </a:lnTo>
                  <a:lnTo>
                    <a:pt x="381" y="173"/>
                  </a:lnTo>
                  <a:lnTo>
                    <a:pt x="385" y="186"/>
                  </a:lnTo>
                  <a:lnTo>
                    <a:pt x="390" y="197"/>
                  </a:lnTo>
                  <a:lnTo>
                    <a:pt x="390" y="197"/>
                  </a:lnTo>
                  <a:lnTo>
                    <a:pt x="391" y="198"/>
                  </a:lnTo>
                  <a:lnTo>
                    <a:pt x="393" y="197"/>
                  </a:lnTo>
                  <a:lnTo>
                    <a:pt x="393" y="197"/>
                  </a:lnTo>
                  <a:lnTo>
                    <a:pt x="394" y="187"/>
                  </a:lnTo>
                  <a:lnTo>
                    <a:pt x="394" y="177"/>
                  </a:lnTo>
                  <a:lnTo>
                    <a:pt x="394" y="177"/>
                  </a:lnTo>
                  <a:lnTo>
                    <a:pt x="399" y="190"/>
                  </a:lnTo>
                  <a:lnTo>
                    <a:pt x="405" y="201"/>
                  </a:lnTo>
                  <a:lnTo>
                    <a:pt x="405" y="201"/>
                  </a:lnTo>
                  <a:lnTo>
                    <a:pt x="406" y="201"/>
                  </a:lnTo>
                  <a:lnTo>
                    <a:pt x="407" y="200"/>
                  </a:lnTo>
                  <a:lnTo>
                    <a:pt x="407" y="200"/>
                  </a:lnTo>
                  <a:lnTo>
                    <a:pt x="408" y="191"/>
                  </a:lnTo>
                  <a:lnTo>
                    <a:pt x="408" y="180"/>
                  </a:lnTo>
                  <a:lnTo>
                    <a:pt x="408" y="180"/>
                  </a:lnTo>
                  <a:lnTo>
                    <a:pt x="412" y="191"/>
                  </a:lnTo>
                  <a:lnTo>
                    <a:pt x="419" y="201"/>
                  </a:lnTo>
                  <a:lnTo>
                    <a:pt x="419" y="201"/>
                  </a:lnTo>
                  <a:lnTo>
                    <a:pt x="420" y="201"/>
                  </a:lnTo>
                  <a:lnTo>
                    <a:pt x="421" y="200"/>
                  </a:lnTo>
                  <a:lnTo>
                    <a:pt x="421" y="200"/>
                  </a:lnTo>
                  <a:lnTo>
                    <a:pt x="420" y="192"/>
                  </a:lnTo>
                  <a:lnTo>
                    <a:pt x="420" y="192"/>
                  </a:lnTo>
                  <a:lnTo>
                    <a:pt x="425" y="200"/>
                  </a:lnTo>
                  <a:lnTo>
                    <a:pt x="431" y="207"/>
                  </a:lnTo>
                  <a:lnTo>
                    <a:pt x="431" y="207"/>
                  </a:lnTo>
                  <a:lnTo>
                    <a:pt x="432" y="207"/>
                  </a:lnTo>
                  <a:lnTo>
                    <a:pt x="432" y="206"/>
                  </a:lnTo>
                  <a:lnTo>
                    <a:pt x="432" y="206"/>
                  </a:lnTo>
                  <a:lnTo>
                    <a:pt x="433" y="199"/>
                  </a:lnTo>
                  <a:lnTo>
                    <a:pt x="433" y="192"/>
                  </a:lnTo>
                  <a:lnTo>
                    <a:pt x="433" y="192"/>
                  </a:lnTo>
                  <a:lnTo>
                    <a:pt x="438" y="206"/>
                  </a:lnTo>
                  <a:lnTo>
                    <a:pt x="444" y="220"/>
                  </a:lnTo>
                  <a:lnTo>
                    <a:pt x="444" y="220"/>
                  </a:lnTo>
                  <a:lnTo>
                    <a:pt x="445" y="220"/>
                  </a:lnTo>
                  <a:lnTo>
                    <a:pt x="446" y="220"/>
                  </a:lnTo>
                  <a:lnTo>
                    <a:pt x="446" y="219"/>
                  </a:lnTo>
                  <a:lnTo>
                    <a:pt x="446" y="219"/>
                  </a:lnTo>
                  <a:lnTo>
                    <a:pt x="447" y="210"/>
                  </a:lnTo>
                  <a:lnTo>
                    <a:pt x="447" y="210"/>
                  </a:lnTo>
                  <a:lnTo>
                    <a:pt x="454" y="226"/>
                  </a:lnTo>
                  <a:lnTo>
                    <a:pt x="454" y="226"/>
                  </a:lnTo>
                  <a:lnTo>
                    <a:pt x="455" y="227"/>
                  </a:lnTo>
                  <a:lnTo>
                    <a:pt x="455" y="227"/>
                  </a:lnTo>
                  <a:lnTo>
                    <a:pt x="456" y="225"/>
                  </a:lnTo>
                  <a:lnTo>
                    <a:pt x="456" y="225"/>
                  </a:lnTo>
                  <a:lnTo>
                    <a:pt x="456" y="213"/>
                  </a:lnTo>
                  <a:lnTo>
                    <a:pt x="454" y="200"/>
                  </a:lnTo>
                  <a:lnTo>
                    <a:pt x="454" y="200"/>
                  </a:lnTo>
                  <a:lnTo>
                    <a:pt x="458" y="209"/>
                  </a:lnTo>
                  <a:lnTo>
                    <a:pt x="463" y="218"/>
                  </a:lnTo>
                  <a:lnTo>
                    <a:pt x="463" y="218"/>
                  </a:lnTo>
                  <a:lnTo>
                    <a:pt x="464" y="219"/>
                  </a:lnTo>
                  <a:lnTo>
                    <a:pt x="464" y="218"/>
                  </a:lnTo>
                  <a:lnTo>
                    <a:pt x="464" y="218"/>
                  </a:lnTo>
                  <a:lnTo>
                    <a:pt x="465" y="208"/>
                  </a:lnTo>
                  <a:lnTo>
                    <a:pt x="464" y="199"/>
                  </a:lnTo>
                  <a:lnTo>
                    <a:pt x="464" y="199"/>
                  </a:lnTo>
                  <a:lnTo>
                    <a:pt x="469" y="209"/>
                  </a:lnTo>
                  <a:lnTo>
                    <a:pt x="472" y="213"/>
                  </a:lnTo>
                  <a:lnTo>
                    <a:pt x="476" y="217"/>
                  </a:lnTo>
                  <a:lnTo>
                    <a:pt x="476" y="217"/>
                  </a:lnTo>
                  <a:lnTo>
                    <a:pt x="477" y="217"/>
                  </a:lnTo>
                  <a:lnTo>
                    <a:pt x="478" y="216"/>
                  </a:lnTo>
                  <a:lnTo>
                    <a:pt x="478" y="216"/>
                  </a:lnTo>
                  <a:lnTo>
                    <a:pt x="477" y="202"/>
                  </a:lnTo>
                  <a:lnTo>
                    <a:pt x="477" y="202"/>
                  </a:lnTo>
                  <a:lnTo>
                    <a:pt x="481" y="211"/>
                  </a:lnTo>
                  <a:lnTo>
                    <a:pt x="485" y="221"/>
                  </a:lnTo>
                  <a:lnTo>
                    <a:pt x="485" y="221"/>
                  </a:lnTo>
                  <a:lnTo>
                    <a:pt x="487" y="222"/>
                  </a:lnTo>
                  <a:lnTo>
                    <a:pt x="487" y="221"/>
                  </a:lnTo>
                  <a:lnTo>
                    <a:pt x="487" y="221"/>
                  </a:lnTo>
                  <a:lnTo>
                    <a:pt x="487" y="212"/>
                  </a:lnTo>
                  <a:lnTo>
                    <a:pt x="487" y="212"/>
                  </a:lnTo>
                  <a:lnTo>
                    <a:pt x="491" y="224"/>
                  </a:lnTo>
                  <a:lnTo>
                    <a:pt x="494" y="229"/>
                  </a:lnTo>
                  <a:lnTo>
                    <a:pt x="497" y="235"/>
                  </a:lnTo>
                  <a:lnTo>
                    <a:pt x="497" y="235"/>
                  </a:lnTo>
                  <a:lnTo>
                    <a:pt x="498" y="235"/>
                  </a:lnTo>
                  <a:lnTo>
                    <a:pt x="499" y="234"/>
                  </a:lnTo>
                  <a:lnTo>
                    <a:pt x="499" y="234"/>
                  </a:lnTo>
                  <a:lnTo>
                    <a:pt x="500" y="228"/>
                  </a:lnTo>
                  <a:lnTo>
                    <a:pt x="500" y="228"/>
                  </a:lnTo>
                  <a:lnTo>
                    <a:pt x="502" y="233"/>
                  </a:lnTo>
                  <a:lnTo>
                    <a:pt x="506" y="238"/>
                  </a:lnTo>
                  <a:lnTo>
                    <a:pt x="506" y="238"/>
                  </a:lnTo>
                  <a:lnTo>
                    <a:pt x="507" y="238"/>
                  </a:lnTo>
                  <a:lnTo>
                    <a:pt x="508" y="237"/>
                  </a:lnTo>
                  <a:lnTo>
                    <a:pt x="508" y="237"/>
                  </a:lnTo>
                  <a:lnTo>
                    <a:pt x="508" y="229"/>
                  </a:lnTo>
                  <a:lnTo>
                    <a:pt x="508" y="221"/>
                  </a:lnTo>
                  <a:lnTo>
                    <a:pt x="508" y="221"/>
                  </a:lnTo>
                  <a:lnTo>
                    <a:pt x="510" y="228"/>
                  </a:lnTo>
                  <a:lnTo>
                    <a:pt x="512" y="234"/>
                  </a:lnTo>
                  <a:lnTo>
                    <a:pt x="512" y="234"/>
                  </a:lnTo>
                  <a:lnTo>
                    <a:pt x="513" y="235"/>
                  </a:lnTo>
                  <a:lnTo>
                    <a:pt x="514" y="234"/>
                  </a:lnTo>
                  <a:lnTo>
                    <a:pt x="514" y="234"/>
                  </a:lnTo>
                  <a:lnTo>
                    <a:pt x="515" y="223"/>
                  </a:lnTo>
                  <a:lnTo>
                    <a:pt x="515" y="212"/>
                  </a:lnTo>
                  <a:lnTo>
                    <a:pt x="515" y="212"/>
                  </a:lnTo>
                  <a:lnTo>
                    <a:pt x="519" y="232"/>
                  </a:lnTo>
                  <a:lnTo>
                    <a:pt x="519" y="232"/>
                  </a:lnTo>
                  <a:lnTo>
                    <a:pt x="520" y="233"/>
                  </a:lnTo>
                  <a:lnTo>
                    <a:pt x="521" y="233"/>
                  </a:lnTo>
                  <a:lnTo>
                    <a:pt x="521" y="233"/>
                  </a:lnTo>
                  <a:lnTo>
                    <a:pt x="518" y="237"/>
                  </a:lnTo>
                  <a:lnTo>
                    <a:pt x="515" y="239"/>
                  </a:lnTo>
                  <a:lnTo>
                    <a:pt x="512" y="241"/>
                  </a:lnTo>
                  <a:lnTo>
                    <a:pt x="508" y="243"/>
                  </a:lnTo>
                  <a:lnTo>
                    <a:pt x="503" y="243"/>
                  </a:lnTo>
                  <a:lnTo>
                    <a:pt x="498" y="243"/>
                  </a:lnTo>
                  <a:lnTo>
                    <a:pt x="488" y="242"/>
                  </a:lnTo>
                  <a:lnTo>
                    <a:pt x="478" y="240"/>
                  </a:lnTo>
                  <a:lnTo>
                    <a:pt x="467" y="237"/>
                  </a:lnTo>
                  <a:lnTo>
                    <a:pt x="452" y="231"/>
                  </a:lnTo>
                  <a:lnTo>
                    <a:pt x="452" y="231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zh-CN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拓展延伸</a:t>
              </a:r>
            </a:p>
          </p:txBody>
        </p:sp>
      </p:grpSp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482381" y="1138986"/>
            <a:ext cx="83534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zh-CN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用丰富的意象来隐喻和暗示诗人的内心世界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255364" y="2135720"/>
            <a:ext cx="9298983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</a:rPr>
              <a:t>这首诗以鲜明深邃的诗歌意象传达情感，阐述思想。诗歌中的大量意象可谓是形神兼备，形情兼备，形理兼备。如：向晚的春风、丰润的青草、展翅的飞鸟、深远的睛空等。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4994" name="文本框 5"/>
          <p:cNvSpPr txBox="1"/>
          <p:nvPr/>
        </p:nvSpPr>
        <p:spPr>
          <a:xfrm>
            <a:off x="2040395" y="636265"/>
            <a:ext cx="50625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富有节奏美和音乐美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85412" y="1635798"/>
            <a:ext cx="8172450" cy="35534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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全诗一共五节，第一节押ao韵；</a:t>
            </a: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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第二节押i韵；</a:t>
            </a: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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第三节第一句承第二节的i韵，又换韵为a韵；</a:t>
            </a: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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第四节又换韵为i；</a:t>
            </a:r>
          </a:p>
          <a:p>
            <a:pPr marL="457200" indent="-457200"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  <a:buChar char=""/>
            </a:pP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第五节又换韵为iu和i。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86018" name="文本框 5"/>
          <p:cNvSpPr txBox="1"/>
          <p:nvPr/>
        </p:nvSpPr>
        <p:spPr>
          <a:xfrm>
            <a:off x="1988604" y="558774"/>
            <a:ext cx="50625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3.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首尾照应，结构严谨。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22890" y="1590277"/>
            <a:ext cx="9484962" cy="28623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B7DEE8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①第五节的“天风”“ 鸟的歌唱，云的流盼，树的摇曳”照应了第一节和第二节；②“欢笑和哀愁洒向我心里”又照应了第三节的“逝去的多少欢乐和忧戚”；③“像季节燃起花朵”又照应了第一节的“春”。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42" name="文本框 5"/>
          <p:cNvSpPr txBox="1"/>
          <p:nvPr/>
        </p:nvSpPr>
        <p:spPr>
          <a:xfrm>
            <a:off x="2018983" y="776288"/>
            <a:ext cx="50625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4.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语言陌生化</a:t>
            </a:r>
          </a:p>
        </p:txBody>
      </p:sp>
      <p:sp>
        <p:nvSpPr>
          <p:cNvPr id="4" name="TextBox 2"/>
          <p:cNvSpPr txBox="1"/>
          <p:nvPr/>
        </p:nvSpPr>
        <p:spPr>
          <a:xfrm>
            <a:off x="1430128" y="1529597"/>
            <a:ext cx="9604666" cy="35548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如写春风“揉过”“丰润的青草”好像人的轻轻揉动使得青草“丰润”起来，“揉”造成了一种陌生化的效果。又如“像季节燃起花朵又把它吹熄”，看似不合事理，却让读者形象地感受到花朵的枯荣，感受到生命的不断变化，语言的陌生化增强了表意的丰富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38735" y="116205"/>
            <a:ext cx="3388995" cy="694690"/>
            <a:chOff x="61" y="183"/>
            <a:chExt cx="5337" cy="1094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课后练习</a:t>
              </a:r>
            </a:p>
          </p:txBody>
        </p:sp>
      </p:grpSp>
      <p:sp>
        <p:nvSpPr>
          <p:cNvPr id="86018" name="文本框 1"/>
          <p:cNvSpPr txBox="1">
            <a:spLocks noChangeArrowheads="1"/>
          </p:cNvSpPr>
          <p:nvPr/>
        </p:nvSpPr>
        <p:spPr bwMode="auto">
          <a:xfrm>
            <a:off x="2095500" y="2045970"/>
            <a:ext cx="8001000" cy="22840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R="0" indent="720090" defTabSz="914400">
              <a:lnSpc>
                <a:spcPct val="15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诗人借助大自然中的春风、 春草、飞鸟、流云等意象，表达了自己对大自然 的热爱以及要与大自然合为一体的思想感情。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CCFF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8" name="文本框 1"/>
          <p:cNvSpPr txBox="1"/>
          <p:nvPr/>
        </p:nvSpPr>
        <p:spPr>
          <a:xfrm>
            <a:off x="5480685" y="1154113"/>
            <a:ext cx="1244600" cy="56038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ts val="1800"/>
              </a:spcBef>
            </a:pPr>
            <a:r>
              <a:rPr lang="zh-CN" altLang="zh-CN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我 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20695" y="2382520"/>
            <a:ext cx="1360488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ts val="1800"/>
              </a:spcBef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所看：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635183" y="2414270"/>
            <a:ext cx="2935287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ts val="1800"/>
              </a:spcBef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春天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黄昏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之景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333558" y="3662045"/>
            <a:ext cx="5678487" cy="105346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ts val="18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敬畏、赞美自然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想与之融为一体，平静面对生活。</a:t>
            </a:r>
            <a:endParaRPr lang="zh-CN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87358" y="3673158"/>
            <a:ext cx="1360487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ts val="1800"/>
              </a:spcBef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所感：</a:t>
            </a:r>
          </a:p>
        </p:txBody>
      </p:sp>
      <p:sp>
        <p:nvSpPr>
          <p:cNvPr id="7" name="左大括号 6"/>
          <p:cNvSpPr/>
          <p:nvPr/>
        </p:nvSpPr>
        <p:spPr>
          <a:xfrm>
            <a:off x="2614295" y="2577783"/>
            <a:ext cx="395288" cy="1511300"/>
          </a:xfrm>
          <a:prstGeom prst="leftBrace">
            <a:avLst>
              <a:gd name="adj1" fmla="val 28090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板书设计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3" grpId="0"/>
      <p:bldP spid="4" grpId="0"/>
      <p:bldP spid="5" grpId="0"/>
      <p:bldP spid="6" grpId="0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32011" y="1211834"/>
            <a:ext cx="9137833" cy="33239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年四季，最美的要数春天。阳光明媚，万紫千红，生机盎然，给人以无限希望。古往今来，多少诗人曾经描写过春天醉人的景色。杜甫笔下的春雨善解人意“润物细无声”，王安石笔下的春风，浩荡千里“又绿江南岸”，那么在诗人穆旦的笔下，春又是怎样的呢？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走近作者</a:t>
              </a: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41989" name="文本框 96258"/>
          <p:cNvSpPr txBox="1"/>
          <p:nvPr/>
        </p:nvSpPr>
        <p:spPr>
          <a:xfrm>
            <a:off x="1704652" y="1132141"/>
            <a:ext cx="5589588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【穆旦】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（1918—1977），原名查良铮，著名爱国主义诗人、翻译家。出生于天津，祖籍浙江省海宁市袁花镇。曾用笔名梁真，许多现代文学专家推其为现代诗歌第一人。</a:t>
            </a:r>
          </a:p>
        </p:txBody>
      </p:sp>
      <p:pic>
        <p:nvPicPr>
          <p:cNvPr id="64517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19397" y="1506654"/>
            <a:ext cx="2772953" cy="339080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4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4" name="文本框 96258"/>
          <p:cNvSpPr txBox="1"/>
          <p:nvPr/>
        </p:nvSpPr>
        <p:spPr>
          <a:xfrm>
            <a:off x="1978343" y="1023620"/>
            <a:ext cx="8250237" cy="45231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1940年在西南联大毕业后留校任教。1949年赴美国留学，入芝加哥大学英国文学系学习。1952年获文学硕士学位。1953年回国后，任南开大学外文系副教授。1958年受到政治迫害，调图书馆工作。1977年因心脏病突发去世。</a:t>
            </a: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8" name="Text Box 6"/>
          <p:cNvSpPr txBox="1"/>
          <p:nvPr/>
        </p:nvSpPr>
        <p:spPr>
          <a:xfrm>
            <a:off x="1673817" y="2275840"/>
            <a:ext cx="8444908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b="1" dirty="0"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抗战后期和解放战争时期的一个具有现代主义倾向的诗歌流派。主要刊物有《诗创造》《中国新诗》。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21341" y="1301369"/>
            <a:ext cx="18161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九叶诗派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相关介绍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0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 l="891" r="1762"/>
          <a:stretch>
            <a:fillRect/>
          </a:stretch>
        </p:blipFill>
        <p:spPr>
          <a:xfrm rot="1409168">
            <a:off x="7662309" y="769499"/>
            <a:ext cx="2171700" cy="3052445"/>
          </a:xfrm>
          <a:prstGeom prst="rect">
            <a:avLst/>
          </a:prstGeom>
          <a:scene3d>
            <a:camera prst="orthographicFront">
              <a:rot lat="600000" lon="600000" rev="0"/>
            </a:camera>
            <a:lightRig rig="threePt" dir="t"/>
          </a:scene3d>
          <a:sp3d extrusionH="381000"/>
        </p:spPr>
      </p:pic>
      <p:sp>
        <p:nvSpPr>
          <p:cNvPr id="66563" name="Text Box 6"/>
          <p:cNvSpPr txBox="1"/>
          <p:nvPr/>
        </p:nvSpPr>
        <p:spPr>
          <a:xfrm>
            <a:off x="789035" y="1275402"/>
            <a:ext cx="6557161" cy="329320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九位诗人分别为曹辛之（杭约赫）、辛笛（王馨迪）、陈敬容、郑敏、唐祈、唐湜、杜运燮、穆旦和袁可嘉。他们于1981年出版了《九叶集》，因此被称为九叶诗人。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250662">
            <a:off x="8458664" y="2793936"/>
            <a:ext cx="2199005" cy="2882900"/>
          </a:xfrm>
          <a:prstGeom prst="rect">
            <a:avLst/>
          </a:prstGeom>
          <a:scene3d>
            <a:camera prst="orthographicFront">
              <a:rot lat="600000" lon="600000" rev="0"/>
            </a:camera>
            <a:lightRig rig="threePt" dir="t"/>
          </a:scene3d>
          <a:sp3d extrusionH="381000"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</a:p>
          </p:txBody>
        </p:sp>
      </p:grpSp>
      <p:sp>
        <p:nvSpPr>
          <p:cNvPr id="26625" name="文本框 4"/>
          <p:cNvSpPr txBox="1"/>
          <p:nvPr/>
        </p:nvSpPr>
        <p:spPr>
          <a:xfrm>
            <a:off x="3159125" y="1488282"/>
            <a:ext cx="4827588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【忧戚】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忧伤烦恼。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3159125" y="2310607"/>
            <a:ext cx="5757863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wǎng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然】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白白地。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4"/>
          <p:cNvSpPr txBox="1"/>
          <p:nvPr/>
        </p:nvSpPr>
        <p:spPr>
          <a:xfrm>
            <a:off x="3159125" y="3187700"/>
            <a:ext cx="5875338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【飘逸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yì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漂浮，飘散。</a:t>
            </a:r>
          </a:p>
        </p:txBody>
      </p:sp>
      <p:sp>
        <p:nvSpPr>
          <p:cNvPr id="34" name="文本框 4"/>
          <p:cNvSpPr txBox="1"/>
          <p:nvPr/>
        </p:nvSpPr>
        <p:spPr>
          <a:xfrm>
            <a:off x="3159125" y="4947444"/>
            <a:ext cx="5657850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【摇曳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yè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摇荡，晃动。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159125" y="4048919"/>
            <a:ext cx="5233988" cy="5607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【流盼】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转动目光观看。</a:t>
            </a: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  <p:bldP spid="9" grpId="0"/>
      <p:bldP spid="14" grpId="0"/>
      <p:bldP spid="34" grpId="0"/>
      <p:bldP spid="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Rectangle 5"/>
          <p:cNvSpPr/>
          <p:nvPr/>
        </p:nvSpPr>
        <p:spPr>
          <a:xfrm>
            <a:off x="6960553" y="2579688"/>
            <a:ext cx="1985962" cy="2306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读准字音</a:t>
            </a: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读准节奏</a:t>
            </a:r>
          </a:p>
          <a:p>
            <a:pPr>
              <a:lnSpc>
                <a:spcPct val="150000"/>
              </a:lnSpc>
              <a:buClr>
                <a:srgbClr val="00CCFF"/>
              </a:buClr>
              <a:buFont typeface="Wingdings" panose="05000000000000000000" pitchFamily="2" charset="2"/>
            </a:pPr>
            <a:r>
              <a:rPr lang="zh-CN" altLang="en-US" sz="3200" b="1" dirty="0">
                <a:latin typeface="黑体" panose="02010600030101010101" pitchFamily="49" charset="-122"/>
                <a:ea typeface="黑体" panose="02010600030101010101" pitchFamily="49" charset="-122"/>
              </a:rPr>
              <a:t>读出感情</a:t>
            </a:r>
          </a:p>
        </p:txBody>
      </p:sp>
      <p:sp>
        <p:nvSpPr>
          <p:cNvPr id="219" name=" 219"/>
          <p:cNvSpPr/>
          <p:nvPr/>
        </p:nvSpPr>
        <p:spPr>
          <a:xfrm>
            <a:off x="4884420" y="1065530"/>
            <a:ext cx="2076450" cy="52228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  </a:t>
            </a: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0030101010101" pitchFamily="49" charset="-122"/>
                <a:ea typeface="黑体" panose="02010600030101010101" pitchFamily="49" charset="-122"/>
                <a:cs typeface="+mn-cs"/>
                <a:sym typeface="+mn-ea"/>
              </a:rPr>
              <a:t>朗 诵</a:t>
            </a:r>
            <a:endParaRPr kumimoji="0" lang="zh-CN" altLang="en-US" sz="32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/>
          <a:srcRect l="15181" b="12787"/>
          <a:stretch>
            <a:fillRect/>
          </a:stretch>
        </p:blipFill>
        <p:spPr>
          <a:xfrm>
            <a:off x="1124895" y="2091302"/>
            <a:ext cx="5109845" cy="3284221"/>
          </a:xfrm>
          <a:prstGeom prst="ellipse">
            <a:avLst/>
          </a:prstGeom>
          <a:effectLst>
            <a:softEdge rad="63500"/>
          </a:effectLst>
        </p:spPr>
      </p:pic>
      <p:grpSp>
        <p:nvGrpSpPr>
          <p:cNvPr id="34" name="组合 33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9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1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timeline"/>
</p:tagLst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2092</Words>
  <Application>Microsoft Office PowerPoint</Application>
  <PresentationFormat>自定义</PresentationFormat>
  <Paragraphs>95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2017-08-12T10:14:00Z</dcterms:created>
  <dcterms:modified xsi:type="dcterms:W3CDTF">2019-04-26T02:45:00Z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