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59" r:id="rId2"/>
    <p:sldId id="329" r:id="rId3"/>
    <p:sldId id="319" r:id="rId4"/>
    <p:sldId id="328" r:id="rId5"/>
    <p:sldId id="346" r:id="rId6"/>
    <p:sldId id="327" r:id="rId7"/>
    <p:sldId id="347" r:id="rId8"/>
    <p:sldId id="298" r:id="rId9"/>
    <p:sldId id="348" r:id="rId10"/>
    <p:sldId id="330" r:id="rId11"/>
    <p:sldId id="299" r:id="rId12"/>
    <p:sldId id="358" r:id="rId13"/>
    <p:sldId id="349" r:id="rId14"/>
    <p:sldId id="331" r:id="rId15"/>
    <p:sldId id="318" r:id="rId16"/>
    <p:sldId id="350" r:id="rId17"/>
    <p:sldId id="332" r:id="rId18"/>
    <p:sldId id="320" r:id="rId19"/>
    <p:sldId id="351" r:id="rId20"/>
    <p:sldId id="357" r:id="rId21"/>
    <p:sldId id="333" r:id="rId22"/>
    <p:sldId id="321" r:id="rId23"/>
    <p:sldId id="356" r:id="rId24"/>
    <p:sldId id="352" r:id="rId25"/>
    <p:sldId id="334" r:id="rId26"/>
    <p:sldId id="326" r:id="rId27"/>
    <p:sldId id="353" r:id="rId28"/>
    <p:sldId id="354" r:id="rId29"/>
    <p:sldId id="335" r:id="rId30"/>
    <p:sldId id="322" r:id="rId31"/>
    <p:sldId id="355" r:id="rId32"/>
    <p:sldId id="33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  <a:pPr/>
              <a:t>2019/4/26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18" Type="http://schemas.openxmlformats.org/officeDocument/2006/relationships/image" Target="../media/image2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17" Type="http://schemas.openxmlformats.org/officeDocument/2006/relationships/image" Target="../media/image26.jpeg"/><Relationship Id="rId2" Type="http://schemas.openxmlformats.org/officeDocument/2006/relationships/image" Target="../media/image3.png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5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9685" y="635"/>
            <a:ext cx="12230735" cy="6856730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1"/>
          <p:cNvSpPr txBox="1"/>
          <p:nvPr/>
        </p:nvSpPr>
        <p:spPr>
          <a:xfrm>
            <a:off x="6350" y="3479800"/>
            <a:ext cx="12205335" cy="2214880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13800" dirty="0">
              <a:latin typeface="Arial" panose="020B0604020202020204" pitchFamily="34" charset="0"/>
            </a:endParaRPr>
          </a:p>
        </p:txBody>
      </p:sp>
      <p:sp>
        <p:nvSpPr>
          <p:cNvPr id="4099" name="标题 1"/>
          <p:cNvSpPr>
            <a:spLocks noGrp="1"/>
          </p:cNvSpPr>
          <p:nvPr/>
        </p:nvSpPr>
        <p:spPr>
          <a:xfrm>
            <a:off x="2786380" y="3595688"/>
            <a:ext cx="6645275" cy="15017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en-US" altLang="zh-CN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7 </a:t>
            </a:r>
            <a:r>
              <a:rPr lang="zh-CN" altLang="en-US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就英法联军远征中国</a:t>
            </a:r>
            <a:endParaRPr lang="en-US" altLang="zh-CN" sz="44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algn="ctr"/>
            <a:r>
              <a:rPr lang="zh-CN" altLang="en-US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致巴特勒上尉的信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046095" y="5097463"/>
            <a:ext cx="6099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3314" name="AutoShape 2" descr="2"/>
          <p:cNvSpPr>
            <a:spLocks noChangeAspect="1"/>
          </p:cNvSpPr>
          <p:nvPr/>
        </p:nvSpPr>
        <p:spPr>
          <a:xfrm>
            <a:off x="1568450" y="1965325"/>
            <a:ext cx="1268413" cy="974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3315" name="Picture 3" descr="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1213" y="1895475"/>
            <a:ext cx="1285875" cy="100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qzhyb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03600" y="2940050"/>
            <a:ext cx="208915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qzhyb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72025" y="4270375"/>
            <a:ext cx="2520950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6" descr="qzhyb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68450" y="4270375"/>
            <a:ext cx="3132138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Picture 7" descr="qzhyb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64413" y="4270375"/>
            <a:ext cx="1149350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Picture 8" descr="qzhyb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88375" y="4270375"/>
            <a:ext cx="1103313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Picture 9" descr="qzhyb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40900" y="4270375"/>
            <a:ext cx="844550" cy="194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Picture 10" descr="qtlq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8877300" y="588963"/>
            <a:ext cx="1450975" cy="180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3" name="Picture 11" descr="qtlq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564188" y="525463"/>
            <a:ext cx="1577975" cy="1871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4" name="Picture 12" descr="qtlq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292975" y="555625"/>
            <a:ext cx="1404938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5" name="Picture 13" descr="qtlq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77300" y="2470150"/>
            <a:ext cx="1446213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6" name="Picture 14" descr="qtlq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292975" y="2470150"/>
            <a:ext cx="1441450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Picture 15" descr="qtlq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564188" y="2470150"/>
            <a:ext cx="1512887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Picture 17" descr="图片5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568450" y="615950"/>
            <a:ext cx="2247900" cy="1271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9" name="Picture 18" descr="图片6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908425" y="588963"/>
            <a:ext cx="1555750" cy="220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0" name="Picture 19" descr="图片7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568450" y="2973388"/>
            <a:ext cx="1820863" cy="128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pic>
        <p:nvPicPr>
          <p:cNvPr id="14338" name="Picture 2" descr="图片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4163" y="3766820"/>
            <a:ext cx="4479925" cy="2506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3" descr="图片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72213" y="3785870"/>
            <a:ext cx="3643312" cy="257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 descr="图片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16650" y="928370"/>
            <a:ext cx="3714750" cy="2557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 descr="图片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14488" y="939483"/>
            <a:ext cx="4240212" cy="2468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5363" name="TextBox 4"/>
          <p:cNvSpPr txBox="1"/>
          <p:nvPr/>
        </p:nvSpPr>
        <p:spPr>
          <a:xfrm>
            <a:off x="898902" y="1029815"/>
            <a:ext cx="10523349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spcBef>
                <a:spcPct val="20000"/>
              </a:spcBef>
            </a:pP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阅读第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段，找出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雨果评价圆明园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的句子，自选角度简析。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（想象圆明园的美，明确圆明园在雨果心中的地位）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30718" y="2241352"/>
            <a:ext cx="9197065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世界奇迹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几乎是超人的民族的想象力所能产生的成就尽在于此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幻想的某种典范（恍若月宫）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世世代代的结晶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为各国人民而建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亚洲文明的剪影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……</a:t>
            </a:r>
          </a:p>
          <a:p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十字星 6"/>
          <p:cNvSpPr/>
          <p:nvPr/>
        </p:nvSpPr>
        <p:spPr>
          <a:xfrm>
            <a:off x="1579799" y="2410616"/>
            <a:ext cx="300038" cy="334963"/>
          </a:xfrm>
          <a:prstGeom prst="star4">
            <a:avLst>
              <a:gd name="adj" fmla="val 15834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pic>
        <p:nvPicPr>
          <p:cNvPr id="123906" name="Picture 2" descr="http://img15.3lian.com/2015/a1/02/d/1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1515" y="791735"/>
            <a:ext cx="7616284" cy="4951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3908" name="Picture 4" descr="https://p.pstatp.com/weili/bl/56672333997408955.jpg"/>
          <p:cNvPicPr>
            <a:picLocks noChangeAspect="1" noChangeArrowheads="1"/>
          </p:cNvPicPr>
          <p:nvPr/>
        </p:nvPicPr>
        <p:blipFill>
          <a:blip r:embed="rId4" cstate="print"/>
          <a:srcRect b="4028"/>
          <a:stretch>
            <a:fillRect/>
          </a:stretch>
        </p:blipFill>
        <p:spPr bwMode="auto">
          <a:xfrm>
            <a:off x="2141855" y="697230"/>
            <a:ext cx="7703820" cy="5040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3910" name="Picture 6" descr="http://a4.att.hudong.com/01/16/203000013340201314251696994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16125" y="697230"/>
            <a:ext cx="7875269" cy="5040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3912" name="Picture 8" descr="http://p3.so.qhmsg.com/t0179107ab9414a95c1.jpg"/>
          <p:cNvPicPr>
            <a:picLocks noChangeAspect="1" noChangeArrowheads="1"/>
          </p:cNvPicPr>
          <p:nvPr/>
        </p:nvPicPr>
        <p:blipFill>
          <a:blip r:embed="rId6" cstate="print"/>
          <a:srcRect b="8824"/>
          <a:stretch>
            <a:fillRect/>
          </a:stretch>
        </p:blipFill>
        <p:spPr bwMode="auto">
          <a:xfrm>
            <a:off x="2078355" y="752476"/>
            <a:ext cx="803529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7410" name="Rectangle 3"/>
          <p:cNvSpPr txBox="1"/>
          <p:nvPr/>
        </p:nvSpPr>
        <p:spPr>
          <a:xfrm>
            <a:off x="1673225" y="2495550"/>
            <a:ext cx="8429625" cy="34655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1" name="Rectangle 2"/>
          <p:cNvSpPr txBox="1"/>
          <p:nvPr/>
        </p:nvSpPr>
        <p:spPr>
          <a:xfrm>
            <a:off x="1998028" y="722313"/>
            <a:ext cx="8196262" cy="17732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719455">
              <a:lnSpc>
                <a:spcPct val="120000"/>
              </a:lnSpc>
            </a:pP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段中作者运用了什么手法描写圆明园的美丽？有何作用？</a:t>
            </a:r>
          </a:p>
        </p:txBody>
      </p:sp>
      <p:sp>
        <p:nvSpPr>
          <p:cNvPr id="2" name="矩形 1"/>
          <p:cNvSpPr/>
          <p:nvPr/>
        </p:nvSpPr>
        <p:spPr>
          <a:xfrm>
            <a:off x="2003108" y="2062798"/>
            <a:ext cx="818515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铺陈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手法。极力描绘圆明园的富丽堂皇，表明圆明园是世界文明的瑰宝，而英法联军却因贪婪无知将其破坏得荡然无存，更能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激起人们对英法联军的憎恨之情，也为后文的谴责做了铺垫。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WordArt 8" descr="白色大理石"/>
          <p:cNvSpPr>
            <a:spLocks noTextEdit="1"/>
          </p:cNvSpPr>
          <p:nvPr/>
        </p:nvSpPr>
        <p:spPr>
          <a:xfrm>
            <a:off x="4063365" y="366713"/>
            <a:ext cx="3825875" cy="542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153"/>
              </a:avLst>
            </a:prstTxWarp>
            <a:normAutofit fontScale="90000" lnSpcReduction="10000"/>
            <a:scene3d>
              <a:camera prst="legacyObliqueRight">
                <a:rot lat="0" lon="0" rev="0"/>
              </a:camera>
              <a:lightRig rig="legacyFlat3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0" hangingPunct="0"/>
            <a:r>
              <a:rPr lang="zh-CN" altLang="en-US" sz="3600">
                <a:blipFill rotWithShape="0">
                  <a:blip r:embed="rId3"/>
                </a:blipFill>
                <a:latin typeface="黑体" panose="02010600030101010101" pitchFamily="49" charset="-122"/>
                <a:ea typeface="黑体" panose="02010600030101010101" pitchFamily="49" charset="-122"/>
              </a:rPr>
              <a:t>现在的圆明园</a:t>
            </a:r>
          </a:p>
        </p:txBody>
      </p:sp>
      <p:pic>
        <p:nvPicPr>
          <p:cNvPr id="114690" name="Picture 2" descr="http://k.zol-img.com.cn/dcbbs/13456/a13455710_01000.jpg"/>
          <p:cNvPicPr>
            <a:picLocks noChangeAspect="1"/>
          </p:cNvPicPr>
          <p:nvPr/>
        </p:nvPicPr>
        <p:blipFill>
          <a:blip r:embed="rId4" cstate="print"/>
          <a:srcRect l="475" t="10141" r="1302" b="10289"/>
          <a:stretch>
            <a:fillRect/>
          </a:stretch>
        </p:blipFill>
        <p:spPr>
          <a:xfrm>
            <a:off x="1982470" y="1017270"/>
            <a:ext cx="7988300" cy="4857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2" name="Picture 4" descr="http://k.zol-img.com.cn/dcbbs/13456/a13455571_01000.jpg"/>
          <p:cNvPicPr>
            <a:picLocks noChangeAspect="1"/>
          </p:cNvPicPr>
          <p:nvPr/>
        </p:nvPicPr>
        <p:blipFill>
          <a:blip r:embed="rId5" cstate="print"/>
          <a:srcRect t="10223" b="9697"/>
          <a:stretch>
            <a:fillRect/>
          </a:stretch>
        </p:blipFill>
        <p:spPr>
          <a:xfrm>
            <a:off x="1950618" y="1004194"/>
            <a:ext cx="8012112" cy="4879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694" name="Picture 6" descr="http://k.zol-img.com.cn/dcbbs/13456/a13455483_01000.jpg"/>
          <p:cNvPicPr>
            <a:picLocks noChangeAspect="1"/>
          </p:cNvPicPr>
          <p:nvPr/>
        </p:nvPicPr>
        <p:blipFill>
          <a:blip r:embed="rId6" cstate="print"/>
          <a:srcRect t="9492" b="9830"/>
          <a:stretch>
            <a:fillRect/>
          </a:stretch>
        </p:blipFill>
        <p:spPr>
          <a:xfrm>
            <a:off x="1966971" y="986274"/>
            <a:ext cx="8024813" cy="4892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3"/>
          <p:cNvSpPr txBox="1"/>
          <p:nvPr/>
        </p:nvSpPr>
        <p:spPr>
          <a:xfrm>
            <a:off x="1835785" y="777875"/>
            <a:ext cx="852106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如今的圆明园让人叹惋，你知道发生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了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什么事吗？</a:t>
            </a:r>
          </a:p>
          <a:p>
            <a:endParaRPr lang="en-US" altLang="zh-CN" sz="3000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0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                  </a:t>
            </a:r>
          </a:p>
        </p:txBody>
      </p:sp>
      <p:pic>
        <p:nvPicPr>
          <p:cNvPr id="19459" name="Picture 2" descr="http://pic105.nipic.com/file/20160726/13966630_093726572746_2.jpg"/>
          <p:cNvPicPr>
            <a:picLocks noChangeAspect="1"/>
          </p:cNvPicPr>
          <p:nvPr/>
        </p:nvPicPr>
        <p:blipFill>
          <a:blip r:embed="rId3" cstate="print"/>
          <a:srcRect b="3889"/>
          <a:stretch>
            <a:fillRect/>
          </a:stretch>
        </p:blipFill>
        <p:spPr>
          <a:xfrm>
            <a:off x="3964305" y="1520825"/>
            <a:ext cx="4262755" cy="480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191991" y="1183822"/>
            <a:ext cx="9424348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1856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，英、法帝国主义发动了侵略我国的第二次鸦片战争。1860年10月6日，侵略军闯进圆明园，进行了震惊世界的抢劫和焚烧。他们把园里凡能搬动的金银珠宝和珍贵文物统统抢走。来不及拿的或者拿不动的，就任意打碎、践踏。最后一把火将这座经营了一百多年、被誉为“万园之园”的圆明园烧成了一堆废墟。大火整整烧了三天三夜。）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　　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背景链接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668" name="Picture 4" descr="http://07.imgmini.eastday.com/mobile/20170831/20170831014919_fb5a25944a6a49a0d64aba152f4adb30_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431" y="645656"/>
            <a:ext cx="7895063" cy="5430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67080" y="607742"/>
            <a:ext cx="8035290" cy="5440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021081" y="602167"/>
            <a:ext cx="8184995" cy="5742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WordArt 2"/>
          <p:cNvSpPr>
            <a:spLocks noTextEdit="1"/>
          </p:cNvSpPr>
          <p:nvPr/>
        </p:nvSpPr>
        <p:spPr>
          <a:xfrm>
            <a:off x="2386648" y="301625"/>
            <a:ext cx="2438400" cy="9477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endParaRPr lang="zh-CN" altLang="en-US" sz="48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-9791065" y="3213100"/>
            <a:ext cx="311150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solidFill>
                <a:srgbClr val="5B5249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2300923" y="1643063"/>
            <a:ext cx="86534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 dirty="0">
              <a:solidFill>
                <a:srgbClr val="5B5249"/>
              </a:solidFill>
              <a:latin typeface="Arial" panose="020B0604020202020204" pitchFamily="34" charset="0"/>
            </a:endParaRPr>
          </a:p>
        </p:txBody>
      </p:sp>
      <p:sp>
        <p:nvSpPr>
          <p:cNvPr id="162821" name="Text Box 5"/>
          <p:cNvSpPr txBox="1">
            <a:spLocks noChangeArrowheads="1"/>
          </p:cNvSpPr>
          <p:nvPr/>
        </p:nvSpPr>
        <p:spPr bwMode="auto">
          <a:xfrm>
            <a:off x="464949" y="945364"/>
            <a:ext cx="11081289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indent="72009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rgbClr val="0B0A09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cs"/>
              </a:rPr>
              <a:t>雨果主要运用怎样的修辞来叙述英法联军的行为？</a:t>
            </a:r>
            <a:endParaRPr kumimoji="0" lang="en-US" altLang="zh-CN" sz="3600" b="1" kern="1200" cap="none" spc="0" normalizeH="0" baseline="0" noProof="0" dirty="0">
              <a:solidFill>
                <a:srgbClr val="0B0A09"/>
              </a:solidFill>
              <a:latin typeface="黑体" panose="02010600030101010101" pitchFamily="49" charset="-122"/>
              <a:ea typeface="黑体" panose="02010600030101010101" pitchFamily="49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5400" b="1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1" kern="1200" cap="none" spc="0" normalizeH="0" baseline="0" noProof="0" dirty="0">
              <a:solidFill>
                <a:srgbClr val="5B5249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9069" y="1870290"/>
            <a:ext cx="17926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反   语</a:t>
            </a:r>
          </a:p>
        </p:txBody>
      </p:sp>
      <p:sp>
        <p:nvSpPr>
          <p:cNvPr id="7" name="矩形 6"/>
          <p:cNvSpPr/>
          <p:nvPr/>
        </p:nvSpPr>
        <p:spPr>
          <a:xfrm>
            <a:off x="1053884" y="2918316"/>
            <a:ext cx="9841423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5B5249"/>
                </a:solidFill>
                <a:effectLst/>
                <a:uLnTx/>
                <a:uFillTx/>
                <a:latin typeface="Times New Roman" panose="020206030504050203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反语是指故意使用与本来意思相反的词语或句子去表达本意。是修辞手法的一种,就是人们通常所说的“讲反话”。反语有时比正说更有力量。多用于讽刺。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5122" name="文本框 4"/>
          <p:cNvSpPr txBox="1">
            <a:spLocks noChangeArrowheads="1"/>
          </p:cNvSpPr>
          <p:nvPr/>
        </p:nvSpPr>
        <p:spPr bwMode="auto">
          <a:xfrm>
            <a:off x="1476563" y="1211629"/>
            <a:ext cx="9527233" cy="24545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分析文章结构，理清作者思路。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理解本文运用反语的特点，体会其表达效果。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57505" marR="0" indent="-357505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把握作者观点，</a:t>
            </a:r>
            <a:r>
              <a:rPr kumimoji="0" lang="en-US" altLang="zh-CN" sz="3000" b="1" kern="1200" cap="none" spc="0" normalizeH="0" baseline="0" noProof="0" dirty="0" err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体会作者爱憎分明的人道主义精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神。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24" name="矩形 9229"/>
          <p:cNvSpPr>
            <a:spLocks noChangeAspect="1"/>
          </p:cNvSpPr>
          <p:nvPr/>
        </p:nvSpPr>
        <p:spPr>
          <a:xfrm>
            <a:off x="6072505" y="31438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5" name="矩形 9231"/>
          <p:cNvSpPr>
            <a:spLocks noChangeAspect="1"/>
          </p:cNvSpPr>
          <p:nvPr/>
        </p:nvSpPr>
        <p:spPr>
          <a:xfrm>
            <a:off x="6199505" y="327088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Box 3"/>
          <p:cNvSpPr txBox="1"/>
          <p:nvPr/>
        </p:nvSpPr>
        <p:spPr>
          <a:xfrm>
            <a:off x="573437" y="626250"/>
            <a:ext cx="10290873" cy="553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请从文中找出作者运用反语的例子，说说其含义和作用。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63555" y="1583352"/>
            <a:ext cx="9169760" cy="1908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示例：</a:t>
            </a:r>
            <a:endParaRPr kumimoji="0" lang="en-US" altLang="zh-CN" sz="2800" b="1" kern="1200" cap="none" spc="0" normalizeH="0" baseline="0" noProof="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indent="72009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1.</a:t>
            </a:r>
            <a:r>
              <a:rPr kumimoji="0" lang="zh-CN" altLang="en-US" sz="30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从前他们对巴特农神庙怎么干，现在对圆明园也怎么干，不同的只是干得更彻底，更漂亮，以至于荡然无存。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66836" y="3639282"/>
            <a:ext cx="9591944" cy="177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干得“漂亮”原本是赞美的词语，这里正话反说，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讽刺、批判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了额尔金等人对巴特农神庙和圆明园的破坏，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表达了对英法联军强盗行为的讽刺和愤慨。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791728" y="830547"/>
            <a:ext cx="51308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丰功伟绩！收获巨大！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5302" y="1871513"/>
            <a:ext cx="9940489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这个句子运用反语，句末连用感叹号，模拟强盗的口吻，写出掠夺者贪婪无耻的丑恶嘴脸，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饱含着作者尖锐的嘲讽意味，也表现了作者强烈的正义感。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/>
          <p:nvPr/>
        </p:nvSpPr>
        <p:spPr>
          <a:xfrm>
            <a:off x="1397785" y="481933"/>
            <a:ext cx="8893089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/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我们欧洲人是文明人，中国人在我们眼中是野蛮人。这就是文明对野蛮所干的事情。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979013" y="1966407"/>
            <a:ext cx="10396741" cy="32932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按照常理，文明人应该有文明的样子，但是自称文明人的英法两国却对中国进行了最不文明的行动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侵略，对圆明园这个人类文明的典范进行了最不文明的行径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劫掠和焚毁，这里是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作者用讽刺辛辣的语言道出了英法侵略者野蛮、无耻的实质。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209965" y="1740029"/>
            <a:ext cx="9421871" cy="3091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以“赞誉”一词作结，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既照应了文章的开头，又具有极其尖锐的嘲讽意味。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该句鲜明地表达了雨果对远征中国之举的态度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强烈谴责，立场非常鲜明。同时，也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表现了雨果正直、公正、人道的伟大品格，摒弃狭隘的民族主义，胸怀博大。</a:t>
            </a:r>
            <a:endParaRPr lang="zh-CN" altLang="en-US" sz="3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627" name="TextBox 2"/>
          <p:cNvSpPr txBox="1"/>
          <p:nvPr/>
        </p:nvSpPr>
        <p:spPr>
          <a:xfrm>
            <a:off x="1535113" y="656084"/>
            <a:ext cx="7292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以上就是我对远征中国的全部赞誉。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TextBox 1"/>
          <p:cNvSpPr txBox="1"/>
          <p:nvPr/>
        </p:nvSpPr>
        <p:spPr>
          <a:xfrm>
            <a:off x="1763750" y="766225"/>
            <a:ext cx="80629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作者围绕“两个强盗”的比喻展开，这样写有什么表达效果？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8353" y="2113259"/>
            <a:ext cx="9422969" cy="3290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国家、政府是抽象的，用“强盗”来比喻英国政府和法国政府，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使两国政府的形象具体化、贬义化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，鲜明地揭示出英法联军所谓“远征中国”的实质是侵略和掠夺，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突出表明了作者批判英法侵略者罪行的立场。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Rectangle 2"/>
          <p:cNvSpPr txBox="1"/>
          <p:nvPr/>
        </p:nvSpPr>
        <p:spPr>
          <a:xfrm>
            <a:off x="1134066" y="681926"/>
            <a:ext cx="9378950" cy="8788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719455">
              <a:lnSpc>
                <a:spcPct val="13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第</a:t>
            </a: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7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段中作者将政府与人民区分开来有什么作用？</a:t>
            </a:r>
          </a:p>
        </p:txBody>
      </p:sp>
      <p:sp>
        <p:nvSpPr>
          <p:cNvPr id="3" name="Rectangle 3"/>
          <p:cNvSpPr txBox="1"/>
          <p:nvPr/>
        </p:nvSpPr>
        <p:spPr>
          <a:xfrm>
            <a:off x="1240532" y="1685092"/>
            <a:ext cx="9949244" cy="325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作用是强调政府不能代表人民，英法两国人民对中国人民是友好的，焚掠圆明园是英法政府的行为。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作者站在人民的立场上抗议政府的罪行。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Box 4"/>
          <p:cNvSpPr txBox="1"/>
          <p:nvPr/>
        </p:nvSpPr>
        <p:spPr>
          <a:xfrm>
            <a:off x="1746250" y="1390968"/>
            <a:ext cx="837406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巴特勒上尉写信征询雨果对所谓“远征中国”的看法，目的是什么？</a:t>
            </a:r>
          </a:p>
        </p:txBody>
      </p:sp>
      <p:sp>
        <p:nvSpPr>
          <p:cNvPr id="8" name="矩形 7"/>
          <p:cNvSpPr/>
          <p:nvPr/>
        </p:nvSpPr>
        <p:spPr>
          <a:xfrm>
            <a:off x="1842135" y="2690495"/>
            <a:ext cx="739298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巴特勒上尉想利用雨果的显赫声望，让他为远征中国的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“胜利”歌功颂德。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" name="文本框 4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合作探究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4577" name="矩形 113668"/>
          <p:cNvSpPr/>
          <p:nvPr/>
        </p:nvSpPr>
        <p:spPr>
          <a:xfrm>
            <a:off x="1910855" y="1212188"/>
            <a:ext cx="7997825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雨果是法国人，但对法国的“胜利”没有喜悦，没有赞美，而是站在正义和良知的主场上揭露和批判了这次“胜利”。他这样是否不够“爱国”？对此，谈谈你的看法。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1746" name="矩形 108546"/>
          <p:cNvSpPr/>
          <p:nvPr/>
        </p:nvSpPr>
        <p:spPr>
          <a:xfrm>
            <a:off x="1614562" y="914992"/>
            <a:ext cx="8846793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作者并非不爱国。</a:t>
            </a: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其一，在文中，作者说“治人者的罪行不是治于人者的过错；政府有时会是强盗，而人民永远也不会是强盗”，可见，作者清楚地知道这是政府的错误，而非法兰西人民的错误，以正当的理由为人民辩护正是作者爱国的表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2770" name="矩形 108546"/>
          <p:cNvSpPr/>
          <p:nvPr/>
        </p:nvSpPr>
        <p:spPr>
          <a:xfrm>
            <a:off x="1572049" y="1082718"/>
            <a:ext cx="8656831" cy="35548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其二，作者敢于对政府的错误进行批判，是为国家的长远计，也是爱国的体现。</a:t>
            </a: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其三，作者的爱国主义并不只站在狭隘的民族观上，而是站在人类文化历史角度上看待劫掠圆明园问题，是人道主义的体现，与爱国主义并不相悖。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矩形 1"/>
          <p:cNvSpPr/>
          <p:nvPr/>
        </p:nvSpPr>
        <p:spPr>
          <a:xfrm>
            <a:off x="2555558" y="1072908"/>
            <a:ext cx="7080250" cy="38823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世界上最宽阔的是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海洋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海洋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更宽阔的是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天空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天空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更宽阔的是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人的胸怀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。      </a:t>
            </a:r>
            <a:endParaRPr lang="en-US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                 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-----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雨果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endParaRPr lang="en-US" altLang="zh-CN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矩形 113668"/>
          <p:cNvSpPr/>
          <p:nvPr/>
        </p:nvSpPr>
        <p:spPr>
          <a:xfrm>
            <a:off x="1159111" y="765617"/>
            <a:ext cx="1050163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由上述分析，我们可以看出雨果是一个怎样的人？</a:t>
            </a:r>
          </a:p>
        </p:txBody>
      </p:sp>
      <p:sp>
        <p:nvSpPr>
          <p:cNvPr id="23553" name="矩形 108546"/>
          <p:cNvSpPr/>
          <p:nvPr/>
        </p:nvSpPr>
        <p:spPr>
          <a:xfrm>
            <a:off x="1655041" y="2023444"/>
            <a:ext cx="8434355" cy="145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作者是一个具有清醒的头脑，正直的良知，有公正立场的人道主义者。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Rectangle 39"/>
          <p:cNvSpPr/>
          <p:nvPr/>
        </p:nvSpPr>
        <p:spPr>
          <a:xfrm>
            <a:off x="1107851" y="1860948"/>
            <a:ext cx="1352550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就英法联军远征中国给巴特勒上尉的信</a:t>
            </a:r>
          </a:p>
        </p:txBody>
      </p:sp>
      <p:sp>
        <p:nvSpPr>
          <p:cNvPr id="34819" name="AutoShape 42"/>
          <p:cNvSpPr/>
          <p:nvPr/>
        </p:nvSpPr>
        <p:spPr>
          <a:xfrm>
            <a:off x="2560375" y="1790720"/>
            <a:ext cx="371475" cy="2762250"/>
          </a:xfrm>
          <a:prstGeom prst="leftBrace">
            <a:avLst>
              <a:gd name="adj1" fmla="val 61965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43"/>
          <p:cNvSpPr txBox="1"/>
          <p:nvPr/>
        </p:nvSpPr>
        <p:spPr>
          <a:xfrm>
            <a:off x="2874163" y="1502926"/>
            <a:ext cx="5955476" cy="52322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交代写作缘由：征求远征中国的意见</a:t>
            </a:r>
          </a:p>
        </p:txBody>
      </p:sp>
      <p:sp>
        <p:nvSpPr>
          <p:cNvPr id="5" name="Text Box 44"/>
          <p:cNvSpPr txBox="1"/>
          <p:nvPr/>
        </p:nvSpPr>
        <p:spPr>
          <a:xfrm>
            <a:off x="2630145" y="2836508"/>
            <a:ext cx="3070071" cy="52322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“</a:t>
            </a: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我”的全部赞誉</a:t>
            </a:r>
          </a:p>
        </p:txBody>
      </p:sp>
      <p:sp>
        <p:nvSpPr>
          <p:cNvPr id="6" name="Text Box 45"/>
          <p:cNvSpPr txBox="1"/>
          <p:nvPr/>
        </p:nvSpPr>
        <p:spPr>
          <a:xfrm>
            <a:off x="2843166" y="4136589"/>
            <a:ext cx="6316153" cy="52322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表明自己的态度：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同情中国，谴责英法</a:t>
            </a:r>
          </a:p>
        </p:txBody>
      </p:sp>
      <p:sp>
        <p:nvSpPr>
          <p:cNvPr id="7" name="AutoShape 46"/>
          <p:cNvSpPr/>
          <p:nvPr/>
        </p:nvSpPr>
        <p:spPr>
          <a:xfrm>
            <a:off x="5601299" y="2522182"/>
            <a:ext cx="371475" cy="1223962"/>
          </a:xfrm>
          <a:prstGeom prst="leftBrace">
            <a:avLst>
              <a:gd name="adj1" fmla="val 27457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47"/>
          <p:cNvSpPr txBox="1"/>
          <p:nvPr/>
        </p:nvSpPr>
        <p:spPr>
          <a:xfrm>
            <a:off x="5831406" y="2256235"/>
            <a:ext cx="3791423" cy="52322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盛赞圆明园的艺术价值</a:t>
            </a:r>
          </a:p>
        </p:txBody>
      </p:sp>
      <p:sp>
        <p:nvSpPr>
          <p:cNvPr id="9" name="Text Box 48"/>
          <p:cNvSpPr txBox="1"/>
          <p:nvPr/>
        </p:nvSpPr>
        <p:spPr>
          <a:xfrm>
            <a:off x="5842061" y="3366651"/>
            <a:ext cx="3791423" cy="52322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+mn-cs"/>
              </a:rPr>
              <a:t>抨击侵略者的强盗行径</a:t>
            </a:r>
          </a:p>
        </p:txBody>
      </p:sp>
      <p:sp>
        <p:nvSpPr>
          <p:cNvPr id="10" name="AutoShape 49"/>
          <p:cNvSpPr/>
          <p:nvPr/>
        </p:nvSpPr>
        <p:spPr>
          <a:xfrm flipH="1">
            <a:off x="9435973" y="1781277"/>
            <a:ext cx="371475" cy="2762250"/>
          </a:xfrm>
          <a:prstGeom prst="leftBrace">
            <a:avLst>
              <a:gd name="adj1" fmla="val 61965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50"/>
          <p:cNvSpPr txBox="1"/>
          <p:nvPr/>
        </p:nvSpPr>
        <p:spPr>
          <a:xfrm>
            <a:off x="9702371" y="1681937"/>
            <a:ext cx="615553" cy="3288721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博大胸怀  高尚品质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8580" y="227965"/>
            <a:ext cx="3359785" cy="583565"/>
            <a:chOff x="108" y="359"/>
            <a:chExt cx="5291" cy="919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0" name="TextBox 1"/>
          <p:cNvSpPr txBox="1"/>
          <p:nvPr/>
        </p:nvSpPr>
        <p:spPr>
          <a:xfrm>
            <a:off x="2073297" y="1032682"/>
            <a:ext cx="79898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给雨果写封信，谈谈你读了本文后的感想。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rcRect b="11427"/>
          <a:stretch>
            <a:fillRect/>
          </a:stretch>
        </p:blipFill>
        <p:spPr>
          <a:xfrm>
            <a:off x="2469869" y="1934642"/>
            <a:ext cx="6724186" cy="4192858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38" name="组合 37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" name="文本框 4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92172" name="矩形 92171"/>
          <p:cNvSpPr/>
          <p:nvPr/>
        </p:nvSpPr>
        <p:spPr>
          <a:xfrm>
            <a:off x="1255362" y="1191960"/>
            <a:ext cx="6555783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【维克多·雨果】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（1802—1885），是19世纪前期积极浪漫主义文学运动的领袖，法国文学史上卓越的资产阶级民主作家。贯穿他一生活动和创作的主导思想是人道主义、反对暴力、以爱制“恶”。</a:t>
            </a: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4" cstate="print"/>
          <a:srcRect l="7558" r="7294"/>
          <a:stretch>
            <a:fillRect/>
          </a:stretch>
        </p:blipFill>
        <p:spPr bwMode="auto">
          <a:xfrm>
            <a:off x="8109262" y="1549831"/>
            <a:ext cx="2748280" cy="3511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8194" name="矩形 92171"/>
          <p:cNvSpPr/>
          <p:nvPr/>
        </p:nvSpPr>
        <p:spPr>
          <a:xfrm>
            <a:off x="976395" y="799637"/>
            <a:ext cx="10321870" cy="7817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【代表作】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《巴黎圣母院》《悲惨世界》《九三年》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等。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rcRect b="7582"/>
          <a:stretch>
            <a:fillRect/>
          </a:stretch>
        </p:blipFill>
        <p:spPr>
          <a:xfrm>
            <a:off x="2939075" y="1983783"/>
            <a:ext cx="6375406" cy="3702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Text Box 4"/>
          <p:cNvSpPr txBox="1"/>
          <p:nvPr/>
        </p:nvSpPr>
        <p:spPr>
          <a:xfrm>
            <a:off x="1897698" y="1503363"/>
            <a:ext cx="8166100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圆明园坐落在北京西北郊，与颐和园相邻，由圆明园、长春园和万春园组成，也叫圆明三园。圆明园是清朝著名的皇家园林之一，面积五千二百余亩，一百五十余景。建筑面积达16万平方米，有“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万园之园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”之称。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相关介绍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58" name="Picture 2" descr="http://n.sinaimg.cn/sinacn/20170319/baa3-fycnyhk9677010.jpg"/>
          <p:cNvPicPr>
            <a:picLocks noChangeAspect="1" noChangeArrowheads="1"/>
          </p:cNvPicPr>
          <p:nvPr/>
        </p:nvPicPr>
        <p:blipFill>
          <a:blip r:embed="rId3" cstate="print"/>
          <a:srcRect r="2895" b="2290"/>
          <a:stretch>
            <a:fillRect/>
          </a:stretch>
        </p:blipFill>
        <p:spPr bwMode="auto">
          <a:xfrm>
            <a:off x="2187095" y="881754"/>
            <a:ext cx="7818120" cy="5332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3" name="TextBox 2"/>
          <p:cNvSpPr txBox="1"/>
          <p:nvPr/>
        </p:nvSpPr>
        <p:spPr>
          <a:xfrm>
            <a:off x="4771390" y="298450"/>
            <a:ext cx="26485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圆明园复原图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112642" name="Picture 2" descr="http://tc.sinaimg.cn/maxwidth.2048/tc.service.weibo.com/image_nationalgeographic_com_cn/f8527119424d25ed416d89784c50de41.jpg"/>
          <p:cNvPicPr>
            <a:picLocks noChangeAspect="1" noChangeArrowheads="1"/>
          </p:cNvPicPr>
          <p:nvPr/>
        </p:nvPicPr>
        <p:blipFill>
          <a:blip r:embed="rId3" cstate="print"/>
          <a:srcRect b="11445"/>
          <a:stretch>
            <a:fillRect/>
          </a:stretch>
        </p:blipFill>
        <p:spPr bwMode="auto">
          <a:xfrm>
            <a:off x="2137720" y="657442"/>
            <a:ext cx="7917365" cy="5285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3" name="Picture 5" descr="http://p3.pstatp.com/large/21380000220d0edf7e2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7436" y="501805"/>
            <a:ext cx="7817005" cy="5408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2036</Words>
  <Application>Microsoft Office PowerPoint</Application>
  <PresentationFormat>自定义</PresentationFormat>
  <Paragraphs>72</Paragraphs>
  <Slides>32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3" baseType="lpstr">
      <vt:lpstr>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2019-04-26T03:10:51Z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