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sldIdLst>
    <p:sldId id="329" r:id="rId3"/>
    <p:sldId id="328" r:id="rId4"/>
    <p:sldId id="319" r:id="rId5"/>
    <p:sldId id="363" r:id="rId6"/>
    <p:sldId id="362" r:id="rId7"/>
    <p:sldId id="347" r:id="rId8"/>
    <p:sldId id="348" r:id="rId9"/>
    <p:sldId id="349" r:id="rId10"/>
    <p:sldId id="346" r:id="rId11"/>
    <p:sldId id="327" r:id="rId12"/>
    <p:sldId id="364" r:id="rId13"/>
    <p:sldId id="365" r:id="rId14"/>
    <p:sldId id="366" r:id="rId15"/>
    <p:sldId id="298" r:id="rId16"/>
    <p:sldId id="350" r:id="rId17"/>
    <p:sldId id="367" r:id="rId18"/>
    <p:sldId id="368" r:id="rId19"/>
    <p:sldId id="351" r:id="rId20"/>
    <p:sldId id="330" r:id="rId21"/>
    <p:sldId id="299" r:id="rId22"/>
    <p:sldId id="369" r:id="rId23"/>
    <p:sldId id="370" r:id="rId24"/>
    <p:sldId id="352" r:id="rId25"/>
    <p:sldId id="396" r:id="rId26"/>
    <p:sldId id="353" r:id="rId27"/>
    <p:sldId id="391" r:id="rId28"/>
    <p:sldId id="392" r:id="rId29"/>
    <p:sldId id="371" r:id="rId30"/>
    <p:sldId id="372" r:id="rId31"/>
    <p:sldId id="331" r:id="rId32"/>
    <p:sldId id="318" r:id="rId33"/>
    <p:sldId id="373" r:id="rId34"/>
    <p:sldId id="389" r:id="rId35"/>
    <p:sldId id="390" r:id="rId36"/>
    <p:sldId id="394" r:id="rId37"/>
    <p:sldId id="355" r:id="rId38"/>
    <p:sldId id="332" r:id="rId39"/>
    <p:sldId id="320" r:id="rId40"/>
    <p:sldId id="375" r:id="rId41"/>
    <p:sldId id="376" r:id="rId42"/>
    <p:sldId id="356" r:id="rId43"/>
    <p:sldId id="393" r:id="rId44"/>
    <p:sldId id="357" r:id="rId45"/>
    <p:sldId id="377" r:id="rId46"/>
    <p:sldId id="387" r:id="rId47"/>
    <p:sldId id="388" r:id="rId48"/>
    <p:sldId id="378" r:id="rId49"/>
    <p:sldId id="333" r:id="rId50"/>
    <p:sldId id="321" r:id="rId51"/>
    <p:sldId id="379" r:id="rId52"/>
    <p:sldId id="380" r:id="rId53"/>
    <p:sldId id="358" r:id="rId54"/>
    <p:sldId id="359" r:id="rId55"/>
    <p:sldId id="334" r:id="rId56"/>
    <p:sldId id="385" r:id="rId57"/>
    <p:sldId id="386" r:id="rId58"/>
    <p:sldId id="326" r:id="rId59"/>
    <p:sldId id="360" r:id="rId60"/>
    <p:sldId id="381" r:id="rId61"/>
    <p:sldId id="382" r:id="rId62"/>
    <p:sldId id="335" r:id="rId63"/>
    <p:sldId id="322" r:id="rId64"/>
    <p:sldId id="395" r:id="rId65"/>
    <p:sldId id="383" r:id="rId66"/>
    <p:sldId id="384" r:id="rId67"/>
    <p:sldId id="336" r:id="rId6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53"/>
        <p:guide pos="38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5.xml"/><Relationship Id="rId69" Type="http://schemas.openxmlformats.org/officeDocument/2006/relationships/notesMaster" Target="notesMasters/notesMaster1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6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7.png"/><Relationship Id="rId1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9.pn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image" Target="../media/image1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5" y="-12065"/>
            <a:ext cx="12185650" cy="6882130"/>
          </a:xfrm>
          <a:prstGeom prst="rect">
            <a:avLst/>
          </a:prstGeom>
        </p:spPr>
      </p:pic>
      <p:pic>
        <p:nvPicPr>
          <p:cNvPr id="3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文本框 1"/>
          <p:cNvSpPr txBox="1"/>
          <p:nvPr/>
        </p:nvSpPr>
        <p:spPr>
          <a:xfrm>
            <a:off x="6350" y="4202430"/>
            <a:ext cx="12182475" cy="132207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2051" name="标题 1"/>
          <p:cNvSpPr>
            <a:spLocks noGrp="1"/>
          </p:cNvSpPr>
          <p:nvPr/>
        </p:nvSpPr>
        <p:spPr>
          <a:xfrm>
            <a:off x="3662045" y="4265930"/>
            <a:ext cx="4867275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10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岳阳楼记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013835" y="4983163"/>
            <a:ext cx="41671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文本框 1"/>
          <p:cNvSpPr txBox="1"/>
          <p:nvPr/>
        </p:nvSpPr>
        <p:spPr>
          <a:xfrm>
            <a:off x="1817370" y="1240790"/>
            <a:ext cx="6226175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朗读课文，读准节奏，读出感情。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363850" y="2126658"/>
            <a:ext cx="9314481" cy="2603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庆历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四年春，滕子京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谪守巴陵郡。越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明年，政通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人和，百废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具兴，乃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重修岳阳楼，增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其旧制，刻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唐贤今人诗赋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于其上，属予作文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以记之。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框 3"/>
          <p:cNvSpPr txBox="1"/>
          <p:nvPr/>
        </p:nvSpPr>
        <p:spPr>
          <a:xfrm>
            <a:off x="1702947" y="810938"/>
            <a:ext cx="8990884" cy="42780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予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观夫巴陵胜状，在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洞庭一湖。衔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远山，吞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长江，浩浩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汤汤，横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无际涯，朝晖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夕阴，气象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万千，此则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岳阳楼之大观也，前人之述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备矣。然则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北通巫峡，南极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潇湘，迁客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骚人，多会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于此，览物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之情，得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无异乎？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文本框 3"/>
          <p:cNvSpPr txBox="1"/>
          <p:nvPr/>
        </p:nvSpPr>
        <p:spPr>
          <a:xfrm>
            <a:off x="1328764" y="1009790"/>
            <a:ext cx="9876510" cy="36379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若夫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淫雨霏霏，连月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不开，阴风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怒号，浊浪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排空，日星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隐曜，山岳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潜形，商旅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不行，樯倾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楫摧，薄暮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冥冥，虎啸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猿啼。登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斯楼也，则有去国怀乡，忧谗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畏讥，满目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萧然，感极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而悲者矣。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3"/>
          <p:cNvSpPr txBox="1"/>
          <p:nvPr/>
        </p:nvSpPr>
        <p:spPr>
          <a:xfrm>
            <a:off x="1691058" y="789784"/>
            <a:ext cx="8708304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至若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春和景明，波澜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不惊，上下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天光，一碧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万顷，沙鸥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翔集，锦鳞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游泳，岸芷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汀兰，郁郁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青青。而或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长烟一空，皓月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千里，浮光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跃金，静影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沉璧，渔歌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互答，此乐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何极！登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斯楼也，则有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心旷神怡，宠辱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偕忘，把酒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临风，其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喜洋洋者矣。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5362" name="文本框 3"/>
          <p:cNvSpPr txBox="1"/>
          <p:nvPr/>
        </p:nvSpPr>
        <p:spPr>
          <a:xfrm>
            <a:off x="1549884" y="869670"/>
            <a:ext cx="8833980" cy="4228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嗟夫！予尝求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古仁人之心，或异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二者之为，何哉？不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以物喜，不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以己悲，居庙堂之高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则忧其民，处江湖之远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则忧其君。是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进亦忧，退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亦忧。然则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何时而乐耶？其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必曰“先天下之忧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而忧，后天下之乐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而乐”乎！噫！微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斯人，吾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谁与归？时六年九月十五日。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870075" y="2282825"/>
            <a:ext cx="8037513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庆历四年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春，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滕子京谪守巴陵郡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    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越明年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政通人和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，百废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兴，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7" name="文本框 1"/>
          <p:cNvSpPr txBox="1"/>
          <p:nvPr/>
        </p:nvSpPr>
        <p:spPr>
          <a:xfrm>
            <a:off x="1936750" y="765175"/>
            <a:ext cx="4957763" cy="584200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再读课文，结合注释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翻译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86075" y="1758950"/>
            <a:ext cx="2184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公元1044年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56033" y="4405313"/>
            <a:ext cx="33702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俱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，全、皆。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561590" y="4405313"/>
            <a:ext cx="3708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政事顺利，百姓和乐。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402263" y="1758950"/>
            <a:ext cx="4505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滕子京被贬官到岳州做知州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936750" y="3449638"/>
            <a:ext cx="66468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到了第二年，就是庆历五年（1045）。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  <p:bldP spid="34" grpId="0"/>
      <p:bldP spid="49" grpId="0"/>
      <p:bldP spid="53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3"/>
          <p:cNvSpPr txBox="1"/>
          <p:nvPr/>
        </p:nvSpPr>
        <p:spPr>
          <a:xfrm>
            <a:off x="2118678" y="1527175"/>
            <a:ext cx="7834312" cy="18630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乃重修岳阳楼，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增其旧制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，刻唐贤今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人诗赋于其上，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予作文以记之。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文本框 3"/>
          <p:cNvSpPr txBox="1"/>
          <p:nvPr/>
        </p:nvSpPr>
        <p:spPr>
          <a:xfrm>
            <a:off x="4755515" y="1060450"/>
            <a:ext cx="36258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扩大它原有的规模。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80031" y="2327948"/>
            <a:ext cx="31210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同“嘱”，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嘱托。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21508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1365" y="3555683"/>
            <a:ext cx="3619500" cy="2181225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8434" name="文本框 12"/>
          <p:cNvSpPr txBox="1"/>
          <p:nvPr/>
        </p:nvSpPr>
        <p:spPr>
          <a:xfrm>
            <a:off x="2031048" y="803275"/>
            <a:ext cx="8129587" cy="5215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庆历四年的春天，滕子京被贬为巴陵太守。到了第二年，政事顺利，百姓安居乐业，各种荒废了的事业都兴办起来了。于是重新修建岳阳楼，扩增它旧有的规模，把唐代名家和今人的诗赋刻在上面，嘱托我写一篇文章来记述这件事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9458" name="文本框 3"/>
          <p:cNvSpPr txBox="1"/>
          <p:nvPr/>
        </p:nvSpPr>
        <p:spPr>
          <a:xfrm>
            <a:off x="2365375" y="754380"/>
            <a:ext cx="7791450" cy="4916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予观夫巴陵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胜状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，在洞庭一湖。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衔远山，吞长江，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浩浩汤汤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横无际</a:t>
            </a:r>
            <a:endParaRPr lang="zh-CN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endParaRPr lang="zh-CN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涯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朝晖夕阴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，气象万千，此则岳阳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楼之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大观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也，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前人之述备矣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5" name="文本框 7"/>
          <p:cNvSpPr txBox="1"/>
          <p:nvPr/>
        </p:nvSpPr>
        <p:spPr>
          <a:xfrm>
            <a:off x="4765675" y="1356678"/>
            <a:ext cx="26606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胜景，美景。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7"/>
          <p:cNvSpPr txBox="1"/>
          <p:nvPr/>
        </p:nvSpPr>
        <p:spPr>
          <a:xfrm>
            <a:off x="5569585" y="1878965"/>
            <a:ext cx="32810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水势浩大的样子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" name="文本框 7"/>
          <p:cNvSpPr txBox="1"/>
          <p:nvPr/>
        </p:nvSpPr>
        <p:spPr>
          <a:xfrm>
            <a:off x="7568565" y="2800350"/>
            <a:ext cx="20199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宽阔无边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4" name="文本框 7"/>
          <p:cNvSpPr txBox="1"/>
          <p:nvPr/>
        </p:nvSpPr>
        <p:spPr>
          <a:xfrm>
            <a:off x="3060700" y="3081655"/>
            <a:ext cx="352608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早晚阴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晴明暗多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变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9" name="文本框 7"/>
          <p:cNvSpPr txBox="1"/>
          <p:nvPr/>
        </p:nvSpPr>
        <p:spPr>
          <a:xfrm>
            <a:off x="3060700" y="4373245"/>
            <a:ext cx="22809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壮丽景象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3" name="文本框 7"/>
          <p:cNvSpPr txBox="1"/>
          <p:nvPr/>
        </p:nvSpPr>
        <p:spPr>
          <a:xfrm>
            <a:off x="4925060" y="4373245"/>
            <a:ext cx="41217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前人的记述很详尽了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4" grpId="0"/>
      <p:bldP spid="26" grpId="0"/>
      <p:bldP spid="34" grpId="0"/>
      <p:bldP spid="49" grpId="0"/>
      <p:bldP spid="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0482" name="文本框 12"/>
          <p:cNvSpPr txBox="1"/>
          <p:nvPr/>
        </p:nvSpPr>
        <p:spPr>
          <a:xfrm>
            <a:off x="1980565" y="978853"/>
            <a:ext cx="8231188" cy="42748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我看那巴陵郡的美好景色，全在洞庭一湖。它连接着远方的山脉，吞吐着长江的水流，浩浩荡荡，宽广无边；早晴晚阴，气象万千。这是岳阳楼盛大壮观的景象，前人的描述（已经）很详尽了。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5121" name="文本框 1"/>
          <p:cNvSpPr txBox="1">
            <a:spLocks noChangeArrowheads="1"/>
          </p:cNvSpPr>
          <p:nvPr/>
        </p:nvSpPr>
        <p:spPr bwMode="auto">
          <a:xfrm>
            <a:off x="2045610" y="1021742"/>
            <a:ext cx="7789863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8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掌握常用文言词语的意思和用法。</a:t>
            </a:r>
            <a:endParaRPr kumimoji="0" lang="zh-CN" altLang="en-US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55600" marR="0" indent="-355600" defTabSz="914400">
              <a:lnSpc>
                <a:spcPct val="18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品味优美语言，学习文章将叙事、写景、抒情和议论巧妙结合在一起的写法。</a:t>
            </a:r>
            <a:endParaRPr kumimoji="0" lang="zh-CN" altLang="en-US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>
              <a:lnSpc>
                <a:spcPct val="18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培养高尚情操和热爱祖国大好河山的情感。</a:t>
            </a:r>
            <a:endParaRPr kumimoji="0" lang="zh-CN" altLang="en-US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1506" name="文本框 3"/>
          <p:cNvSpPr txBox="1"/>
          <p:nvPr/>
        </p:nvSpPr>
        <p:spPr>
          <a:xfrm>
            <a:off x="2138998" y="1823720"/>
            <a:ext cx="8008937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然则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北通巫峡，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南极潇湘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迁客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骚人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多会于此，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览物之情，得无异乎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4503701" y="1207770"/>
            <a:ext cx="36337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南面直到潇水、湘水。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6117273" y="2576195"/>
            <a:ext cx="3432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被降职到外地的官员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2062798" y="4616348"/>
            <a:ext cx="79835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看了自然景物而触发的感情，恐怕会有所不同吧？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4598" y="1188720"/>
            <a:ext cx="3146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如此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那么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……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8035784" y="1192271"/>
            <a:ext cx="210010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泛指文人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2530" name="文本框 12"/>
          <p:cNvSpPr txBox="1"/>
          <p:nvPr/>
        </p:nvSpPr>
        <p:spPr>
          <a:xfrm>
            <a:off x="1966913" y="1025525"/>
            <a:ext cx="8258175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然而北面通向巫峡，南面直到潇湘，被贬的政客和诗人，大多在这里聚会，看了自然景物而触发的情感，大概会有不同吧？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216515" y="514858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65385" y="580326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3554" name="文本框 3"/>
          <p:cNvSpPr txBox="1"/>
          <p:nvPr/>
        </p:nvSpPr>
        <p:spPr>
          <a:xfrm>
            <a:off x="2152650" y="1050608"/>
            <a:ext cx="8074025" cy="3876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若夫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淫雨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霏霏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，连月不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开，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阴风怒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号，浊浪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排空，日星隐曜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山岳潜形，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商旅不行，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樯倾楫摧，</a:t>
            </a:r>
            <a:endParaRPr lang="zh-CN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84425" y="1879283"/>
            <a:ext cx="25923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连绵不断的雨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76397" y="3347064"/>
            <a:ext cx="216535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太阳和星星隐藏起光辉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2095500" y="704533"/>
            <a:ext cx="52244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用在一段话开头，以引起下文。</a:t>
            </a:r>
            <a:endParaRPr lang="zh-CN" altLang="zh-CN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7387976" y="3455552"/>
            <a:ext cx="304238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山岳隐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没在阴云里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38940" y="4896603"/>
            <a:ext cx="36877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桅杆倒下，船桨断折。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7205033" y="764335"/>
            <a:ext cx="20732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指天气放晴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60750" y="3345352"/>
            <a:ext cx="17065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冲向天空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86496" y="1879600"/>
            <a:ext cx="366008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雨雪纷纷而下的样子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2" grpId="0"/>
      <p:bldP spid="3" grpId="0"/>
      <p:bldP spid="8" grpId="0"/>
      <p:bldP spid="9" grpId="0"/>
      <p:bldP spid="6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17841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22413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4578" name="文本框 3"/>
          <p:cNvSpPr txBox="1"/>
          <p:nvPr/>
        </p:nvSpPr>
        <p:spPr>
          <a:xfrm>
            <a:off x="2428875" y="1147445"/>
            <a:ext cx="7866063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薄暮冥冥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，虎啸猿啼。登斯楼也，则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去国怀乡，忧谗畏讥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，满目萧然，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感极而悲者矣。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64155" y="3356293"/>
            <a:ext cx="5983288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离开国都，怀念家乡，担心被说坏话，惧怕被批评指责。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2428875" y="1884363"/>
            <a:ext cx="28368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傍晚天色昏暗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5602" name="文本框 12"/>
          <p:cNvSpPr txBox="1"/>
          <p:nvPr/>
        </p:nvSpPr>
        <p:spPr>
          <a:xfrm>
            <a:off x="1457643" y="386398"/>
            <a:ext cx="8380412" cy="6252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（有时）阴雨连绵，接连几个月不放晴天，阴冷的风怒吼，浑浊的浪冲向天空，太阳和星辰都隐藏起了光辉，山岳也隐没了形体；商人旅客不能前行，桅杆倒下，船桨断折；傍晚的天色暗下来了，虎在咆哮猿在悲啼。（这时）登上这座楼啊，就会产生被贬离京、怀念家乡、担心诽谤、害怕讥讽的情怀，（会觉得）满眼萧条景象，感慨到极点而悲伤了啊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40000"/>
              </a:lnSpc>
            </a:pPr>
            <a:endParaRPr lang="zh-CN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216515" y="514858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216515" y="5685790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6626" name="文本框 3"/>
          <p:cNvSpPr txBox="1"/>
          <p:nvPr/>
        </p:nvSpPr>
        <p:spPr>
          <a:xfrm>
            <a:off x="2372678" y="331470"/>
            <a:ext cx="8646617" cy="5354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至若春和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明，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波澜不惊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上下</a:t>
            </a:r>
            <a:endParaRPr lang="zh-CN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天光，一碧万顷，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沙鸥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翔集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锦鳞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游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泳，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岸芷汀兰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郁郁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青青。而或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长烟</a:t>
            </a:r>
            <a:endParaRPr lang="zh-CN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一空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，皓月千里，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9638" y="1161733"/>
            <a:ext cx="1095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日光</a:t>
            </a:r>
            <a:endParaRPr lang="en-US" altLang="zh-CN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15013" y="1161733"/>
            <a:ext cx="37449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湖面平静，没有风浪。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9175" y="2532380"/>
            <a:ext cx="424815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天色湖光相接，一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片青绿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，广阔无际。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71521" y="1678343"/>
            <a:ext cx="36845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时而飞翔，时而停歇。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84745" y="2617788"/>
            <a:ext cx="16843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美丽的鱼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5558" y="3989705"/>
            <a:ext cx="34559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岸上与小洲上的花草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74120" y="3109773"/>
            <a:ext cx="25638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形容草木茂盛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00042" y="4102978"/>
            <a:ext cx="32654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大片烟雾完全消散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7650" name="文本框 3"/>
          <p:cNvSpPr txBox="1"/>
          <p:nvPr/>
        </p:nvSpPr>
        <p:spPr>
          <a:xfrm>
            <a:off x="2266315" y="1113790"/>
            <a:ext cx="7710488" cy="42748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浮光跃金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静影沉璧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，渔歌互答，此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何极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！登斯楼也，则有心旷神怡，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宠辱偕忘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，把酒临风，其喜洋洋者矣。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58353" y="947103"/>
            <a:ext cx="37671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浮动的光像跳动的金子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471" y="3551695"/>
            <a:ext cx="17192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哪有尽头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57827" y="4218462"/>
            <a:ext cx="37115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荣耀和屈辱一并忘掉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1618" y="1974807"/>
            <a:ext cx="49815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静静的月影像沉入水中的玉璧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8674" name="文本框 12"/>
          <p:cNvSpPr txBox="1"/>
          <p:nvPr/>
        </p:nvSpPr>
        <p:spPr>
          <a:xfrm>
            <a:off x="1369060" y="1047115"/>
            <a:ext cx="942721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到了春风和煦、阳光明媚的时候，湖面平静，没有惊涛骇浪，天色湖光相连，万里碧绿；沙洲上的鸥鸟时而飞翔，时而停歇，五彩的鱼儿（在水里）畅游；岸上与洲上的芷草、兰花，茂盛并且青绿。偶尔或许大雾完全消散，皎洁的月光一泻千里，照在湖面上闪着金色，月影映入水底，像沉潜的玉璧，渔夫的歌声在你唱我和，这样的乐趣（真是）无穷无尽！（这时）登上这座楼啊，就会感到胸怀开阔，精神爽快，光荣和屈辱都被遗忘了，端着酒杯，吹着微风，那是喜洋洋的欢乐啊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9828530" y="5523865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206355" y="5157470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9698" name="文本框 3"/>
          <p:cNvSpPr txBox="1"/>
          <p:nvPr/>
        </p:nvSpPr>
        <p:spPr>
          <a:xfrm>
            <a:off x="1900555" y="1193800"/>
            <a:ext cx="8305165" cy="2705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嗟夫！予尝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古仁人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之心，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或异</a:t>
            </a:r>
            <a:endParaRPr lang="zh-CN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endParaRPr lang="zh-CN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二者之为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，何哉？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不以物喜，不以己悲，</a:t>
            </a:r>
            <a:endParaRPr lang="zh-CN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52340" y="989013"/>
            <a:ext cx="974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探求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2228" y="2651340"/>
            <a:ext cx="42243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或许不同于以上两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种表现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37330" y="3765550"/>
            <a:ext cx="63134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不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因外物和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自己处境的变化而喜悲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12435" y="989013"/>
            <a:ext cx="32067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古代品德高尚的人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文本框 3"/>
          <p:cNvSpPr txBox="1"/>
          <p:nvPr/>
        </p:nvSpPr>
        <p:spPr>
          <a:xfrm>
            <a:off x="2371090" y="2023734"/>
            <a:ext cx="7631113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居庙堂之高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则忧其民，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处江湖之远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则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忧其君。是进亦忧，退亦忧。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31853" y="829396"/>
            <a:ext cx="3595688" cy="95410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处在高高的朝堂上，意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思是在朝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廷做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官。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15919" y="2513949"/>
            <a:ext cx="4686284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处在僻远的江湖间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，意思是被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贬谪到边远地区做地方官。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18090" y="4808219"/>
            <a:ext cx="2073910" cy="20497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2"/>
          <p:cNvSpPr txBox="1"/>
          <p:nvPr/>
        </p:nvSpPr>
        <p:spPr>
          <a:xfrm>
            <a:off x="4615180" y="667385"/>
            <a:ext cx="2692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江南三大名楼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49450" y="1420178"/>
            <a:ext cx="8880475" cy="4555490"/>
            <a:chOff x="-478" y="2677"/>
            <a:chExt cx="13985" cy="7174"/>
          </a:xfrm>
        </p:grpSpPr>
        <p:pic>
          <p:nvPicPr>
            <p:cNvPr id="4103" name="图片 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478" y="2677"/>
              <a:ext cx="12812" cy="71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4" name="文本框 3"/>
            <p:cNvSpPr txBox="1"/>
            <p:nvPr/>
          </p:nvSpPr>
          <p:spPr>
            <a:xfrm>
              <a:off x="1002" y="8007"/>
              <a:ext cx="12505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zh-CN" sz="28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落霞与孤鹜齐飞，秋水共长天一色。</a:t>
              </a:r>
              <a:endParaRPr lang="zh-CN" altLang="zh-CN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zh-CN" altLang="zh-CN" sz="28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         </a:t>
              </a:r>
              <a:r>
                <a:rPr lang="en-US" altLang="zh-CN" sz="28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zh-CN" sz="28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王勃《滕王阁序》</a:t>
              </a:r>
              <a:endParaRPr lang="zh-CN" altLang="zh-CN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1746" name="文本框 3"/>
          <p:cNvSpPr txBox="1"/>
          <p:nvPr/>
        </p:nvSpPr>
        <p:spPr>
          <a:xfrm>
            <a:off x="1779588" y="997585"/>
            <a:ext cx="825500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然则何时而乐耶？</a:t>
            </a: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其必曰“先天下</a:t>
            </a:r>
            <a:endParaRPr lang="zh-CN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之忧而忧，后天下之乐而乐”乎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！噫！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微斯人，吾谁与归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？时六年九月十五日。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99282" y="1735752"/>
            <a:ext cx="7826643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大概一定会说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在天下人忧之前先忧，在天下人乐之后才乐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吧。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4047" y="3511529"/>
            <a:ext cx="66706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如果没有这种人，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我同谁一道呢？</a:t>
            </a:r>
            <a:endParaRPr lang="zh-CN" altLang="zh-CN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文本框 12"/>
          <p:cNvSpPr txBox="1"/>
          <p:nvPr/>
        </p:nvSpPr>
        <p:spPr>
          <a:xfrm>
            <a:off x="1253587" y="856357"/>
            <a:ext cx="9641722" cy="60016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到了春风和煦、阳光明媚的时候，湖面平静，没有惊涛骇浪，天色湖光相连，万里碧绿；沙洲上的鸥鸟时而飞翔，时而停歇，五彩的鱼儿（在水里）畅游；岸上与洲上的芷草、兰花，茂盛并且青绿。偶尔或许大雾完全消散，皎洁的月光一泻千里，照在湖面上闪着金色，月影映入水底，像沉潜的玉璧，渔夫的歌声在你唱我和，这样的乐趣（真是）无穷无尽！（这时）登上这座楼啊，就会感到胸怀开阔，精神爽快，光荣和屈辱都被遗忘了，端着酒杯，吹着微风，那是喜洋洋的欢乐啊。写于庆历六年九月十五日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"/>
          <p:cNvSpPr txBox="1"/>
          <p:nvPr/>
        </p:nvSpPr>
        <p:spPr>
          <a:xfrm>
            <a:off x="1487015" y="1048036"/>
            <a:ext cx="2784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一、通假字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99149" y="2268120"/>
            <a:ext cx="20812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百废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具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兴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61362" y="2268120"/>
            <a:ext cx="37988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同“俱”，全、皆。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99149" y="3555583"/>
            <a:ext cx="3494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属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予作文以记之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9899" y="3555583"/>
            <a:ext cx="33575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同“嘱”，</a:t>
            </a:r>
            <a:r>
              <a:rPr lang="zh-CN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嘱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托</a:t>
            </a:r>
            <a:r>
              <a:rPr lang="zh-CN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580" y="227965"/>
            <a:ext cx="3359785" cy="583565"/>
            <a:chOff x="108" y="359"/>
            <a:chExt cx="5291" cy="919"/>
          </a:xfrm>
        </p:grpSpPr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重点积累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8" grpId="0"/>
      <p:bldP spid="2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文本框 1"/>
          <p:cNvSpPr txBox="1"/>
          <p:nvPr/>
        </p:nvSpPr>
        <p:spPr>
          <a:xfrm>
            <a:off x="1311770" y="483273"/>
            <a:ext cx="278447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二、一词多义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957544" y="1763713"/>
            <a:ext cx="333375" cy="119856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08382" y="1590675"/>
            <a:ext cx="447198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予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观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夫巴陵胜状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此则岳阳楼之大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观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也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5848" name="文本框 3"/>
          <p:cNvSpPr txBox="1"/>
          <p:nvPr/>
        </p:nvSpPr>
        <p:spPr>
          <a:xfrm>
            <a:off x="6737507" y="1590675"/>
            <a:ext cx="566737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看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849" name="文本框 4"/>
          <p:cNvSpPr txBox="1"/>
          <p:nvPr/>
        </p:nvSpPr>
        <p:spPr>
          <a:xfrm>
            <a:off x="6737507" y="2514600"/>
            <a:ext cx="106997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景象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957544" y="3643313"/>
            <a:ext cx="333375" cy="198913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90919" y="3438525"/>
            <a:ext cx="4473575" cy="240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南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极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潇湘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此乐何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极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感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极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而悲者矣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6737507" y="3444875"/>
            <a:ext cx="1729961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latin typeface="楷体" panose="02010609060101010101" charset="-122"/>
                <a:ea typeface="楷体" panose="02010609060101010101" charset="-122"/>
              </a:rPr>
              <a:t>至、到达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6737507" y="4360863"/>
            <a:ext cx="9652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穷尽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6737507" y="5278438"/>
            <a:ext cx="9652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十分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35848" grpId="0"/>
      <p:bldP spid="35849" grpId="0"/>
      <p:bldP spid="4" grpId="0" bldLvl="0" animBg="1"/>
      <p:bldP spid="5" grpId="0"/>
      <p:bldP spid="6" grpId="0"/>
      <p:bldP spid="8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左大括号 1"/>
          <p:cNvSpPr/>
          <p:nvPr/>
        </p:nvSpPr>
        <p:spPr>
          <a:xfrm>
            <a:off x="3260408" y="1105535"/>
            <a:ext cx="333375" cy="11287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27120" y="932498"/>
            <a:ext cx="27178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或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长烟一空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或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异二者之为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5848" name="文本框 3"/>
          <p:cNvSpPr txBox="1"/>
          <p:nvPr/>
        </p:nvSpPr>
        <p:spPr>
          <a:xfrm>
            <a:off x="7384733" y="932498"/>
            <a:ext cx="94932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有时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849" name="文本框 4"/>
          <p:cNvSpPr txBox="1"/>
          <p:nvPr/>
        </p:nvSpPr>
        <p:spPr>
          <a:xfrm>
            <a:off x="7384733" y="1851660"/>
            <a:ext cx="2425694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或</a:t>
            </a:r>
            <a:r>
              <a:rPr lang="zh-CN" altLang="en-US" sz="3000" b="1" dirty="0" smtClean="0">
                <a:latin typeface="楷体" panose="02010609060101010101" charset="-122"/>
                <a:ea typeface="楷体" panose="02010609060101010101" charset="-122"/>
              </a:rPr>
              <a:t>许、也许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3260408" y="2835910"/>
            <a:ext cx="333375" cy="115093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09658" y="2673985"/>
            <a:ext cx="312578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浊浪排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空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长烟一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空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7384733" y="2673985"/>
            <a:ext cx="94932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天空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7384733" y="3593148"/>
            <a:ext cx="9652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消散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260408" y="4578985"/>
            <a:ext cx="333375" cy="115252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93783" y="4451985"/>
            <a:ext cx="312578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政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人和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北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巫峡 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7384733" y="4444048"/>
            <a:ext cx="94932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顺利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7384733" y="5355273"/>
            <a:ext cx="966787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通向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35848" grpId="0"/>
      <p:bldP spid="35849" grpId="0"/>
      <p:bldP spid="4" grpId="0" bldLvl="0" animBg="1"/>
      <p:bldP spid="5" grpId="0"/>
      <p:bldP spid="6" grpId="0"/>
      <p:bldP spid="8" grpId="0"/>
      <p:bldP spid="7" grpId="0" bldLvl="0" animBg="1"/>
      <p:bldP spid="9" grpId="0"/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643823" y="2671445"/>
            <a:ext cx="47879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予观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巴陵胜状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43823" y="3190558"/>
            <a:ext cx="6734175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古：指示代词，表远指，相当于“那”；       今：丈夫，夫人      </a:t>
            </a:r>
            <a:r>
              <a:rPr lang="zh-CN" altLang="en-US" sz="3000" b="1" dirty="0">
                <a:latin typeface="宋体" panose="02010600030101010101" pitchFamily="2" charset="-122"/>
              </a:rPr>
              <a:t>     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43823" y="4443095"/>
            <a:ext cx="47879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前人之述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备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矣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12060" y="5141595"/>
            <a:ext cx="74263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（古：详尽；              今：准备）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8918" name="文本框 1"/>
          <p:cNvSpPr txBox="1"/>
          <p:nvPr/>
        </p:nvSpPr>
        <p:spPr>
          <a:xfrm>
            <a:off x="1991995" y="553720"/>
            <a:ext cx="2782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古今异义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43823" y="1322070"/>
            <a:ext cx="274637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增其旧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2060" y="1960245"/>
            <a:ext cx="77724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（古：规模；             今：制度  ）  </a:t>
            </a:r>
            <a:r>
              <a:rPr lang="zh-CN" altLang="en-US" sz="3000" b="1" dirty="0">
                <a:latin typeface="宋体" panose="02010600030101010101" pitchFamily="2" charset="-122"/>
              </a:rPr>
              <a:t>       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10" grpId="0"/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567940" y="2671445"/>
            <a:ext cx="47879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无际涯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67940" y="3323908"/>
            <a:ext cx="75787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（古：广远；       今：与“竖”相对  ）         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67940" y="4158933"/>
            <a:ext cx="47879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气象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万千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67940" y="4884420"/>
            <a:ext cx="686276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（古：事态；       今：天气变化）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67940" y="1076008"/>
            <a:ext cx="49530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此则岳阳楼之大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67940" y="1780858"/>
            <a:ext cx="596423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（古：景象；       今：看 ）         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10" grpId="0"/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553018" y="1496378"/>
            <a:ext cx="4786312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7.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浊浪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空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53018" y="2317115"/>
            <a:ext cx="68611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（古：冲向天空；   今：全部去除掉）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53018" y="3407728"/>
            <a:ext cx="4786312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8.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斯人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3018" y="4245928"/>
            <a:ext cx="68611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（古：如果没有；   今：微小）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文本框 1"/>
          <p:cNvSpPr txBox="1"/>
          <p:nvPr/>
        </p:nvSpPr>
        <p:spPr>
          <a:xfrm>
            <a:off x="1877378" y="930910"/>
            <a:ext cx="2782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特殊句式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01290" y="2162810"/>
            <a:ext cx="45275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刻唐贤今人诗赋于其上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20940" y="2162810"/>
            <a:ext cx="29083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介宾短语后置句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01290" y="3331210"/>
            <a:ext cx="38100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属予作文以记之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20940" y="3331210"/>
            <a:ext cx="14795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省略句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85415" y="4534535"/>
            <a:ext cx="44196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此则岳阳楼之大观也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03478" y="4534535"/>
            <a:ext cx="14795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判断句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  <p:bldP spid="7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613025" y="1162685"/>
            <a:ext cx="45275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迁客骚人，多会于此。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38900" y="1886585"/>
            <a:ext cx="29083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介宾短语后置句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3025" y="2848610"/>
            <a:ext cx="461168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览物之情，得无异乎？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00750" y="3550285"/>
            <a:ext cx="40576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固定句式，表反问语气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3025" y="4632960"/>
            <a:ext cx="268763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吾谁与归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99440" y="4679455"/>
            <a:ext cx="201136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宾语前置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4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5122" name="组合 4"/>
          <p:cNvGrpSpPr/>
          <p:nvPr/>
        </p:nvGrpSpPr>
        <p:grpSpPr>
          <a:xfrm>
            <a:off x="1900873" y="536893"/>
            <a:ext cx="8212137" cy="5159375"/>
            <a:chOff x="570" y="1187"/>
            <a:chExt cx="13259" cy="8426"/>
          </a:xfrm>
        </p:grpSpPr>
        <p:pic>
          <p:nvPicPr>
            <p:cNvPr id="5126" name="图片 2"/>
            <p:cNvPicPr>
              <a:picLocks noChangeAspect="1"/>
            </p:cNvPicPr>
            <p:nvPr/>
          </p:nvPicPr>
          <p:blipFill>
            <a:blip r:embed="rId3" cstate="print"/>
            <a:srcRect b="4683"/>
            <a:stretch>
              <a:fillRect/>
            </a:stretch>
          </p:blipFill>
          <p:spPr>
            <a:xfrm>
              <a:off x="570" y="1187"/>
              <a:ext cx="13259" cy="84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7" name="文本框 3"/>
            <p:cNvSpPr txBox="1"/>
            <p:nvPr/>
          </p:nvSpPr>
          <p:spPr>
            <a:xfrm>
              <a:off x="821" y="1187"/>
              <a:ext cx="12506" cy="15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晴川历历汉阳树，芳草萋萋鹦鹉洲。</a:t>
              </a:r>
              <a:endPara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                   </a:t>
              </a: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崔颢</a:t>
              </a:r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《黄鹤楼》</a:t>
              </a:r>
              <a:endPara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1904048" y="548005"/>
            <a:ext cx="8272462" cy="5220314"/>
            <a:chOff x="564" y="1136"/>
            <a:chExt cx="13259" cy="8506"/>
          </a:xfrm>
        </p:grpSpPr>
        <p:pic>
          <p:nvPicPr>
            <p:cNvPr id="5124" name="图片 6"/>
            <p:cNvPicPr>
              <a:picLocks noChangeAspect="1"/>
            </p:cNvPicPr>
            <p:nvPr/>
          </p:nvPicPr>
          <p:blipFill>
            <a:blip r:embed="rId4" cstate="print"/>
            <a:srcRect b="4103"/>
            <a:stretch>
              <a:fillRect/>
            </a:stretch>
          </p:blipFill>
          <p:spPr>
            <a:xfrm>
              <a:off x="564" y="1136"/>
              <a:ext cx="13259" cy="84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5" name="文本框 7"/>
            <p:cNvSpPr txBox="1"/>
            <p:nvPr/>
          </p:nvSpPr>
          <p:spPr>
            <a:xfrm>
              <a:off x="564" y="8791"/>
              <a:ext cx="6893" cy="851"/>
            </a:xfrm>
            <a:prstGeom prst="rect">
              <a:avLst/>
            </a:prstGeom>
            <a:solidFill>
              <a:schemeClr val="bg2">
                <a:alpha val="52156"/>
              </a:schemeClr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zh-CN" sz="2800" b="1" dirty="0">
                  <a:latin typeface="楷体" panose="02010609060101010101" charset="-122"/>
                  <a:ea typeface="楷体" panose="02010609060101010101" charset="-122"/>
                </a:rPr>
                <a:t>洞庭天下水，岳阳天下楼。</a:t>
              </a:r>
              <a:endParaRPr lang="zh-CN" altLang="zh-CN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1"/>
          <p:cNvSpPr txBox="1"/>
          <p:nvPr/>
        </p:nvSpPr>
        <p:spPr>
          <a:xfrm>
            <a:off x="2204720" y="1141730"/>
            <a:ext cx="5089525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划分层次，概括文章内容。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2204720" y="2113280"/>
            <a:ext cx="79486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第一部分：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）交代写作背景和作记缘由。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2204720" y="3932555"/>
            <a:ext cx="173513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第二部分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49408" y="2946718"/>
            <a:ext cx="5903912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）由岳阳楼的大观过渡到登楼览物的心情；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3-4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迁客骚人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的不同的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览物之情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3860483" y="3091180"/>
            <a:ext cx="293688" cy="2097088"/>
          </a:xfrm>
          <a:prstGeom prst="leftBrace">
            <a:avLst>
              <a:gd name="adj1" fmla="val 52913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3505" y="179070"/>
            <a:ext cx="3324860" cy="632460"/>
            <a:chOff x="163" y="282"/>
            <a:chExt cx="5236" cy="996"/>
          </a:xfrm>
        </p:grpSpPr>
        <p:sp>
          <p:nvSpPr>
            <p:cNvPr id="3" name="文本框 2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78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7" grpId="0"/>
      <p:bldP spid="9" grpId="0"/>
      <p:bldP spid="16" grpId="0"/>
      <p:bldP spid="1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1"/>
          <p:cNvSpPr txBox="1"/>
          <p:nvPr/>
        </p:nvSpPr>
        <p:spPr>
          <a:xfrm>
            <a:off x="1760177" y="641188"/>
            <a:ext cx="8933654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宋体" panose="02010600030101010101" pitchFamily="2" charset="-122"/>
              </a:rPr>
              <a:t>第三部分：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）抒发作者的阔大胸襟和政治抱负，这是全文的核心。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 cstate="print"/>
          <a:srcRect b="16046"/>
          <a:stretch>
            <a:fillRect/>
          </a:stretch>
        </p:blipFill>
        <p:spPr bwMode="auto">
          <a:xfrm>
            <a:off x="2715940" y="2241694"/>
            <a:ext cx="6480720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2" name="TextBox 2"/>
          <p:cNvSpPr txBox="1"/>
          <p:nvPr/>
        </p:nvSpPr>
        <p:spPr>
          <a:xfrm>
            <a:off x="2203450" y="621030"/>
            <a:ext cx="151288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3" name="TextBox 3"/>
          <p:cNvSpPr txBox="1"/>
          <p:nvPr/>
        </p:nvSpPr>
        <p:spPr>
          <a:xfrm>
            <a:off x="2058988" y="1125855"/>
            <a:ext cx="7993062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本文围绕一个哪个字进行构思，并依据其对应的哪两句话进行内容叙述的？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07640" y="2848610"/>
            <a:ext cx="5048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异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07640" y="3645218"/>
            <a:ext cx="5616575" cy="17532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览物之情，得无异乎？</a:t>
            </a:r>
            <a:endParaRPr kumimoji="0" lang="en-US" altLang="zh-CN" sz="36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或异二者之为</a:t>
            </a:r>
            <a:endParaRPr kumimoji="0" lang="zh-CN" altLang="en-US" sz="36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横卷形 2"/>
          <p:cNvSpPr/>
          <p:nvPr/>
        </p:nvSpPr>
        <p:spPr>
          <a:xfrm>
            <a:off x="3690938" y="694373"/>
            <a:ext cx="4103688" cy="936625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107" name="矩形 1"/>
          <p:cNvSpPr/>
          <p:nvPr/>
        </p:nvSpPr>
        <p:spPr>
          <a:xfrm>
            <a:off x="3978275" y="910273"/>
            <a:ext cx="36115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览物之情，得无异乎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108" name="TextBox 4"/>
          <p:cNvSpPr txBox="1"/>
          <p:nvPr/>
        </p:nvSpPr>
        <p:spPr>
          <a:xfrm>
            <a:off x="2516823" y="1930718"/>
            <a:ext cx="56165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文中“览物”的内容是什么？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6823" y="2795905"/>
            <a:ext cx="75596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衔远山，吞长江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此则岳阳楼之大观也。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6823" y="3659505"/>
            <a:ext cx="75596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若夫淫雨霏霏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呼啸猿啼。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2516823" y="4523105"/>
            <a:ext cx="75596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至若春和景明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渔歌互答。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横卷形 2"/>
          <p:cNvSpPr/>
          <p:nvPr/>
        </p:nvSpPr>
        <p:spPr>
          <a:xfrm>
            <a:off x="3811588" y="537528"/>
            <a:ext cx="4103688" cy="936625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31" name="矩形 1"/>
          <p:cNvSpPr/>
          <p:nvPr/>
        </p:nvSpPr>
        <p:spPr>
          <a:xfrm>
            <a:off x="4098925" y="753428"/>
            <a:ext cx="36115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览物之情，得无异乎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2" name="TextBox 8"/>
          <p:cNvSpPr txBox="1"/>
          <p:nvPr/>
        </p:nvSpPr>
        <p:spPr>
          <a:xfrm>
            <a:off x="1747891" y="1550353"/>
            <a:ext cx="54006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描写的景物有什么特点？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2855" y="2409190"/>
            <a:ext cx="9732936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明确：先设定写景范围，突出气势磅礴、气象万千的特点。再具体描绘一组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色调暗淡、意境悲凉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的景物和一组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色调明丽、意境和美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的景物，为体现“迁客骚人”的情感张本。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4" name="文本框 1"/>
          <p:cNvSpPr txBox="1"/>
          <p:nvPr/>
        </p:nvSpPr>
        <p:spPr>
          <a:xfrm>
            <a:off x="2112645" y="1026160"/>
            <a:ext cx="8128000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描写洞庭湖全景的句子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表达效果。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44395" y="2229485"/>
            <a:ext cx="779303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总写：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予观夫巴陵胜状，在洞庭一湖。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72958" y="3382010"/>
            <a:ext cx="81280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全景：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衔远山，吞长江，浩浩汤汤，横无际涯，朝晖夕阴，气象万千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00608" y="4966335"/>
            <a:ext cx="287178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空间、时间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9" name="文本框 9"/>
          <p:cNvSpPr txBox="1"/>
          <p:nvPr/>
        </p:nvSpPr>
        <p:spPr>
          <a:xfrm>
            <a:off x="1959293" y="1489393"/>
            <a:ext cx="6818312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衔：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洞庭湖中有许多小山，用“衔”字形象地写出湖与山的关系。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59293" y="3418205"/>
            <a:ext cx="7173912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吞：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不仅形象地写出湖与江的关系，而且“吞”字声音宽舒洪亮，读来气势磅礴。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右大括号 12"/>
          <p:cNvSpPr/>
          <p:nvPr/>
        </p:nvSpPr>
        <p:spPr>
          <a:xfrm>
            <a:off x="9037955" y="1832293"/>
            <a:ext cx="342900" cy="2874963"/>
          </a:xfrm>
          <a:prstGeom prst="rightBrace">
            <a:avLst>
              <a:gd name="adj1" fmla="val 36039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6333" name="文本框 14"/>
          <p:cNvSpPr txBox="1"/>
          <p:nvPr/>
        </p:nvSpPr>
        <p:spPr>
          <a:xfrm>
            <a:off x="9471343" y="2300605"/>
            <a:ext cx="5842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化静为动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9" grpId="0"/>
      <p:bldP spid="11" grpId="0"/>
      <p:bldP spid="13" grpId="0" bldLvl="0" animBg="1"/>
      <p:bldP spid="5633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126615" y="1344295"/>
            <a:ext cx="8251825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浩浩汤汤：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字音响亮，叠字加强气势，形容水大流急，既绘声、又绘形。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6615" y="3271520"/>
            <a:ext cx="81756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气象万千：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洞庭湖上景象变化之多之快。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26615" y="4289108"/>
            <a:ext cx="537845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横：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显得境界开阔而有气魄。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5040" y="4289108"/>
            <a:ext cx="17272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炼字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2" grpId="0"/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6" name="文本框 1"/>
          <p:cNvSpPr txBox="1"/>
          <p:nvPr/>
        </p:nvSpPr>
        <p:spPr>
          <a:xfrm>
            <a:off x="1875473" y="728980"/>
            <a:ext cx="5826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这一节的写景在全文中的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20398" y="5383530"/>
            <a:ext cx="41846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为结尾的议论做了铺垫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7347" name="文本框 1"/>
          <p:cNvSpPr txBox="1"/>
          <p:nvPr/>
        </p:nvSpPr>
        <p:spPr>
          <a:xfrm>
            <a:off x="1875473" y="1519555"/>
            <a:ext cx="7075487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“此则岳阳楼之大观也，前人之述备矣”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7348" name="文本框 10"/>
          <p:cNvSpPr txBox="1"/>
          <p:nvPr/>
        </p:nvSpPr>
        <p:spPr>
          <a:xfrm>
            <a:off x="2616835" y="2622868"/>
            <a:ext cx="4394200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“迁客骚人，多会于此”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7349" name="文本框 11"/>
          <p:cNvSpPr txBox="1"/>
          <p:nvPr/>
        </p:nvSpPr>
        <p:spPr>
          <a:xfrm>
            <a:off x="3489960" y="3630930"/>
            <a:ext cx="4394200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“览物之情，得无异乎”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7350" name="文本框 12"/>
          <p:cNvSpPr txBox="1"/>
          <p:nvPr/>
        </p:nvSpPr>
        <p:spPr>
          <a:xfrm>
            <a:off x="4401185" y="4759643"/>
            <a:ext cx="5160963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景物之“异”和感受之“异”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3918585" y="2143443"/>
            <a:ext cx="288925" cy="377825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4401185" y="3216593"/>
            <a:ext cx="287338" cy="360363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下箭头 16"/>
          <p:cNvSpPr/>
          <p:nvPr/>
        </p:nvSpPr>
        <p:spPr>
          <a:xfrm>
            <a:off x="4883785" y="4256405"/>
            <a:ext cx="288925" cy="358775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52423" y="2072005"/>
            <a:ext cx="1858962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承上启下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347" grpId="0"/>
      <p:bldP spid="57348" grpId="0"/>
      <p:bldP spid="57349" grpId="0"/>
      <p:bldP spid="57350" grpId="0"/>
      <p:bldP spid="15" grpId="0" bldLvl="0" animBg="1"/>
      <p:bldP spid="16" grpId="0" bldLvl="0" animBg="1"/>
      <p:bldP spid="17" grpId="0" bldLvl="0" animBg="1"/>
      <p:bldP spid="1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横卷形 2"/>
          <p:cNvSpPr/>
          <p:nvPr/>
        </p:nvSpPr>
        <p:spPr>
          <a:xfrm>
            <a:off x="3799523" y="597853"/>
            <a:ext cx="4103688" cy="936625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251" name="矩形 1"/>
          <p:cNvSpPr/>
          <p:nvPr/>
        </p:nvSpPr>
        <p:spPr>
          <a:xfrm>
            <a:off x="4086860" y="813753"/>
            <a:ext cx="36115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览物之情，得无异乎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2" name="TextBox 3"/>
          <p:cNvSpPr txBox="1"/>
          <p:nvPr/>
        </p:nvSpPr>
        <p:spPr>
          <a:xfrm>
            <a:off x="1069401" y="1862256"/>
            <a:ext cx="79914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“迁客骚人”的“览物之情”异在哪里？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89590" y="3163712"/>
            <a:ext cx="4284647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明确：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景暗而悲，景明而喜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6018" name="Picture 2" descr="https://p.pstatp.com/weili/bl/57420019084166585.jpg"/>
          <p:cNvPicPr>
            <a:picLocks noChangeAspect="1" noChangeArrowheads="1"/>
          </p:cNvPicPr>
          <p:nvPr/>
        </p:nvPicPr>
        <p:blipFill>
          <a:blip r:embed="rId2" cstate="print"/>
          <a:srcRect b="2385"/>
          <a:stretch>
            <a:fillRect/>
          </a:stretch>
        </p:blipFill>
        <p:spPr bwMode="auto">
          <a:xfrm>
            <a:off x="8258748" y="1491745"/>
            <a:ext cx="3096344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7172" name="文本框 2"/>
          <p:cNvSpPr txBox="1"/>
          <p:nvPr/>
        </p:nvSpPr>
        <p:spPr>
          <a:xfrm>
            <a:off x="1638257" y="1284164"/>
            <a:ext cx="5332413" cy="3553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【范仲淹】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989—1052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年），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字希文，苏州吴县人。北宋杰出的思想家、政治家、文学家。谥号“文正”，世称范文正公。代表作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《范文正公集》。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8198" name="图片 2"/>
          <p:cNvPicPr>
            <a:picLocks noChangeAspect="1"/>
          </p:cNvPicPr>
          <p:nvPr/>
        </p:nvPicPr>
        <p:blipFill>
          <a:blip r:embed="rId3" cstate="print"/>
          <a:srcRect t="13980" r="5606"/>
          <a:stretch>
            <a:fillRect/>
          </a:stretch>
        </p:blipFill>
        <p:spPr>
          <a:xfrm>
            <a:off x="7424102" y="1330659"/>
            <a:ext cx="2866772" cy="3597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8" name="组合 7"/>
          <p:cNvGrpSpPr/>
          <p:nvPr/>
        </p:nvGrpSpPr>
        <p:grpSpPr>
          <a:xfrm>
            <a:off x="110490" y="86995"/>
            <a:ext cx="3317240" cy="723900"/>
            <a:chOff x="174" y="137"/>
            <a:chExt cx="5224" cy="1140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4" name="文本框 1"/>
          <p:cNvSpPr txBox="1"/>
          <p:nvPr/>
        </p:nvSpPr>
        <p:spPr>
          <a:xfrm>
            <a:off x="1979613" y="556895"/>
            <a:ext cx="80454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朗读第三、四段，说说作者是怎样表达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悲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喜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36900" y="2871470"/>
            <a:ext cx="642778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淫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阴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浊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啸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啼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8371" name="文本框 2"/>
          <p:cNvSpPr txBox="1"/>
          <p:nvPr/>
        </p:nvSpPr>
        <p:spPr>
          <a:xfrm>
            <a:off x="1979613" y="2949258"/>
            <a:ext cx="566737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悲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373" name="文本框 5"/>
          <p:cNvSpPr txBox="1"/>
          <p:nvPr/>
        </p:nvSpPr>
        <p:spPr>
          <a:xfrm>
            <a:off x="2879725" y="2299970"/>
            <a:ext cx="650398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动：雨    风   浪    虎    猿 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8375" name="文本框 9"/>
          <p:cNvSpPr txBox="1"/>
          <p:nvPr/>
        </p:nvSpPr>
        <p:spPr>
          <a:xfrm>
            <a:off x="2879725" y="3503295"/>
            <a:ext cx="63214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静：日星    山岳    墙    楫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8376" name="文本框 11"/>
          <p:cNvSpPr txBox="1"/>
          <p:nvPr/>
        </p:nvSpPr>
        <p:spPr>
          <a:xfrm>
            <a:off x="3222625" y="4025583"/>
            <a:ext cx="584993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隐曜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潜行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倾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摧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546350" y="2492058"/>
            <a:ext cx="293688" cy="1531938"/>
          </a:xfrm>
          <a:prstGeom prst="leftBrace">
            <a:avLst>
              <a:gd name="adj1" fmla="val 40711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8378" name="文本框 14"/>
          <p:cNvSpPr txBox="1"/>
          <p:nvPr/>
        </p:nvSpPr>
        <p:spPr>
          <a:xfrm>
            <a:off x="1879600" y="4638358"/>
            <a:ext cx="8240713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景物带有浓厚的感情色彩，描绘了一幅天昏地暗、浪黑风高、恐怖凄惨的画面。</a:t>
            </a:r>
            <a:endParaRPr lang="zh-CN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8371" grpId="0"/>
      <p:bldP spid="58373" grpId="0"/>
      <p:bldP spid="58375" grpId="0"/>
      <p:bldP spid="58376" grpId="0"/>
      <p:bldP spid="14" grpId="0" bldLvl="0" animBg="1"/>
      <p:bldP spid="5837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3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9424" y="4709989"/>
            <a:ext cx="3443606" cy="193103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343910" y="2008188"/>
            <a:ext cx="64960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和煦   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翔集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游泳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互答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9395" name="文本框 2"/>
          <p:cNvSpPr txBox="1"/>
          <p:nvPr/>
        </p:nvSpPr>
        <p:spPr>
          <a:xfrm>
            <a:off x="1829435" y="2089150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喜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9396" name="文本框 10"/>
          <p:cNvSpPr txBox="1"/>
          <p:nvPr/>
        </p:nvSpPr>
        <p:spPr>
          <a:xfrm>
            <a:off x="2691448" y="1390650"/>
            <a:ext cx="6651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动：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9397" name="文本框 5"/>
          <p:cNvSpPr txBox="1"/>
          <p:nvPr/>
        </p:nvSpPr>
        <p:spPr>
          <a:xfrm>
            <a:off x="3356610" y="1390650"/>
            <a:ext cx="623728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春风     沙鸥    锦鳞   渔歌       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9398" name="文本框 8"/>
          <p:cNvSpPr txBox="1"/>
          <p:nvPr/>
        </p:nvSpPr>
        <p:spPr>
          <a:xfrm>
            <a:off x="2691448" y="2736850"/>
            <a:ext cx="6651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静：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9399" name="文本框 9"/>
          <p:cNvSpPr txBox="1"/>
          <p:nvPr/>
        </p:nvSpPr>
        <p:spPr>
          <a:xfrm>
            <a:off x="3356610" y="2736850"/>
            <a:ext cx="481171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阳光   岸芷汀兰   月光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9400" name="文本框 11"/>
          <p:cNvSpPr txBox="1"/>
          <p:nvPr/>
        </p:nvSpPr>
        <p:spPr>
          <a:xfrm>
            <a:off x="3356610" y="3381375"/>
            <a:ext cx="584835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明媚 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郁郁青青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皓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 </a:t>
            </a:r>
            <a:endParaRPr lang="en-US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346960" y="1579563"/>
            <a:ext cx="311150" cy="1606550"/>
          </a:xfrm>
          <a:prstGeom prst="leftBrace">
            <a:avLst>
              <a:gd name="adj1" fmla="val 27419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9395" grpId="0"/>
      <p:bldP spid="59396" grpId="0"/>
      <p:bldP spid="59397" grpId="0"/>
      <p:bldP spid="59398" grpId="0"/>
      <p:bldP spid="59399" grpId="0"/>
      <p:bldP spid="59400" grpId="0"/>
      <p:bldP spid="1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横卷形 2"/>
          <p:cNvSpPr/>
          <p:nvPr/>
        </p:nvSpPr>
        <p:spPr>
          <a:xfrm>
            <a:off x="3871913" y="285115"/>
            <a:ext cx="4103688" cy="935038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323" name="矩形 1"/>
          <p:cNvSpPr/>
          <p:nvPr/>
        </p:nvSpPr>
        <p:spPr>
          <a:xfrm>
            <a:off x="4159250" y="501015"/>
            <a:ext cx="3611563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览物之情，得无异乎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4" name="TextBox 4"/>
          <p:cNvSpPr txBox="1"/>
          <p:nvPr/>
        </p:nvSpPr>
        <p:spPr>
          <a:xfrm>
            <a:off x="821409" y="1262182"/>
            <a:ext cx="10936638" cy="983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请选择一处景物描写，再现画面。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（只运用描写的表达方式，可适当添加想象，营造意境）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65634" y="2301240"/>
            <a:ext cx="7993063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示例：</a:t>
            </a:r>
            <a:endParaRPr lang="en-US" altLang="zh-CN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而或长烟一空，皓月千里，浮光跃金，静影沉璧。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5306" y="3282773"/>
            <a:ext cx="8807046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在夜间，有时湖面上蒸腾着的雾气完全消散，皎洁的月光直扑下来，晚风皱起满湖涟漪，微微闪动着金色，月亮的倒影沉浸在水底，宛如一块温润而剔透的玉璧，弥散着融融的光晕。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6" name="文本框 1"/>
          <p:cNvSpPr txBox="1"/>
          <p:nvPr/>
        </p:nvSpPr>
        <p:spPr>
          <a:xfrm>
            <a:off x="1974533" y="765493"/>
            <a:ext cx="81041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作者用哪些话概括说明了“迁客骚人”的“悲”和“喜”？有何目的？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0433" y="2349818"/>
            <a:ext cx="5964237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悲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去国怀乡，忧谗畏讥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74533" y="3934143"/>
            <a:ext cx="8750294" cy="12926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目的：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将这类人的悲喜感情与下文情感作对比，引出下文，由写情自然转入议论，突出全文的主旨。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0433" y="3068955"/>
            <a:ext cx="59658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喜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心旷神怡，宠辱偕忘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横卷形 2"/>
          <p:cNvSpPr/>
          <p:nvPr/>
        </p:nvSpPr>
        <p:spPr>
          <a:xfrm>
            <a:off x="4326890" y="585788"/>
            <a:ext cx="2808288" cy="936625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371" name="矩形 1"/>
          <p:cNvSpPr/>
          <p:nvPr/>
        </p:nvSpPr>
        <p:spPr>
          <a:xfrm>
            <a:off x="4615815" y="801688"/>
            <a:ext cx="23383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或异二者之为</a:t>
            </a:r>
            <a:endParaRPr lang="zh-CN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2" name="TextBox 3"/>
          <p:cNvSpPr txBox="1"/>
          <p:nvPr/>
        </p:nvSpPr>
        <p:spPr>
          <a:xfrm>
            <a:off x="1878965" y="1593850"/>
            <a:ext cx="792003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“或异二者之为”的异是相对什么而言的？其异在哪？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39328" y="2817813"/>
            <a:ext cx="7704137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明确：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迁客骚人：以物喜，以己悲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古仁人（“我”）：不以物喜，不以己悲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9394" name="文本框 1"/>
          <p:cNvSpPr txBox="1"/>
          <p:nvPr/>
        </p:nvSpPr>
        <p:spPr>
          <a:xfrm>
            <a:off x="1396365" y="922338"/>
            <a:ext cx="8604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朗读第五段，具体说说什么是“古仁人之心”。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02423" y="2087245"/>
            <a:ext cx="750411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古仁人之心</a:t>
            </a:r>
            <a:r>
              <a:rPr lang="en-US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不以物喜，不以己悲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62735" y="3796983"/>
            <a:ext cx="1419225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忧乐观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210560" y="2941320"/>
            <a:ext cx="6351588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忧：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居庙堂之高则忧其民，处江湖之远则忧其君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”“先天下之忧而忧”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10560" y="4552633"/>
            <a:ext cx="459263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乐：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“后天下之乐而乐”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6" name="左大括号 35"/>
          <p:cNvSpPr/>
          <p:nvPr/>
        </p:nvSpPr>
        <p:spPr>
          <a:xfrm>
            <a:off x="2897823" y="3166745"/>
            <a:ext cx="336550" cy="1798638"/>
          </a:xfrm>
          <a:prstGeom prst="leftBrace">
            <a:avLst>
              <a:gd name="adj1" fmla="val 22462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32" grpId="0"/>
      <p:bldP spid="34" grpId="0"/>
      <p:bldP spid="36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9394" name="文本框 1"/>
          <p:cNvSpPr txBox="1"/>
          <p:nvPr/>
        </p:nvSpPr>
        <p:spPr>
          <a:xfrm>
            <a:off x="1613535" y="1223963"/>
            <a:ext cx="86042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朗读第五段，具体说说什么是“古仁人之心”。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2098" y="2232025"/>
            <a:ext cx="750411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古仁人之心</a:t>
            </a:r>
            <a:r>
              <a:rPr lang="en-US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不以物喜，不以己悲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60880" y="4026218"/>
            <a:ext cx="14192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忧乐观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608705" y="3170555"/>
            <a:ext cx="6351588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忧：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居庙堂之高则忧其民，处江湖之远则忧其君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”“先天下之忧而忧”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608705" y="4781868"/>
            <a:ext cx="459263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乐：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“后天下之乐而乐”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6" name="左大括号 35"/>
          <p:cNvSpPr/>
          <p:nvPr/>
        </p:nvSpPr>
        <p:spPr>
          <a:xfrm>
            <a:off x="3295968" y="3395980"/>
            <a:ext cx="336550" cy="1798638"/>
          </a:xfrm>
          <a:prstGeom prst="leftBrace">
            <a:avLst>
              <a:gd name="adj1" fmla="val 22462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32" grpId="0"/>
      <p:bldP spid="34" grpId="0"/>
      <p:bldP spid="36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1442" name="文本框 1"/>
          <p:cNvSpPr txBox="1"/>
          <p:nvPr/>
        </p:nvSpPr>
        <p:spPr>
          <a:xfrm>
            <a:off x="1778000" y="671830"/>
            <a:ext cx="8817610" cy="479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作者假托“古仁人”的政治理念，含蓄地表达了作者自己的政治理想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：以治国安邦为己任，忧在天下人之前，乐在天下人之后。这种思想是对儒家传统的“与民同乐”观念的发展，更具有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居安思危的忧患意识和苦己为人的奉献精神。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在现代社会，这种“吃苦在前，享乐在后”的精神，仍值得学习。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2467" name="TextBox 5"/>
          <p:cNvSpPr txBox="1"/>
          <p:nvPr/>
        </p:nvSpPr>
        <p:spPr>
          <a:xfrm>
            <a:off x="1578610" y="1364933"/>
            <a:ext cx="82804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作者在文章结尾发出“微斯人，吾谁与归”的感叹有何用意？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794510" y="2661920"/>
            <a:ext cx="8064500" cy="30460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indent="45720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表达了作者曲高和寡的孤独之感；</a:t>
            </a:r>
            <a:endParaRPr kumimoji="0" lang="en-US" altLang="zh-CN" sz="32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86155" marR="0" indent="-528955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表明与我一样具有“古仁人之心”的人很少，暗含对当时黑暗政治的讽刺；</a:t>
            </a:r>
            <a:endParaRPr kumimoji="0" lang="en-US" altLang="zh-CN" sz="32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indent="45720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表示对滕子京的慰勉和规箴之意。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" name="文本框 31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合作探究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3491" name="矩形 4"/>
          <p:cNvSpPr/>
          <p:nvPr/>
        </p:nvSpPr>
        <p:spPr>
          <a:xfrm>
            <a:off x="2035810" y="1087438"/>
            <a:ext cx="7993063" cy="494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庆历新政失败后，范仲淹贬居邓州。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友滕子京很有才干，但是遭人排挤，被贬岳州，情绪特别低落。范仲淹与他关系很好，担心他因为一时情绪，酿成祸端。于是借写楼记之机，规劝好友“不以物喜，不以己悲”并以自己“先天下之忧而忧，后天下之乐而乐”的济世情怀与之共勉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" name="文本框 31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背景链接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9220" name="文本框 2"/>
          <p:cNvSpPr txBox="1"/>
          <p:nvPr/>
        </p:nvSpPr>
        <p:spPr>
          <a:xfrm>
            <a:off x="1855153" y="1297940"/>
            <a:ext cx="8210550" cy="4015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1046年，范仲淹的挚友滕子京谪守巴陵郡，重修岳阳楼。当时，范仲淹亦被贬在邓州做官。滕子京请范仲淹为重修岳阳楼写记，并送去一本《洞庭晚秋图》。范仲淹依据此图，凭着丰富的想象，写下了千古名篇《岳阳楼记》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写作背景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9700" name="文本框 6"/>
          <p:cNvSpPr txBox="1"/>
          <p:nvPr/>
        </p:nvSpPr>
        <p:spPr>
          <a:xfrm>
            <a:off x="1770063" y="1520825"/>
            <a:ext cx="4632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多种表达方式的运用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1770063" y="2654300"/>
            <a:ext cx="71024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重修岳阳楼的背景和作记的原因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1770063" y="3754438"/>
            <a:ext cx="69278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洞庭湖的全景与其特殊的地理位置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4522" name="文本框 16"/>
          <p:cNvSpPr txBox="1"/>
          <p:nvPr/>
        </p:nvSpPr>
        <p:spPr>
          <a:xfrm>
            <a:off x="8772525" y="2652713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记叙</a:t>
            </a:r>
            <a:endParaRPr lang="zh-CN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4523" name="文本框 17"/>
          <p:cNvSpPr txBox="1"/>
          <p:nvPr/>
        </p:nvSpPr>
        <p:spPr>
          <a:xfrm>
            <a:off x="8872855" y="3754755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描写</a:t>
            </a:r>
            <a:endParaRPr lang="zh-CN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3505" y="179070"/>
            <a:ext cx="3324860" cy="632460"/>
            <a:chOff x="163" y="282"/>
            <a:chExt cx="5236" cy="996"/>
          </a:xfrm>
        </p:grpSpPr>
        <p:sp>
          <p:nvSpPr>
            <p:cNvPr id="34" name="文本框 3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写法探究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78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3" grpId="0"/>
      <p:bldP spid="14" grpId="0"/>
      <p:bldP spid="64522" grpId="0"/>
      <p:bldP spid="6452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6562" name="文本框 6"/>
          <p:cNvSpPr txBox="1"/>
          <p:nvPr/>
        </p:nvSpPr>
        <p:spPr>
          <a:xfrm>
            <a:off x="1943418" y="1091565"/>
            <a:ext cx="4632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繁简得宜，层层蓄势。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1943735" y="1774825"/>
            <a:ext cx="84721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文章略写“巴陵胜状”，详写“览物之情”；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从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“岳阳楼之大观”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转而描写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迁客骚人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览物之情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，最后发表议论，提出文章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先天下之忧而忧，后天下之乐而乐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的思想。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6" name="文本框 6"/>
          <p:cNvSpPr txBox="1"/>
          <p:nvPr/>
        </p:nvSpPr>
        <p:spPr>
          <a:xfrm>
            <a:off x="2181225" y="983615"/>
            <a:ext cx="4306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生动的景物描写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701" name="文本框 11"/>
          <p:cNvSpPr txBox="1"/>
          <p:nvPr/>
        </p:nvSpPr>
        <p:spPr>
          <a:xfrm>
            <a:off x="2181225" y="2472690"/>
            <a:ext cx="8013700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淫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雨霏霏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阴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风怒号，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浊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浪排空，日星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隐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耀，山岳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潜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形”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81225" y="1821815"/>
            <a:ext cx="48768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）用词准确、炼字艺术</a:t>
            </a:r>
            <a:endParaRPr lang="zh-CN" altLang="en-US" sz="3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540" name="文本框 7"/>
          <p:cNvSpPr txBox="1"/>
          <p:nvPr/>
        </p:nvSpPr>
        <p:spPr>
          <a:xfrm>
            <a:off x="2181225" y="3922078"/>
            <a:ext cx="8134350" cy="189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“排空”的“排”形象地写出了混浊的波浪借助怒吼的风势直向天空冲去的奔腾之势，使人有身临其境之感。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5" grpId="0"/>
      <p:bldP spid="65540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11"/>
          <p:cNvSpPr txBox="1"/>
          <p:nvPr/>
        </p:nvSpPr>
        <p:spPr>
          <a:xfrm>
            <a:off x="2740660" y="2007235"/>
            <a:ext cx="4435475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“阴风怒号，浊浪排空”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“沙鸥翔集，锦鳞游泳”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04860" y="2377123"/>
            <a:ext cx="6350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动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2740660" y="3505835"/>
            <a:ext cx="4414838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“日星隐耀，山岳潜形”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“岸芷汀兰，郁郁青青”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04860" y="3874135"/>
            <a:ext cx="54768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静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8614" name="文本框 4"/>
          <p:cNvSpPr txBox="1"/>
          <p:nvPr/>
        </p:nvSpPr>
        <p:spPr>
          <a:xfrm>
            <a:off x="2096135" y="1221423"/>
            <a:ext cx="55721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）动静结合、修辞的运用</a:t>
            </a:r>
            <a:endParaRPr lang="zh-CN" altLang="en-US" sz="3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1"/>
          <p:cNvSpPr txBox="1"/>
          <p:nvPr/>
        </p:nvSpPr>
        <p:spPr>
          <a:xfrm>
            <a:off x="2740660" y="5237798"/>
            <a:ext cx="22637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“浮光跃金”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53960" y="5237798"/>
            <a:ext cx="17875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比喻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文本框 11"/>
          <p:cNvSpPr txBox="1"/>
          <p:nvPr/>
        </p:nvSpPr>
        <p:spPr>
          <a:xfrm>
            <a:off x="2702878" y="2288858"/>
            <a:ext cx="42783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“上下天光，一碧万顷”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岸芷汀兰，郁郁青青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渔歌互答，此乐何极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01915" y="2668270"/>
            <a:ext cx="9747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视觉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9636" name="文本框 4"/>
          <p:cNvSpPr txBox="1"/>
          <p:nvPr/>
        </p:nvSpPr>
        <p:spPr>
          <a:xfrm>
            <a:off x="2307590" y="1372870"/>
            <a:ext cx="376078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）多种感官描写</a:t>
            </a:r>
            <a:endParaRPr lang="zh-CN" altLang="en-US" sz="3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01915" y="3587433"/>
            <a:ext cx="974725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嗅觉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01915" y="4506595"/>
            <a:ext cx="9747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听觉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4" grpId="0"/>
      <p:bldP spid="8" grpId="0"/>
      <p:bldP spid="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052320" y="1456055"/>
            <a:ext cx="8247063" cy="4015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通过对岳阳楼周围景物的描写，以及对“迁客骚人”“览物之情”的分析，表达了作者“不以物喜，不以己悲”的旷达胸襟和“先天下之忧而忧，后天下之乐而乐”的政治抱负，也表示了对好友滕子京的慰勉和规箴之意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" name="文本框 31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FF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1" name="文本框 6"/>
          <p:cNvSpPr txBox="1"/>
          <p:nvPr/>
        </p:nvSpPr>
        <p:spPr>
          <a:xfrm>
            <a:off x="5162550" y="811530"/>
            <a:ext cx="18669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岳阳楼记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629" name="文本框 23581"/>
          <p:cNvSpPr txBox="1"/>
          <p:nvPr/>
        </p:nvSpPr>
        <p:spPr>
          <a:xfrm>
            <a:off x="6138863" y="2008823"/>
            <a:ext cx="10223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叙事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0" name="文本框 23582"/>
          <p:cNvSpPr txBox="1"/>
          <p:nvPr/>
        </p:nvSpPr>
        <p:spPr>
          <a:xfrm>
            <a:off x="6138863" y="2896235"/>
            <a:ext cx="1020762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描写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1" name="文本框 23583"/>
          <p:cNvSpPr txBox="1"/>
          <p:nvPr/>
        </p:nvSpPr>
        <p:spPr>
          <a:xfrm>
            <a:off x="6459538" y="3953510"/>
            <a:ext cx="10207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抒情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3" name="文本框 23585"/>
          <p:cNvSpPr txBox="1"/>
          <p:nvPr/>
        </p:nvSpPr>
        <p:spPr>
          <a:xfrm>
            <a:off x="3089275" y="2896235"/>
            <a:ext cx="30797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概写洞庭美景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636" name="文本框 23588"/>
          <p:cNvSpPr txBox="1"/>
          <p:nvPr/>
        </p:nvSpPr>
        <p:spPr>
          <a:xfrm>
            <a:off x="3089275" y="2008823"/>
            <a:ext cx="2125663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作记缘由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637" name="文本框 23589"/>
          <p:cNvSpPr txBox="1"/>
          <p:nvPr/>
        </p:nvSpPr>
        <p:spPr>
          <a:xfrm>
            <a:off x="3089275" y="3953510"/>
            <a:ext cx="26447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览物之情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638" name="文本框 23590"/>
          <p:cNvSpPr txBox="1"/>
          <p:nvPr/>
        </p:nvSpPr>
        <p:spPr>
          <a:xfrm>
            <a:off x="3089275" y="5198110"/>
            <a:ext cx="212566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胸怀抱负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643" name="文本框 23597"/>
          <p:cNvSpPr txBox="1"/>
          <p:nvPr/>
        </p:nvSpPr>
        <p:spPr>
          <a:xfrm>
            <a:off x="5597525" y="3636010"/>
            <a:ext cx="615950" cy="124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悲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喜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5191125" y="3812223"/>
            <a:ext cx="339725" cy="971550"/>
          </a:xfrm>
          <a:prstGeom prst="leftBrace">
            <a:avLst>
              <a:gd name="adj1" fmla="val 8333"/>
              <a:gd name="adj2" fmla="val 51128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右大括号 10"/>
          <p:cNvSpPr/>
          <p:nvPr/>
        </p:nvSpPr>
        <p:spPr>
          <a:xfrm>
            <a:off x="7881938" y="2186623"/>
            <a:ext cx="360363" cy="3411538"/>
          </a:xfrm>
          <a:prstGeom prst="rightBrace">
            <a:avLst>
              <a:gd name="adj1" fmla="val 24810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3583"/>
          <p:cNvSpPr txBox="1"/>
          <p:nvPr/>
        </p:nvSpPr>
        <p:spPr>
          <a:xfrm>
            <a:off x="5437188" y="5198110"/>
            <a:ext cx="102235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议论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02968" y="2389823"/>
            <a:ext cx="1106170" cy="30051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先天下之忧而忧，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后天下之乐而乐。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3505" y="179070"/>
            <a:ext cx="3324860" cy="632460"/>
            <a:chOff x="163" y="282"/>
            <a:chExt cx="5236" cy="996"/>
          </a:xfrm>
        </p:grpSpPr>
        <p:sp>
          <p:nvSpPr>
            <p:cNvPr id="34" name="文本框 3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78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26629" grpId="0"/>
      <p:bldP spid="26630" grpId="0"/>
      <p:bldP spid="26631" grpId="0"/>
      <p:bldP spid="26633" grpId="0"/>
      <p:bldP spid="26636" grpId="0"/>
      <p:bldP spid="26637" grpId="0"/>
      <p:bldP spid="26638" grpId="0"/>
      <p:bldP spid="26643" grpId="0"/>
      <p:bldP spid="5" grpId="0" bldLvl="0" animBg="1"/>
      <p:bldP spid="11" grpId="0" bldLvl="0" animBg="1"/>
      <p:bldP spid="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10242" name="文本框 2"/>
          <p:cNvSpPr txBox="1"/>
          <p:nvPr/>
        </p:nvSpPr>
        <p:spPr>
          <a:xfrm>
            <a:off x="1672590" y="1421130"/>
            <a:ext cx="8847455" cy="3230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记：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古代的一种文体，主要通过记事、记景、记人来抒发作者的情感或发表作者见解，即景抒情、托物言志，在写法上大多以记述为主而兼有议论、抒情。例如《小石潭记》《桃花源记》等。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相关介绍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9218" name="文本框 2"/>
          <p:cNvSpPr txBox="1"/>
          <p:nvPr/>
        </p:nvSpPr>
        <p:spPr>
          <a:xfrm>
            <a:off x="1624921" y="899418"/>
            <a:ext cx="8404225" cy="4799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岳阳楼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楼址在湖南省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岳阳市西北的巴丘山下，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其前身是三国时期吴国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都督鲁肃的阅兵台。唐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玄宗开元四年（716），张说在阅兵台旧址建造楼阁，取名“岳阳楼”，常与文士们登楼赋诗。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9219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00408" y="799245"/>
            <a:ext cx="4103687" cy="3244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字词积累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8196" name="文本框 9378"/>
          <p:cNvSpPr txBox="1"/>
          <p:nvPr/>
        </p:nvSpPr>
        <p:spPr>
          <a:xfrm>
            <a:off x="3257233" y="1730375"/>
            <a:ext cx="7559675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谪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守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属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予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浩浩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汤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汤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霏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曜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岸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芷汀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兰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83" name="文本框 9382"/>
          <p:cNvSpPr txBox="1"/>
          <p:nvPr/>
        </p:nvSpPr>
        <p:spPr>
          <a:xfrm>
            <a:off x="3164562" y="1652687"/>
            <a:ext cx="922338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zhé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84442" y="1621889"/>
            <a:ext cx="1408113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shāng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04986" y="2961363"/>
            <a:ext cx="9239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fēi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501295" y="2945864"/>
            <a:ext cx="1265237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tīng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977411" y="1668384"/>
            <a:ext cx="922338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zhǔ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406650" y="2915384"/>
            <a:ext cx="922338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yào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958370" y="2945864"/>
            <a:ext cx="989012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zhǐ 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9383" grpId="0"/>
      <p:bldP spid="9" grpId="0"/>
      <p:bldP spid="14" grpId="0"/>
      <p:bldP spid="34" grpId="0"/>
      <p:bldP spid="53" grpId="0"/>
      <p:bldP spid="54" grpId="0"/>
      <p:bldP spid="55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5798</Words>
  <Application>WPS 演示</Application>
  <PresentationFormat>自定义</PresentationFormat>
  <Paragraphs>619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8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Arial Unicode MS</vt:lpstr>
      <vt:lpstr>Calibri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2019-05-22T06:52:54Z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