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sldIdLst>
    <p:sldId id="329" r:id="rId3"/>
    <p:sldId id="373" r:id="rId4"/>
    <p:sldId id="372" r:id="rId5"/>
    <p:sldId id="346" r:id="rId6"/>
    <p:sldId id="328" r:id="rId7"/>
    <p:sldId id="319" r:id="rId8"/>
    <p:sldId id="347" r:id="rId9"/>
    <p:sldId id="348" r:id="rId10"/>
    <p:sldId id="327" r:id="rId11"/>
    <p:sldId id="298" r:id="rId12"/>
    <p:sldId id="349" r:id="rId13"/>
    <p:sldId id="370" r:id="rId14"/>
    <p:sldId id="371" r:id="rId15"/>
    <p:sldId id="350" r:id="rId16"/>
    <p:sldId id="330" r:id="rId17"/>
    <p:sldId id="299" r:id="rId18"/>
    <p:sldId id="351" r:id="rId19"/>
    <p:sldId id="352" r:id="rId20"/>
    <p:sldId id="368" r:id="rId21"/>
    <p:sldId id="318" r:id="rId22"/>
    <p:sldId id="353" r:id="rId23"/>
    <p:sldId id="354" r:id="rId24"/>
    <p:sldId id="366" r:id="rId25"/>
    <p:sldId id="367" r:id="rId26"/>
    <p:sldId id="332" r:id="rId27"/>
    <p:sldId id="320" r:id="rId28"/>
    <p:sldId id="364" r:id="rId29"/>
    <p:sldId id="365" r:id="rId30"/>
    <p:sldId id="355" r:id="rId31"/>
    <p:sldId id="356" r:id="rId32"/>
    <p:sldId id="333" r:id="rId33"/>
    <p:sldId id="321" r:id="rId34"/>
    <p:sldId id="374" r:id="rId35"/>
    <p:sldId id="375" r:id="rId36"/>
    <p:sldId id="357" r:id="rId37"/>
    <p:sldId id="334" r:id="rId38"/>
    <p:sldId id="326" r:id="rId39"/>
    <p:sldId id="362" r:id="rId40"/>
    <p:sldId id="363" r:id="rId41"/>
    <p:sldId id="335" r:id="rId42"/>
    <p:sldId id="358" r:id="rId43"/>
    <p:sldId id="359" r:id="rId44"/>
    <p:sldId id="322" r:id="rId45"/>
    <p:sldId id="360" r:id="rId46"/>
    <p:sldId id="361" r:id="rId47"/>
    <p:sldId id="336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notesMaster" Target="notesMasters/notesMaster1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4.pn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.png"/><Relationship Id="rId1" Type="http://schemas.openxmlformats.org/officeDocument/2006/relationships/image" Target="../media/image15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19.jpeg"/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1590" y="-3810"/>
            <a:ext cx="12235180" cy="6865620"/>
          </a:xfrm>
          <a:prstGeom prst="rect">
            <a:avLst/>
          </a:prstGeom>
        </p:spPr>
      </p:pic>
      <p:pic>
        <p:nvPicPr>
          <p:cNvPr id="3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253470" y="265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文本框 1"/>
          <p:cNvSpPr txBox="1"/>
          <p:nvPr/>
        </p:nvSpPr>
        <p:spPr>
          <a:xfrm>
            <a:off x="6350" y="4202430"/>
            <a:ext cx="12160885" cy="132207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7171" name="标题 1"/>
          <p:cNvSpPr>
            <a:spLocks noGrp="1"/>
          </p:cNvSpPr>
          <p:nvPr/>
        </p:nvSpPr>
        <p:spPr>
          <a:xfrm>
            <a:off x="3956050" y="4228783"/>
            <a:ext cx="427990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12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湖心亭看雪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48125" y="4946650"/>
            <a:ext cx="40957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矩形 3"/>
          <p:cNvSpPr/>
          <p:nvPr/>
        </p:nvSpPr>
        <p:spPr>
          <a:xfrm>
            <a:off x="2175828" y="922020"/>
            <a:ext cx="7488237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到亭上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有两人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铺毡对坐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一童子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烧酒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炉正沸。见余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大喜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曰：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湖中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焉得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更有此人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?”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拉余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同饮。余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强饮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三大白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而别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问其姓氏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金陵人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客此。及下船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舟子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喃喃曰：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莫说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相公痴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更有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痴似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相公者。”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7409" name="Rectangle 2"/>
          <p:cNvSpPr/>
          <p:nvPr/>
        </p:nvSpPr>
        <p:spPr>
          <a:xfrm>
            <a:off x="2033270" y="2032635"/>
            <a:ext cx="7845425" cy="1346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崇祯五年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十二月，余住西湖。大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雪三日，湖中人鸟声俱绝。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363" name="文本框 2"/>
          <p:cNvSpPr txBox="1"/>
          <p:nvPr/>
        </p:nvSpPr>
        <p:spPr>
          <a:xfrm>
            <a:off x="2903220" y="1557973"/>
            <a:ext cx="22494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公元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1632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412" name="文本框 1"/>
          <p:cNvSpPr txBox="1"/>
          <p:nvPr/>
        </p:nvSpPr>
        <p:spPr>
          <a:xfrm>
            <a:off x="1884045" y="675323"/>
            <a:ext cx="5759450" cy="584200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再读课文，结合课下注释翻译。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385" name="矩形 1"/>
          <p:cNvSpPr/>
          <p:nvPr/>
        </p:nvSpPr>
        <p:spPr>
          <a:xfrm>
            <a:off x="2104708" y="3616960"/>
            <a:ext cx="8142287" cy="2011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译文：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崇祯五年十二月，我住在西湖。接连下了三天的大雪，湖中行人、飞鸟的声音都消失了。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15363" grpId="0"/>
      <p:bldP spid="1638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8434" name="Rectangle 2"/>
          <p:cNvSpPr/>
          <p:nvPr/>
        </p:nvSpPr>
        <p:spPr>
          <a:xfrm>
            <a:off x="1611825" y="1529715"/>
            <a:ext cx="9376474" cy="3539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是日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更定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矣，余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一小舟，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拥毳衣炉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火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，独往湖心亭看雪。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雾凇沆砀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，天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与云与山与水，上下一白。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2421723" y="1007428"/>
            <a:ext cx="24066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晚上八时左右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1" name="文本框 1"/>
          <p:cNvSpPr txBox="1"/>
          <p:nvPr/>
        </p:nvSpPr>
        <p:spPr>
          <a:xfrm>
            <a:off x="4084772" y="2154303"/>
            <a:ext cx="15176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撑（船）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3" name="文本框 4"/>
          <p:cNvSpPr txBox="1"/>
          <p:nvPr/>
        </p:nvSpPr>
        <p:spPr>
          <a:xfrm>
            <a:off x="5706595" y="3640773"/>
            <a:ext cx="344487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冰花周围弥漫着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白汽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64806" y="2208390"/>
            <a:ext cx="4448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裹着裘皮衣服，围着火炉。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9458" name="Rectangle 2"/>
          <p:cNvSpPr/>
          <p:nvPr/>
        </p:nvSpPr>
        <p:spPr>
          <a:xfrm>
            <a:off x="2419668" y="1268413"/>
            <a:ext cx="786606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湖上影子，惟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长堤一痕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，湖心亭一点，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与余舟一芥，舟中人两三粒而已。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3348990" y="692150"/>
            <a:ext cx="60071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指西湖长堤在雪中隐隐露出一道痕迹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242" name="图片 6150" descr="6"/>
          <p:cNvPicPr>
            <a:picLocks noChangeAspect="1" noChangeArrowheads="1"/>
          </p:cNvPicPr>
          <p:nvPr/>
        </p:nvPicPr>
        <p:blipFill>
          <a:blip r:embed="rId2" cstate="print"/>
          <a:srcRect b="6935"/>
          <a:stretch>
            <a:fillRect/>
          </a:stretch>
        </p:blipFill>
        <p:spPr bwMode="auto">
          <a:xfrm>
            <a:off x="3827939" y="3224024"/>
            <a:ext cx="4536504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0482" name="矩形 1"/>
          <p:cNvSpPr/>
          <p:nvPr/>
        </p:nvSpPr>
        <p:spPr>
          <a:xfrm>
            <a:off x="1942148" y="478473"/>
            <a:ext cx="8281987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译文：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这一天晚上初更时，我划着一叶扁舟，穿着毛皮衣服，带着火炉，独自前往湖心亭看雪。（湖上）弥漫着水汽凝成冰花，天与云与山与水，浑然一体，白茫茫一片。湖上（比较清晰的）影子，只有（淡淡的）一道长堤的痕迹，一点湖心亭的轮廓，和我的一叶小舟，舟中的两三粒人影罢了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1506" name="Rectangle 2"/>
          <p:cNvSpPr/>
          <p:nvPr/>
        </p:nvSpPr>
        <p:spPr>
          <a:xfrm>
            <a:off x="2152015" y="724218"/>
            <a:ext cx="7942263" cy="50298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到亭上，有两人铺毡对坐，一童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子烧酒，炉正沸。见余大惊喜，曰：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“湖中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焉得更有此人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！”拉余同饮。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余强饮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三大白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而别。问其姓氏，是金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陵人，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客此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13" name="文本框 4"/>
          <p:cNvSpPr txBox="1"/>
          <p:nvPr/>
        </p:nvSpPr>
        <p:spPr>
          <a:xfrm>
            <a:off x="3363972" y="3691750"/>
            <a:ext cx="16176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三大杯酒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4" name="文本框 5"/>
          <p:cNvSpPr txBox="1"/>
          <p:nvPr/>
        </p:nvSpPr>
        <p:spPr>
          <a:xfrm>
            <a:off x="3169603" y="4653280"/>
            <a:ext cx="16557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客居此地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66010" y="2026285"/>
            <a:ext cx="6951663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哪能还有这样的人呢！意思是想不到还会有这样的人。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2530" name="矩形 1"/>
          <p:cNvSpPr/>
          <p:nvPr/>
        </p:nvSpPr>
        <p:spPr>
          <a:xfrm>
            <a:off x="1952308" y="683895"/>
            <a:ext cx="8080375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了亭子上，看见有两个人已铺好了毡子，相对而坐，一个童子正把酒炉里的酒烧得滚沸。（他们）看见我，非常高兴地说：“在湖中怎么还能碰上（您）这样（有闲情雅致）的人呢！”拉着我一同饮酒。我尽力饮了三大杯，然后（和他们）道别。问他们的姓氏，得知他们是金陵人，在此地客居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3554" name="Rectangle 2"/>
          <p:cNvSpPr/>
          <p:nvPr/>
        </p:nvSpPr>
        <p:spPr>
          <a:xfrm>
            <a:off x="1755458" y="1160145"/>
            <a:ext cx="7969250" cy="166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及下船，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舟子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喃喃曰：“莫说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相公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痴，更有痴似相公者！”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363" name="文本框 2"/>
          <p:cNvSpPr txBox="1"/>
          <p:nvPr/>
        </p:nvSpPr>
        <p:spPr>
          <a:xfrm>
            <a:off x="3418840" y="922020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船夫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85" name="矩形 1"/>
          <p:cNvSpPr/>
          <p:nvPr/>
        </p:nvSpPr>
        <p:spPr>
          <a:xfrm>
            <a:off x="1563370" y="3246120"/>
            <a:ext cx="8429625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等到（回来时）下了船，船夫嘟哝道：“不要说相公您痴，还有像您一样痴的人呢！”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6292215" y="922020"/>
            <a:ext cx="31289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旧时对士人的尊称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6385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72310" y="1167765"/>
            <a:ext cx="28654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一、一词多义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56119" y="2065020"/>
            <a:ext cx="369093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日更定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金陵人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94389" y="2338388"/>
            <a:ext cx="15017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这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94389" y="3049588"/>
            <a:ext cx="29098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判断动词，是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122427" y="2339975"/>
            <a:ext cx="333375" cy="1111250"/>
          </a:xfrm>
          <a:prstGeom prst="leftBrace">
            <a:avLst>
              <a:gd name="adj1" fmla="val 26144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68489" y="3752850"/>
            <a:ext cx="369093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是日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湖中焉得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有此人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19049" y="3921044"/>
            <a:ext cx="3571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古代夜间计时单位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94389" y="4694238"/>
            <a:ext cx="25796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还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122427" y="3997325"/>
            <a:ext cx="333375" cy="1133475"/>
          </a:xfrm>
          <a:prstGeom prst="leftBrace">
            <a:avLst>
              <a:gd name="adj1" fmla="val 3326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3830" y="137160"/>
            <a:ext cx="3264535" cy="674370"/>
            <a:chOff x="258" y="216"/>
            <a:chExt cx="5141" cy="1062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重点积累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8" grpId="0" bldLvl="0" animBg="1"/>
      <p:bldP spid="12" grpId="0"/>
      <p:bldP spid="13" grpId="0"/>
      <p:bldP spid="14" grpId="0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46942" y="1226542"/>
            <a:ext cx="369093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上下一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余强饮三大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白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而别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69667" y="1456730"/>
            <a:ext cx="15017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白色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00653" y="2090437"/>
            <a:ext cx="29098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酒杯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597705" y="1456730"/>
            <a:ext cx="333375" cy="1111250"/>
          </a:xfrm>
          <a:prstGeom prst="leftBrace">
            <a:avLst>
              <a:gd name="adj1" fmla="val 33268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43767" y="3374430"/>
            <a:ext cx="369093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见余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惊喜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余强饮三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白而别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99349" y="3621782"/>
            <a:ext cx="32400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非常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69667" y="4315817"/>
            <a:ext cx="25796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大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597705" y="3617317"/>
            <a:ext cx="333375" cy="1133475"/>
          </a:xfrm>
          <a:prstGeom prst="leftBrace">
            <a:avLst>
              <a:gd name="adj1" fmla="val 36830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/>
      <p:bldP spid="8" grpId="0" bldLvl="0" animBg="1"/>
      <p:bldP spid="12" grpId="0"/>
      <p:bldP spid="13" grpId="0"/>
      <p:bldP spid="14" grpId="0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8194" name="文本框 1"/>
          <p:cNvSpPr txBox="1">
            <a:spLocks noChangeArrowheads="1"/>
          </p:cNvSpPr>
          <p:nvPr/>
        </p:nvSpPr>
        <p:spPr bwMode="auto">
          <a:xfrm>
            <a:off x="1211466" y="1135950"/>
            <a:ext cx="9792329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熟读并背诵课文，体会本文白描的写法。</a:t>
            </a:r>
            <a:endParaRPr kumimoji="0" lang="en-US" altLang="zh-CN" sz="32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整体感悟，细心品读，体会本文的审美意境。</a:t>
            </a:r>
            <a:endParaRPr kumimoji="0" lang="en-US" altLang="zh-CN" sz="32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0850" marR="0" indent="-45085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kumimoji="0" lang="zh-CN" altLang="en-US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联系作者的生平事迹及创作背景，体会其家国之思。</a:t>
            </a:r>
            <a:endParaRPr kumimoji="0" lang="zh-CN" altLang="en-US" sz="32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文本框 1"/>
          <p:cNvSpPr txBox="1"/>
          <p:nvPr/>
        </p:nvSpPr>
        <p:spPr>
          <a:xfrm>
            <a:off x="1459542" y="541235"/>
            <a:ext cx="30454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二、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古今异义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1746" name="文本框 3"/>
          <p:cNvSpPr txBox="1"/>
          <p:nvPr/>
        </p:nvSpPr>
        <p:spPr>
          <a:xfrm>
            <a:off x="2309275" y="1332250"/>
            <a:ext cx="31051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住西湖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7" name="文本框 4"/>
          <p:cNvSpPr txBox="1"/>
          <p:nvPr/>
        </p:nvSpPr>
        <p:spPr>
          <a:xfrm>
            <a:off x="2993014" y="2239979"/>
            <a:ext cx="61150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古义：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     今义：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剩下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1748" name="文本框 5"/>
          <p:cNvSpPr txBox="1"/>
          <p:nvPr/>
        </p:nvSpPr>
        <p:spPr>
          <a:xfrm>
            <a:off x="2309275" y="3357900"/>
            <a:ext cx="46434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余强饮三大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而别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9" name="文本框 6"/>
          <p:cNvSpPr txBox="1"/>
          <p:nvPr/>
        </p:nvSpPr>
        <p:spPr>
          <a:xfrm>
            <a:off x="3039525" y="4088150"/>
            <a:ext cx="5676900" cy="1272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古义：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古代罚酒用的酒杯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今义：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白色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  <p:bldP spid="31748" grpId="0"/>
      <p:bldP spid="317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Box 5"/>
          <p:cNvSpPr txBox="1"/>
          <p:nvPr/>
        </p:nvSpPr>
        <p:spPr>
          <a:xfrm>
            <a:off x="1893253" y="1466430"/>
            <a:ext cx="77041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请从文中找出一个最恰当的字来评价张岱。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4"/>
          <p:cNvSpPr txBox="1"/>
          <p:nvPr/>
        </p:nvSpPr>
        <p:spPr>
          <a:xfrm>
            <a:off x="4701540" y="2542540"/>
            <a:ext cx="93984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痴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3"/>
          <p:cNvSpPr txBox="1"/>
          <p:nvPr/>
        </p:nvSpPr>
        <p:spPr>
          <a:xfrm>
            <a:off x="2191111" y="3481479"/>
            <a:ext cx="81359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莫说相公痴，更有痴似相公者 ！”</a:t>
            </a:r>
            <a:endParaRPr lang="zh-CN" altLang="en-US" sz="32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580" y="227965"/>
            <a:ext cx="3359150" cy="582930"/>
            <a:chOff x="108" y="359"/>
            <a:chExt cx="5290" cy="918"/>
          </a:xfrm>
        </p:grpSpPr>
        <p:sp>
          <p:nvSpPr>
            <p:cNvPr id="3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细节探究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TextBox 1"/>
          <p:cNvSpPr txBox="1"/>
          <p:nvPr/>
        </p:nvSpPr>
        <p:spPr>
          <a:xfrm>
            <a:off x="1901508" y="629323"/>
            <a:ext cx="77771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结合文章内容，说一说张岱“痴”在哪里？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65" name="Rectangle 1"/>
          <p:cNvSpPr/>
          <p:nvPr/>
        </p:nvSpPr>
        <p:spPr>
          <a:xfrm>
            <a:off x="1602572" y="1595422"/>
            <a:ext cx="9571706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）“是日更定”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说明时间之早。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）“十二月”“大雪三日，湖中人鸟声俱绝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说明这是冬季最冷的时候，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大雪后西湖空旷、肃杀、冷寂，湖山封冻，人鸟瑟缩不敢外出，不敢作声，连空气仿佛也冻结了。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892412" y="1442284"/>
            <a:ext cx="8677431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（3）“独往湖心亭看雪”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——说明张岱是独自一人挑在这么冷的天，这么冷的凌晨去湖心亭看雪的，可见他的“痴”，表现他不畏严寒的雅兴和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超凡脱俗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的情趣。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矩形 1"/>
          <p:cNvSpPr/>
          <p:nvPr/>
        </p:nvSpPr>
        <p:spPr>
          <a:xfrm>
            <a:off x="790413" y="568163"/>
            <a:ext cx="984142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思考：明明有舟子，作者为什么说是“独往”呢？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73817" y="1761130"/>
            <a:ext cx="9097505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</a:rPr>
              <a:t>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他认为舟子看不懂，不是他的知音，不会理解他来湖心亭看雪的心情，从文章最后一句中就可知道舟子的观念。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这个“独”字反映出他作为文人雅士的清高孤傲。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矩形 1"/>
          <p:cNvSpPr/>
          <p:nvPr/>
        </p:nvSpPr>
        <p:spPr>
          <a:xfrm>
            <a:off x="449450" y="504847"/>
            <a:ext cx="10538847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舟子不懂张岱的那份超脱世俗的情趣，那有别的人懂吗？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48376" y="1252829"/>
            <a:ext cx="34559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两个金陵人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4233" y="1998496"/>
            <a:ext cx="9992553" cy="101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作者在介绍两位金陵人的时候有何特别之处？你从中体会到了什么？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6768" y="3192538"/>
            <a:ext cx="63373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问其姓氏，是金陵人，客此。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2889" y="4170680"/>
            <a:ext cx="9043132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表面上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看似答非所问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；可实际上这恰是作者的高明之处。作者强调“金陵人”“客”，他乡遇知音，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暗示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这引起了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他对故国的思念。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矩形 1"/>
          <p:cNvSpPr/>
          <p:nvPr/>
        </p:nvSpPr>
        <p:spPr>
          <a:xfrm>
            <a:off x="1121033" y="1043003"/>
            <a:ext cx="998156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知识链接：</a:t>
            </a:r>
            <a:endParaRPr lang="en-US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“金陵”，就是现在的南京，曾是明朝的京都，明朝开国之初的五十三（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1368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～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1420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年）建都在长江下游的南京。永乐十八年（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1420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年）迁都北京后，南京成为明朝的留都。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矩形 1"/>
          <p:cNvSpPr/>
          <p:nvPr/>
        </p:nvSpPr>
        <p:spPr>
          <a:xfrm>
            <a:off x="1053886" y="376555"/>
            <a:ext cx="953145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文中还有一句话也能表现他的故国之思，找一找是哪句？如何体现的？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17644" y="1816418"/>
            <a:ext cx="286321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崇祯五年十二月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70828" y="2748064"/>
            <a:ext cx="8990529" cy="2169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纪年的方法多种，如年号纪年、干支纪年、公元纪年等，当时已是清朝，他偏偏选用明朝的年号来纪年，就说明他身在清朝却还念念不忘明朝。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矩形 1"/>
          <p:cNvSpPr/>
          <p:nvPr/>
        </p:nvSpPr>
        <p:spPr>
          <a:xfrm>
            <a:off x="1517720" y="539072"/>
            <a:ext cx="8726659" cy="10144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作者与两位金陵人在湖心亭巧遇时的心情如何？结合具体语句进行分析。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3139" y="2051448"/>
            <a:ext cx="8898217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①惊喜、愉悦。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“湖中焉得更有此人”这一惊叹发之于二客，其实也是作者的心声。作者不直接表述自己巧遇知音的愉悦、惊喜，反写二客，足见作者构思之巧，韵味无穷。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286360" y="1196346"/>
            <a:ext cx="9360976" cy="32932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亭中人因意外惊喜才“拉余同饮”， “强饮三大白” 一个“强”字，传达出作者的兴致之高。本来不会喝酒，但因这意外的相逢又不可不喝，而且连饮三大杯，双方真有点相见恨晚的感觉，由此我们可以联想“酒逢知己千杯少”的喜悦之情了。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18437" name="文本框 18436"/>
          <p:cNvSpPr txBox="1"/>
          <p:nvPr/>
        </p:nvSpPr>
        <p:spPr>
          <a:xfrm>
            <a:off x="2262823" y="1244283"/>
            <a:ext cx="7905750" cy="42748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湖心亭：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位于杭州西湖之中，据说是宋代整修西湖时，以湖泥堆成小山，成为一岛，是西湖三岛之一，后于山上建成亭阁，叫湖心亭。这是观赏西湖风景的好地方，因此常有文人墨客到此赏景。　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611824" y="1273278"/>
            <a:ext cx="9283484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②惆怅、感伤。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己难觅，难求。为此古人曾发“人生得一知己足矣”的感慨，而作者不经意之间，却遇到了，但紧接着却又是无奈的分别并且难有后会之期。想及如此，怎能不令人惆怅！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矩形 1"/>
          <p:cNvSpPr/>
          <p:nvPr/>
        </p:nvSpPr>
        <p:spPr>
          <a:xfrm>
            <a:off x="1523575" y="518279"/>
            <a:ext cx="9185753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在“崇祯十二月”“大雪三日后”的“更定”时分，三人在湖心亭看雪，真是真正的“痴迷人”，那么，湖心亭的雪景值得他们的“痴”吗？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57005" y="2358945"/>
            <a:ext cx="9253801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雾凇沆砀，天与云与山与水，上下一白。湖上影子，惟长堤一痕、湖心亭一点、与余舟一芥、舟中人两三粒而已。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01833" y="4797425"/>
            <a:ext cx="2757487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美在哪儿？</a:t>
            </a:r>
            <a:endParaRPr lang="zh-CN" altLang="en-US" sz="40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AutoShape 2" descr="http://photocdn.sohu.com/20151223/mp50092800_1450844009508_1_th.jpeg"/>
          <p:cNvSpPr>
            <a:spLocks noChangeAspect="1"/>
          </p:cNvSpPr>
          <p:nvPr/>
        </p:nvSpPr>
        <p:spPr>
          <a:xfrm>
            <a:off x="1771015" y="7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963" name="AutoShape 4" descr="http://photocdn.sohu.com/20151223/mp50092800_1450844009508_1_th.jpeg"/>
          <p:cNvSpPr>
            <a:spLocks noChangeAspect="1"/>
          </p:cNvSpPr>
          <p:nvPr/>
        </p:nvSpPr>
        <p:spPr>
          <a:xfrm>
            <a:off x="1898015" y="134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964" name="AutoShape 6" descr="http://photocdn.sohu.com/20151223/mp50092800_1450844009508_1_th.jpeg"/>
          <p:cNvSpPr>
            <a:spLocks noChangeAspect="1"/>
          </p:cNvSpPr>
          <p:nvPr/>
        </p:nvSpPr>
        <p:spPr>
          <a:xfrm>
            <a:off x="2025015" y="261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80907" name="Picture 11" descr="http://p3.pstatp.com/large/pgc-image/152643753283116a0b92669"/>
          <p:cNvPicPr>
            <a:picLocks noChangeAspect="1" noChangeArrowheads="1"/>
          </p:cNvPicPr>
          <p:nvPr/>
        </p:nvPicPr>
        <p:blipFill>
          <a:blip r:embed="rId2" cstate="print"/>
          <a:srcRect b="5501"/>
          <a:stretch>
            <a:fillRect/>
          </a:stretch>
        </p:blipFill>
        <p:spPr bwMode="auto">
          <a:xfrm>
            <a:off x="2515032" y="917104"/>
            <a:ext cx="7416824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0909" name="Picture 13" descr="http://p1.pstatp.com/large/10904/59835587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032" y="917104"/>
            <a:ext cx="7416824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0913" name="Picture 17" descr="http://img.xker.com/xkerfiles/allimg/1801/120F43P0-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43023" y="845095"/>
            <a:ext cx="7488832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Rectangle 1"/>
          <p:cNvSpPr/>
          <p:nvPr/>
        </p:nvSpPr>
        <p:spPr>
          <a:xfrm>
            <a:off x="1829839" y="1178445"/>
            <a:ext cx="8879490" cy="304698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719455"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前一句作者连用三个“与”，生动地写出了天空、云层、湖水之间白茫茫浑然难辨的景象，写的是由上到下的全景，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突出天地茫茫，阔大辽远之势，即着眼于“大”字。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矩形 1"/>
          <p:cNvSpPr/>
          <p:nvPr/>
        </p:nvSpPr>
        <p:spPr>
          <a:xfrm>
            <a:off x="1115879" y="974230"/>
            <a:ext cx="10011904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 eaLnBrk="0" hangingPunct="0">
              <a:lnSpc>
                <a:spcPct val="150000"/>
              </a:lnSpc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后一句作者变换角度，连用“一痕、一点、一芥、两三粒”，由大到小，由远到近，不仅表现了视线的移动，景色的变化，而且暗示了小船在夜色中缓缓行进，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展现了一个微妙而变幻的意境，给人一种似有若无，依稀恍惚之感。突出“小”字。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矩形 1"/>
          <p:cNvSpPr/>
          <p:nvPr/>
        </p:nvSpPr>
        <p:spPr>
          <a:xfrm>
            <a:off x="1735811" y="1549561"/>
            <a:ext cx="8849532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“一白”“一痕”“一点”“一芥”“两三粒” 文字简练朴素，不加渲染，寥寥几笔就勾勒出湖中雪景之美，这种写作方法就称之谓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白描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Text Box 2"/>
          <p:cNvSpPr txBox="1"/>
          <p:nvPr/>
        </p:nvSpPr>
        <p:spPr>
          <a:xfrm>
            <a:off x="1539073" y="1444905"/>
            <a:ext cx="9480222" cy="29546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白描原是中国画的一种技法，是一种不加色彩或很少用色彩，而只用墨线在白底上勾勒物象的画法。        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写作中是一种描写的方法，指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抓住事物的特征，以质朴的文字，寥寥几笔就勾勒出事物形象的描写方法。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5059" name="矩形 5"/>
          <p:cNvSpPr/>
          <p:nvPr/>
        </p:nvSpPr>
        <p:spPr>
          <a:xfrm>
            <a:off x="1911033" y="631190"/>
            <a:ext cx="1479550" cy="584200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 描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46082" name="图片 81922" descr="未标题-2"/>
          <p:cNvPicPr>
            <a:picLocks noChangeAspect="1"/>
          </p:cNvPicPr>
          <p:nvPr/>
        </p:nvPicPr>
        <p:blipFill>
          <a:blip r:embed="rId1" cstate="print"/>
          <a:srcRect l="1727" t="5476" r="2364" b="4282"/>
          <a:stretch>
            <a:fillRect/>
          </a:stretch>
        </p:blipFill>
        <p:spPr>
          <a:xfrm>
            <a:off x="2225584" y="712923"/>
            <a:ext cx="7352369" cy="502202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03505" y="179070"/>
            <a:ext cx="3324860" cy="632460"/>
            <a:chOff x="163" y="282"/>
            <a:chExt cx="5236" cy="996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写法探究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78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1205" name="矩形 51204"/>
          <p:cNvSpPr/>
          <p:nvPr/>
        </p:nvSpPr>
        <p:spPr>
          <a:xfrm>
            <a:off x="1830070" y="1128078"/>
            <a:ext cx="6426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描写细致入微，富有诗情画意。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6" name="文本框 51205"/>
          <p:cNvSpPr txBox="1"/>
          <p:nvPr/>
        </p:nvSpPr>
        <p:spPr>
          <a:xfrm>
            <a:off x="1758633" y="1847215"/>
            <a:ext cx="8054975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文章第一段用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个字描写西湖雪景，渲染了一幅雪光水气浑然一体、天色湖光茫然一片的背景，然后又以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一痕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一点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一芥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等一组传神的数量词把长堤、湖心亭、舟与舟中人写得既微乎其微又迷蒙不清。这既是一幅朦胧的水墨画，又是一首梦幻般的诗。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  <p:bldP spid="5120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8130" name="矩形 51204"/>
          <p:cNvSpPr/>
          <p:nvPr/>
        </p:nvSpPr>
        <p:spPr>
          <a:xfrm>
            <a:off x="1953895" y="1263968"/>
            <a:ext cx="6426200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笔法曲折多变，巧妙运用对比。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6" name="文本框 51205"/>
          <p:cNvSpPr txBox="1"/>
          <p:nvPr/>
        </p:nvSpPr>
        <p:spPr>
          <a:xfrm>
            <a:off x="1953895" y="2124393"/>
            <a:ext cx="8054975" cy="2601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）文章开头描写大雪三日之景时，运用高度写意手法，不从视觉着笔，却从听觉入手，更能画出大雪的威严。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4"/>
          <p:cNvGrpSpPr/>
          <p:nvPr/>
        </p:nvGrpSpPr>
        <p:grpSpPr>
          <a:xfrm>
            <a:off x="2179482" y="452755"/>
            <a:ext cx="7713818" cy="5715000"/>
            <a:chOff x="373224" y="620688"/>
            <a:chExt cx="7714320" cy="5715000"/>
          </a:xfrm>
        </p:grpSpPr>
        <p:pic>
          <p:nvPicPr>
            <p:cNvPr id="10246" name="Picture 2" descr="http://a0.att.hudong.com/38/89/01300542516436139989897510231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7544" y="620688"/>
              <a:ext cx="7620000" cy="5715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7" name="Text Box 1028"/>
            <p:cNvSpPr txBox="1"/>
            <p:nvPr/>
          </p:nvSpPr>
          <p:spPr>
            <a:xfrm>
              <a:off x="373224" y="2348880"/>
              <a:ext cx="2398551" cy="396044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最爱湖东行不足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绿杨阴里白沙堤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白居易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3" name="组合 4"/>
          <p:cNvGrpSpPr/>
          <p:nvPr/>
        </p:nvGrpSpPr>
        <p:grpSpPr>
          <a:xfrm>
            <a:off x="2051050" y="357505"/>
            <a:ext cx="8104188" cy="5905500"/>
            <a:chOff x="449614" y="692696"/>
            <a:chExt cx="8236365" cy="5472608"/>
          </a:xfrm>
        </p:grpSpPr>
        <p:pic>
          <p:nvPicPr>
            <p:cNvPr id="10244" name="Picture 2" descr="http://att2.citysbs.com/hangzhou/sns01/forum/2011/07/27-08/20110727_789e664fe34cf04a0a5avpKpUf10L213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9614" y="692696"/>
              <a:ext cx="8236365" cy="54726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5" name="Text Box 4"/>
            <p:cNvSpPr txBox="1"/>
            <p:nvPr/>
          </p:nvSpPr>
          <p:spPr>
            <a:xfrm>
              <a:off x="539552" y="764704"/>
              <a:ext cx="3672481" cy="2320764"/>
            </a:xfrm>
            <a:prstGeom prst="rect">
              <a:avLst/>
            </a:prstGeom>
            <a:solidFill>
              <a:schemeClr val="bg1">
                <a:alpha val="38039"/>
              </a:schemeClr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欲把西湖比西子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淡妆浓抹总相宜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苏轼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51205"/>
          <p:cNvSpPr txBox="1"/>
          <p:nvPr/>
        </p:nvSpPr>
        <p:spPr>
          <a:xfrm>
            <a:off x="1778953" y="704533"/>
            <a:ext cx="805497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）描写湖中雪景，先以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上下一白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字，状其混茫难辨，使人唯觉其大，而下文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一痕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一点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一芥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字，则状其历历可数，使人唯觉其小，大与小形成一组鲜明的对比。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576052" y="4403293"/>
            <a:ext cx="3312368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0178" name="文本框 51205"/>
          <p:cNvSpPr txBox="1"/>
          <p:nvPr/>
        </p:nvSpPr>
        <p:spPr>
          <a:xfrm>
            <a:off x="2104390" y="971233"/>
            <a:ext cx="8054975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）写亭中会友时，反客为主，以客之喜表现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余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之喜，以客之叹表现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余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之心声。最后又将客之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痴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相公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痴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进行对比，以舟子之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喃喃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不解与友人同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余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一见如故进行对比，突出知音难觅。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1202" name="矩形 51204"/>
          <p:cNvSpPr/>
          <p:nvPr/>
        </p:nvSpPr>
        <p:spPr>
          <a:xfrm>
            <a:off x="1974215" y="919480"/>
            <a:ext cx="6426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记叙、议论、抒情融于一体。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6" name="文本框 51205"/>
          <p:cNvSpPr txBox="1"/>
          <p:nvPr/>
        </p:nvSpPr>
        <p:spPr>
          <a:xfrm>
            <a:off x="1974215" y="1621155"/>
            <a:ext cx="8054975" cy="4015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全文将记游与描写雪景以及抒发感情有机结合。如在描写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湖中人鸟声俱绝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后记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余拏一小舟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独往湖心亭看雪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的举动，从而抒发了独抱冰雪之操守和孤高自赏的情怀，也有避世的忧愤。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拓展延伸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1819910" y="1905953"/>
            <a:ext cx="647700" cy="20621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比较阅读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747" name="矩形 9"/>
          <p:cNvSpPr/>
          <p:nvPr/>
        </p:nvSpPr>
        <p:spPr>
          <a:xfrm>
            <a:off x="3329623" y="802640"/>
            <a:ext cx="5045075" cy="313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   雪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柳宗元</a:t>
            </a:r>
            <a:b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千山鸟飞绝，万径人踪灭。</a:t>
            </a:r>
            <a:b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孤舟蓑笠翁，独钓寒江雪。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174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23734" y="3941564"/>
            <a:ext cx="3427414" cy="2356682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0741" name="表格 30740"/>
          <p:cNvGraphicFramePr/>
          <p:nvPr/>
        </p:nvGraphicFramePr>
        <p:xfrm>
          <a:off x="2124393" y="1251903"/>
          <a:ext cx="7957820" cy="3960813"/>
        </p:xfrm>
        <a:graphic>
          <a:graphicData uri="http://schemas.openxmlformats.org/drawingml/2006/table">
            <a:tbl>
              <a:tblPr/>
              <a:tblGrid>
                <a:gridCol w="2748280"/>
                <a:gridCol w="2265045"/>
                <a:gridCol w="2944495"/>
              </a:tblGrid>
              <a:tr h="1042988"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sz="3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描写手法</a:t>
                      </a:r>
                      <a:endParaRPr lang="zh-CN" altLang="en-US" sz="3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表达感情</a:t>
                      </a:r>
                      <a:endParaRPr lang="zh-CN" altLang="en-US" sz="3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31912">
                <a:tc>
                  <a:txBody>
                    <a:bodyPr/>
                    <a:lstStyle/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《</a:t>
                      </a:r>
                      <a:r>
                        <a:rPr lang="zh-CN" altLang="en-US" sz="32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湖心亭看雪</a:t>
                      </a:r>
                      <a:r>
                        <a:rPr lang="en-US" altLang="zh-CN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》</a:t>
                      </a:r>
                      <a:endParaRPr lang="zh-CN" altLang="en-US" sz="32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buNone/>
                      </a:pPr>
                      <a:endParaRPr lang="zh-CN" altLang="en-US" sz="32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buNone/>
                      </a:pPr>
                      <a:endParaRPr lang="zh-CN" altLang="en-US" sz="32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5913">
                <a:tc>
                  <a:txBody>
                    <a:bodyPr/>
                    <a:lstStyle/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《</a:t>
                      </a:r>
                      <a:r>
                        <a:rPr lang="zh-CN" altLang="en-US" sz="32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江雪</a:t>
                      </a:r>
                      <a:r>
                        <a:rPr lang="en-US" altLang="zh-CN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》</a:t>
                      </a:r>
                      <a:endParaRPr lang="zh-CN" altLang="en-US" sz="32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buNone/>
                      </a:pPr>
                      <a:endParaRPr lang="zh-CN" altLang="en-US" sz="32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r>
                        <a:rPr lang="en-US" altLang="zh-CN" sz="3200" b="1">
                          <a:latin typeface="楷体" panose="02010609060101010101" charset="-122"/>
                          <a:ea typeface="楷体" panose="02010609060101010101" charset="-122"/>
                        </a:rPr>
                        <a:t>  </a:t>
                      </a:r>
                      <a:endParaRPr lang="en-US" altLang="zh-CN" sz="32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43" name="矩形 30742"/>
          <p:cNvSpPr/>
          <p:nvPr/>
        </p:nvSpPr>
        <p:spPr>
          <a:xfrm>
            <a:off x="5558155" y="2725103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白描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45" name="矩形 30744"/>
          <p:cNvSpPr/>
          <p:nvPr/>
        </p:nvSpPr>
        <p:spPr>
          <a:xfrm>
            <a:off x="5558155" y="4206240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烘托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47" name="矩形 30746"/>
          <p:cNvSpPr/>
          <p:nvPr/>
        </p:nvSpPr>
        <p:spPr>
          <a:xfrm>
            <a:off x="7507605" y="2448878"/>
            <a:ext cx="1982788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清高自赏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spcBef>
                <a:spcPct val="2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淡淡愁绪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50" name="矩形 30749"/>
          <p:cNvSpPr/>
          <p:nvPr/>
        </p:nvSpPr>
        <p:spPr>
          <a:xfrm>
            <a:off x="7599680" y="3974465"/>
            <a:ext cx="180022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怀才不遇的孤独感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3" grpId="0"/>
      <p:bldP spid="30745" grpId="0"/>
      <p:bldP spid="30747" grpId="0"/>
      <p:bldP spid="3075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794828" y="835343"/>
            <a:ext cx="8070850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课文以清新淡雅之笔，记叙了作者晚上独往湖心亭看雪的经过，描绘了一幅风韵绰约、气象雄浑的江南湖山雪景图。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突出了作者超凡脱俗、孤高自傲的文人情怀，表达了淡淡的愁绪以及故国之思。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3505" y="179070"/>
            <a:ext cx="3324860" cy="632460"/>
            <a:chOff x="163" y="282"/>
            <a:chExt cx="5236" cy="996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78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2503805" y="2215833"/>
            <a:ext cx="674688" cy="22113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湖心亭看雪   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3219768" y="1436370"/>
            <a:ext cx="457200" cy="3651250"/>
          </a:xfrm>
          <a:prstGeom prst="leftBrace">
            <a:avLst>
              <a:gd name="adj1" fmla="val 39502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986" name="矩形 41985"/>
          <p:cNvSpPr/>
          <p:nvPr/>
        </p:nvSpPr>
        <p:spPr>
          <a:xfrm>
            <a:off x="3780155" y="1264920"/>
            <a:ext cx="44370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buClr>
                <a:schemeClr val="bg1"/>
              </a:buCl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看雪年月、地点和环境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5301" name="矩形 20"/>
          <p:cNvSpPr/>
          <p:nvPr/>
        </p:nvSpPr>
        <p:spPr>
          <a:xfrm>
            <a:off x="4343718" y="4095433"/>
            <a:ext cx="725487" cy="67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40000"/>
              </a:lnSpc>
              <a:buClr>
                <a:schemeClr val="bg1"/>
              </a:buClr>
              <a:buFont typeface="Arial" panose="020B0604020202020204" pitchFamily="34" charset="0"/>
            </a:pP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778568" y="3512820"/>
            <a:ext cx="22637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buClr>
                <a:schemeClr val="bg1"/>
              </a:buCl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亭中会客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8568" y="2446020"/>
            <a:ext cx="21193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buClr>
                <a:schemeClr val="bg1"/>
              </a:buCl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西湖雪景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78568" y="4693920"/>
            <a:ext cx="22733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buClr>
                <a:schemeClr val="bg1"/>
              </a:buClr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人生感慨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8050530" y="1387158"/>
            <a:ext cx="503238" cy="3794125"/>
          </a:xfrm>
          <a:prstGeom prst="rightBrace">
            <a:avLst>
              <a:gd name="adj1" fmla="val 44981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44280" y="2107883"/>
            <a:ext cx="999490" cy="23069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记叙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议论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抒情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3505" y="179070"/>
            <a:ext cx="3324860" cy="632460"/>
            <a:chOff x="163" y="282"/>
            <a:chExt cx="5236" cy="996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78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bldLvl="0" animBg="1"/>
      <p:bldP spid="41986" grpId="0"/>
      <p:bldP spid="30" grpId="0"/>
      <p:bldP spid="32" grpId="0"/>
      <p:bldP spid="3" grpId="0"/>
      <p:bldP spid="4" grpId="0" bldLvl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1520" cy="681990"/>
            <a:chOff x="247" y="204"/>
            <a:chExt cx="5152" cy="107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7172" name="文本框 2"/>
          <p:cNvSpPr txBox="1"/>
          <p:nvPr/>
        </p:nvSpPr>
        <p:spPr>
          <a:xfrm>
            <a:off x="1484220" y="1142892"/>
            <a:ext cx="7008851" cy="42780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【张岱】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1597—1689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年），字宗子，又字石公，号陶庵，明山阴（今浙江绍兴）人。晚明小品文的代表作家，擅长写景和表现士大夫的闲情雅致，文笔清新活泼、趣味盎然。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058" name="Picture 2" descr="https://p1.ssl.qhmsg.com/dr/270_500_/t0172ef0114d99838f5.jpg?size=450x640"/>
          <p:cNvPicPr>
            <a:picLocks noChangeAspect="1" noChangeArrowheads="1"/>
          </p:cNvPicPr>
          <p:nvPr/>
        </p:nvPicPr>
        <p:blipFill>
          <a:blip r:embed="rId3" cstate="print"/>
          <a:srcRect t="26307" b="15643"/>
          <a:stretch>
            <a:fillRect/>
          </a:stretch>
        </p:blipFill>
        <p:spPr bwMode="auto">
          <a:xfrm>
            <a:off x="8198603" y="1611823"/>
            <a:ext cx="3301138" cy="3022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文本框 3"/>
          <p:cNvSpPr txBox="1"/>
          <p:nvPr/>
        </p:nvSpPr>
        <p:spPr>
          <a:xfrm>
            <a:off x="2104390" y="1248093"/>
            <a:ext cx="7847013" cy="343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【代表作】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文学名著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陶庵梦忆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西湖梦寻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》《夜航船》《琅嬛文集》《快园道古》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等；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史学名著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《石匮书》。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2"/>
          <p:cNvSpPr txBox="1"/>
          <p:nvPr/>
        </p:nvSpPr>
        <p:spPr>
          <a:xfrm>
            <a:off x="2061528" y="1415733"/>
            <a:ext cx="8069262" cy="343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本文写于明朝灭亡后，大约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1645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年，它是张岱小品的传世之作。作者追忆在西湖乘舟看雪的一次经历，写出了雪后西湖之景清新雅致的特点。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写作背景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758123" y="2280285"/>
            <a:ext cx="7307262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崇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祯    更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拏   毳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衣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雾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凇    沆砀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芥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3105785" y="1758315"/>
            <a:ext cx="11795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zhēn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4285298" y="1769110"/>
            <a:ext cx="13398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gēng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42" name="文本框 18441"/>
          <p:cNvSpPr txBox="1"/>
          <p:nvPr/>
        </p:nvSpPr>
        <p:spPr>
          <a:xfrm>
            <a:off x="6998335" y="1707515"/>
            <a:ext cx="9413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cuì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44" name="文本框 18443"/>
          <p:cNvSpPr txBox="1"/>
          <p:nvPr/>
        </p:nvSpPr>
        <p:spPr>
          <a:xfrm>
            <a:off x="6369050" y="3234373"/>
            <a:ext cx="10509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jiè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45" name="文本框 18444"/>
          <p:cNvSpPr txBox="1"/>
          <p:nvPr/>
        </p:nvSpPr>
        <p:spPr>
          <a:xfrm>
            <a:off x="6066473" y="1727200"/>
            <a:ext cx="6905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ná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50" name="文本框 18449"/>
          <p:cNvSpPr txBox="1"/>
          <p:nvPr/>
        </p:nvSpPr>
        <p:spPr>
          <a:xfrm>
            <a:off x="3045460" y="3234373"/>
            <a:ext cx="12398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sōng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1460" y="3234373"/>
            <a:ext cx="23907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hàng dàng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8430" y="118745"/>
            <a:ext cx="3289300" cy="692150"/>
            <a:chOff x="218" y="187"/>
            <a:chExt cx="5180" cy="1090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字词积累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440" grpId="0"/>
      <p:bldP spid="18441" grpId="0"/>
      <p:bldP spid="18442" grpId="0"/>
      <p:bldP spid="18444" grpId="0"/>
      <p:bldP spid="18445" grpId="0"/>
      <p:bldP spid="18450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1"/>
          <p:cNvSpPr txBox="1"/>
          <p:nvPr/>
        </p:nvSpPr>
        <p:spPr>
          <a:xfrm>
            <a:off x="1830388" y="973773"/>
            <a:ext cx="61547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朗读课文、读准节奏、读出感情。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30388" y="1478598"/>
            <a:ext cx="7993062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崇祯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五年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十二月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余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住西湖。大雪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三日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湖中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人鸟声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俱绝。是日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更定矣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余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拏一小舟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拥毳衣炉火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独往湖心亭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看雪。雾淞沆砀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天与云、与山、与水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上下一白。湖上影子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惟长堤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一痕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湖心亭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一点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与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余舟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一芥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舟中人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两三粒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而已。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7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3736</Words>
  <Application>WPS 演示</Application>
  <PresentationFormat>自定义</PresentationFormat>
  <Paragraphs>294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8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Arial Unicode MS</vt:lpstr>
      <vt:lpstr>Calibri</vt:lpstr>
      <vt:lpstr>Raleway Black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2019-05-22T06:54:57Z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