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29" r:id="rId3"/>
    <p:sldId id="328" r:id="rId4"/>
    <p:sldId id="346" r:id="rId5"/>
    <p:sldId id="319" r:id="rId6"/>
    <p:sldId id="347" r:id="rId7"/>
    <p:sldId id="348" r:id="rId8"/>
    <p:sldId id="349" r:id="rId9"/>
    <p:sldId id="327" r:id="rId10"/>
    <p:sldId id="298" r:id="rId11"/>
    <p:sldId id="350" r:id="rId12"/>
    <p:sldId id="351" r:id="rId13"/>
    <p:sldId id="330" r:id="rId14"/>
    <p:sldId id="299" r:id="rId15"/>
    <p:sldId id="352" r:id="rId16"/>
    <p:sldId id="331" r:id="rId17"/>
    <p:sldId id="318" r:id="rId18"/>
    <p:sldId id="353" r:id="rId19"/>
    <p:sldId id="354" r:id="rId20"/>
    <p:sldId id="332" r:id="rId21"/>
    <p:sldId id="320" r:id="rId22"/>
    <p:sldId id="355" r:id="rId23"/>
    <p:sldId id="356" r:id="rId24"/>
    <p:sldId id="333" r:id="rId25"/>
    <p:sldId id="321" r:id="rId26"/>
    <p:sldId id="357" r:id="rId27"/>
    <p:sldId id="358" r:id="rId28"/>
    <p:sldId id="334" r:id="rId29"/>
    <p:sldId id="326" r:id="rId30"/>
    <p:sldId id="359" r:id="rId31"/>
    <p:sldId id="360" r:id="rId32"/>
    <p:sldId id="335" r:id="rId33"/>
    <p:sldId id="322" r:id="rId34"/>
    <p:sldId id="361" r:id="rId35"/>
    <p:sldId id="336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80"/>
        <p:guide pos="38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0" y="635"/>
            <a:ext cx="12208510" cy="6866255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文本框 1"/>
          <p:cNvSpPr txBox="1"/>
          <p:nvPr/>
        </p:nvSpPr>
        <p:spPr>
          <a:xfrm>
            <a:off x="6350" y="4202430"/>
            <a:ext cx="1220851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3075" name="标题 1"/>
          <p:cNvSpPr>
            <a:spLocks noGrp="1"/>
          </p:cNvSpPr>
          <p:nvPr/>
        </p:nvSpPr>
        <p:spPr>
          <a:xfrm>
            <a:off x="3676650" y="4202430"/>
            <a:ext cx="4867275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15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我的叔叔于勒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011930" y="4919663"/>
            <a:ext cx="41671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Text Box 2"/>
          <p:cNvSpPr txBox="1"/>
          <p:nvPr/>
        </p:nvSpPr>
        <p:spPr>
          <a:xfrm>
            <a:off x="1754188" y="1028065"/>
            <a:ext cx="79740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依照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盼于勒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赞于勒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见于勒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躲于勒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的情节，全文可分为四个部分。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2163763" y="2445703"/>
            <a:ext cx="75438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1—4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5——19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20——47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高潮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第四部分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48——49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结局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矩形 96261"/>
          <p:cNvSpPr/>
          <p:nvPr/>
        </p:nvSpPr>
        <p:spPr>
          <a:xfrm>
            <a:off x="1897380" y="1296988"/>
            <a:ext cx="8432800" cy="781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前两部分“盼于勒”“赞于勒”有什么作用？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63" name="矩形 1"/>
          <p:cNvSpPr/>
          <p:nvPr/>
        </p:nvSpPr>
        <p:spPr>
          <a:xfrm>
            <a:off x="2420620" y="2639060"/>
            <a:ext cx="1871663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叙说家境引出人物制造悬念烘托气氛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6264" name="TextBox 6"/>
          <p:cNvSpPr txBox="1"/>
          <p:nvPr/>
        </p:nvSpPr>
        <p:spPr>
          <a:xfrm>
            <a:off x="7761605" y="2532063"/>
            <a:ext cx="644525" cy="29670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前两部分的作用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6265" name="左箭头 96264"/>
          <p:cNvSpPr/>
          <p:nvPr/>
        </p:nvSpPr>
        <p:spPr>
          <a:xfrm>
            <a:off x="4441825" y="3524250"/>
            <a:ext cx="3097213" cy="720725"/>
          </a:xfrm>
          <a:prstGeom prst="leftArrow">
            <a:avLst>
              <a:gd name="adj1" fmla="val 50000"/>
              <a:gd name="adj2" fmla="val 1073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2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  <p:bldP spid="962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矩形 1"/>
          <p:cNvSpPr/>
          <p:nvPr/>
        </p:nvSpPr>
        <p:spPr>
          <a:xfrm>
            <a:off x="2409190" y="2717800"/>
            <a:ext cx="1882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引出人物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80528" y="1619250"/>
            <a:ext cx="8353425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小说里的家庭生活困难，过得十分拮据。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80845" y="3481705"/>
            <a:ext cx="8299450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引出我的叔叔于勒，这个引出不是直接的描写，而是通过人物的盼望、人物的话语引出人物。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1" name="文本框 1"/>
          <p:cNvSpPr txBox="1"/>
          <p:nvPr/>
        </p:nvSpPr>
        <p:spPr>
          <a:xfrm>
            <a:off x="2396490" y="844550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叙说家境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50048" y="1393825"/>
            <a:ext cx="81518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的父亲永远重复着那句话，引发思考：于勒究竟是怎样的人？制造了悬念。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2035810" y="666750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制造悬念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7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8030" y="3021013"/>
            <a:ext cx="4876800" cy="3071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8309" name="矩形 5"/>
          <p:cNvSpPr/>
          <p:nvPr/>
        </p:nvSpPr>
        <p:spPr>
          <a:xfrm>
            <a:off x="1353185" y="1810385"/>
            <a:ext cx="839152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烘托气氛，也就是常说的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铺垫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。于勒的信是我们的福音书，我们家甚至想用于勒的钱来做好多好多的事，烘托出了“盼望”的气氛，为后文的菲利普夫妇的失望、惊恐做铺垫。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矩形 1"/>
          <p:cNvSpPr/>
          <p:nvPr/>
        </p:nvSpPr>
        <p:spPr>
          <a:xfrm>
            <a:off x="2075815" y="949325"/>
            <a:ext cx="1882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烘托气氛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7410" name="Text Box 2"/>
          <p:cNvSpPr txBox="1"/>
          <p:nvPr/>
        </p:nvSpPr>
        <p:spPr>
          <a:xfrm>
            <a:off x="2590165" y="3962400"/>
            <a:ext cx="7559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2742565" y="3830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5485765" y="4191000"/>
            <a:ext cx="549275" cy="1311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1463040" y="698500"/>
            <a:ext cx="8040688" cy="6953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圈点勾画出菲利普夫妇称呼于勒的词语。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16"/>
          <p:cNvSpPr/>
          <p:nvPr/>
        </p:nvSpPr>
        <p:spPr>
          <a:xfrm>
            <a:off x="2152015" y="1646238"/>
            <a:ext cx="8064500" cy="176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坏蛋、流氓、无赖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正直、有良心、好心、有办法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小子、家伙贼、讨饭的、流氓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18434" name="Group 10"/>
          <p:cNvGrpSpPr/>
          <p:nvPr/>
        </p:nvGrpSpPr>
        <p:grpSpPr>
          <a:xfrm>
            <a:off x="1905000" y="2017713"/>
            <a:ext cx="7988300" cy="3754020"/>
            <a:chOff x="376" y="1015"/>
            <a:chExt cx="4608" cy="1872"/>
          </a:xfrm>
        </p:grpSpPr>
        <p:sp>
          <p:nvSpPr>
            <p:cNvPr id="18445" name="Text Box 11"/>
            <p:cNvSpPr txBox="1"/>
            <p:nvPr/>
          </p:nvSpPr>
          <p:spPr>
            <a:xfrm>
              <a:off x="376" y="1015"/>
              <a:ext cx="4608" cy="18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身价变化：</a:t>
              </a:r>
              <a:endParaRPr lang="zh-CN" altLang="en-US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zh-CN" altLang="en-US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zh-CN" altLang="en-US" sz="2800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zh-CN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态度变化：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446" name="AutoShape 12"/>
            <p:cNvSpPr/>
            <p:nvPr/>
          </p:nvSpPr>
          <p:spPr>
            <a:xfrm>
              <a:off x="1488" y="1056"/>
              <a:ext cx="672" cy="240"/>
            </a:xfrm>
            <a:prstGeom prst="flowChartProcess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47" name="AutoShape 13"/>
            <p:cNvSpPr/>
            <p:nvPr/>
          </p:nvSpPr>
          <p:spPr>
            <a:xfrm>
              <a:off x="2160" y="1104"/>
              <a:ext cx="576" cy="144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48" name="Rectangle 14"/>
            <p:cNvSpPr/>
            <p:nvPr/>
          </p:nvSpPr>
          <p:spPr>
            <a:xfrm>
              <a:off x="2736" y="1056"/>
              <a:ext cx="624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49" name="AutoShape 15"/>
            <p:cNvSpPr/>
            <p:nvPr/>
          </p:nvSpPr>
          <p:spPr>
            <a:xfrm>
              <a:off x="3360" y="1104"/>
              <a:ext cx="624" cy="144"/>
            </a:xfrm>
            <a:prstGeom prst="rightArrow">
              <a:avLst>
                <a:gd name="adj1" fmla="val 50000"/>
                <a:gd name="adj2" fmla="val 10833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50" name="Rectangle 16"/>
            <p:cNvSpPr/>
            <p:nvPr/>
          </p:nvSpPr>
          <p:spPr>
            <a:xfrm>
              <a:off x="3984" y="11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51" name="Rectangle 17"/>
            <p:cNvSpPr/>
            <p:nvPr/>
          </p:nvSpPr>
          <p:spPr>
            <a:xfrm>
              <a:off x="1488" y="23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52" name="AutoShape 18"/>
            <p:cNvSpPr/>
            <p:nvPr/>
          </p:nvSpPr>
          <p:spPr>
            <a:xfrm>
              <a:off x="2160" y="2352"/>
              <a:ext cx="576" cy="144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53" name="Rectangle 19"/>
            <p:cNvSpPr/>
            <p:nvPr/>
          </p:nvSpPr>
          <p:spPr>
            <a:xfrm>
              <a:off x="2736" y="23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54" name="AutoShape 20"/>
            <p:cNvSpPr/>
            <p:nvPr/>
          </p:nvSpPr>
          <p:spPr>
            <a:xfrm>
              <a:off x="3408" y="2352"/>
              <a:ext cx="576" cy="144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18455" name="Rectangle 21"/>
            <p:cNvSpPr/>
            <p:nvPr/>
          </p:nvSpPr>
          <p:spPr>
            <a:xfrm>
              <a:off x="3984" y="23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</p:grpSp>
      <p:sp>
        <p:nvSpPr>
          <p:cNvPr id="46102" name="Text Box 22"/>
          <p:cNvSpPr txBox="1"/>
          <p:nvPr/>
        </p:nvSpPr>
        <p:spPr>
          <a:xfrm>
            <a:off x="4000500" y="2095500"/>
            <a:ext cx="6134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穷</a:t>
            </a:r>
            <a:r>
              <a:rPr lang="zh-CN" altLang="en-US" sz="3200" b="1" dirty="0">
                <a:latin typeface="Arial" panose="020B0604020202020204" pitchFamily="34" charset="0"/>
              </a:rPr>
              <a:t>  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富 </a:t>
            </a:r>
            <a:r>
              <a:rPr lang="zh-CN" altLang="en-US" sz="3200" b="1" dirty="0">
                <a:latin typeface="Arial" panose="020B0604020202020204" pitchFamily="34" charset="0"/>
              </a:rPr>
              <a:t>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穷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103" name="Text Box 23"/>
          <p:cNvSpPr txBox="1"/>
          <p:nvPr/>
        </p:nvSpPr>
        <p:spPr>
          <a:xfrm>
            <a:off x="4076700" y="4546600"/>
            <a:ext cx="5118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撵</a:t>
            </a:r>
            <a:r>
              <a:rPr lang="zh-CN" altLang="en-US" sz="3200" b="1" dirty="0">
                <a:latin typeface="Arial" panose="020B0604020202020204" pitchFamily="34" charset="0"/>
              </a:rPr>
              <a:t>  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盼</a:t>
            </a:r>
            <a:r>
              <a:rPr lang="zh-CN" altLang="en-US" sz="3200" b="1" dirty="0">
                <a:latin typeface="Arial" panose="020B0604020202020204" pitchFamily="34" charset="0"/>
              </a:rPr>
              <a:t>    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躲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104" name="AutoShape 24"/>
          <p:cNvSpPr/>
          <p:nvPr/>
        </p:nvSpPr>
        <p:spPr>
          <a:xfrm>
            <a:off x="1676400" y="3048000"/>
            <a:ext cx="8559800" cy="838200"/>
          </a:xfrm>
          <a:prstGeom prst="notchedRightArrow">
            <a:avLst>
              <a:gd name="adj1" fmla="val 50000"/>
              <a:gd name="adj2" fmla="val 292511"/>
            </a:avLst>
          </a:prstGeom>
          <a:solidFill>
            <a:schemeClr val="accent1">
              <a:alpha val="50195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b="1" dirty="0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46105" name="Text Box 25"/>
          <p:cNvSpPr txBox="1"/>
          <p:nvPr/>
        </p:nvSpPr>
        <p:spPr>
          <a:xfrm>
            <a:off x="3022600" y="3175000"/>
            <a:ext cx="59029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不变的本质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虚伪、自私、冷酷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Group 26"/>
          <p:cNvGrpSpPr/>
          <p:nvPr/>
        </p:nvGrpSpPr>
        <p:grpSpPr>
          <a:xfrm>
            <a:off x="4368800" y="2654300"/>
            <a:ext cx="4648200" cy="1562100"/>
            <a:chOff x="1824" y="1344"/>
            <a:chExt cx="2496" cy="912"/>
          </a:xfrm>
        </p:grpSpPr>
        <p:sp>
          <p:nvSpPr>
            <p:cNvPr id="18442" name="Line 27"/>
            <p:cNvSpPr/>
            <p:nvPr/>
          </p:nvSpPr>
          <p:spPr>
            <a:xfrm>
              <a:off x="1824" y="1344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443" name="Line 28"/>
            <p:cNvSpPr/>
            <p:nvPr/>
          </p:nvSpPr>
          <p:spPr>
            <a:xfrm>
              <a:off x="3072" y="1392"/>
              <a:ext cx="0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444" name="Line 29"/>
            <p:cNvSpPr/>
            <p:nvPr/>
          </p:nvSpPr>
          <p:spPr>
            <a:xfrm>
              <a:off x="4320" y="1392"/>
              <a:ext cx="0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5" name="矩形 24"/>
          <p:cNvSpPr/>
          <p:nvPr/>
        </p:nvSpPr>
        <p:spPr>
          <a:xfrm>
            <a:off x="3431160" y="1290935"/>
            <a:ext cx="2967479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50800" dir="5400000" algn="ctr" rotWithShape="0">
              <a:srgbClr val="FFFF00"/>
            </a:outerShdw>
          </a:effectLst>
        </p:spPr>
        <p:txBody>
          <a:bodyPr spcFirstLastPara="1" wrap="none" numCol="1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金钱至上</a:t>
            </a:r>
            <a:endParaRPr kumimoji="0" lang="zh-CN" altLang="en-US" sz="4000" b="1" i="0" u="none" strike="noStrike" kern="1200" cap="none" spc="0" normalizeH="0" baseline="0" noProof="0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8610" name="Picture 2" descr="http://pic2.16pic.com/00/07/96/16pic_796720_b.jpg"/>
          <p:cNvPicPr>
            <a:picLocks noChangeAspect="1" noChangeArrowheads="1"/>
          </p:cNvPicPr>
          <p:nvPr/>
        </p:nvPicPr>
        <p:blipFill>
          <a:blip r:embed="rId2" cstate="print"/>
          <a:srcRect t="10042" r="2083" b="19665"/>
          <a:stretch>
            <a:fillRect/>
          </a:stretch>
        </p:blipFill>
        <p:spPr bwMode="auto">
          <a:xfrm>
            <a:off x="6810375" y="549910"/>
            <a:ext cx="2565400" cy="134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2" grpId="0"/>
      <p:bldP spid="46103" grpId="0"/>
      <p:bldP spid="46104" grpId="0" bldLvl="0" animBg="1"/>
      <p:bldP spid="461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2"/>
          <p:cNvSpPr txBox="1"/>
          <p:nvPr/>
        </p:nvSpPr>
        <p:spPr>
          <a:xfrm>
            <a:off x="1031671" y="361056"/>
            <a:ext cx="4826000" cy="6308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老师：“你吸烟吗？”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：“不吸。”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“那吃根薯条吧。”老师递过薯条。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自然地伸出两个指头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老师：“不吸？回家把家长叫来！”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老师：“吸烟吗？”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：“不吸。”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“那吃根薯条吧。”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小心地接过薯条，心中暗暗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感激学生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老师：“不沾点番茄酱吗？”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一不留神将酱沾多了，便开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始往碗里弹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老师：“不吸？烟灰弹得很熟练嘛，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把家长叫来！”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5850756" y="301625"/>
            <a:ext cx="5046662" cy="655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……</a:t>
            </a:r>
            <a:endParaRPr lang="en-US" altLang="zh-CN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老师：“吸烟吗？”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：“不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吸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吃完薯条已是汗流浃背。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：“谢谢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没事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我先回去了。”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老师：“你不给同学带根吃吗？”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：“谢谢老师。”说着把薯条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放在耳朵上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老师：“知道我该说什么了吧，还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不去叫家长？”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老师：“吸烟吗？”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：“不吸。”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（总算把薯条安心放在口袋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转身想走，老师突然喊：“校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长来了！”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只见学生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慌忙把薯条从口袋里拿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出来，放到地上使劲地踩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60" name="Line 5"/>
          <p:cNvSpPr/>
          <p:nvPr/>
        </p:nvSpPr>
        <p:spPr>
          <a:xfrm>
            <a:off x="5704840" y="449580"/>
            <a:ext cx="12700" cy="5549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ext Box 1035"/>
          <p:cNvSpPr txBox="1"/>
          <p:nvPr/>
        </p:nvSpPr>
        <p:spPr>
          <a:xfrm>
            <a:off x="1202690" y="1503045"/>
            <a:ext cx="97859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语言、神情、动作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等是人心灵的外在表现，在小说中，研究人的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语言、神情、动作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等往往能透视人物的内心世界，从而能正确把握小说中的人物形象。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11"/>
          <p:cNvSpPr txBox="1"/>
          <p:nvPr/>
        </p:nvSpPr>
        <p:spPr>
          <a:xfrm>
            <a:off x="849650" y="613077"/>
            <a:ext cx="10712085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找到表现表现菲利普夫妇形象特点的句子，进行分析。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4210" name="Picture 2" descr="http://pic.58pic.com/58pic/13/19/89/15D58PICfCZ_1024.jpg"/>
          <p:cNvPicPr>
            <a:picLocks noChangeAspect="1" noChangeArrowheads="1"/>
          </p:cNvPicPr>
          <p:nvPr/>
        </p:nvPicPr>
        <p:blipFill>
          <a:blip r:embed="rId2" cstate="print"/>
          <a:srcRect l="3924" t="4591" r="5485" b="4434"/>
          <a:stretch>
            <a:fillRect/>
          </a:stretch>
        </p:blipFill>
        <p:spPr bwMode="auto">
          <a:xfrm>
            <a:off x="3540760" y="2092271"/>
            <a:ext cx="5107294" cy="3604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4098" name="矩形 88069"/>
          <p:cNvSpPr/>
          <p:nvPr/>
        </p:nvSpPr>
        <p:spPr>
          <a:xfrm>
            <a:off x="1724418" y="1174933"/>
            <a:ext cx="8370887" cy="24536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梳理小说情节，把握文章内容。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品读文章细节，分析人物形象。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体会叙事技巧，理解文章主旨。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2691" name="Rectangle 3"/>
          <p:cNvSpPr/>
          <p:nvPr/>
        </p:nvSpPr>
        <p:spPr>
          <a:xfrm>
            <a:off x="1710373" y="1518285"/>
            <a:ext cx="8240712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可是每星期日，我们都要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衣冠整齐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地到海边栈桥上去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散步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2692" name="AutoShape 4"/>
          <p:cNvSpPr/>
          <p:nvPr/>
        </p:nvSpPr>
        <p:spPr>
          <a:xfrm>
            <a:off x="4977130" y="3355023"/>
            <a:ext cx="4679950" cy="1938337"/>
          </a:xfrm>
          <a:prstGeom prst="wedgeEllipseCallout">
            <a:avLst>
              <a:gd name="adj1" fmla="val 20491"/>
              <a:gd name="adj2" fmla="val -112356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表现菲利普夫妇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爱慕虚荣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的性格。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 </a:t>
            </a:r>
            <a:b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1" grpId="0"/>
      <p:bldP spid="24269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2" name="Rectangle 2"/>
          <p:cNvSpPr/>
          <p:nvPr/>
        </p:nvSpPr>
        <p:spPr>
          <a:xfrm>
            <a:off x="1506855" y="1089978"/>
            <a:ext cx="91782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719455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父亲忽然看见两位先生在请两位打扮很漂亮的太太吃牡蛎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父亲被这种高贵的吃法打动了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8723" name="AutoShape 3"/>
          <p:cNvSpPr/>
          <p:nvPr/>
        </p:nvSpPr>
        <p:spPr>
          <a:xfrm>
            <a:off x="3847148" y="3119755"/>
            <a:ext cx="4497387" cy="2286000"/>
          </a:xfrm>
          <a:prstGeom prst="irregularSeal2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爱慕虚荣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46" name="Rectangle 2"/>
          <p:cNvSpPr/>
          <p:nvPr/>
        </p:nvSpPr>
        <p:spPr>
          <a:xfrm>
            <a:off x="1866265" y="941070"/>
            <a:ext cx="8435975" cy="25533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写菲利普见到于勒时：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“不安”“脸色十分苍白，两只眼也跟寻常不一样”“脸色早已煞白，两眼呆直，哑着嗓子”“神色张皇”“结结巴巴”“神色很狼狈”“低声嘟哝”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9747" name="AutoShape 3"/>
          <p:cNvSpPr/>
          <p:nvPr/>
        </p:nvSpPr>
        <p:spPr>
          <a:xfrm>
            <a:off x="2807653" y="3695700"/>
            <a:ext cx="6453187" cy="18669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表现菲利普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金钱美梦破灭后绝望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痛苦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的心情。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神态、语言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1638300" y="162878"/>
            <a:ext cx="8636000" cy="35998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吞吞吐吐地说话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母亲赶紧对他说：“你先坐下吧！别叫他们看出来。”母亲突然暴怒起来，说：“我就知道这个 贼是不会有出息的，早晚会重新回来拖累我们。”“注意别叫那人挨近我们”。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母亲吓了一跳，直望着我说：“你简直是疯了！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给这个流氓！”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0771" name="AutoShape 3"/>
          <p:cNvSpPr/>
          <p:nvPr/>
        </p:nvSpPr>
        <p:spPr>
          <a:xfrm>
            <a:off x="2851150" y="4048760"/>
            <a:ext cx="6102350" cy="1676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en-US" altLang="zh-CN" sz="4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势利、冷酷、唯利是图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的性格。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语言、神态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bldLvl="0" animBg="1"/>
      <p:bldP spid="16077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Rectangle 2"/>
          <p:cNvSpPr/>
          <p:nvPr/>
        </p:nvSpPr>
        <p:spPr>
          <a:xfrm>
            <a:off x="2100580" y="934403"/>
            <a:ext cx="78486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讨论：菲利普夫妇的性格同是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爱慕虚荣、冷酷自私、唯利是图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，但他们两人又有什么不同的地方？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1795" name="Rectangle 3"/>
          <p:cNvSpPr/>
          <p:nvPr/>
        </p:nvSpPr>
        <p:spPr>
          <a:xfrm>
            <a:off x="2297430" y="4060190"/>
            <a:ext cx="8172450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克拉丽丝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小气精明、泼辣强悍 </a:t>
            </a:r>
            <a:b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1796" name="Rectangle 4"/>
          <p:cNvSpPr/>
          <p:nvPr/>
        </p:nvSpPr>
        <p:spPr>
          <a:xfrm>
            <a:off x="2378393" y="3041333"/>
            <a:ext cx="7704137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菲利普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惊慌失措、没有主意</a:t>
            </a:r>
            <a:endParaRPr lang="zh-CN" altLang="en-US" sz="3200" b="1" dirty="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/>
      <p:bldP spid="1617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Box 1"/>
          <p:cNvSpPr txBox="1"/>
          <p:nvPr/>
        </p:nvSpPr>
        <p:spPr>
          <a:xfrm>
            <a:off x="1912620" y="556260"/>
            <a:ext cx="7785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思考：作者对菲利普夫妇有着怎样的情感态度？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12620" y="1764030"/>
            <a:ext cx="84963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小说中除了反映“纯粹的金钱关系”外，也用细腻的笔触展现了菲利普一家的艰辛生活。菲利普夫妇最终不与于勒相认，并非完全是由于天生势利，而是被艰难生活扭曲了天性，这就使得小说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在冷峻的批判之外，也对“小人物的辛酸”，展现出一种悲悯和同情。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6" name="Rectangle 2"/>
          <p:cNvSpPr/>
          <p:nvPr/>
        </p:nvSpPr>
        <p:spPr>
          <a:xfrm>
            <a:off x="1526540" y="367348"/>
            <a:ext cx="8877300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若瑟夫，作为一个孩子，目睹了父母对叔叔于勒的冷酷无情，他的心理活动是怎样的？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4867" name="Rectangle 3"/>
          <p:cNvSpPr/>
          <p:nvPr/>
        </p:nvSpPr>
        <p:spPr>
          <a:xfrm>
            <a:off x="1412240" y="1532573"/>
            <a:ext cx="87376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我心里默念道：“这是我的叔叔，父亲的弟弟，我的亲叔叔。”我给了他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个铜子的小费。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4869" name="Text Box 5"/>
          <p:cNvSpPr txBox="1"/>
          <p:nvPr/>
        </p:nvSpPr>
        <p:spPr>
          <a:xfrm>
            <a:off x="2936240" y="5213985"/>
            <a:ext cx="5232400" cy="5889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善良纯真，心灵中亲情尚存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4640" y="2594610"/>
            <a:ext cx="8839200" cy="2493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同义反复的三个判断句，反映了若瑟夫对父母不认兄弟的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困惑和不满，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我的亲叔叔”强调一个“亲”字，表明若瑟夫内心充满侄叔亲情，深切地表达了“我”对于勒叔叔的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同情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  <p:bldP spid="164867" grpId="0"/>
      <p:bldP spid="164869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Box 1"/>
          <p:cNvSpPr txBox="1"/>
          <p:nvPr/>
        </p:nvSpPr>
        <p:spPr>
          <a:xfrm>
            <a:off x="1772920" y="533400"/>
            <a:ext cx="7785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小说以“我”回忆往事的视角来叙述，有什么好处？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0220" y="1574800"/>
            <a:ext cx="8255000" cy="4573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以“我”的视角来讲述故事，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有利于拉开适当的距离，为小说思想主题的展开留下空间。同时，这样写也有利于安排情节的曲折变化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（本文主要通过菲利普夫妇的几次态度变化展开的），避免多余的解释说明。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从文中细节可以看出“我”是一个有同情心、有正义感的人，在这一人物上，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寄托着作者对人性的期望。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0722" name="矩形 1"/>
          <p:cNvSpPr/>
          <p:nvPr/>
        </p:nvSpPr>
        <p:spPr>
          <a:xfrm>
            <a:off x="1709103" y="648335"/>
            <a:ext cx="8396287" cy="5169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若瑟夫两看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于勒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。第一处写到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我也端详了一下那个人。他又老又脏，满脸皱纹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，第二处又写到他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又老又穷苦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，通过若瑟夫两看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于勒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，让我们想到若瑟夫不仅看到叔叔于勒，同样也看到爸爸妈妈在亲情、金钱面前的表现。  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这篇小说是通过若瑟夫的眼睛来表现人物的，他是小说的线索人物。</a:t>
            </a:r>
            <a:r>
              <a:rPr lang="en-US" altLang="zh-CN" sz="3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0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746" name="Rectangle 7"/>
          <p:cNvSpPr/>
          <p:nvPr/>
        </p:nvSpPr>
        <p:spPr>
          <a:xfrm>
            <a:off x="2040573" y="927418"/>
            <a:ext cx="7127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作者为何以“我的叔叔于勒”为题？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12" name="Rectangle 8"/>
          <p:cNvSpPr/>
          <p:nvPr/>
        </p:nvSpPr>
        <p:spPr>
          <a:xfrm>
            <a:off x="2040573" y="1880870"/>
            <a:ext cx="824388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表明了作者的美好愿望，希望人们能像若瑟夫一样，多一点同情，多一点友爱，多一点善良。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5123" name="Rectangle 6"/>
          <p:cNvSpPr/>
          <p:nvPr/>
        </p:nvSpPr>
        <p:spPr>
          <a:xfrm>
            <a:off x="1084882" y="1380315"/>
            <a:ext cx="993441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719455"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有人说钱能使黑的变成白的，能使丑的变成美得，能使亲人反目成仇，能使仇人握手言和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钱真的有这么大的魔力吗？还是让我们从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我的叔叔于勒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一文中寻找答案吧。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2770" name="矩形 120834"/>
          <p:cNvSpPr/>
          <p:nvPr/>
        </p:nvSpPr>
        <p:spPr>
          <a:xfrm>
            <a:off x="1809433" y="415925"/>
            <a:ext cx="812641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辨析研讨，谁是本文的主人公？于勒？我？菲利普夫妇？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836" name="矩形 120835"/>
          <p:cNvSpPr/>
          <p:nvPr/>
        </p:nvSpPr>
        <p:spPr>
          <a:xfrm>
            <a:off x="1895158" y="1946275"/>
            <a:ext cx="8361362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①于勒是暗线，略写和虚写了他的过去和现在。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②“我”是线索人物，以“我”的见闻展开情节，起穿针引线的作用。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③小说正是通过刻画菲利普夫妇的性格特征，从而揭示了全文的主题思想。（主人公）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4935" name="矩形 124934"/>
          <p:cNvSpPr/>
          <p:nvPr/>
        </p:nvSpPr>
        <p:spPr>
          <a:xfrm>
            <a:off x="1918653" y="1304608"/>
            <a:ext cx="7900987" cy="4028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小说通过菲利普夫妇对待亲兄弟于勒前后截然不同的态度的描述，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表现了在现实社会里金钱对人、对人性的扭曲，表达了对“金钱至上”思想的批判，对社会底层小人物的同情。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18" name="Group 10"/>
          <p:cNvGrpSpPr/>
          <p:nvPr/>
        </p:nvGrpSpPr>
        <p:grpSpPr>
          <a:xfrm>
            <a:off x="1615440" y="1742440"/>
            <a:ext cx="8343900" cy="3754438"/>
            <a:chOff x="303" y="1009"/>
            <a:chExt cx="4813" cy="1873"/>
          </a:xfrm>
        </p:grpSpPr>
        <p:sp>
          <p:nvSpPr>
            <p:cNvPr id="34831" name="Text Box 11"/>
            <p:cNvSpPr txBox="1"/>
            <p:nvPr/>
          </p:nvSpPr>
          <p:spPr>
            <a:xfrm>
              <a:off x="303" y="1009"/>
              <a:ext cx="4813" cy="18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于勒身价：</a:t>
              </a:r>
              <a:endParaRPr lang="zh-CN" altLang="en-US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zh-CN" altLang="en-US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zh-CN" altLang="en-US" sz="2800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zh-CN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菲利普夫妇：</a:t>
              </a:r>
              <a:endParaRPr lang="zh-CN" altLang="en-US" sz="2800" b="1" dirty="0">
                <a:latin typeface="Arial" panose="020B0604020202020204" pitchFamily="34" charset="0"/>
              </a:endParaRPr>
            </a:p>
            <a:p>
              <a:pPr>
                <a:spcBef>
                  <a:spcPct val="50000"/>
                </a:spcBef>
              </a:pPr>
              <a:endParaRPr lang="en-US" altLang="zh-CN" sz="2800" b="1" dirty="0">
                <a:latin typeface="Arial" panose="020B0604020202020204" pitchFamily="34" charset="0"/>
              </a:endParaRPr>
            </a:p>
          </p:txBody>
        </p:sp>
        <p:sp>
          <p:nvSpPr>
            <p:cNvPr id="34832" name="AutoShape 12"/>
            <p:cNvSpPr/>
            <p:nvPr/>
          </p:nvSpPr>
          <p:spPr>
            <a:xfrm>
              <a:off x="1488" y="1056"/>
              <a:ext cx="672" cy="240"/>
            </a:xfrm>
            <a:prstGeom prst="flowChartProcess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3" name="AutoShape 13"/>
            <p:cNvSpPr/>
            <p:nvPr/>
          </p:nvSpPr>
          <p:spPr>
            <a:xfrm>
              <a:off x="2160" y="1104"/>
              <a:ext cx="576" cy="144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4" name="Rectangle 14"/>
            <p:cNvSpPr/>
            <p:nvPr/>
          </p:nvSpPr>
          <p:spPr>
            <a:xfrm>
              <a:off x="2736" y="1056"/>
              <a:ext cx="624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5" name="AutoShape 15"/>
            <p:cNvSpPr/>
            <p:nvPr/>
          </p:nvSpPr>
          <p:spPr>
            <a:xfrm>
              <a:off x="3360" y="1104"/>
              <a:ext cx="624" cy="144"/>
            </a:xfrm>
            <a:prstGeom prst="rightArrow">
              <a:avLst>
                <a:gd name="adj1" fmla="val 50000"/>
                <a:gd name="adj2" fmla="val 10833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6" name="Rectangle 16"/>
            <p:cNvSpPr/>
            <p:nvPr/>
          </p:nvSpPr>
          <p:spPr>
            <a:xfrm>
              <a:off x="3984" y="11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7" name="Rectangle 17"/>
            <p:cNvSpPr/>
            <p:nvPr/>
          </p:nvSpPr>
          <p:spPr>
            <a:xfrm>
              <a:off x="1488" y="23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8" name="AutoShape 18"/>
            <p:cNvSpPr/>
            <p:nvPr/>
          </p:nvSpPr>
          <p:spPr>
            <a:xfrm>
              <a:off x="2160" y="2352"/>
              <a:ext cx="576" cy="144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39" name="Rectangle 19"/>
            <p:cNvSpPr/>
            <p:nvPr/>
          </p:nvSpPr>
          <p:spPr>
            <a:xfrm>
              <a:off x="2736" y="23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40" name="AutoShape 20"/>
            <p:cNvSpPr/>
            <p:nvPr/>
          </p:nvSpPr>
          <p:spPr>
            <a:xfrm>
              <a:off x="3408" y="2352"/>
              <a:ext cx="576" cy="144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  <p:sp>
          <p:nvSpPr>
            <p:cNvPr id="34841" name="Rectangle 21"/>
            <p:cNvSpPr/>
            <p:nvPr/>
          </p:nvSpPr>
          <p:spPr>
            <a:xfrm>
              <a:off x="3984" y="2304"/>
              <a:ext cx="672" cy="2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Arial" panose="020B0604020202020204" pitchFamily="34" charset="0"/>
              </a:endParaRPr>
            </a:p>
          </p:txBody>
        </p:sp>
      </p:grpSp>
      <p:sp>
        <p:nvSpPr>
          <p:cNvPr id="46102" name="Text Box 22"/>
          <p:cNvSpPr txBox="1"/>
          <p:nvPr/>
        </p:nvSpPr>
        <p:spPr>
          <a:xfrm>
            <a:off x="3837940" y="1831340"/>
            <a:ext cx="6134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穷</a:t>
            </a:r>
            <a:r>
              <a:rPr lang="zh-CN" altLang="en-US" sz="3200" b="1" dirty="0">
                <a:latin typeface="Arial" panose="020B0604020202020204" pitchFamily="34" charset="0"/>
              </a:rPr>
              <a:t> 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富  </a:t>
            </a:r>
            <a:r>
              <a:rPr lang="zh-CN" altLang="en-US" sz="3200" b="1" dirty="0">
                <a:latin typeface="Arial" panose="020B0604020202020204" pitchFamily="34" charset="0"/>
              </a:rPr>
              <a:t>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穷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103" name="Text Box 23"/>
          <p:cNvSpPr txBox="1"/>
          <p:nvPr/>
        </p:nvSpPr>
        <p:spPr>
          <a:xfrm>
            <a:off x="3914140" y="4282440"/>
            <a:ext cx="5863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撵 </a:t>
            </a:r>
            <a:r>
              <a:rPr lang="zh-CN" altLang="en-US" sz="3200" b="1" dirty="0">
                <a:latin typeface="Arial" panose="020B0604020202020204" pitchFamily="34" charset="0"/>
              </a:rPr>
              <a:t> 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盼</a:t>
            </a:r>
            <a:r>
              <a:rPr lang="zh-CN" altLang="en-US" sz="3200" b="1" dirty="0">
                <a:latin typeface="Arial" panose="020B0604020202020204" pitchFamily="34" charset="0"/>
              </a:rPr>
              <a:t>     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躲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Group 26"/>
          <p:cNvGrpSpPr/>
          <p:nvPr/>
        </p:nvGrpSpPr>
        <p:grpSpPr>
          <a:xfrm>
            <a:off x="3871278" y="2504440"/>
            <a:ext cx="4665662" cy="1562100"/>
            <a:chOff x="1824" y="1344"/>
            <a:chExt cx="8043138" cy="912"/>
          </a:xfrm>
        </p:grpSpPr>
        <p:sp>
          <p:nvSpPr>
            <p:cNvPr id="34828" name="Line 27"/>
            <p:cNvSpPr/>
            <p:nvPr/>
          </p:nvSpPr>
          <p:spPr>
            <a:xfrm>
              <a:off x="1824" y="1344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4829" name="Line 28"/>
            <p:cNvSpPr/>
            <p:nvPr/>
          </p:nvSpPr>
          <p:spPr>
            <a:xfrm>
              <a:off x="3072" y="1392"/>
              <a:ext cx="0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4830" name="Line 29"/>
            <p:cNvSpPr/>
            <p:nvPr/>
          </p:nvSpPr>
          <p:spPr>
            <a:xfrm>
              <a:off x="8044962" y="1392"/>
              <a:ext cx="0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4" name="Line 29"/>
          <p:cNvSpPr/>
          <p:nvPr/>
        </p:nvSpPr>
        <p:spPr>
          <a:xfrm>
            <a:off x="6200140" y="2536190"/>
            <a:ext cx="0" cy="1479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" name="矩形 25"/>
          <p:cNvSpPr/>
          <p:nvPr/>
        </p:nvSpPr>
        <p:spPr>
          <a:xfrm>
            <a:off x="4424300" y="3173075"/>
            <a:ext cx="3439540" cy="92333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50800" dir="5400000" algn="ctr" rotWithShape="0">
              <a:srgbClr val="FFFF00"/>
            </a:outerShdw>
          </a:effectLst>
        </p:spPr>
        <p:txBody>
          <a:bodyPr spcFirstLastPara="1" wrap="none" numCol="1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金钱至上</a:t>
            </a:r>
            <a:endParaRPr kumimoji="0" lang="zh-CN" altLang="en-US" sz="4000" b="1" i="0" u="none" strike="noStrike" kern="1200" cap="none" spc="0" normalizeH="0" baseline="0" noProof="0" dirty="0">
              <a:ln w="18000">
                <a:solidFill>
                  <a:srgbClr val="0000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4824" name="TextBox 26"/>
          <p:cNvSpPr txBox="1"/>
          <p:nvPr/>
        </p:nvSpPr>
        <p:spPr>
          <a:xfrm>
            <a:off x="4955540" y="96774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我的叔叔于勒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02" grpId="0"/>
      <p:bldP spid="4610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7" name="矩形 126978"/>
          <p:cNvSpPr/>
          <p:nvPr/>
        </p:nvSpPr>
        <p:spPr>
          <a:xfrm>
            <a:off x="1702435" y="1609725"/>
            <a:ext cx="82391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想象一下，菲利普在船上发现一位百万富翁像于勒，他们会怎样？试写成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450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字左右的短文。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Text Box 3"/>
          <p:cNvSpPr txBox="1"/>
          <p:nvPr/>
        </p:nvSpPr>
        <p:spPr>
          <a:xfrm>
            <a:off x="1169164" y="1281344"/>
            <a:ext cx="9757141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游船在翡翠般的大海上继续向哲尔赛岛前进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父亲急忙向我们跑来。“克拉丽丝？克拉丽丝！”他眼睛里放着光，脸涨得红红的，像熟透的苹果。“快去看啊，那个吃牡蛎的极有风度的先生怎么那么像于勒！在他身旁还有一位高贵的妇人呢！” 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7" name="文本框 3"/>
          <p:cNvSpPr txBox="1"/>
          <p:nvPr/>
        </p:nvSpPr>
        <p:spPr>
          <a:xfrm>
            <a:off x="1457389" y="1292801"/>
            <a:ext cx="4802188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【莫泊桑】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1850年8月5日—1893年7月6日），19世纪后半叶法国批判现实主义作家，与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俄国契诃夫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美国欧·亨利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并称为“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世界三大短篇小说巨匠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557" name="图片 1"/>
          <p:cNvPicPr>
            <a:picLocks noChangeAspect="1"/>
          </p:cNvPicPr>
          <p:nvPr/>
        </p:nvPicPr>
        <p:blipFill>
          <a:blip r:embed="rId3" cstate="print"/>
          <a:srcRect l="5588" t="4192" r="7082" b="10481"/>
          <a:stretch>
            <a:fillRect/>
          </a:stretch>
        </p:blipFill>
        <p:spPr>
          <a:xfrm>
            <a:off x="6639172" y="1456840"/>
            <a:ext cx="3310740" cy="3895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14337" name="文本框 3"/>
          <p:cNvSpPr txBox="1"/>
          <p:nvPr/>
        </p:nvSpPr>
        <p:spPr>
          <a:xfrm>
            <a:off x="2032000" y="1241425"/>
            <a:ext cx="777875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【代表作】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短篇小说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《项链》《羊脂球》和《我的叔叔于勒》等。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长篇小说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《一生》《漂亮朋友》等。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1"/>
          <p:cNvSpPr/>
          <p:nvPr/>
        </p:nvSpPr>
        <p:spPr>
          <a:xfrm>
            <a:off x="2120900" y="966153"/>
            <a:ext cx="7950200" cy="4616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当时的法国、资产阶级不仅和工人阶级的矛盾日益尖锐激烈，而且也和小资产阶级的矛盾日益尖锐激烈起来。小资产阶级贫困破产已成为普遍的社会问题。一部分不甘心破产的小资产阶级成员，纷纷踏上了漂洋过海的险途，企望在美洲、亚洲甚至非洲闯出一条大发横财的生路，梦想着有朝一日腰缠万贯荣归故里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2" name="文本框 128001"/>
          <p:cNvSpPr txBox="1"/>
          <p:nvPr/>
        </p:nvSpPr>
        <p:spPr>
          <a:xfrm>
            <a:off x="2580323" y="1638300"/>
            <a:ext cx="69056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拮据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桥     别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墅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褴褛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 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绰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7285" y="1638300"/>
            <a:ext cx="146558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jié jū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26890" y="1637983"/>
            <a:ext cx="11557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zhàn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7493" y="2807335"/>
            <a:ext cx="11557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chuò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0858" y="2868930"/>
            <a:ext cx="7429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lì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5280" y="1490980"/>
            <a:ext cx="10001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shù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3570" y="2868930"/>
            <a:ext cx="17399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lán lǚ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3" grpId="0"/>
      <p:bldP spid="4" grpId="0"/>
      <p:bldP spid="6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7"/>
          <p:cNvSpPr txBox="1"/>
          <p:nvPr/>
        </p:nvSpPr>
        <p:spPr>
          <a:xfrm>
            <a:off x="1658620" y="1398588"/>
            <a:ext cx="74850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【拮据】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手头紧，经济境况不好。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1658620" y="3232150"/>
            <a:ext cx="7772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【褴褛】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（衣服）破烂。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1658620" y="4233863"/>
            <a:ext cx="7705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【与日俱增】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随着时间的推移而不断增长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1658620" y="2309813"/>
            <a:ext cx="7772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【阔绰】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排场大，生活奢侈。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5" grpId="0"/>
      <p:bldP spid="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11267" name="Rectangle 8"/>
          <p:cNvSpPr/>
          <p:nvPr/>
        </p:nvSpPr>
        <p:spPr>
          <a:xfrm>
            <a:off x="1744345" y="939800"/>
            <a:ext cx="8810625" cy="11604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请以“（     ）于勒”的格式，在括号内添加不同的动词 ，理清小说的情节。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2507933" y="2243138"/>
            <a:ext cx="4389437" cy="21923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457200" defTabSz="1219200">
              <a:lnSpc>
                <a:spcPct val="150000"/>
              </a:lnSpc>
              <a:spcBef>
                <a:spcPts val="125"/>
              </a:spcBef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（    ） 于勒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defTabSz="1219200">
              <a:lnSpc>
                <a:spcPct val="150000"/>
              </a:lnSpc>
              <a:spcBef>
                <a:spcPts val="125"/>
              </a:spcBef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（     ）于勒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defTabSz="1219200">
              <a:lnSpc>
                <a:spcPct val="150000"/>
              </a:lnSpc>
              <a:spcBef>
                <a:spcPts val="125"/>
              </a:spcBef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（     ）于勒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defTabSz="1219200">
              <a:lnSpc>
                <a:spcPct val="150000"/>
              </a:lnSpc>
              <a:spcBef>
                <a:spcPts val="125"/>
              </a:spcBef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（     ）于勒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Rectangle 5"/>
          <p:cNvSpPr/>
          <p:nvPr/>
        </p:nvSpPr>
        <p:spPr>
          <a:xfrm>
            <a:off x="3814445" y="2276475"/>
            <a:ext cx="591185" cy="3046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厌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盼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遇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躲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 Box 6"/>
          <p:cNvSpPr txBox="1"/>
          <p:nvPr/>
        </p:nvSpPr>
        <p:spPr>
          <a:xfrm>
            <a:off x="6029008" y="2097088"/>
            <a:ext cx="792162" cy="3198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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53" name="Text Box 7"/>
          <p:cNvSpPr txBox="1"/>
          <p:nvPr/>
        </p:nvSpPr>
        <p:spPr>
          <a:xfrm>
            <a:off x="6821170" y="2413613"/>
            <a:ext cx="1008380" cy="2804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开端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发展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高潮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结局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34" grpId="0"/>
      <p:bldP spid="53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3285</Words>
  <Application>WPS 演示</Application>
  <PresentationFormat>自定义</PresentationFormat>
  <Paragraphs>256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Times New Roman</vt:lpstr>
      <vt:lpstr>Symbol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