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329" r:id="rId3"/>
    <p:sldId id="328" r:id="rId4"/>
    <p:sldId id="346" r:id="rId5"/>
    <p:sldId id="319" r:id="rId6"/>
    <p:sldId id="347" r:id="rId7"/>
    <p:sldId id="327" r:id="rId8"/>
    <p:sldId id="298" r:id="rId9"/>
    <p:sldId id="359" r:id="rId10"/>
    <p:sldId id="360" r:id="rId11"/>
    <p:sldId id="361" r:id="rId12"/>
    <p:sldId id="330" r:id="rId13"/>
    <p:sldId id="299" r:id="rId14"/>
    <p:sldId id="348" r:id="rId15"/>
    <p:sldId id="358" r:id="rId16"/>
    <p:sldId id="331" r:id="rId17"/>
    <p:sldId id="318" r:id="rId18"/>
    <p:sldId id="357" r:id="rId19"/>
    <p:sldId id="349" r:id="rId20"/>
    <p:sldId id="332" r:id="rId21"/>
    <p:sldId id="320" r:id="rId22"/>
    <p:sldId id="356" r:id="rId23"/>
    <p:sldId id="350" r:id="rId24"/>
    <p:sldId id="333" r:id="rId25"/>
    <p:sldId id="321" r:id="rId26"/>
    <p:sldId id="355" r:id="rId27"/>
    <p:sldId id="334" r:id="rId28"/>
    <p:sldId id="326" r:id="rId29"/>
    <p:sldId id="351" r:id="rId30"/>
    <p:sldId id="354" r:id="rId31"/>
    <p:sldId id="335" r:id="rId32"/>
    <p:sldId id="322" r:id="rId33"/>
    <p:sldId id="352" r:id="rId34"/>
    <p:sldId id="353" r:id="rId35"/>
    <p:sldId id="336"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0E8"/>
    <a:srgbClr val="DF7A60"/>
    <a:srgbClr val="FFC000"/>
    <a:srgbClr val="FFFFFF"/>
    <a:srgbClr val="65C4CA"/>
    <a:srgbClr val="784B23"/>
    <a:srgbClr val="EECE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730" autoAdjust="0"/>
  </p:normalViewPr>
  <p:slideViewPr>
    <p:cSldViewPr snapToGrid="0">
      <p:cViewPr>
        <p:scale>
          <a:sx n="61" d="100"/>
          <a:sy n="61" d="100"/>
        </p:scale>
        <p:origin x="-564" y="-582"/>
      </p:cViewPr>
      <p:guideLst>
        <p:guide orient="horz" pos="2242"/>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notesMaster" Target="notesMasters/notesMaster1.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7B7494-D075-4932-B485-21A15FEF216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A05C95-64BC-4878-9AEE-F508225DA3F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grpSp>
        <p:nvGrpSpPr>
          <p:cNvPr id="6" name="组合 5"/>
          <p:cNvGrpSpPr/>
          <p:nvPr userDrawn="1"/>
        </p:nvGrpSpPr>
        <p:grpSpPr>
          <a:xfrm>
            <a:off x="302260" y="3417570"/>
            <a:ext cx="2454275" cy="2700655"/>
            <a:chOff x="476" y="5382"/>
            <a:chExt cx="3865" cy="4253"/>
          </a:xfrm>
        </p:grpSpPr>
        <p:sp>
          <p:nvSpPr>
            <p:cNvPr id="7" name="Freeform 24"/>
            <p:cNvSpPr/>
            <p:nvPr userDrawn="1"/>
          </p:nvSpPr>
          <p:spPr bwMode="auto">
            <a:xfrm>
              <a:off x="681" y="5631"/>
              <a:ext cx="3482" cy="3928"/>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2" name="Freeform 22"/>
            <p:cNvSpPr/>
            <p:nvPr userDrawn="1"/>
          </p:nvSpPr>
          <p:spPr bwMode="auto">
            <a:xfrm>
              <a:off x="2427" y="6231"/>
              <a:ext cx="560" cy="524"/>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3" name="Freeform 23"/>
            <p:cNvSpPr/>
            <p:nvPr userDrawn="1"/>
          </p:nvSpPr>
          <p:spPr bwMode="auto">
            <a:xfrm>
              <a:off x="1054" y="5740"/>
              <a:ext cx="622" cy="6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7" name="Freeform 27"/>
            <p:cNvSpPr/>
            <p:nvPr userDrawn="1"/>
          </p:nvSpPr>
          <p:spPr bwMode="auto">
            <a:xfrm>
              <a:off x="681" y="5984"/>
              <a:ext cx="375" cy="589"/>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1" name="Freeform 28"/>
            <p:cNvSpPr/>
            <p:nvPr userDrawn="1"/>
          </p:nvSpPr>
          <p:spPr bwMode="auto">
            <a:xfrm>
              <a:off x="476" y="7546"/>
              <a:ext cx="532" cy="67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2" name="Freeform 29"/>
            <p:cNvSpPr/>
            <p:nvPr userDrawn="1"/>
          </p:nvSpPr>
          <p:spPr bwMode="auto">
            <a:xfrm>
              <a:off x="2150" y="5421"/>
              <a:ext cx="416" cy="319"/>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5" name="Freeform 30"/>
            <p:cNvSpPr/>
            <p:nvPr userDrawn="1"/>
          </p:nvSpPr>
          <p:spPr bwMode="auto">
            <a:xfrm>
              <a:off x="1468" y="5382"/>
              <a:ext cx="755" cy="528"/>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6" name="Freeform 32"/>
            <p:cNvSpPr/>
            <p:nvPr userDrawn="1"/>
          </p:nvSpPr>
          <p:spPr bwMode="auto">
            <a:xfrm>
              <a:off x="3241" y="5910"/>
              <a:ext cx="1100" cy="508"/>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7" name="Freeform 33"/>
            <p:cNvSpPr/>
            <p:nvPr userDrawn="1"/>
          </p:nvSpPr>
          <p:spPr bwMode="auto">
            <a:xfrm rot="15960000">
              <a:off x="2497" y="9319"/>
              <a:ext cx="255" cy="378"/>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8" name="Freeform 34"/>
            <p:cNvSpPr/>
            <p:nvPr userDrawn="1"/>
          </p:nvSpPr>
          <p:spPr bwMode="auto">
            <a:xfrm>
              <a:off x="3729" y="7676"/>
              <a:ext cx="612" cy="4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grpSp>
      <p:sp>
        <p:nvSpPr>
          <p:cNvPr id="29" name="矩形 28"/>
          <p:cNvSpPr/>
          <p:nvPr userDrawn="1"/>
        </p:nvSpPr>
        <p:spPr>
          <a:xfrm>
            <a:off x="-635" y="-14605"/>
            <a:ext cx="12217400" cy="6866890"/>
          </a:xfrm>
          <a:prstGeom prst="rect">
            <a:avLst/>
          </a:prstGeom>
          <a:solidFill>
            <a:srgbClr val="FDF0E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userDrawn="1"/>
        </p:nvPicPr>
        <p:blipFill>
          <a:blip r:embed="rId2" cstate="print"/>
          <a:stretch>
            <a:fillRect/>
          </a:stretch>
        </p:blipFill>
        <p:spPr>
          <a:xfrm>
            <a:off x="-5715" y="1142365"/>
            <a:ext cx="12222480" cy="5715000"/>
          </a:xfrm>
          <a:prstGeom prst="rect">
            <a:avLst/>
          </a:prstGeom>
        </p:spPr>
      </p:pic>
      <p:sp>
        <p:nvSpPr>
          <p:cNvPr id="31" name="Freeform 24"/>
          <p:cNvSpPr/>
          <p:nvPr userDrawn="1"/>
        </p:nvSpPr>
        <p:spPr bwMode="auto">
          <a:xfrm>
            <a:off x="9787255" y="3797300"/>
            <a:ext cx="2211070" cy="249428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userDrawn="1"/>
        </p:nvSpPr>
        <p:spPr bwMode="auto">
          <a:xfrm>
            <a:off x="10895965" y="4229100"/>
            <a:ext cx="355600" cy="33274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userDrawn="1"/>
        </p:nvSpPr>
        <p:spPr bwMode="auto">
          <a:xfrm>
            <a:off x="10024110" y="3917315"/>
            <a:ext cx="394970" cy="4127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4" name="Freeform 27"/>
          <p:cNvSpPr/>
          <p:nvPr userDrawn="1"/>
        </p:nvSpPr>
        <p:spPr bwMode="auto">
          <a:xfrm>
            <a:off x="9787255" y="4072255"/>
            <a:ext cx="238125" cy="374015"/>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userDrawn="1"/>
        </p:nvSpPr>
        <p:spPr bwMode="auto">
          <a:xfrm>
            <a:off x="9657080" y="5064125"/>
            <a:ext cx="337820" cy="42545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userDrawn="1"/>
        </p:nvSpPr>
        <p:spPr bwMode="auto">
          <a:xfrm>
            <a:off x="10720070" y="3714750"/>
            <a:ext cx="264160" cy="202565"/>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userDrawn="1"/>
        </p:nvSpPr>
        <p:spPr bwMode="auto">
          <a:xfrm>
            <a:off x="10287000" y="3689985"/>
            <a:ext cx="479425" cy="33528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userDrawn="1"/>
        </p:nvSpPr>
        <p:spPr bwMode="auto">
          <a:xfrm>
            <a:off x="11412855" y="4025265"/>
            <a:ext cx="698500" cy="32258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userDrawn="1"/>
        </p:nvSpPr>
        <p:spPr bwMode="auto">
          <a:xfrm rot="15960000">
            <a:off x="10940415" y="6189980"/>
            <a:ext cx="161925" cy="24003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userDrawn="1"/>
        </p:nvSpPr>
        <p:spPr bwMode="auto">
          <a:xfrm>
            <a:off x="11722735" y="5146675"/>
            <a:ext cx="388620" cy="26035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1" name="圆角矩形 40"/>
          <p:cNvSpPr/>
          <p:nvPr userDrawn="1"/>
        </p:nvSpPr>
        <p:spPr>
          <a:xfrm>
            <a:off x="3617595" y="682625"/>
            <a:ext cx="4996180" cy="365125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userDrawn="1"/>
        </p:nvPicPr>
        <p:blipFill rotWithShape="1">
          <a:blip r:embed="rId3" cstate="screen"/>
          <a:srcRect/>
          <a:stretch>
            <a:fillRect/>
          </a:stretch>
        </p:blipFill>
        <p:spPr>
          <a:xfrm>
            <a:off x="2766060" y="4218305"/>
            <a:ext cx="6781800" cy="2878455"/>
          </a:xfrm>
          <a:prstGeom prst="rect">
            <a:avLst/>
          </a:prstGeom>
        </p:spPr>
      </p:pic>
      <p:cxnSp>
        <p:nvCxnSpPr>
          <p:cNvPr id="43" name="直接连接符 42"/>
          <p:cNvCxnSpPr/>
          <p:nvPr userDrawn="1"/>
        </p:nvCxnSpPr>
        <p:spPr>
          <a:xfrm>
            <a:off x="3720465" y="2638425"/>
            <a:ext cx="4777740" cy="0"/>
          </a:xfrm>
          <a:prstGeom prst="line">
            <a:avLst/>
          </a:prstGeom>
          <a:ln w="19050">
            <a:solidFill>
              <a:schemeClr val="accent1"/>
            </a:solidFill>
          </a:ln>
          <a:effectLst>
            <a:reflection blurRad="6350" stA="50000" endA="300" endPos="38500" dist="50800" dir="5400000" sy="-100000" algn="bl" rotWithShape="0"/>
          </a:effectLst>
        </p:spPr>
        <p:style>
          <a:lnRef idx="1">
            <a:schemeClr val="dk1"/>
          </a:lnRef>
          <a:fillRef idx="0">
            <a:schemeClr val="dk1"/>
          </a:fillRef>
          <a:effectRef idx="0">
            <a:schemeClr val="dk1"/>
          </a:effectRef>
          <a:fontRef idx="minor">
            <a:schemeClr val="tx1"/>
          </a:fontRef>
        </p:style>
      </p:cxnSp>
      <p:sp>
        <p:nvSpPr>
          <p:cNvPr id="44" name="文本框 43"/>
          <p:cNvSpPr txBox="1"/>
          <p:nvPr userDrawn="1"/>
        </p:nvSpPr>
        <p:spPr>
          <a:xfrm>
            <a:off x="8993505" y="118110"/>
            <a:ext cx="3167380" cy="460375"/>
          </a:xfrm>
          <a:prstGeom prst="rect">
            <a:avLst/>
          </a:prstGeom>
          <a:noFill/>
        </p:spPr>
        <p:txBody>
          <a:bodyPr wrap="square" rtlCol="0">
            <a:spAutoFit/>
          </a:bodyPr>
          <a:lstStyle/>
          <a:p>
            <a:pPr algn="l"/>
            <a:r>
              <a:rPr lang="en-US" altLang="zh-CN" sz="2400" dirty="0">
                <a:solidFill>
                  <a:srgbClr val="784B23"/>
                </a:solidFill>
                <a:latin typeface="楷体" panose="02010609060101010101" charset="-122"/>
                <a:ea typeface="楷体" panose="02010609060101010101" charset="-122"/>
                <a:cs typeface="楷体" panose="02010609060101010101" charset="-122"/>
              </a:rPr>
              <a:t> </a:t>
            </a:r>
            <a:r>
              <a:rPr lang="en-US" sz="2400" dirty="0">
                <a:solidFill>
                  <a:srgbClr val="784B23"/>
                </a:solidFill>
                <a:latin typeface="楷体" panose="02010609060101010101" charset="-122"/>
                <a:ea typeface="楷体" panose="02010609060101010101" charset="-122"/>
                <a:cs typeface="楷体" panose="02010609060101010101" charset="-122"/>
              </a:rPr>
              <a:t>www.youyi100.com</a:t>
            </a:r>
            <a:endParaRPr lang="en-US" sz="2400" dirty="0">
              <a:solidFill>
                <a:srgbClr val="784B23"/>
              </a:solidFill>
              <a:latin typeface="楷体" panose="02010609060101010101" charset="-122"/>
              <a:ea typeface="楷体" panose="02010609060101010101" charset="-122"/>
              <a:cs typeface="楷体" panose="02010609060101010101" charset="-122"/>
            </a:endParaRPr>
          </a:p>
        </p:txBody>
      </p:sp>
      <p:pic>
        <p:nvPicPr>
          <p:cNvPr id="45" name="图片 17" descr="图片1"/>
          <p:cNvPicPr>
            <a:picLocks noChangeAspect="1"/>
          </p:cNvPicPr>
          <p:nvPr userDrawn="1"/>
        </p:nvPicPr>
        <p:blipFill>
          <a:blip r:embed="rId4" cstate="print"/>
          <a:stretch>
            <a:fillRect/>
          </a:stretch>
        </p:blipFill>
        <p:spPr>
          <a:xfrm>
            <a:off x="237490" y="118110"/>
            <a:ext cx="914400" cy="41148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DF0E8">
            <a:alpha val="73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2.jpe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3.jpe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4.jpe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5.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5.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5.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jpeg"/><Relationship Id="rId2" Type="http://schemas.openxmlformats.org/officeDocument/2006/relationships/image" Target="../media/image16.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9" Type="http://schemas.openxmlformats.org/officeDocument/2006/relationships/image" Target="../media/image26.jpeg"/><Relationship Id="rId8" Type="http://schemas.openxmlformats.org/officeDocument/2006/relationships/image" Target="../media/image25.jpeg"/><Relationship Id="rId7" Type="http://schemas.openxmlformats.org/officeDocument/2006/relationships/image" Target="../media/image24.jpeg"/><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0" Type="http://schemas.openxmlformats.org/officeDocument/2006/relationships/slideLayout" Target="../slideLayouts/slideLayout7.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7.png"/><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8.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3.png"/><Relationship Id="rId2" Type="http://schemas.openxmlformats.org/officeDocument/2006/relationships/image" Target="../media/image30.png"/><Relationship Id="rId1" Type="http://schemas.openxmlformats.org/officeDocument/2006/relationships/image" Target="../media/image29.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image" Target="../media/image30.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image" Target="../media/image29.png"/><Relationship Id="rId3"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image" Target="../media/image30.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32.jpeg"/><Relationship Id="rId2" Type="http://schemas.openxmlformats.org/officeDocument/2006/relationships/image" Target="../media/image3.png"/><Relationship Id="rId1" Type="http://schemas.openxmlformats.org/officeDocument/2006/relationships/image" Target="../media/image30.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jpe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jpe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jpe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jpe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srcRect/>
          <a:stretch>
            <a:fillRect/>
          </a:stretch>
        </p:blipFill>
        <p:spPr>
          <a:xfrm>
            <a:off x="10191115" y="5979795"/>
            <a:ext cx="2089150" cy="886460"/>
          </a:xfrm>
          <a:prstGeom prst="rect">
            <a:avLst/>
          </a:prstGeom>
        </p:spPr>
      </p:pic>
      <p:pic>
        <p:nvPicPr>
          <p:cNvPr id="2" name="图片 1" descr="图片1"/>
          <p:cNvPicPr>
            <a:picLocks noChangeAspect="1"/>
          </p:cNvPicPr>
          <p:nvPr/>
        </p:nvPicPr>
        <p:blipFill>
          <a:blip r:embed="rId2" cstate="print"/>
          <a:stretch>
            <a:fillRect/>
          </a:stretch>
        </p:blipFill>
        <p:spPr>
          <a:xfrm>
            <a:off x="-2540" y="-8890"/>
            <a:ext cx="12197080" cy="6875145"/>
          </a:xfrm>
          <a:prstGeom prst="rect">
            <a:avLst/>
          </a:prstGeom>
        </p:spPr>
      </p:pic>
      <p:pic>
        <p:nvPicPr>
          <p:cNvPr id="4"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sp>
        <p:nvSpPr>
          <p:cNvPr id="3074" name="文本框 1"/>
          <p:cNvSpPr txBox="1"/>
          <p:nvPr/>
        </p:nvSpPr>
        <p:spPr>
          <a:xfrm>
            <a:off x="-2540" y="4202430"/>
            <a:ext cx="12197080" cy="1322070"/>
          </a:xfrm>
          <a:prstGeom prst="rect">
            <a:avLst/>
          </a:prstGeom>
          <a:solidFill>
            <a:schemeClr val="bg1">
              <a:alpha val="50195"/>
            </a:schemeClr>
          </a:solidFill>
          <a:ln w="9525">
            <a:noFill/>
          </a:ln>
        </p:spPr>
        <p:txBody>
          <a:bodyPr wrap="square">
            <a:spAutoFit/>
          </a:bodyPr>
          <a:lstStyle/>
          <a:p>
            <a:endParaRPr lang="zh-CN" altLang="en-US" sz="8000" dirty="0">
              <a:latin typeface="Arial" panose="020B0604020202020204" pitchFamily="34" charset="0"/>
            </a:endParaRPr>
          </a:p>
        </p:txBody>
      </p:sp>
      <p:sp>
        <p:nvSpPr>
          <p:cNvPr id="3075" name="标题 1"/>
          <p:cNvSpPr>
            <a:spLocks noGrp="1"/>
          </p:cNvSpPr>
          <p:nvPr/>
        </p:nvSpPr>
        <p:spPr>
          <a:xfrm>
            <a:off x="3778250" y="4202113"/>
            <a:ext cx="4279900" cy="717550"/>
          </a:xfrm>
          <a:prstGeom prst="rect">
            <a:avLst/>
          </a:prstGeom>
          <a:noFill/>
          <a:ln w="9525">
            <a:noFill/>
          </a:ln>
        </p:spPr>
        <p:txBody>
          <a:bodyPr/>
          <a:lstStyle/>
          <a:p>
            <a:pPr algn="ctr"/>
            <a:r>
              <a:rPr lang="en-US" altLang="zh-CN" sz="4400" b="1" dirty="0">
                <a:latin typeface="黑体" panose="02010609060101010101" pitchFamily="49" charset="-122"/>
                <a:ea typeface="黑体" panose="02010609060101010101" pitchFamily="49" charset="-122"/>
              </a:rPr>
              <a:t>16 </a:t>
            </a:r>
            <a:r>
              <a:rPr lang="zh-CN" altLang="en-US" sz="4400" b="1" dirty="0">
                <a:latin typeface="黑体" panose="02010609060101010101" pitchFamily="49" charset="-122"/>
                <a:ea typeface="黑体" panose="02010609060101010101" pitchFamily="49" charset="-122"/>
              </a:rPr>
              <a:t>孤独之旅</a:t>
            </a:r>
            <a:endParaRPr lang="zh-CN" altLang="en-US" sz="4400" b="1" dirty="0">
              <a:latin typeface="黑体" panose="02010609060101010101" pitchFamily="49" charset="-122"/>
              <a:ea typeface="黑体" panose="02010609060101010101" pitchFamily="49" charset="-122"/>
            </a:endParaRPr>
          </a:p>
        </p:txBody>
      </p:sp>
      <p:sp>
        <p:nvSpPr>
          <p:cNvPr id="3076" name="副标题 2"/>
          <p:cNvSpPr>
            <a:spLocks noGrp="1"/>
          </p:cNvSpPr>
          <p:nvPr/>
        </p:nvSpPr>
        <p:spPr>
          <a:xfrm>
            <a:off x="4277360" y="5046663"/>
            <a:ext cx="2568575" cy="347662"/>
          </a:xfrm>
          <a:prstGeom prst="rect">
            <a:avLst/>
          </a:prstGeom>
          <a:noFill/>
          <a:ln w="9525">
            <a:noFill/>
          </a:ln>
        </p:spPr>
        <p:txBody>
          <a:bodyPr/>
          <a:lstStyle/>
          <a:p>
            <a:pPr marL="342900" indent="-342900" algn="ctr"/>
            <a:endParaRPr lang="zh-CN" altLang="en-US" sz="2000" b="1" dirty="0">
              <a:latin typeface="楷体" panose="02010609060101010101" charset="-122"/>
              <a:ea typeface="楷体" panose="02010609060101010101" charset="-122"/>
            </a:endParaRPr>
          </a:p>
        </p:txBody>
      </p:sp>
      <p:cxnSp>
        <p:nvCxnSpPr>
          <p:cNvPr id="5" name="直接连接符 4"/>
          <p:cNvCxnSpPr/>
          <p:nvPr/>
        </p:nvCxnSpPr>
        <p:spPr>
          <a:xfrm>
            <a:off x="4048125" y="4919980"/>
            <a:ext cx="40957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4" name="文本框 13"/>
          <p:cNvSpPr txBox="1"/>
          <p:nvPr/>
        </p:nvSpPr>
        <p:spPr>
          <a:xfrm>
            <a:off x="1621155" y="3755708"/>
            <a:ext cx="6280150" cy="553085"/>
          </a:xfrm>
          <a:prstGeom prst="rect">
            <a:avLst/>
          </a:prstGeom>
          <a:noFill/>
          <a:ln w="9525">
            <a:noFill/>
          </a:ln>
        </p:spPr>
        <p:txBody>
          <a:bodyPr>
            <a:spAutoFit/>
          </a:bodyPr>
          <a:lstStyle/>
          <a:p>
            <a:r>
              <a:rPr lang="zh-CN" altLang="en-US" sz="3000" b="1" dirty="0">
                <a:solidFill>
                  <a:srgbClr val="FF0000"/>
                </a:solidFill>
                <a:latin typeface="黑体" panose="02010609060101010101" pitchFamily="49" charset="-122"/>
                <a:ea typeface="黑体" panose="02010609060101010101" pitchFamily="49" charset="-122"/>
              </a:rPr>
              <a:t>【置之不理】</a:t>
            </a:r>
            <a:r>
              <a:rPr lang="zh-CN" altLang="en-US" sz="3000" b="1" dirty="0">
                <a:latin typeface="楷体" panose="02010609060101010101" charset="-122"/>
                <a:ea typeface="楷体" panose="02010609060101010101" charset="-122"/>
              </a:rPr>
              <a:t>放在一边，不理不睬。</a:t>
            </a:r>
            <a:endParaRPr lang="zh-CN" altLang="en-US" sz="3000" b="1" dirty="0">
              <a:latin typeface="楷体" panose="02010609060101010101" charset="-122"/>
              <a:ea typeface="楷体" panose="02010609060101010101" charset="-122"/>
            </a:endParaRPr>
          </a:p>
        </p:txBody>
      </p:sp>
      <p:sp>
        <p:nvSpPr>
          <p:cNvPr id="26" name="文本框 25"/>
          <p:cNvSpPr txBox="1"/>
          <p:nvPr/>
        </p:nvSpPr>
        <p:spPr>
          <a:xfrm>
            <a:off x="1621155" y="2169795"/>
            <a:ext cx="8343900" cy="1291590"/>
          </a:xfrm>
          <a:prstGeom prst="rect">
            <a:avLst/>
          </a:prstGeom>
          <a:noFill/>
          <a:ln w="9525">
            <a:noFill/>
          </a:ln>
        </p:spPr>
        <p:txBody>
          <a:bodyPr>
            <a:spAutoFit/>
          </a:bodyPr>
          <a:lstStyle/>
          <a:p>
            <a:pPr>
              <a:lnSpc>
                <a:spcPct val="130000"/>
              </a:lnSpc>
            </a:pPr>
            <a:r>
              <a:rPr lang="zh-CN" altLang="en-US" sz="3000" b="1" dirty="0">
                <a:solidFill>
                  <a:srgbClr val="FF0000"/>
                </a:solidFill>
                <a:latin typeface="黑体" panose="02010609060101010101" pitchFamily="49" charset="-122"/>
                <a:ea typeface="黑体" panose="02010609060101010101" pitchFamily="49" charset="-122"/>
              </a:rPr>
              <a:t>【朦朦胧胧】</a:t>
            </a:r>
            <a:r>
              <a:rPr lang="zh-CN" altLang="en-US" sz="3000" b="1" dirty="0">
                <a:latin typeface="楷体" panose="02010609060101010101" charset="-122"/>
                <a:ea typeface="楷体" panose="02010609060101010101" charset="-122"/>
              </a:rPr>
              <a:t>模模糊糊，不清楚。也可指人意识不十分清晰或事物界限不清。</a:t>
            </a:r>
            <a:endParaRPr lang="zh-CN" altLang="en-US" sz="3000" b="1" dirty="0">
              <a:latin typeface="楷体" panose="02010609060101010101" charset="-122"/>
              <a:ea typeface="楷体" panose="02010609060101010101" charset="-122"/>
            </a:endParaRPr>
          </a:p>
        </p:txBody>
      </p:sp>
      <p:sp>
        <p:nvSpPr>
          <p:cNvPr id="34" name="文本框 33"/>
          <p:cNvSpPr txBox="1"/>
          <p:nvPr/>
        </p:nvSpPr>
        <p:spPr>
          <a:xfrm>
            <a:off x="1621155" y="4549458"/>
            <a:ext cx="8289925" cy="1291590"/>
          </a:xfrm>
          <a:prstGeom prst="rect">
            <a:avLst/>
          </a:prstGeom>
          <a:noFill/>
          <a:ln w="9525">
            <a:noFill/>
          </a:ln>
        </p:spPr>
        <p:txBody>
          <a:bodyPr>
            <a:spAutoFit/>
          </a:bodyPr>
          <a:lstStyle/>
          <a:p>
            <a:pPr>
              <a:lnSpc>
                <a:spcPct val="130000"/>
              </a:lnSpc>
            </a:pPr>
            <a:r>
              <a:rPr lang="zh-CN" altLang="en-US" sz="3000" b="1" dirty="0">
                <a:solidFill>
                  <a:srgbClr val="FF0000"/>
                </a:solidFill>
                <a:latin typeface="黑体" panose="02010609060101010101" pitchFamily="49" charset="-122"/>
                <a:ea typeface="黑体" panose="02010609060101010101" pitchFamily="49" charset="-122"/>
              </a:rPr>
              <a:t>【歇斯底里】</a:t>
            </a:r>
            <a:r>
              <a:rPr lang="zh-CN" altLang="en-US" sz="3000" b="1" dirty="0">
                <a:latin typeface="楷体" panose="02010609060101010101" charset="-122"/>
                <a:ea typeface="楷体" panose="02010609060101010101" charset="-122"/>
                <a:sym typeface="Arial" panose="020B0604020202020204" pitchFamily="34" charset="0"/>
              </a:rPr>
              <a:t>形容情绪异常激动，举止失常。文中指暴风雨来势猛烈，超乎平常。</a:t>
            </a:r>
            <a:endParaRPr lang="zh-CN" altLang="en-US" sz="3000" b="1" dirty="0">
              <a:latin typeface="楷体" panose="02010609060101010101" charset="-122"/>
              <a:ea typeface="楷体" panose="02010609060101010101" charset="-122"/>
              <a:sym typeface="Arial" panose="020B0604020202020204" pitchFamily="34" charset="0"/>
            </a:endParaRPr>
          </a:p>
        </p:txBody>
      </p:sp>
      <p:sp>
        <p:nvSpPr>
          <p:cNvPr id="49" name="文本框 48"/>
          <p:cNvSpPr txBox="1"/>
          <p:nvPr/>
        </p:nvSpPr>
        <p:spPr>
          <a:xfrm>
            <a:off x="1621155" y="760095"/>
            <a:ext cx="8343900" cy="1291590"/>
          </a:xfrm>
          <a:prstGeom prst="rect">
            <a:avLst/>
          </a:prstGeom>
          <a:noFill/>
          <a:ln w="9525">
            <a:noFill/>
          </a:ln>
        </p:spPr>
        <p:txBody>
          <a:bodyPr>
            <a:spAutoFit/>
          </a:bodyPr>
          <a:lstStyle/>
          <a:p>
            <a:pPr>
              <a:lnSpc>
                <a:spcPct val="130000"/>
              </a:lnSpc>
            </a:pPr>
            <a:r>
              <a:rPr lang="zh-CN" altLang="en-US" sz="3000" b="1" dirty="0">
                <a:solidFill>
                  <a:srgbClr val="FF0000"/>
                </a:solidFill>
                <a:latin typeface="黑体" panose="02010609060101010101" pitchFamily="49" charset="-122"/>
                <a:ea typeface="黑体" panose="02010609060101010101" pitchFamily="49" charset="-122"/>
              </a:rPr>
              <a:t>【一落千丈】</a:t>
            </a:r>
            <a:r>
              <a:rPr lang="zh-CN" altLang="en-US" sz="3000" b="1" dirty="0">
                <a:latin typeface="楷体" panose="02010609060101010101" charset="-122"/>
                <a:ea typeface="楷体" panose="02010609060101010101" charset="-122"/>
                <a:sym typeface="Arial" panose="020B0604020202020204" pitchFamily="34" charset="0"/>
              </a:rPr>
              <a:t>形容地位、景况、声誉等下降得很厉害。</a:t>
            </a:r>
            <a:endParaRPr lang="zh-CN" altLang="en-US" sz="3000" b="1" dirty="0">
              <a:latin typeface="楷体" panose="02010609060101010101" charset="-122"/>
              <a:ea typeface="楷体" panose="02010609060101010101" charset="-122"/>
              <a:sym typeface="Arial" panose="020B0604020202020204" pitchFamily="34"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6" grpId="0"/>
      <p:bldP spid="34" grpId="0"/>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2292" name="矩形 109572"/>
          <p:cNvSpPr/>
          <p:nvPr/>
        </p:nvSpPr>
        <p:spPr>
          <a:xfrm>
            <a:off x="1831023" y="811530"/>
            <a:ext cx="8529637" cy="5262245"/>
          </a:xfrm>
          <a:prstGeom prst="rect">
            <a:avLst/>
          </a:prstGeom>
          <a:noFill/>
          <a:ln w="9525">
            <a:noFill/>
          </a:ln>
        </p:spPr>
        <p:txBody>
          <a:bodyPr>
            <a:spAutoFit/>
          </a:bodyPr>
          <a:lstStyle/>
          <a:p>
            <a:pPr>
              <a:lnSpc>
                <a:spcPct val="140000"/>
              </a:lnSpc>
            </a:pPr>
            <a:r>
              <a:rPr lang="zh-CN" altLang="en-US" sz="3000" b="1" dirty="0">
                <a:latin typeface="宋体" panose="02010600030101010101" pitchFamily="2" charset="-122"/>
              </a:rPr>
              <a:t>    </a:t>
            </a:r>
            <a:r>
              <a:rPr lang="zh-CN" altLang="en-US" sz="3000" b="1" dirty="0">
                <a:latin typeface="楷体" panose="02010609060101010101" charset="-122"/>
                <a:ea typeface="楷体" panose="02010609060101010101" charset="-122"/>
              </a:rPr>
              <a:t>一心想发大财的杜小康的父亲杜雍和用几代人积累下的财富买了一条运货的大船，用这些年赚得的一大笔钱加上从别人那里贷了一笔款，去城里买了一大船既便宜又好的货，打算回家慢慢卖出去，赚出一笔更大的钱来。但回家途中，他因过于兴奋，喝了点酒，加上扯足了风帆，在河弯处与一个拖了七八条大铁船的大拖驳相撞，结果船毁了，货没了，人也因此病倒了。</a:t>
            </a:r>
            <a:endParaRPr lang="en-US" altLang="zh-CN" sz="3000" b="1" dirty="0">
              <a:latin typeface="楷体" panose="02010609060101010101" charset="-122"/>
              <a:ea typeface="楷体" panose="02010609060101010101" charset="-122"/>
            </a:endParaRPr>
          </a:p>
        </p:txBody>
      </p:sp>
      <p:grpSp>
        <p:nvGrpSpPr>
          <p:cNvPr id="14" name="组合 13"/>
          <p:cNvGrpSpPr/>
          <p:nvPr/>
        </p:nvGrpSpPr>
        <p:grpSpPr>
          <a:xfrm>
            <a:off x="138430" y="118745"/>
            <a:ext cx="3289935" cy="692785"/>
            <a:chOff x="218" y="187"/>
            <a:chExt cx="5181" cy="1091"/>
          </a:xfrm>
        </p:grpSpPr>
        <p:sp>
          <p:nvSpPr>
            <p:cNvPr id="26" name="椭圆 2"/>
            <p:cNvSpPr/>
            <p:nvPr/>
          </p:nvSpPr>
          <p:spPr>
            <a:xfrm>
              <a:off x="218" y="187"/>
              <a:ext cx="1090" cy="100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文本框 3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故事链接</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p:cTn id="7" dur="500" fill="hold"/>
                                        <p:tgtEl>
                                          <p:spTgt spid="1229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229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229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22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4338" name="矩形 109572"/>
          <p:cNvSpPr/>
          <p:nvPr/>
        </p:nvSpPr>
        <p:spPr>
          <a:xfrm>
            <a:off x="1940560" y="1651953"/>
            <a:ext cx="8310563" cy="3553460"/>
          </a:xfrm>
          <a:prstGeom prst="rect">
            <a:avLst/>
          </a:prstGeom>
          <a:noFill/>
          <a:ln w="9525">
            <a:noFill/>
          </a:ln>
        </p:spPr>
        <p:txBody>
          <a:bodyPr>
            <a:spAutoFit/>
          </a:bodyPr>
          <a:lstStyle/>
          <a:p>
            <a:pPr>
              <a:lnSpc>
                <a:spcPct val="150000"/>
              </a:lnSpc>
            </a:pPr>
            <a:r>
              <a:rPr lang="en-US" altLang="zh-CN" sz="3000" b="1" dirty="0">
                <a:latin typeface="宋体" panose="02010600030101010101" pitchFamily="2" charset="-122"/>
              </a:rPr>
              <a:t>    </a:t>
            </a:r>
            <a:r>
              <a:rPr lang="zh-CN" altLang="en-US" sz="3000" b="1" dirty="0">
                <a:latin typeface="楷体" panose="02010609060101010101" charset="-122"/>
                <a:ea typeface="楷体" panose="02010609060101010101" charset="-122"/>
                <a:cs typeface="楷体" panose="02010609060101010101" charset="-122"/>
              </a:rPr>
              <a:t>于是爱读书的杜小康被迫辍学，想法为父亲治病。当杜雍和能下床走路时，他又萌发了让“红门”重新焕发光彩的信心。这年的春天，他又筹集了一笔钱，从鸭坊买下了</a:t>
            </a:r>
            <a:r>
              <a:rPr lang="en-US" altLang="zh-CN" sz="3000" b="1" dirty="0">
                <a:latin typeface="楷体" panose="02010609060101010101" charset="-122"/>
                <a:ea typeface="楷体" panose="02010609060101010101" charset="-122"/>
                <a:cs typeface="楷体" panose="02010609060101010101" charset="-122"/>
              </a:rPr>
              <a:t>500</a:t>
            </a:r>
            <a:r>
              <a:rPr lang="zh-CN" altLang="en-US" sz="3000" b="1" dirty="0">
                <a:latin typeface="楷体" panose="02010609060101010101" charset="-122"/>
                <a:ea typeface="楷体" panose="02010609060101010101" charset="-122"/>
                <a:cs typeface="楷体" panose="02010609060101010101" charset="-122"/>
              </a:rPr>
              <a:t>只小鸭，想靠自己年轻时的放鸭经验东山再起</a:t>
            </a:r>
            <a:r>
              <a:rPr lang="en-US" altLang="zh-CN" sz="3000" b="1" dirty="0">
                <a:latin typeface="楷体" panose="02010609060101010101" charset="-122"/>
                <a:ea typeface="楷体" panose="02010609060101010101" charset="-122"/>
                <a:cs typeface="楷体" panose="02010609060101010101" charset="-122"/>
              </a:rPr>
              <a:t>……</a:t>
            </a:r>
            <a:endParaRPr lang="en-US" altLang="zh-CN" sz="3000" b="1" dirty="0">
              <a:latin typeface="楷体" panose="02010609060101010101" charset="-122"/>
              <a:ea typeface="楷体" panose="02010609060101010101" charset="-122"/>
              <a:cs typeface="楷体" panose="02010609060101010101" charset="-122"/>
            </a:endParaRPr>
          </a:p>
        </p:txBody>
      </p:sp>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pic>
        <p:nvPicPr>
          <p:cNvPr id="14337" name="图片 101377" descr="0508165"/>
          <p:cNvPicPr>
            <a:picLocks noChangeAspect="1"/>
          </p:cNvPicPr>
          <p:nvPr/>
        </p:nvPicPr>
        <p:blipFill>
          <a:blip r:embed="rId2" cstate="print"/>
          <a:stretch>
            <a:fillRect/>
          </a:stretch>
        </p:blipFill>
        <p:spPr>
          <a:xfrm>
            <a:off x="6042660" y="1528128"/>
            <a:ext cx="3511550" cy="3451225"/>
          </a:xfrm>
          <a:prstGeom prst="rect">
            <a:avLst/>
          </a:prstGeom>
          <a:noFill/>
          <a:ln w="57150">
            <a:noFill/>
          </a:ln>
        </p:spPr>
      </p:pic>
      <p:sp>
        <p:nvSpPr>
          <p:cNvPr id="15363" name="文本框 101378"/>
          <p:cNvSpPr txBox="1"/>
          <p:nvPr/>
        </p:nvSpPr>
        <p:spPr>
          <a:xfrm>
            <a:off x="2629535" y="1010603"/>
            <a:ext cx="7124700" cy="554037"/>
          </a:xfrm>
          <a:prstGeom prst="rect">
            <a:avLst/>
          </a:prstGeom>
          <a:noFill/>
          <a:ln w="9525">
            <a:noFill/>
          </a:ln>
        </p:spPr>
        <p:txBody>
          <a:bodyPr>
            <a:spAutoFit/>
          </a:bodyPr>
          <a:lstStyle/>
          <a:p>
            <a:pPr>
              <a:spcBef>
                <a:spcPct val="50000"/>
              </a:spcBef>
            </a:pPr>
            <a:r>
              <a:rPr lang="zh-CN" altLang="en-US" sz="3000" b="1" dirty="0">
                <a:latin typeface="黑体" panose="02010609060101010101" pitchFamily="49" charset="-122"/>
                <a:ea typeface="黑体" panose="02010609060101010101" pitchFamily="49" charset="-122"/>
              </a:rPr>
              <a:t>了解小说的主要内容，思考故事情节。</a:t>
            </a:r>
            <a:endParaRPr lang="zh-CN" altLang="en-US" sz="3000" b="1" dirty="0">
              <a:latin typeface="黑体" panose="02010609060101010101" pitchFamily="49" charset="-122"/>
              <a:ea typeface="黑体" panose="02010609060101010101" pitchFamily="49" charset="-122"/>
            </a:endParaRPr>
          </a:p>
        </p:txBody>
      </p:sp>
      <p:sp>
        <p:nvSpPr>
          <p:cNvPr id="101382" name="文本框 101381"/>
          <p:cNvSpPr txBox="1"/>
          <p:nvPr/>
        </p:nvSpPr>
        <p:spPr>
          <a:xfrm>
            <a:off x="2024698" y="1618615"/>
            <a:ext cx="4213225" cy="1014730"/>
          </a:xfrm>
          <a:prstGeom prst="rect">
            <a:avLst/>
          </a:prstGeom>
          <a:noFill/>
          <a:ln w="9525">
            <a:noFill/>
          </a:ln>
        </p:spPr>
        <p:txBody>
          <a:bodyPr>
            <a:spAutoFit/>
          </a:bodyPr>
          <a:lstStyle/>
          <a:p>
            <a:r>
              <a:rPr lang="zh-CN" altLang="en-US" sz="3000" b="1" dirty="0">
                <a:solidFill>
                  <a:srgbClr val="0000FF"/>
                </a:solidFill>
                <a:latin typeface="楷体" panose="02010609060101010101" charset="-122"/>
                <a:ea typeface="楷体" panose="02010609060101010101" charset="-122"/>
                <a:cs typeface="楷体" panose="02010609060101010101" charset="-122"/>
              </a:rPr>
              <a:t>开端：</a:t>
            </a:r>
            <a:r>
              <a:rPr lang="zh-CN" altLang="en-US" sz="3000" b="1" dirty="0">
                <a:latin typeface="楷体" panose="02010609060101010101" charset="-122"/>
                <a:ea typeface="楷体" panose="02010609060101010101" charset="-122"/>
                <a:cs typeface="楷体" panose="02010609060101010101" charset="-122"/>
              </a:rPr>
              <a:t>家道破落</a:t>
            </a:r>
            <a:endParaRPr lang="zh-CN" altLang="en-US" sz="3000" b="1" dirty="0">
              <a:latin typeface="楷体" panose="02010609060101010101" charset="-122"/>
              <a:ea typeface="楷体" panose="02010609060101010101" charset="-122"/>
              <a:cs typeface="楷体" panose="02010609060101010101" charset="-122"/>
            </a:endParaRPr>
          </a:p>
          <a:p>
            <a:r>
              <a:rPr lang="zh-CN" altLang="en-US" sz="3000" b="1" dirty="0">
                <a:latin typeface="楷体" panose="02010609060101010101" charset="-122"/>
                <a:ea typeface="楷体" panose="02010609060101010101" charset="-122"/>
                <a:cs typeface="楷体" panose="02010609060101010101" charset="-122"/>
              </a:rPr>
              <a:t>      辍学放鸭 　</a:t>
            </a:r>
            <a:endParaRPr lang="zh-CN" altLang="en-US" sz="3000" b="1" dirty="0">
              <a:latin typeface="楷体" panose="02010609060101010101" charset="-122"/>
              <a:ea typeface="楷体" panose="02010609060101010101" charset="-122"/>
              <a:cs typeface="楷体" panose="02010609060101010101" charset="-122"/>
            </a:endParaRPr>
          </a:p>
        </p:txBody>
      </p:sp>
      <p:sp>
        <p:nvSpPr>
          <p:cNvPr id="101383" name="文本框 101382"/>
          <p:cNvSpPr txBox="1"/>
          <p:nvPr/>
        </p:nvSpPr>
        <p:spPr>
          <a:xfrm>
            <a:off x="1996123" y="2655253"/>
            <a:ext cx="4032250" cy="1014730"/>
          </a:xfrm>
          <a:prstGeom prst="rect">
            <a:avLst/>
          </a:prstGeom>
          <a:noFill/>
          <a:ln w="9525">
            <a:noFill/>
          </a:ln>
        </p:spPr>
        <p:txBody>
          <a:bodyPr>
            <a:spAutoFit/>
          </a:bodyPr>
          <a:lstStyle/>
          <a:p>
            <a:r>
              <a:rPr lang="zh-CN" altLang="en-US" sz="3000" b="1" dirty="0">
                <a:solidFill>
                  <a:srgbClr val="0000FF"/>
                </a:solidFill>
                <a:latin typeface="楷体" panose="02010609060101010101" charset="-122"/>
                <a:ea typeface="楷体" panose="02010609060101010101" charset="-122"/>
                <a:cs typeface="楷体" panose="02010609060101010101" charset="-122"/>
              </a:rPr>
              <a:t>发展：</a:t>
            </a:r>
            <a:r>
              <a:rPr lang="zh-CN" altLang="en-US" sz="3000" b="1" dirty="0">
                <a:latin typeface="楷体" panose="02010609060101010101" charset="-122"/>
                <a:ea typeface="楷体" panose="02010609060101010101" charset="-122"/>
                <a:cs typeface="楷体" panose="02010609060101010101" charset="-122"/>
              </a:rPr>
              <a:t>放鸭芦苇荡</a:t>
            </a:r>
            <a:endParaRPr lang="zh-CN" altLang="en-US" sz="3000" b="1" dirty="0">
              <a:latin typeface="楷体" panose="02010609060101010101" charset="-122"/>
              <a:ea typeface="楷体" panose="02010609060101010101" charset="-122"/>
              <a:cs typeface="楷体" panose="02010609060101010101" charset="-122"/>
            </a:endParaRPr>
          </a:p>
          <a:p>
            <a:r>
              <a:rPr lang="zh-CN" altLang="en-US" sz="3000" b="1" dirty="0">
                <a:latin typeface="楷体" panose="02010609060101010101" charset="-122"/>
                <a:ea typeface="楷体" panose="02010609060101010101" charset="-122"/>
                <a:cs typeface="楷体" panose="02010609060101010101" charset="-122"/>
              </a:rPr>
              <a:t>      孤独难熬</a:t>
            </a:r>
            <a:endParaRPr lang="zh-CN" altLang="en-US" sz="3000" b="1" dirty="0">
              <a:latin typeface="楷体" panose="02010609060101010101" charset="-122"/>
              <a:ea typeface="楷体" panose="02010609060101010101" charset="-122"/>
              <a:cs typeface="楷体" panose="02010609060101010101" charset="-122"/>
            </a:endParaRPr>
          </a:p>
        </p:txBody>
      </p:sp>
      <p:sp>
        <p:nvSpPr>
          <p:cNvPr id="101384" name="文本框 101383"/>
          <p:cNvSpPr txBox="1"/>
          <p:nvPr/>
        </p:nvSpPr>
        <p:spPr>
          <a:xfrm>
            <a:off x="1981835" y="3739515"/>
            <a:ext cx="3908425" cy="1014730"/>
          </a:xfrm>
          <a:prstGeom prst="rect">
            <a:avLst/>
          </a:prstGeom>
          <a:noFill/>
          <a:ln w="9525">
            <a:noFill/>
          </a:ln>
        </p:spPr>
        <p:txBody>
          <a:bodyPr>
            <a:spAutoFit/>
          </a:bodyPr>
          <a:lstStyle/>
          <a:p>
            <a:r>
              <a:rPr lang="zh-CN" altLang="en-US" sz="3000" b="1" dirty="0">
                <a:solidFill>
                  <a:srgbClr val="0000FF"/>
                </a:solidFill>
                <a:latin typeface="楷体" panose="02010609060101010101" charset="-122"/>
                <a:ea typeface="楷体" panose="02010609060101010101" charset="-122"/>
                <a:cs typeface="楷体" panose="02010609060101010101" charset="-122"/>
              </a:rPr>
              <a:t>高潮：</a:t>
            </a:r>
            <a:r>
              <a:rPr lang="zh-CN" altLang="en-US" sz="3000" b="1" dirty="0">
                <a:latin typeface="楷体" panose="02010609060101010101" charset="-122"/>
                <a:ea typeface="楷体" panose="02010609060101010101" charset="-122"/>
                <a:cs typeface="楷体" panose="02010609060101010101" charset="-122"/>
              </a:rPr>
              <a:t>遭遇暴风雨</a:t>
            </a:r>
            <a:endParaRPr lang="zh-CN" altLang="en-US" sz="3000" b="1" dirty="0">
              <a:latin typeface="楷体" panose="02010609060101010101" charset="-122"/>
              <a:ea typeface="楷体" panose="02010609060101010101" charset="-122"/>
              <a:cs typeface="楷体" panose="02010609060101010101" charset="-122"/>
            </a:endParaRPr>
          </a:p>
          <a:p>
            <a:r>
              <a:rPr lang="zh-CN" altLang="en-US" sz="3000" b="1" dirty="0">
                <a:latin typeface="楷体" panose="02010609060101010101" charset="-122"/>
                <a:ea typeface="楷体" panose="02010609060101010101" charset="-122"/>
                <a:cs typeface="楷体" panose="02010609060101010101" charset="-122"/>
              </a:rPr>
              <a:t>      勇敢搏斗</a:t>
            </a:r>
            <a:endParaRPr lang="zh-CN" altLang="en-US" sz="3000" b="1" dirty="0">
              <a:latin typeface="楷体" panose="02010609060101010101" charset="-122"/>
              <a:ea typeface="楷体" panose="02010609060101010101" charset="-122"/>
              <a:cs typeface="楷体" panose="02010609060101010101" charset="-122"/>
            </a:endParaRPr>
          </a:p>
        </p:txBody>
      </p:sp>
      <p:sp>
        <p:nvSpPr>
          <p:cNvPr id="101385" name="文本框 101384"/>
          <p:cNvSpPr txBox="1"/>
          <p:nvPr/>
        </p:nvSpPr>
        <p:spPr>
          <a:xfrm>
            <a:off x="1946910" y="4976178"/>
            <a:ext cx="4795838" cy="553085"/>
          </a:xfrm>
          <a:prstGeom prst="rect">
            <a:avLst/>
          </a:prstGeom>
          <a:noFill/>
          <a:ln w="9525">
            <a:noFill/>
          </a:ln>
        </p:spPr>
        <p:txBody>
          <a:bodyPr>
            <a:spAutoFit/>
          </a:bodyPr>
          <a:lstStyle/>
          <a:p>
            <a:r>
              <a:rPr lang="zh-CN" altLang="en-US" sz="3000" b="1" dirty="0">
                <a:solidFill>
                  <a:srgbClr val="0000FF"/>
                </a:solidFill>
                <a:latin typeface="楷体" panose="02010609060101010101" charset="-122"/>
                <a:ea typeface="楷体" panose="02010609060101010101" charset="-122"/>
                <a:cs typeface="楷体" panose="02010609060101010101" charset="-122"/>
              </a:rPr>
              <a:t>结局</a:t>
            </a:r>
            <a:r>
              <a:rPr lang="en-US" altLang="zh-CN" sz="3000" b="1" dirty="0">
                <a:solidFill>
                  <a:srgbClr val="0000FF"/>
                </a:solidFill>
                <a:latin typeface="楷体" panose="02010609060101010101" charset="-122"/>
                <a:ea typeface="楷体" panose="02010609060101010101" charset="-122"/>
                <a:cs typeface="楷体" panose="02010609060101010101" charset="-122"/>
              </a:rPr>
              <a:t>:</a:t>
            </a:r>
            <a:r>
              <a:rPr lang="en-US" altLang="zh-CN" sz="3000" b="1" dirty="0">
                <a:latin typeface="楷体" panose="02010609060101010101" charset="-122"/>
                <a:ea typeface="楷体" panose="02010609060101010101" charset="-122"/>
                <a:cs typeface="楷体" panose="02010609060101010101" charset="-122"/>
              </a:rPr>
              <a:t> </a:t>
            </a:r>
            <a:r>
              <a:rPr lang="zh-CN" altLang="en-US" sz="3000" b="1" dirty="0">
                <a:latin typeface="楷体" panose="02010609060101010101" charset="-122"/>
                <a:ea typeface="楷体" panose="02010609060101010101" charset="-122"/>
                <a:cs typeface="楷体" panose="02010609060101010101" charset="-122"/>
              </a:rPr>
              <a:t>杜小康也“长大”了</a:t>
            </a:r>
            <a:endParaRPr lang="zh-CN" altLang="en-US" sz="3000" b="1" dirty="0">
              <a:latin typeface="楷体" panose="02010609060101010101" charset="-122"/>
              <a:ea typeface="楷体" panose="02010609060101010101" charset="-122"/>
              <a:cs typeface="楷体" panose="02010609060101010101" charset="-122"/>
            </a:endParaRPr>
          </a:p>
        </p:txBody>
      </p:sp>
      <p:grpSp>
        <p:nvGrpSpPr>
          <p:cNvPr id="2" name="组合 1"/>
          <p:cNvGrpSpPr/>
          <p:nvPr/>
        </p:nvGrpSpPr>
        <p:grpSpPr>
          <a:xfrm>
            <a:off x="163830" y="137160"/>
            <a:ext cx="3263900" cy="673735"/>
            <a:chOff x="258" y="216"/>
            <a:chExt cx="5140" cy="1061"/>
          </a:xfrm>
        </p:grpSpPr>
        <p:sp>
          <p:nvSpPr>
            <p:cNvPr id="61" name="椭圆 55"/>
            <p:cNvSpPr/>
            <p:nvPr/>
          </p:nvSpPr>
          <p:spPr>
            <a:xfrm>
              <a:off x="258" y="216"/>
              <a:ext cx="843" cy="992"/>
            </a:xfrm>
            <a:custGeom>
              <a:avLst/>
              <a:gdLst>
                <a:gd name="connsiteX0" fmla="*/ 119379 w 281919"/>
                <a:gd name="connsiteY0" fmla="*/ 73025 h 331788"/>
                <a:gd name="connsiteX1" fmla="*/ 144779 w 281919"/>
                <a:gd name="connsiteY1" fmla="*/ 98425 h 331788"/>
                <a:gd name="connsiteX2" fmla="*/ 119379 w 281919"/>
                <a:gd name="connsiteY2" fmla="*/ 123825 h 331788"/>
                <a:gd name="connsiteX3" fmla="*/ 93979 w 281919"/>
                <a:gd name="connsiteY3" fmla="*/ 98425 h 331788"/>
                <a:gd name="connsiteX4" fmla="*/ 119379 w 281919"/>
                <a:gd name="connsiteY4" fmla="*/ 73025 h 331788"/>
                <a:gd name="connsiteX5" fmla="*/ 114848 w 281919"/>
                <a:gd name="connsiteY5" fmla="*/ 31750 h 331788"/>
                <a:gd name="connsiteX6" fmla="*/ 109669 w 281919"/>
                <a:gd name="connsiteY6" fmla="*/ 35634 h 331788"/>
                <a:gd name="connsiteX7" fmla="*/ 103196 w 281919"/>
                <a:gd name="connsiteY7" fmla="*/ 48581 h 331788"/>
                <a:gd name="connsiteX8" fmla="*/ 100607 w 281919"/>
                <a:gd name="connsiteY8" fmla="*/ 52465 h 331788"/>
                <a:gd name="connsiteX9" fmla="*/ 95428 w 281919"/>
                <a:gd name="connsiteY9" fmla="*/ 52465 h 331788"/>
                <a:gd name="connsiteX10" fmla="*/ 82481 w 281919"/>
                <a:gd name="connsiteY10" fmla="*/ 47286 h 331788"/>
                <a:gd name="connsiteX11" fmla="*/ 76008 w 281919"/>
                <a:gd name="connsiteY11" fmla="*/ 48581 h 331788"/>
                <a:gd name="connsiteX12" fmla="*/ 69535 w 281919"/>
                <a:gd name="connsiteY12" fmla="*/ 55054 h 331788"/>
                <a:gd name="connsiteX13" fmla="*/ 68240 w 281919"/>
                <a:gd name="connsiteY13" fmla="*/ 60233 h 331788"/>
                <a:gd name="connsiteX14" fmla="*/ 73419 w 281919"/>
                <a:gd name="connsiteY14" fmla="*/ 74474 h 331788"/>
                <a:gd name="connsiteX15" fmla="*/ 73419 w 281919"/>
                <a:gd name="connsiteY15" fmla="*/ 78358 h 331788"/>
                <a:gd name="connsiteX16" fmla="*/ 73419 w 281919"/>
                <a:gd name="connsiteY16" fmla="*/ 79652 h 331788"/>
                <a:gd name="connsiteX17" fmla="*/ 70829 w 281919"/>
                <a:gd name="connsiteY17" fmla="*/ 82242 h 331788"/>
                <a:gd name="connsiteX18" fmla="*/ 56588 w 281919"/>
                <a:gd name="connsiteY18" fmla="*/ 88715 h 331788"/>
                <a:gd name="connsiteX19" fmla="*/ 52704 w 281919"/>
                <a:gd name="connsiteY19" fmla="*/ 93894 h 331788"/>
                <a:gd name="connsiteX20" fmla="*/ 52704 w 281919"/>
                <a:gd name="connsiteY20" fmla="*/ 102956 h 331788"/>
                <a:gd name="connsiteX21" fmla="*/ 56588 w 281919"/>
                <a:gd name="connsiteY21" fmla="*/ 108135 h 331788"/>
                <a:gd name="connsiteX22" fmla="*/ 70829 w 281919"/>
                <a:gd name="connsiteY22" fmla="*/ 113314 h 331788"/>
                <a:gd name="connsiteX23" fmla="*/ 73419 w 281919"/>
                <a:gd name="connsiteY23" fmla="*/ 117198 h 331788"/>
                <a:gd name="connsiteX24" fmla="*/ 73419 w 281919"/>
                <a:gd name="connsiteY24" fmla="*/ 122376 h 331788"/>
                <a:gd name="connsiteX25" fmla="*/ 68240 w 281919"/>
                <a:gd name="connsiteY25" fmla="*/ 135323 h 331788"/>
                <a:gd name="connsiteX26" fmla="*/ 69535 w 281919"/>
                <a:gd name="connsiteY26" fmla="*/ 141796 h 331788"/>
                <a:gd name="connsiteX27" fmla="*/ 76008 w 281919"/>
                <a:gd name="connsiteY27" fmla="*/ 148269 h 331788"/>
                <a:gd name="connsiteX28" fmla="*/ 82481 w 281919"/>
                <a:gd name="connsiteY28" fmla="*/ 149564 h 331788"/>
                <a:gd name="connsiteX29" fmla="*/ 95428 w 281919"/>
                <a:gd name="connsiteY29" fmla="*/ 144386 h 331788"/>
                <a:gd name="connsiteX30" fmla="*/ 100607 w 281919"/>
                <a:gd name="connsiteY30" fmla="*/ 144386 h 331788"/>
                <a:gd name="connsiteX31" fmla="*/ 104491 w 281919"/>
                <a:gd name="connsiteY31" fmla="*/ 146975 h 331788"/>
                <a:gd name="connsiteX32" fmla="*/ 109669 w 281919"/>
                <a:gd name="connsiteY32" fmla="*/ 161216 h 331788"/>
                <a:gd name="connsiteX33" fmla="*/ 114848 w 281919"/>
                <a:gd name="connsiteY33" fmla="*/ 165100 h 331788"/>
                <a:gd name="connsiteX34" fmla="*/ 123911 w 281919"/>
                <a:gd name="connsiteY34" fmla="*/ 165100 h 331788"/>
                <a:gd name="connsiteX35" fmla="*/ 129089 w 281919"/>
                <a:gd name="connsiteY35" fmla="*/ 161216 h 331788"/>
                <a:gd name="connsiteX36" fmla="*/ 135562 w 281919"/>
                <a:gd name="connsiteY36" fmla="*/ 146975 h 331788"/>
                <a:gd name="connsiteX37" fmla="*/ 138152 w 281919"/>
                <a:gd name="connsiteY37" fmla="*/ 144386 h 331788"/>
                <a:gd name="connsiteX38" fmla="*/ 143330 w 281919"/>
                <a:gd name="connsiteY38" fmla="*/ 144386 h 331788"/>
                <a:gd name="connsiteX39" fmla="*/ 157572 w 281919"/>
                <a:gd name="connsiteY39" fmla="*/ 149564 h 331788"/>
                <a:gd name="connsiteX40" fmla="*/ 162750 w 281919"/>
                <a:gd name="connsiteY40" fmla="*/ 148269 h 331788"/>
                <a:gd name="connsiteX41" fmla="*/ 169224 w 281919"/>
                <a:gd name="connsiteY41" fmla="*/ 141796 h 331788"/>
                <a:gd name="connsiteX42" fmla="*/ 170518 w 281919"/>
                <a:gd name="connsiteY42" fmla="*/ 135323 h 331788"/>
                <a:gd name="connsiteX43" fmla="*/ 165340 w 281919"/>
                <a:gd name="connsiteY43" fmla="*/ 121082 h 331788"/>
                <a:gd name="connsiteX44" fmla="*/ 165340 w 281919"/>
                <a:gd name="connsiteY44" fmla="*/ 117198 h 331788"/>
                <a:gd name="connsiteX45" fmla="*/ 167929 w 281919"/>
                <a:gd name="connsiteY45" fmla="*/ 113314 h 331788"/>
                <a:gd name="connsiteX46" fmla="*/ 182170 w 281919"/>
                <a:gd name="connsiteY46" fmla="*/ 108135 h 331788"/>
                <a:gd name="connsiteX47" fmla="*/ 186054 w 281919"/>
                <a:gd name="connsiteY47" fmla="*/ 102956 h 331788"/>
                <a:gd name="connsiteX48" fmla="*/ 186054 w 281919"/>
                <a:gd name="connsiteY48" fmla="*/ 93894 h 331788"/>
                <a:gd name="connsiteX49" fmla="*/ 182170 w 281919"/>
                <a:gd name="connsiteY49" fmla="*/ 88715 h 331788"/>
                <a:gd name="connsiteX50" fmla="*/ 167929 w 281919"/>
                <a:gd name="connsiteY50" fmla="*/ 82242 h 331788"/>
                <a:gd name="connsiteX51" fmla="*/ 165340 w 281919"/>
                <a:gd name="connsiteY51" fmla="*/ 79652 h 331788"/>
                <a:gd name="connsiteX52" fmla="*/ 165340 w 281919"/>
                <a:gd name="connsiteY52" fmla="*/ 74474 h 331788"/>
                <a:gd name="connsiteX53" fmla="*/ 170518 w 281919"/>
                <a:gd name="connsiteY53" fmla="*/ 60233 h 331788"/>
                <a:gd name="connsiteX54" fmla="*/ 169224 w 281919"/>
                <a:gd name="connsiteY54" fmla="*/ 53759 h 331788"/>
                <a:gd name="connsiteX55" fmla="*/ 162750 w 281919"/>
                <a:gd name="connsiteY55" fmla="*/ 48581 h 331788"/>
                <a:gd name="connsiteX56" fmla="*/ 156277 w 281919"/>
                <a:gd name="connsiteY56" fmla="*/ 47286 h 331788"/>
                <a:gd name="connsiteX57" fmla="*/ 143330 w 281919"/>
                <a:gd name="connsiteY57" fmla="*/ 52465 h 331788"/>
                <a:gd name="connsiteX58" fmla="*/ 138152 w 281919"/>
                <a:gd name="connsiteY58" fmla="*/ 52465 h 331788"/>
                <a:gd name="connsiteX59" fmla="*/ 135562 w 281919"/>
                <a:gd name="connsiteY59" fmla="*/ 49875 h 331788"/>
                <a:gd name="connsiteX60" fmla="*/ 129089 w 281919"/>
                <a:gd name="connsiteY60" fmla="*/ 35634 h 331788"/>
                <a:gd name="connsiteX61" fmla="*/ 123911 w 281919"/>
                <a:gd name="connsiteY61" fmla="*/ 31750 h 331788"/>
                <a:gd name="connsiteX62" fmla="*/ 114848 w 281919"/>
                <a:gd name="connsiteY62" fmla="*/ 31750 h 331788"/>
                <a:gd name="connsiteX63" fmla="*/ 124149 w 281919"/>
                <a:gd name="connsiteY63" fmla="*/ 0 h 331788"/>
                <a:gd name="connsiteX64" fmla="*/ 249569 w 281919"/>
                <a:gd name="connsiteY64" fmla="*/ 125717 h 331788"/>
                <a:gd name="connsiteX65" fmla="*/ 257327 w 281919"/>
                <a:gd name="connsiteY65" fmla="*/ 156822 h 331788"/>
                <a:gd name="connsiteX66" fmla="*/ 280600 w 281919"/>
                <a:gd name="connsiteY66" fmla="*/ 200887 h 331788"/>
                <a:gd name="connsiteX67" fmla="*/ 271549 w 281919"/>
                <a:gd name="connsiteY67" fmla="*/ 217736 h 331788"/>
                <a:gd name="connsiteX68" fmla="*/ 249569 w 281919"/>
                <a:gd name="connsiteY68" fmla="*/ 217736 h 331788"/>
                <a:gd name="connsiteX69" fmla="*/ 249569 w 281919"/>
                <a:gd name="connsiteY69" fmla="*/ 263098 h 331788"/>
                <a:gd name="connsiteX70" fmla="*/ 223709 w 281919"/>
                <a:gd name="connsiteY70" fmla="*/ 290315 h 331788"/>
                <a:gd name="connsiteX71" fmla="*/ 187505 w 281919"/>
                <a:gd name="connsiteY71" fmla="*/ 290315 h 331788"/>
                <a:gd name="connsiteX72" fmla="*/ 187505 w 281919"/>
                <a:gd name="connsiteY72" fmla="*/ 322716 h 331788"/>
                <a:gd name="connsiteX73" fmla="*/ 178454 w 281919"/>
                <a:gd name="connsiteY73" fmla="*/ 331788 h 331788"/>
                <a:gd name="connsiteX74" fmla="*/ 49155 w 281919"/>
                <a:gd name="connsiteY74" fmla="*/ 331788 h 331788"/>
                <a:gd name="connsiteX75" fmla="*/ 38811 w 281919"/>
                <a:gd name="connsiteY75" fmla="*/ 322716 h 331788"/>
                <a:gd name="connsiteX76" fmla="*/ 38811 w 281919"/>
                <a:gd name="connsiteY76" fmla="*/ 289019 h 331788"/>
                <a:gd name="connsiteX77" fmla="*/ 12952 w 281919"/>
                <a:gd name="connsiteY77" fmla="*/ 182743 h 331788"/>
                <a:gd name="connsiteX78" fmla="*/ 22 w 281919"/>
                <a:gd name="connsiteY78" fmla="*/ 127013 h 331788"/>
                <a:gd name="connsiteX79" fmla="*/ 124149 w 281919"/>
                <a:gd name="connsiteY79"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81919" h="331788">
                  <a:moveTo>
                    <a:pt x="119379" y="73025"/>
                  </a:moveTo>
                  <a:cubicBezTo>
                    <a:pt x="133407" y="73025"/>
                    <a:pt x="144779" y="84397"/>
                    <a:pt x="144779" y="98425"/>
                  </a:cubicBezTo>
                  <a:cubicBezTo>
                    <a:pt x="144779" y="112453"/>
                    <a:pt x="133407" y="123825"/>
                    <a:pt x="119379" y="123825"/>
                  </a:cubicBezTo>
                  <a:cubicBezTo>
                    <a:pt x="105351" y="123825"/>
                    <a:pt x="93979" y="112453"/>
                    <a:pt x="93979" y="98425"/>
                  </a:cubicBezTo>
                  <a:cubicBezTo>
                    <a:pt x="93979" y="84397"/>
                    <a:pt x="105351" y="73025"/>
                    <a:pt x="119379" y="73025"/>
                  </a:cubicBezTo>
                  <a:close/>
                  <a:moveTo>
                    <a:pt x="114848" y="31750"/>
                  </a:moveTo>
                  <a:cubicBezTo>
                    <a:pt x="112259" y="31750"/>
                    <a:pt x="110964" y="33045"/>
                    <a:pt x="109669" y="35634"/>
                  </a:cubicBezTo>
                  <a:cubicBezTo>
                    <a:pt x="109669" y="35634"/>
                    <a:pt x="109669" y="35634"/>
                    <a:pt x="103196" y="48581"/>
                  </a:cubicBezTo>
                  <a:cubicBezTo>
                    <a:pt x="103196" y="51170"/>
                    <a:pt x="101901" y="51170"/>
                    <a:pt x="100607" y="52465"/>
                  </a:cubicBezTo>
                  <a:cubicBezTo>
                    <a:pt x="99312" y="52465"/>
                    <a:pt x="96723" y="52465"/>
                    <a:pt x="95428" y="52465"/>
                  </a:cubicBezTo>
                  <a:cubicBezTo>
                    <a:pt x="95428" y="52465"/>
                    <a:pt x="95428" y="52465"/>
                    <a:pt x="82481" y="47286"/>
                  </a:cubicBezTo>
                  <a:cubicBezTo>
                    <a:pt x="79892" y="45991"/>
                    <a:pt x="77303" y="45991"/>
                    <a:pt x="76008" y="48581"/>
                  </a:cubicBezTo>
                  <a:cubicBezTo>
                    <a:pt x="76008" y="48581"/>
                    <a:pt x="76008" y="48581"/>
                    <a:pt x="69535" y="55054"/>
                  </a:cubicBezTo>
                  <a:cubicBezTo>
                    <a:pt x="68240" y="56349"/>
                    <a:pt x="66946" y="58938"/>
                    <a:pt x="68240" y="60233"/>
                  </a:cubicBezTo>
                  <a:cubicBezTo>
                    <a:pt x="68240" y="60233"/>
                    <a:pt x="68240" y="60233"/>
                    <a:pt x="73419" y="74474"/>
                  </a:cubicBezTo>
                  <a:cubicBezTo>
                    <a:pt x="74713" y="75769"/>
                    <a:pt x="74713" y="77063"/>
                    <a:pt x="73419" y="78358"/>
                  </a:cubicBezTo>
                  <a:cubicBezTo>
                    <a:pt x="73419" y="79652"/>
                    <a:pt x="73419" y="79652"/>
                    <a:pt x="73419" y="79652"/>
                  </a:cubicBezTo>
                  <a:cubicBezTo>
                    <a:pt x="73419" y="80947"/>
                    <a:pt x="72124" y="82242"/>
                    <a:pt x="70829" y="82242"/>
                  </a:cubicBezTo>
                  <a:cubicBezTo>
                    <a:pt x="70829" y="82242"/>
                    <a:pt x="70829" y="82242"/>
                    <a:pt x="56588" y="88715"/>
                  </a:cubicBezTo>
                  <a:cubicBezTo>
                    <a:pt x="53999" y="90010"/>
                    <a:pt x="52704" y="91304"/>
                    <a:pt x="52704" y="93894"/>
                  </a:cubicBezTo>
                  <a:cubicBezTo>
                    <a:pt x="52704" y="93894"/>
                    <a:pt x="52704" y="93894"/>
                    <a:pt x="52704" y="102956"/>
                  </a:cubicBezTo>
                  <a:cubicBezTo>
                    <a:pt x="52704" y="105546"/>
                    <a:pt x="53999" y="106840"/>
                    <a:pt x="56588" y="108135"/>
                  </a:cubicBezTo>
                  <a:cubicBezTo>
                    <a:pt x="56588" y="108135"/>
                    <a:pt x="56588" y="108135"/>
                    <a:pt x="70829" y="113314"/>
                  </a:cubicBezTo>
                  <a:cubicBezTo>
                    <a:pt x="72124" y="114608"/>
                    <a:pt x="73419" y="115903"/>
                    <a:pt x="73419" y="117198"/>
                  </a:cubicBezTo>
                  <a:cubicBezTo>
                    <a:pt x="74713" y="118492"/>
                    <a:pt x="74713" y="121082"/>
                    <a:pt x="73419" y="122376"/>
                  </a:cubicBezTo>
                  <a:cubicBezTo>
                    <a:pt x="73419" y="122376"/>
                    <a:pt x="73419" y="122376"/>
                    <a:pt x="68240" y="135323"/>
                  </a:cubicBezTo>
                  <a:cubicBezTo>
                    <a:pt x="66946" y="137912"/>
                    <a:pt x="68240" y="140502"/>
                    <a:pt x="69535" y="141796"/>
                  </a:cubicBezTo>
                  <a:cubicBezTo>
                    <a:pt x="69535" y="141796"/>
                    <a:pt x="69535" y="141796"/>
                    <a:pt x="76008" y="148269"/>
                  </a:cubicBezTo>
                  <a:cubicBezTo>
                    <a:pt x="77303" y="149564"/>
                    <a:pt x="79892" y="150859"/>
                    <a:pt x="82481" y="149564"/>
                  </a:cubicBezTo>
                  <a:cubicBezTo>
                    <a:pt x="82481" y="149564"/>
                    <a:pt x="82481" y="149564"/>
                    <a:pt x="95428" y="144386"/>
                  </a:cubicBezTo>
                  <a:cubicBezTo>
                    <a:pt x="96723" y="143091"/>
                    <a:pt x="99312" y="143091"/>
                    <a:pt x="100607" y="144386"/>
                  </a:cubicBezTo>
                  <a:cubicBezTo>
                    <a:pt x="101901" y="144386"/>
                    <a:pt x="103196" y="145680"/>
                    <a:pt x="104491" y="146975"/>
                  </a:cubicBezTo>
                  <a:cubicBezTo>
                    <a:pt x="104491" y="146975"/>
                    <a:pt x="104491" y="146975"/>
                    <a:pt x="109669" y="161216"/>
                  </a:cubicBezTo>
                  <a:cubicBezTo>
                    <a:pt x="110964" y="163805"/>
                    <a:pt x="112259" y="165100"/>
                    <a:pt x="114848" y="165100"/>
                  </a:cubicBezTo>
                  <a:cubicBezTo>
                    <a:pt x="114848" y="165100"/>
                    <a:pt x="114848" y="165100"/>
                    <a:pt x="123911" y="165100"/>
                  </a:cubicBezTo>
                  <a:cubicBezTo>
                    <a:pt x="126500" y="165100"/>
                    <a:pt x="129089" y="163805"/>
                    <a:pt x="129089" y="161216"/>
                  </a:cubicBezTo>
                  <a:cubicBezTo>
                    <a:pt x="129089" y="161216"/>
                    <a:pt x="129089" y="161216"/>
                    <a:pt x="135562" y="146975"/>
                  </a:cubicBezTo>
                  <a:cubicBezTo>
                    <a:pt x="135562" y="145680"/>
                    <a:pt x="136857" y="144386"/>
                    <a:pt x="138152" y="144386"/>
                  </a:cubicBezTo>
                  <a:cubicBezTo>
                    <a:pt x="139446" y="143091"/>
                    <a:pt x="142036" y="143091"/>
                    <a:pt x="143330" y="144386"/>
                  </a:cubicBezTo>
                  <a:cubicBezTo>
                    <a:pt x="143330" y="144386"/>
                    <a:pt x="143330" y="144386"/>
                    <a:pt x="157572" y="149564"/>
                  </a:cubicBezTo>
                  <a:cubicBezTo>
                    <a:pt x="158866" y="150859"/>
                    <a:pt x="161456" y="149564"/>
                    <a:pt x="162750" y="148269"/>
                  </a:cubicBezTo>
                  <a:cubicBezTo>
                    <a:pt x="162750" y="148269"/>
                    <a:pt x="162750" y="148269"/>
                    <a:pt x="169224" y="141796"/>
                  </a:cubicBezTo>
                  <a:cubicBezTo>
                    <a:pt x="171813" y="140502"/>
                    <a:pt x="171813" y="137912"/>
                    <a:pt x="170518" y="135323"/>
                  </a:cubicBezTo>
                  <a:cubicBezTo>
                    <a:pt x="170518" y="135323"/>
                    <a:pt x="170518" y="135323"/>
                    <a:pt x="165340" y="121082"/>
                  </a:cubicBezTo>
                  <a:cubicBezTo>
                    <a:pt x="164045" y="119787"/>
                    <a:pt x="164045" y="118492"/>
                    <a:pt x="165340" y="117198"/>
                  </a:cubicBezTo>
                  <a:cubicBezTo>
                    <a:pt x="165340" y="115903"/>
                    <a:pt x="166634" y="114608"/>
                    <a:pt x="167929" y="113314"/>
                  </a:cubicBezTo>
                  <a:cubicBezTo>
                    <a:pt x="167929" y="113314"/>
                    <a:pt x="167929" y="113314"/>
                    <a:pt x="182170" y="108135"/>
                  </a:cubicBezTo>
                  <a:cubicBezTo>
                    <a:pt x="184760" y="106840"/>
                    <a:pt x="186054" y="105546"/>
                    <a:pt x="186054" y="102956"/>
                  </a:cubicBezTo>
                  <a:cubicBezTo>
                    <a:pt x="186054" y="102956"/>
                    <a:pt x="186054" y="102956"/>
                    <a:pt x="186054" y="93894"/>
                  </a:cubicBezTo>
                  <a:cubicBezTo>
                    <a:pt x="186054" y="91304"/>
                    <a:pt x="184760" y="88715"/>
                    <a:pt x="182170" y="88715"/>
                  </a:cubicBezTo>
                  <a:cubicBezTo>
                    <a:pt x="182170" y="88715"/>
                    <a:pt x="182170" y="88715"/>
                    <a:pt x="167929" y="82242"/>
                  </a:cubicBezTo>
                  <a:cubicBezTo>
                    <a:pt x="166634" y="82242"/>
                    <a:pt x="165340" y="80947"/>
                    <a:pt x="165340" y="79652"/>
                  </a:cubicBezTo>
                  <a:cubicBezTo>
                    <a:pt x="164045" y="78358"/>
                    <a:pt x="164045" y="75769"/>
                    <a:pt x="165340" y="74474"/>
                  </a:cubicBezTo>
                  <a:cubicBezTo>
                    <a:pt x="165340" y="74474"/>
                    <a:pt x="165340" y="74474"/>
                    <a:pt x="170518" y="60233"/>
                  </a:cubicBezTo>
                  <a:cubicBezTo>
                    <a:pt x="171813" y="58938"/>
                    <a:pt x="170518" y="56349"/>
                    <a:pt x="169224" y="53759"/>
                  </a:cubicBezTo>
                  <a:cubicBezTo>
                    <a:pt x="169224" y="53759"/>
                    <a:pt x="169224" y="53759"/>
                    <a:pt x="162750" y="48581"/>
                  </a:cubicBezTo>
                  <a:cubicBezTo>
                    <a:pt x="161456" y="45991"/>
                    <a:pt x="158866" y="45991"/>
                    <a:pt x="156277" y="47286"/>
                  </a:cubicBezTo>
                  <a:cubicBezTo>
                    <a:pt x="156277" y="47286"/>
                    <a:pt x="156277" y="47286"/>
                    <a:pt x="143330" y="52465"/>
                  </a:cubicBezTo>
                  <a:cubicBezTo>
                    <a:pt x="142036" y="53759"/>
                    <a:pt x="139446" y="52465"/>
                    <a:pt x="138152" y="52465"/>
                  </a:cubicBezTo>
                  <a:cubicBezTo>
                    <a:pt x="136857" y="52465"/>
                    <a:pt x="135562" y="51170"/>
                    <a:pt x="135562" y="49875"/>
                  </a:cubicBezTo>
                  <a:cubicBezTo>
                    <a:pt x="135562" y="49875"/>
                    <a:pt x="135562" y="49875"/>
                    <a:pt x="129089" y="35634"/>
                  </a:cubicBezTo>
                  <a:cubicBezTo>
                    <a:pt x="127795" y="33045"/>
                    <a:pt x="126500" y="31750"/>
                    <a:pt x="123911" y="31750"/>
                  </a:cubicBezTo>
                  <a:cubicBezTo>
                    <a:pt x="123911" y="31750"/>
                    <a:pt x="123911" y="31750"/>
                    <a:pt x="114848" y="31750"/>
                  </a:cubicBezTo>
                  <a:close/>
                  <a:moveTo>
                    <a:pt x="124149" y="0"/>
                  </a:moveTo>
                  <a:cubicBezTo>
                    <a:pt x="192677" y="0"/>
                    <a:pt x="249569" y="55730"/>
                    <a:pt x="249569" y="125717"/>
                  </a:cubicBezTo>
                  <a:cubicBezTo>
                    <a:pt x="249569" y="136085"/>
                    <a:pt x="252155" y="146453"/>
                    <a:pt x="257327" y="156822"/>
                  </a:cubicBezTo>
                  <a:cubicBezTo>
                    <a:pt x="257327" y="156822"/>
                    <a:pt x="257327" y="156822"/>
                    <a:pt x="280600" y="200887"/>
                  </a:cubicBezTo>
                  <a:cubicBezTo>
                    <a:pt x="284479" y="207368"/>
                    <a:pt x="279307" y="216440"/>
                    <a:pt x="271549" y="217736"/>
                  </a:cubicBezTo>
                  <a:cubicBezTo>
                    <a:pt x="271549" y="217736"/>
                    <a:pt x="271549" y="217736"/>
                    <a:pt x="249569" y="217736"/>
                  </a:cubicBezTo>
                  <a:cubicBezTo>
                    <a:pt x="249569" y="217736"/>
                    <a:pt x="249569" y="217736"/>
                    <a:pt x="249569" y="263098"/>
                  </a:cubicBezTo>
                  <a:cubicBezTo>
                    <a:pt x="249569" y="278650"/>
                    <a:pt x="237932" y="290315"/>
                    <a:pt x="223709" y="290315"/>
                  </a:cubicBezTo>
                  <a:cubicBezTo>
                    <a:pt x="223709" y="290315"/>
                    <a:pt x="223709" y="290315"/>
                    <a:pt x="187505" y="290315"/>
                  </a:cubicBezTo>
                  <a:cubicBezTo>
                    <a:pt x="187505" y="290315"/>
                    <a:pt x="187505" y="290315"/>
                    <a:pt x="187505" y="322716"/>
                  </a:cubicBezTo>
                  <a:cubicBezTo>
                    <a:pt x="187505" y="327900"/>
                    <a:pt x="183626" y="331788"/>
                    <a:pt x="178454" y="331788"/>
                  </a:cubicBezTo>
                  <a:cubicBezTo>
                    <a:pt x="178454" y="331788"/>
                    <a:pt x="178454" y="331788"/>
                    <a:pt x="49155" y="331788"/>
                  </a:cubicBezTo>
                  <a:cubicBezTo>
                    <a:pt x="43983" y="331788"/>
                    <a:pt x="38811" y="327900"/>
                    <a:pt x="38811" y="322716"/>
                  </a:cubicBezTo>
                  <a:cubicBezTo>
                    <a:pt x="38811" y="322716"/>
                    <a:pt x="38811" y="322716"/>
                    <a:pt x="38811" y="289019"/>
                  </a:cubicBezTo>
                  <a:cubicBezTo>
                    <a:pt x="38811" y="251433"/>
                    <a:pt x="31053" y="215144"/>
                    <a:pt x="12952" y="182743"/>
                  </a:cubicBezTo>
                  <a:cubicBezTo>
                    <a:pt x="5194" y="165894"/>
                    <a:pt x="22" y="146453"/>
                    <a:pt x="22" y="127013"/>
                  </a:cubicBezTo>
                  <a:cubicBezTo>
                    <a:pt x="-1271" y="57026"/>
                    <a:pt x="54328" y="0"/>
                    <a:pt x="124149"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整体感知</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1382"/>
                                        </p:tgtEl>
                                        <p:attrNameLst>
                                          <p:attrName>style.visibility</p:attrName>
                                        </p:attrNameLst>
                                      </p:cBhvr>
                                      <p:to>
                                        <p:strVal val="visible"/>
                                      </p:to>
                                    </p:set>
                                    <p:animEffect transition="in" filter="slide(fromBottom)">
                                      <p:cBhvr>
                                        <p:cTn id="7" dur="500"/>
                                        <p:tgtEl>
                                          <p:spTgt spid="10138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01383"/>
                                        </p:tgtEl>
                                        <p:attrNameLst>
                                          <p:attrName>style.visibility</p:attrName>
                                        </p:attrNameLst>
                                      </p:cBhvr>
                                      <p:to>
                                        <p:strVal val="visible"/>
                                      </p:to>
                                    </p:set>
                                    <p:animEffect transition="in" filter="slide(fromBottom)">
                                      <p:cBhvr>
                                        <p:cTn id="12" dur="500"/>
                                        <p:tgtEl>
                                          <p:spTgt spid="10138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01384"/>
                                        </p:tgtEl>
                                        <p:attrNameLst>
                                          <p:attrName>style.visibility</p:attrName>
                                        </p:attrNameLst>
                                      </p:cBhvr>
                                      <p:to>
                                        <p:strVal val="visible"/>
                                      </p:to>
                                    </p:set>
                                    <p:animEffect transition="in" filter="slide(fromBottom)">
                                      <p:cBhvr>
                                        <p:cTn id="17" dur="500"/>
                                        <p:tgtEl>
                                          <p:spTgt spid="101384"/>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01385"/>
                                        </p:tgtEl>
                                        <p:attrNameLst>
                                          <p:attrName>style.visibility</p:attrName>
                                        </p:attrNameLst>
                                      </p:cBhvr>
                                      <p:to>
                                        <p:strVal val="visible"/>
                                      </p:to>
                                    </p:set>
                                    <p:animEffect transition="in" filter="slide(fromBottom)">
                                      <p:cBhvr>
                                        <p:cTn id="22" dur="500"/>
                                        <p:tgtEl>
                                          <p:spTgt spid="101385"/>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14337"/>
                                        </p:tgtEl>
                                        <p:attrNameLst>
                                          <p:attrName>style.visibility</p:attrName>
                                        </p:attrNameLst>
                                      </p:cBhvr>
                                      <p:to>
                                        <p:strVal val="visible"/>
                                      </p:to>
                                    </p:set>
                                    <p:animEffect transition="in" filter="fade">
                                      <p:cBhvr>
                                        <p:cTn id="26" dur="500"/>
                                        <p:tgtEl>
                                          <p:spTgt spid="1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2" grpId="0"/>
      <p:bldP spid="101383" grpId="0"/>
      <p:bldP spid="101384" grpId="0"/>
      <p:bldP spid="10138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6386" name="Text Box 5"/>
          <p:cNvSpPr txBox="1"/>
          <p:nvPr/>
        </p:nvSpPr>
        <p:spPr>
          <a:xfrm>
            <a:off x="1915478" y="858520"/>
            <a:ext cx="8361362" cy="1077913"/>
          </a:xfrm>
          <a:prstGeom prst="rect">
            <a:avLst/>
          </a:prstGeom>
          <a:noFill/>
          <a:ln w="9525">
            <a:noFill/>
          </a:ln>
        </p:spPr>
        <p:txBody>
          <a:bodyPr>
            <a:spAutoFit/>
          </a:bodyPr>
          <a:lstStyle/>
          <a:p>
            <a:pPr indent="719455">
              <a:spcBef>
                <a:spcPct val="50000"/>
              </a:spcBef>
            </a:pPr>
            <a:r>
              <a:rPr lang="zh-CN" altLang="en-US" sz="3200" b="1" dirty="0">
                <a:latin typeface="黑体" panose="02010609060101010101" pitchFamily="49" charset="-122"/>
                <a:ea typeface="黑体" panose="02010609060101010101" pitchFamily="49" charset="-122"/>
              </a:rPr>
              <a:t>小说题目是“孤独之旅”，对杜小康这样的孩子来说，“孤独”的含义是什么？</a:t>
            </a:r>
            <a:endParaRPr lang="zh-CN" altLang="en-US" sz="3200" b="1" dirty="0">
              <a:latin typeface="黑体" panose="02010609060101010101" pitchFamily="49" charset="-122"/>
              <a:ea typeface="黑体" panose="02010609060101010101" pitchFamily="49" charset="-122"/>
            </a:endParaRPr>
          </a:p>
        </p:txBody>
      </p:sp>
      <p:pic>
        <p:nvPicPr>
          <p:cNvPr id="16387" name="Picture 2" descr="http://p2.so.qhimgs1.com/bdr/363__/t0102c01a8b4d7819b2.jpg"/>
          <p:cNvPicPr>
            <a:picLocks noChangeAspect="1"/>
          </p:cNvPicPr>
          <p:nvPr/>
        </p:nvPicPr>
        <p:blipFill>
          <a:blip r:embed="rId2" cstate="print"/>
          <a:stretch>
            <a:fillRect/>
          </a:stretch>
        </p:blipFill>
        <p:spPr>
          <a:xfrm>
            <a:off x="3680778" y="1936433"/>
            <a:ext cx="3957637" cy="4156075"/>
          </a:xfrm>
          <a:prstGeom prst="rect">
            <a:avLst/>
          </a:prstGeom>
          <a:noFill/>
          <a:ln w="9525">
            <a:noFill/>
          </a:ln>
        </p:spPr>
      </p:pic>
      <p:grpSp>
        <p:nvGrpSpPr>
          <p:cNvPr id="2" name="组合 1"/>
          <p:cNvGrpSpPr/>
          <p:nvPr/>
        </p:nvGrpSpPr>
        <p:grpSpPr>
          <a:xfrm>
            <a:off x="163830" y="137160"/>
            <a:ext cx="3264535" cy="674370"/>
            <a:chOff x="258" y="216"/>
            <a:chExt cx="5141" cy="1062"/>
          </a:xfrm>
        </p:grpSpPr>
        <p:sp>
          <p:nvSpPr>
            <p:cNvPr id="61" name="椭圆 55"/>
            <p:cNvSpPr/>
            <p:nvPr/>
          </p:nvSpPr>
          <p:spPr>
            <a:xfrm>
              <a:off x="258" y="216"/>
              <a:ext cx="843" cy="992"/>
            </a:xfrm>
            <a:custGeom>
              <a:avLst/>
              <a:gdLst>
                <a:gd name="connsiteX0" fmla="*/ 119379 w 281919"/>
                <a:gd name="connsiteY0" fmla="*/ 73025 h 331788"/>
                <a:gd name="connsiteX1" fmla="*/ 144779 w 281919"/>
                <a:gd name="connsiteY1" fmla="*/ 98425 h 331788"/>
                <a:gd name="connsiteX2" fmla="*/ 119379 w 281919"/>
                <a:gd name="connsiteY2" fmla="*/ 123825 h 331788"/>
                <a:gd name="connsiteX3" fmla="*/ 93979 w 281919"/>
                <a:gd name="connsiteY3" fmla="*/ 98425 h 331788"/>
                <a:gd name="connsiteX4" fmla="*/ 119379 w 281919"/>
                <a:gd name="connsiteY4" fmla="*/ 73025 h 331788"/>
                <a:gd name="connsiteX5" fmla="*/ 114848 w 281919"/>
                <a:gd name="connsiteY5" fmla="*/ 31750 h 331788"/>
                <a:gd name="connsiteX6" fmla="*/ 109669 w 281919"/>
                <a:gd name="connsiteY6" fmla="*/ 35634 h 331788"/>
                <a:gd name="connsiteX7" fmla="*/ 103196 w 281919"/>
                <a:gd name="connsiteY7" fmla="*/ 48581 h 331788"/>
                <a:gd name="connsiteX8" fmla="*/ 100607 w 281919"/>
                <a:gd name="connsiteY8" fmla="*/ 52465 h 331788"/>
                <a:gd name="connsiteX9" fmla="*/ 95428 w 281919"/>
                <a:gd name="connsiteY9" fmla="*/ 52465 h 331788"/>
                <a:gd name="connsiteX10" fmla="*/ 82481 w 281919"/>
                <a:gd name="connsiteY10" fmla="*/ 47286 h 331788"/>
                <a:gd name="connsiteX11" fmla="*/ 76008 w 281919"/>
                <a:gd name="connsiteY11" fmla="*/ 48581 h 331788"/>
                <a:gd name="connsiteX12" fmla="*/ 69535 w 281919"/>
                <a:gd name="connsiteY12" fmla="*/ 55054 h 331788"/>
                <a:gd name="connsiteX13" fmla="*/ 68240 w 281919"/>
                <a:gd name="connsiteY13" fmla="*/ 60233 h 331788"/>
                <a:gd name="connsiteX14" fmla="*/ 73419 w 281919"/>
                <a:gd name="connsiteY14" fmla="*/ 74474 h 331788"/>
                <a:gd name="connsiteX15" fmla="*/ 73419 w 281919"/>
                <a:gd name="connsiteY15" fmla="*/ 78358 h 331788"/>
                <a:gd name="connsiteX16" fmla="*/ 73419 w 281919"/>
                <a:gd name="connsiteY16" fmla="*/ 79652 h 331788"/>
                <a:gd name="connsiteX17" fmla="*/ 70829 w 281919"/>
                <a:gd name="connsiteY17" fmla="*/ 82242 h 331788"/>
                <a:gd name="connsiteX18" fmla="*/ 56588 w 281919"/>
                <a:gd name="connsiteY18" fmla="*/ 88715 h 331788"/>
                <a:gd name="connsiteX19" fmla="*/ 52704 w 281919"/>
                <a:gd name="connsiteY19" fmla="*/ 93894 h 331788"/>
                <a:gd name="connsiteX20" fmla="*/ 52704 w 281919"/>
                <a:gd name="connsiteY20" fmla="*/ 102956 h 331788"/>
                <a:gd name="connsiteX21" fmla="*/ 56588 w 281919"/>
                <a:gd name="connsiteY21" fmla="*/ 108135 h 331788"/>
                <a:gd name="connsiteX22" fmla="*/ 70829 w 281919"/>
                <a:gd name="connsiteY22" fmla="*/ 113314 h 331788"/>
                <a:gd name="connsiteX23" fmla="*/ 73419 w 281919"/>
                <a:gd name="connsiteY23" fmla="*/ 117198 h 331788"/>
                <a:gd name="connsiteX24" fmla="*/ 73419 w 281919"/>
                <a:gd name="connsiteY24" fmla="*/ 122376 h 331788"/>
                <a:gd name="connsiteX25" fmla="*/ 68240 w 281919"/>
                <a:gd name="connsiteY25" fmla="*/ 135323 h 331788"/>
                <a:gd name="connsiteX26" fmla="*/ 69535 w 281919"/>
                <a:gd name="connsiteY26" fmla="*/ 141796 h 331788"/>
                <a:gd name="connsiteX27" fmla="*/ 76008 w 281919"/>
                <a:gd name="connsiteY27" fmla="*/ 148269 h 331788"/>
                <a:gd name="connsiteX28" fmla="*/ 82481 w 281919"/>
                <a:gd name="connsiteY28" fmla="*/ 149564 h 331788"/>
                <a:gd name="connsiteX29" fmla="*/ 95428 w 281919"/>
                <a:gd name="connsiteY29" fmla="*/ 144386 h 331788"/>
                <a:gd name="connsiteX30" fmla="*/ 100607 w 281919"/>
                <a:gd name="connsiteY30" fmla="*/ 144386 h 331788"/>
                <a:gd name="connsiteX31" fmla="*/ 104491 w 281919"/>
                <a:gd name="connsiteY31" fmla="*/ 146975 h 331788"/>
                <a:gd name="connsiteX32" fmla="*/ 109669 w 281919"/>
                <a:gd name="connsiteY32" fmla="*/ 161216 h 331788"/>
                <a:gd name="connsiteX33" fmla="*/ 114848 w 281919"/>
                <a:gd name="connsiteY33" fmla="*/ 165100 h 331788"/>
                <a:gd name="connsiteX34" fmla="*/ 123911 w 281919"/>
                <a:gd name="connsiteY34" fmla="*/ 165100 h 331788"/>
                <a:gd name="connsiteX35" fmla="*/ 129089 w 281919"/>
                <a:gd name="connsiteY35" fmla="*/ 161216 h 331788"/>
                <a:gd name="connsiteX36" fmla="*/ 135562 w 281919"/>
                <a:gd name="connsiteY36" fmla="*/ 146975 h 331788"/>
                <a:gd name="connsiteX37" fmla="*/ 138152 w 281919"/>
                <a:gd name="connsiteY37" fmla="*/ 144386 h 331788"/>
                <a:gd name="connsiteX38" fmla="*/ 143330 w 281919"/>
                <a:gd name="connsiteY38" fmla="*/ 144386 h 331788"/>
                <a:gd name="connsiteX39" fmla="*/ 157572 w 281919"/>
                <a:gd name="connsiteY39" fmla="*/ 149564 h 331788"/>
                <a:gd name="connsiteX40" fmla="*/ 162750 w 281919"/>
                <a:gd name="connsiteY40" fmla="*/ 148269 h 331788"/>
                <a:gd name="connsiteX41" fmla="*/ 169224 w 281919"/>
                <a:gd name="connsiteY41" fmla="*/ 141796 h 331788"/>
                <a:gd name="connsiteX42" fmla="*/ 170518 w 281919"/>
                <a:gd name="connsiteY42" fmla="*/ 135323 h 331788"/>
                <a:gd name="connsiteX43" fmla="*/ 165340 w 281919"/>
                <a:gd name="connsiteY43" fmla="*/ 121082 h 331788"/>
                <a:gd name="connsiteX44" fmla="*/ 165340 w 281919"/>
                <a:gd name="connsiteY44" fmla="*/ 117198 h 331788"/>
                <a:gd name="connsiteX45" fmla="*/ 167929 w 281919"/>
                <a:gd name="connsiteY45" fmla="*/ 113314 h 331788"/>
                <a:gd name="connsiteX46" fmla="*/ 182170 w 281919"/>
                <a:gd name="connsiteY46" fmla="*/ 108135 h 331788"/>
                <a:gd name="connsiteX47" fmla="*/ 186054 w 281919"/>
                <a:gd name="connsiteY47" fmla="*/ 102956 h 331788"/>
                <a:gd name="connsiteX48" fmla="*/ 186054 w 281919"/>
                <a:gd name="connsiteY48" fmla="*/ 93894 h 331788"/>
                <a:gd name="connsiteX49" fmla="*/ 182170 w 281919"/>
                <a:gd name="connsiteY49" fmla="*/ 88715 h 331788"/>
                <a:gd name="connsiteX50" fmla="*/ 167929 w 281919"/>
                <a:gd name="connsiteY50" fmla="*/ 82242 h 331788"/>
                <a:gd name="connsiteX51" fmla="*/ 165340 w 281919"/>
                <a:gd name="connsiteY51" fmla="*/ 79652 h 331788"/>
                <a:gd name="connsiteX52" fmla="*/ 165340 w 281919"/>
                <a:gd name="connsiteY52" fmla="*/ 74474 h 331788"/>
                <a:gd name="connsiteX53" fmla="*/ 170518 w 281919"/>
                <a:gd name="connsiteY53" fmla="*/ 60233 h 331788"/>
                <a:gd name="connsiteX54" fmla="*/ 169224 w 281919"/>
                <a:gd name="connsiteY54" fmla="*/ 53759 h 331788"/>
                <a:gd name="connsiteX55" fmla="*/ 162750 w 281919"/>
                <a:gd name="connsiteY55" fmla="*/ 48581 h 331788"/>
                <a:gd name="connsiteX56" fmla="*/ 156277 w 281919"/>
                <a:gd name="connsiteY56" fmla="*/ 47286 h 331788"/>
                <a:gd name="connsiteX57" fmla="*/ 143330 w 281919"/>
                <a:gd name="connsiteY57" fmla="*/ 52465 h 331788"/>
                <a:gd name="connsiteX58" fmla="*/ 138152 w 281919"/>
                <a:gd name="connsiteY58" fmla="*/ 52465 h 331788"/>
                <a:gd name="connsiteX59" fmla="*/ 135562 w 281919"/>
                <a:gd name="connsiteY59" fmla="*/ 49875 h 331788"/>
                <a:gd name="connsiteX60" fmla="*/ 129089 w 281919"/>
                <a:gd name="connsiteY60" fmla="*/ 35634 h 331788"/>
                <a:gd name="connsiteX61" fmla="*/ 123911 w 281919"/>
                <a:gd name="connsiteY61" fmla="*/ 31750 h 331788"/>
                <a:gd name="connsiteX62" fmla="*/ 114848 w 281919"/>
                <a:gd name="connsiteY62" fmla="*/ 31750 h 331788"/>
                <a:gd name="connsiteX63" fmla="*/ 124149 w 281919"/>
                <a:gd name="connsiteY63" fmla="*/ 0 h 331788"/>
                <a:gd name="connsiteX64" fmla="*/ 249569 w 281919"/>
                <a:gd name="connsiteY64" fmla="*/ 125717 h 331788"/>
                <a:gd name="connsiteX65" fmla="*/ 257327 w 281919"/>
                <a:gd name="connsiteY65" fmla="*/ 156822 h 331788"/>
                <a:gd name="connsiteX66" fmla="*/ 280600 w 281919"/>
                <a:gd name="connsiteY66" fmla="*/ 200887 h 331788"/>
                <a:gd name="connsiteX67" fmla="*/ 271549 w 281919"/>
                <a:gd name="connsiteY67" fmla="*/ 217736 h 331788"/>
                <a:gd name="connsiteX68" fmla="*/ 249569 w 281919"/>
                <a:gd name="connsiteY68" fmla="*/ 217736 h 331788"/>
                <a:gd name="connsiteX69" fmla="*/ 249569 w 281919"/>
                <a:gd name="connsiteY69" fmla="*/ 263098 h 331788"/>
                <a:gd name="connsiteX70" fmla="*/ 223709 w 281919"/>
                <a:gd name="connsiteY70" fmla="*/ 290315 h 331788"/>
                <a:gd name="connsiteX71" fmla="*/ 187505 w 281919"/>
                <a:gd name="connsiteY71" fmla="*/ 290315 h 331788"/>
                <a:gd name="connsiteX72" fmla="*/ 187505 w 281919"/>
                <a:gd name="connsiteY72" fmla="*/ 322716 h 331788"/>
                <a:gd name="connsiteX73" fmla="*/ 178454 w 281919"/>
                <a:gd name="connsiteY73" fmla="*/ 331788 h 331788"/>
                <a:gd name="connsiteX74" fmla="*/ 49155 w 281919"/>
                <a:gd name="connsiteY74" fmla="*/ 331788 h 331788"/>
                <a:gd name="connsiteX75" fmla="*/ 38811 w 281919"/>
                <a:gd name="connsiteY75" fmla="*/ 322716 h 331788"/>
                <a:gd name="connsiteX76" fmla="*/ 38811 w 281919"/>
                <a:gd name="connsiteY76" fmla="*/ 289019 h 331788"/>
                <a:gd name="connsiteX77" fmla="*/ 12952 w 281919"/>
                <a:gd name="connsiteY77" fmla="*/ 182743 h 331788"/>
                <a:gd name="connsiteX78" fmla="*/ 22 w 281919"/>
                <a:gd name="connsiteY78" fmla="*/ 127013 h 331788"/>
                <a:gd name="connsiteX79" fmla="*/ 124149 w 281919"/>
                <a:gd name="connsiteY79"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81919" h="331788">
                  <a:moveTo>
                    <a:pt x="119379" y="73025"/>
                  </a:moveTo>
                  <a:cubicBezTo>
                    <a:pt x="133407" y="73025"/>
                    <a:pt x="144779" y="84397"/>
                    <a:pt x="144779" y="98425"/>
                  </a:cubicBezTo>
                  <a:cubicBezTo>
                    <a:pt x="144779" y="112453"/>
                    <a:pt x="133407" y="123825"/>
                    <a:pt x="119379" y="123825"/>
                  </a:cubicBezTo>
                  <a:cubicBezTo>
                    <a:pt x="105351" y="123825"/>
                    <a:pt x="93979" y="112453"/>
                    <a:pt x="93979" y="98425"/>
                  </a:cubicBezTo>
                  <a:cubicBezTo>
                    <a:pt x="93979" y="84397"/>
                    <a:pt x="105351" y="73025"/>
                    <a:pt x="119379" y="73025"/>
                  </a:cubicBezTo>
                  <a:close/>
                  <a:moveTo>
                    <a:pt x="114848" y="31750"/>
                  </a:moveTo>
                  <a:cubicBezTo>
                    <a:pt x="112259" y="31750"/>
                    <a:pt x="110964" y="33045"/>
                    <a:pt x="109669" y="35634"/>
                  </a:cubicBezTo>
                  <a:cubicBezTo>
                    <a:pt x="109669" y="35634"/>
                    <a:pt x="109669" y="35634"/>
                    <a:pt x="103196" y="48581"/>
                  </a:cubicBezTo>
                  <a:cubicBezTo>
                    <a:pt x="103196" y="51170"/>
                    <a:pt x="101901" y="51170"/>
                    <a:pt x="100607" y="52465"/>
                  </a:cubicBezTo>
                  <a:cubicBezTo>
                    <a:pt x="99312" y="52465"/>
                    <a:pt x="96723" y="52465"/>
                    <a:pt x="95428" y="52465"/>
                  </a:cubicBezTo>
                  <a:cubicBezTo>
                    <a:pt x="95428" y="52465"/>
                    <a:pt x="95428" y="52465"/>
                    <a:pt x="82481" y="47286"/>
                  </a:cubicBezTo>
                  <a:cubicBezTo>
                    <a:pt x="79892" y="45991"/>
                    <a:pt x="77303" y="45991"/>
                    <a:pt x="76008" y="48581"/>
                  </a:cubicBezTo>
                  <a:cubicBezTo>
                    <a:pt x="76008" y="48581"/>
                    <a:pt x="76008" y="48581"/>
                    <a:pt x="69535" y="55054"/>
                  </a:cubicBezTo>
                  <a:cubicBezTo>
                    <a:pt x="68240" y="56349"/>
                    <a:pt x="66946" y="58938"/>
                    <a:pt x="68240" y="60233"/>
                  </a:cubicBezTo>
                  <a:cubicBezTo>
                    <a:pt x="68240" y="60233"/>
                    <a:pt x="68240" y="60233"/>
                    <a:pt x="73419" y="74474"/>
                  </a:cubicBezTo>
                  <a:cubicBezTo>
                    <a:pt x="74713" y="75769"/>
                    <a:pt x="74713" y="77063"/>
                    <a:pt x="73419" y="78358"/>
                  </a:cubicBezTo>
                  <a:cubicBezTo>
                    <a:pt x="73419" y="79652"/>
                    <a:pt x="73419" y="79652"/>
                    <a:pt x="73419" y="79652"/>
                  </a:cubicBezTo>
                  <a:cubicBezTo>
                    <a:pt x="73419" y="80947"/>
                    <a:pt x="72124" y="82242"/>
                    <a:pt x="70829" y="82242"/>
                  </a:cubicBezTo>
                  <a:cubicBezTo>
                    <a:pt x="70829" y="82242"/>
                    <a:pt x="70829" y="82242"/>
                    <a:pt x="56588" y="88715"/>
                  </a:cubicBezTo>
                  <a:cubicBezTo>
                    <a:pt x="53999" y="90010"/>
                    <a:pt x="52704" y="91304"/>
                    <a:pt x="52704" y="93894"/>
                  </a:cubicBezTo>
                  <a:cubicBezTo>
                    <a:pt x="52704" y="93894"/>
                    <a:pt x="52704" y="93894"/>
                    <a:pt x="52704" y="102956"/>
                  </a:cubicBezTo>
                  <a:cubicBezTo>
                    <a:pt x="52704" y="105546"/>
                    <a:pt x="53999" y="106840"/>
                    <a:pt x="56588" y="108135"/>
                  </a:cubicBezTo>
                  <a:cubicBezTo>
                    <a:pt x="56588" y="108135"/>
                    <a:pt x="56588" y="108135"/>
                    <a:pt x="70829" y="113314"/>
                  </a:cubicBezTo>
                  <a:cubicBezTo>
                    <a:pt x="72124" y="114608"/>
                    <a:pt x="73419" y="115903"/>
                    <a:pt x="73419" y="117198"/>
                  </a:cubicBezTo>
                  <a:cubicBezTo>
                    <a:pt x="74713" y="118492"/>
                    <a:pt x="74713" y="121082"/>
                    <a:pt x="73419" y="122376"/>
                  </a:cubicBezTo>
                  <a:cubicBezTo>
                    <a:pt x="73419" y="122376"/>
                    <a:pt x="73419" y="122376"/>
                    <a:pt x="68240" y="135323"/>
                  </a:cubicBezTo>
                  <a:cubicBezTo>
                    <a:pt x="66946" y="137912"/>
                    <a:pt x="68240" y="140502"/>
                    <a:pt x="69535" y="141796"/>
                  </a:cubicBezTo>
                  <a:cubicBezTo>
                    <a:pt x="69535" y="141796"/>
                    <a:pt x="69535" y="141796"/>
                    <a:pt x="76008" y="148269"/>
                  </a:cubicBezTo>
                  <a:cubicBezTo>
                    <a:pt x="77303" y="149564"/>
                    <a:pt x="79892" y="150859"/>
                    <a:pt x="82481" y="149564"/>
                  </a:cubicBezTo>
                  <a:cubicBezTo>
                    <a:pt x="82481" y="149564"/>
                    <a:pt x="82481" y="149564"/>
                    <a:pt x="95428" y="144386"/>
                  </a:cubicBezTo>
                  <a:cubicBezTo>
                    <a:pt x="96723" y="143091"/>
                    <a:pt x="99312" y="143091"/>
                    <a:pt x="100607" y="144386"/>
                  </a:cubicBezTo>
                  <a:cubicBezTo>
                    <a:pt x="101901" y="144386"/>
                    <a:pt x="103196" y="145680"/>
                    <a:pt x="104491" y="146975"/>
                  </a:cubicBezTo>
                  <a:cubicBezTo>
                    <a:pt x="104491" y="146975"/>
                    <a:pt x="104491" y="146975"/>
                    <a:pt x="109669" y="161216"/>
                  </a:cubicBezTo>
                  <a:cubicBezTo>
                    <a:pt x="110964" y="163805"/>
                    <a:pt x="112259" y="165100"/>
                    <a:pt x="114848" y="165100"/>
                  </a:cubicBezTo>
                  <a:cubicBezTo>
                    <a:pt x="114848" y="165100"/>
                    <a:pt x="114848" y="165100"/>
                    <a:pt x="123911" y="165100"/>
                  </a:cubicBezTo>
                  <a:cubicBezTo>
                    <a:pt x="126500" y="165100"/>
                    <a:pt x="129089" y="163805"/>
                    <a:pt x="129089" y="161216"/>
                  </a:cubicBezTo>
                  <a:cubicBezTo>
                    <a:pt x="129089" y="161216"/>
                    <a:pt x="129089" y="161216"/>
                    <a:pt x="135562" y="146975"/>
                  </a:cubicBezTo>
                  <a:cubicBezTo>
                    <a:pt x="135562" y="145680"/>
                    <a:pt x="136857" y="144386"/>
                    <a:pt x="138152" y="144386"/>
                  </a:cubicBezTo>
                  <a:cubicBezTo>
                    <a:pt x="139446" y="143091"/>
                    <a:pt x="142036" y="143091"/>
                    <a:pt x="143330" y="144386"/>
                  </a:cubicBezTo>
                  <a:cubicBezTo>
                    <a:pt x="143330" y="144386"/>
                    <a:pt x="143330" y="144386"/>
                    <a:pt x="157572" y="149564"/>
                  </a:cubicBezTo>
                  <a:cubicBezTo>
                    <a:pt x="158866" y="150859"/>
                    <a:pt x="161456" y="149564"/>
                    <a:pt x="162750" y="148269"/>
                  </a:cubicBezTo>
                  <a:cubicBezTo>
                    <a:pt x="162750" y="148269"/>
                    <a:pt x="162750" y="148269"/>
                    <a:pt x="169224" y="141796"/>
                  </a:cubicBezTo>
                  <a:cubicBezTo>
                    <a:pt x="171813" y="140502"/>
                    <a:pt x="171813" y="137912"/>
                    <a:pt x="170518" y="135323"/>
                  </a:cubicBezTo>
                  <a:cubicBezTo>
                    <a:pt x="170518" y="135323"/>
                    <a:pt x="170518" y="135323"/>
                    <a:pt x="165340" y="121082"/>
                  </a:cubicBezTo>
                  <a:cubicBezTo>
                    <a:pt x="164045" y="119787"/>
                    <a:pt x="164045" y="118492"/>
                    <a:pt x="165340" y="117198"/>
                  </a:cubicBezTo>
                  <a:cubicBezTo>
                    <a:pt x="165340" y="115903"/>
                    <a:pt x="166634" y="114608"/>
                    <a:pt x="167929" y="113314"/>
                  </a:cubicBezTo>
                  <a:cubicBezTo>
                    <a:pt x="167929" y="113314"/>
                    <a:pt x="167929" y="113314"/>
                    <a:pt x="182170" y="108135"/>
                  </a:cubicBezTo>
                  <a:cubicBezTo>
                    <a:pt x="184760" y="106840"/>
                    <a:pt x="186054" y="105546"/>
                    <a:pt x="186054" y="102956"/>
                  </a:cubicBezTo>
                  <a:cubicBezTo>
                    <a:pt x="186054" y="102956"/>
                    <a:pt x="186054" y="102956"/>
                    <a:pt x="186054" y="93894"/>
                  </a:cubicBezTo>
                  <a:cubicBezTo>
                    <a:pt x="186054" y="91304"/>
                    <a:pt x="184760" y="88715"/>
                    <a:pt x="182170" y="88715"/>
                  </a:cubicBezTo>
                  <a:cubicBezTo>
                    <a:pt x="182170" y="88715"/>
                    <a:pt x="182170" y="88715"/>
                    <a:pt x="167929" y="82242"/>
                  </a:cubicBezTo>
                  <a:cubicBezTo>
                    <a:pt x="166634" y="82242"/>
                    <a:pt x="165340" y="80947"/>
                    <a:pt x="165340" y="79652"/>
                  </a:cubicBezTo>
                  <a:cubicBezTo>
                    <a:pt x="164045" y="78358"/>
                    <a:pt x="164045" y="75769"/>
                    <a:pt x="165340" y="74474"/>
                  </a:cubicBezTo>
                  <a:cubicBezTo>
                    <a:pt x="165340" y="74474"/>
                    <a:pt x="165340" y="74474"/>
                    <a:pt x="170518" y="60233"/>
                  </a:cubicBezTo>
                  <a:cubicBezTo>
                    <a:pt x="171813" y="58938"/>
                    <a:pt x="170518" y="56349"/>
                    <a:pt x="169224" y="53759"/>
                  </a:cubicBezTo>
                  <a:cubicBezTo>
                    <a:pt x="169224" y="53759"/>
                    <a:pt x="169224" y="53759"/>
                    <a:pt x="162750" y="48581"/>
                  </a:cubicBezTo>
                  <a:cubicBezTo>
                    <a:pt x="161456" y="45991"/>
                    <a:pt x="158866" y="45991"/>
                    <a:pt x="156277" y="47286"/>
                  </a:cubicBezTo>
                  <a:cubicBezTo>
                    <a:pt x="156277" y="47286"/>
                    <a:pt x="156277" y="47286"/>
                    <a:pt x="143330" y="52465"/>
                  </a:cubicBezTo>
                  <a:cubicBezTo>
                    <a:pt x="142036" y="53759"/>
                    <a:pt x="139446" y="52465"/>
                    <a:pt x="138152" y="52465"/>
                  </a:cubicBezTo>
                  <a:cubicBezTo>
                    <a:pt x="136857" y="52465"/>
                    <a:pt x="135562" y="51170"/>
                    <a:pt x="135562" y="49875"/>
                  </a:cubicBezTo>
                  <a:cubicBezTo>
                    <a:pt x="135562" y="49875"/>
                    <a:pt x="135562" y="49875"/>
                    <a:pt x="129089" y="35634"/>
                  </a:cubicBezTo>
                  <a:cubicBezTo>
                    <a:pt x="127795" y="33045"/>
                    <a:pt x="126500" y="31750"/>
                    <a:pt x="123911" y="31750"/>
                  </a:cubicBezTo>
                  <a:cubicBezTo>
                    <a:pt x="123911" y="31750"/>
                    <a:pt x="123911" y="31750"/>
                    <a:pt x="114848" y="31750"/>
                  </a:cubicBezTo>
                  <a:close/>
                  <a:moveTo>
                    <a:pt x="124149" y="0"/>
                  </a:moveTo>
                  <a:cubicBezTo>
                    <a:pt x="192677" y="0"/>
                    <a:pt x="249569" y="55730"/>
                    <a:pt x="249569" y="125717"/>
                  </a:cubicBezTo>
                  <a:cubicBezTo>
                    <a:pt x="249569" y="136085"/>
                    <a:pt x="252155" y="146453"/>
                    <a:pt x="257327" y="156822"/>
                  </a:cubicBezTo>
                  <a:cubicBezTo>
                    <a:pt x="257327" y="156822"/>
                    <a:pt x="257327" y="156822"/>
                    <a:pt x="280600" y="200887"/>
                  </a:cubicBezTo>
                  <a:cubicBezTo>
                    <a:pt x="284479" y="207368"/>
                    <a:pt x="279307" y="216440"/>
                    <a:pt x="271549" y="217736"/>
                  </a:cubicBezTo>
                  <a:cubicBezTo>
                    <a:pt x="271549" y="217736"/>
                    <a:pt x="271549" y="217736"/>
                    <a:pt x="249569" y="217736"/>
                  </a:cubicBezTo>
                  <a:cubicBezTo>
                    <a:pt x="249569" y="217736"/>
                    <a:pt x="249569" y="217736"/>
                    <a:pt x="249569" y="263098"/>
                  </a:cubicBezTo>
                  <a:cubicBezTo>
                    <a:pt x="249569" y="278650"/>
                    <a:pt x="237932" y="290315"/>
                    <a:pt x="223709" y="290315"/>
                  </a:cubicBezTo>
                  <a:cubicBezTo>
                    <a:pt x="223709" y="290315"/>
                    <a:pt x="223709" y="290315"/>
                    <a:pt x="187505" y="290315"/>
                  </a:cubicBezTo>
                  <a:cubicBezTo>
                    <a:pt x="187505" y="290315"/>
                    <a:pt x="187505" y="290315"/>
                    <a:pt x="187505" y="322716"/>
                  </a:cubicBezTo>
                  <a:cubicBezTo>
                    <a:pt x="187505" y="327900"/>
                    <a:pt x="183626" y="331788"/>
                    <a:pt x="178454" y="331788"/>
                  </a:cubicBezTo>
                  <a:cubicBezTo>
                    <a:pt x="178454" y="331788"/>
                    <a:pt x="178454" y="331788"/>
                    <a:pt x="49155" y="331788"/>
                  </a:cubicBezTo>
                  <a:cubicBezTo>
                    <a:pt x="43983" y="331788"/>
                    <a:pt x="38811" y="327900"/>
                    <a:pt x="38811" y="322716"/>
                  </a:cubicBezTo>
                  <a:cubicBezTo>
                    <a:pt x="38811" y="322716"/>
                    <a:pt x="38811" y="322716"/>
                    <a:pt x="38811" y="289019"/>
                  </a:cubicBezTo>
                  <a:cubicBezTo>
                    <a:pt x="38811" y="251433"/>
                    <a:pt x="31053" y="215144"/>
                    <a:pt x="12952" y="182743"/>
                  </a:cubicBezTo>
                  <a:cubicBezTo>
                    <a:pt x="5194" y="165894"/>
                    <a:pt x="22" y="146453"/>
                    <a:pt x="22" y="127013"/>
                  </a:cubicBezTo>
                  <a:cubicBezTo>
                    <a:pt x="-1271" y="57026"/>
                    <a:pt x="54328" y="0"/>
                    <a:pt x="124149"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细读感悟</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ransition>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 name="Rectangle 2"/>
          <p:cNvSpPr txBox="1">
            <a:spLocks noRot="1"/>
          </p:cNvSpPr>
          <p:nvPr/>
        </p:nvSpPr>
        <p:spPr>
          <a:xfrm>
            <a:off x="1320800" y="661353"/>
            <a:ext cx="8351838" cy="4697412"/>
          </a:xfrm>
          <a:prstGeom prst="rect">
            <a:avLst/>
          </a:prstGeom>
          <a:noFill/>
          <a:ln w="9525">
            <a:noFill/>
          </a:ln>
        </p:spPr>
        <p:txBody>
          <a:bodyPr/>
          <a:lstStyle/>
          <a:p>
            <a:pPr marL="1160780" indent="-1160780">
              <a:lnSpc>
                <a:spcPct val="150000"/>
              </a:lnSpc>
            </a:pPr>
            <a:r>
              <a:rPr lang="zh-CN" altLang="en-US" sz="3200" b="1" dirty="0">
                <a:solidFill>
                  <a:srgbClr val="FF0000"/>
                </a:solidFill>
                <a:latin typeface="楷体" panose="02010609060101010101" charset="-122"/>
                <a:ea typeface="楷体" panose="02010609060101010101" charset="-122"/>
                <a:cs typeface="楷体" panose="02010609060101010101" charset="-122"/>
              </a:rPr>
              <a:t>　　</a:t>
            </a:r>
            <a:r>
              <a:rPr lang="zh-CN" altLang="en-US" sz="3000" b="1" dirty="0">
                <a:solidFill>
                  <a:srgbClr val="FF0000"/>
                </a:solidFill>
                <a:latin typeface="楷体" panose="02010609060101010101" charset="-122"/>
                <a:ea typeface="楷体" panose="02010609060101010101" charset="-122"/>
                <a:cs typeface="楷体" panose="02010609060101010101" charset="-122"/>
              </a:rPr>
              <a:t>①情感世界的孤独。</a:t>
            </a:r>
            <a:r>
              <a:rPr lang="zh-CN" altLang="en-US" sz="3000" b="1" dirty="0">
                <a:solidFill>
                  <a:srgbClr val="0000CC"/>
                </a:solidFill>
                <a:latin typeface="楷体" panose="02010609060101010101" charset="-122"/>
                <a:ea typeface="楷体" panose="02010609060101010101" charset="-122"/>
                <a:cs typeface="楷体" panose="02010609060101010101" charset="-122"/>
              </a:rPr>
              <a:t>杜小康离开学校，没有同学间的情感交流；远离人群；与父亲没有共同语言，缺乏心灵的沟通和交流。</a:t>
            </a:r>
            <a:endParaRPr lang="en-US" altLang="zh-CN" sz="3000" b="1" dirty="0">
              <a:solidFill>
                <a:srgbClr val="0000CC"/>
              </a:solidFill>
              <a:latin typeface="楷体" panose="02010609060101010101" charset="-122"/>
              <a:ea typeface="楷体" panose="02010609060101010101" charset="-122"/>
              <a:cs typeface="楷体" panose="02010609060101010101" charset="-122"/>
            </a:endParaRPr>
          </a:p>
          <a:p>
            <a:pPr marL="1160780" indent="-1160780">
              <a:lnSpc>
                <a:spcPct val="150000"/>
              </a:lnSpc>
            </a:pPr>
            <a:r>
              <a:rPr lang="en-US" altLang="zh-CN" sz="3000" b="1" dirty="0">
                <a:solidFill>
                  <a:srgbClr val="0000CC"/>
                </a:solidFill>
                <a:latin typeface="楷体" panose="02010609060101010101" charset="-122"/>
                <a:ea typeface="楷体" panose="02010609060101010101" charset="-122"/>
                <a:cs typeface="楷体" panose="02010609060101010101" charset="-122"/>
              </a:rPr>
              <a:t>    </a:t>
            </a:r>
            <a:r>
              <a:rPr lang="zh-CN" altLang="en-US" sz="3000" b="1" dirty="0">
                <a:solidFill>
                  <a:srgbClr val="FF0000"/>
                </a:solidFill>
                <a:latin typeface="楷体" panose="02010609060101010101" charset="-122"/>
                <a:ea typeface="楷体" panose="02010609060101010101" charset="-122"/>
                <a:cs typeface="楷体" panose="02010609060101010101" charset="-122"/>
              </a:rPr>
              <a:t>②面对自然环境的孤独。</a:t>
            </a:r>
            <a:r>
              <a:rPr lang="zh-CN" altLang="en-US" sz="3000" b="1" dirty="0">
                <a:solidFill>
                  <a:srgbClr val="0000CC"/>
                </a:solidFill>
                <a:latin typeface="楷体" panose="02010609060101010101" charset="-122"/>
                <a:ea typeface="楷体" panose="02010609060101010101" charset="-122"/>
                <a:cs typeface="楷体" panose="02010609060101010101" charset="-122"/>
              </a:rPr>
              <a:t>离开村庄，来到一个无比广阔而又神秘莫测的大自然，幼小的心灵感觉到了巨大的孤独。　　</a:t>
            </a:r>
            <a:endParaRPr lang="en-US" altLang="zh-CN" sz="3000" b="1" dirty="0">
              <a:solidFill>
                <a:srgbClr val="0000CC"/>
              </a:solidFill>
              <a:latin typeface="楷体" panose="02010609060101010101" charset="-122"/>
              <a:ea typeface="楷体" panose="02010609060101010101" charset="-122"/>
              <a:cs typeface="楷体" panose="02010609060101010101" charset="-122"/>
            </a:endParaRPr>
          </a:p>
          <a:p>
            <a:pPr marL="1160780" indent="-1160780">
              <a:lnSpc>
                <a:spcPct val="150000"/>
              </a:lnSpc>
            </a:pPr>
            <a:r>
              <a:rPr lang="en-US" altLang="zh-CN" sz="3000" b="1" dirty="0">
                <a:solidFill>
                  <a:srgbClr val="0000CC"/>
                </a:solidFill>
                <a:latin typeface="楷体" panose="02010609060101010101" charset="-122"/>
                <a:ea typeface="楷体" panose="02010609060101010101" charset="-122"/>
                <a:cs typeface="楷体" panose="02010609060101010101" charset="-122"/>
              </a:rPr>
              <a:t>    </a:t>
            </a:r>
            <a:r>
              <a:rPr lang="zh-CN" altLang="en-US" sz="3000" b="1" dirty="0">
                <a:solidFill>
                  <a:srgbClr val="FF0000"/>
                </a:solidFill>
                <a:latin typeface="楷体" panose="02010609060101010101" charset="-122"/>
                <a:ea typeface="楷体" panose="02010609060101010101" charset="-122"/>
                <a:cs typeface="楷体" panose="02010609060101010101" charset="-122"/>
              </a:rPr>
              <a:t>③对未来的恐惧。</a:t>
            </a:r>
            <a:r>
              <a:rPr lang="zh-CN" altLang="en-US" sz="3000" b="1" dirty="0">
                <a:solidFill>
                  <a:srgbClr val="0000CC"/>
                </a:solidFill>
                <a:latin typeface="楷体" panose="02010609060101010101" charset="-122"/>
                <a:ea typeface="楷体" panose="02010609060101010101" charset="-122"/>
                <a:cs typeface="楷体" panose="02010609060101010101" charset="-122"/>
              </a:rPr>
              <a:t>慢慢放鸭，路何处是尽头？　</a:t>
            </a:r>
            <a:br>
              <a:rPr lang="zh-CN" altLang="en-US" sz="3000" b="1" dirty="0">
                <a:solidFill>
                  <a:srgbClr val="0000CC"/>
                </a:solidFill>
                <a:latin typeface="楷体" panose="02010609060101010101" charset="-122"/>
                <a:ea typeface="楷体" panose="02010609060101010101" charset="-122"/>
                <a:cs typeface="楷体" panose="02010609060101010101" charset="-122"/>
              </a:rPr>
            </a:br>
            <a:r>
              <a:rPr lang="zh-CN" altLang="en-US" sz="3000" b="1" dirty="0">
                <a:solidFill>
                  <a:srgbClr val="0000CC"/>
                </a:solidFill>
                <a:latin typeface="楷体" panose="02010609060101010101" charset="-122"/>
                <a:ea typeface="楷体" panose="02010609060101010101" charset="-122"/>
                <a:cs typeface="楷体" panose="02010609060101010101" charset="-122"/>
              </a:rPr>
              <a:t>　　　　　</a:t>
            </a:r>
            <a:endParaRPr lang="zh-CN" altLang="en-US" sz="3000" b="1" dirty="0">
              <a:solidFill>
                <a:srgbClr val="0000CC"/>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18434" name="矩形 1"/>
          <p:cNvSpPr/>
          <p:nvPr/>
        </p:nvSpPr>
        <p:spPr>
          <a:xfrm>
            <a:off x="1965055" y="379112"/>
            <a:ext cx="8000354" cy="1077912"/>
          </a:xfrm>
          <a:prstGeom prst="rect">
            <a:avLst/>
          </a:prstGeom>
          <a:noFill/>
          <a:ln w="9525">
            <a:noFill/>
          </a:ln>
        </p:spPr>
        <p:txBody>
          <a:bodyPr wrap="square">
            <a:spAutoFit/>
          </a:bodyPr>
          <a:lstStyle/>
          <a:p>
            <a:pPr indent="719455"/>
            <a:r>
              <a:rPr lang="zh-CN" altLang="en-US" sz="3200" b="1" dirty="0">
                <a:latin typeface="黑体" panose="02010609060101010101" pitchFamily="49" charset="-122"/>
                <a:ea typeface="黑体" panose="02010609060101010101" pitchFamily="49" charset="-122"/>
              </a:rPr>
              <a:t>作者直接描写了杜小康成长的哪些细节？请找出有关的语句，谈一谈。</a:t>
            </a:r>
            <a:endParaRPr lang="zh-CN" altLang="en-US" sz="3200" dirty="0">
              <a:latin typeface="黑体" panose="02010609060101010101" pitchFamily="49" charset="-122"/>
              <a:ea typeface="黑体" panose="02010609060101010101" pitchFamily="49" charset="-122"/>
            </a:endParaRPr>
          </a:p>
        </p:txBody>
      </p:sp>
      <p:pic>
        <p:nvPicPr>
          <p:cNvPr id="61442" name="Picture 2" descr="http://img.pconline.com.cn/images/upload/upc/tx/photoblog/1409/13/c1/38536395_1410581700542_mthumb.jpg"/>
          <p:cNvPicPr>
            <a:picLocks noChangeAspect="1" noChangeArrowheads="1"/>
          </p:cNvPicPr>
          <p:nvPr/>
        </p:nvPicPr>
        <p:blipFill>
          <a:blip r:embed="rId2" cstate="print"/>
          <a:srcRect t="15059" b="-706"/>
          <a:stretch>
            <a:fillRect/>
          </a:stretch>
        </p:blipFill>
        <p:spPr bwMode="auto">
          <a:xfrm>
            <a:off x="2465871" y="1888092"/>
            <a:ext cx="6734287" cy="443215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501505" y="4539615"/>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8" name="矩形 2"/>
          <p:cNvSpPr/>
          <p:nvPr/>
        </p:nvSpPr>
        <p:spPr>
          <a:xfrm>
            <a:off x="1249728" y="465272"/>
            <a:ext cx="9382109" cy="3126049"/>
          </a:xfrm>
          <a:prstGeom prst="rect">
            <a:avLst/>
          </a:prstGeom>
          <a:noFill/>
          <a:ln w="9525">
            <a:noFill/>
          </a:ln>
        </p:spPr>
        <p:txBody>
          <a:bodyPr wrap="square">
            <a:spAutoFit/>
          </a:bodyPr>
          <a:lstStyle/>
          <a:p>
            <a:pPr>
              <a:lnSpc>
                <a:spcPct val="120000"/>
              </a:lnSpc>
              <a:spcBef>
                <a:spcPct val="50000"/>
              </a:spcBef>
            </a:pPr>
            <a:r>
              <a:rPr lang="zh-CN" altLang="en-US" sz="2800" b="1" dirty="0">
                <a:latin typeface="楷体" panose="02010609060101010101" charset="-122"/>
                <a:ea typeface="楷体" panose="02010609060101010101" charset="-122"/>
                <a:cs typeface="楷体" panose="02010609060101010101" charset="-122"/>
                <a:sym typeface="+mn-ea"/>
              </a:rPr>
              <a:t>示例</a:t>
            </a:r>
            <a:r>
              <a:rPr lang="en-US" altLang="zh-CN" sz="2800" b="1" dirty="0">
                <a:latin typeface="楷体" panose="02010609060101010101" charset="-122"/>
                <a:ea typeface="楷体" panose="02010609060101010101" charset="-122"/>
                <a:cs typeface="楷体" panose="02010609060101010101" charset="-122"/>
                <a:sym typeface="+mn-ea"/>
              </a:rPr>
              <a:t>1</a:t>
            </a:r>
            <a:r>
              <a:rPr lang="zh-CN" altLang="en-US" sz="2800" b="1" dirty="0">
                <a:latin typeface="楷体" panose="02010609060101010101" charset="-122"/>
                <a:ea typeface="楷体" panose="02010609060101010101" charset="-122"/>
                <a:cs typeface="楷体" panose="02010609060101010101" charset="-122"/>
                <a:sym typeface="+mn-ea"/>
              </a:rPr>
              <a:t>：</a:t>
            </a:r>
            <a:endParaRPr lang="en-US" altLang="zh-CN" sz="2800" b="1" dirty="0">
              <a:latin typeface="楷体" panose="02010609060101010101" charset="-122"/>
              <a:ea typeface="楷体" panose="02010609060101010101" charset="-122"/>
              <a:cs typeface="楷体" panose="02010609060101010101" charset="-122"/>
            </a:endParaRPr>
          </a:p>
          <a:p>
            <a:pPr>
              <a:lnSpc>
                <a:spcPct val="120000"/>
              </a:lnSpc>
            </a:pPr>
            <a:r>
              <a:rPr lang="zh-CN" altLang="en-US" sz="2800" b="1" dirty="0">
                <a:latin typeface="楷体" panose="02010609060101010101" charset="-122"/>
                <a:ea typeface="楷体" panose="02010609060101010101" charset="-122"/>
                <a:cs typeface="楷体" panose="02010609060101010101" charset="-122"/>
                <a:sym typeface="+mn-ea"/>
              </a:rPr>
              <a:t>①他居然对父亲说：</a:t>
            </a:r>
            <a:r>
              <a:rPr lang="en-US" altLang="zh-CN" sz="2800" b="1" dirty="0">
                <a:latin typeface="楷体" panose="02010609060101010101" charset="-122"/>
                <a:ea typeface="楷体" panose="02010609060101010101" charset="-122"/>
                <a:cs typeface="楷体" panose="02010609060101010101" charset="-122"/>
                <a:sym typeface="+mn-ea"/>
              </a:rPr>
              <a:t>“</a:t>
            </a:r>
            <a:r>
              <a:rPr lang="zh-CN" altLang="en-US" sz="2800" b="1" dirty="0">
                <a:latin typeface="楷体" panose="02010609060101010101" charset="-122"/>
                <a:ea typeface="楷体" panose="02010609060101010101" charset="-122"/>
                <a:cs typeface="楷体" panose="02010609060101010101" charset="-122"/>
                <a:sym typeface="+mn-ea"/>
              </a:rPr>
              <a:t>我不去放鸭了，我要上岸回家</a:t>
            </a:r>
            <a:r>
              <a:rPr lang="en-US" altLang="zh-CN" sz="2800" b="1" dirty="0">
                <a:latin typeface="楷体" panose="02010609060101010101" charset="-122"/>
                <a:ea typeface="楷体" panose="02010609060101010101" charset="-122"/>
                <a:cs typeface="楷体" panose="02010609060101010101" charset="-122"/>
                <a:sym typeface="+mn-ea"/>
              </a:rPr>
              <a:t>……”</a:t>
            </a:r>
            <a:r>
              <a:rPr lang="zh-CN" altLang="en-US" sz="2800" b="1" dirty="0">
                <a:latin typeface="楷体" panose="02010609060101010101" charset="-122"/>
                <a:ea typeface="楷体" panose="02010609060101010101" charset="-122"/>
                <a:cs typeface="楷体" panose="02010609060101010101" charset="-122"/>
                <a:sym typeface="+mn-ea"/>
              </a:rPr>
              <a:t> </a:t>
            </a:r>
            <a:endParaRPr lang="zh-CN" altLang="en-US" sz="2800" b="1" dirty="0">
              <a:latin typeface="楷体" panose="02010609060101010101" charset="-122"/>
              <a:ea typeface="楷体" panose="02010609060101010101" charset="-122"/>
              <a:cs typeface="楷体" panose="02010609060101010101" charset="-122"/>
            </a:endParaRPr>
          </a:p>
          <a:p>
            <a:pPr>
              <a:lnSpc>
                <a:spcPct val="120000"/>
              </a:lnSpc>
            </a:pPr>
            <a:r>
              <a:rPr lang="zh-CN" altLang="en-US" sz="2800" b="1" dirty="0">
                <a:latin typeface="楷体" panose="02010609060101010101" charset="-122"/>
                <a:ea typeface="楷体" panose="02010609060101010101" charset="-122"/>
                <a:cs typeface="楷体" panose="02010609060101010101" charset="-122"/>
                <a:sym typeface="+mn-ea"/>
              </a:rPr>
              <a:t>②他盘腿坐在船头上，望着一片白茫茫的水。</a:t>
            </a:r>
            <a:endParaRPr lang="zh-CN" altLang="en-US" sz="2800" b="1" dirty="0">
              <a:latin typeface="楷体" panose="02010609060101010101" charset="-122"/>
              <a:ea typeface="楷体" panose="02010609060101010101" charset="-122"/>
              <a:cs typeface="楷体" panose="02010609060101010101" charset="-122"/>
            </a:endParaRPr>
          </a:p>
          <a:p>
            <a:pPr>
              <a:lnSpc>
                <a:spcPct val="120000"/>
              </a:lnSpc>
            </a:pPr>
            <a:r>
              <a:rPr lang="zh-CN" altLang="en-US" sz="2800" b="1" dirty="0">
                <a:latin typeface="楷体" panose="02010609060101010101" charset="-122"/>
                <a:ea typeface="楷体" panose="02010609060101010101" charset="-122"/>
                <a:cs typeface="楷体" panose="02010609060101010101" charset="-122"/>
                <a:sym typeface="+mn-ea"/>
              </a:rPr>
              <a:t>③当杜小康一眼望去，看到芦苇如绿色的浪潮直涌到天边时，他害怕了</a:t>
            </a:r>
            <a:r>
              <a:rPr lang="en-US" altLang="zh-CN" sz="2800" b="1" dirty="0">
                <a:latin typeface="楷体" panose="02010609060101010101" charset="-122"/>
                <a:ea typeface="楷体" panose="02010609060101010101" charset="-122"/>
                <a:cs typeface="楷体" panose="02010609060101010101" charset="-122"/>
                <a:sym typeface="+mn-ea"/>
              </a:rPr>
              <a:t>——</a:t>
            </a:r>
            <a:r>
              <a:rPr lang="zh-CN" altLang="en-US" sz="2800" b="1" dirty="0">
                <a:latin typeface="楷体" panose="02010609060101010101" charset="-122"/>
                <a:ea typeface="楷体" panose="02010609060101010101" charset="-122"/>
                <a:cs typeface="楷体" panose="02010609060101010101" charset="-122"/>
                <a:sym typeface="+mn-ea"/>
              </a:rPr>
              <a:t>这是他出门以来第一回真正感到害怕。</a:t>
            </a:r>
            <a:endParaRPr lang="zh-CN" altLang="en-US" sz="2800" b="1" dirty="0">
              <a:latin typeface="楷体" panose="02010609060101010101" charset="-122"/>
              <a:ea typeface="楷体" panose="02010609060101010101" charset="-122"/>
              <a:cs typeface="楷体" panose="02010609060101010101" charset="-122"/>
            </a:endParaRPr>
          </a:p>
          <a:p>
            <a:pPr>
              <a:lnSpc>
                <a:spcPct val="120000"/>
              </a:lnSpc>
            </a:pPr>
            <a:r>
              <a:rPr lang="zh-CN" altLang="en-US" sz="2800" b="1" dirty="0">
                <a:latin typeface="楷体" panose="02010609060101010101" charset="-122"/>
                <a:ea typeface="楷体" panose="02010609060101010101" charset="-122"/>
                <a:cs typeface="楷体" panose="02010609060101010101" charset="-122"/>
                <a:sym typeface="+mn-ea"/>
              </a:rPr>
              <a:t>④夜里睡觉时，他紧紧地挨着父亲，迟迟不能入睡。</a:t>
            </a:r>
            <a:endParaRPr lang="en-US" altLang="zh-CN" sz="2800" b="1" dirty="0">
              <a:latin typeface="楷体" panose="02010609060101010101" charset="-122"/>
              <a:ea typeface="楷体" panose="02010609060101010101" charset="-122"/>
              <a:cs typeface="楷体" panose="02010609060101010101" charset="-122"/>
            </a:endParaRPr>
          </a:p>
        </p:txBody>
      </p:sp>
      <p:sp>
        <p:nvSpPr>
          <p:cNvPr id="4" name="矩形 3"/>
          <p:cNvSpPr/>
          <p:nvPr/>
        </p:nvSpPr>
        <p:spPr>
          <a:xfrm>
            <a:off x="1093577" y="4255269"/>
            <a:ext cx="8670355" cy="1076325"/>
          </a:xfrm>
          <a:prstGeom prst="rect">
            <a:avLst/>
          </a:prstGeom>
          <a:noFill/>
          <a:ln w="9525">
            <a:noFill/>
          </a:ln>
        </p:spPr>
        <p:txBody>
          <a:bodyPr wrap="square">
            <a:spAutoFit/>
          </a:bodyPr>
          <a:lstStyle/>
          <a:p>
            <a:pPr indent="719455">
              <a:spcBef>
                <a:spcPct val="50000"/>
              </a:spcBef>
            </a:pPr>
            <a:r>
              <a:rPr lang="zh-CN" altLang="en-US" sz="3200" b="1" dirty="0">
                <a:solidFill>
                  <a:srgbClr val="FF0000"/>
                </a:solidFill>
                <a:latin typeface="楷体" panose="02010609060101010101" charset="-122"/>
                <a:ea typeface="楷体" panose="02010609060101010101" charset="-122"/>
                <a:sym typeface="+mn-ea"/>
              </a:rPr>
              <a:t>明确：通过语言、动作描写，表现了杜小康初到芦苇荡放鸭时内心的孤独、迷茫和害怕。</a:t>
            </a:r>
            <a:endParaRPr lang="zh-CN" altLang="en-US" sz="3200" b="1" dirty="0">
              <a:solidFill>
                <a:srgbClr val="FF0000"/>
              </a:solidFill>
              <a:latin typeface="楷体" panose="02010609060101010101" charset="-122"/>
              <a:ea typeface="楷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344306" y="3459997"/>
            <a:ext cx="8499475" cy="1508125"/>
          </a:xfrm>
          <a:prstGeom prst="rect">
            <a:avLst/>
          </a:prstGeom>
          <a:noFill/>
        </p:spPr>
        <p:txBody>
          <a:bodyPr wrap="square" rtlCol="0" anchor="t">
            <a:spAutoFit/>
          </a:bodyPr>
          <a:lstStyle/>
          <a:p>
            <a:pPr marR="0" defTabSz="914400">
              <a:buClrTx/>
              <a:buSzTx/>
              <a:buFont typeface="Arial" panose="020B0604020202020204" pitchFamily="34" charset="0"/>
              <a:buNone/>
              <a:defRPr/>
            </a:pPr>
            <a:endParaRPr kumimoji="0" lang="zh-CN" altLang="en-US" sz="2800" kern="1200" cap="none" spc="0" normalizeH="0" baseline="0" noProof="0" dirty="0">
              <a:solidFill>
                <a:srgbClr val="FF0000"/>
              </a:solidFill>
              <a:latin typeface="楷体" panose="02010609060101010101" charset="-122"/>
              <a:ea typeface="楷体" panose="02010609060101010101" charset="-122"/>
              <a:cs typeface="宋体" panose="02010600030101010101" pitchFamily="2" charset="-122"/>
              <a:sym typeface="+mn-ea"/>
            </a:endParaRPr>
          </a:p>
          <a:p>
            <a:pPr marR="0" indent="720090" defTabSz="914400">
              <a:buClrTx/>
              <a:buSzTx/>
              <a:buFont typeface="Arial" panose="020B0604020202020204" pitchFamily="34" charset="0"/>
              <a:buNone/>
              <a:defRPr/>
            </a:pPr>
            <a:r>
              <a:rPr kumimoji="0" lang="zh-CN" altLang="en-US" sz="3200" b="1" kern="1200" cap="none" spc="0" normalizeH="0" baseline="0" noProof="0" dirty="0">
                <a:solidFill>
                  <a:srgbClr val="FF0000"/>
                </a:solidFill>
                <a:latin typeface="楷体" panose="02010609060101010101" charset="-122"/>
                <a:ea typeface="楷体" panose="02010609060101010101" charset="-122"/>
                <a:cs typeface="宋体" panose="02010600030101010101" pitchFamily="2" charset="-122"/>
                <a:sym typeface="+mn-ea"/>
              </a:rPr>
              <a:t>明确：通</a:t>
            </a:r>
            <a:r>
              <a:rPr kumimoji="0" lang="zh-CN" altLang="en-US" sz="3200" b="1" kern="1200" cap="none" spc="0" normalizeH="0" baseline="0" noProof="0" dirty="0" smtClean="0">
                <a:solidFill>
                  <a:srgbClr val="FF0000"/>
                </a:solidFill>
                <a:latin typeface="楷体" panose="02010609060101010101" charset="-122"/>
                <a:ea typeface="楷体" panose="02010609060101010101" charset="-122"/>
                <a:cs typeface="宋体" panose="02010600030101010101" pitchFamily="2" charset="-122"/>
                <a:sym typeface="+mn-ea"/>
              </a:rPr>
              <a:t>过语言、动</a:t>
            </a:r>
            <a:r>
              <a:rPr kumimoji="0" lang="zh-CN" altLang="en-US" sz="3200" b="1" kern="1200" cap="none" spc="0" normalizeH="0" baseline="0" noProof="0" dirty="0">
                <a:solidFill>
                  <a:srgbClr val="FF0000"/>
                </a:solidFill>
                <a:latin typeface="楷体" panose="02010609060101010101" charset="-122"/>
                <a:ea typeface="楷体" panose="02010609060101010101" charset="-122"/>
                <a:cs typeface="宋体" panose="02010600030101010101" pitchFamily="2" charset="-122"/>
                <a:sym typeface="+mn-ea"/>
              </a:rPr>
              <a:t>作描写</a:t>
            </a:r>
            <a:r>
              <a:rPr kumimoji="0" lang="zh-CN" altLang="en-US" sz="3200" b="1" kern="1200" cap="none" spc="0" normalizeH="0" baseline="0" noProof="0" dirty="0" smtClean="0">
                <a:solidFill>
                  <a:srgbClr val="FF0000"/>
                </a:solidFill>
                <a:latin typeface="楷体" panose="02010609060101010101" charset="-122"/>
                <a:ea typeface="楷体" panose="02010609060101010101" charset="-122"/>
                <a:cs typeface="宋体" panose="02010600030101010101" pitchFamily="2" charset="-122"/>
                <a:sym typeface="+mn-ea"/>
              </a:rPr>
              <a:t>，表明杜</a:t>
            </a:r>
            <a:r>
              <a:rPr kumimoji="0" lang="zh-CN" altLang="en-US" sz="3200" b="1" kern="1200" cap="none" spc="0" normalizeH="0" baseline="0" noProof="0" dirty="0">
                <a:solidFill>
                  <a:srgbClr val="FF0000"/>
                </a:solidFill>
                <a:latin typeface="楷体" panose="02010609060101010101" charset="-122"/>
                <a:ea typeface="楷体" panose="02010609060101010101" charset="-122"/>
                <a:cs typeface="宋体" panose="02010600030101010101" pitchFamily="2" charset="-122"/>
                <a:sym typeface="+mn-ea"/>
              </a:rPr>
              <a:t>小康面对困</a:t>
            </a:r>
            <a:r>
              <a:rPr kumimoji="0" lang="zh-CN" altLang="en-US" sz="3200" b="1" kern="1200" cap="none" spc="0" normalizeH="0" baseline="0" noProof="0" dirty="0" smtClean="0">
                <a:solidFill>
                  <a:srgbClr val="FF0000"/>
                </a:solidFill>
                <a:latin typeface="楷体" panose="02010609060101010101" charset="-122"/>
                <a:ea typeface="楷体" panose="02010609060101010101" charset="-122"/>
                <a:cs typeface="宋体" panose="02010600030101010101" pitchFamily="2" charset="-122"/>
                <a:sym typeface="+mn-ea"/>
              </a:rPr>
              <a:t>境自</a:t>
            </a:r>
            <a:r>
              <a:rPr kumimoji="0" lang="zh-CN" altLang="en-US" sz="3200" b="1" kern="1200" cap="none" spc="0" normalizeH="0" baseline="0" noProof="0" dirty="0">
                <a:solidFill>
                  <a:srgbClr val="FF0000"/>
                </a:solidFill>
                <a:latin typeface="楷体" panose="02010609060101010101" charset="-122"/>
                <a:ea typeface="楷体" panose="02010609060101010101" charset="-122"/>
                <a:cs typeface="宋体" panose="02010600030101010101" pitchFamily="2" charset="-122"/>
                <a:sym typeface="+mn-ea"/>
              </a:rPr>
              <a:t>告奋勇、勇于担当，变得独</a:t>
            </a:r>
            <a:r>
              <a:rPr kumimoji="0" lang="zh-CN" altLang="en-US" sz="3200" b="1" kern="1200" cap="none" spc="0" normalizeH="0" baseline="0" noProof="0" dirty="0" smtClean="0">
                <a:solidFill>
                  <a:srgbClr val="FF0000"/>
                </a:solidFill>
                <a:latin typeface="楷体" panose="02010609060101010101" charset="-122"/>
                <a:ea typeface="楷体" panose="02010609060101010101" charset="-122"/>
                <a:cs typeface="宋体" panose="02010600030101010101" pitchFamily="2" charset="-122"/>
                <a:sym typeface="+mn-ea"/>
              </a:rPr>
              <a:t>立。</a:t>
            </a:r>
            <a:endParaRPr kumimoji="0" lang="zh-CN" altLang="en-US" sz="3200" b="1" kern="1200" cap="none" spc="0" normalizeH="0" baseline="0" noProof="0" dirty="0">
              <a:solidFill>
                <a:srgbClr val="FF0000"/>
              </a:solidFill>
              <a:latin typeface="楷体" panose="02010609060101010101" charset="-122"/>
              <a:ea typeface="楷体" panose="02010609060101010101" charset="-122"/>
              <a:cs typeface="宋体" panose="02010600030101010101" pitchFamily="2" charset="-122"/>
            </a:endParaRPr>
          </a:p>
        </p:txBody>
      </p:sp>
      <p:sp>
        <p:nvSpPr>
          <p:cNvPr id="20483" name="矩形 2"/>
          <p:cNvSpPr/>
          <p:nvPr/>
        </p:nvSpPr>
        <p:spPr>
          <a:xfrm>
            <a:off x="1193370" y="630587"/>
            <a:ext cx="8601559" cy="2608984"/>
          </a:xfrm>
          <a:prstGeom prst="rect">
            <a:avLst/>
          </a:prstGeom>
          <a:noFill/>
          <a:ln w="9525">
            <a:noFill/>
          </a:ln>
        </p:spPr>
        <p:txBody>
          <a:bodyPr wrap="square">
            <a:spAutoFit/>
          </a:bodyPr>
          <a:lstStyle/>
          <a:p>
            <a:pPr>
              <a:lnSpc>
                <a:spcPct val="120000"/>
              </a:lnSpc>
            </a:pPr>
            <a:r>
              <a:rPr lang="zh-CN" altLang="en-US" sz="2800" b="1" dirty="0">
                <a:latin typeface="楷体" panose="02010609060101010101" charset="-122"/>
                <a:ea typeface="楷体" panose="02010609060101010101" charset="-122"/>
                <a:sym typeface="+mn-ea"/>
              </a:rPr>
              <a:t>示例</a:t>
            </a:r>
            <a:r>
              <a:rPr lang="en-US" altLang="zh-CN" sz="2800" b="1" dirty="0">
                <a:latin typeface="楷体" panose="02010609060101010101" charset="-122"/>
                <a:ea typeface="楷体" panose="02010609060101010101" charset="-122"/>
                <a:sym typeface="+mn-ea"/>
              </a:rPr>
              <a:t>2</a:t>
            </a:r>
            <a:r>
              <a:rPr lang="zh-CN" altLang="en-US" sz="2800" b="1" dirty="0">
                <a:latin typeface="楷体" panose="02010609060101010101" charset="-122"/>
                <a:ea typeface="楷体" panose="02010609060101010101" charset="-122"/>
                <a:sym typeface="+mn-ea"/>
              </a:rPr>
              <a:t>：</a:t>
            </a:r>
            <a:endParaRPr lang="zh-CN" altLang="en-US" sz="2800" b="1" dirty="0">
              <a:latin typeface="楷体" panose="02010609060101010101" charset="-122"/>
              <a:ea typeface="楷体" panose="02010609060101010101" charset="-122"/>
              <a:sym typeface="+mn-ea"/>
            </a:endParaRPr>
          </a:p>
          <a:p>
            <a:pPr>
              <a:lnSpc>
                <a:spcPct val="120000"/>
              </a:lnSpc>
            </a:pPr>
            <a:r>
              <a:rPr lang="zh-CN" altLang="en-US" sz="2800" b="1" dirty="0">
                <a:latin typeface="楷体" panose="02010609060101010101" charset="-122"/>
                <a:ea typeface="楷体" panose="02010609060101010101" charset="-122"/>
                <a:sym typeface="+mn-ea"/>
              </a:rPr>
              <a:t>①杜小康忘记了父亲，朝一股鸭子追去。他紧紧地跟随着它们。他不停地用手拨着眼前的芦苇。他一边追，一边呼唤着他的鸭子。</a:t>
            </a:r>
            <a:endParaRPr lang="zh-CN" altLang="en-US" sz="2800" b="1" dirty="0">
              <a:latin typeface="楷体" panose="02010609060101010101" charset="-122"/>
              <a:ea typeface="楷体" panose="02010609060101010101" charset="-122"/>
            </a:endParaRPr>
          </a:p>
          <a:p>
            <a:pPr>
              <a:lnSpc>
                <a:spcPct val="120000"/>
              </a:lnSpc>
            </a:pPr>
            <a:r>
              <a:rPr lang="zh-CN" altLang="en-US" sz="2800" b="1" dirty="0">
                <a:latin typeface="楷体" panose="02010609060101010101" charset="-122"/>
                <a:ea typeface="楷体" panose="02010609060101010101" charset="-122"/>
              </a:rPr>
              <a:t>②“</a:t>
            </a:r>
            <a:r>
              <a:rPr lang="zh-CN" altLang="en-US" sz="2800" b="1" dirty="0">
                <a:latin typeface="楷体" panose="02010609060101010101" charset="-122"/>
                <a:ea typeface="楷体" panose="02010609060101010101" charset="-122"/>
                <a:sym typeface="+mn-ea"/>
              </a:rPr>
              <a:t>还是分头去找吧</a:t>
            </a:r>
            <a:r>
              <a:rPr lang="zh-CN" altLang="en-US" sz="2800" dirty="0">
                <a:latin typeface="楷体" panose="02010609060101010101" charset="-122"/>
                <a:ea typeface="楷体" panose="02010609060101010101" charset="-122"/>
                <a:sym typeface="+mn-ea"/>
              </a:rPr>
              <a:t>。”</a:t>
            </a:r>
            <a:endParaRPr lang="zh-CN" altLang="en-US" sz="2800"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ox(in)">
                                      <p:cBhvr>
                                        <p:cTn id="7" dur="2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6" name="矩形 2"/>
          <p:cNvSpPr/>
          <p:nvPr/>
        </p:nvSpPr>
        <p:spPr>
          <a:xfrm>
            <a:off x="1313205" y="439642"/>
            <a:ext cx="9442617" cy="4160178"/>
          </a:xfrm>
          <a:prstGeom prst="rect">
            <a:avLst/>
          </a:prstGeom>
          <a:noFill/>
          <a:ln w="9525">
            <a:noFill/>
          </a:ln>
        </p:spPr>
        <p:txBody>
          <a:bodyPr wrap="square">
            <a:spAutoFit/>
          </a:bodyPr>
          <a:lstStyle/>
          <a:p>
            <a:pPr>
              <a:lnSpc>
                <a:spcPct val="120000"/>
              </a:lnSpc>
            </a:pPr>
            <a:r>
              <a:rPr lang="zh-CN" altLang="en-US" sz="2800" b="1" dirty="0">
                <a:latin typeface="楷体" panose="02010609060101010101" charset="-122"/>
                <a:ea typeface="楷体" panose="02010609060101010101" charset="-122"/>
                <a:sym typeface="+mn-ea"/>
              </a:rPr>
              <a:t>示例</a:t>
            </a:r>
            <a:r>
              <a:rPr lang="en-US" altLang="zh-CN" sz="2800" b="1" dirty="0">
                <a:latin typeface="楷体" panose="02010609060101010101" charset="-122"/>
                <a:ea typeface="楷体" panose="02010609060101010101" charset="-122"/>
                <a:sym typeface="+mn-ea"/>
              </a:rPr>
              <a:t>3</a:t>
            </a:r>
            <a:r>
              <a:rPr lang="zh-CN" altLang="en-US" sz="2800" b="1" dirty="0">
                <a:latin typeface="楷体" panose="02010609060101010101" charset="-122"/>
                <a:ea typeface="楷体" panose="02010609060101010101" charset="-122"/>
                <a:sym typeface="+mn-ea"/>
              </a:rPr>
              <a:t>：</a:t>
            </a:r>
            <a:endParaRPr lang="zh-CN" altLang="en-US" sz="2800" b="1" dirty="0">
              <a:latin typeface="楷体" panose="02010609060101010101" charset="-122"/>
              <a:ea typeface="楷体" panose="02010609060101010101" charset="-122"/>
              <a:sym typeface="+mn-ea"/>
            </a:endParaRPr>
          </a:p>
          <a:p>
            <a:pPr>
              <a:lnSpc>
                <a:spcPct val="120000"/>
              </a:lnSpc>
            </a:pPr>
            <a:r>
              <a:rPr lang="zh-CN" altLang="en-US" sz="2800" b="1" dirty="0">
                <a:latin typeface="楷体" panose="02010609060101010101" charset="-122"/>
                <a:ea typeface="楷体" panose="02010609060101010101" charset="-122"/>
                <a:sym typeface="+mn-ea"/>
              </a:rPr>
              <a:t>①他把头歪过去，几乎把脸埋进了一只鸭的蓬松的羽毛里。他哭了起来，但并不是悲哀。他说不明白自己为什么想哭。</a:t>
            </a:r>
            <a:endParaRPr lang="zh-CN" altLang="en-US" sz="2800" b="1" dirty="0">
              <a:latin typeface="楷体" panose="02010609060101010101" charset="-122"/>
              <a:ea typeface="楷体" panose="02010609060101010101" charset="-122"/>
              <a:sym typeface="+mn-ea"/>
            </a:endParaRPr>
          </a:p>
          <a:p>
            <a:pPr>
              <a:lnSpc>
                <a:spcPct val="120000"/>
              </a:lnSpc>
            </a:pPr>
            <a:r>
              <a:rPr lang="zh-CN" altLang="en-US" sz="2800" b="1" dirty="0">
                <a:latin typeface="楷体" panose="02010609060101010101" charset="-122"/>
                <a:ea typeface="楷体" panose="02010609060101010101" charset="-122"/>
                <a:sym typeface="+mn-ea"/>
              </a:rPr>
              <a:t>②杜小康顺手抠了几根白嫩的芦苇根，在嘴里嚼着，望着异乡的天空，心中不免又想起母亲，想起许多油麻地的孩子。但他没有哭。，他觉得自己突然长大了，坚强了。</a:t>
            </a:r>
            <a:endParaRPr lang="zh-CN" altLang="en-US" sz="2800" b="1" dirty="0">
              <a:latin typeface="楷体" panose="02010609060101010101" charset="-122"/>
              <a:ea typeface="楷体" panose="02010609060101010101" charset="-122"/>
              <a:sym typeface="+mn-ea"/>
            </a:endParaRPr>
          </a:p>
          <a:p>
            <a:pPr>
              <a:lnSpc>
                <a:spcPct val="120000"/>
              </a:lnSpc>
            </a:pPr>
            <a:r>
              <a:rPr lang="zh-CN" altLang="en-US" sz="2800" b="1" dirty="0">
                <a:latin typeface="楷体" panose="02010609060101010101" charset="-122"/>
                <a:ea typeface="楷体" panose="02010609060101010101" charset="-122"/>
                <a:sym typeface="+mn-ea"/>
              </a:rPr>
              <a:t>③他惊喜地跑过去捡起，然后朝窝棚大叫：</a:t>
            </a:r>
            <a:r>
              <a:rPr lang="en-US" altLang="zh-CN" sz="2800" b="1" dirty="0">
                <a:latin typeface="楷体" panose="02010609060101010101" charset="-122"/>
                <a:ea typeface="楷体" panose="02010609060101010101" charset="-122"/>
                <a:sym typeface="+mn-ea"/>
              </a:rPr>
              <a:t>“</a:t>
            </a:r>
            <a:r>
              <a:rPr lang="zh-CN" altLang="en-US" sz="2800" b="1" dirty="0">
                <a:latin typeface="楷体" panose="02010609060101010101" charset="-122"/>
                <a:ea typeface="楷体" panose="02010609060101010101" charset="-122"/>
                <a:sym typeface="+mn-ea"/>
              </a:rPr>
              <a:t>蛋！爸！鸭蛋！鸭下蛋了！</a:t>
            </a:r>
            <a:r>
              <a:rPr lang="en-US" altLang="zh-CN" sz="2800" b="1" dirty="0">
                <a:latin typeface="楷体" panose="02010609060101010101" charset="-122"/>
                <a:ea typeface="楷体" panose="02010609060101010101" charset="-122"/>
                <a:sym typeface="+mn-ea"/>
              </a:rPr>
              <a:t>”</a:t>
            </a:r>
            <a:endParaRPr lang="en-US" altLang="zh-CN" sz="2800" dirty="0">
              <a:latin typeface="楷体" panose="02010609060101010101" charset="-122"/>
              <a:ea typeface="楷体" panose="02010609060101010101" charset="-122"/>
              <a:sym typeface="+mn-ea"/>
            </a:endParaRPr>
          </a:p>
        </p:txBody>
      </p:sp>
      <p:sp>
        <p:nvSpPr>
          <p:cNvPr id="4" name="矩形 3"/>
          <p:cNvSpPr/>
          <p:nvPr/>
        </p:nvSpPr>
        <p:spPr>
          <a:xfrm>
            <a:off x="1038246" y="4843419"/>
            <a:ext cx="8818676" cy="1077218"/>
          </a:xfrm>
          <a:prstGeom prst="rect">
            <a:avLst/>
          </a:prstGeom>
          <a:noFill/>
          <a:ln w="9525">
            <a:noFill/>
          </a:ln>
        </p:spPr>
        <p:txBody>
          <a:bodyPr wrap="square">
            <a:spAutoFit/>
          </a:bodyPr>
          <a:lstStyle/>
          <a:p>
            <a:pPr indent="719455"/>
            <a:r>
              <a:rPr lang="zh-CN" altLang="zh-CN" sz="3200" b="1" dirty="0">
                <a:solidFill>
                  <a:srgbClr val="FF0000"/>
                </a:solidFill>
                <a:latin typeface="楷体" panose="02010609060101010101" charset="-122"/>
                <a:ea typeface="楷体" panose="02010609060101010101" charset="-122"/>
                <a:sym typeface="+mn-ea"/>
              </a:rPr>
              <a:t>明确：通过动作</a:t>
            </a:r>
            <a:r>
              <a:rPr lang="zh-CN" altLang="en-US" sz="3200" b="1" dirty="0">
                <a:solidFill>
                  <a:srgbClr val="FF0000"/>
                </a:solidFill>
                <a:latin typeface="楷体" panose="02010609060101010101" charset="-122"/>
                <a:ea typeface="楷体" panose="02010609060101010101" charset="-122"/>
                <a:sym typeface="+mn-ea"/>
              </a:rPr>
              <a:t>、</a:t>
            </a:r>
            <a:r>
              <a:rPr lang="zh-CN" altLang="zh-CN" sz="3200" b="1" dirty="0">
                <a:solidFill>
                  <a:srgbClr val="FF0000"/>
                </a:solidFill>
                <a:latin typeface="楷体" panose="02010609060101010101" charset="-122"/>
                <a:ea typeface="楷体" panose="02010609060101010101" charset="-122"/>
                <a:sym typeface="+mn-ea"/>
              </a:rPr>
              <a:t>语言</a:t>
            </a:r>
            <a:r>
              <a:rPr lang="zh-CN" altLang="en-US" sz="3200" b="1" dirty="0">
                <a:solidFill>
                  <a:srgbClr val="FF0000"/>
                </a:solidFill>
                <a:latin typeface="楷体" panose="02010609060101010101" charset="-122"/>
                <a:ea typeface="楷体" panose="02010609060101010101" charset="-122"/>
                <a:sym typeface="+mn-ea"/>
              </a:rPr>
              <a:t>描写</a:t>
            </a:r>
            <a:r>
              <a:rPr lang="zh-CN" altLang="zh-CN" sz="3200" b="1" dirty="0">
                <a:solidFill>
                  <a:srgbClr val="FF0000"/>
                </a:solidFill>
                <a:latin typeface="楷体" panose="02010609060101010101" charset="-122"/>
                <a:ea typeface="楷体" panose="02010609060101010101" charset="-122"/>
                <a:sym typeface="+mn-ea"/>
              </a:rPr>
              <a:t>，表现了</a:t>
            </a:r>
            <a:r>
              <a:rPr lang="zh-CN" altLang="en-US" sz="3200" b="1" dirty="0">
                <a:solidFill>
                  <a:srgbClr val="FF0000"/>
                </a:solidFill>
                <a:latin typeface="楷体" panose="02010609060101010101" charset="-122"/>
                <a:ea typeface="楷体" panose="02010609060101010101" charset="-122"/>
                <a:sym typeface="+mn-ea"/>
              </a:rPr>
              <a:t>杜小康</a:t>
            </a:r>
            <a:r>
              <a:rPr lang="zh-CN" altLang="zh-CN" sz="3200" b="1" dirty="0">
                <a:solidFill>
                  <a:srgbClr val="FF0000"/>
                </a:solidFill>
                <a:latin typeface="楷体" panose="02010609060101010101" charset="-122"/>
                <a:ea typeface="楷体" panose="02010609060101010101" charset="-122"/>
                <a:sym typeface="+mn-ea"/>
              </a:rPr>
              <a:t>历经暴风雨</a:t>
            </a:r>
            <a:r>
              <a:rPr lang="zh-CN" altLang="en-US" sz="3200" b="1" dirty="0">
                <a:solidFill>
                  <a:srgbClr val="FF0000"/>
                </a:solidFill>
                <a:latin typeface="楷体" panose="02010609060101010101" charset="-122"/>
                <a:ea typeface="楷体" panose="02010609060101010101" charset="-122"/>
                <a:sym typeface="+mn-ea"/>
              </a:rPr>
              <a:t>的坚强以及面对收获的喜悦</a:t>
            </a:r>
            <a:r>
              <a:rPr lang="zh-CN" altLang="zh-CN" sz="3200" b="1" dirty="0">
                <a:solidFill>
                  <a:srgbClr val="FF0000"/>
                </a:solidFill>
                <a:latin typeface="楷体" panose="02010609060101010101" charset="-122"/>
                <a:ea typeface="楷体" panose="02010609060101010101" charset="-122"/>
                <a:sym typeface="+mn-ea"/>
              </a:rPr>
              <a:t>。</a:t>
            </a:r>
            <a:endParaRPr lang="zh-CN" altLang="zh-CN" sz="3200" b="1" dirty="0">
              <a:solidFill>
                <a:srgbClr val="FF0000"/>
              </a:solidFill>
              <a:latin typeface="楷体" panose="02010609060101010101" charset="-122"/>
              <a:ea typeface="楷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grpSp>
        <p:nvGrpSpPr>
          <p:cNvPr id="2" name="组合 1"/>
          <p:cNvGrpSpPr/>
          <p:nvPr/>
        </p:nvGrpSpPr>
        <p:grpSpPr>
          <a:xfrm>
            <a:off x="156845" y="129540"/>
            <a:ext cx="3270885" cy="681355"/>
            <a:chOff x="247" y="204"/>
            <a:chExt cx="5151" cy="1073"/>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dirty="0">
                  <a:ln w="12700">
                    <a:solidFill>
                      <a:srgbClr val="65C4CA"/>
                    </a:solidFill>
                    <a:prstDash val="solid"/>
                  </a:ln>
                  <a:solidFill>
                    <a:srgbClr val="65C4CA"/>
                  </a:solidFill>
                  <a:effectLst>
                    <a:reflection blurRad="6350" stA="55000" endA="300" endPos="45500" dir="5400000" sy="-100000" algn="bl" rotWithShape="0"/>
                  </a:effectLst>
                </a:rPr>
                <a:t>学习目标</a:t>
              </a:r>
              <a:endParaRPr lang="zh-CN" altLang="en-US" sz="3200" b="1" dirty="0">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9" name="椭圆 52"/>
            <p:cNvSpPr/>
            <p:nvPr/>
          </p:nvSpPr>
          <p:spPr>
            <a:xfrm>
              <a:off x="247" y="204"/>
              <a:ext cx="804" cy="977"/>
            </a:xfrm>
            <a:custGeom>
              <a:avLst/>
              <a:gdLst>
                <a:gd name="connsiteX0" fmla="*/ 157163 w 273050"/>
                <a:gd name="connsiteY0" fmla="*/ 44450 h 331788"/>
                <a:gd name="connsiteX1" fmla="*/ 157163 w 273050"/>
                <a:gd name="connsiteY1" fmla="*/ 149225 h 331788"/>
                <a:gd name="connsiteX2" fmla="*/ 179428 w 273050"/>
                <a:gd name="connsiteY2" fmla="*/ 134997 h 331788"/>
                <a:gd name="connsiteX3" fmla="*/ 183357 w 273050"/>
                <a:gd name="connsiteY3" fmla="*/ 133703 h 331788"/>
                <a:gd name="connsiteX4" fmla="*/ 187286 w 273050"/>
                <a:gd name="connsiteY4" fmla="*/ 134997 h 331788"/>
                <a:gd name="connsiteX5" fmla="*/ 209551 w 273050"/>
                <a:gd name="connsiteY5" fmla="*/ 149225 h 331788"/>
                <a:gd name="connsiteX6" fmla="*/ 209551 w 273050"/>
                <a:gd name="connsiteY6" fmla="*/ 44450 h 331788"/>
                <a:gd name="connsiteX7" fmla="*/ 157163 w 273050"/>
                <a:gd name="connsiteY7" fmla="*/ 44450 h 331788"/>
                <a:gd name="connsiteX8" fmla="*/ 21721 w 273050"/>
                <a:gd name="connsiteY8" fmla="*/ 12700 h 331788"/>
                <a:gd name="connsiteX9" fmla="*/ 12700 w 273050"/>
                <a:gd name="connsiteY9" fmla="*/ 22225 h 331788"/>
                <a:gd name="connsiteX10" fmla="*/ 21721 w 273050"/>
                <a:gd name="connsiteY10" fmla="*/ 31750 h 331788"/>
                <a:gd name="connsiteX11" fmla="*/ 231775 w 273050"/>
                <a:gd name="connsiteY11" fmla="*/ 31750 h 331788"/>
                <a:gd name="connsiteX12" fmla="*/ 231775 w 273050"/>
                <a:gd name="connsiteY12" fmla="*/ 12700 h 331788"/>
                <a:gd name="connsiteX13" fmla="*/ 21721 w 273050"/>
                <a:gd name="connsiteY13" fmla="*/ 12700 h 331788"/>
                <a:gd name="connsiteX14" fmla="*/ 21895 w 273050"/>
                <a:gd name="connsiteY14" fmla="*/ 0 h 331788"/>
                <a:gd name="connsiteX15" fmla="*/ 238275 w 273050"/>
                <a:gd name="connsiteY15" fmla="*/ 0 h 331788"/>
                <a:gd name="connsiteX16" fmla="*/ 244715 w 273050"/>
                <a:gd name="connsiteY16" fmla="*/ 6480 h 331788"/>
                <a:gd name="connsiteX17" fmla="*/ 244715 w 273050"/>
                <a:gd name="connsiteY17" fmla="*/ 31105 h 331788"/>
                <a:gd name="connsiteX18" fmla="*/ 266610 w 273050"/>
                <a:gd name="connsiteY18" fmla="*/ 31105 h 331788"/>
                <a:gd name="connsiteX19" fmla="*/ 273050 w 273050"/>
                <a:gd name="connsiteY19" fmla="*/ 37585 h 331788"/>
                <a:gd name="connsiteX20" fmla="*/ 273050 w 273050"/>
                <a:gd name="connsiteY20" fmla="*/ 325308 h 331788"/>
                <a:gd name="connsiteX21" fmla="*/ 266610 w 273050"/>
                <a:gd name="connsiteY21" fmla="*/ 331788 h 331788"/>
                <a:gd name="connsiteX22" fmla="*/ 21895 w 273050"/>
                <a:gd name="connsiteY22" fmla="*/ 331788 h 331788"/>
                <a:gd name="connsiteX23" fmla="*/ 0 w 273050"/>
                <a:gd name="connsiteY23" fmla="*/ 309755 h 331788"/>
                <a:gd name="connsiteX24" fmla="*/ 0 w 273050"/>
                <a:gd name="connsiteY24" fmla="*/ 22033 h 331788"/>
                <a:gd name="connsiteX25" fmla="*/ 21895 w 273050"/>
                <a:gd name="connsiteY2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3050" h="331788">
                  <a:moveTo>
                    <a:pt x="157163" y="44450"/>
                  </a:moveTo>
                  <a:lnTo>
                    <a:pt x="157163" y="149225"/>
                  </a:lnTo>
                  <a:cubicBezTo>
                    <a:pt x="157163" y="149225"/>
                    <a:pt x="157163" y="149225"/>
                    <a:pt x="179428" y="134997"/>
                  </a:cubicBezTo>
                  <a:cubicBezTo>
                    <a:pt x="180738" y="133703"/>
                    <a:pt x="182047" y="133703"/>
                    <a:pt x="183357" y="133703"/>
                  </a:cubicBezTo>
                  <a:cubicBezTo>
                    <a:pt x="184667" y="133703"/>
                    <a:pt x="185977" y="133703"/>
                    <a:pt x="187286" y="134997"/>
                  </a:cubicBezTo>
                  <a:cubicBezTo>
                    <a:pt x="187286" y="134997"/>
                    <a:pt x="187286" y="134997"/>
                    <a:pt x="209551" y="149225"/>
                  </a:cubicBezTo>
                  <a:cubicBezTo>
                    <a:pt x="209551" y="149225"/>
                    <a:pt x="209551" y="149225"/>
                    <a:pt x="209551" y="44450"/>
                  </a:cubicBezTo>
                  <a:cubicBezTo>
                    <a:pt x="209551" y="44450"/>
                    <a:pt x="209551" y="44450"/>
                    <a:pt x="157163" y="44450"/>
                  </a:cubicBezTo>
                  <a:close/>
                  <a:moveTo>
                    <a:pt x="21721" y="12700"/>
                  </a:moveTo>
                  <a:cubicBezTo>
                    <a:pt x="16566" y="12700"/>
                    <a:pt x="12700" y="16782"/>
                    <a:pt x="12700" y="22225"/>
                  </a:cubicBezTo>
                  <a:cubicBezTo>
                    <a:pt x="12700" y="27668"/>
                    <a:pt x="16566" y="31750"/>
                    <a:pt x="21721" y="31750"/>
                  </a:cubicBezTo>
                  <a:cubicBezTo>
                    <a:pt x="21721" y="31750"/>
                    <a:pt x="21721" y="31750"/>
                    <a:pt x="231775" y="31750"/>
                  </a:cubicBezTo>
                  <a:cubicBezTo>
                    <a:pt x="231775" y="31750"/>
                    <a:pt x="231775" y="31750"/>
                    <a:pt x="231775" y="12700"/>
                  </a:cubicBezTo>
                  <a:cubicBezTo>
                    <a:pt x="231775" y="12700"/>
                    <a:pt x="231775" y="12700"/>
                    <a:pt x="21721" y="12700"/>
                  </a:cubicBezTo>
                  <a:close/>
                  <a:moveTo>
                    <a:pt x="21895" y="0"/>
                  </a:moveTo>
                  <a:cubicBezTo>
                    <a:pt x="21895" y="0"/>
                    <a:pt x="21895" y="0"/>
                    <a:pt x="238275" y="0"/>
                  </a:cubicBezTo>
                  <a:cubicBezTo>
                    <a:pt x="242139" y="0"/>
                    <a:pt x="244715" y="2592"/>
                    <a:pt x="244715" y="6480"/>
                  </a:cubicBezTo>
                  <a:cubicBezTo>
                    <a:pt x="244715" y="6480"/>
                    <a:pt x="244715" y="6480"/>
                    <a:pt x="244715" y="31105"/>
                  </a:cubicBezTo>
                  <a:cubicBezTo>
                    <a:pt x="244715" y="31105"/>
                    <a:pt x="244715" y="31105"/>
                    <a:pt x="266610" y="31105"/>
                  </a:cubicBezTo>
                  <a:cubicBezTo>
                    <a:pt x="270474" y="31105"/>
                    <a:pt x="273050" y="33697"/>
                    <a:pt x="273050" y="37585"/>
                  </a:cubicBezTo>
                  <a:cubicBezTo>
                    <a:pt x="273050" y="37585"/>
                    <a:pt x="273050" y="37585"/>
                    <a:pt x="273050" y="325308"/>
                  </a:cubicBezTo>
                  <a:cubicBezTo>
                    <a:pt x="273050" y="329196"/>
                    <a:pt x="270474" y="331788"/>
                    <a:pt x="266610" y="331788"/>
                  </a:cubicBezTo>
                  <a:cubicBezTo>
                    <a:pt x="266610" y="331788"/>
                    <a:pt x="266610" y="331788"/>
                    <a:pt x="21895" y="331788"/>
                  </a:cubicBezTo>
                  <a:cubicBezTo>
                    <a:pt x="10304" y="331788"/>
                    <a:pt x="0" y="321420"/>
                    <a:pt x="0" y="309755"/>
                  </a:cubicBezTo>
                  <a:cubicBezTo>
                    <a:pt x="0" y="309755"/>
                    <a:pt x="0" y="309755"/>
                    <a:pt x="0" y="22033"/>
                  </a:cubicBezTo>
                  <a:cubicBezTo>
                    <a:pt x="0" y="10368"/>
                    <a:pt x="10304" y="0"/>
                    <a:pt x="21895"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sp>
        <p:nvSpPr>
          <p:cNvPr id="9217" name="文本框 4"/>
          <p:cNvSpPr txBox="1"/>
          <p:nvPr/>
        </p:nvSpPr>
        <p:spPr>
          <a:xfrm>
            <a:off x="894478" y="1074227"/>
            <a:ext cx="10393680" cy="1895475"/>
          </a:xfrm>
          <a:prstGeom prst="rect">
            <a:avLst/>
          </a:prstGeom>
          <a:noFill/>
          <a:ln w="9525">
            <a:noFill/>
          </a:ln>
        </p:spPr>
        <p:txBody>
          <a:bodyPr wrap="square" lIns="68580" tIns="34290" rIns="68580" bIns="34290">
            <a:spAutoFit/>
          </a:bodyPr>
          <a:lstStyle/>
          <a:p>
            <a:pPr marL="446405" indent="-446405">
              <a:lnSpc>
                <a:spcPct val="170000"/>
              </a:lnSpc>
              <a:spcBef>
                <a:spcPts val="1200"/>
              </a:spcBef>
            </a:pPr>
            <a:r>
              <a:rPr lang="en-US" altLang="en-US" sz="3200" b="1" dirty="0">
                <a:latin typeface="楷体" panose="02010609060101010101" charset="-122"/>
                <a:ea typeface="楷体" panose="02010609060101010101" charset="-122"/>
                <a:cs typeface="楷体" panose="02010609060101010101" charset="-122"/>
              </a:rPr>
              <a:t>1.</a:t>
            </a:r>
            <a:r>
              <a:rPr lang="zh-CN" altLang="en-US" sz="3200" b="1" dirty="0">
                <a:latin typeface="楷体" panose="02010609060101010101" charset="-122"/>
                <a:ea typeface="楷体" panose="02010609060101010101" charset="-122"/>
                <a:cs typeface="楷体" panose="02010609060101010101" charset="-122"/>
              </a:rPr>
              <a:t>把握小说内容，理解小说主题，感悟“成长”的含义。</a:t>
            </a:r>
            <a:endParaRPr lang="en-US" altLang="zh-CN" sz="3200" b="1" dirty="0">
              <a:latin typeface="楷体" panose="02010609060101010101" charset="-122"/>
              <a:ea typeface="楷体" panose="02010609060101010101" charset="-122"/>
              <a:cs typeface="楷体" panose="02010609060101010101" charset="-122"/>
            </a:endParaRPr>
          </a:p>
          <a:p>
            <a:pPr marL="446405" indent="-446405">
              <a:lnSpc>
                <a:spcPct val="170000"/>
              </a:lnSpc>
              <a:spcBef>
                <a:spcPts val="1200"/>
              </a:spcBef>
            </a:pPr>
            <a:r>
              <a:rPr lang="en-US" altLang="en-US" sz="3200" b="1" dirty="0">
                <a:latin typeface="楷体" panose="02010609060101010101" charset="-122"/>
                <a:ea typeface="楷体" panose="02010609060101010101" charset="-122"/>
                <a:cs typeface="楷体" panose="02010609060101010101" charset="-122"/>
              </a:rPr>
              <a:t>2</a:t>
            </a:r>
            <a:r>
              <a:rPr lang="en-US" altLang="zh-CN" sz="3200" b="1" dirty="0">
                <a:latin typeface="楷体" panose="02010609060101010101" charset="-122"/>
                <a:ea typeface="楷体" panose="02010609060101010101" charset="-122"/>
                <a:cs typeface="楷体" panose="02010609060101010101" charset="-122"/>
              </a:rPr>
              <a:t>.</a:t>
            </a:r>
            <a:r>
              <a:rPr lang="zh-CN" altLang="en-US" sz="3200" b="1" dirty="0">
                <a:latin typeface="楷体" panose="02010609060101010101" charset="-122"/>
                <a:ea typeface="楷体" panose="02010609060101010101" charset="-122"/>
                <a:cs typeface="楷体" panose="02010609060101010101" charset="-122"/>
              </a:rPr>
              <a:t>欣赏小说饱含诗意的语言，体会细腻的环境描写的作用。</a:t>
            </a:r>
            <a:endParaRPr lang="en-US" altLang="en-US" sz="3200" b="1" dirty="0">
              <a:latin typeface="楷体" panose="02010609060101010101" charset="-122"/>
              <a:ea typeface="楷体" panose="02010609060101010101" charset="-122"/>
              <a:cs typeface="楷体" panose="02010609060101010101" charset="-122"/>
            </a:endParaRPr>
          </a:p>
        </p:txBody>
      </p:sp>
      <p:sp>
        <p:nvSpPr>
          <p:cNvPr id="4100" name="矩形 9229"/>
          <p:cNvSpPr>
            <a:spLocks noChangeAspect="1"/>
          </p:cNvSpPr>
          <p:nvPr/>
        </p:nvSpPr>
        <p:spPr>
          <a:xfrm>
            <a:off x="5876925" y="3082290"/>
            <a:ext cx="304800" cy="304800"/>
          </a:xfrm>
          <a:prstGeom prst="rect">
            <a:avLst/>
          </a:prstGeom>
          <a:noFill/>
          <a:ln w="9525">
            <a:noFill/>
          </a:ln>
        </p:spPr>
        <p:txBody>
          <a:bodyPr/>
          <a:lstStyle/>
          <a:p>
            <a:endParaRPr lang="zh-CN" altLang="en-US" dirty="0">
              <a:latin typeface="Arial" panose="020B0604020202020204" pitchFamily="34" charset="0"/>
            </a:endParaRPr>
          </a:p>
        </p:txBody>
      </p:sp>
      <p:sp>
        <p:nvSpPr>
          <p:cNvPr id="4101" name="矩形 9231"/>
          <p:cNvSpPr>
            <a:spLocks noChangeAspect="1"/>
          </p:cNvSpPr>
          <p:nvPr/>
        </p:nvSpPr>
        <p:spPr>
          <a:xfrm>
            <a:off x="6003925" y="3209290"/>
            <a:ext cx="304800" cy="304800"/>
          </a:xfrm>
          <a:prstGeom prst="rect">
            <a:avLst/>
          </a:prstGeom>
          <a:noFill/>
          <a:ln w="9525">
            <a:noFill/>
          </a:ln>
        </p:spPr>
        <p:txBody>
          <a:bodyPr/>
          <a:lstStyle/>
          <a:p>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217"/>
                                        </p:tgtEl>
                                        <p:attrNameLst>
                                          <p:attrName>style.visibility</p:attrName>
                                        </p:attrNameLst>
                                      </p:cBhvr>
                                      <p:to>
                                        <p:strVal val="visible"/>
                                      </p:to>
                                    </p:set>
                                    <p:animEffect transition="in" filter="diamond(in)">
                                      <p:cBhvr>
                                        <p:cTn id="7" dur="2000"/>
                                        <p:tgtEl>
                                          <p:spTgt spid="9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22530" name="Text Box 4"/>
          <p:cNvSpPr txBox="1"/>
          <p:nvPr/>
        </p:nvSpPr>
        <p:spPr>
          <a:xfrm>
            <a:off x="1988185" y="761048"/>
            <a:ext cx="8215313" cy="583565"/>
          </a:xfrm>
          <a:prstGeom prst="rect">
            <a:avLst/>
          </a:prstGeom>
          <a:noFill/>
          <a:ln w="9525">
            <a:noFill/>
          </a:ln>
        </p:spPr>
        <p:txBody>
          <a:bodyPr>
            <a:spAutoFit/>
          </a:bodyPr>
          <a:lstStyle/>
          <a:p>
            <a:pPr indent="719455">
              <a:spcBef>
                <a:spcPct val="50000"/>
              </a:spcBef>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明确心理成长变化的历程  </a:t>
            </a:r>
            <a:endParaRPr lang="zh-CN" altLang="en-US" sz="3200" b="1" dirty="0">
              <a:latin typeface="黑体" panose="02010609060101010101" pitchFamily="49" charset="-122"/>
              <a:ea typeface="黑体" panose="02010609060101010101" pitchFamily="49" charset="-122"/>
            </a:endParaRPr>
          </a:p>
        </p:txBody>
      </p:sp>
      <p:pic>
        <p:nvPicPr>
          <p:cNvPr id="83970" name="Picture 2" descr="http://www.newxue.com/picture/gyja/gudzl5.jpg"/>
          <p:cNvPicPr>
            <a:picLocks noChangeAspect="1" noChangeArrowheads="1"/>
          </p:cNvPicPr>
          <p:nvPr/>
        </p:nvPicPr>
        <p:blipFill>
          <a:blip r:embed="rId3" cstate="print"/>
          <a:srcRect/>
          <a:stretch>
            <a:fillRect/>
          </a:stretch>
        </p:blipFill>
        <p:spPr bwMode="auto">
          <a:xfrm>
            <a:off x="2895663" y="1701970"/>
            <a:ext cx="6400798" cy="390292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graphicFrame>
        <p:nvGraphicFramePr>
          <p:cNvPr id="98306" name="表格 98305"/>
          <p:cNvGraphicFramePr/>
          <p:nvPr/>
        </p:nvGraphicFramePr>
        <p:xfrm>
          <a:off x="2295843" y="578485"/>
          <a:ext cx="7777480" cy="5360670"/>
        </p:xfrm>
        <a:graphic>
          <a:graphicData uri="http://schemas.openxmlformats.org/drawingml/2006/table">
            <a:tbl>
              <a:tblPr/>
              <a:tblGrid>
                <a:gridCol w="3844290"/>
                <a:gridCol w="3933190"/>
              </a:tblGrid>
              <a:tr h="676275">
                <a:tc>
                  <a:txBody>
                    <a:bodyPr/>
                    <a:lstStyle/>
                    <a:p>
                      <a:pPr marL="0" lvl="0" indent="0" algn="ctr" defTabSz="914400">
                        <a:buNone/>
                      </a:pPr>
                      <a:r>
                        <a:rPr lang="zh-CN" altLang="en-US" sz="2800" b="1" dirty="0">
                          <a:ea typeface="黑体" panose="02010609060101010101" pitchFamily="49" charset="-122"/>
                        </a:rPr>
                        <a:t>不同阶段</a:t>
                      </a:r>
                      <a:endParaRPr lang="zh-CN" altLang="en-US" sz="2800" b="1" dirty="0">
                        <a:ea typeface="黑体" panose="02010609060101010101" pitchFamily="49" charset="-122"/>
                      </a:endParaRP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marL="0" lvl="0" indent="0" algn="ctr" defTabSz="914400">
                        <a:buNone/>
                      </a:pPr>
                      <a:r>
                        <a:rPr lang="zh-CN" altLang="en-US" sz="2800" b="1" dirty="0">
                          <a:ea typeface="黑体" panose="02010609060101010101" pitchFamily="49" charset="-122"/>
                        </a:rPr>
                        <a:t>不同心理感受</a:t>
                      </a:r>
                      <a:endParaRPr lang="zh-CN" altLang="en-US" sz="2800" b="1" dirty="0">
                        <a:ea typeface="黑体" panose="02010609060101010101" pitchFamily="49" charset="-122"/>
                      </a:endParaRPr>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r>
              <a:tr h="806450">
                <a:tc>
                  <a:txBody>
                    <a:bodyPr/>
                    <a:lstStyle/>
                    <a:p>
                      <a:pPr marL="0" lvl="0" indent="0" algn="ctr" defTabSz="914400">
                        <a:buNone/>
                      </a:pPr>
                      <a:endParaRPr lang="zh-CN" altLang="en-US" dirty="0"/>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solidFill>
                  </a:tcPr>
                </a:tc>
                <a:tc>
                  <a:txBody>
                    <a:bodyPr/>
                    <a:lstStyle/>
                    <a:p>
                      <a:pPr marL="0" lvl="0" indent="0" algn="ctr" defTabSz="914400">
                        <a:buNone/>
                      </a:pPr>
                      <a:endParaRPr lang="zh-CN" altLang="en-US" dirty="0"/>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78205">
                <a:tc>
                  <a:txBody>
                    <a:bodyPr/>
                    <a:lstStyle/>
                    <a:p>
                      <a:pPr marL="0" lvl="0" indent="0" algn="ctr" defTabSz="914400">
                        <a:buNone/>
                      </a:pPr>
                      <a:endParaRPr lang="zh-CN" altLang="en-US" dirty="0"/>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solidFill>
                  </a:tcPr>
                </a:tc>
                <a:tc>
                  <a:txBody>
                    <a:bodyPr/>
                    <a:lstStyle/>
                    <a:p>
                      <a:pPr marL="0" lvl="0" indent="0" algn="ctr" defTabSz="914400">
                        <a:buNone/>
                      </a:pPr>
                      <a:endParaRPr lang="zh-CN" altLang="en-US" dirty="0"/>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04240">
                <a:tc>
                  <a:txBody>
                    <a:bodyPr/>
                    <a:lstStyle/>
                    <a:p>
                      <a:pPr marL="0" lvl="0" indent="0" algn="ctr" defTabSz="914400">
                        <a:buNone/>
                      </a:pPr>
                      <a:endParaRPr lang="zh-CN" altLang="en-US" dirty="0"/>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solidFill>
                  </a:tcPr>
                </a:tc>
                <a:tc>
                  <a:txBody>
                    <a:bodyPr/>
                    <a:lstStyle/>
                    <a:p>
                      <a:pPr marL="0" lvl="0" indent="0" algn="ctr" defTabSz="914400">
                        <a:buNone/>
                      </a:pPr>
                      <a:endParaRPr lang="zh-CN" altLang="en-US" dirty="0"/>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00430">
                <a:tc>
                  <a:txBody>
                    <a:bodyPr/>
                    <a:lstStyle/>
                    <a:p>
                      <a:pPr marL="0" lvl="0" indent="0" algn="ctr" defTabSz="914400">
                        <a:buNone/>
                      </a:pPr>
                      <a:endParaRPr lang="zh-CN" altLang="en-US" dirty="0"/>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solidFill>
                  </a:tcPr>
                </a:tc>
                <a:tc>
                  <a:txBody>
                    <a:bodyPr/>
                    <a:lstStyle/>
                    <a:p>
                      <a:pPr marL="0" lvl="0" indent="0" algn="ctr" defTabSz="914400">
                        <a:buNone/>
                      </a:pPr>
                      <a:endParaRPr lang="zh-CN" altLang="en-US" dirty="0"/>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195070">
                <a:tc>
                  <a:txBody>
                    <a:bodyPr/>
                    <a:lstStyle/>
                    <a:p>
                      <a:pPr marL="0" lvl="0" indent="0" algn="ctr" defTabSz="914400">
                        <a:buNone/>
                      </a:pPr>
                      <a:endParaRPr lang="zh-CN" altLang="en-US" dirty="0"/>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accent5"/>
                    </a:solidFill>
                  </a:tcPr>
                </a:tc>
                <a:tc>
                  <a:txBody>
                    <a:bodyPr/>
                    <a:lstStyle/>
                    <a:p>
                      <a:pPr marL="0" lvl="0" indent="0" algn="ctr" defTabSz="914400">
                        <a:buNone/>
                      </a:pPr>
                      <a:endParaRPr lang="zh-CN" altLang="en-US" dirty="0"/>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17432" name="文本框 98328"/>
          <p:cNvSpPr txBox="1"/>
          <p:nvPr/>
        </p:nvSpPr>
        <p:spPr>
          <a:xfrm>
            <a:off x="2410143" y="1416685"/>
            <a:ext cx="3686175" cy="553085"/>
          </a:xfrm>
          <a:prstGeom prst="rect">
            <a:avLst/>
          </a:prstGeom>
          <a:noFill/>
          <a:ln w="9525">
            <a:noFill/>
          </a:ln>
        </p:spPr>
        <p:txBody>
          <a:bodyPr>
            <a:spAutoFit/>
          </a:bodyPr>
          <a:lstStyle/>
          <a:p>
            <a:pPr>
              <a:spcBef>
                <a:spcPct val="50000"/>
              </a:spcBef>
            </a:pPr>
            <a:r>
              <a:rPr lang="zh-CN" altLang="en-US" sz="3000" b="1" dirty="0">
                <a:latin typeface="楷体" panose="02010609060101010101" charset="-122"/>
                <a:ea typeface="楷体" panose="02010609060101010101" charset="-122"/>
              </a:rPr>
              <a:t>离开油麻地，出发时</a:t>
            </a:r>
            <a:endParaRPr lang="zh-CN" altLang="en-US" sz="3000" b="1" dirty="0">
              <a:latin typeface="楷体" panose="02010609060101010101" charset="-122"/>
              <a:ea typeface="楷体" panose="02010609060101010101" charset="-122"/>
            </a:endParaRPr>
          </a:p>
        </p:txBody>
      </p:sp>
      <p:sp>
        <p:nvSpPr>
          <p:cNvPr id="17433" name="文本框 98329"/>
          <p:cNvSpPr txBox="1"/>
          <p:nvPr/>
        </p:nvSpPr>
        <p:spPr>
          <a:xfrm>
            <a:off x="2410143" y="2299335"/>
            <a:ext cx="3686175" cy="553085"/>
          </a:xfrm>
          <a:prstGeom prst="rect">
            <a:avLst/>
          </a:prstGeom>
          <a:noFill/>
          <a:ln w="9525">
            <a:noFill/>
          </a:ln>
        </p:spPr>
        <p:txBody>
          <a:bodyPr>
            <a:spAutoFit/>
          </a:bodyPr>
          <a:lstStyle/>
          <a:p>
            <a:pPr>
              <a:spcBef>
                <a:spcPct val="50000"/>
              </a:spcBef>
            </a:pPr>
            <a:r>
              <a:rPr lang="zh-CN" altLang="en-US" sz="3000" b="1" dirty="0">
                <a:latin typeface="楷体" panose="02010609060101010101" charset="-122"/>
                <a:ea typeface="楷体" panose="02010609060101010101" charset="-122"/>
                <a:cs typeface="楷体" panose="02010609060101010101" charset="-122"/>
              </a:rPr>
              <a:t>到达目的地</a:t>
            </a:r>
            <a:r>
              <a:rPr lang="en-US" altLang="zh-CN" sz="3000" b="1" dirty="0">
                <a:latin typeface="楷体" panose="02010609060101010101" charset="-122"/>
                <a:ea typeface="楷体" panose="02010609060101010101" charset="-122"/>
                <a:cs typeface="楷体" panose="02010609060101010101" charset="-122"/>
              </a:rPr>
              <a:t>—</a:t>
            </a:r>
            <a:r>
              <a:rPr lang="zh-CN" altLang="en-US" sz="3000" b="1" dirty="0">
                <a:latin typeface="楷体" panose="02010609060101010101" charset="-122"/>
                <a:ea typeface="楷体" panose="02010609060101010101" charset="-122"/>
                <a:cs typeface="楷体" panose="02010609060101010101" charset="-122"/>
              </a:rPr>
              <a:t>芦荡时</a:t>
            </a:r>
            <a:endParaRPr lang="zh-CN" altLang="en-US" sz="3000" b="1" dirty="0">
              <a:latin typeface="楷体" panose="02010609060101010101" charset="-122"/>
              <a:ea typeface="楷体" panose="02010609060101010101" charset="-122"/>
              <a:cs typeface="楷体" panose="02010609060101010101" charset="-122"/>
            </a:endParaRPr>
          </a:p>
        </p:txBody>
      </p:sp>
      <p:sp>
        <p:nvSpPr>
          <p:cNvPr id="17434" name="文本框 98330"/>
          <p:cNvSpPr txBox="1"/>
          <p:nvPr/>
        </p:nvSpPr>
        <p:spPr>
          <a:xfrm>
            <a:off x="2395855" y="3208973"/>
            <a:ext cx="3327400" cy="553085"/>
          </a:xfrm>
          <a:prstGeom prst="rect">
            <a:avLst/>
          </a:prstGeom>
          <a:noFill/>
          <a:ln w="9525">
            <a:noFill/>
          </a:ln>
        </p:spPr>
        <p:txBody>
          <a:bodyPr>
            <a:spAutoFit/>
          </a:bodyPr>
          <a:lstStyle/>
          <a:p>
            <a:pPr>
              <a:spcBef>
                <a:spcPct val="50000"/>
              </a:spcBef>
            </a:pPr>
            <a:r>
              <a:rPr lang="zh-CN" altLang="en-US" sz="3000" b="1" dirty="0">
                <a:latin typeface="楷体" panose="02010609060101010101" charset="-122"/>
                <a:ea typeface="楷体" panose="02010609060101010101" charset="-122"/>
              </a:rPr>
              <a:t>在芦荡安顿下来时</a:t>
            </a:r>
            <a:endParaRPr lang="zh-CN" altLang="en-US" sz="3000" b="1" dirty="0">
              <a:latin typeface="楷体" panose="02010609060101010101" charset="-122"/>
              <a:ea typeface="楷体" panose="02010609060101010101" charset="-122"/>
            </a:endParaRPr>
          </a:p>
        </p:txBody>
      </p:sp>
      <p:sp>
        <p:nvSpPr>
          <p:cNvPr id="17435" name="矩形 98331"/>
          <p:cNvSpPr/>
          <p:nvPr/>
        </p:nvSpPr>
        <p:spPr>
          <a:xfrm>
            <a:off x="2410143" y="4045585"/>
            <a:ext cx="3009900" cy="553085"/>
          </a:xfrm>
          <a:prstGeom prst="rect">
            <a:avLst/>
          </a:prstGeom>
          <a:noFill/>
          <a:ln w="9525">
            <a:noFill/>
          </a:ln>
        </p:spPr>
        <p:txBody>
          <a:bodyPr>
            <a:spAutoFit/>
          </a:bodyPr>
          <a:lstStyle/>
          <a:p>
            <a:r>
              <a:rPr lang="zh-CN" altLang="en-US" sz="3000" b="1" dirty="0">
                <a:latin typeface="楷体" panose="02010609060101010101" charset="-122"/>
                <a:ea typeface="楷体" panose="02010609060101010101" charset="-122"/>
              </a:rPr>
              <a:t>在芦荡时间一久</a:t>
            </a:r>
            <a:endParaRPr lang="zh-CN" altLang="en-US" sz="3000" b="1" dirty="0">
              <a:latin typeface="楷体" panose="02010609060101010101" charset="-122"/>
              <a:ea typeface="楷体" panose="02010609060101010101" charset="-122"/>
            </a:endParaRPr>
          </a:p>
        </p:txBody>
      </p:sp>
      <p:sp>
        <p:nvSpPr>
          <p:cNvPr id="17436" name="矩形 98332"/>
          <p:cNvSpPr/>
          <p:nvPr/>
        </p:nvSpPr>
        <p:spPr>
          <a:xfrm>
            <a:off x="2395855" y="5107623"/>
            <a:ext cx="2608263" cy="553085"/>
          </a:xfrm>
          <a:prstGeom prst="rect">
            <a:avLst/>
          </a:prstGeom>
          <a:noFill/>
          <a:ln w="9525">
            <a:noFill/>
          </a:ln>
        </p:spPr>
        <p:txBody>
          <a:bodyPr>
            <a:spAutoFit/>
          </a:bodyPr>
          <a:lstStyle/>
          <a:p>
            <a:r>
              <a:rPr lang="zh-CN" altLang="en-US" sz="3000" b="1" dirty="0">
                <a:latin typeface="楷体" panose="02010609060101010101" charset="-122"/>
                <a:ea typeface="楷体" panose="02010609060101010101" charset="-122"/>
              </a:rPr>
              <a:t>经历暴风雨后</a:t>
            </a:r>
            <a:endParaRPr lang="zh-CN" altLang="en-US" sz="3000" b="1" dirty="0">
              <a:latin typeface="楷体" panose="02010609060101010101" charset="-122"/>
              <a:ea typeface="楷体" panose="02010609060101010101" charset="-122"/>
            </a:endParaRPr>
          </a:p>
        </p:txBody>
      </p:sp>
      <p:sp>
        <p:nvSpPr>
          <p:cNvPr id="25629" name="文本框 113693"/>
          <p:cNvSpPr txBox="1"/>
          <p:nvPr/>
        </p:nvSpPr>
        <p:spPr>
          <a:xfrm>
            <a:off x="6623368" y="1416685"/>
            <a:ext cx="2743200" cy="553085"/>
          </a:xfrm>
          <a:prstGeom prst="rect">
            <a:avLst/>
          </a:prstGeom>
          <a:noFill/>
          <a:ln w="9525">
            <a:noFill/>
          </a:ln>
        </p:spPr>
        <p:txBody>
          <a:bodyPr>
            <a:spAutoFit/>
          </a:bodyPr>
          <a:lstStyle/>
          <a:p>
            <a:pPr algn="ctr">
              <a:spcBef>
                <a:spcPct val="50000"/>
              </a:spcBef>
            </a:pPr>
            <a:r>
              <a:rPr lang="zh-CN" altLang="en-US" sz="3000" b="1" dirty="0">
                <a:solidFill>
                  <a:srgbClr val="FF0000"/>
                </a:solidFill>
                <a:latin typeface="楷体" panose="02010609060101010101" charset="-122"/>
                <a:ea typeface="楷体" panose="02010609060101010101" charset="-122"/>
              </a:rPr>
              <a:t>茫然和恐惧</a:t>
            </a:r>
            <a:endParaRPr lang="zh-CN" altLang="en-US" sz="3000" b="1" dirty="0">
              <a:solidFill>
                <a:srgbClr val="FF0000"/>
              </a:solidFill>
              <a:latin typeface="楷体" panose="02010609060101010101" charset="-122"/>
              <a:ea typeface="楷体" panose="02010609060101010101" charset="-122"/>
            </a:endParaRPr>
          </a:p>
        </p:txBody>
      </p:sp>
      <p:sp>
        <p:nvSpPr>
          <p:cNvPr id="25630" name="文本框 113694"/>
          <p:cNvSpPr txBox="1"/>
          <p:nvPr/>
        </p:nvSpPr>
        <p:spPr>
          <a:xfrm>
            <a:off x="6704330" y="2299335"/>
            <a:ext cx="2743200" cy="553085"/>
          </a:xfrm>
          <a:prstGeom prst="rect">
            <a:avLst/>
          </a:prstGeom>
          <a:noFill/>
          <a:ln w="9525">
            <a:noFill/>
          </a:ln>
        </p:spPr>
        <p:txBody>
          <a:bodyPr>
            <a:spAutoFit/>
          </a:bodyPr>
          <a:lstStyle/>
          <a:p>
            <a:pPr algn="ctr">
              <a:spcBef>
                <a:spcPct val="50000"/>
              </a:spcBef>
            </a:pPr>
            <a:r>
              <a:rPr lang="zh-CN" altLang="en-US" sz="3000" b="1" dirty="0">
                <a:solidFill>
                  <a:srgbClr val="FF0000"/>
                </a:solidFill>
                <a:latin typeface="楷体" panose="02010609060101010101" charset="-122"/>
                <a:ea typeface="楷体" panose="02010609060101010101" charset="-122"/>
              </a:rPr>
              <a:t>害怕和胆怯</a:t>
            </a:r>
            <a:endParaRPr lang="zh-CN" altLang="en-US" sz="3000" b="1" dirty="0">
              <a:solidFill>
                <a:srgbClr val="FF0000"/>
              </a:solidFill>
              <a:latin typeface="楷体" panose="02010609060101010101" charset="-122"/>
              <a:ea typeface="楷体" panose="02010609060101010101" charset="-122"/>
            </a:endParaRPr>
          </a:p>
        </p:txBody>
      </p:sp>
      <p:sp>
        <p:nvSpPr>
          <p:cNvPr id="25631" name="文本框 113695"/>
          <p:cNvSpPr txBox="1"/>
          <p:nvPr/>
        </p:nvSpPr>
        <p:spPr>
          <a:xfrm>
            <a:off x="6623368" y="3208973"/>
            <a:ext cx="2743200" cy="553085"/>
          </a:xfrm>
          <a:prstGeom prst="rect">
            <a:avLst/>
          </a:prstGeom>
          <a:noFill/>
          <a:ln w="9525">
            <a:noFill/>
          </a:ln>
        </p:spPr>
        <p:txBody>
          <a:bodyPr>
            <a:spAutoFit/>
          </a:bodyPr>
          <a:lstStyle/>
          <a:p>
            <a:pPr algn="ctr">
              <a:spcBef>
                <a:spcPct val="50000"/>
              </a:spcBef>
            </a:pPr>
            <a:r>
              <a:rPr lang="zh-CN" altLang="en-US" sz="3000" b="1" dirty="0">
                <a:solidFill>
                  <a:srgbClr val="FF0000"/>
                </a:solidFill>
                <a:latin typeface="楷体" panose="02010609060101010101" charset="-122"/>
                <a:ea typeface="楷体" panose="02010609060101010101" charset="-122"/>
              </a:rPr>
              <a:t>孤独</a:t>
            </a:r>
            <a:endParaRPr lang="zh-CN" altLang="en-US" sz="3000" b="1" dirty="0">
              <a:solidFill>
                <a:srgbClr val="FF0000"/>
              </a:solidFill>
              <a:latin typeface="楷体" panose="02010609060101010101" charset="-122"/>
              <a:ea typeface="楷体" panose="02010609060101010101" charset="-122"/>
            </a:endParaRPr>
          </a:p>
        </p:txBody>
      </p:sp>
      <p:sp>
        <p:nvSpPr>
          <p:cNvPr id="25632" name="文本框 113696"/>
          <p:cNvSpPr txBox="1"/>
          <p:nvPr/>
        </p:nvSpPr>
        <p:spPr>
          <a:xfrm>
            <a:off x="6704330" y="4045585"/>
            <a:ext cx="3067050" cy="553085"/>
          </a:xfrm>
          <a:prstGeom prst="rect">
            <a:avLst/>
          </a:prstGeom>
          <a:noFill/>
          <a:ln w="9525">
            <a:noFill/>
          </a:ln>
        </p:spPr>
        <p:txBody>
          <a:bodyPr>
            <a:spAutoFit/>
          </a:bodyPr>
          <a:lstStyle/>
          <a:p>
            <a:pPr algn="ctr">
              <a:spcBef>
                <a:spcPct val="50000"/>
              </a:spcBef>
            </a:pPr>
            <a:r>
              <a:rPr lang="zh-CN" altLang="en-US" sz="3000" b="1" dirty="0">
                <a:solidFill>
                  <a:srgbClr val="FF0000"/>
                </a:solidFill>
                <a:latin typeface="楷体" panose="02010609060101010101" charset="-122"/>
                <a:ea typeface="楷体" panose="02010609060101010101" charset="-122"/>
              </a:rPr>
              <a:t>不再忽然地恐慌</a:t>
            </a:r>
            <a:endParaRPr lang="zh-CN" altLang="en-US" sz="3000" b="1" dirty="0">
              <a:solidFill>
                <a:srgbClr val="FF0000"/>
              </a:solidFill>
              <a:latin typeface="楷体" panose="02010609060101010101" charset="-122"/>
              <a:ea typeface="楷体" panose="02010609060101010101" charset="-122"/>
            </a:endParaRPr>
          </a:p>
        </p:txBody>
      </p:sp>
      <p:sp>
        <p:nvSpPr>
          <p:cNvPr id="113698" name="文本框 113697"/>
          <p:cNvSpPr txBox="1"/>
          <p:nvPr/>
        </p:nvSpPr>
        <p:spPr>
          <a:xfrm>
            <a:off x="6704330" y="5107623"/>
            <a:ext cx="2743200" cy="553085"/>
          </a:xfrm>
          <a:prstGeom prst="rect">
            <a:avLst/>
          </a:prstGeom>
          <a:noFill/>
          <a:ln w="9525">
            <a:noFill/>
          </a:ln>
        </p:spPr>
        <p:txBody>
          <a:bodyPr>
            <a:spAutoFit/>
          </a:bodyPr>
          <a:lstStyle/>
          <a:p>
            <a:pPr algn="ctr">
              <a:spcBef>
                <a:spcPct val="50000"/>
              </a:spcBef>
            </a:pPr>
            <a:r>
              <a:rPr lang="zh-CN" altLang="en-US" sz="3000" b="1" dirty="0">
                <a:solidFill>
                  <a:srgbClr val="FF0000"/>
                </a:solidFill>
                <a:latin typeface="楷体" panose="02010609060101010101" charset="-122"/>
                <a:ea typeface="楷体" panose="02010609060101010101" charset="-122"/>
              </a:rPr>
              <a:t>坚强、长大</a:t>
            </a:r>
            <a:endParaRPr lang="zh-CN" altLang="en-US" sz="3000" b="1" dirty="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32"/>
                                        </p:tgtEl>
                                        <p:attrNameLst>
                                          <p:attrName>style.visibility</p:attrName>
                                        </p:attrNameLst>
                                      </p:cBhvr>
                                      <p:to>
                                        <p:strVal val="visible"/>
                                      </p:to>
                                    </p:set>
                                    <p:anim calcmode="lin" valueType="num">
                                      <p:cBhvr additive="base">
                                        <p:cTn id="7" dur="500" fill="hold"/>
                                        <p:tgtEl>
                                          <p:spTgt spid="17432"/>
                                        </p:tgtEl>
                                        <p:attrNameLst>
                                          <p:attrName>ppt_x</p:attrName>
                                        </p:attrNameLst>
                                      </p:cBhvr>
                                      <p:tavLst>
                                        <p:tav tm="0">
                                          <p:val>
                                            <p:strVal val="#ppt_x"/>
                                          </p:val>
                                        </p:tav>
                                        <p:tav tm="100000">
                                          <p:val>
                                            <p:strVal val="#ppt_x"/>
                                          </p:val>
                                        </p:tav>
                                      </p:tavLst>
                                    </p:anim>
                                    <p:anim calcmode="lin" valueType="num">
                                      <p:cBhvr additive="base">
                                        <p:cTn id="8" dur="500" fill="hold"/>
                                        <p:tgtEl>
                                          <p:spTgt spid="174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33"/>
                                        </p:tgtEl>
                                        <p:attrNameLst>
                                          <p:attrName>style.visibility</p:attrName>
                                        </p:attrNameLst>
                                      </p:cBhvr>
                                      <p:to>
                                        <p:strVal val="visible"/>
                                      </p:to>
                                    </p:set>
                                    <p:anim calcmode="lin" valueType="num">
                                      <p:cBhvr additive="base">
                                        <p:cTn id="13" dur="500" fill="hold"/>
                                        <p:tgtEl>
                                          <p:spTgt spid="17433"/>
                                        </p:tgtEl>
                                        <p:attrNameLst>
                                          <p:attrName>ppt_x</p:attrName>
                                        </p:attrNameLst>
                                      </p:cBhvr>
                                      <p:tavLst>
                                        <p:tav tm="0">
                                          <p:val>
                                            <p:strVal val="#ppt_x"/>
                                          </p:val>
                                        </p:tav>
                                        <p:tav tm="100000">
                                          <p:val>
                                            <p:strVal val="#ppt_x"/>
                                          </p:val>
                                        </p:tav>
                                      </p:tavLst>
                                    </p:anim>
                                    <p:anim calcmode="lin" valueType="num">
                                      <p:cBhvr additive="base">
                                        <p:cTn id="14" dur="500" fill="hold"/>
                                        <p:tgtEl>
                                          <p:spTgt spid="1743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34"/>
                                        </p:tgtEl>
                                        <p:attrNameLst>
                                          <p:attrName>style.visibility</p:attrName>
                                        </p:attrNameLst>
                                      </p:cBhvr>
                                      <p:to>
                                        <p:strVal val="visible"/>
                                      </p:to>
                                    </p:set>
                                    <p:anim calcmode="lin" valueType="num">
                                      <p:cBhvr additive="base">
                                        <p:cTn id="19" dur="500" fill="hold"/>
                                        <p:tgtEl>
                                          <p:spTgt spid="17434"/>
                                        </p:tgtEl>
                                        <p:attrNameLst>
                                          <p:attrName>ppt_x</p:attrName>
                                        </p:attrNameLst>
                                      </p:cBhvr>
                                      <p:tavLst>
                                        <p:tav tm="0">
                                          <p:val>
                                            <p:strVal val="#ppt_x"/>
                                          </p:val>
                                        </p:tav>
                                        <p:tav tm="100000">
                                          <p:val>
                                            <p:strVal val="#ppt_x"/>
                                          </p:val>
                                        </p:tav>
                                      </p:tavLst>
                                    </p:anim>
                                    <p:anim calcmode="lin" valueType="num">
                                      <p:cBhvr additive="base">
                                        <p:cTn id="20" dur="500" fill="hold"/>
                                        <p:tgtEl>
                                          <p:spTgt spid="1743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35"/>
                                        </p:tgtEl>
                                        <p:attrNameLst>
                                          <p:attrName>style.visibility</p:attrName>
                                        </p:attrNameLst>
                                      </p:cBhvr>
                                      <p:to>
                                        <p:strVal val="visible"/>
                                      </p:to>
                                    </p:set>
                                    <p:anim calcmode="lin" valueType="num">
                                      <p:cBhvr additive="base">
                                        <p:cTn id="25" dur="500" fill="hold"/>
                                        <p:tgtEl>
                                          <p:spTgt spid="17435"/>
                                        </p:tgtEl>
                                        <p:attrNameLst>
                                          <p:attrName>ppt_x</p:attrName>
                                        </p:attrNameLst>
                                      </p:cBhvr>
                                      <p:tavLst>
                                        <p:tav tm="0">
                                          <p:val>
                                            <p:strVal val="#ppt_x"/>
                                          </p:val>
                                        </p:tav>
                                        <p:tav tm="100000">
                                          <p:val>
                                            <p:strVal val="#ppt_x"/>
                                          </p:val>
                                        </p:tav>
                                      </p:tavLst>
                                    </p:anim>
                                    <p:anim calcmode="lin" valueType="num">
                                      <p:cBhvr additive="base">
                                        <p:cTn id="26" dur="500" fill="hold"/>
                                        <p:tgtEl>
                                          <p:spTgt spid="1743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436"/>
                                        </p:tgtEl>
                                        <p:attrNameLst>
                                          <p:attrName>style.visibility</p:attrName>
                                        </p:attrNameLst>
                                      </p:cBhvr>
                                      <p:to>
                                        <p:strVal val="visible"/>
                                      </p:to>
                                    </p:set>
                                    <p:anim calcmode="lin" valueType="num">
                                      <p:cBhvr additive="base">
                                        <p:cTn id="31" dur="500" fill="hold"/>
                                        <p:tgtEl>
                                          <p:spTgt spid="17436"/>
                                        </p:tgtEl>
                                        <p:attrNameLst>
                                          <p:attrName>ppt_x</p:attrName>
                                        </p:attrNameLst>
                                      </p:cBhvr>
                                      <p:tavLst>
                                        <p:tav tm="0">
                                          <p:val>
                                            <p:strVal val="#ppt_x"/>
                                          </p:val>
                                        </p:tav>
                                        <p:tav tm="100000">
                                          <p:val>
                                            <p:strVal val="#ppt_x"/>
                                          </p:val>
                                        </p:tav>
                                      </p:tavLst>
                                    </p:anim>
                                    <p:anim calcmode="lin" valueType="num">
                                      <p:cBhvr additive="base">
                                        <p:cTn id="32" dur="500" fill="hold"/>
                                        <p:tgtEl>
                                          <p:spTgt spid="1743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5629"/>
                                        </p:tgtEl>
                                        <p:attrNameLst>
                                          <p:attrName>style.visibility</p:attrName>
                                        </p:attrNameLst>
                                      </p:cBhvr>
                                      <p:to>
                                        <p:strVal val="visible"/>
                                      </p:to>
                                    </p:set>
                                    <p:animEffect transition="in" filter="checkerboard(across)">
                                      <p:cBhvr>
                                        <p:cTn id="37" dur="500"/>
                                        <p:tgtEl>
                                          <p:spTgt spid="25629"/>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5630"/>
                                        </p:tgtEl>
                                        <p:attrNameLst>
                                          <p:attrName>style.visibility</p:attrName>
                                        </p:attrNameLst>
                                      </p:cBhvr>
                                      <p:to>
                                        <p:strVal val="visible"/>
                                      </p:to>
                                    </p:set>
                                    <p:animEffect transition="in" filter="checkerboard(across)">
                                      <p:cBhvr>
                                        <p:cTn id="42" dur="500"/>
                                        <p:tgtEl>
                                          <p:spTgt spid="25630"/>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25631"/>
                                        </p:tgtEl>
                                        <p:attrNameLst>
                                          <p:attrName>style.visibility</p:attrName>
                                        </p:attrNameLst>
                                      </p:cBhvr>
                                      <p:to>
                                        <p:strVal val="visible"/>
                                      </p:to>
                                    </p:set>
                                    <p:animEffect transition="in" filter="checkerboard(across)">
                                      <p:cBhvr>
                                        <p:cTn id="47" dur="500"/>
                                        <p:tgtEl>
                                          <p:spTgt spid="25631"/>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25632"/>
                                        </p:tgtEl>
                                        <p:attrNameLst>
                                          <p:attrName>style.visibility</p:attrName>
                                        </p:attrNameLst>
                                      </p:cBhvr>
                                      <p:to>
                                        <p:strVal val="visible"/>
                                      </p:to>
                                    </p:set>
                                    <p:animEffect transition="in" filter="checkerboard(across)">
                                      <p:cBhvr>
                                        <p:cTn id="52" dur="500"/>
                                        <p:tgtEl>
                                          <p:spTgt spid="25632"/>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113698"/>
                                        </p:tgtEl>
                                        <p:attrNameLst>
                                          <p:attrName>style.visibility</p:attrName>
                                        </p:attrNameLst>
                                      </p:cBhvr>
                                      <p:to>
                                        <p:strVal val="visible"/>
                                      </p:to>
                                    </p:set>
                                    <p:animEffect transition="in" filter="checkerboard(across)">
                                      <p:cBhvr>
                                        <p:cTn id="57" dur="500"/>
                                        <p:tgtEl>
                                          <p:spTgt spid="113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32" grpId="0"/>
      <p:bldP spid="17433" grpId="0"/>
      <p:bldP spid="17434" grpId="0"/>
      <p:bldP spid="17435" grpId="0"/>
      <p:bldP spid="17436" grpId="0"/>
      <p:bldP spid="25629" grpId="0"/>
      <p:bldP spid="25630" grpId="0"/>
      <p:bldP spid="25631" grpId="0"/>
      <p:bldP spid="25632" grpId="0"/>
      <p:bldP spid="11369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12290" name="Text Box 3"/>
          <p:cNvSpPr txBox="1">
            <a:spLocks noChangeArrowheads="1"/>
          </p:cNvSpPr>
          <p:nvPr/>
        </p:nvSpPr>
        <p:spPr bwMode="auto">
          <a:xfrm>
            <a:off x="2089468" y="277178"/>
            <a:ext cx="8012113" cy="1816100"/>
          </a:xfrm>
          <a:prstGeom prst="rect">
            <a:avLst/>
          </a:prstGeom>
          <a:noFill/>
          <a:ln w="9525">
            <a:noFill/>
            <a:miter lim="800000"/>
          </a:ln>
          <a:effectLst/>
        </p:spPr>
        <p:txBody>
          <a:bodyPr>
            <a:spAutoFit/>
          </a:bodyPr>
          <a:lstStyle/>
          <a:p>
            <a:pPr marR="0" defTabSz="914400">
              <a:spcBef>
                <a:spcPct val="50000"/>
              </a:spcBef>
              <a:buClrTx/>
              <a:buSzTx/>
              <a:buFont typeface="Arial" panose="020B0604020202020204" pitchFamily="34" charset="0"/>
              <a:buNone/>
              <a:defRPr/>
            </a:pPr>
            <a:r>
              <a:rPr kumimoji="0" lang="zh-CN" altLang="en-US" sz="3200" b="1" kern="1200" cap="none" spc="0" normalizeH="0" baseline="0" noProof="0" dirty="0">
                <a:latin typeface="黑体" panose="02010609060101010101" pitchFamily="49" charset="-122"/>
                <a:ea typeface="黑体" panose="02010609060101010101" pitchFamily="49" charset="-122"/>
                <a:cs typeface="+mn-cs"/>
              </a:rPr>
              <a:t>思考：</a:t>
            </a:r>
            <a:endParaRPr kumimoji="0" lang="zh-CN" altLang="en-US" sz="3200" b="1" kern="1200" cap="none" spc="0" normalizeH="0" baseline="0" noProof="0" dirty="0">
              <a:latin typeface="黑体" panose="02010609060101010101" pitchFamily="49" charset="-122"/>
              <a:ea typeface="黑体" panose="02010609060101010101" pitchFamily="49" charset="-122"/>
              <a:cs typeface="+mn-cs"/>
            </a:endParaRPr>
          </a:p>
          <a:p>
            <a:pPr marR="0" indent="720090" defTabSz="914400">
              <a:spcBef>
                <a:spcPct val="50000"/>
              </a:spcBef>
              <a:buClrTx/>
              <a:buSzTx/>
              <a:buFont typeface="Arial" panose="020B0604020202020204" pitchFamily="34" charset="0"/>
              <a:buNone/>
              <a:defRPr/>
            </a:pPr>
            <a:r>
              <a:rPr kumimoji="0" lang="zh-CN" altLang="en-US" sz="3200" b="1" kern="1200" cap="none" spc="0" normalizeH="0" baseline="0" noProof="0" dirty="0">
                <a:latin typeface="黑体" panose="02010609060101010101" pitchFamily="49" charset="-122"/>
                <a:ea typeface="黑体" panose="02010609060101010101" pitchFamily="49" charset="-122"/>
                <a:cs typeface="+mn-cs"/>
              </a:rPr>
              <a:t>除了直接描写，作者还通过什么手段来表现杜小康的“心路历程”？</a:t>
            </a:r>
            <a:endParaRPr kumimoji="0" lang="zh-CN" altLang="en-US" sz="3200" b="1" kern="1200" cap="none" spc="0" normalizeH="0" baseline="0" noProof="0" dirty="0">
              <a:latin typeface="黑体" panose="02010609060101010101" pitchFamily="49" charset="-122"/>
              <a:ea typeface="黑体" panose="02010609060101010101" pitchFamily="49" charset="-122"/>
              <a:cs typeface="+mn-cs"/>
            </a:endParaRPr>
          </a:p>
        </p:txBody>
      </p:sp>
      <p:pic>
        <p:nvPicPr>
          <p:cNvPr id="82946" name="Picture 2" descr="http://pic24.nipic.com/20121026/10523170_112400175000_2.jpg"/>
          <p:cNvPicPr>
            <a:picLocks noChangeAspect="1" noChangeArrowheads="1"/>
          </p:cNvPicPr>
          <p:nvPr/>
        </p:nvPicPr>
        <p:blipFill>
          <a:blip r:embed="rId3" cstate="print"/>
          <a:srcRect b="4148"/>
          <a:stretch>
            <a:fillRect/>
          </a:stretch>
        </p:blipFill>
        <p:spPr bwMode="auto">
          <a:xfrm>
            <a:off x="2569846" y="1988185"/>
            <a:ext cx="7052310" cy="416052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2" name="文本框 1"/>
          <p:cNvSpPr txBox="1"/>
          <p:nvPr/>
        </p:nvSpPr>
        <p:spPr>
          <a:xfrm>
            <a:off x="1274445" y="3054668"/>
            <a:ext cx="1574800" cy="579437"/>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sym typeface="Arial" panose="020B0604020202020204" pitchFamily="34" charset="0"/>
              </a:rPr>
              <a:t>暴风雨</a:t>
            </a:r>
            <a:endParaRPr lang="zh-CN" altLang="en-US" sz="3200" b="1" dirty="0">
              <a:solidFill>
                <a:srgbClr val="FF0000"/>
              </a:solidFill>
              <a:latin typeface="黑体" panose="02010609060101010101" pitchFamily="49" charset="-122"/>
              <a:ea typeface="黑体" panose="02010609060101010101" pitchFamily="49" charset="-122"/>
              <a:sym typeface="Arial" panose="020B0604020202020204" pitchFamily="34" charset="0"/>
            </a:endParaRPr>
          </a:p>
        </p:txBody>
      </p:sp>
      <p:sp>
        <p:nvSpPr>
          <p:cNvPr id="3" name="文本框 2"/>
          <p:cNvSpPr txBox="1"/>
          <p:nvPr/>
        </p:nvSpPr>
        <p:spPr>
          <a:xfrm>
            <a:off x="1312545" y="4751705"/>
            <a:ext cx="1050925" cy="579438"/>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鸭群</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11" name="文本框 10"/>
          <p:cNvSpPr txBox="1"/>
          <p:nvPr/>
        </p:nvSpPr>
        <p:spPr>
          <a:xfrm>
            <a:off x="1290320" y="1167130"/>
            <a:ext cx="1470025" cy="577850"/>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芦苇荡</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pic>
        <p:nvPicPr>
          <p:cNvPr id="13" name="图片 12" descr="20530593_092915387000_2"/>
          <p:cNvPicPr>
            <a:picLocks noChangeAspect="1"/>
          </p:cNvPicPr>
          <p:nvPr/>
        </p:nvPicPr>
        <p:blipFill>
          <a:blip r:embed="rId2" cstate="print"/>
          <a:stretch>
            <a:fillRect/>
          </a:stretch>
        </p:blipFill>
        <p:spPr>
          <a:xfrm>
            <a:off x="5251133" y="4524693"/>
            <a:ext cx="2490787" cy="1622425"/>
          </a:xfrm>
          <a:prstGeom prst="rect">
            <a:avLst/>
          </a:prstGeom>
          <a:noFill/>
          <a:ln w="9525">
            <a:noFill/>
          </a:ln>
        </p:spPr>
      </p:pic>
      <p:pic>
        <p:nvPicPr>
          <p:cNvPr id="15" name="图片 14" descr="Cg-4zFS3HkKIeX88AA8f6_Y040cAASuUwIwiA0ADyAD997"/>
          <p:cNvPicPr>
            <a:picLocks noChangeAspect="1"/>
          </p:cNvPicPr>
          <p:nvPr/>
        </p:nvPicPr>
        <p:blipFill>
          <a:blip r:embed="rId3" cstate="print"/>
          <a:stretch>
            <a:fillRect/>
          </a:stretch>
        </p:blipFill>
        <p:spPr>
          <a:xfrm>
            <a:off x="2693670" y="4418330"/>
            <a:ext cx="2352675" cy="1771650"/>
          </a:xfrm>
          <a:prstGeom prst="rect">
            <a:avLst/>
          </a:prstGeom>
          <a:noFill/>
          <a:ln w="9525">
            <a:noFill/>
          </a:ln>
        </p:spPr>
      </p:pic>
      <p:pic>
        <p:nvPicPr>
          <p:cNvPr id="14" name="图片 13" descr="7740810_1439639985_04603300"/>
          <p:cNvPicPr>
            <a:picLocks noChangeAspect="1"/>
          </p:cNvPicPr>
          <p:nvPr/>
        </p:nvPicPr>
        <p:blipFill>
          <a:blip r:embed="rId4" cstate="print"/>
          <a:stretch>
            <a:fillRect/>
          </a:stretch>
        </p:blipFill>
        <p:spPr>
          <a:xfrm>
            <a:off x="7856220" y="4470718"/>
            <a:ext cx="2273300" cy="1701800"/>
          </a:xfrm>
          <a:prstGeom prst="rect">
            <a:avLst/>
          </a:prstGeom>
          <a:noFill/>
          <a:ln w="9525">
            <a:noFill/>
          </a:ln>
        </p:spPr>
      </p:pic>
      <p:pic>
        <p:nvPicPr>
          <p:cNvPr id="17" name="图片 16" descr="20086314237774_2"/>
          <p:cNvPicPr>
            <a:picLocks noChangeAspect="1"/>
          </p:cNvPicPr>
          <p:nvPr/>
        </p:nvPicPr>
        <p:blipFill>
          <a:blip r:embed="rId5" cstate="print"/>
          <a:srcRect r="-764"/>
          <a:stretch>
            <a:fillRect/>
          </a:stretch>
        </p:blipFill>
        <p:spPr>
          <a:xfrm>
            <a:off x="7699058" y="852805"/>
            <a:ext cx="2430462" cy="1630363"/>
          </a:xfrm>
          <a:prstGeom prst="rect">
            <a:avLst/>
          </a:prstGeom>
          <a:noFill/>
          <a:ln w="9525">
            <a:noFill/>
          </a:ln>
        </p:spPr>
      </p:pic>
      <p:pic>
        <p:nvPicPr>
          <p:cNvPr id="18" name="图片 17" descr="64147032"/>
          <p:cNvPicPr>
            <a:picLocks noChangeAspect="1"/>
          </p:cNvPicPr>
          <p:nvPr/>
        </p:nvPicPr>
        <p:blipFill>
          <a:blip r:embed="rId6" cstate="print"/>
          <a:stretch>
            <a:fillRect/>
          </a:stretch>
        </p:blipFill>
        <p:spPr>
          <a:xfrm>
            <a:off x="2752408" y="819468"/>
            <a:ext cx="2214562" cy="1639887"/>
          </a:xfrm>
          <a:prstGeom prst="rect">
            <a:avLst/>
          </a:prstGeom>
          <a:noFill/>
          <a:ln w="9525">
            <a:noFill/>
          </a:ln>
        </p:spPr>
      </p:pic>
      <p:pic>
        <p:nvPicPr>
          <p:cNvPr id="16" name="图片 15" descr="53314695200908131252251396867476625_001"/>
          <p:cNvPicPr>
            <a:picLocks noChangeAspect="1"/>
          </p:cNvPicPr>
          <p:nvPr/>
        </p:nvPicPr>
        <p:blipFill>
          <a:blip r:embed="rId7" cstate="print"/>
          <a:stretch>
            <a:fillRect/>
          </a:stretch>
        </p:blipFill>
        <p:spPr>
          <a:xfrm>
            <a:off x="5132070" y="632143"/>
            <a:ext cx="2433638" cy="1803400"/>
          </a:xfrm>
          <a:prstGeom prst="rect">
            <a:avLst/>
          </a:prstGeom>
          <a:noFill/>
          <a:ln w="9525">
            <a:noFill/>
          </a:ln>
        </p:spPr>
      </p:pic>
      <p:pic>
        <p:nvPicPr>
          <p:cNvPr id="19" name="图片 18" descr="2531170_124824407818_2"/>
          <p:cNvPicPr>
            <a:picLocks noChangeAspect="1"/>
          </p:cNvPicPr>
          <p:nvPr/>
        </p:nvPicPr>
        <p:blipFill>
          <a:blip r:embed="rId8" cstate="print"/>
          <a:stretch>
            <a:fillRect/>
          </a:stretch>
        </p:blipFill>
        <p:spPr>
          <a:xfrm>
            <a:off x="5967095" y="2619693"/>
            <a:ext cx="2757488" cy="1717675"/>
          </a:xfrm>
          <a:prstGeom prst="rect">
            <a:avLst/>
          </a:prstGeom>
          <a:noFill/>
          <a:ln w="9525">
            <a:noFill/>
          </a:ln>
        </p:spPr>
      </p:pic>
      <p:pic>
        <p:nvPicPr>
          <p:cNvPr id="21" name="图片 20" descr="4121cb8a4ddae59a8519d5fec4491fd4"/>
          <p:cNvPicPr>
            <a:picLocks noChangeAspect="1"/>
          </p:cNvPicPr>
          <p:nvPr/>
        </p:nvPicPr>
        <p:blipFill>
          <a:blip r:embed="rId9" cstate="print"/>
          <a:srcRect b="9962"/>
          <a:stretch>
            <a:fillRect/>
          </a:stretch>
        </p:blipFill>
        <p:spPr>
          <a:xfrm>
            <a:off x="3093720" y="2594293"/>
            <a:ext cx="2573338" cy="1698625"/>
          </a:xfrm>
          <a:prstGeom prst="rect">
            <a:avLst/>
          </a:prstGeom>
          <a:noFill/>
          <a:ln w="9525">
            <a:noFill/>
          </a:ln>
        </p:spPr>
      </p:pic>
      <p:grpSp>
        <p:nvGrpSpPr>
          <p:cNvPr id="4" name="组合 3"/>
          <p:cNvGrpSpPr/>
          <p:nvPr/>
        </p:nvGrpSpPr>
        <p:grpSpPr>
          <a:xfrm>
            <a:off x="103505" y="179070"/>
            <a:ext cx="3324860" cy="632460"/>
            <a:chOff x="163" y="282"/>
            <a:chExt cx="5236" cy="996"/>
          </a:xfrm>
        </p:grpSpPr>
        <p:sp>
          <p:nvSpPr>
            <p:cNvPr id="9" name="文本框 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dirty="0">
                  <a:ln w="12700">
                    <a:solidFill>
                      <a:srgbClr val="65C4CA"/>
                    </a:solidFill>
                    <a:prstDash val="solid"/>
                  </a:ln>
                  <a:solidFill>
                    <a:srgbClr val="65C4CA"/>
                  </a:solidFill>
                  <a:effectLst>
                    <a:reflection blurRad="6350" stA="55000" endA="300" endPos="45500" dir="5400000" sy="-100000" algn="bl" rotWithShape="0"/>
                  </a:effectLst>
                </a:rPr>
                <a:t>环境描写</a:t>
              </a:r>
              <a:endParaRPr lang="zh-CN" altLang="en-US" sz="3200" b="1" dirty="0">
                <a:ln w="12700">
                  <a:solidFill>
                    <a:srgbClr val="65C4CA"/>
                  </a:solidFill>
                  <a:prstDash val="solid"/>
                </a:ln>
                <a:solidFill>
                  <a:srgbClr val="65C4CA"/>
                </a:solidFill>
                <a:effectLst>
                  <a:reflection blurRad="6350" stA="55000" endA="300" endPos="45500" dir="5400000" sy="-100000" algn="bl" rotWithShape="0"/>
                </a:effectLst>
              </a:endParaRPr>
            </a:p>
          </p:txBody>
        </p:sp>
        <p:grpSp>
          <p:nvGrpSpPr>
            <p:cNvPr id="75" name="组合 74"/>
            <p:cNvGrpSpPr/>
            <p:nvPr/>
          </p:nvGrpSpPr>
          <p:grpSpPr>
            <a:xfrm>
              <a:off x="163" y="282"/>
              <a:ext cx="1138" cy="884"/>
              <a:chOff x="5348288" y="984250"/>
              <a:chExt cx="920750" cy="787400"/>
            </a:xfrm>
            <a:solidFill>
              <a:schemeClr val="accent1"/>
            </a:solidFill>
          </p:grpSpPr>
          <p:sp>
            <p:nvSpPr>
              <p:cNvPr id="78" name="Freeform 140"/>
              <p:cNvSpPr/>
              <p:nvPr/>
            </p:nvSpPr>
            <p:spPr bwMode="auto">
              <a:xfrm>
                <a:off x="5632451" y="1489075"/>
                <a:ext cx="76200" cy="12700"/>
              </a:xfrm>
              <a:custGeom>
                <a:avLst/>
                <a:gdLst/>
                <a:ahLst/>
                <a:cxnLst>
                  <a:cxn ang="0">
                    <a:pos x="0" y="0"/>
                  </a:cxn>
                  <a:cxn ang="0">
                    <a:pos x="0" y="0"/>
                  </a:cxn>
                  <a:cxn ang="0">
                    <a:pos x="38" y="3"/>
                  </a:cxn>
                  <a:cxn ang="0">
                    <a:pos x="73" y="7"/>
                  </a:cxn>
                  <a:cxn ang="0">
                    <a:pos x="107" y="11"/>
                  </a:cxn>
                  <a:cxn ang="0">
                    <a:pos x="143" y="15"/>
                  </a:cxn>
                  <a:cxn ang="0">
                    <a:pos x="143" y="15"/>
                  </a:cxn>
                  <a:cxn ang="0">
                    <a:pos x="142" y="18"/>
                  </a:cxn>
                  <a:cxn ang="0">
                    <a:pos x="138" y="21"/>
                  </a:cxn>
                  <a:cxn ang="0">
                    <a:pos x="129" y="24"/>
                  </a:cxn>
                  <a:cxn ang="0">
                    <a:pos x="119" y="24"/>
                  </a:cxn>
                  <a:cxn ang="0">
                    <a:pos x="111" y="24"/>
                  </a:cxn>
                  <a:cxn ang="0">
                    <a:pos x="111" y="24"/>
                  </a:cxn>
                  <a:cxn ang="0">
                    <a:pos x="86" y="21"/>
                  </a:cxn>
                  <a:cxn ang="0">
                    <a:pos x="57" y="15"/>
                  </a:cxn>
                  <a:cxn ang="0">
                    <a:pos x="57" y="15"/>
                  </a:cxn>
                  <a:cxn ang="0">
                    <a:pos x="45" y="13"/>
                  </a:cxn>
                  <a:cxn ang="0">
                    <a:pos x="34" y="8"/>
                  </a:cxn>
                  <a:cxn ang="0">
                    <a:pos x="22" y="6"/>
                  </a:cxn>
                  <a:cxn ang="0">
                    <a:pos x="13" y="3"/>
                  </a:cxn>
                  <a:cxn ang="0">
                    <a:pos x="13" y="3"/>
                  </a:cxn>
                  <a:cxn ang="0">
                    <a:pos x="8" y="4"/>
                  </a:cxn>
                  <a:cxn ang="0">
                    <a:pos x="6" y="4"/>
                  </a:cxn>
                  <a:cxn ang="0">
                    <a:pos x="1" y="4"/>
                  </a:cxn>
                  <a:cxn ang="0">
                    <a:pos x="1" y="3"/>
                  </a:cxn>
                  <a:cxn ang="0">
                    <a:pos x="0" y="0"/>
                  </a:cxn>
                  <a:cxn ang="0">
                    <a:pos x="0" y="0"/>
                  </a:cxn>
                </a:cxnLst>
                <a:rect l="0" t="0" r="r" b="b"/>
                <a:pathLst>
                  <a:path w="143" h="24">
                    <a:moveTo>
                      <a:pt x="0" y="0"/>
                    </a:moveTo>
                    <a:lnTo>
                      <a:pt x="0" y="0"/>
                    </a:lnTo>
                    <a:lnTo>
                      <a:pt x="38" y="3"/>
                    </a:lnTo>
                    <a:lnTo>
                      <a:pt x="73" y="7"/>
                    </a:lnTo>
                    <a:lnTo>
                      <a:pt x="107" y="11"/>
                    </a:lnTo>
                    <a:lnTo>
                      <a:pt x="143" y="15"/>
                    </a:lnTo>
                    <a:lnTo>
                      <a:pt x="143" y="15"/>
                    </a:lnTo>
                    <a:lnTo>
                      <a:pt x="142" y="18"/>
                    </a:lnTo>
                    <a:lnTo>
                      <a:pt x="138" y="21"/>
                    </a:lnTo>
                    <a:lnTo>
                      <a:pt x="129" y="24"/>
                    </a:lnTo>
                    <a:lnTo>
                      <a:pt x="119" y="24"/>
                    </a:lnTo>
                    <a:lnTo>
                      <a:pt x="111" y="24"/>
                    </a:lnTo>
                    <a:lnTo>
                      <a:pt x="111" y="24"/>
                    </a:lnTo>
                    <a:lnTo>
                      <a:pt x="86" y="21"/>
                    </a:lnTo>
                    <a:lnTo>
                      <a:pt x="57" y="15"/>
                    </a:lnTo>
                    <a:lnTo>
                      <a:pt x="57" y="15"/>
                    </a:lnTo>
                    <a:lnTo>
                      <a:pt x="45" y="13"/>
                    </a:lnTo>
                    <a:lnTo>
                      <a:pt x="34" y="8"/>
                    </a:lnTo>
                    <a:lnTo>
                      <a:pt x="22" y="6"/>
                    </a:lnTo>
                    <a:lnTo>
                      <a:pt x="13" y="3"/>
                    </a:lnTo>
                    <a:lnTo>
                      <a:pt x="13" y="3"/>
                    </a:lnTo>
                    <a:lnTo>
                      <a:pt x="8" y="4"/>
                    </a:lnTo>
                    <a:lnTo>
                      <a:pt x="6" y="4"/>
                    </a:lnTo>
                    <a:lnTo>
                      <a:pt x="1" y="4"/>
                    </a:lnTo>
                    <a:lnTo>
                      <a:pt x="1" y="3"/>
                    </a:lnTo>
                    <a:lnTo>
                      <a:pt x="0" y="0"/>
                    </a:lnTo>
                    <a:lnTo>
                      <a:pt x="0" y="0"/>
                    </a:lnTo>
                    <a:close/>
                  </a:path>
                </a:pathLst>
              </a:custGeom>
              <a:grpFill/>
              <a:ln w="9525">
                <a:solidFill>
                  <a:srgbClr val="65C4CA"/>
                </a:solidFill>
                <a:round/>
              </a:ln>
            </p:spPr>
            <p:txBody>
              <a:bodyPr vert="horz" wrap="square" lIns="91440" tIns="45720" rIns="91440" bIns="45720" numCol="1" anchor="t" anchorCtr="0" compatLnSpc="1"/>
              <a:lstStyle/>
              <a:p>
                <a:endParaRPr lang="zh-CN" altLang="en-US"/>
              </a:p>
            </p:txBody>
          </p:sp>
          <p:sp>
            <p:nvSpPr>
              <p:cNvPr id="79" name="Freeform 141"/>
              <p:cNvSpPr/>
              <p:nvPr/>
            </p:nvSpPr>
            <p:spPr bwMode="auto">
              <a:xfrm>
                <a:off x="5402263" y="1622425"/>
                <a:ext cx="84138" cy="9525"/>
              </a:xfrm>
              <a:custGeom>
                <a:avLst/>
                <a:gdLst/>
                <a:ahLst/>
                <a:cxnLst>
                  <a:cxn ang="0">
                    <a:pos x="157" y="15"/>
                  </a:cxn>
                  <a:cxn ang="0">
                    <a:pos x="157" y="15"/>
                  </a:cxn>
                  <a:cxn ang="0">
                    <a:pos x="146" y="18"/>
                  </a:cxn>
                  <a:cxn ang="0">
                    <a:pos x="132" y="18"/>
                  </a:cxn>
                  <a:cxn ang="0">
                    <a:pos x="105" y="17"/>
                  </a:cxn>
                  <a:cxn ang="0">
                    <a:pos x="105" y="17"/>
                  </a:cxn>
                  <a:cxn ang="0">
                    <a:pos x="48" y="15"/>
                  </a:cxn>
                  <a:cxn ang="0">
                    <a:pos x="34" y="14"/>
                  </a:cxn>
                  <a:cxn ang="0">
                    <a:pos x="21" y="13"/>
                  </a:cxn>
                  <a:cxn ang="0">
                    <a:pos x="10" y="8"/>
                  </a:cxn>
                  <a:cxn ang="0">
                    <a:pos x="0" y="6"/>
                  </a:cxn>
                  <a:cxn ang="0">
                    <a:pos x="0" y="6"/>
                  </a:cxn>
                  <a:cxn ang="0">
                    <a:pos x="0" y="0"/>
                  </a:cxn>
                  <a:cxn ang="0">
                    <a:pos x="0" y="0"/>
                  </a:cxn>
                  <a:cxn ang="0">
                    <a:pos x="41" y="1"/>
                  </a:cxn>
                  <a:cxn ang="0">
                    <a:pos x="82" y="4"/>
                  </a:cxn>
                  <a:cxn ang="0">
                    <a:pos x="121" y="8"/>
                  </a:cxn>
                  <a:cxn ang="0">
                    <a:pos x="157" y="15"/>
                  </a:cxn>
                  <a:cxn ang="0">
                    <a:pos x="157" y="15"/>
                  </a:cxn>
                </a:cxnLst>
                <a:rect l="0" t="0" r="r" b="b"/>
                <a:pathLst>
                  <a:path w="157" h="18">
                    <a:moveTo>
                      <a:pt x="157" y="15"/>
                    </a:moveTo>
                    <a:lnTo>
                      <a:pt x="157" y="15"/>
                    </a:lnTo>
                    <a:lnTo>
                      <a:pt x="146" y="18"/>
                    </a:lnTo>
                    <a:lnTo>
                      <a:pt x="132" y="18"/>
                    </a:lnTo>
                    <a:lnTo>
                      <a:pt x="105" y="17"/>
                    </a:lnTo>
                    <a:lnTo>
                      <a:pt x="105" y="17"/>
                    </a:lnTo>
                    <a:lnTo>
                      <a:pt x="48" y="15"/>
                    </a:lnTo>
                    <a:lnTo>
                      <a:pt x="34" y="14"/>
                    </a:lnTo>
                    <a:lnTo>
                      <a:pt x="21" y="13"/>
                    </a:lnTo>
                    <a:lnTo>
                      <a:pt x="10" y="8"/>
                    </a:lnTo>
                    <a:lnTo>
                      <a:pt x="0" y="6"/>
                    </a:lnTo>
                    <a:lnTo>
                      <a:pt x="0" y="6"/>
                    </a:lnTo>
                    <a:lnTo>
                      <a:pt x="0" y="0"/>
                    </a:lnTo>
                    <a:lnTo>
                      <a:pt x="0" y="0"/>
                    </a:lnTo>
                    <a:lnTo>
                      <a:pt x="41" y="1"/>
                    </a:lnTo>
                    <a:lnTo>
                      <a:pt x="82" y="4"/>
                    </a:lnTo>
                    <a:lnTo>
                      <a:pt x="121" y="8"/>
                    </a:lnTo>
                    <a:lnTo>
                      <a:pt x="157" y="15"/>
                    </a:lnTo>
                    <a:lnTo>
                      <a:pt x="157" y="15"/>
                    </a:lnTo>
                    <a:close/>
                  </a:path>
                </a:pathLst>
              </a:custGeom>
              <a:grpFill/>
              <a:ln w="9525">
                <a:solidFill>
                  <a:srgbClr val="65C4CA"/>
                </a:solidFill>
                <a:round/>
              </a:ln>
            </p:spPr>
            <p:txBody>
              <a:bodyPr vert="horz" wrap="square" lIns="91440" tIns="45720" rIns="91440" bIns="45720" numCol="1" anchor="t" anchorCtr="0" compatLnSpc="1"/>
              <a:lstStyle/>
              <a:p>
                <a:endParaRPr lang="zh-CN" altLang="en-US"/>
              </a:p>
            </p:txBody>
          </p:sp>
          <p:sp>
            <p:nvSpPr>
              <p:cNvPr id="80" name="Freeform 142"/>
              <p:cNvSpPr/>
              <p:nvPr/>
            </p:nvSpPr>
            <p:spPr bwMode="auto">
              <a:xfrm>
                <a:off x="5607051" y="1660525"/>
                <a:ext cx="28575" cy="3175"/>
              </a:xfrm>
              <a:custGeom>
                <a:avLst/>
                <a:gdLst/>
                <a:ahLst/>
                <a:cxnLst>
                  <a:cxn ang="0">
                    <a:pos x="0" y="0"/>
                  </a:cxn>
                  <a:cxn ang="0">
                    <a:pos x="0" y="0"/>
                  </a:cxn>
                  <a:cxn ang="0">
                    <a:pos x="7" y="0"/>
                  </a:cxn>
                  <a:cxn ang="0">
                    <a:pos x="14" y="0"/>
                  </a:cxn>
                  <a:cxn ang="0">
                    <a:pos x="28" y="2"/>
                  </a:cxn>
                  <a:cxn ang="0">
                    <a:pos x="55" y="6"/>
                  </a:cxn>
                  <a:cxn ang="0">
                    <a:pos x="55" y="6"/>
                  </a:cxn>
                  <a:cxn ang="0">
                    <a:pos x="41" y="6"/>
                  </a:cxn>
                  <a:cxn ang="0">
                    <a:pos x="26" y="5"/>
                  </a:cxn>
                  <a:cxn ang="0">
                    <a:pos x="0" y="0"/>
                  </a:cxn>
                  <a:cxn ang="0">
                    <a:pos x="0" y="0"/>
                  </a:cxn>
                </a:cxnLst>
                <a:rect l="0" t="0" r="r" b="b"/>
                <a:pathLst>
                  <a:path w="55" h="6">
                    <a:moveTo>
                      <a:pt x="0" y="0"/>
                    </a:moveTo>
                    <a:lnTo>
                      <a:pt x="0" y="0"/>
                    </a:lnTo>
                    <a:lnTo>
                      <a:pt x="7" y="0"/>
                    </a:lnTo>
                    <a:lnTo>
                      <a:pt x="14" y="0"/>
                    </a:lnTo>
                    <a:lnTo>
                      <a:pt x="28" y="2"/>
                    </a:lnTo>
                    <a:lnTo>
                      <a:pt x="55" y="6"/>
                    </a:lnTo>
                    <a:lnTo>
                      <a:pt x="55" y="6"/>
                    </a:lnTo>
                    <a:lnTo>
                      <a:pt x="41" y="6"/>
                    </a:lnTo>
                    <a:lnTo>
                      <a:pt x="26" y="5"/>
                    </a:lnTo>
                    <a:lnTo>
                      <a:pt x="0" y="0"/>
                    </a:lnTo>
                    <a:lnTo>
                      <a:pt x="0" y="0"/>
                    </a:lnTo>
                    <a:close/>
                  </a:path>
                </a:pathLst>
              </a:custGeom>
              <a:grpFill/>
              <a:ln w="9525">
                <a:solidFill>
                  <a:srgbClr val="65C4CA"/>
                </a:solidFill>
                <a:round/>
              </a:ln>
            </p:spPr>
            <p:txBody>
              <a:bodyPr vert="horz" wrap="square" lIns="91440" tIns="45720" rIns="91440" bIns="45720" numCol="1" anchor="t" anchorCtr="0" compatLnSpc="1"/>
              <a:lstStyle/>
              <a:p>
                <a:endParaRPr lang="zh-CN" altLang="en-US"/>
              </a:p>
            </p:txBody>
          </p:sp>
          <p:sp>
            <p:nvSpPr>
              <p:cNvPr id="81" name="Freeform 143"/>
              <p:cNvSpPr/>
              <p:nvPr/>
            </p:nvSpPr>
            <p:spPr bwMode="auto">
              <a:xfrm>
                <a:off x="5872163" y="1676400"/>
                <a:ext cx="31750" cy="6350"/>
              </a:xfrm>
              <a:custGeom>
                <a:avLst/>
                <a:gdLst/>
                <a:ahLst/>
                <a:cxnLst>
                  <a:cxn ang="0">
                    <a:pos x="62" y="3"/>
                  </a:cxn>
                  <a:cxn ang="0">
                    <a:pos x="62" y="3"/>
                  </a:cxn>
                  <a:cxn ang="0">
                    <a:pos x="62" y="13"/>
                  </a:cxn>
                  <a:cxn ang="0">
                    <a:pos x="62" y="13"/>
                  </a:cxn>
                  <a:cxn ang="0">
                    <a:pos x="55" y="14"/>
                  </a:cxn>
                  <a:cxn ang="0">
                    <a:pos x="46" y="14"/>
                  </a:cxn>
                  <a:cxn ang="0">
                    <a:pos x="29" y="13"/>
                  </a:cxn>
                  <a:cxn ang="0">
                    <a:pos x="11" y="9"/>
                  </a:cxn>
                  <a:cxn ang="0">
                    <a:pos x="0" y="5"/>
                  </a:cxn>
                  <a:cxn ang="0">
                    <a:pos x="0" y="5"/>
                  </a:cxn>
                  <a:cxn ang="0">
                    <a:pos x="14" y="0"/>
                  </a:cxn>
                  <a:cxn ang="0">
                    <a:pos x="31" y="0"/>
                  </a:cxn>
                  <a:cxn ang="0">
                    <a:pos x="49" y="0"/>
                  </a:cxn>
                  <a:cxn ang="0">
                    <a:pos x="62" y="3"/>
                  </a:cxn>
                  <a:cxn ang="0">
                    <a:pos x="62" y="3"/>
                  </a:cxn>
                </a:cxnLst>
                <a:rect l="0" t="0" r="r" b="b"/>
                <a:pathLst>
                  <a:path w="62" h="14">
                    <a:moveTo>
                      <a:pt x="62" y="3"/>
                    </a:moveTo>
                    <a:lnTo>
                      <a:pt x="62" y="3"/>
                    </a:lnTo>
                    <a:lnTo>
                      <a:pt x="62" y="13"/>
                    </a:lnTo>
                    <a:lnTo>
                      <a:pt x="62" y="13"/>
                    </a:lnTo>
                    <a:lnTo>
                      <a:pt x="55" y="14"/>
                    </a:lnTo>
                    <a:lnTo>
                      <a:pt x="46" y="14"/>
                    </a:lnTo>
                    <a:lnTo>
                      <a:pt x="29" y="13"/>
                    </a:lnTo>
                    <a:lnTo>
                      <a:pt x="11" y="9"/>
                    </a:lnTo>
                    <a:lnTo>
                      <a:pt x="0" y="5"/>
                    </a:lnTo>
                    <a:lnTo>
                      <a:pt x="0" y="5"/>
                    </a:lnTo>
                    <a:lnTo>
                      <a:pt x="14" y="0"/>
                    </a:lnTo>
                    <a:lnTo>
                      <a:pt x="31" y="0"/>
                    </a:lnTo>
                    <a:lnTo>
                      <a:pt x="49" y="0"/>
                    </a:lnTo>
                    <a:lnTo>
                      <a:pt x="62" y="3"/>
                    </a:lnTo>
                    <a:lnTo>
                      <a:pt x="62" y="3"/>
                    </a:lnTo>
                    <a:close/>
                  </a:path>
                </a:pathLst>
              </a:custGeom>
              <a:grpFill/>
              <a:ln w="9525">
                <a:solidFill>
                  <a:srgbClr val="65C4CA"/>
                </a:solidFill>
                <a:round/>
              </a:ln>
            </p:spPr>
            <p:txBody>
              <a:bodyPr vert="horz" wrap="square" lIns="91440" tIns="45720" rIns="91440" bIns="45720" numCol="1" anchor="t" anchorCtr="0" compatLnSpc="1"/>
              <a:lstStyle/>
              <a:p>
                <a:endParaRPr lang="zh-CN" altLang="en-US"/>
              </a:p>
            </p:txBody>
          </p:sp>
          <p:sp>
            <p:nvSpPr>
              <p:cNvPr id="82" name="Freeform 144"/>
              <p:cNvSpPr/>
              <p:nvPr/>
            </p:nvSpPr>
            <p:spPr bwMode="auto">
              <a:xfrm>
                <a:off x="5584826" y="1657350"/>
                <a:ext cx="19050" cy="3175"/>
              </a:xfrm>
              <a:custGeom>
                <a:avLst/>
                <a:gdLst/>
                <a:ahLst/>
                <a:cxnLst>
                  <a:cxn ang="0">
                    <a:pos x="0" y="0"/>
                  </a:cxn>
                  <a:cxn ang="0">
                    <a:pos x="0" y="0"/>
                  </a:cxn>
                  <a:cxn ang="0">
                    <a:pos x="8" y="3"/>
                  </a:cxn>
                  <a:cxn ang="0">
                    <a:pos x="17" y="4"/>
                  </a:cxn>
                  <a:cxn ang="0">
                    <a:pos x="38" y="6"/>
                  </a:cxn>
                  <a:cxn ang="0">
                    <a:pos x="38" y="6"/>
                  </a:cxn>
                  <a:cxn ang="0">
                    <a:pos x="35" y="7"/>
                  </a:cxn>
                  <a:cxn ang="0">
                    <a:pos x="29" y="7"/>
                  </a:cxn>
                  <a:cxn ang="0">
                    <a:pos x="18" y="7"/>
                  </a:cxn>
                  <a:cxn ang="0">
                    <a:pos x="7" y="4"/>
                  </a:cxn>
                  <a:cxn ang="0">
                    <a:pos x="2" y="3"/>
                  </a:cxn>
                  <a:cxn ang="0">
                    <a:pos x="0" y="0"/>
                  </a:cxn>
                  <a:cxn ang="0">
                    <a:pos x="0" y="0"/>
                  </a:cxn>
                </a:cxnLst>
                <a:rect l="0" t="0" r="r" b="b"/>
                <a:pathLst>
                  <a:path w="38" h="7">
                    <a:moveTo>
                      <a:pt x="0" y="0"/>
                    </a:moveTo>
                    <a:lnTo>
                      <a:pt x="0" y="0"/>
                    </a:lnTo>
                    <a:lnTo>
                      <a:pt x="8" y="3"/>
                    </a:lnTo>
                    <a:lnTo>
                      <a:pt x="17" y="4"/>
                    </a:lnTo>
                    <a:lnTo>
                      <a:pt x="38" y="6"/>
                    </a:lnTo>
                    <a:lnTo>
                      <a:pt x="38" y="6"/>
                    </a:lnTo>
                    <a:lnTo>
                      <a:pt x="35" y="7"/>
                    </a:lnTo>
                    <a:lnTo>
                      <a:pt x="29" y="7"/>
                    </a:lnTo>
                    <a:lnTo>
                      <a:pt x="18" y="7"/>
                    </a:lnTo>
                    <a:lnTo>
                      <a:pt x="7" y="4"/>
                    </a:lnTo>
                    <a:lnTo>
                      <a:pt x="2" y="3"/>
                    </a:lnTo>
                    <a:lnTo>
                      <a:pt x="0" y="0"/>
                    </a:lnTo>
                    <a:lnTo>
                      <a:pt x="0" y="0"/>
                    </a:lnTo>
                    <a:close/>
                  </a:path>
                </a:pathLst>
              </a:custGeom>
              <a:grpFill/>
              <a:ln w="9525">
                <a:solidFill>
                  <a:srgbClr val="65C4CA"/>
                </a:solidFill>
                <a:round/>
              </a:ln>
            </p:spPr>
            <p:txBody>
              <a:bodyPr vert="horz" wrap="square" lIns="91440" tIns="45720" rIns="91440" bIns="45720" numCol="1" anchor="t" anchorCtr="0" compatLnSpc="1"/>
              <a:lstStyle/>
              <a:p>
                <a:endParaRPr lang="zh-CN" altLang="en-US"/>
              </a:p>
            </p:txBody>
          </p:sp>
          <p:sp>
            <p:nvSpPr>
              <p:cNvPr id="83" name="Freeform 145"/>
              <p:cNvSpPr>
                <a:spLocks noEditPoints="1"/>
              </p:cNvSpPr>
              <p:nvPr/>
            </p:nvSpPr>
            <p:spPr bwMode="auto">
              <a:xfrm>
                <a:off x="5348288" y="984250"/>
                <a:ext cx="920750" cy="787400"/>
              </a:xfrm>
              <a:custGeom>
                <a:avLst/>
                <a:gdLst/>
                <a:ahLst/>
                <a:cxnLst>
                  <a:cxn ang="0">
                    <a:pos x="777" y="205"/>
                  </a:cxn>
                  <a:cxn ang="0">
                    <a:pos x="916" y="378"/>
                  </a:cxn>
                  <a:cxn ang="0">
                    <a:pos x="1487" y="639"/>
                  </a:cxn>
                  <a:cxn ang="0">
                    <a:pos x="1741" y="909"/>
                  </a:cxn>
                  <a:cxn ang="0">
                    <a:pos x="1078" y="1487"/>
                  </a:cxn>
                  <a:cxn ang="0">
                    <a:pos x="77" y="1344"/>
                  </a:cxn>
                  <a:cxn ang="0">
                    <a:pos x="63" y="1208"/>
                  </a:cxn>
                  <a:cxn ang="0">
                    <a:pos x="106" y="1000"/>
                  </a:cxn>
                  <a:cxn ang="0">
                    <a:pos x="85" y="836"/>
                  </a:cxn>
                  <a:cxn ang="0">
                    <a:pos x="302" y="518"/>
                  </a:cxn>
                  <a:cxn ang="0">
                    <a:pos x="573" y="211"/>
                  </a:cxn>
                  <a:cxn ang="0">
                    <a:pos x="601" y="214"/>
                  </a:cxn>
                  <a:cxn ang="0">
                    <a:pos x="775" y="13"/>
                  </a:cxn>
                  <a:cxn ang="0">
                    <a:pos x="906" y="48"/>
                  </a:cxn>
                  <a:cxn ang="0">
                    <a:pos x="695" y="75"/>
                  </a:cxn>
                  <a:cxn ang="0">
                    <a:pos x="673" y="142"/>
                  </a:cxn>
                  <a:cxn ang="0">
                    <a:pos x="829" y="76"/>
                  </a:cxn>
                  <a:cxn ang="0">
                    <a:pos x="827" y="139"/>
                  </a:cxn>
                  <a:cxn ang="0">
                    <a:pos x="727" y="195"/>
                  </a:cxn>
                  <a:cxn ang="0">
                    <a:pos x="757" y="188"/>
                  </a:cxn>
                  <a:cxn ang="0">
                    <a:pos x="973" y="56"/>
                  </a:cxn>
                  <a:cxn ang="0">
                    <a:pos x="603" y="242"/>
                  </a:cxn>
                  <a:cxn ang="0">
                    <a:pos x="791" y="742"/>
                  </a:cxn>
                  <a:cxn ang="0">
                    <a:pos x="796" y="268"/>
                  </a:cxn>
                  <a:cxn ang="0">
                    <a:pos x="538" y="292"/>
                  </a:cxn>
                  <a:cxn ang="0">
                    <a:pos x="325" y="379"/>
                  </a:cxn>
                  <a:cxn ang="0">
                    <a:pos x="528" y="698"/>
                  </a:cxn>
                  <a:cxn ang="0">
                    <a:pos x="407" y="730"/>
                  </a:cxn>
                  <a:cxn ang="0">
                    <a:pos x="631" y="876"/>
                  </a:cxn>
                  <a:cxn ang="0">
                    <a:pos x="1528" y="657"/>
                  </a:cxn>
                  <a:cxn ang="0">
                    <a:pos x="972" y="621"/>
                  </a:cxn>
                  <a:cxn ang="0">
                    <a:pos x="667" y="802"/>
                  </a:cxn>
                  <a:cxn ang="0">
                    <a:pos x="1398" y="921"/>
                  </a:cxn>
                  <a:cxn ang="0">
                    <a:pos x="1508" y="688"/>
                  </a:cxn>
                  <a:cxn ang="0">
                    <a:pos x="645" y="784"/>
                  </a:cxn>
                  <a:cxn ang="0">
                    <a:pos x="1592" y="813"/>
                  </a:cxn>
                  <a:cxn ang="0">
                    <a:pos x="979" y="1126"/>
                  </a:cxn>
                  <a:cxn ang="0">
                    <a:pos x="134" y="1093"/>
                  </a:cxn>
                  <a:cxn ang="0">
                    <a:pos x="1153" y="1156"/>
                  </a:cxn>
                  <a:cxn ang="0">
                    <a:pos x="1689" y="890"/>
                  </a:cxn>
                  <a:cxn ang="0">
                    <a:pos x="107" y="836"/>
                  </a:cxn>
                  <a:cxn ang="0">
                    <a:pos x="177" y="900"/>
                  </a:cxn>
                  <a:cxn ang="0">
                    <a:pos x="94" y="937"/>
                  </a:cxn>
                  <a:cxn ang="0">
                    <a:pos x="757" y="1011"/>
                  </a:cxn>
                  <a:cxn ang="0">
                    <a:pos x="932" y="961"/>
                  </a:cxn>
                  <a:cxn ang="0">
                    <a:pos x="643" y="889"/>
                  </a:cxn>
                  <a:cxn ang="0">
                    <a:pos x="1633" y="1066"/>
                  </a:cxn>
                  <a:cxn ang="0">
                    <a:pos x="1610" y="1108"/>
                  </a:cxn>
                  <a:cxn ang="0">
                    <a:pos x="1032" y="921"/>
                  </a:cxn>
                  <a:cxn ang="0">
                    <a:pos x="77" y="961"/>
                  </a:cxn>
                  <a:cxn ang="0">
                    <a:pos x="1015" y="1095"/>
                  </a:cxn>
                  <a:cxn ang="0">
                    <a:pos x="87" y="1107"/>
                  </a:cxn>
                  <a:cxn ang="0">
                    <a:pos x="149" y="1167"/>
                  </a:cxn>
                  <a:cxn ang="0">
                    <a:pos x="318" y="1333"/>
                  </a:cxn>
                  <a:cxn ang="0">
                    <a:pos x="643" y="1319"/>
                  </a:cxn>
                  <a:cxn ang="0">
                    <a:pos x="876" y="1254"/>
                  </a:cxn>
                  <a:cxn ang="0">
                    <a:pos x="960" y="1230"/>
                  </a:cxn>
                  <a:cxn ang="0">
                    <a:pos x="1220" y="1354"/>
                  </a:cxn>
                  <a:cxn ang="0">
                    <a:pos x="1115" y="1453"/>
                  </a:cxn>
                  <a:cxn ang="0">
                    <a:pos x="1085" y="1352"/>
                  </a:cxn>
                  <a:cxn ang="0">
                    <a:pos x="725" y="1399"/>
                  </a:cxn>
                  <a:cxn ang="0">
                    <a:pos x="593" y="1421"/>
                  </a:cxn>
                </a:cxnLst>
                <a:rect l="0" t="0" r="r" b="b"/>
                <a:pathLst>
                  <a:path w="1741" h="1487">
                    <a:moveTo>
                      <a:pt x="1010" y="54"/>
                    </a:moveTo>
                    <a:lnTo>
                      <a:pt x="1010" y="54"/>
                    </a:lnTo>
                    <a:lnTo>
                      <a:pt x="1011" y="59"/>
                    </a:lnTo>
                    <a:lnTo>
                      <a:pt x="1012" y="64"/>
                    </a:lnTo>
                    <a:lnTo>
                      <a:pt x="1011" y="66"/>
                    </a:lnTo>
                    <a:lnTo>
                      <a:pt x="1010" y="69"/>
                    </a:lnTo>
                    <a:lnTo>
                      <a:pt x="1005" y="75"/>
                    </a:lnTo>
                    <a:lnTo>
                      <a:pt x="1000" y="78"/>
                    </a:lnTo>
                    <a:lnTo>
                      <a:pt x="1000" y="78"/>
                    </a:lnTo>
                    <a:lnTo>
                      <a:pt x="991" y="89"/>
                    </a:lnTo>
                    <a:lnTo>
                      <a:pt x="982" y="100"/>
                    </a:lnTo>
                    <a:lnTo>
                      <a:pt x="972" y="110"/>
                    </a:lnTo>
                    <a:lnTo>
                      <a:pt x="963" y="122"/>
                    </a:lnTo>
                    <a:lnTo>
                      <a:pt x="963" y="122"/>
                    </a:lnTo>
                    <a:lnTo>
                      <a:pt x="953" y="128"/>
                    </a:lnTo>
                    <a:lnTo>
                      <a:pt x="944" y="134"/>
                    </a:lnTo>
                    <a:lnTo>
                      <a:pt x="932" y="139"/>
                    </a:lnTo>
                    <a:lnTo>
                      <a:pt x="921" y="142"/>
                    </a:lnTo>
                    <a:lnTo>
                      <a:pt x="897" y="149"/>
                    </a:lnTo>
                    <a:lnTo>
                      <a:pt x="873" y="153"/>
                    </a:lnTo>
                    <a:lnTo>
                      <a:pt x="873" y="153"/>
                    </a:lnTo>
                    <a:lnTo>
                      <a:pt x="872" y="163"/>
                    </a:lnTo>
                    <a:lnTo>
                      <a:pt x="868" y="172"/>
                    </a:lnTo>
                    <a:lnTo>
                      <a:pt x="864" y="180"/>
                    </a:lnTo>
                    <a:lnTo>
                      <a:pt x="859" y="187"/>
                    </a:lnTo>
                    <a:lnTo>
                      <a:pt x="854" y="194"/>
                    </a:lnTo>
                    <a:lnTo>
                      <a:pt x="848" y="200"/>
                    </a:lnTo>
                    <a:lnTo>
                      <a:pt x="841" y="204"/>
                    </a:lnTo>
                    <a:lnTo>
                      <a:pt x="836" y="207"/>
                    </a:lnTo>
                    <a:lnTo>
                      <a:pt x="827" y="210"/>
                    </a:lnTo>
                    <a:lnTo>
                      <a:pt x="820" y="212"/>
                    </a:lnTo>
                    <a:lnTo>
                      <a:pt x="812" y="212"/>
                    </a:lnTo>
                    <a:lnTo>
                      <a:pt x="803" y="212"/>
                    </a:lnTo>
                    <a:lnTo>
                      <a:pt x="795" y="211"/>
                    </a:lnTo>
                    <a:lnTo>
                      <a:pt x="785" y="210"/>
                    </a:lnTo>
                    <a:lnTo>
                      <a:pt x="777" y="205"/>
                    </a:lnTo>
                    <a:lnTo>
                      <a:pt x="767" y="201"/>
                    </a:lnTo>
                    <a:lnTo>
                      <a:pt x="767" y="201"/>
                    </a:lnTo>
                    <a:lnTo>
                      <a:pt x="760" y="207"/>
                    </a:lnTo>
                    <a:lnTo>
                      <a:pt x="754" y="214"/>
                    </a:lnTo>
                    <a:lnTo>
                      <a:pt x="749" y="219"/>
                    </a:lnTo>
                    <a:lnTo>
                      <a:pt x="741" y="225"/>
                    </a:lnTo>
                    <a:lnTo>
                      <a:pt x="741" y="225"/>
                    </a:lnTo>
                    <a:lnTo>
                      <a:pt x="732" y="231"/>
                    </a:lnTo>
                    <a:lnTo>
                      <a:pt x="720" y="232"/>
                    </a:lnTo>
                    <a:lnTo>
                      <a:pt x="697" y="235"/>
                    </a:lnTo>
                    <a:lnTo>
                      <a:pt x="685" y="236"/>
                    </a:lnTo>
                    <a:lnTo>
                      <a:pt x="674" y="239"/>
                    </a:lnTo>
                    <a:lnTo>
                      <a:pt x="664" y="243"/>
                    </a:lnTo>
                    <a:lnTo>
                      <a:pt x="656" y="250"/>
                    </a:lnTo>
                    <a:lnTo>
                      <a:pt x="656" y="250"/>
                    </a:lnTo>
                    <a:lnTo>
                      <a:pt x="671" y="246"/>
                    </a:lnTo>
                    <a:lnTo>
                      <a:pt x="688" y="243"/>
                    </a:lnTo>
                    <a:lnTo>
                      <a:pt x="705" y="242"/>
                    </a:lnTo>
                    <a:lnTo>
                      <a:pt x="722" y="240"/>
                    </a:lnTo>
                    <a:lnTo>
                      <a:pt x="737" y="242"/>
                    </a:lnTo>
                    <a:lnTo>
                      <a:pt x="754" y="243"/>
                    </a:lnTo>
                    <a:lnTo>
                      <a:pt x="770" y="246"/>
                    </a:lnTo>
                    <a:lnTo>
                      <a:pt x="785" y="249"/>
                    </a:lnTo>
                    <a:lnTo>
                      <a:pt x="799" y="254"/>
                    </a:lnTo>
                    <a:lnTo>
                      <a:pt x="814" y="259"/>
                    </a:lnTo>
                    <a:lnTo>
                      <a:pt x="829" y="266"/>
                    </a:lnTo>
                    <a:lnTo>
                      <a:pt x="841" y="273"/>
                    </a:lnTo>
                    <a:lnTo>
                      <a:pt x="854" y="280"/>
                    </a:lnTo>
                    <a:lnTo>
                      <a:pt x="866" y="288"/>
                    </a:lnTo>
                    <a:lnTo>
                      <a:pt x="878" y="297"/>
                    </a:lnTo>
                    <a:lnTo>
                      <a:pt x="887" y="306"/>
                    </a:lnTo>
                    <a:lnTo>
                      <a:pt x="887" y="306"/>
                    </a:lnTo>
                    <a:lnTo>
                      <a:pt x="897" y="322"/>
                    </a:lnTo>
                    <a:lnTo>
                      <a:pt x="904" y="340"/>
                    </a:lnTo>
                    <a:lnTo>
                      <a:pt x="911" y="358"/>
                    </a:lnTo>
                    <a:lnTo>
                      <a:pt x="916" y="378"/>
                    </a:lnTo>
                    <a:lnTo>
                      <a:pt x="920" y="398"/>
                    </a:lnTo>
                    <a:lnTo>
                      <a:pt x="921" y="419"/>
                    </a:lnTo>
                    <a:lnTo>
                      <a:pt x="923" y="440"/>
                    </a:lnTo>
                    <a:lnTo>
                      <a:pt x="923" y="462"/>
                    </a:lnTo>
                    <a:lnTo>
                      <a:pt x="921" y="483"/>
                    </a:lnTo>
                    <a:lnTo>
                      <a:pt x="918" y="504"/>
                    </a:lnTo>
                    <a:lnTo>
                      <a:pt x="916" y="527"/>
                    </a:lnTo>
                    <a:lnTo>
                      <a:pt x="911" y="546"/>
                    </a:lnTo>
                    <a:lnTo>
                      <a:pt x="902" y="587"/>
                    </a:lnTo>
                    <a:lnTo>
                      <a:pt x="890" y="624"/>
                    </a:lnTo>
                    <a:lnTo>
                      <a:pt x="890" y="624"/>
                    </a:lnTo>
                    <a:lnTo>
                      <a:pt x="903" y="618"/>
                    </a:lnTo>
                    <a:lnTo>
                      <a:pt x="917" y="612"/>
                    </a:lnTo>
                    <a:lnTo>
                      <a:pt x="931" y="608"/>
                    </a:lnTo>
                    <a:lnTo>
                      <a:pt x="945" y="605"/>
                    </a:lnTo>
                    <a:lnTo>
                      <a:pt x="960" y="604"/>
                    </a:lnTo>
                    <a:lnTo>
                      <a:pt x="976" y="603"/>
                    </a:lnTo>
                    <a:lnTo>
                      <a:pt x="1008" y="603"/>
                    </a:lnTo>
                    <a:lnTo>
                      <a:pt x="1041" y="605"/>
                    </a:lnTo>
                    <a:lnTo>
                      <a:pt x="1074" y="610"/>
                    </a:lnTo>
                    <a:lnTo>
                      <a:pt x="1142" y="619"/>
                    </a:lnTo>
                    <a:lnTo>
                      <a:pt x="1142" y="619"/>
                    </a:lnTo>
                    <a:lnTo>
                      <a:pt x="1178" y="622"/>
                    </a:lnTo>
                    <a:lnTo>
                      <a:pt x="1215" y="625"/>
                    </a:lnTo>
                    <a:lnTo>
                      <a:pt x="1252" y="627"/>
                    </a:lnTo>
                    <a:lnTo>
                      <a:pt x="1292" y="627"/>
                    </a:lnTo>
                    <a:lnTo>
                      <a:pt x="1292" y="627"/>
                    </a:lnTo>
                    <a:lnTo>
                      <a:pt x="1314" y="627"/>
                    </a:lnTo>
                    <a:lnTo>
                      <a:pt x="1338" y="629"/>
                    </a:lnTo>
                    <a:lnTo>
                      <a:pt x="1361" y="632"/>
                    </a:lnTo>
                    <a:lnTo>
                      <a:pt x="1383" y="634"/>
                    </a:lnTo>
                    <a:lnTo>
                      <a:pt x="1383" y="634"/>
                    </a:lnTo>
                    <a:lnTo>
                      <a:pt x="1401" y="634"/>
                    </a:lnTo>
                    <a:lnTo>
                      <a:pt x="1422" y="635"/>
                    </a:lnTo>
                    <a:lnTo>
                      <a:pt x="1466" y="638"/>
                    </a:lnTo>
                    <a:lnTo>
                      <a:pt x="1487" y="639"/>
                    </a:lnTo>
                    <a:lnTo>
                      <a:pt x="1509" y="639"/>
                    </a:lnTo>
                    <a:lnTo>
                      <a:pt x="1529" y="638"/>
                    </a:lnTo>
                    <a:lnTo>
                      <a:pt x="1549" y="634"/>
                    </a:lnTo>
                    <a:lnTo>
                      <a:pt x="1549" y="634"/>
                    </a:lnTo>
                    <a:lnTo>
                      <a:pt x="1557" y="636"/>
                    </a:lnTo>
                    <a:lnTo>
                      <a:pt x="1564" y="638"/>
                    </a:lnTo>
                    <a:lnTo>
                      <a:pt x="1570" y="639"/>
                    </a:lnTo>
                    <a:lnTo>
                      <a:pt x="1578" y="638"/>
                    </a:lnTo>
                    <a:lnTo>
                      <a:pt x="1578" y="638"/>
                    </a:lnTo>
                    <a:lnTo>
                      <a:pt x="1588" y="645"/>
                    </a:lnTo>
                    <a:lnTo>
                      <a:pt x="1596" y="652"/>
                    </a:lnTo>
                    <a:lnTo>
                      <a:pt x="1606" y="659"/>
                    </a:lnTo>
                    <a:lnTo>
                      <a:pt x="1617" y="664"/>
                    </a:lnTo>
                    <a:lnTo>
                      <a:pt x="1617" y="664"/>
                    </a:lnTo>
                    <a:lnTo>
                      <a:pt x="1623" y="676"/>
                    </a:lnTo>
                    <a:lnTo>
                      <a:pt x="1629" y="688"/>
                    </a:lnTo>
                    <a:lnTo>
                      <a:pt x="1633" y="702"/>
                    </a:lnTo>
                    <a:lnTo>
                      <a:pt x="1634" y="718"/>
                    </a:lnTo>
                    <a:lnTo>
                      <a:pt x="1636" y="733"/>
                    </a:lnTo>
                    <a:lnTo>
                      <a:pt x="1633" y="749"/>
                    </a:lnTo>
                    <a:lnTo>
                      <a:pt x="1630" y="763"/>
                    </a:lnTo>
                    <a:lnTo>
                      <a:pt x="1624" y="777"/>
                    </a:lnTo>
                    <a:lnTo>
                      <a:pt x="1624" y="777"/>
                    </a:lnTo>
                    <a:lnTo>
                      <a:pt x="1639" y="778"/>
                    </a:lnTo>
                    <a:lnTo>
                      <a:pt x="1658" y="778"/>
                    </a:lnTo>
                    <a:lnTo>
                      <a:pt x="1689" y="778"/>
                    </a:lnTo>
                    <a:lnTo>
                      <a:pt x="1689" y="778"/>
                    </a:lnTo>
                    <a:lnTo>
                      <a:pt x="1699" y="788"/>
                    </a:lnTo>
                    <a:lnTo>
                      <a:pt x="1707" y="799"/>
                    </a:lnTo>
                    <a:lnTo>
                      <a:pt x="1716" y="812"/>
                    </a:lnTo>
                    <a:lnTo>
                      <a:pt x="1723" y="826"/>
                    </a:lnTo>
                    <a:lnTo>
                      <a:pt x="1728" y="841"/>
                    </a:lnTo>
                    <a:lnTo>
                      <a:pt x="1733" y="857"/>
                    </a:lnTo>
                    <a:lnTo>
                      <a:pt x="1737" y="874"/>
                    </a:lnTo>
                    <a:lnTo>
                      <a:pt x="1740" y="890"/>
                    </a:lnTo>
                    <a:lnTo>
                      <a:pt x="1741" y="909"/>
                    </a:lnTo>
                    <a:lnTo>
                      <a:pt x="1741" y="927"/>
                    </a:lnTo>
                    <a:lnTo>
                      <a:pt x="1741" y="945"/>
                    </a:lnTo>
                    <a:lnTo>
                      <a:pt x="1740" y="962"/>
                    </a:lnTo>
                    <a:lnTo>
                      <a:pt x="1738" y="980"/>
                    </a:lnTo>
                    <a:lnTo>
                      <a:pt x="1734" y="999"/>
                    </a:lnTo>
                    <a:lnTo>
                      <a:pt x="1730" y="1015"/>
                    </a:lnTo>
                    <a:lnTo>
                      <a:pt x="1726" y="1032"/>
                    </a:lnTo>
                    <a:lnTo>
                      <a:pt x="1726" y="1032"/>
                    </a:lnTo>
                    <a:lnTo>
                      <a:pt x="1671" y="1076"/>
                    </a:lnTo>
                    <a:lnTo>
                      <a:pt x="1616" y="1119"/>
                    </a:lnTo>
                    <a:lnTo>
                      <a:pt x="1560" y="1161"/>
                    </a:lnTo>
                    <a:lnTo>
                      <a:pt x="1504" y="1204"/>
                    </a:lnTo>
                    <a:lnTo>
                      <a:pt x="1446" y="1244"/>
                    </a:lnTo>
                    <a:lnTo>
                      <a:pt x="1389" y="1285"/>
                    </a:lnTo>
                    <a:lnTo>
                      <a:pt x="1271" y="1364"/>
                    </a:lnTo>
                    <a:lnTo>
                      <a:pt x="1271" y="1364"/>
                    </a:lnTo>
                    <a:lnTo>
                      <a:pt x="1268" y="1371"/>
                    </a:lnTo>
                    <a:lnTo>
                      <a:pt x="1267" y="1373"/>
                    </a:lnTo>
                    <a:lnTo>
                      <a:pt x="1264" y="1376"/>
                    </a:lnTo>
                    <a:lnTo>
                      <a:pt x="1264" y="1376"/>
                    </a:lnTo>
                    <a:lnTo>
                      <a:pt x="1259" y="1376"/>
                    </a:lnTo>
                    <a:lnTo>
                      <a:pt x="1258" y="1376"/>
                    </a:lnTo>
                    <a:lnTo>
                      <a:pt x="1255" y="1378"/>
                    </a:lnTo>
                    <a:lnTo>
                      <a:pt x="1251" y="1378"/>
                    </a:lnTo>
                    <a:lnTo>
                      <a:pt x="1251" y="1378"/>
                    </a:lnTo>
                    <a:lnTo>
                      <a:pt x="1224" y="1399"/>
                    </a:lnTo>
                    <a:lnTo>
                      <a:pt x="1194" y="1420"/>
                    </a:lnTo>
                    <a:lnTo>
                      <a:pt x="1129" y="1458"/>
                    </a:lnTo>
                    <a:lnTo>
                      <a:pt x="1129" y="1458"/>
                    </a:lnTo>
                    <a:lnTo>
                      <a:pt x="1119" y="1466"/>
                    </a:lnTo>
                    <a:lnTo>
                      <a:pt x="1108" y="1475"/>
                    </a:lnTo>
                    <a:lnTo>
                      <a:pt x="1097" y="1482"/>
                    </a:lnTo>
                    <a:lnTo>
                      <a:pt x="1091" y="1484"/>
                    </a:lnTo>
                    <a:lnTo>
                      <a:pt x="1085" y="1486"/>
                    </a:lnTo>
                    <a:lnTo>
                      <a:pt x="1085" y="1486"/>
                    </a:lnTo>
                    <a:lnTo>
                      <a:pt x="1078" y="1487"/>
                    </a:lnTo>
                    <a:lnTo>
                      <a:pt x="1073" y="1487"/>
                    </a:lnTo>
                    <a:lnTo>
                      <a:pt x="1059" y="1484"/>
                    </a:lnTo>
                    <a:lnTo>
                      <a:pt x="1045" y="1480"/>
                    </a:lnTo>
                    <a:lnTo>
                      <a:pt x="1029" y="1477"/>
                    </a:lnTo>
                    <a:lnTo>
                      <a:pt x="1029" y="1477"/>
                    </a:lnTo>
                    <a:lnTo>
                      <a:pt x="1017" y="1476"/>
                    </a:lnTo>
                    <a:lnTo>
                      <a:pt x="1004" y="1477"/>
                    </a:lnTo>
                    <a:lnTo>
                      <a:pt x="990" y="1477"/>
                    </a:lnTo>
                    <a:lnTo>
                      <a:pt x="977" y="1477"/>
                    </a:lnTo>
                    <a:lnTo>
                      <a:pt x="977" y="1477"/>
                    </a:lnTo>
                    <a:lnTo>
                      <a:pt x="965" y="1476"/>
                    </a:lnTo>
                    <a:lnTo>
                      <a:pt x="951" y="1473"/>
                    </a:lnTo>
                    <a:lnTo>
                      <a:pt x="938" y="1470"/>
                    </a:lnTo>
                    <a:lnTo>
                      <a:pt x="924" y="1469"/>
                    </a:lnTo>
                    <a:lnTo>
                      <a:pt x="924" y="1469"/>
                    </a:lnTo>
                    <a:lnTo>
                      <a:pt x="814" y="1459"/>
                    </a:lnTo>
                    <a:lnTo>
                      <a:pt x="705" y="1449"/>
                    </a:lnTo>
                    <a:lnTo>
                      <a:pt x="705" y="1449"/>
                    </a:lnTo>
                    <a:lnTo>
                      <a:pt x="615" y="1442"/>
                    </a:lnTo>
                    <a:lnTo>
                      <a:pt x="574" y="1438"/>
                    </a:lnTo>
                    <a:lnTo>
                      <a:pt x="535" y="1434"/>
                    </a:lnTo>
                    <a:lnTo>
                      <a:pt x="535" y="1434"/>
                    </a:lnTo>
                    <a:lnTo>
                      <a:pt x="496" y="1427"/>
                    </a:lnTo>
                    <a:lnTo>
                      <a:pt x="455" y="1418"/>
                    </a:lnTo>
                    <a:lnTo>
                      <a:pt x="413" y="1409"/>
                    </a:lnTo>
                    <a:lnTo>
                      <a:pt x="368" y="1400"/>
                    </a:lnTo>
                    <a:lnTo>
                      <a:pt x="368" y="1400"/>
                    </a:lnTo>
                    <a:lnTo>
                      <a:pt x="302" y="1389"/>
                    </a:lnTo>
                    <a:lnTo>
                      <a:pt x="236" y="1376"/>
                    </a:lnTo>
                    <a:lnTo>
                      <a:pt x="236" y="1376"/>
                    </a:lnTo>
                    <a:lnTo>
                      <a:pt x="202" y="1369"/>
                    </a:lnTo>
                    <a:lnTo>
                      <a:pt x="167" y="1362"/>
                    </a:lnTo>
                    <a:lnTo>
                      <a:pt x="132" y="1354"/>
                    </a:lnTo>
                    <a:lnTo>
                      <a:pt x="94" y="1347"/>
                    </a:lnTo>
                    <a:lnTo>
                      <a:pt x="94" y="1347"/>
                    </a:lnTo>
                    <a:lnTo>
                      <a:pt x="77" y="1344"/>
                    </a:lnTo>
                    <a:lnTo>
                      <a:pt x="61" y="1343"/>
                    </a:lnTo>
                    <a:lnTo>
                      <a:pt x="61" y="1343"/>
                    </a:lnTo>
                    <a:lnTo>
                      <a:pt x="47" y="1338"/>
                    </a:lnTo>
                    <a:lnTo>
                      <a:pt x="40" y="1337"/>
                    </a:lnTo>
                    <a:lnTo>
                      <a:pt x="33" y="1336"/>
                    </a:lnTo>
                    <a:lnTo>
                      <a:pt x="33" y="1336"/>
                    </a:lnTo>
                    <a:lnTo>
                      <a:pt x="24" y="1337"/>
                    </a:lnTo>
                    <a:lnTo>
                      <a:pt x="17" y="1338"/>
                    </a:lnTo>
                    <a:lnTo>
                      <a:pt x="10" y="1338"/>
                    </a:lnTo>
                    <a:lnTo>
                      <a:pt x="4" y="1338"/>
                    </a:lnTo>
                    <a:lnTo>
                      <a:pt x="0" y="1336"/>
                    </a:lnTo>
                    <a:lnTo>
                      <a:pt x="0" y="1336"/>
                    </a:lnTo>
                    <a:lnTo>
                      <a:pt x="0" y="1324"/>
                    </a:lnTo>
                    <a:lnTo>
                      <a:pt x="3" y="1314"/>
                    </a:lnTo>
                    <a:lnTo>
                      <a:pt x="9" y="1305"/>
                    </a:lnTo>
                    <a:lnTo>
                      <a:pt x="16" y="1298"/>
                    </a:lnTo>
                    <a:lnTo>
                      <a:pt x="24" y="1291"/>
                    </a:lnTo>
                    <a:lnTo>
                      <a:pt x="34" y="1285"/>
                    </a:lnTo>
                    <a:lnTo>
                      <a:pt x="44" y="1282"/>
                    </a:lnTo>
                    <a:lnTo>
                      <a:pt x="54" y="1279"/>
                    </a:lnTo>
                    <a:lnTo>
                      <a:pt x="54" y="1279"/>
                    </a:lnTo>
                    <a:lnTo>
                      <a:pt x="55" y="1277"/>
                    </a:lnTo>
                    <a:lnTo>
                      <a:pt x="54" y="1272"/>
                    </a:lnTo>
                    <a:lnTo>
                      <a:pt x="51" y="1267"/>
                    </a:lnTo>
                    <a:lnTo>
                      <a:pt x="47" y="1263"/>
                    </a:lnTo>
                    <a:lnTo>
                      <a:pt x="44" y="1260"/>
                    </a:lnTo>
                    <a:lnTo>
                      <a:pt x="44" y="1256"/>
                    </a:lnTo>
                    <a:lnTo>
                      <a:pt x="44" y="1256"/>
                    </a:lnTo>
                    <a:lnTo>
                      <a:pt x="44" y="1248"/>
                    </a:lnTo>
                    <a:lnTo>
                      <a:pt x="45" y="1243"/>
                    </a:lnTo>
                    <a:lnTo>
                      <a:pt x="48" y="1237"/>
                    </a:lnTo>
                    <a:lnTo>
                      <a:pt x="51" y="1233"/>
                    </a:lnTo>
                    <a:lnTo>
                      <a:pt x="59" y="1223"/>
                    </a:lnTo>
                    <a:lnTo>
                      <a:pt x="66" y="1213"/>
                    </a:lnTo>
                    <a:lnTo>
                      <a:pt x="66" y="1213"/>
                    </a:lnTo>
                    <a:lnTo>
                      <a:pt x="63" y="1208"/>
                    </a:lnTo>
                    <a:lnTo>
                      <a:pt x="62" y="1201"/>
                    </a:lnTo>
                    <a:lnTo>
                      <a:pt x="61" y="1190"/>
                    </a:lnTo>
                    <a:lnTo>
                      <a:pt x="62" y="1177"/>
                    </a:lnTo>
                    <a:lnTo>
                      <a:pt x="63" y="1164"/>
                    </a:lnTo>
                    <a:lnTo>
                      <a:pt x="65" y="1153"/>
                    </a:lnTo>
                    <a:lnTo>
                      <a:pt x="65" y="1142"/>
                    </a:lnTo>
                    <a:lnTo>
                      <a:pt x="62" y="1131"/>
                    </a:lnTo>
                    <a:lnTo>
                      <a:pt x="59" y="1126"/>
                    </a:lnTo>
                    <a:lnTo>
                      <a:pt x="56" y="1121"/>
                    </a:lnTo>
                    <a:lnTo>
                      <a:pt x="56" y="1121"/>
                    </a:lnTo>
                    <a:lnTo>
                      <a:pt x="56" y="1117"/>
                    </a:lnTo>
                    <a:lnTo>
                      <a:pt x="59" y="1112"/>
                    </a:lnTo>
                    <a:lnTo>
                      <a:pt x="61" y="1109"/>
                    </a:lnTo>
                    <a:lnTo>
                      <a:pt x="63" y="1105"/>
                    </a:lnTo>
                    <a:lnTo>
                      <a:pt x="63" y="1105"/>
                    </a:lnTo>
                    <a:lnTo>
                      <a:pt x="45" y="1105"/>
                    </a:lnTo>
                    <a:lnTo>
                      <a:pt x="30" y="1104"/>
                    </a:lnTo>
                    <a:lnTo>
                      <a:pt x="23" y="1101"/>
                    </a:lnTo>
                    <a:lnTo>
                      <a:pt x="17" y="1100"/>
                    </a:lnTo>
                    <a:lnTo>
                      <a:pt x="10" y="1095"/>
                    </a:lnTo>
                    <a:lnTo>
                      <a:pt x="4" y="1091"/>
                    </a:lnTo>
                    <a:lnTo>
                      <a:pt x="4" y="1091"/>
                    </a:lnTo>
                    <a:lnTo>
                      <a:pt x="7" y="1079"/>
                    </a:lnTo>
                    <a:lnTo>
                      <a:pt x="9" y="1073"/>
                    </a:lnTo>
                    <a:lnTo>
                      <a:pt x="12" y="1066"/>
                    </a:lnTo>
                    <a:lnTo>
                      <a:pt x="12" y="1066"/>
                    </a:lnTo>
                    <a:lnTo>
                      <a:pt x="47" y="1052"/>
                    </a:lnTo>
                    <a:lnTo>
                      <a:pt x="83" y="1038"/>
                    </a:lnTo>
                    <a:lnTo>
                      <a:pt x="120" y="1022"/>
                    </a:lnTo>
                    <a:lnTo>
                      <a:pt x="138" y="1015"/>
                    </a:lnTo>
                    <a:lnTo>
                      <a:pt x="153" y="1007"/>
                    </a:lnTo>
                    <a:lnTo>
                      <a:pt x="153" y="1007"/>
                    </a:lnTo>
                    <a:lnTo>
                      <a:pt x="148" y="1004"/>
                    </a:lnTo>
                    <a:lnTo>
                      <a:pt x="141" y="1003"/>
                    </a:lnTo>
                    <a:lnTo>
                      <a:pt x="124" y="1001"/>
                    </a:lnTo>
                    <a:lnTo>
                      <a:pt x="106" y="1000"/>
                    </a:lnTo>
                    <a:lnTo>
                      <a:pt x="87" y="999"/>
                    </a:lnTo>
                    <a:lnTo>
                      <a:pt x="87" y="999"/>
                    </a:lnTo>
                    <a:lnTo>
                      <a:pt x="76" y="994"/>
                    </a:lnTo>
                    <a:lnTo>
                      <a:pt x="66" y="992"/>
                    </a:lnTo>
                    <a:lnTo>
                      <a:pt x="66" y="992"/>
                    </a:lnTo>
                    <a:lnTo>
                      <a:pt x="55" y="990"/>
                    </a:lnTo>
                    <a:lnTo>
                      <a:pt x="44" y="990"/>
                    </a:lnTo>
                    <a:lnTo>
                      <a:pt x="40" y="989"/>
                    </a:lnTo>
                    <a:lnTo>
                      <a:pt x="37" y="986"/>
                    </a:lnTo>
                    <a:lnTo>
                      <a:pt x="34" y="980"/>
                    </a:lnTo>
                    <a:lnTo>
                      <a:pt x="33" y="973"/>
                    </a:lnTo>
                    <a:lnTo>
                      <a:pt x="33" y="973"/>
                    </a:lnTo>
                    <a:lnTo>
                      <a:pt x="41" y="966"/>
                    </a:lnTo>
                    <a:lnTo>
                      <a:pt x="49" y="958"/>
                    </a:lnTo>
                    <a:lnTo>
                      <a:pt x="59" y="952"/>
                    </a:lnTo>
                    <a:lnTo>
                      <a:pt x="72" y="948"/>
                    </a:lnTo>
                    <a:lnTo>
                      <a:pt x="72" y="948"/>
                    </a:lnTo>
                    <a:lnTo>
                      <a:pt x="73" y="938"/>
                    </a:lnTo>
                    <a:lnTo>
                      <a:pt x="76" y="928"/>
                    </a:lnTo>
                    <a:lnTo>
                      <a:pt x="85" y="914"/>
                    </a:lnTo>
                    <a:lnTo>
                      <a:pt x="87" y="906"/>
                    </a:lnTo>
                    <a:lnTo>
                      <a:pt x="90" y="899"/>
                    </a:lnTo>
                    <a:lnTo>
                      <a:pt x="90" y="890"/>
                    </a:lnTo>
                    <a:lnTo>
                      <a:pt x="87" y="881"/>
                    </a:lnTo>
                    <a:lnTo>
                      <a:pt x="87" y="881"/>
                    </a:lnTo>
                    <a:lnTo>
                      <a:pt x="87" y="878"/>
                    </a:lnTo>
                    <a:lnTo>
                      <a:pt x="89" y="875"/>
                    </a:lnTo>
                    <a:lnTo>
                      <a:pt x="92" y="871"/>
                    </a:lnTo>
                    <a:lnTo>
                      <a:pt x="94" y="867"/>
                    </a:lnTo>
                    <a:lnTo>
                      <a:pt x="96" y="864"/>
                    </a:lnTo>
                    <a:lnTo>
                      <a:pt x="96" y="860"/>
                    </a:lnTo>
                    <a:lnTo>
                      <a:pt x="96" y="860"/>
                    </a:lnTo>
                    <a:lnTo>
                      <a:pt x="87" y="847"/>
                    </a:lnTo>
                    <a:lnTo>
                      <a:pt x="85" y="843"/>
                    </a:lnTo>
                    <a:lnTo>
                      <a:pt x="85" y="840"/>
                    </a:lnTo>
                    <a:lnTo>
                      <a:pt x="85" y="836"/>
                    </a:lnTo>
                    <a:lnTo>
                      <a:pt x="87" y="833"/>
                    </a:lnTo>
                    <a:lnTo>
                      <a:pt x="87" y="833"/>
                    </a:lnTo>
                    <a:lnTo>
                      <a:pt x="79" y="830"/>
                    </a:lnTo>
                    <a:lnTo>
                      <a:pt x="73" y="826"/>
                    </a:lnTo>
                    <a:lnTo>
                      <a:pt x="66" y="822"/>
                    </a:lnTo>
                    <a:lnTo>
                      <a:pt x="61" y="816"/>
                    </a:lnTo>
                    <a:lnTo>
                      <a:pt x="61" y="816"/>
                    </a:lnTo>
                    <a:lnTo>
                      <a:pt x="65" y="810"/>
                    </a:lnTo>
                    <a:lnTo>
                      <a:pt x="68" y="802"/>
                    </a:lnTo>
                    <a:lnTo>
                      <a:pt x="72" y="795"/>
                    </a:lnTo>
                    <a:lnTo>
                      <a:pt x="73" y="791"/>
                    </a:lnTo>
                    <a:lnTo>
                      <a:pt x="76" y="788"/>
                    </a:lnTo>
                    <a:lnTo>
                      <a:pt x="76" y="788"/>
                    </a:lnTo>
                    <a:lnTo>
                      <a:pt x="85" y="785"/>
                    </a:lnTo>
                    <a:lnTo>
                      <a:pt x="93" y="782"/>
                    </a:lnTo>
                    <a:lnTo>
                      <a:pt x="115" y="780"/>
                    </a:lnTo>
                    <a:lnTo>
                      <a:pt x="139" y="777"/>
                    </a:lnTo>
                    <a:lnTo>
                      <a:pt x="159" y="774"/>
                    </a:lnTo>
                    <a:lnTo>
                      <a:pt x="159" y="774"/>
                    </a:lnTo>
                    <a:lnTo>
                      <a:pt x="226" y="761"/>
                    </a:lnTo>
                    <a:lnTo>
                      <a:pt x="289" y="750"/>
                    </a:lnTo>
                    <a:lnTo>
                      <a:pt x="319" y="743"/>
                    </a:lnTo>
                    <a:lnTo>
                      <a:pt x="348" y="735"/>
                    </a:lnTo>
                    <a:lnTo>
                      <a:pt x="378" y="725"/>
                    </a:lnTo>
                    <a:lnTo>
                      <a:pt x="406" y="714"/>
                    </a:lnTo>
                    <a:lnTo>
                      <a:pt x="406" y="714"/>
                    </a:lnTo>
                    <a:lnTo>
                      <a:pt x="388" y="694"/>
                    </a:lnTo>
                    <a:lnTo>
                      <a:pt x="372" y="671"/>
                    </a:lnTo>
                    <a:lnTo>
                      <a:pt x="355" y="646"/>
                    </a:lnTo>
                    <a:lnTo>
                      <a:pt x="341" y="621"/>
                    </a:lnTo>
                    <a:lnTo>
                      <a:pt x="341" y="621"/>
                    </a:lnTo>
                    <a:lnTo>
                      <a:pt x="327" y="594"/>
                    </a:lnTo>
                    <a:lnTo>
                      <a:pt x="315" y="565"/>
                    </a:lnTo>
                    <a:lnTo>
                      <a:pt x="311" y="549"/>
                    </a:lnTo>
                    <a:lnTo>
                      <a:pt x="306" y="534"/>
                    </a:lnTo>
                    <a:lnTo>
                      <a:pt x="302" y="518"/>
                    </a:lnTo>
                    <a:lnTo>
                      <a:pt x="301" y="503"/>
                    </a:lnTo>
                    <a:lnTo>
                      <a:pt x="301" y="503"/>
                    </a:lnTo>
                    <a:lnTo>
                      <a:pt x="299" y="488"/>
                    </a:lnTo>
                    <a:lnTo>
                      <a:pt x="299" y="472"/>
                    </a:lnTo>
                    <a:lnTo>
                      <a:pt x="302" y="440"/>
                    </a:lnTo>
                    <a:lnTo>
                      <a:pt x="306" y="407"/>
                    </a:lnTo>
                    <a:lnTo>
                      <a:pt x="313" y="378"/>
                    </a:lnTo>
                    <a:lnTo>
                      <a:pt x="313" y="378"/>
                    </a:lnTo>
                    <a:lnTo>
                      <a:pt x="319" y="354"/>
                    </a:lnTo>
                    <a:lnTo>
                      <a:pt x="327" y="332"/>
                    </a:lnTo>
                    <a:lnTo>
                      <a:pt x="339" y="311"/>
                    </a:lnTo>
                    <a:lnTo>
                      <a:pt x="353" y="291"/>
                    </a:lnTo>
                    <a:lnTo>
                      <a:pt x="361" y="283"/>
                    </a:lnTo>
                    <a:lnTo>
                      <a:pt x="369" y="276"/>
                    </a:lnTo>
                    <a:lnTo>
                      <a:pt x="378" y="267"/>
                    </a:lnTo>
                    <a:lnTo>
                      <a:pt x="388" y="261"/>
                    </a:lnTo>
                    <a:lnTo>
                      <a:pt x="398" y="256"/>
                    </a:lnTo>
                    <a:lnTo>
                      <a:pt x="407" y="252"/>
                    </a:lnTo>
                    <a:lnTo>
                      <a:pt x="419" y="247"/>
                    </a:lnTo>
                    <a:lnTo>
                      <a:pt x="430" y="245"/>
                    </a:lnTo>
                    <a:lnTo>
                      <a:pt x="430" y="245"/>
                    </a:lnTo>
                    <a:lnTo>
                      <a:pt x="435" y="245"/>
                    </a:lnTo>
                    <a:lnTo>
                      <a:pt x="442" y="245"/>
                    </a:lnTo>
                    <a:lnTo>
                      <a:pt x="457" y="245"/>
                    </a:lnTo>
                    <a:lnTo>
                      <a:pt x="457" y="245"/>
                    </a:lnTo>
                    <a:lnTo>
                      <a:pt x="469" y="242"/>
                    </a:lnTo>
                    <a:lnTo>
                      <a:pt x="480" y="239"/>
                    </a:lnTo>
                    <a:lnTo>
                      <a:pt x="480" y="239"/>
                    </a:lnTo>
                    <a:lnTo>
                      <a:pt x="493" y="239"/>
                    </a:lnTo>
                    <a:lnTo>
                      <a:pt x="506" y="240"/>
                    </a:lnTo>
                    <a:lnTo>
                      <a:pt x="531" y="245"/>
                    </a:lnTo>
                    <a:lnTo>
                      <a:pt x="556" y="250"/>
                    </a:lnTo>
                    <a:lnTo>
                      <a:pt x="580" y="256"/>
                    </a:lnTo>
                    <a:lnTo>
                      <a:pt x="580" y="256"/>
                    </a:lnTo>
                    <a:lnTo>
                      <a:pt x="576" y="233"/>
                    </a:lnTo>
                    <a:lnTo>
                      <a:pt x="573" y="211"/>
                    </a:lnTo>
                    <a:lnTo>
                      <a:pt x="572" y="160"/>
                    </a:lnTo>
                    <a:lnTo>
                      <a:pt x="572" y="160"/>
                    </a:lnTo>
                    <a:lnTo>
                      <a:pt x="570" y="146"/>
                    </a:lnTo>
                    <a:lnTo>
                      <a:pt x="569" y="131"/>
                    </a:lnTo>
                    <a:lnTo>
                      <a:pt x="566" y="117"/>
                    </a:lnTo>
                    <a:lnTo>
                      <a:pt x="566" y="101"/>
                    </a:lnTo>
                    <a:lnTo>
                      <a:pt x="566" y="101"/>
                    </a:lnTo>
                    <a:lnTo>
                      <a:pt x="567" y="90"/>
                    </a:lnTo>
                    <a:lnTo>
                      <a:pt x="570" y="79"/>
                    </a:lnTo>
                    <a:lnTo>
                      <a:pt x="572" y="68"/>
                    </a:lnTo>
                    <a:lnTo>
                      <a:pt x="573" y="58"/>
                    </a:lnTo>
                    <a:lnTo>
                      <a:pt x="573" y="58"/>
                    </a:lnTo>
                    <a:lnTo>
                      <a:pt x="572" y="48"/>
                    </a:lnTo>
                    <a:lnTo>
                      <a:pt x="570" y="40"/>
                    </a:lnTo>
                    <a:lnTo>
                      <a:pt x="572" y="31"/>
                    </a:lnTo>
                    <a:lnTo>
                      <a:pt x="573" y="28"/>
                    </a:lnTo>
                    <a:lnTo>
                      <a:pt x="574" y="24"/>
                    </a:lnTo>
                    <a:lnTo>
                      <a:pt x="574" y="24"/>
                    </a:lnTo>
                    <a:lnTo>
                      <a:pt x="587" y="21"/>
                    </a:lnTo>
                    <a:lnTo>
                      <a:pt x="600" y="20"/>
                    </a:lnTo>
                    <a:lnTo>
                      <a:pt x="607" y="20"/>
                    </a:lnTo>
                    <a:lnTo>
                      <a:pt x="612" y="21"/>
                    </a:lnTo>
                    <a:lnTo>
                      <a:pt x="618" y="24"/>
                    </a:lnTo>
                    <a:lnTo>
                      <a:pt x="624" y="28"/>
                    </a:lnTo>
                    <a:lnTo>
                      <a:pt x="624" y="28"/>
                    </a:lnTo>
                    <a:lnTo>
                      <a:pt x="622" y="41"/>
                    </a:lnTo>
                    <a:lnTo>
                      <a:pt x="619" y="54"/>
                    </a:lnTo>
                    <a:lnTo>
                      <a:pt x="614" y="80"/>
                    </a:lnTo>
                    <a:lnTo>
                      <a:pt x="607" y="107"/>
                    </a:lnTo>
                    <a:lnTo>
                      <a:pt x="604" y="121"/>
                    </a:lnTo>
                    <a:lnTo>
                      <a:pt x="603" y="137"/>
                    </a:lnTo>
                    <a:lnTo>
                      <a:pt x="603" y="137"/>
                    </a:lnTo>
                    <a:lnTo>
                      <a:pt x="601" y="174"/>
                    </a:lnTo>
                    <a:lnTo>
                      <a:pt x="600" y="214"/>
                    </a:lnTo>
                    <a:lnTo>
                      <a:pt x="600" y="214"/>
                    </a:lnTo>
                    <a:lnTo>
                      <a:pt x="601" y="214"/>
                    </a:lnTo>
                    <a:lnTo>
                      <a:pt x="603" y="215"/>
                    </a:lnTo>
                    <a:lnTo>
                      <a:pt x="603" y="215"/>
                    </a:lnTo>
                    <a:lnTo>
                      <a:pt x="605" y="195"/>
                    </a:lnTo>
                    <a:lnTo>
                      <a:pt x="607" y="177"/>
                    </a:lnTo>
                    <a:lnTo>
                      <a:pt x="611" y="160"/>
                    </a:lnTo>
                    <a:lnTo>
                      <a:pt x="615" y="152"/>
                    </a:lnTo>
                    <a:lnTo>
                      <a:pt x="619" y="145"/>
                    </a:lnTo>
                    <a:lnTo>
                      <a:pt x="619" y="145"/>
                    </a:lnTo>
                    <a:lnTo>
                      <a:pt x="624" y="141"/>
                    </a:lnTo>
                    <a:lnTo>
                      <a:pt x="629" y="135"/>
                    </a:lnTo>
                    <a:lnTo>
                      <a:pt x="642" y="128"/>
                    </a:lnTo>
                    <a:lnTo>
                      <a:pt x="642" y="128"/>
                    </a:lnTo>
                    <a:lnTo>
                      <a:pt x="652" y="118"/>
                    </a:lnTo>
                    <a:lnTo>
                      <a:pt x="652" y="118"/>
                    </a:lnTo>
                    <a:lnTo>
                      <a:pt x="657" y="111"/>
                    </a:lnTo>
                    <a:lnTo>
                      <a:pt x="661" y="101"/>
                    </a:lnTo>
                    <a:lnTo>
                      <a:pt x="664" y="92"/>
                    </a:lnTo>
                    <a:lnTo>
                      <a:pt x="670" y="82"/>
                    </a:lnTo>
                    <a:lnTo>
                      <a:pt x="670" y="82"/>
                    </a:lnTo>
                    <a:lnTo>
                      <a:pt x="676" y="75"/>
                    </a:lnTo>
                    <a:lnTo>
                      <a:pt x="683" y="68"/>
                    </a:lnTo>
                    <a:lnTo>
                      <a:pt x="691" y="62"/>
                    </a:lnTo>
                    <a:lnTo>
                      <a:pt x="698" y="58"/>
                    </a:lnTo>
                    <a:lnTo>
                      <a:pt x="698" y="58"/>
                    </a:lnTo>
                    <a:lnTo>
                      <a:pt x="704" y="56"/>
                    </a:lnTo>
                    <a:lnTo>
                      <a:pt x="709" y="55"/>
                    </a:lnTo>
                    <a:lnTo>
                      <a:pt x="720" y="54"/>
                    </a:lnTo>
                    <a:lnTo>
                      <a:pt x="732" y="54"/>
                    </a:lnTo>
                    <a:lnTo>
                      <a:pt x="737" y="52"/>
                    </a:lnTo>
                    <a:lnTo>
                      <a:pt x="743" y="49"/>
                    </a:lnTo>
                    <a:lnTo>
                      <a:pt x="743" y="49"/>
                    </a:lnTo>
                    <a:lnTo>
                      <a:pt x="749" y="44"/>
                    </a:lnTo>
                    <a:lnTo>
                      <a:pt x="754" y="40"/>
                    </a:lnTo>
                    <a:lnTo>
                      <a:pt x="763" y="28"/>
                    </a:lnTo>
                    <a:lnTo>
                      <a:pt x="771" y="17"/>
                    </a:lnTo>
                    <a:lnTo>
                      <a:pt x="775" y="13"/>
                    </a:lnTo>
                    <a:lnTo>
                      <a:pt x="781" y="9"/>
                    </a:lnTo>
                    <a:lnTo>
                      <a:pt x="781" y="9"/>
                    </a:lnTo>
                    <a:lnTo>
                      <a:pt x="789" y="6"/>
                    </a:lnTo>
                    <a:lnTo>
                      <a:pt x="799" y="3"/>
                    </a:lnTo>
                    <a:lnTo>
                      <a:pt x="809" y="0"/>
                    </a:lnTo>
                    <a:lnTo>
                      <a:pt x="819" y="0"/>
                    </a:lnTo>
                    <a:lnTo>
                      <a:pt x="829" y="0"/>
                    </a:lnTo>
                    <a:lnTo>
                      <a:pt x="838" y="2"/>
                    </a:lnTo>
                    <a:lnTo>
                      <a:pt x="847" y="5"/>
                    </a:lnTo>
                    <a:lnTo>
                      <a:pt x="855" y="9"/>
                    </a:lnTo>
                    <a:lnTo>
                      <a:pt x="855" y="9"/>
                    </a:lnTo>
                    <a:lnTo>
                      <a:pt x="862" y="16"/>
                    </a:lnTo>
                    <a:lnTo>
                      <a:pt x="869" y="23"/>
                    </a:lnTo>
                    <a:lnTo>
                      <a:pt x="878" y="30"/>
                    </a:lnTo>
                    <a:lnTo>
                      <a:pt x="883" y="33"/>
                    </a:lnTo>
                    <a:lnTo>
                      <a:pt x="887" y="33"/>
                    </a:lnTo>
                    <a:lnTo>
                      <a:pt x="887" y="33"/>
                    </a:lnTo>
                    <a:lnTo>
                      <a:pt x="902" y="34"/>
                    </a:lnTo>
                    <a:lnTo>
                      <a:pt x="917" y="34"/>
                    </a:lnTo>
                    <a:lnTo>
                      <a:pt x="932" y="34"/>
                    </a:lnTo>
                    <a:lnTo>
                      <a:pt x="949" y="35"/>
                    </a:lnTo>
                    <a:lnTo>
                      <a:pt x="949" y="35"/>
                    </a:lnTo>
                    <a:lnTo>
                      <a:pt x="962" y="37"/>
                    </a:lnTo>
                    <a:lnTo>
                      <a:pt x="973" y="41"/>
                    </a:lnTo>
                    <a:lnTo>
                      <a:pt x="984" y="45"/>
                    </a:lnTo>
                    <a:lnTo>
                      <a:pt x="994" y="51"/>
                    </a:lnTo>
                    <a:lnTo>
                      <a:pt x="994" y="51"/>
                    </a:lnTo>
                    <a:lnTo>
                      <a:pt x="998" y="52"/>
                    </a:lnTo>
                    <a:lnTo>
                      <a:pt x="1003" y="51"/>
                    </a:lnTo>
                    <a:lnTo>
                      <a:pt x="1007" y="52"/>
                    </a:lnTo>
                    <a:lnTo>
                      <a:pt x="1010" y="54"/>
                    </a:lnTo>
                    <a:lnTo>
                      <a:pt x="1010" y="54"/>
                    </a:lnTo>
                    <a:close/>
                    <a:moveTo>
                      <a:pt x="923" y="44"/>
                    </a:moveTo>
                    <a:lnTo>
                      <a:pt x="923" y="44"/>
                    </a:lnTo>
                    <a:lnTo>
                      <a:pt x="914" y="45"/>
                    </a:lnTo>
                    <a:lnTo>
                      <a:pt x="906" y="48"/>
                    </a:lnTo>
                    <a:lnTo>
                      <a:pt x="897" y="51"/>
                    </a:lnTo>
                    <a:lnTo>
                      <a:pt x="890" y="51"/>
                    </a:lnTo>
                    <a:lnTo>
                      <a:pt x="890" y="51"/>
                    </a:lnTo>
                    <a:lnTo>
                      <a:pt x="886" y="49"/>
                    </a:lnTo>
                    <a:lnTo>
                      <a:pt x="882" y="48"/>
                    </a:lnTo>
                    <a:lnTo>
                      <a:pt x="876" y="44"/>
                    </a:lnTo>
                    <a:lnTo>
                      <a:pt x="869" y="40"/>
                    </a:lnTo>
                    <a:lnTo>
                      <a:pt x="866" y="38"/>
                    </a:lnTo>
                    <a:lnTo>
                      <a:pt x="862" y="38"/>
                    </a:lnTo>
                    <a:lnTo>
                      <a:pt x="862" y="38"/>
                    </a:lnTo>
                    <a:lnTo>
                      <a:pt x="855" y="30"/>
                    </a:lnTo>
                    <a:lnTo>
                      <a:pt x="848" y="23"/>
                    </a:lnTo>
                    <a:lnTo>
                      <a:pt x="840" y="17"/>
                    </a:lnTo>
                    <a:lnTo>
                      <a:pt x="831" y="14"/>
                    </a:lnTo>
                    <a:lnTo>
                      <a:pt x="822" y="14"/>
                    </a:lnTo>
                    <a:lnTo>
                      <a:pt x="812" y="14"/>
                    </a:lnTo>
                    <a:lnTo>
                      <a:pt x="800" y="17"/>
                    </a:lnTo>
                    <a:lnTo>
                      <a:pt x="788" y="21"/>
                    </a:lnTo>
                    <a:lnTo>
                      <a:pt x="788" y="21"/>
                    </a:lnTo>
                    <a:lnTo>
                      <a:pt x="779" y="28"/>
                    </a:lnTo>
                    <a:lnTo>
                      <a:pt x="772" y="37"/>
                    </a:lnTo>
                    <a:lnTo>
                      <a:pt x="757" y="54"/>
                    </a:lnTo>
                    <a:lnTo>
                      <a:pt x="749" y="61"/>
                    </a:lnTo>
                    <a:lnTo>
                      <a:pt x="737" y="66"/>
                    </a:lnTo>
                    <a:lnTo>
                      <a:pt x="732" y="68"/>
                    </a:lnTo>
                    <a:lnTo>
                      <a:pt x="726" y="69"/>
                    </a:lnTo>
                    <a:lnTo>
                      <a:pt x="719" y="69"/>
                    </a:lnTo>
                    <a:lnTo>
                      <a:pt x="712" y="68"/>
                    </a:lnTo>
                    <a:lnTo>
                      <a:pt x="712" y="68"/>
                    </a:lnTo>
                    <a:lnTo>
                      <a:pt x="709" y="71"/>
                    </a:lnTo>
                    <a:lnTo>
                      <a:pt x="705" y="72"/>
                    </a:lnTo>
                    <a:lnTo>
                      <a:pt x="701" y="73"/>
                    </a:lnTo>
                    <a:lnTo>
                      <a:pt x="698" y="75"/>
                    </a:lnTo>
                    <a:lnTo>
                      <a:pt x="698" y="75"/>
                    </a:lnTo>
                    <a:lnTo>
                      <a:pt x="697" y="75"/>
                    </a:lnTo>
                    <a:lnTo>
                      <a:pt x="695" y="75"/>
                    </a:lnTo>
                    <a:lnTo>
                      <a:pt x="695" y="75"/>
                    </a:lnTo>
                    <a:lnTo>
                      <a:pt x="697" y="76"/>
                    </a:lnTo>
                    <a:lnTo>
                      <a:pt x="697" y="76"/>
                    </a:lnTo>
                    <a:lnTo>
                      <a:pt x="694" y="79"/>
                    </a:lnTo>
                    <a:lnTo>
                      <a:pt x="687" y="82"/>
                    </a:lnTo>
                    <a:lnTo>
                      <a:pt x="687" y="82"/>
                    </a:lnTo>
                    <a:lnTo>
                      <a:pt x="677" y="101"/>
                    </a:lnTo>
                    <a:lnTo>
                      <a:pt x="666" y="120"/>
                    </a:lnTo>
                    <a:lnTo>
                      <a:pt x="660" y="128"/>
                    </a:lnTo>
                    <a:lnTo>
                      <a:pt x="653" y="135"/>
                    </a:lnTo>
                    <a:lnTo>
                      <a:pt x="646" y="142"/>
                    </a:lnTo>
                    <a:lnTo>
                      <a:pt x="636" y="146"/>
                    </a:lnTo>
                    <a:lnTo>
                      <a:pt x="636" y="146"/>
                    </a:lnTo>
                    <a:lnTo>
                      <a:pt x="631" y="155"/>
                    </a:lnTo>
                    <a:lnTo>
                      <a:pt x="625" y="165"/>
                    </a:lnTo>
                    <a:lnTo>
                      <a:pt x="621" y="177"/>
                    </a:lnTo>
                    <a:lnTo>
                      <a:pt x="619" y="190"/>
                    </a:lnTo>
                    <a:lnTo>
                      <a:pt x="618" y="204"/>
                    </a:lnTo>
                    <a:lnTo>
                      <a:pt x="618" y="217"/>
                    </a:lnTo>
                    <a:lnTo>
                      <a:pt x="618" y="228"/>
                    </a:lnTo>
                    <a:lnTo>
                      <a:pt x="621" y="238"/>
                    </a:lnTo>
                    <a:lnTo>
                      <a:pt x="621" y="238"/>
                    </a:lnTo>
                    <a:lnTo>
                      <a:pt x="624" y="231"/>
                    </a:lnTo>
                    <a:lnTo>
                      <a:pt x="628" y="224"/>
                    </a:lnTo>
                    <a:lnTo>
                      <a:pt x="638" y="211"/>
                    </a:lnTo>
                    <a:lnTo>
                      <a:pt x="647" y="198"/>
                    </a:lnTo>
                    <a:lnTo>
                      <a:pt x="652" y="191"/>
                    </a:lnTo>
                    <a:lnTo>
                      <a:pt x="656" y="184"/>
                    </a:lnTo>
                    <a:lnTo>
                      <a:pt x="656" y="184"/>
                    </a:lnTo>
                    <a:lnTo>
                      <a:pt x="659" y="172"/>
                    </a:lnTo>
                    <a:lnTo>
                      <a:pt x="660" y="159"/>
                    </a:lnTo>
                    <a:lnTo>
                      <a:pt x="661" y="153"/>
                    </a:lnTo>
                    <a:lnTo>
                      <a:pt x="664" y="148"/>
                    </a:lnTo>
                    <a:lnTo>
                      <a:pt x="668" y="144"/>
                    </a:lnTo>
                    <a:lnTo>
                      <a:pt x="673" y="142"/>
                    </a:lnTo>
                    <a:lnTo>
                      <a:pt x="673" y="142"/>
                    </a:lnTo>
                    <a:lnTo>
                      <a:pt x="668" y="156"/>
                    </a:lnTo>
                    <a:lnTo>
                      <a:pt x="668" y="163"/>
                    </a:lnTo>
                    <a:lnTo>
                      <a:pt x="670" y="166"/>
                    </a:lnTo>
                    <a:lnTo>
                      <a:pt x="671" y="167"/>
                    </a:lnTo>
                    <a:lnTo>
                      <a:pt x="671" y="167"/>
                    </a:lnTo>
                    <a:lnTo>
                      <a:pt x="677" y="159"/>
                    </a:lnTo>
                    <a:lnTo>
                      <a:pt x="684" y="152"/>
                    </a:lnTo>
                    <a:lnTo>
                      <a:pt x="691" y="144"/>
                    </a:lnTo>
                    <a:lnTo>
                      <a:pt x="698" y="137"/>
                    </a:lnTo>
                    <a:lnTo>
                      <a:pt x="698" y="137"/>
                    </a:lnTo>
                    <a:lnTo>
                      <a:pt x="698" y="131"/>
                    </a:lnTo>
                    <a:lnTo>
                      <a:pt x="699" y="124"/>
                    </a:lnTo>
                    <a:lnTo>
                      <a:pt x="706" y="111"/>
                    </a:lnTo>
                    <a:lnTo>
                      <a:pt x="715" y="100"/>
                    </a:lnTo>
                    <a:lnTo>
                      <a:pt x="719" y="97"/>
                    </a:lnTo>
                    <a:lnTo>
                      <a:pt x="723" y="94"/>
                    </a:lnTo>
                    <a:lnTo>
                      <a:pt x="723" y="94"/>
                    </a:lnTo>
                    <a:lnTo>
                      <a:pt x="723" y="100"/>
                    </a:lnTo>
                    <a:lnTo>
                      <a:pt x="720" y="104"/>
                    </a:lnTo>
                    <a:lnTo>
                      <a:pt x="716" y="113"/>
                    </a:lnTo>
                    <a:lnTo>
                      <a:pt x="712" y="120"/>
                    </a:lnTo>
                    <a:lnTo>
                      <a:pt x="709" y="129"/>
                    </a:lnTo>
                    <a:lnTo>
                      <a:pt x="709" y="129"/>
                    </a:lnTo>
                    <a:lnTo>
                      <a:pt x="725" y="122"/>
                    </a:lnTo>
                    <a:lnTo>
                      <a:pt x="739" y="114"/>
                    </a:lnTo>
                    <a:lnTo>
                      <a:pt x="754" y="106"/>
                    </a:lnTo>
                    <a:lnTo>
                      <a:pt x="761" y="103"/>
                    </a:lnTo>
                    <a:lnTo>
                      <a:pt x="770" y="101"/>
                    </a:lnTo>
                    <a:lnTo>
                      <a:pt x="770" y="101"/>
                    </a:lnTo>
                    <a:lnTo>
                      <a:pt x="775" y="96"/>
                    </a:lnTo>
                    <a:lnTo>
                      <a:pt x="782" y="92"/>
                    </a:lnTo>
                    <a:lnTo>
                      <a:pt x="799" y="83"/>
                    </a:lnTo>
                    <a:lnTo>
                      <a:pt x="816" y="76"/>
                    </a:lnTo>
                    <a:lnTo>
                      <a:pt x="830" y="72"/>
                    </a:lnTo>
                    <a:lnTo>
                      <a:pt x="830" y="72"/>
                    </a:lnTo>
                    <a:lnTo>
                      <a:pt x="829" y="76"/>
                    </a:lnTo>
                    <a:lnTo>
                      <a:pt x="826" y="79"/>
                    </a:lnTo>
                    <a:lnTo>
                      <a:pt x="820" y="83"/>
                    </a:lnTo>
                    <a:lnTo>
                      <a:pt x="813" y="89"/>
                    </a:lnTo>
                    <a:lnTo>
                      <a:pt x="807" y="94"/>
                    </a:lnTo>
                    <a:lnTo>
                      <a:pt x="807" y="94"/>
                    </a:lnTo>
                    <a:lnTo>
                      <a:pt x="817" y="92"/>
                    </a:lnTo>
                    <a:lnTo>
                      <a:pt x="827" y="90"/>
                    </a:lnTo>
                    <a:lnTo>
                      <a:pt x="848" y="89"/>
                    </a:lnTo>
                    <a:lnTo>
                      <a:pt x="871" y="89"/>
                    </a:lnTo>
                    <a:lnTo>
                      <a:pt x="893" y="86"/>
                    </a:lnTo>
                    <a:lnTo>
                      <a:pt x="893" y="86"/>
                    </a:lnTo>
                    <a:lnTo>
                      <a:pt x="902" y="83"/>
                    </a:lnTo>
                    <a:lnTo>
                      <a:pt x="910" y="80"/>
                    </a:lnTo>
                    <a:lnTo>
                      <a:pt x="928" y="73"/>
                    </a:lnTo>
                    <a:lnTo>
                      <a:pt x="946" y="68"/>
                    </a:lnTo>
                    <a:lnTo>
                      <a:pt x="956" y="66"/>
                    </a:lnTo>
                    <a:lnTo>
                      <a:pt x="965" y="66"/>
                    </a:lnTo>
                    <a:lnTo>
                      <a:pt x="965" y="66"/>
                    </a:lnTo>
                    <a:lnTo>
                      <a:pt x="958" y="73"/>
                    </a:lnTo>
                    <a:lnTo>
                      <a:pt x="949" y="79"/>
                    </a:lnTo>
                    <a:lnTo>
                      <a:pt x="941" y="85"/>
                    </a:lnTo>
                    <a:lnTo>
                      <a:pt x="931" y="89"/>
                    </a:lnTo>
                    <a:lnTo>
                      <a:pt x="909" y="93"/>
                    </a:lnTo>
                    <a:lnTo>
                      <a:pt x="886" y="97"/>
                    </a:lnTo>
                    <a:lnTo>
                      <a:pt x="838" y="101"/>
                    </a:lnTo>
                    <a:lnTo>
                      <a:pt x="816" y="106"/>
                    </a:lnTo>
                    <a:lnTo>
                      <a:pt x="805" y="108"/>
                    </a:lnTo>
                    <a:lnTo>
                      <a:pt x="795" y="111"/>
                    </a:lnTo>
                    <a:lnTo>
                      <a:pt x="795" y="111"/>
                    </a:lnTo>
                    <a:lnTo>
                      <a:pt x="823" y="127"/>
                    </a:lnTo>
                    <a:lnTo>
                      <a:pt x="836" y="135"/>
                    </a:lnTo>
                    <a:lnTo>
                      <a:pt x="840" y="139"/>
                    </a:lnTo>
                    <a:lnTo>
                      <a:pt x="843" y="145"/>
                    </a:lnTo>
                    <a:lnTo>
                      <a:pt x="843" y="145"/>
                    </a:lnTo>
                    <a:lnTo>
                      <a:pt x="836" y="144"/>
                    </a:lnTo>
                    <a:lnTo>
                      <a:pt x="827" y="139"/>
                    </a:lnTo>
                    <a:lnTo>
                      <a:pt x="810" y="131"/>
                    </a:lnTo>
                    <a:lnTo>
                      <a:pt x="793" y="122"/>
                    </a:lnTo>
                    <a:lnTo>
                      <a:pt x="784" y="120"/>
                    </a:lnTo>
                    <a:lnTo>
                      <a:pt x="774" y="118"/>
                    </a:lnTo>
                    <a:lnTo>
                      <a:pt x="774" y="118"/>
                    </a:lnTo>
                    <a:lnTo>
                      <a:pt x="767" y="120"/>
                    </a:lnTo>
                    <a:lnTo>
                      <a:pt x="760" y="120"/>
                    </a:lnTo>
                    <a:lnTo>
                      <a:pt x="747" y="125"/>
                    </a:lnTo>
                    <a:lnTo>
                      <a:pt x="736" y="132"/>
                    </a:lnTo>
                    <a:lnTo>
                      <a:pt x="723" y="139"/>
                    </a:lnTo>
                    <a:lnTo>
                      <a:pt x="723" y="139"/>
                    </a:lnTo>
                    <a:lnTo>
                      <a:pt x="739" y="144"/>
                    </a:lnTo>
                    <a:lnTo>
                      <a:pt x="753" y="149"/>
                    </a:lnTo>
                    <a:lnTo>
                      <a:pt x="765" y="155"/>
                    </a:lnTo>
                    <a:lnTo>
                      <a:pt x="777" y="163"/>
                    </a:lnTo>
                    <a:lnTo>
                      <a:pt x="777" y="163"/>
                    </a:lnTo>
                    <a:lnTo>
                      <a:pt x="768" y="162"/>
                    </a:lnTo>
                    <a:lnTo>
                      <a:pt x="760" y="160"/>
                    </a:lnTo>
                    <a:lnTo>
                      <a:pt x="743" y="155"/>
                    </a:lnTo>
                    <a:lnTo>
                      <a:pt x="733" y="152"/>
                    </a:lnTo>
                    <a:lnTo>
                      <a:pt x="725" y="151"/>
                    </a:lnTo>
                    <a:lnTo>
                      <a:pt x="716" y="151"/>
                    </a:lnTo>
                    <a:lnTo>
                      <a:pt x="708" y="152"/>
                    </a:lnTo>
                    <a:lnTo>
                      <a:pt x="708" y="152"/>
                    </a:lnTo>
                    <a:lnTo>
                      <a:pt x="701" y="156"/>
                    </a:lnTo>
                    <a:lnTo>
                      <a:pt x="695" y="160"/>
                    </a:lnTo>
                    <a:lnTo>
                      <a:pt x="684" y="170"/>
                    </a:lnTo>
                    <a:lnTo>
                      <a:pt x="674" y="181"/>
                    </a:lnTo>
                    <a:lnTo>
                      <a:pt x="666" y="194"/>
                    </a:lnTo>
                    <a:lnTo>
                      <a:pt x="666" y="194"/>
                    </a:lnTo>
                    <a:lnTo>
                      <a:pt x="683" y="191"/>
                    </a:lnTo>
                    <a:lnTo>
                      <a:pt x="698" y="188"/>
                    </a:lnTo>
                    <a:lnTo>
                      <a:pt x="706" y="188"/>
                    </a:lnTo>
                    <a:lnTo>
                      <a:pt x="715" y="190"/>
                    </a:lnTo>
                    <a:lnTo>
                      <a:pt x="722" y="193"/>
                    </a:lnTo>
                    <a:lnTo>
                      <a:pt x="727" y="195"/>
                    </a:lnTo>
                    <a:lnTo>
                      <a:pt x="727" y="195"/>
                    </a:lnTo>
                    <a:lnTo>
                      <a:pt x="716" y="195"/>
                    </a:lnTo>
                    <a:lnTo>
                      <a:pt x="706" y="197"/>
                    </a:lnTo>
                    <a:lnTo>
                      <a:pt x="697" y="198"/>
                    </a:lnTo>
                    <a:lnTo>
                      <a:pt x="688" y="201"/>
                    </a:lnTo>
                    <a:lnTo>
                      <a:pt x="670" y="207"/>
                    </a:lnTo>
                    <a:lnTo>
                      <a:pt x="660" y="210"/>
                    </a:lnTo>
                    <a:lnTo>
                      <a:pt x="652" y="211"/>
                    </a:lnTo>
                    <a:lnTo>
                      <a:pt x="652" y="211"/>
                    </a:lnTo>
                    <a:lnTo>
                      <a:pt x="643" y="225"/>
                    </a:lnTo>
                    <a:lnTo>
                      <a:pt x="633" y="239"/>
                    </a:lnTo>
                    <a:lnTo>
                      <a:pt x="631" y="246"/>
                    </a:lnTo>
                    <a:lnTo>
                      <a:pt x="626" y="253"/>
                    </a:lnTo>
                    <a:lnTo>
                      <a:pt x="625" y="261"/>
                    </a:lnTo>
                    <a:lnTo>
                      <a:pt x="624" y="270"/>
                    </a:lnTo>
                    <a:lnTo>
                      <a:pt x="624" y="270"/>
                    </a:lnTo>
                    <a:lnTo>
                      <a:pt x="625" y="264"/>
                    </a:lnTo>
                    <a:lnTo>
                      <a:pt x="628" y="260"/>
                    </a:lnTo>
                    <a:lnTo>
                      <a:pt x="631" y="256"/>
                    </a:lnTo>
                    <a:lnTo>
                      <a:pt x="631" y="250"/>
                    </a:lnTo>
                    <a:lnTo>
                      <a:pt x="631" y="250"/>
                    </a:lnTo>
                    <a:lnTo>
                      <a:pt x="652" y="233"/>
                    </a:lnTo>
                    <a:lnTo>
                      <a:pt x="663" y="226"/>
                    </a:lnTo>
                    <a:lnTo>
                      <a:pt x="668" y="224"/>
                    </a:lnTo>
                    <a:lnTo>
                      <a:pt x="677" y="222"/>
                    </a:lnTo>
                    <a:lnTo>
                      <a:pt x="677" y="222"/>
                    </a:lnTo>
                    <a:lnTo>
                      <a:pt x="690" y="221"/>
                    </a:lnTo>
                    <a:lnTo>
                      <a:pt x="702" y="219"/>
                    </a:lnTo>
                    <a:lnTo>
                      <a:pt x="715" y="218"/>
                    </a:lnTo>
                    <a:lnTo>
                      <a:pt x="727" y="215"/>
                    </a:lnTo>
                    <a:lnTo>
                      <a:pt x="727" y="215"/>
                    </a:lnTo>
                    <a:lnTo>
                      <a:pt x="733" y="212"/>
                    </a:lnTo>
                    <a:lnTo>
                      <a:pt x="739" y="208"/>
                    </a:lnTo>
                    <a:lnTo>
                      <a:pt x="747" y="197"/>
                    </a:lnTo>
                    <a:lnTo>
                      <a:pt x="751" y="193"/>
                    </a:lnTo>
                    <a:lnTo>
                      <a:pt x="757" y="188"/>
                    </a:lnTo>
                    <a:lnTo>
                      <a:pt x="763" y="186"/>
                    </a:lnTo>
                    <a:lnTo>
                      <a:pt x="770" y="184"/>
                    </a:lnTo>
                    <a:lnTo>
                      <a:pt x="770" y="184"/>
                    </a:lnTo>
                    <a:lnTo>
                      <a:pt x="777" y="188"/>
                    </a:lnTo>
                    <a:lnTo>
                      <a:pt x="784" y="193"/>
                    </a:lnTo>
                    <a:lnTo>
                      <a:pt x="791" y="195"/>
                    </a:lnTo>
                    <a:lnTo>
                      <a:pt x="798" y="197"/>
                    </a:lnTo>
                    <a:lnTo>
                      <a:pt x="805" y="197"/>
                    </a:lnTo>
                    <a:lnTo>
                      <a:pt x="812" y="197"/>
                    </a:lnTo>
                    <a:lnTo>
                      <a:pt x="819" y="195"/>
                    </a:lnTo>
                    <a:lnTo>
                      <a:pt x="826" y="193"/>
                    </a:lnTo>
                    <a:lnTo>
                      <a:pt x="833" y="190"/>
                    </a:lnTo>
                    <a:lnTo>
                      <a:pt x="838" y="186"/>
                    </a:lnTo>
                    <a:lnTo>
                      <a:pt x="844" y="181"/>
                    </a:lnTo>
                    <a:lnTo>
                      <a:pt x="848" y="174"/>
                    </a:lnTo>
                    <a:lnTo>
                      <a:pt x="852" y="169"/>
                    </a:lnTo>
                    <a:lnTo>
                      <a:pt x="855" y="160"/>
                    </a:lnTo>
                    <a:lnTo>
                      <a:pt x="857" y="152"/>
                    </a:lnTo>
                    <a:lnTo>
                      <a:pt x="858" y="144"/>
                    </a:lnTo>
                    <a:lnTo>
                      <a:pt x="858" y="144"/>
                    </a:lnTo>
                    <a:lnTo>
                      <a:pt x="864" y="139"/>
                    </a:lnTo>
                    <a:lnTo>
                      <a:pt x="872" y="137"/>
                    </a:lnTo>
                    <a:lnTo>
                      <a:pt x="879" y="135"/>
                    </a:lnTo>
                    <a:lnTo>
                      <a:pt x="887" y="134"/>
                    </a:lnTo>
                    <a:lnTo>
                      <a:pt x="904" y="132"/>
                    </a:lnTo>
                    <a:lnTo>
                      <a:pt x="913" y="131"/>
                    </a:lnTo>
                    <a:lnTo>
                      <a:pt x="921" y="129"/>
                    </a:lnTo>
                    <a:lnTo>
                      <a:pt x="921" y="129"/>
                    </a:lnTo>
                    <a:lnTo>
                      <a:pt x="932" y="124"/>
                    </a:lnTo>
                    <a:lnTo>
                      <a:pt x="942" y="118"/>
                    </a:lnTo>
                    <a:lnTo>
                      <a:pt x="952" y="110"/>
                    </a:lnTo>
                    <a:lnTo>
                      <a:pt x="959" y="101"/>
                    </a:lnTo>
                    <a:lnTo>
                      <a:pt x="975" y="83"/>
                    </a:lnTo>
                    <a:lnTo>
                      <a:pt x="990" y="64"/>
                    </a:lnTo>
                    <a:lnTo>
                      <a:pt x="990" y="64"/>
                    </a:lnTo>
                    <a:lnTo>
                      <a:pt x="973" y="56"/>
                    </a:lnTo>
                    <a:lnTo>
                      <a:pt x="956" y="51"/>
                    </a:lnTo>
                    <a:lnTo>
                      <a:pt x="941" y="45"/>
                    </a:lnTo>
                    <a:lnTo>
                      <a:pt x="932" y="44"/>
                    </a:lnTo>
                    <a:lnTo>
                      <a:pt x="923" y="44"/>
                    </a:lnTo>
                    <a:lnTo>
                      <a:pt x="923" y="44"/>
                    </a:lnTo>
                    <a:close/>
                    <a:moveTo>
                      <a:pt x="594" y="35"/>
                    </a:moveTo>
                    <a:lnTo>
                      <a:pt x="594" y="35"/>
                    </a:lnTo>
                    <a:lnTo>
                      <a:pt x="590" y="44"/>
                    </a:lnTo>
                    <a:lnTo>
                      <a:pt x="587" y="54"/>
                    </a:lnTo>
                    <a:lnTo>
                      <a:pt x="581" y="75"/>
                    </a:lnTo>
                    <a:lnTo>
                      <a:pt x="580" y="96"/>
                    </a:lnTo>
                    <a:lnTo>
                      <a:pt x="579" y="118"/>
                    </a:lnTo>
                    <a:lnTo>
                      <a:pt x="580" y="141"/>
                    </a:lnTo>
                    <a:lnTo>
                      <a:pt x="581" y="163"/>
                    </a:lnTo>
                    <a:lnTo>
                      <a:pt x="587" y="204"/>
                    </a:lnTo>
                    <a:lnTo>
                      <a:pt x="587" y="204"/>
                    </a:lnTo>
                    <a:lnTo>
                      <a:pt x="590" y="170"/>
                    </a:lnTo>
                    <a:lnTo>
                      <a:pt x="591" y="137"/>
                    </a:lnTo>
                    <a:lnTo>
                      <a:pt x="594" y="104"/>
                    </a:lnTo>
                    <a:lnTo>
                      <a:pt x="595" y="89"/>
                    </a:lnTo>
                    <a:lnTo>
                      <a:pt x="600" y="73"/>
                    </a:lnTo>
                    <a:lnTo>
                      <a:pt x="600" y="73"/>
                    </a:lnTo>
                    <a:lnTo>
                      <a:pt x="604" y="64"/>
                    </a:lnTo>
                    <a:lnTo>
                      <a:pt x="607" y="54"/>
                    </a:lnTo>
                    <a:lnTo>
                      <a:pt x="608" y="49"/>
                    </a:lnTo>
                    <a:lnTo>
                      <a:pt x="608" y="44"/>
                    </a:lnTo>
                    <a:lnTo>
                      <a:pt x="608" y="40"/>
                    </a:lnTo>
                    <a:lnTo>
                      <a:pt x="605" y="35"/>
                    </a:lnTo>
                    <a:lnTo>
                      <a:pt x="605" y="35"/>
                    </a:lnTo>
                    <a:lnTo>
                      <a:pt x="603" y="34"/>
                    </a:lnTo>
                    <a:lnTo>
                      <a:pt x="601" y="34"/>
                    </a:lnTo>
                    <a:lnTo>
                      <a:pt x="598" y="35"/>
                    </a:lnTo>
                    <a:lnTo>
                      <a:pt x="594" y="35"/>
                    </a:lnTo>
                    <a:lnTo>
                      <a:pt x="594" y="35"/>
                    </a:lnTo>
                    <a:close/>
                    <a:moveTo>
                      <a:pt x="603" y="242"/>
                    </a:moveTo>
                    <a:lnTo>
                      <a:pt x="603" y="242"/>
                    </a:lnTo>
                    <a:lnTo>
                      <a:pt x="604" y="245"/>
                    </a:lnTo>
                    <a:lnTo>
                      <a:pt x="604" y="246"/>
                    </a:lnTo>
                    <a:lnTo>
                      <a:pt x="605" y="243"/>
                    </a:lnTo>
                    <a:lnTo>
                      <a:pt x="604" y="235"/>
                    </a:lnTo>
                    <a:lnTo>
                      <a:pt x="604" y="232"/>
                    </a:lnTo>
                    <a:lnTo>
                      <a:pt x="601" y="229"/>
                    </a:lnTo>
                    <a:lnTo>
                      <a:pt x="601" y="229"/>
                    </a:lnTo>
                    <a:lnTo>
                      <a:pt x="601" y="236"/>
                    </a:lnTo>
                    <a:lnTo>
                      <a:pt x="603" y="242"/>
                    </a:lnTo>
                    <a:lnTo>
                      <a:pt x="603" y="242"/>
                    </a:lnTo>
                    <a:close/>
                    <a:moveTo>
                      <a:pt x="699" y="698"/>
                    </a:moveTo>
                    <a:lnTo>
                      <a:pt x="699" y="698"/>
                    </a:lnTo>
                    <a:lnTo>
                      <a:pt x="701" y="700"/>
                    </a:lnTo>
                    <a:lnTo>
                      <a:pt x="701" y="702"/>
                    </a:lnTo>
                    <a:lnTo>
                      <a:pt x="699" y="711"/>
                    </a:lnTo>
                    <a:lnTo>
                      <a:pt x="694" y="721"/>
                    </a:lnTo>
                    <a:lnTo>
                      <a:pt x="687" y="730"/>
                    </a:lnTo>
                    <a:lnTo>
                      <a:pt x="678" y="740"/>
                    </a:lnTo>
                    <a:lnTo>
                      <a:pt x="670" y="750"/>
                    </a:lnTo>
                    <a:lnTo>
                      <a:pt x="663" y="756"/>
                    </a:lnTo>
                    <a:lnTo>
                      <a:pt x="657" y="758"/>
                    </a:lnTo>
                    <a:lnTo>
                      <a:pt x="657" y="758"/>
                    </a:lnTo>
                    <a:lnTo>
                      <a:pt x="656" y="760"/>
                    </a:lnTo>
                    <a:lnTo>
                      <a:pt x="657" y="760"/>
                    </a:lnTo>
                    <a:lnTo>
                      <a:pt x="657" y="760"/>
                    </a:lnTo>
                    <a:lnTo>
                      <a:pt x="664" y="761"/>
                    </a:lnTo>
                    <a:lnTo>
                      <a:pt x="671" y="763"/>
                    </a:lnTo>
                    <a:lnTo>
                      <a:pt x="687" y="770"/>
                    </a:lnTo>
                    <a:lnTo>
                      <a:pt x="687" y="770"/>
                    </a:lnTo>
                    <a:lnTo>
                      <a:pt x="705" y="771"/>
                    </a:lnTo>
                    <a:lnTo>
                      <a:pt x="722" y="770"/>
                    </a:lnTo>
                    <a:lnTo>
                      <a:pt x="737" y="767"/>
                    </a:lnTo>
                    <a:lnTo>
                      <a:pt x="753" y="763"/>
                    </a:lnTo>
                    <a:lnTo>
                      <a:pt x="767" y="756"/>
                    </a:lnTo>
                    <a:lnTo>
                      <a:pt x="779" y="749"/>
                    </a:lnTo>
                    <a:lnTo>
                      <a:pt x="791" y="742"/>
                    </a:lnTo>
                    <a:lnTo>
                      <a:pt x="802" y="733"/>
                    </a:lnTo>
                    <a:lnTo>
                      <a:pt x="802" y="733"/>
                    </a:lnTo>
                    <a:lnTo>
                      <a:pt x="819" y="721"/>
                    </a:lnTo>
                    <a:lnTo>
                      <a:pt x="826" y="715"/>
                    </a:lnTo>
                    <a:lnTo>
                      <a:pt x="831" y="709"/>
                    </a:lnTo>
                    <a:lnTo>
                      <a:pt x="831" y="709"/>
                    </a:lnTo>
                    <a:lnTo>
                      <a:pt x="837" y="702"/>
                    </a:lnTo>
                    <a:lnTo>
                      <a:pt x="843" y="694"/>
                    </a:lnTo>
                    <a:lnTo>
                      <a:pt x="852" y="673"/>
                    </a:lnTo>
                    <a:lnTo>
                      <a:pt x="859" y="652"/>
                    </a:lnTo>
                    <a:lnTo>
                      <a:pt x="864" y="636"/>
                    </a:lnTo>
                    <a:lnTo>
                      <a:pt x="864" y="636"/>
                    </a:lnTo>
                    <a:lnTo>
                      <a:pt x="873" y="624"/>
                    </a:lnTo>
                    <a:lnTo>
                      <a:pt x="873" y="624"/>
                    </a:lnTo>
                    <a:lnTo>
                      <a:pt x="887" y="580"/>
                    </a:lnTo>
                    <a:lnTo>
                      <a:pt x="893" y="558"/>
                    </a:lnTo>
                    <a:lnTo>
                      <a:pt x="899" y="534"/>
                    </a:lnTo>
                    <a:lnTo>
                      <a:pt x="903" y="509"/>
                    </a:lnTo>
                    <a:lnTo>
                      <a:pt x="906" y="485"/>
                    </a:lnTo>
                    <a:lnTo>
                      <a:pt x="907" y="461"/>
                    </a:lnTo>
                    <a:lnTo>
                      <a:pt x="907" y="437"/>
                    </a:lnTo>
                    <a:lnTo>
                      <a:pt x="907" y="437"/>
                    </a:lnTo>
                    <a:lnTo>
                      <a:pt x="906" y="417"/>
                    </a:lnTo>
                    <a:lnTo>
                      <a:pt x="903" y="396"/>
                    </a:lnTo>
                    <a:lnTo>
                      <a:pt x="899" y="375"/>
                    </a:lnTo>
                    <a:lnTo>
                      <a:pt x="895" y="356"/>
                    </a:lnTo>
                    <a:lnTo>
                      <a:pt x="887" y="337"/>
                    </a:lnTo>
                    <a:lnTo>
                      <a:pt x="879" y="322"/>
                    </a:lnTo>
                    <a:lnTo>
                      <a:pt x="875" y="313"/>
                    </a:lnTo>
                    <a:lnTo>
                      <a:pt x="869" y="308"/>
                    </a:lnTo>
                    <a:lnTo>
                      <a:pt x="864" y="302"/>
                    </a:lnTo>
                    <a:lnTo>
                      <a:pt x="857" y="297"/>
                    </a:lnTo>
                    <a:lnTo>
                      <a:pt x="857" y="297"/>
                    </a:lnTo>
                    <a:lnTo>
                      <a:pt x="838" y="287"/>
                    </a:lnTo>
                    <a:lnTo>
                      <a:pt x="817" y="277"/>
                    </a:lnTo>
                    <a:lnTo>
                      <a:pt x="796" y="268"/>
                    </a:lnTo>
                    <a:lnTo>
                      <a:pt x="774" y="261"/>
                    </a:lnTo>
                    <a:lnTo>
                      <a:pt x="751" y="257"/>
                    </a:lnTo>
                    <a:lnTo>
                      <a:pt x="727" y="254"/>
                    </a:lnTo>
                    <a:lnTo>
                      <a:pt x="704" y="254"/>
                    </a:lnTo>
                    <a:lnTo>
                      <a:pt x="680" y="257"/>
                    </a:lnTo>
                    <a:lnTo>
                      <a:pt x="680" y="257"/>
                    </a:lnTo>
                    <a:lnTo>
                      <a:pt x="670" y="260"/>
                    </a:lnTo>
                    <a:lnTo>
                      <a:pt x="660" y="264"/>
                    </a:lnTo>
                    <a:lnTo>
                      <a:pt x="650" y="268"/>
                    </a:lnTo>
                    <a:lnTo>
                      <a:pt x="640" y="274"/>
                    </a:lnTo>
                    <a:lnTo>
                      <a:pt x="624" y="288"/>
                    </a:lnTo>
                    <a:lnTo>
                      <a:pt x="607" y="302"/>
                    </a:lnTo>
                    <a:lnTo>
                      <a:pt x="607" y="302"/>
                    </a:lnTo>
                    <a:lnTo>
                      <a:pt x="600" y="304"/>
                    </a:lnTo>
                    <a:lnTo>
                      <a:pt x="591" y="308"/>
                    </a:lnTo>
                    <a:lnTo>
                      <a:pt x="574" y="315"/>
                    </a:lnTo>
                    <a:lnTo>
                      <a:pt x="574" y="315"/>
                    </a:lnTo>
                    <a:lnTo>
                      <a:pt x="565" y="312"/>
                    </a:lnTo>
                    <a:lnTo>
                      <a:pt x="555" y="312"/>
                    </a:lnTo>
                    <a:lnTo>
                      <a:pt x="545" y="312"/>
                    </a:lnTo>
                    <a:lnTo>
                      <a:pt x="537" y="313"/>
                    </a:lnTo>
                    <a:lnTo>
                      <a:pt x="537" y="313"/>
                    </a:lnTo>
                    <a:lnTo>
                      <a:pt x="534" y="311"/>
                    </a:lnTo>
                    <a:lnTo>
                      <a:pt x="530" y="308"/>
                    </a:lnTo>
                    <a:lnTo>
                      <a:pt x="522" y="304"/>
                    </a:lnTo>
                    <a:lnTo>
                      <a:pt x="518" y="301"/>
                    </a:lnTo>
                    <a:lnTo>
                      <a:pt x="517" y="297"/>
                    </a:lnTo>
                    <a:lnTo>
                      <a:pt x="515" y="292"/>
                    </a:lnTo>
                    <a:lnTo>
                      <a:pt x="515" y="285"/>
                    </a:lnTo>
                    <a:lnTo>
                      <a:pt x="515" y="285"/>
                    </a:lnTo>
                    <a:lnTo>
                      <a:pt x="520" y="285"/>
                    </a:lnTo>
                    <a:lnTo>
                      <a:pt x="521" y="284"/>
                    </a:lnTo>
                    <a:lnTo>
                      <a:pt x="527" y="281"/>
                    </a:lnTo>
                    <a:lnTo>
                      <a:pt x="527" y="281"/>
                    </a:lnTo>
                    <a:lnTo>
                      <a:pt x="531" y="287"/>
                    </a:lnTo>
                    <a:lnTo>
                      <a:pt x="538" y="292"/>
                    </a:lnTo>
                    <a:lnTo>
                      <a:pt x="546" y="295"/>
                    </a:lnTo>
                    <a:lnTo>
                      <a:pt x="556" y="298"/>
                    </a:lnTo>
                    <a:lnTo>
                      <a:pt x="565" y="299"/>
                    </a:lnTo>
                    <a:lnTo>
                      <a:pt x="574" y="298"/>
                    </a:lnTo>
                    <a:lnTo>
                      <a:pt x="583" y="297"/>
                    </a:lnTo>
                    <a:lnTo>
                      <a:pt x="591" y="294"/>
                    </a:lnTo>
                    <a:lnTo>
                      <a:pt x="591" y="294"/>
                    </a:lnTo>
                    <a:lnTo>
                      <a:pt x="590" y="288"/>
                    </a:lnTo>
                    <a:lnTo>
                      <a:pt x="587" y="281"/>
                    </a:lnTo>
                    <a:lnTo>
                      <a:pt x="581" y="267"/>
                    </a:lnTo>
                    <a:lnTo>
                      <a:pt x="581" y="267"/>
                    </a:lnTo>
                    <a:lnTo>
                      <a:pt x="577" y="268"/>
                    </a:lnTo>
                    <a:lnTo>
                      <a:pt x="573" y="268"/>
                    </a:lnTo>
                    <a:lnTo>
                      <a:pt x="563" y="267"/>
                    </a:lnTo>
                    <a:lnTo>
                      <a:pt x="555" y="263"/>
                    </a:lnTo>
                    <a:lnTo>
                      <a:pt x="545" y="260"/>
                    </a:lnTo>
                    <a:lnTo>
                      <a:pt x="545" y="260"/>
                    </a:lnTo>
                    <a:lnTo>
                      <a:pt x="524" y="257"/>
                    </a:lnTo>
                    <a:lnTo>
                      <a:pt x="501" y="256"/>
                    </a:lnTo>
                    <a:lnTo>
                      <a:pt x="479" y="256"/>
                    </a:lnTo>
                    <a:lnTo>
                      <a:pt x="457" y="257"/>
                    </a:lnTo>
                    <a:lnTo>
                      <a:pt x="435" y="261"/>
                    </a:lnTo>
                    <a:lnTo>
                      <a:pt x="414" y="267"/>
                    </a:lnTo>
                    <a:lnTo>
                      <a:pt x="396" y="276"/>
                    </a:lnTo>
                    <a:lnTo>
                      <a:pt x="388" y="281"/>
                    </a:lnTo>
                    <a:lnTo>
                      <a:pt x="381" y="287"/>
                    </a:lnTo>
                    <a:lnTo>
                      <a:pt x="381" y="287"/>
                    </a:lnTo>
                    <a:lnTo>
                      <a:pt x="368" y="297"/>
                    </a:lnTo>
                    <a:lnTo>
                      <a:pt x="358" y="304"/>
                    </a:lnTo>
                    <a:lnTo>
                      <a:pt x="358" y="304"/>
                    </a:lnTo>
                    <a:lnTo>
                      <a:pt x="351" y="313"/>
                    </a:lnTo>
                    <a:lnTo>
                      <a:pt x="344" y="325"/>
                    </a:lnTo>
                    <a:lnTo>
                      <a:pt x="339" y="337"/>
                    </a:lnTo>
                    <a:lnTo>
                      <a:pt x="333" y="350"/>
                    </a:lnTo>
                    <a:lnTo>
                      <a:pt x="329" y="364"/>
                    </a:lnTo>
                    <a:lnTo>
                      <a:pt x="325" y="379"/>
                    </a:lnTo>
                    <a:lnTo>
                      <a:pt x="318" y="412"/>
                    </a:lnTo>
                    <a:lnTo>
                      <a:pt x="315" y="445"/>
                    </a:lnTo>
                    <a:lnTo>
                      <a:pt x="315" y="478"/>
                    </a:lnTo>
                    <a:lnTo>
                      <a:pt x="316" y="507"/>
                    </a:lnTo>
                    <a:lnTo>
                      <a:pt x="319" y="521"/>
                    </a:lnTo>
                    <a:lnTo>
                      <a:pt x="322" y="534"/>
                    </a:lnTo>
                    <a:lnTo>
                      <a:pt x="322" y="534"/>
                    </a:lnTo>
                    <a:lnTo>
                      <a:pt x="334" y="576"/>
                    </a:lnTo>
                    <a:lnTo>
                      <a:pt x="343" y="597"/>
                    </a:lnTo>
                    <a:lnTo>
                      <a:pt x="353" y="618"/>
                    </a:lnTo>
                    <a:lnTo>
                      <a:pt x="362" y="638"/>
                    </a:lnTo>
                    <a:lnTo>
                      <a:pt x="374" y="657"/>
                    </a:lnTo>
                    <a:lnTo>
                      <a:pt x="388" y="676"/>
                    </a:lnTo>
                    <a:lnTo>
                      <a:pt x="402" y="691"/>
                    </a:lnTo>
                    <a:lnTo>
                      <a:pt x="402" y="691"/>
                    </a:lnTo>
                    <a:lnTo>
                      <a:pt x="428" y="716"/>
                    </a:lnTo>
                    <a:lnTo>
                      <a:pt x="442" y="728"/>
                    </a:lnTo>
                    <a:lnTo>
                      <a:pt x="457" y="739"/>
                    </a:lnTo>
                    <a:lnTo>
                      <a:pt x="471" y="749"/>
                    </a:lnTo>
                    <a:lnTo>
                      <a:pt x="485" y="757"/>
                    </a:lnTo>
                    <a:lnTo>
                      <a:pt x="501" y="764"/>
                    </a:lnTo>
                    <a:lnTo>
                      <a:pt x="520" y="770"/>
                    </a:lnTo>
                    <a:lnTo>
                      <a:pt x="520" y="770"/>
                    </a:lnTo>
                    <a:lnTo>
                      <a:pt x="530" y="771"/>
                    </a:lnTo>
                    <a:lnTo>
                      <a:pt x="538" y="771"/>
                    </a:lnTo>
                    <a:lnTo>
                      <a:pt x="548" y="771"/>
                    </a:lnTo>
                    <a:lnTo>
                      <a:pt x="556" y="770"/>
                    </a:lnTo>
                    <a:lnTo>
                      <a:pt x="573" y="766"/>
                    </a:lnTo>
                    <a:lnTo>
                      <a:pt x="591" y="763"/>
                    </a:lnTo>
                    <a:lnTo>
                      <a:pt x="591" y="763"/>
                    </a:lnTo>
                    <a:lnTo>
                      <a:pt x="569" y="749"/>
                    </a:lnTo>
                    <a:lnTo>
                      <a:pt x="559" y="740"/>
                    </a:lnTo>
                    <a:lnTo>
                      <a:pt x="549" y="732"/>
                    </a:lnTo>
                    <a:lnTo>
                      <a:pt x="541" y="722"/>
                    </a:lnTo>
                    <a:lnTo>
                      <a:pt x="534" y="711"/>
                    </a:lnTo>
                    <a:lnTo>
                      <a:pt x="528" y="698"/>
                    </a:lnTo>
                    <a:lnTo>
                      <a:pt x="524" y="684"/>
                    </a:lnTo>
                    <a:lnTo>
                      <a:pt x="524" y="684"/>
                    </a:lnTo>
                    <a:lnTo>
                      <a:pt x="542" y="704"/>
                    </a:lnTo>
                    <a:lnTo>
                      <a:pt x="559" y="723"/>
                    </a:lnTo>
                    <a:lnTo>
                      <a:pt x="569" y="732"/>
                    </a:lnTo>
                    <a:lnTo>
                      <a:pt x="579" y="740"/>
                    </a:lnTo>
                    <a:lnTo>
                      <a:pt x="590" y="747"/>
                    </a:lnTo>
                    <a:lnTo>
                      <a:pt x="603" y="754"/>
                    </a:lnTo>
                    <a:lnTo>
                      <a:pt x="603" y="754"/>
                    </a:lnTo>
                    <a:lnTo>
                      <a:pt x="619" y="753"/>
                    </a:lnTo>
                    <a:lnTo>
                      <a:pt x="633" y="750"/>
                    </a:lnTo>
                    <a:lnTo>
                      <a:pt x="647" y="744"/>
                    </a:lnTo>
                    <a:lnTo>
                      <a:pt x="664" y="737"/>
                    </a:lnTo>
                    <a:lnTo>
                      <a:pt x="664" y="737"/>
                    </a:lnTo>
                    <a:lnTo>
                      <a:pt x="668" y="735"/>
                    </a:lnTo>
                    <a:lnTo>
                      <a:pt x="673" y="728"/>
                    </a:lnTo>
                    <a:lnTo>
                      <a:pt x="681" y="712"/>
                    </a:lnTo>
                    <a:lnTo>
                      <a:pt x="685" y="705"/>
                    </a:lnTo>
                    <a:lnTo>
                      <a:pt x="690" y="700"/>
                    </a:lnTo>
                    <a:lnTo>
                      <a:pt x="695" y="697"/>
                    </a:lnTo>
                    <a:lnTo>
                      <a:pt x="697" y="697"/>
                    </a:lnTo>
                    <a:lnTo>
                      <a:pt x="699" y="698"/>
                    </a:lnTo>
                    <a:lnTo>
                      <a:pt x="699" y="698"/>
                    </a:lnTo>
                    <a:close/>
                    <a:moveTo>
                      <a:pt x="465" y="766"/>
                    </a:moveTo>
                    <a:lnTo>
                      <a:pt x="465" y="766"/>
                    </a:lnTo>
                    <a:lnTo>
                      <a:pt x="455" y="756"/>
                    </a:lnTo>
                    <a:lnTo>
                      <a:pt x="445" y="746"/>
                    </a:lnTo>
                    <a:lnTo>
                      <a:pt x="423" y="729"/>
                    </a:lnTo>
                    <a:lnTo>
                      <a:pt x="423" y="729"/>
                    </a:lnTo>
                    <a:lnTo>
                      <a:pt x="421" y="730"/>
                    </a:lnTo>
                    <a:lnTo>
                      <a:pt x="420" y="730"/>
                    </a:lnTo>
                    <a:lnTo>
                      <a:pt x="420" y="730"/>
                    </a:lnTo>
                    <a:lnTo>
                      <a:pt x="416" y="732"/>
                    </a:lnTo>
                    <a:lnTo>
                      <a:pt x="413" y="732"/>
                    </a:lnTo>
                    <a:lnTo>
                      <a:pt x="407" y="730"/>
                    </a:lnTo>
                    <a:lnTo>
                      <a:pt x="407" y="730"/>
                    </a:lnTo>
                    <a:lnTo>
                      <a:pt x="372" y="743"/>
                    </a:lnTo>
                    <a:lnTo>
                      <a:pt x="336" y="753"/>
                    </a:lnTo>
                    <a:lnTo>
                      <a:pt x="298" y="763"/>
                    </a:lnTo>
                    <a:lnTo>
                      <a:pt x="259" y="771"/>
                    </a:lnTo>
                    <a:lnTo>
                      <a:pt x="259" y="771"/>
                    </a:lnTo>
                    <a:lnTo>
                      <a:pt x="240" y="774"/>
                    </a:lnTo>
                    <a:lnTo>
                      <a:pt x="221" y="777"/>
                    </a:lnTo>
                    <a:lnTo>
                      <a:pt x="180" y="784"/>
                    </a:lnTo>
                    <a:lnTo>
                      <a:pt x="180" y="784"/>
                    </a:lnTo>
                    <a:lnTo>
                      <a:pt x="155" y="788"/>
                    </a:lnTo>
                    <a:lnTo>
                      <a:pt x="125" y="794"/>
                    </a:lnTo>
                    <a:lnTo>
                      <a:pt x="113" y="798"/>
                    </a:lnTo>
                    <a:lnTo>
                      <a:pt x="100" y="802"/>
                    </a:lnTo>
                    <a:lnTo>
                      <a:pt x="89" y="808"/>
                    </a:lnTo>
                    <a:lnTo>
                      <a:pt x="80" y="815"/>
                    </a:lnTo>
                    <a:lnTo>
                      <a:pt x="80" y="815"/>
                    </a:lnTo>
                    <a:lnTo>
                      <a:pt x="111" y="823"/>
                    </a:lnTo>
                    <a:lnTo>
                      <a:pt x="146" y="830"/>
                    </a:lnTo>
                    <a:lnTo>
                      <a:pt x="183" y="837"/>
                    </a:lnTo>
                    <a:lnTo>
                      <a:pt x="221" y="843"/>
                    </a:lnTo>
                    <a:lnTo>
                      <a:pt x="259" y="847"/>
                    </a:lnTo>
                    <a:lnTo>
                      <a:pt x="296" y="850"/>
                    </a:lnTo>
                    <a:lnTo>
                      <a:pt x="332" y="851"/>
                    </a:lnTo>
                    <a:lnTo>
                      <a:pt x="364" y="850"/>
                    </a:lnTo>
                    <a:lnTo>
                      <a:pt x="364" y="850"/>
                    </a:lnTo>
                    <a:lnTo>
                      <a:pt x="374" y="853"/>
                    </a:lnTo>
                    <a:lnTo>
                      <a:pt x="385" y="854"/>
                    </a:lnTo>
                    <a:lnTo>
                      <a:pt x="407" y="854"/>
                    </a:lnTo>
                    <a:lnTo>
                      <a:pt x="430" y="854"/>
                    </a:lnTo>
                    <a:lnTo>
                      <a:pt x="452" y="855"/>
                    </a:lnTo>
                    <a:lnTo>
                      <a:pt x="452" y="855"/>
                    </a:lnTo>
                    <a:lnTo>
                      <a:pt x="496" y="860"/>
                    </a:lnTo>
                    <a:lnTo>
                      <a:pt x="541" y="865"/>
                    </a:lnTo>
                    <a:lnTo>
                      <a:pt x="586" y="872"/>
                    </a:lnTo>
                    <a:lnTo>
                      <a:pt x="631" y="876"/>
                    </a:lnTo>
                    <a:lnTo>
                      <a:pt x="631" y="876"/>
                    </a:lnTo>
                    <a:lnTo>
                      <a:pt x="708" y="882"/>
                    </a:lnTo>
                    <a:lnTo>
                      <a:pt x="788" y="889"/>
                    </a:lnTo>
                    <a:lnTo>
                      <a:pt x="869" y="896"/>
                    </a:lnTo>
                    <a:lnTo>
                      <a:pt x="949" y="902"/>
                    </a:lnTo>
                    <a:lnTo>
                      <a:pt x="949" y="902"/>
                    </a:lnTo>
                    <a:lnTo>
                      <a:pt x="980" y="905"/>
                    </a:lnTo>
                    <a:lnTo>
                      <a:pt x="994" y="906"/>
                    </a:lnTo>
                    <a:lnTo>
                      <a:pt x="1008" y="906"/>
                    </a:lnTo>
                    <a:lnTo>
                      <a:pt x="1008" y="906"/>
                    </a:lnTo>
                    <a:lnTo>
                      <a:pt x="1015" y="905"/>
                    </a:lnTo>
                    <a:lnTo>
                      <a:pt x="1022" y="905"/>
                    </a:lnTo>
                    <a:lnTo>
                      <a:pt x="1028" y="902"/>
                    </a:lnTo>
                    <a:lnTo>
                      <a:pt x="1033" y="897"/>
                    </a:lnTo>
                    <a:lnTo>
                      <a:pt x="1033" y="897"/>
                    </a:lnTo>
                    <a:lnTo>
                      <a:pt x="1039" y="900"/>
                    </a:lnTo>
                    <a:lnTo>
                      <a:pt x="1042" y="900"/>
                    </a:lnTo>
                    <a:lnTo>
                      <a:pt x="1045" y="900"/>
                    </a:lnTo>
                    <a:lnTo>
                      <a:pt x="1045" y="900"/>
                    </a:lnTo>
                    <a:lnTo>
                      <a:pt x="1078" y="883"/>
                    </a:lnTo>
                    <a:lnTo>
                      <a:pt x="1114" y="867"/>
                    </a:lnTo>
                    <a:lnTo>
                      <a:pt x="1184" y="836"/>
                    </a:lnTo>
                    <a:lnTo>
                      <a:pt x="1219" y="822"/>
                    </a:lnTo>
                    <a:lnTo>
                      <a:pt x="1254" y="805"/>
                    </a:lnTo>
                    <a:lnTo>
                      <a:pt x="1288" y="788"/>
                    </a:lnTo>
                    <a:lnTo>
                      <a:pt x="1320" y="770"/>
                    </a:lnTo>
                    <a:lnTo>
                      <a:pt x="1320" y="770"/>
                    </a:lnTo>
                    <a:lnTo>
                      <a:pt x="1321" y="771"/>
                    </a:lnTo>
                    <a:lnTo>
                      <a:pt x="1324" y="770"/>
                    </a:lnTo>
                    <a:lnTo>
                      <a:pt x="1327" y="770"/>
                    </a:lnTo>
                    <a:lnTo>
                      <a:pt x="1330" y="770"/>
                    </a:lnTo>
                    <a:lnTo>
                      <a:pt x="1330" y="770"/>
                    </a:lnTo>
                    <a:lnTo>
                      <a:pt x="1432" y="712"/>
                    </a:lnTo>
                    <a:lnTo>
                      <a:pt x="1483" y="684"/>
                    </a:lnTo>
                    <a:lnTo>
                      <a:pt x="1535" y="656"/>
                    </a:lnTo>
                    <a:lnTo>
                      <a:pt x="1535" y="656"/>
                    </a:lnTo>
                    <a:lnTo>
                      <a:pt x="1528" y="657"/>
                    </a:lnTo>
                    <a:lnTo>
                      <a:pt x="1521" y="657"/>
                    </a:lnTo>
                    <a:lnTo>
                      <a:pt x="1508" y="656"/>
                    </a:lnTo>
                    <a:lnTo>
                      <a:pt x="1494" y="655"/>
                    </a:lnTo>
                    <a:lnTo>
                      <a:pt x="1488" y="655"/>
                    </a:lnTo>
                    <a:lnTo>
                      <a:pt x="1480" y="657"/>
                    </a:lnTo>
                    <a:lnTo>
                      <a:pt x="1480" y="657"/>
                    </a:lnTo>
                    <a:lnTo>
                      <a:pt x="1469" y="655"/>
                    </a:lnTo>
                    <a:lnTo>
                      <a:pt x="1457" y="653"/>
                    </a:lnTo>
                    <a:lnTo>
                      <a:pt x="1434" y="652"/>
                    </a:lnTo>
                    <a:lnTo>
                      <a:pt x="1411" y="653"/>
                    </a:lnTo>
                    <a:lnTo>
                      <a:pt x="1387" y="652"/>
                    </a:lnTo>
                    <a:lnTo>
                      <a:pt x="1387" y="652"/>
                    </a:lnTo>
                    <a:lnTo>
                      <a:pt x="1380" y="652"/>
                    </a:lnTo>
                    <a:lnTo>
                      <a:pt x="1372" y="649"/>
                    </a:lnTo>
                    <a:lnTo>
                      <a:pt x="1365" y="646"/>
                    </a:lnTo>
                    <a:lnTo>
                      <a:pt x="1356" y="645"/>
                    </a:lnTo>
                    <a:lnTo>
                      <a:pt x="1356" y="645"/>
                    </a:lnTo>
                    <a:lnTo>
                      <a:pt x="1345" y="645"/>
                    </a:lnTo>
                    <a:lnTo>
                      <a:pt x="1334" y="643"/>
                    </a:lnTo>
                    <a:lnTo>
                      <a:pt x="1311" y="643"/>
                    </a:lnTo>
                    <a:lnTo>
                      <a:pt x="1311" y="643"/>
                    </a:lnTo>
                    <a:lnTo>
                      <a:pt x="1275" y="641"/>
                    </a:lnTo>
                    <a:lnTo>
                      <a:pt x="1258" y="639"/>
                    </a:lnTo>
                    <a:lnTo>
                      <a:pt x="1241" y="638"/>
                    </a:lnTo>
                    <a:lnTo>
                      <a:pt x="1241" y="638"/>
                    </a:lnTo>
                    <a:lnTo>
                      <a:pt x="1219" y="639"/>
                    </a:lnTo>
                    <a:lnTo>
                      <a:pt x="1209" y="641"/>
                    </a:lnTo>
                    <a:lnTo>
                      <a:pt x="1198" y="641"/>
                    </a:lnTo>
                    <a:lnTo>
                      <a:pt x="1198" y="641"/>
                    </a:lnTo>
                    <a:lnTo>
                      <a:pt x="1143" y="632"/>
                    </a:lnTo>
                    <a:lnTo>
                      <a:pt x="1085" y="625"/>
                    </a:lnTo>
                    <a:lnTo>
                      <a:pt x="1056" y="621"/>
                    </a:lnTo>
                    <a:lnTo>
                      <a:pt x="1026" y="619"/>
                    </a:lnTo>
                    <a:lnTo>
                      <a:pt x="998" y="619"/>
                    </a:lnTo>
                    <a:lnTo>
                      <a:pt x="972" y="621"/>
                    </a:lnTo>
                    <a:lnTo>
                      <a:pt x="972" y="621"/>
                    </a:lnTo>
                    <a:lnTo>
                      <a:pt x="968" y="619"/>
                    </a:lnTo>
                    <a:lnTo>
                      <a:pt x="963" y="618"/>
                    </a:lnTo>
                    <a:lnTo>
                      <a:pt x="958" y="617"/>
                    </a:lnTo>
                    <a:lnTo>
                      <a:pt x="955" y="615"/>
                    </a:lnTo>
                    <a:lnTo>
                      <a:pt x="955" y="615"/>
                    </a:lnTo>
                    <a:lnTo>
                      <a:pt x="937" y="621"/>
                    </a:lnTo>
                    <a:lnTo>
                      <a:pt x="918" y="628"/>
                    </a:lnTo>
                    <a:lnTo>
                      <a:pt x="902" y="635"/>
                    </a:lnTo>
                    <a:lnTo>
                      <a:pt x="885" y="642"/>
                    </a:lnTo>
                    <a:lnTo>
                      <a:pt x="885" y="642"/>
                    </a:lnTo>
                    <a:lnTo>
                      <a:pt x="868" y="677"/>
                    </a:lnTo>
                    <a:lnTo>
                      <a:pt x="858" y="695"/>
                    </a:lnTo>
                    <a:lnTo>
                      <a:pt x="848" y="712"/>
                    </a:lnTo>
                    <a:lnTo>
                      <a:pt x="837" y="728"/>
                    </a:lnTo>
                    <a:lnTo>
                      <a:pt x="824" y="742"/>
                    </a:lnTo>
                    <a:lnTo>
                      <a:pt x="810" y="756"/>
                    </a:lnTo>
                    <a:lnTo>
                      <a:pt x="795" y="766"/>
                    </a:lnTo>
                    <a:lnTo>
                      <a:pt x="795" y="766"/>
                    </a:lnTo>
                    <a:lnTo>
                      <a:pt x="781" y="773"/>
                    </a:lnTo>
                    <a:lnTo>
                      <a:pt x="765" y="778"/>
                    </a:lnTo>
                    <a:lnTo>
                      <a:pt x="749" y="782"/>
                    </a:lnTo>
                    <a:lnTo>
                      <a:pt x="732" y="785"/>
                    </a:lnTo>
                    <a:lnTo>
                      <a:pt x="713" y="785"/>
                    </a:lnTo>
                    <a:lnTo>
                      <a:pt x="695" y="785"/>
                    </a:lnTo>
                    <a:lnTo>
                      <a:pt x="677" y="781"/>
                    </a:lnTo>
                    <a:lnTo>
                      <a:pt x="659" y="777"/>
                    </a:lnTo>
                    <a:lnTo>
                      <a:pt x="659" y="777"/>
                    </a:lnTo>
                    <a:lnTo>
                      <a:pt x="660" y="780"/>
                    </a:lnTo>
                    <a:lnTo>
                      <a:pt x="661" y="781"/>
                    </a:lnTo>
                    <a:lnTo>
                      <a:pt x="666" y="785"/>
                    </a:lnTo>
                    <a:lnTo>
                      <a:pt x="668" y="788"/>
                    </a:lnTo>
                    <a:lnTo>
                      <a:pt x="670" y="791"/>
                    </a:lnTo>
                    <a:lnTo>
                      <a:pt x="671" y="794"/>
                    </a:lnTo>
                    <a:lnTo>
                      <a:pt x="671" y="794"/>
                    </a:lnTo>
                    <a:lnTo>
                      <a:pt x="668" y="799"/>
                    </a:lnTo>
                    <a:lnTo>
                      <a:pt x="667" y="802"/>
                    </a:lnTo>
                    <a:lnTo>
                      <a:pt x="664" y="805"/>
                    </a:lnTo>
                    <a:lnTo>
                      <a:pt x="664" y="805"/>
                    </a:lnTo>
                    <a:lnTo>
                      <a:pt x="657" y="805"/>
                    </a:lnTo>
                    <a:lnTo>
                      <a:pt x="653" y="805"/>
                    </a:lnTo>
                    <a:lnTo>
                      <a:pt x="643" y="802"/>
                    </a:lnTo>
                    <a:lnTo>
                      <a:pt x="635" y="799"/>
                    </a:lnTo>
                    <a:lnTo>
                      <a:pt x="629" y="798"/>
                    </a:lnTo>
                    <a:lnTo>
                      <a:pt x="624" y="799"/>
                    </a:lnTo>
                    <a:lnTo>
                      <a:pt x="624" y="799"/>
                    </a:lnTo>
                    <a:lnTo>
                      <a:pt x="618" y="802"/>
                    </a:lnTo>
                    <a:lnTo>
                      <a:pt x="612" y="805"/>
                    </a:lnTo>
                    <a:lnTo>
                      <a:pt x="604" y="813"/>
                    </a:lnTo>
                    <a:lnTo>
                      <a:pt x="598" y="816"/>
                    </a:lnTo>
                    <a:lnTo>
                      <a:pt x="594" y="819"/>
                    </a:lnTo>
                    <a:lnTo>
                      <a:pt x="588" y="817"/>
                    </a:lnTo>
                    <a:lnTo>
                      <a:pt x="581" y="815"/>
                    </a:lnTo>
                    <a:lnTo>
                      <a:pt x="581" y="815"/>
                    </a:lnTo>
                    <a:lnTo>
                      <a:pt x="580" y="806"/>
                    </a:lnTo>
                    <a:lnTo>
                      <a:pt x="576" y="799"/>
                    </a:lnTo>
                    <a:lnTo>
                      <a:pt x="573" y="792"/>
                    </a:lnTo>
                    <a:lnTo>
                      <a:pt x="570" y="785"/>
                    </a:lnTo>
                    <a:lnTo>
                      <a:pt x="570" y="785"/>
                    </a:lnTo>
                    <a:lnTo>
                      <a:pt x="556" y="788"/>
                    </a:lnTo>
                    <a:lnTo>
                      <a:pt x="542" y="788"/>
                    </a:lnTo>
                    <a:lnTo>
                      <a:pt x="530" y="785"/>
                    </a:lnTo>
                    <a:lnTo>
                      <a:pt x="517" y="782"/>
                    </a:lnTo>
                    <a:lnTo>
                      <a:pt x="492" y="774"/>
                    </a:lnTo>
                    <a:lnTo>
                      <a:pt x="479" y="770"/>
                    </a:lnTo>
                    <a:lnTo>
                      <a:pt x="465" y="766"/>
                    </a:lnTo>
                    <a:lnTo>
                      <a:pt x="465" y="766"/>
                    </a:lnTo>
                    <a:close/>
                    <a:moveTo>
                      <a:pt x="1344" y="955"/>
                    </a:moveTo>
                    <a:lnTo>
                      <a:pt x="1344" y="955"/>
                    </a:lnTo>
                    <a:lnTo>
                      <a:pt x="1372" y="938"/>
                    </a:lnTo>
                    <a:lnTo>
                      <a:pt x="1384" y="930"/>
                    </a:lnTo>
                    <a:lnTo>
                      <a:pt x="1398" y="921"/>
                    </a:lnTo>
                    <a:lnTo>
                      <a:pt x="1398" y="921"/>
                    </a:lnTo>
                    <a:lnTo>
                      <a:pt x="1427" y="906"/>
                    </a:lnTo>
                    <a:lnTo>
                      <a:pt x="1453" y="888"/>
                    </a:lnTo>
                    <a:lnTo>
                      <a:pt x="1504" y="851"/>
                    </a:lnTo>
                    <a:lnTo>
                      <a:pt x="1504" y="851"/>
                    </a:lnTo>
                    <a:lnTo>
                      <a:pt x="1529" y="836"/>
                    </a:lnTo>
                    <a:lnTo>
                      <a:pt x="1554" y="820"/>
                    </a:lnTo>
                    <a:lnTo>
                      <a:pt x="1578" y="805"/>
                    </a:lnTo>
                    <a:lnTo>
                      <a:pt x="1589" y="798"/>
                    </a:lnTo>
                    <a:lnTo>
                      <a:pt x="1598" y="788"/>
                    </a:lnTo>
                    <a:lnTo>
                      <a:pt x="1598" y="788"/>
                    </a:lnTo>
                    <a:lnTo>
                      <a:pt x="1603" y="781"/>
                    </a:lnTo>
                    <a:lnTo>
                      <a:pt x="1608" y="773"/>
                    </a:lnTo>
                    <a:lnTo>
                      <a:pt x="1612" y="764"/>
                    </a:lnTo>
                    <a:lnTo>
                      <a:pt x="1616" y="754"/>
                    </a:lnTo>
                    <a:lnTo>
                      <a:pt x="1617" y="744"/>
                    </a:lnTo>
                    <a:lnTo>
                      <a:pt x="1619" y="735"/>
                    </a:lnTo>
                    <a:lnTo>
                      <a:pt x="1619" y="725"/>
                    </a:lnTo>
                    <a:lnTo>
                      <a:pt x="1619" y="714"/>
                    </a:lnTo>
                    <a:lnTo>
                      <a:pt x="1616" y="705"/>
                    </a:lnTo>
                    <a:lnTo>
                      <a:pt x="1613" y="695"/>
                    </a:lnTo>
                    <a:lnTo>
                      <a:pt x="1609" y="687"/>
                    </a:lnTo>
                    <a:lnTo>
                      <a:pt x="1603" y="678"/>
                    </a:lnTo>
                    <a:lnTo>
                      <a:pt x="1596" y="671"/>
                    </a:lnTo>
                    <a:lnTo>
                      <a:pt x="1589" y="666"/>
                    </a:lnTo>
                    <a:lnTo>
                      <a:pt x="1580" y="662"/>
                    </a:lnTo>
                    <a:lnTo>
                      <a:pt x="1570" y="659"/>
                    </a:lnTo>
                    <a:lnTo>
                      <a:pt x="1570" y="659"/>
                    </a:lnTo>
                    <a:lnTo>
                      <a:pt x="1568" y="659"/>
                    </a:lnTo>
                    <a:lnTo>
                      <a:pt x="1564" y="662"/>
                    </a:lnTo>
                    <a:lnTo>
                      <a:pt x="1561" y="664"/>
                    </a:lnTo>
                    <a:lnTo>
                      <a:pt x="1559" y="667"/>
                    </a:lnTo>
                    <a:lnTo>
                      <a:pt x="1559" y="667"/>
                    </a:lnTo>
                    <a:lnTo>
                      <a:pt x="1553" y="669"/>
                    </a:lnTo>
                    <a:lnTo>
                      <a:pt x="1546" y="670"/>
                    </a:lnTo>
                    <a:lnTo>
                      <a:pt x="1533" y="676"/>
                    </a:lnTo>
                    <a:lnTo>
                      <a:pt x="1508" y="688"/>
                    </a:lnTo>
                    <a:lnTo>
                      <a:pt x="1508" y="688"/>
                    </a:lnTo>
                    <a:lnTo>
                      <a:pt x="1488" y="698"/>
                    </a:lnTo>
                    <a:lnTo>
                      <a:pt x="1470" y="708"/>
                    </a:lnTo>
                    <a:lnTo>
                      <a:pt x="1470" y="708"/>
                    </a:lnTo>
                    <a:lnTo>
                      <a:pt x="1421" y="736"/>
                    </a:lnTo>
                    <a:lnTo>
                      <a:pt x="1370" y="764"/>
                    </a:lnTo>
                    <a:lnTo>
                      <a:pt x="1320" y="789"/>
                    </a:lnTo>
                    <a:lnTo>
                      <a:pt x="1268" y="815"/>
                    </a:lnTo>
                    <a:lnTo>
                      <a:pt x="1215" y="840"/>
                    </a:lnTo>
                    <a:lnTo>
                      <a:pt x="1161" y="864"/>
                    </a:lnTo>
                    <a:lnTo>
                      <a:pt x="1052" y="909"/>
                    </a:lnTo>
                    <a:lnTo>
                      <a:pt x="1052" y="909"/>
                    </a:lnTo>
                    <a:lnTo>
                      <a:pt x="1059" y="919"/>
                    </a:lnTo>
                    <a:lnTo>
                      <a:pt x="1066" y="928"/>
                    </a:lnTo>
                    <a:lnTo>
                      <a:pt x="1073" y="938"/>
                    </a:lnTo>
                    <a:lnTo>
                      <a:pt x="1078" y="951"/>
                    </a:lnTo>
                    <a:lnTo>
                      <a:pt x="1087" y="975"/>
                    </a:lnTo>
                    <a:lnTo>
                      <a:pt x="1094" y="1001"/>
                    </a:lnTo>
                    <a:lnTo>
                      <a:pt x="1097" y="1028"/>
                    </a:lnTo>
                    <a:lnTo>
                      <a:pt x="1097" y="1056"/>
                    </a:lnTo>
                    <a:lnTo>
                      <a:pt x="1097" y="1069"/>
                    </a:lnTo>
                    <a:lnTo>
                      <a:pt x="1094" y="1081"/>
                    </a:lnTo>
                    <a:lnTo>
                      <a:pt x="1091" y="1094"/>
                    </a:lnTo>
                    <a:lnTo>
                      <a:pt x="1087" y="1105"/>
                    </a:lnTo>
                    <a:lnTo>
                      <a:pt x="1087" y="1105"/>
                    </a:lnTo>
                    <a:lnTo>
                      <a:pt x="1147" y="1070"/>
                    </a:lnTo>
                    <a:lnTo>
                      <a:pt x="1213" y="1032"/>
                    </a:lnTo>
                    <a:lnTo>
                      <a:pt x="1281" y="992"/>
                    </a:lnTo>
                    <a:lnTo>
                      <a:pt x="1344" y="955"/>
                    </a:lnTo>
                    <a:lnTo>
                      <a:pt x="1344" y="955"/>
                    </a:lnTo>
                    <a:close/>
                    <a:moveTo>
                      <a:pt x="626" y="778"/>
                    </a:moveTo>
                    <a:lnTo>
                      <a:pt x="626" y="778"/>
                    </a:lnTo>
                    <a:lnTo>
                      <a:pt x="635" y="782"/>
                    </a:lnTo>
                    <a:lnTo>
                      <a:pt x="640" y="784"/>
                    </a:lnTo>
                    <a:lnTo>
                      <a:pt x="643" y="784"/>
                    </a:lnTo>
                    <a:lnTo>
                      <a:pt x="645" y="784"/>
                    </a:lnTo>
                    <a:lnTo>
                      <a:pt x="645" y="784"/>
                    </a:lnTo>
                    <a:lnTo>
                      <a:pt x="643" y="782"/>
                    </a:lnTo>
                    <a:lnTo>
                      <a:pt x="642" y="781"/>
                    </a:lnTo>
                    <a:lnTo>
                      <a:pt x="642" y="774"/>
                    </a:lnTo>
                    <a:lnTo>
                      <a:pt x="642" y="774"/>
                    </a:lnTo>
                    <a:lnTo>
                      <a:pt x="632" y="774"/>
                    </a:lnTo>
                    <a:lnTo>
                      <a:pt x="629" y="775"/>
                    </a:lnTo>
                    <a:lnTo>
                      <a:pt x="626" y="778"/>
                    </a:lnTo>
                    <a:lnTo>
                      <a:pt x="626" y="778"/>
                    </a:lnTo>
                    <a:close/>
                    <a:moveTo>
                      <a:pt x="588" y="781"/>
                    </a:moveTo>
                    <a:lnTo>
                      <a:pt x="588" y="781"/>
                    </a:lnTo>
                    <a:lnTo>
                      <a:pt x="588" y="784"/>
                    </a:lnTo>
                    <a:lnTo>
                      <a:pt x="588" y="785"/>
                    </a:lnTo>
                    <a:lnTo>
                      <a:pt x="587" y="785"/>
                    </a:lnTo>
                    <a:lnTo>
                      <a:pt x="587" y="785"/>
                    </a:lnTo>
                    <a:lnTo>
                      <a:pt x="590" y="794"/>
                    </a:lnTo>
                    <a:lnTo>
                      <a:pt x="594" y="799"/>
                    </a:lnTo>
                    <a:lnTo>
                      <a:pt x="594" y="799"/>
                    </a:lnTo>
                    <a:lnTo>
                      <a:pt x="601" y="795"/>
                    </a:lnTo>
                    <a:lnTo>
                      <a:pt x="607" y="791"/>
                    </a:lnTo>
                    <a:lnTo>
                      <a:pt x="617" y="780"/>
                    </a:lnTo>
                    <a:lnTo>
                      <a:pt x="617" y="780"/>
                    </a:lnTo>
                    <a:lnTo>
                      <a:pt x="610" y="782"/>
                    </a:lnTo>
                    <a:lnTo>
                      <a:pt x="603" y="782"/>
                    </a:lnTo>
                    <a:lnTo>
                      <a:pt x="588" y="781"/>
                    </a:lnTo>
                    <a:lnTo>
                      <a:pt x="588" y="781"/>
                    </a:lnTo>
                    <a:close/>
                    <a:moveTo>
                      <a:pt x="1689" y="798"/>
                    </a:moveTo>
                    <a:lnTo>
                      <a:pt x="1689" y="798"/>
                    </a:lnTo>
                    <a:lnTo>
                      <a:pt x="1679" y="795"/>
                    </a:lnTo>
                    <a:lnTo>
                      <a:pt x="1671" y="794"/>
                    </a:lnTo>
                    <a:lnTo>
                      <a:pt x="1650" y="794"/>
                    </a:lnTo>
                    <a:lnTo>
                      <a:pt x="1630" y="794"/>
                    </a:lnTo>
                    <a:lnTo>
                      <a:pt x="1612" y="794"/>
                    </a:lnTo>
                    <a:lnTo>
                      <a:pt x="1612" y="794"/>
                    </a:lnTo>
                    <a:lnTo>
                      <a:pt x="1602" y="803"/>
                    </a:lnTo>
                    <a:lnTo>
                      <a:pt x="1592" y="813"/>
                    </a:lnTo>
                    <a:lnTo>
                      <a:pt x="1581" y="820"/>
                    </a:lnTo>
                    <a:lnTo>
                      <a:pt x="1570" y="829"/>
                    </a:lnTo>
                    <a:lnTo>
                      <a:pt x="1546" y="843"/>
                    </a:lnTo>
                    <a:lnTo>
                      <a:pt x="1522" y="857"/>
                    </a:lnTo>
                    <a:lnTo>
                      <a:pt x="1522" y="857"/>
                    </a:lnTo>
                    <a:lnTo>
                      <a:pt x="1493" y="879"/>
                    </a:lnTo>
                    <a:lnTo>
                      <a:pt x="1463" y="900"/>
                    </a:lnTo>
                    <a:lnTo>
                      <a:pt x="1463" y="900"/>
                    </a:lnTo>
                    <a:lnTo>
                      <a:pt x="1432" y="921"/>
                    </a:lnTo>
                    <a:lnTo>
                      <a:pt x="1400" y="941"/>
                    </a:lnTo>
                    <a:lnTo>
                      <a:pt x="1335" y="978"/>
                    </a:lnTo>
                    <a:lnTo>
                      <a:pt x="1335" y="978"/>
                    </a:lnTo>
                    <a:lnTo>
                      <a:pt x="1271" y="1015"/>
                    </a:lnTo>
                    <a:lnTo>
                      <a:pt x="1206" y="1053"/>
                    </a:lnTo>
                    <a:lnTo>
                      <a:pt x="1140" y="1091"/>
                    </a:lnTo>
                    <a:lnTo>
                      <a:pt x="1108" y="1109"/>
                    </a:lnTo>
                    <a:lnTo>
                      <a:pt x="1076" y="1128"/>
                    </a:lnTo>
                    <a:lnTo>
                      <a:pt x="1076" y="1128"/>
                    </a:lnTo>
                    <a:lnTo>
                      <a:pt x="1066" y="1129"/>
                    </a:lnTo>
                    <a:lnTo>
                      <a:pt x="1059" y="1132"/>
                    </a:lnTo>
                    <a:lnTo>
                      <a:pt x="1053" y="1133"/>
                    </a:lnTo>
                    <a:lnTo>
                      <a:pt x="1048" y="1135"/>
                    </a:lnTo>
                    <a:lnTo>
                      <a:pt x="1048" y="1135"/>
                    </a:lnTo>
                    <a:lnTo>
                      <a:pt x="1045" y="1133"/>
                    </a:lnTo>
                    <a:lnTo>
                      <a:pt x="1043" y="1133"/>
                    </a:lnTo>
                    <a:lnTo>
                      <a:pt x="1042" y="1132"/>
                    </a:lnTo>
                    <a:lnTo>
                      <a:pt x="1042" y="1135"/>
                    </a:lnTo>
                    <a:lnTo>
                      <a:pt x="1042" y="1135"/>
                    </a:lnTo>
                    <a:lnTo>
                      <a:pt x="1035" y="1131"/>
                    </a:lnTo>
                    <a:lnTo>
                      <a:pt x="1028" y="1128"/>
                    </a:lnTo>
                    <a:lnTo>
                      <a:pt x="1021" y="1126"/>
                    </a:lnTo>
                    <a:lnTo>
                      <a:pt x="1014" y="1126"/>
                    </a:lnTo>
                    <a:lnTo>
                      <a:pt x="997" y="1126"/>
                    </a:lnTo>
                    <a:lnTo>
                      <a:pt x="989" y="1126"/>
                    </a:lnTo>
                    <a:lnTo>
                      <a:pt x="979" y="1126"/>
                    </a:lnTo>
                    <a:lnTo>
                      <a:pt x="979" y="1126"/>
                    </a:lnTo>
                    <a:lnTo>
                      <a:pt x="963" y="1124"/>
                    </a:lnTo>
                    <a:lnTo>
                      <a:pt x="948" y="1119"/>
                    </a:lnTo>
                    <a:lnTo>
                      <a:pt x="932" y="1115"/>
                    </a:lnTo>
                    <a:lnTo>
                      <a:pt x="917" y="1112"/>
                    </a:lnTo>
                    <a:lnTo>
                      <a:pt x="917" y="1112"/>
                    </a:lnTo>
                    <a:lnTo>
                      <a:pt x="882" y="1107"/>
                    </a:lnTo>
                    <a:lnTo>
                      <a:pt x="844" y="1101"/>
                    </a:lnTo>
                    <a:lnTo>
                      <a:pt x="844" y="1101"/>
                    </a:lnTo>
                    <a:lnTo>
                      <a:pt x="785" y="1091"/>
                    </a:lnTo>
                    <a:lnTo>
                      <a:pt x="730" y="1084"/>
                    </a:lnTo>
                    <a:lnTo>
                      <a:pt x="624" y="1073"/>
                    </a:lnTo>
                    <a:lnTo>
                      <a:pt x="624" y="1073"/>
                    </a:lnTo>
                    <a:lnTo>
                      <a:pt x="587" y="1069"/>
                    </a:lnTo>
                    <a:lnTo>
                      <a:pt x="551" y="1063"/>
                    </a:lnTo>
                    <a:lnTo>
                      <a:pt x="513" y="1058"/>
                    </a:lnTo>
                    <a:lnTo>
                      <a:pt x="475" y="1052"/>
                    </a:lnTo>
                    <a:lnTo>
                      <a:pt x="475" y="1052"/>
                    </a:lnTo>
                    <a:lnTo>
                      <a:pt x="400" y="1044"/>
                    </a:lnTo>
                    <a:lnTo>
                      <a:pt x="326" y="1032"/>
                    </a:lnTo>
                    <a:lnTo>
                      <a:pt x="176" y="1008"/>
                    </a:lnTo>
                    <a:lnTo>
                      <a:pt x="176" y="1008"/>
                    </a:lnTo>
                    <a:lnTo>
                      <a:pt x="152" y="1022"/>
                    </a:lnTo>
                    <a:lnTo>
                      <a:pt x="128" y="1035"/>
                    </a:lnTo>
                    <a:lnTo>
                      <a:pt x="103" y="1048"/>
                    </a:lnTo>
                    <a:lnTo>
                      <a:pt x="76" y="1058"/>
                    </a:lnTo>
                    <a:lnTo>
                      <a:pt x="76" y="1058"/>
                    </a:lnTo>
                    <a:lnTo>
                      <a:pt x="62" y="1063"/>
                    </a:lnTo>
                    <a:lnTo>
                      <a:pt x="47" y="1069"/>
                    </a:lnTo>
                    <a:lnTo>
                      <a:pt x="40" y="1072"/>
                    </a:lnTo>
                    <a:lnTo>
                      <a:pt x="34" y="1076"/>
                    </a:lnTo>
                    <a:lnTo>
                      <a:pt x="31" y="1081"/>
                    </a:lnTo>
                    <a:lnTo>
                      <a:pt x="30" y="1090"/>
                    </a:lnTo>
                    <a:lnTo>
                      <a:pt x="30" y="1090"/>
                    </a:lnTo>
                    <a:lnTo>
                      <a:pt x="63" y="1088"/>
                    </a:lnTo>
                    <a:lnTo>
                      <a:pt x="99" y="1090"/>
                    </a:lnTo>
                    <a:lnTo>
                      <a:pt x="134" y="1093"/>
                    </a:lnTo>
                    <a:lnTo>
                      <a:pt x="170" y="1097"/>
                    </a:lnTo>
                    <a:lnTo>
                      <a:pt x="243" y="1107"/>
                    </a:lnTo>
                    <a:lnTo>
                      <a:pt x="280" y="1111"/>
                    </a:lnTo>
                    <a:lnTo>
                      <a:pt x="315" y="1114"/>
                    </a:lnTo>
                    <a:lnTo>
                      <a:pt x="315" y="1114"/>
                    </a:lnTo>
                    <a:lnTo>
                      <a:pt x="406" y="1122"/>
                    </a:lnTo>
                    <a:lnTo>
                      <a:pt x="500" y="1131"/>
                    </a:lnTo>
                    <a:lnTo>
                      <a:pt x="593" y="1142"/>
                    </a:lnTo>
                    <a:lnTo>
                      <a:pt x="687" y="1154"/>
                    </a:lnTo>
                    <a:lnTo>
                      <a:pt x="687" y="1154"/>
                    </a:lnTo>
                    <a:lnTo>
                      <a:pt x="760" y="1163"/>
                    </a:lnTo>
                    <a:lnTo>
                      <a:pt x="796" y="1167"/>
                    </a:lnTo>
                    <a:lnTo>
                      <a:pt x="831" y="1170"/>
                    </a:lnTo>
                    <a:lnTo>
                      <a:pt x="831" y="1170"/>
                    </a:lnTo>
                    <a:lnTo>
                      <a:pt x="913" y="1173"/>
                    </a:lnTo>
                    <a:lnTo>
                      <a:pt x="952" y="1175"/>
                    </a:lnTo>
                    <a:lnTo>
                      <a:pt x="991" y="1180"/>
                    </a:lnTo>
                    <a:lnTo>
                      <a:pt x="991" y="1180"/>
                    </a:lnTo>
                    <a:lnTo>
                      <a:pt x="1017" y="1185"/>
                    </a:lnTo>
                    <a:lnTo>
                      <a:pt x="1031" y="1188"/>
                    </a:lnTo>
                    <a:lnTo>
                      <a:pt x="1043" y="1191"/>
                    </a:lnTo>
                    <a:lnTo>
                      <a:pt x="1043" y="1191"/>
                    </a:lnTo>
                    <a:lnTo>
                      <a:pt x="1053" y="1191"/>
                    </a:lnTo>
                    <a:lnTo>
                      <a:pt x="1062" y="1190"/>
                    </a:lnTo>
                    <a:lnTo>
                      <a:pt x="1070" y="1191"/>
                    </a:lnTo>
                    <a:lnTo>
                      <a:pt x="1074" y="1192"/>
                    </a:lnTo>
                    <a:lnTo>
                      <a:pt x="1078" y="1194"/>
                    </a:lnTo>
                    <a:lnTo>
                      <a:pt x="1078" y="1194"/>
                    </a:lnTo>
                    <a:lnTo>
                      <a:pt x="1088" y="1185"/>
                    </a:lnTo>
                    <a:lnTo>
                      <a:pt x="1099" y="1177"/>
                    </a:lnTo>
                    <a:lnTo>
                      <a:pt x="1105" y="1175"/>
                    </a:lnTo>
                    <a:lnTo>
                      <a:pt x="1111" y="1174"/>
                    </a:lnTo>
                    <a:lnTo>
                      <a:pt x="1118" y="1175"/>
                    </a:lnTo>
                    <a:lnTo>
                      <a:pt x="1123" y="1178"/>
                    </a:lnTo>
                    <a:lnTo>
                      <a:pt x="1123" y="1178"/>
                    </a:lnTo>
                    <a:lnTo>
                      <a:pt x="1153" y="1156"/>
                    </a:lnTo>
                    <a:lnTo>
                      <a:pt x="1184" y="1135"/>
                    </a:lnTo>
                    <a:lnTo>
                      <a:pt x="1216" y="1115"/>
                    </a:lnTo>
                    <a:lnTo>
                      <a:pt x="1248" y="1097"/>
                    </a:lnTo>
                    <a:lnTo>
                      <a:pt x="1248" y="1097"/>
                    </a:lnTo>
                    <a:lnTo>
                      <a:pt x="1281" y="1077"/>
                    </a:lnTo>
                    <a:lnTo>
                      <a:pt x="1311" y="1056"/>
                    </a:lnTo>
                    <a:lnTo>
                      <a:pt x="1342" y="1035"/>
                    </a:lnTo>
                    <a:lnTo>
                      <a:pt x="1373" y="1014"/>
                    </a:lnTo>
                    <a:lnTo>
                      <a:pt x="1373" y="1014"/>
                    </a:lnTo>
                    <a:lnTo>
                      <a:pt x="1438" y="973"/>
                    </a:lnTo>
                    <a:lnTo>
                      <a:pt x="1469" y="954"/>
                    </a:lnTo>
                    <a:lnTo>
                      <a:pt x="1500" y="934"/>
                    </a:lnTo>
                    <a:lnTo>
                      <a:pt x="1500" y="934"/>
                    </a:lnTo>
                    <a:lnTo>
                      <a:pt x="1530" y="913"/>
                    </a:lnTo>
                    <a:lnTo>
                      <a:pt x="1561" y="890"/>
                    </a:lnTo>
                    <a:lnTo>
                      <a:pt x="1589" y="867"/>
                    </a:lnTo>
                    <a:lnTo>
                      <a:pt x="1619" y="844"/>
                    </a:lnTo>
                    <a:lnTo>
                      <a:pt x="1619" y="844"/>
                    </a:lnTo>
                    <a:lnTo>
                      <a:pt x="1632" y="836"/>
                    </a:lnTo>
                    <a:lnTo>
                      <a:pt x="1643" y="827"/>
                    </a:lnTo>
                    <a:lnTo>
                      <a:pt x="1655" y="820"/>
                    </a:lnTo>
                    <a:lnTo>
                      <a:pt x="1662" y="817"/>
                    </a:lnTo>
                    <a:lnTo>
                      <a:pt x="1669" y="816"/>
                    </a:lnTo>
                    <a:lnTo>
                      <a:pt x="1669" y="816"/>
                    </a:lnTo>
                    <a:lnTo>
                      <a:pt x="1671" y="820"/>
                    </a:lnTo>
                    <a:lnTo>
                      <a:pt x="1671" y="823"/>
                    </a:lnTo>
                    <a:lnTo>
                      <a:pt x="1669" y="826"/>
                    </a:lnTo>
                    <a:lnTo>
                      <a:pt x="1667" y="829"/>
                    </a:lnTo>
                    <a:lnTo>
                      <a:pt x="1661" y="833"/>
                    </a:lnTo>
                    <a:lnTo>
                      <a:pt x="1655" y="836"/>
                    </a:lnTo>
                    <a:lnTo>
                      <a:pt x="1655" y="836"/>
                    </a:lnTo>
                    <a:lnTo>
                      <a:pt x="1664" y="846"/>
                    </a:lnTo>
                    <a:lnTo>
                      <a:pt x="1672" y="855"/>
                    </a:lnTo>
                    <a:lnTo>
                      <a:pt x="1679" y="867"/>
                    </a:lnTo>
                    <a:lnTo>
                      <a:pt x="1685" y="878"/>
                    </a:lnTo>
                    <a:lnTo>
                      <a:pt x="1689" y="890"/>
                    </a:lnTo>
                    <a:lnTo>
                      <a:pt x="1692" y="903"/>
                    </a:lnTo>
                    <a:lnTo>
                      <a:pt x="1695" y="917"/>
                    </a:lnTo>
                    <a:lnTo>
                      <a:pt x="1696" y="931"/>
                    </a:lnTo>
                    <a:lnTo>
                      <a:pt x="1697" y="959"/>
                    </a:lnTo>
                    <a:lnTo>
                      <a:pt x="1696" y="989"/>
                    </a:lnTo>
                    <a:lnTo>
                      <a:pt x="1693" y="1018"/>
                    </a:lnTo>
                    <a:lnTo>
                      <a:pt x="1689" y="1048"/>
                    </a:lnTo>
                    <a:lnTo>
                      <a:pt x="1689" y="1048"/>
                    </a:lnTo>
                    <a:lnTo>
                      <a:pt x="1699" y="1035"/>
                    </a:lnTo>
                    <a:lnTo>
                      <a:pt x="1707" y="1022"/>
                    </a:lnTo>
                    <a:lnTo>
                      <a:pt x="1714" y="1007"/>
                    </a:lnTo>
                    <a:lnTo>
                      <a:pt x="1720" y="992"/>
                    </a:lnTo>
                    <a:lnTo>
                      <a:pt x="1724" y="975"/>
                    </a:lnTo>
                    <a:lnTo>
                      <a:pt x="1727" y="958"/>
                    </a:lnTo>
                    <a:lnTo>
                      <a:pt x="1728" y="940"/>
                    </a:lnTo>
                    <a:lnTo>
                      <a:pt x="1728" y="923"/>
                    </a:lnTo>
                    <a:lnTo>
                      <a:pt x="1728" y="905"/>
                    </a:lnTo>
                    <a:lnTo>
                      <a:pt x="1726" y="886"/>
                    </a:lnTo>
                    <a:lnTo>
                      <a:pt x="1721" y="869"/>
                    </a:lnTo>
                    <a:lnTo>
                      <a:pt x="1717" y="853"/>
                    </a:lnTo>
                    <a:lnTo>
                      <a:pt x="1712" y="837"/>
                    </a:lnTo>
                    <a:lnTo>
                      <a:pt x="1705" y="823"/>
                    </a:lnTo>
                    <a:lnTo>
                      <a:pt x="1697" y="809"/>
                    </a:lnTo>
                    <a:lnTo>
                      <a:pt x="1689" y="798"/>
                    </a:lnTo>
                    <a:lnTo>
                      <a:pt x="1689" y="798"/>
                    </a:lnTo>
                    <a:close/>
                    <a:moveTo>
                      <a:pt x="521" y="876"/>
                    </a:moveTo>
                    <a:lnTo>
                      <a:pt x="521" y="876"/>
                    </a:lnTo>
                    <a:lnTo>
                      <a:pt x="466" y="871"/>
                    </a:lnTo>
                    <a:lnTo>
                      <a:pt x="413" y="868"/>
                    </a:lnTo>
                    <a:lnTo>
                      <a:pt x="308" y="864"/>
                    </a:lnTo>
                    <a:lnTo>
                      <a:pt x="256" y="860"/>
                    </a:lnTo>
                    <a:lnTo>
                      <a:pt x="204" y="855"/>
                    </a:lnTo>
                    <a:lnTo>
                      <a:pt x="179" y="851"/>
                    </a:lnTo>
                    <a:lnTo>
                      <a:pt x="155" y="847"/>
                    </a:lnTo>
                    <a:lnTo>
                      <a:pt x="131" y="841"/>
                    </a:lnTo>
                    <a:lnTo>
                      <a:pt x="107" y="836"/>
                    </a:lnTo>
                    <a:lnTo>
                      <a:pt x="107" y="836"/>
                    </a:lnTo>
                    <a:lnTo>
                      <a:pt x="104" y="837"/>
                    </a:lnTo>
                    <a:lnTo>
                      <a:pt x="103" y="837"/>
                    </a:lnTo>
                    <a:lnTo>
                      <a:pt x="103" y="837"/>
                    </a:lnTo>
                    <a:lnTo>
                      <a:pt x="104" y="843"/>
                    </a:lnTo>
                    <a:lnTo>
                      <a:pt x="106" y="847"/>
                    </a:lnTo>
                    <a:lnTo>
                      <a:pt x="108" y="850"/>
                    </a:lnTo>
                    <a:lnTo>
                      <a:pt x="111" y="851"/>
                    </a:lnTo>
                    <a:lnTo>
                      <a:pt x="120" y="853"/>
                    </a:lnTo>
                    <a:lnTo>
                      <a:pt x="128" y="853"/>
                    </a:lnTo>
                    <a:lnTo>
                      <a:pt x="138" y="853"/>
                    </a:lnTo>
                    <a:lnTo>
                      <a:pt x="148" y="853"/>
                    </a:lnTo>
                    <a:lnTo>
                      <a:pt x="158" y="854"/>
                    </a:lnTo>
                    <a:lnTo>
                      <a:pt x="160" y="855"/>
                    </a:lnTo>
                    <a:lnTo>
                      <a:pt x="165" y="858"/>
                    </a:lnTo>
                    <a:lnTo>
                      <a:pt x="165" y="858"/>
                    </a:lnTo>
                    <a:lnTo>
                      <a:pt x="156" y="861"/>
                    </a:lnTo>
                    <a:lnTo>
                      <a:pt x="148" y="862"/>
                    </a:lnTo>
                    <a:lnTo>
                      <a:pt x="129" y="864"/>
                    </a:lnTo>
                    <a:lnTo>
                      <a:pt x="121" y="865"/>
                    </a:lnTo>
                    <a:lnTo>
                      <a:pt x="114" y="867"/>
                    </a:lnTo>
                    <a:lnTo>
                      <a:pt x="108" y="871"/>
                    </a:lnTo>
                    <a:lnTo>
                      <a:pt x="107" y="874"/>
                    </a:lnTo>
                    <a:lnTo>
                      <a:pt x="104" y="878"/>
                    </a:lnTo>
                    <a:lnTo>
                      <a:pt x="104" y="878"/>
                    </a:lnTo>
                    <a:lnTo>
                      <a:pt x="118" y="879"/>
                    </a:lnTo>
                    <a:lnTo>
                      <a:pt x="131" y="882"/>
                    </a:lnTo>
                    <a:lnTo>
                      <a:pt x="156" y="888"/>
                    </a:lnTo>
                    <a:lnTo>
                      <a:pt x="156" y="888"/>
                    </a:lnTo>
                    <a:lnTo>
                      <a:pt x="181" y="893"/>
                    </a:lnTo>
                    <a:lnTo>
                      <a:pt x="194" y="897"/>
                    </a:lnTo>
                    <a:lnTo>
                      <a:pt x="200" y="900"/>
                    </a:lnTo>
                    <a:lnTo>
                      <a:pt x="204" y="905"/>
                    </a:lnTo>
                    <a:lnTo>
                      <a:pt x="204" y="905"/>
                    </a:lnTo>
                    <a:lnTo>
                      <a:pt x="190" y="903"/>
                    </a:lnTo>
                    <a:lnTo>
                      <a:pt x="177" y="900"/>
                    </a:lnTo>
                    <a:lnTo>
                      <a:pt x="152" y="896"/>
                    </a:lnTo>
                    <a:lnTo>
                      <a:pt x="141" y="893"/>
                    </a:lnTo>
                    <a:lnTo>
                      <a:pt x="128" y="892"/>
                    </a:lnTo>
                    <a:lnTo>
                      <a:pt x="117" y="893"/>
                    </a:lnTo>
                    <a:lnTo>
                      <a:pt x="104" y="895"/>
                    </a:lnTo>
                    <a:lnTo>
                      <a:pt x="104" y="895"/>
                    </a:lnTo>
                    <a:lnTo>
                      <a:pt x="106" y="905"/>
                    </a:lnTo>
                    <a:lnTo>
                      <a:pt x="104" y="907"/>
                    </a:lnTo>
                    <a:lnTo>
                      <a:pt x="103" y="912"/>
                    </a:lnTo>
                    <a:lnTo>
                      <a:pt x="103" y="912"/>
                    </a:lnTo>
                    <a:lnTo>
                      <a:pt x="141" y="917"/>
                    </a:lnTo>
                    <a:lnTo>
                      <a:pt x="176" y="920"/>
                    </a:lnTo>
                    <a:lnTo>
                      <a:pt x="211" y="924"/>
                    </a:lnTo>
                    <a:lnTo>
                      <a:pt x="249" y="930"/>
                    </a:lnTo>
                    <a:lnTo>
                      <a:pt x="249" y="930"/>
                    </a:lnTo>
                    <a:lnTo>
                      <a:pt x="273" y="937"/>
                    </a:lnTo>
                    <a:lnTo>
                      <a:pt x="298" y="944"/>
                    </a:lnTo>
                    <a:lnTo>
                      <a:pt x="323" y="951"/>
                    </a:lnTo>
                    <a:lnTo>
                      <a:pt x="350" y="956"/>
                    </a:lnTo>
                    <a:lnTo>
                      <a:pt x="350" y="956"/>
                    </a:lnTo>
                    <a:lnTo>
                      <a:pt x="379" y="961"/>
                    </a:lnTo>
                    <a:lnTo>
                      <a:pt x="410" y="965"/>
                    </a:lnTo>
                    <a:lnTo>
                      <a:pt x="441" y="970"/>
                    </a:lnTo>
                    <a:lnTo>
                      <a:pt x="457" y="975"/>
                    </a:lnTo>
                    <a:lnTo>
                      <a:pt x="472" y="979"/>
                    </a:lnTo>
                    <a:lnTo>
                      <a:pt x="472" y="979"/>
                    </a:lnTo>
                    <a:lnTo>
                      <a:pt x="427" y="973"/>
                    </a:lnTo>
                    <a:lnTo>
                      <a:pt x="379" y="966"/>
                    </a:lnTo>
                    <a:lnTo>
                      <a:pt x="284" y="948"/>
                    </a:lnTo>
                    <a:lnTo>
                      <a:pt x="235" y="938"/>
                    </a:lnTo>
                    <a:lnTo>
                      <a:pt x="187" y="931"/>
                    </a:lnTo>
                    <a:lnTo>
                      <a:pt x="141" y="927"/>
                    </a:lnTo>
                    <a:lnTo>
                      <a:pt x="118" y="927"/>
                    </a:lnTo>
                    <a:lnTo>
                      <a:pt x="96" y="927"/>
                    </a:lnTo>
                    <a:lnTo>
                      <a:pt x="96" y="927"/>
                    </a:lnTo>
                    <a:lnTo>
                      <a:pt x="94" y="937"/>
                    </a:lnTo>
                    <a:lnTo>
                      <a:pt x="93" y="947"/>
                    </a:lnTo>
                    <a:lnTo>
                      <a:pt x="93" y="947"/>
                    </a:lnTo>
                    <a:lnTo>
                      <a:pt x="108" y="948"/>
                    </a:lnTo>
                    <a:lnTo>
                      <a:pt x="125" y="951"/>
                    </a:lnTo>
                    <a:lnTo>
                      <a:pt x="155" y="958"/>
                    </a:lnTo>
                    <a:lnTo>
                      <a:pt x="186" y="965"/>
                    </a:lnTo>
                    <a:lnTo>
                      <a:pt x="215" y="972"/>
                    </a:lnTo>
                    <a:lnTo>
                      <a:pt x="215" y="972"/>
                    </a:lnTo>
                    <a:lnTo>
                      <a:pt x="259" y="980"/>
                    </a:lnTo>
                    <a:lnTo>
                      <a:pt x="301" y="987"/>
                    </a:lnTo>
                    <a:lnTo>
                      <a:pt x="386" y="999"/>
                    </a:lnTo>
                    <a:lnTo>
                      <a:pt x="472" y="1008"/>
                    </a:lnTo>
                    <a:lnTo>
                      <a:pt x="515" y="1014"/>
                    </a:lnTo>
                    <a:lnTo>
                      <a:pt x="558" y="1021"/>
                    </a:lnTo>
                    <a:lnTo>
                      <a:pt x="558" y="1021"/>
                    </a:lnTo>
                    <a:lnTo>
                      <a:pt x="629" y="1031"/>
                    </a:lnTo>
                    <a:lnTo>
                      <a:pt x="701" y="1038"/>
                    </a:lnTo>
                    <a:lnTo>
                      <a:pt x="701" y="1038"/>
                    </a:lnTo>
                    <a:lnTo>
                      <a:pt x="786" y="1046"/>
                    </a:lnTo>
                    <a:lnTo>
                      <a:pt x="866" y="1056"/>
                    </a:lnTo>
                    <a:lnTo>
                      <a:pt x="945" y="1067"/>
                    </a:lnTo>
                    <a:lnTo>
                      <a:pt x="1024" y="1080"/>
                    </a:lnTo>
                    <a:lnTo>
                      <a:pt x="1024" y="1080"/>
                    </a:lnTo>
                    <a:lnTo>
                      <a:pt x="1022" y="1079"/>
                    </a:lnTo>
                    <a:lnTo>
                      <a:pt x="1019" y="1074"/>
                    </a:lnTo>
                    <a:lnTo>
                      <a:pt x="1017" y="1066"/>
                    </a:lnTo>
                    <a:lnTo>
                      <a:pt x="1015" y="1058"/>
                    </a:lnTo>
                    <a:lnTo>
                      <a:pt x="1014" y="1051"/>
                    </a:lnTo>
                    <a:lnTo>
                      <a:pt x="1014" y="1051"/>
                    </a:lnTo>
                    <a:lnTo>
                      <a:pt x="951" y="1044"/>
                    </a:lnTo>
                    <a:lnTo>
                      <a:pt x="883" y="1035"/>
                    </a:lnTo>
                    <a:lnTo>
                      <a:pt x="850" y="1029"/>
                    </a:lnTo>
                    <a:lnTo>
                      <a:pt x="816" y="1025"/>
                    </a:lnTo>
                    <a:lnTo>
                      <a:pt x="785" y="1018"/>
                    </a:lnTo>
                    <a:lnTo>
                      <a:pt x="757" y="1011"/>
                    </a:lnTo>
                    <a:lnTo>
                      <a:pt x="757" y="1011"/>
                    </a:lnTo>
                    <a:lnTo>
                      <a:pt x="819" y="1018"/>
                    </a:lnTo>
                    <a:lnTo>
                      <a:pt x="886" y="1027"/>
                    </a:lnTo>
                    <a:lnTo>
                      <a:pt x="952" y="1032"/>
                    </a:lnTo>
                    <a:lnTo>
                      <a:pt x="1012" y="1035"/>
                    </a:lnTo>
                    <a:lnTo>
                      <a:pt x="1012" y="1035"/>
                    </a:lnTo>
                    <a:lnTo>
                      <a:pt x="1012" y="1029"/>
                    </a:lnTo>
                    <a:lnTo>
                      <a:pt x="1014" y="1025"/>
                    </a:lnTo>
                    <a:lnTo>
                      <a:pt x="1015" y="1021"/>
                    </a:lnTo>
                    <a:lnTo>
                      <a:pt x="1014" y="1018"/>
                    </a:lnTo>
                    <a:lnTo>
                      <a:pt x="1014" y="1018"/>
                    </a:lnTo>
                    <a:lnTo>
                      <a:pt x="1000" y="1018"/>
                    </a:lnTo>
                    <a:lnTo>
                      <a:pt x="986" y="1018"/>
                    </a:lnTo>
                    <a:lnTo>
                      <a:pt x="972" y="1017"/>
                    </a:lnTo>
                    <a:lnTo>
                      <a:pt x="958" y="1014"/>
                    </a:lnTo>
                    <a:lnTo>
                      <a:pt x="930" y="1008"/>
                    </a:lnTo>
                    <a:lnTo>
                      <a:pt x="916" y="1006"/>
                    </a:lnTo>
                    <a:lnTo>
                      <a:pt x="902" y="1004"/>
                    </a:lnTo>
                    <a:lnTo>
                      <a:pt x="902" y="1004"/>
                    </a:lnTo>
                    <a:lnTo>
                      <a:pt x="913" y="1001"/>
                    </a:lnTo>
                    <a:lnTo>
                      <a:pt x="924" y="1000"/>
                    </a:lnTo>
                    <a:lnTo>
                      <a:pt x="937" y="1000"/>
                    </a:lnTo>
                    <a:lnTo>
                      <a:pt x="948" y="1001"/>
                    </a:lnTo>
                    <a:lnTo>
                      <a:pt x="975" y="1006"/>
                    </a:lnTo>
                    <a:lnTo>
                      <a:pt x="987" y="1007"/>
                    </a:lnTo>
                    <a:lnTo>
                      <a:pt x="1001" y="1007"/>
                    </a:lnTo>
                    <a:lnTo>
                      <a:pt x="1001" y="1007"/>
                    </a:lnTo>
                    <a:lnTo>
                      <a:pt x="1001" y="1001"/>
                    </a:lnTo>
                    <a:lnTo>
                      <a:pt x="1001" y="997"/>
                    </a:lnTo>
                    <a:lnTo>
                      <a:pt x="1003" y="987"/>
                    </a:lnTo>
                    <a:lnTo>
                      <a:pt x="1008" y="979"/>
                    </a:lnTo>
                    <a:lnTo>
                      <a:pt x="1015" y="970"/>
                    </a:lnTo>
                    <a:lnTo>
                      <a:pt x="1015" y="970"/>
                    </a:lnTo>
                    <a:lnTo>
                      <a:pt x="996" y="965"/>
                    </a:lnTo>
                    <a:lnTo>
                      <a:pt x="976" y="962"/>
                    </a:lnTo>
                    <a:lnTo>
                      <a:pt x="953" y="961"/>
                    </a:lnTo>
                    <a:lnTo>
                      <a:pt x="932" y="961"/>
                    </a:lnTo>
                    <a:lnTo>
                      <a:pt x="887" y="961"/>
                    </a:lnTo>
                    <a:lnTo>
                      <a:pt x="866" y="961"/>
                    </a:lnTo>
                    <a:lnTo>
                      <a:pt x="845" y="958"/>
                    </a:lnTo>
                    <a:lnTo>
                      <a:pt x="845" y="958"/>
                    </a:lnTo>
                    <a:lnTo>
                      <a:pt x="805" y="951"/>
                    </a:lnTo>
                    <a:lnTo>
                      <a:pt x="763" y="941"/>
                    </a:lnTo>
                    <a:lnTo>
                      <a:pt x="685" y="921"/>
                    </a:lnTo>
                    <a:lnTo>
                      <a:pt x="685" y="921"/>
                    </a:lnTo>
                    <a:lnTo>
                      <a:pt x="712" y="924"/>
                    </a:lnTo>
                    <a:lnTo>
                      <a:pt x="739" y="928"/>
                    </a:lnTo>
                    <a:lnTo>
                      <a:pt x="789" y="938"/>
                    </a:lnTo>
                    <a:lnTo>
                      <a:pt x="816" y="942"/>
                    </a:lnTo>
                    <a:lnTo>
                      <a:pt x="843" y="947"/>
                    </a:lnTo>
                    <a:lnTo>
                      <a:pt x="869" y="949"/>
                    </a:lnTo>
                    <a:lnTo>
                      <a:pt x="899" y="951"/>
                    </a:lnTo>
                    <a:lnTo>
                      <a:pt x="899" y="951"/>
                    </a:lnTo>
                    <a:lnTo>
                      <a:pt x="946" y="951"/>
                    </a:lnTo>
                    <a:lnTo>
                      <a:pt x="970" y="951"/>
                    </a:lnTo>
                    <a:lnTo>
                      <a:pt x="993" y="951"/>
                    </a:lnTo>
                    <a:lnTo>
                      <a:pt x="993" y="951"/>
                    </a:lnTo>
                    <a:lnTo>
                      <a:pt x="1000" y="952"/>
                    </a:lnTo>
                    <a:lnTo>
                      <a:pt x="1007" y="954"/>
                    </a:lnTo>
                    <a:lnTo>
                      <a:pt x="1011" y="954"/>
                    </a:lnTo>
                    <a:lnTo>
                      <a:pt x="1014" y="952"/>
                    </a:lnTo>
                    <a:lnTo>
                      <a:pt x="1017" y="949"/>
                    </a:lnTo>
                    <a:lnTo>
                      <a:pt x="1019" y="947"/>
                    </a:lnTo>
                    <a:lnTo>
                      <a:pt x="1019" y="947"/>
                    </a:lnTo>
                    <a:lnTo>
                      <a:pt x="1019" y="942"/>
                    </a:lnTo>
                    <a:lnTo>
                      <a:pt x="1019" y="940"/>
                    </a:lnTo>
                    <a:lnTo>
                      <a:pt x="1015" y="933"/>
                    </a:lnTo>
                    <a:lnTo>
                      <a:pt x="1011" y="927"/>
                    </a:lnTo>
                    <a:lnTo>
                      <a:pt x="1008" y="920"/>
                    </a:lnTo>
                    <a:lnTo>
                      <a:pt x="1008" y="920"/>
                    </a:lnTo>
                    <a:lnTo>
                      <a:pt x="886" y="912"/>
                    </a:lnTo>
                    <a:lnTo>
                      <a:pt x="765" y="902"/>
                    </a:lnTo>
                    <a:lnTo>
                      <a:pt x="643" y="889"/>
                    </a:lnTo>
                    <a:lnTo>
                      <a:pt x="521" y="876"/>
                    </a:lnTo>
                    <a:lnTo>
                      <a:pt x="521" y="876"/>
                    </a:lnTo>
                    <a:close/>
                    <a:moveTo>
                      <a:pt x="1664" y="1065"/>
                    </a:moveTo>
                    <a:lnTo>
                      <a:pt x="1664" y="1065"/>
                    </a:lnTo>
                    <a:lnTo>
                      <a:pt x="1664" y="1062"/>
                    </a:lnTo>
                    <a:lnTo>
                      <a:pt x="1664" y="1059"/>
                    </a:lnTo>
                    <a:lnTo>
                      <a:pt x="1667" y="1053"/>
                    </a:lnTo>
                    <a:lnTo>
                      <a:pt x="1671" y="1048"/>
                    </a:lnTo>
                    <a:lnTo>
                      <a:pt x="1675" y="1042"/>
                    </a:lnTo>
                    <a:lnTo>
                      <a:pt x="1675" y="1042"/>
                    </a:lnTo>
                    <a:lnTo>
                      <a:pt x="1678" y="1027"/>
                    </a:lnTo>
                    <a:lnTo>
                      <a:pt x="1681" y="1008"/>
                    </a:lnTo>
                    <a:lnTo>
                      <a:pt x="1683" y="969"/>
                    </a:lnTo>
                    <a:lnTo>
                      <a:pt x="1683" y="969"/>
                    </a:lnTo>
                    <a:lnTo>
                      <a:pt x="1683" y="948"/>
                    </a:lnTo>
                    <a:lnTo>
                      <a:pt x="1683" y="928"/>
                    </a:lnTo>
                    <a:lnTo>
                      <a:pt x="1681" y="910"/>
                    </a:lnTo>
                    <a:lnTo>
                      <a:pt x="1676" y="893"/>
                    </a:lnTo>
                    <a:lnTo>
                      <a:pt x="1671" y="879"/>
                    </a:lnTo>
                    <a:lnTo>
                      <a:pt x="1662" y="865"/>
                    </a:lnTo>
                    <a:lnTo>
                      <a:pt x="1653" y="855"/>
                    </a:lnTo>
                    <a:lnTo>
                      <a:pt x="1641" y="847"/>
                    </a:lnTo>
                    <a:lnTo>
                      <a:pt x="1641" y="847"/>
                    </a:lnTo>
                    <a:lnTo>
                      <a:pt x="1630" y="854"/>
                    </a:lnTo>
                    <a:lnTo>
                      <a:pt x="1619" y="861"/>
                    </a:lnTo>
                    <a:lnTo>
                      <a:pt x="1609" y="869"/>
                    </a:lnTo>
                    <a:lnTo>
                      <a:pt x="1599" y="879"/>
                    </a:lnTo>
                    <a:lnTo>
                      <a:pt x="1599" y="879"/>
                    </a:lnTo>
                    <a:lnTo>
                      <a:pt x="1606" y="890"/>
                    </a:lnTo>
                    <a:lnTo>
                      <a:pt x="1612" y="902"/>
                    </a:lnTo>
                    <a:lnTo>
                      <a:pt x="1622" y="927"/>
                    </a:lnTo>
                    <a:lnTo>
                      <a:pt x="1630" y="954"/>
                    </a:lnTo>
                    <a:lnTo>
                      <a:pt x="1634" y="982"/>
                    </a:lnTo>
                    <a:lnTo>
                      <a:pt x="1637" y="1010"/>
                    </a:lnTo>
                    <a:lnTo>
                      <a:pt x="1636" y="1038"/>
                    </a:lnTo>
                    <a:lnTo>
                      <a:pt x="1633" y="1066"/>
                    </a:lnTo>
                    <a:lnTo>
                      <a:pt x="1627" y="1093"/>
                    </a:lnTo>
                    <a:lnTo>
                      <a:pt x="1627" y="1093"/>
                    </a:lnTo>
                    <a:lnTo>
                      <a:pt x="1637" y="1087"/>
                    </a:lnTo>
                    <a:lnTo>
                      <a:pt x="1647" y="1080"/>
                    </a:lnTo>
                    <a:lnTo>
                      <a:pt x="1655" y="1072"/>
                    </a:lnTo>
                    <a:lnTo>
                      <a:pt x="1664" y="1065"/>
                    </a:lnTo>
                    <a:lnTo>
                      <a:pt x="1664" y="1065"/>
                    </a:lnTo>
                    <a:close/>
                    <a:moveTo>
                      <a:pt x="1624" y="1014"/>
                    </a:moveTo>
                    <a:lnTo>
                      <a:pt x="1624" y="1014"/>
                    </a:lnTo>
                    <a:lnTo>
                      <a:pt x="1623" y="996"/>
                    </a:lnTo>
                    <a:lnTo>
                      <a:pt x="1622" y="978"/>
                    </a:lnTo>
                    <a:lnTo>
                      <a:pt x="1619" y="961"/>
                    </a:lnTo>
                    <a:lnTo>
                      <a:pt x="1615" y="944"/>
                    </a:lnTo>
                    <a:lnTo>
                      <a:pt x="1609" y="927"/>
                    </a:lnTo>
                    <a:lnTo>
                      <a:pt x="1603" y="913"/>
                    </a:lnTo>
                    <a:lnTo>
                      <a:pt x="1596" y="900"/>
                    </a:lnTo>
                    <a:lnTo>
                      <a:pt x="1587" y="888"/>
                    </a:lnTo>
                    <a:lnTo>
                      <a:pt x="1587" y="888"/>
                    </a:lnTo>
                    <a:lnTo>
                      <a:pt x="1500" y="949"/>
                    </a:lnTo>
                    <a:lnTo>
                      <a:pt x="1410" y="1008"/>
                    </a:lnTo>
                    <a:lnTo>
                      <a:pt x="1320" y="1066"/>
                    </a:lnTo>
                    <a:lnTo>
                      <a:pt x="1229" y="1125"/>
                    </a:lnTo>
                    <a:lnTo>
                      <a:pt x="1229" y="1125"/>
                    </a:lnTo>
                    <a:lnTo>
                      <a:pt x="1240" y="1147"/>
                    </a:lnTo>
                    <a:lnTo>
                      <a:pt x="1250" y="1173"/>
                    </a:lnTo>
                    <a:lnTo>
                      <a:pt x="1258" y="1198"/>
                    </a:lnTo>
                    <a:lnTo>
                      <a:pt x="1265" y="1226"/>
                    </a:lnTo>
                    <a:lnTo>
                      <a:pt x="1271" y="1256"/>
                    </a:lnTo>
                    <a:lnTo>
                      <a:pt x="1274" y="1285"/>
                    </a:lnTo>
                    <a:lnTo>
                      <a:pt x="1274" y="1314"/>
                    </a:lnTo>
                    <a:lnTo>
                      <a:pt x="1272" y="1344"/>
                    </a:lnTo>
                    <a:lnTo>
                      <a:pt x="1272" y="1344"/>
                    </a:lnTo>
                    <a:lnTo>
                      <a:pt x="1316" y="1316"/>
                    </a:lnTo>
                    <a:lnTo>
                      <a:pt x="1359" y="1288"/>
                    </a:lnTo>
                    <a:lnTo>
                      <a:pt x="1443" y="1229"/>
                    </a:lnTo>
                    <a:lnTo>
                      <a:pt x="1610" y="1108"/>
                    </a:lnTo>
                    <a:lnTo>
                      <a:pt x="1610" y="1108"/>
                    </a:lnTo>
                    <a:lnTo>
                      <a:pt x="1619" y="1063"/>
                    </a:lnTo>
                    <a:lnTo>
                      <a:pt x="1622" y="1039"/>
                    </a:lnTo>
                    <a:lnTo>
                      <a:pt x="1624" y="1014"/>
                    </a:lnTo>
                    <a:lnTo>
                      <a:pt x="1624" y="1014"/>
                    </a:lnTo>
                    <a:close/>
                    <a:moveTo>
                      <a:pt x="1070" y="1051"/>
                    </a:moveTo>
                    <a:lnTo>
                      <a:pt x="1070" y="1051"/>
                    </a:lnTo>
                    <a:lnTo>
                      <a:pt x="1069" y="1058"/>
                    </a:lnTo>
                    <a:lnTo>
                      <a:pt x="1067" y="1065"/>
                    </a:lnTo>
                    <a:lnTo>
                      <a:pt x="1063" y="1079"/>
                    </a:lnTo>
                    <a:lnTo>
                      <a:pt x="1057" y="1093"/>
                    </a:lnTo>
                    <a:lnTo>
                      <a:pt x="1056" y="1100"/>
                    </a:lnTo>
                    <a:lnTo>
                      <a:pt x="1056" y="1107"/>
                    </a:lnTo>
                    <a:lnTo>
                      <a:pt x="1056" y="1107"/>
                    </a:lnTo>
                    <a:lnTo>
                      <a:pt x="1063" y="1104"/>
                    </a:lnTo>
                    <a:lnTo>
                      <a:pt x="1069" y="1098"/>
                    </a:lnTo>
                    <a:lnTo>
                      <a:pt x="1073" y="1093"/>
                    </a:lnTo>
                    <a:lnTo>
                      <a:pt x="1076" y="1086"/>
                    </a:lnTo>
                    <a:lnTo>
                      <a:pt x="1080" y="1077"/>
                    </a:lnTo>
                    <a:lnTo>
                      <a:pt x="1081" y="1069"/>
                    </a:lnTo>
                    <a:lnTo>
                      <a:pt x="1084" y="1052"/>
                    </a:lnTo>
                    <a:lnTo>
                      <a:pt x="1084" y="1052"/>
                    </a:lnTo>
                    <a:lnTo>
                      <a:pt x="1084" y="1036"/>
                    </a:lnTo>
                    <a:lnTo>
                      <a:pt x="1083" y="1020"/>
                    </a:lnTo>
                    <a:lnTo>
                      <a:pt x="1081" y="1004"/>
                    </a:lnTo>
                    <a:lnTo>
                      <a:pt x="1077" y="989"/>
                    </a:lnTo>
                    <a:lnTo>
                      <a:pt x="1073" y="975"/>
                    </a:lnTo>
                    <a:lnTo>
                      <a:pt x="1069" y="961"/>
                    </a:lnTo>
                    <a:lnTo>
                      <a:pt x="1057" y="935"/>
                    </a:lnTo>
                    <a:lnTo>
                      <a:pt x="1057" y="935"/>
                    </a:lnTo>
                    <a:lnTo>
                      <a:pt x="1052" y="933"/>
                    </a:lnTo>
                    <a:lnTo>
                      <a:pt x="1049" y="930"/>
                    </a:lnTo>
                    <a:lnTo>
                      <a:pt x="1042" y="921"/>
                    </a:lnTo>
                    <a:lnTo>
                      <a:pt x="1042" y="921"/>
                    </a:lnTo>
                    <a:lnTo>
                      <a:pt x="1036" y="923"/>
                    </a:lnTo>
                    <a:lnTo>
                      <a:pt x="1032" y="921"/>
                    </a:lnTo>
                    <a:lnTo>
                      <a:pt x="1029" y="920"/>
                    </a:lnTo>
                    <a:lnTo>
                      <a:pt x="1026" y="921"/>
                    </a:lnTo>
                    <a:lnTo>
                      <a:pt x="1026" y="921"/>
                    </a:lnTo>
                    <a:lnTo>
                      <a:pt x="1032" y="937"/>
                    </a:lnTo>
                    <a:lnTo>
                      <a:pt x="1039" y="952"/>
                    </a:lnTo>
                    <a:lnTo>
                      <a:pt x="1053" y="985"/>
                    </a:lnTo>
                    <a:lnTo>
                      <a:pt x="1060" y="1000"/>
                    </a:lnTo>
                    <a:lnTo>
                      <a:pt x="1066" y="1017"/>
                    </a:lnTo>
                    <a:lnTo>
                      <a:pt x="1069" y="1034"/>
                    </a:lnTo>
                    <a:lnTo>
                      <a:pt x="1070" y="1051"/>
                    </a:lnTo>
                    <a:lnTo>
                      <a:pt x="1070" y="1051"/>
                    </a:lnTo>
                    <a:close/>
                    <a:moveTo>
                      <a:pt x="994" y="1091"/>
                    </a:moveTo>
                    <a:lnTo>
                      <a:pt x="994" y="1091"/>
                    </a:lnTo>
                    <a:lnTo>
                      <a:pt x="948" y="1081"/>
                    </a:lnTo>
                    <a:lnTo>
                      <a:pt x="903" y="1074"/>
                    </a:lnTo>
                    <a:lnTo>
                      <a:pt x="813" y="1062"/>
                    </a:lnTo>
                    <a:lnTo>
                      <a:pt x="813" y="1062"/>
                    </a:lnTo>
                    <a:lnTo>
                      <a:pt x="763" y="1056"/>
                    </a:lnTo>
                    <a:lnTo>
                      <a:pt x="712" y="1052"/>
                    </a:lnTo>
                    <a:lnTo>
                      <a:pt x="712" y="1052"/>
                    </a:lnTo>
                    <a:lnTo>
                      <a:pt x="685" y="1051"/>
                    </a:lnTo>
                    <a:lnTo>
                      <a:pt x="659" y="1048"/>
                    </a:lnTo>
                    <a:lnTo>
                      <a:pt x="605" y="1041"/>
                    </a:lnTo>
                    <a:lnTo>
                      <a:pt x="549" y="1032"/>
                    </a:lnTo>
                    <a:lnTo>
                      <a:pt x="493" y="1025"/>
                    </a:lnTo>
                    <a:lnTo>
                      <a:pt x="493" y="1025"/>
                    </a:lnTo>
                    <a:lnTo>
                      <a:pt x="414" y="1015"/>
                    </a:lnTo>
                    <a:lnTo>
                      <a:pt x="336" y="1006"/>
                    </a:lnTo>
                    <a:lnTo>
                      <a:pt x="257" y="993"/>
                    </a:lnTo>
                    <a:lnTo>
                      <a:pt x="176" y="978"/>
                    </a:lnTo>
                    <a:lnTo>
                      <a:pt x="176" y="978"/>
                    </a:lnTo>
                    <a:lnTo>
                      <a:pt x="143" y="969"/>
                    </a:lnTo>
                    <a:lnTo>
                      <a:pt x="125" y="965"/>
                    </a:lnTo>
                    <a:lnTo>
                      <a:pt x="108" y="962"/>
                    </a:lnTo>
                    <a:lnTo>
                      <a:pt x="92" y="961"/>
                    </a:lnTo>
                    <a:lnTo>
                      <a:pt x="77" y="961"/>
                    </a:lnTo>
                    <a:lnTo>
                      <a:pt x="72" y="963"/>
                    </a:lnTo>
                    <a:lnTo>
                      <a:pt x="66" y="965"/>
                    </a:lnTo>
                    <a:lnTo>
                      <a:pt x="62" y="969"/>
                    </a:lnTo>
                    <a:lnTo>
                      <a:pt x="59" y="973"/>
                    </a:lnTo>
                    <a:lnTo>
                      <a:pt x="59" y="973"/>
                    </a:lnTo>
                    <a:lnTo>
                      <a:pt x="111" y="985"/>
                    </a:lnTo>
                    <a:lnTo>
                      <a:pt x="165" y="994"/>
                    </a:lnTo>
                    <a:lnTo>
                      <a:pt x="219" y="1004"/>
                    </a:lnTo>
                    <a:lnTo>
                      <a:pt x="275" y="1011"/>
                    </a:lnTo>
                    <a:lnTo>
                      <a:pt x="388" y="1027"/>
                    </a:lnTo>
                    <a:lnTo>
                      <a:pt x="503" y="1042"/>
                    </a:lnTo>
                    <a:lnTo>
                      <a:pt x="503" y="1042"/>
                    </a:lnTo>
                    <a:lnTo>
                      <a:pt x="560" y="1052"/>
                    </a:lnTo>
                    <a:lnTo>
                      <a:pt x="588" y="1056"/>
                    </a:lnTo>
                    <a:lnTo>
                      <a:pt x="617" y="1059"/>
                    </a:lnTo>
                    <a:lnTo>
                      <a:pt x="617" y="1059"/>
                    </a:lnTo>
                    <a:lnTo>
                      <a:pt x="671" y="1063"/>
                    </a:lnTo>
                    <a:lnTo>
                      <a:pt x="725" y="1069"/>
                    </a:lnTo>
                    <a:lnTo>
                      <a:pt x="725" y="1069"/>
                    </a:lnTo>
                    <a:lnTo>
                      <a:pt x="768" y="1073"/>
                    </a:lnTo>
                    <a:lnTo>
                      <a:pt x="810" y="1081"/>
                    </a:lnTo>
                    <a:lnTo>
                      <a:pt x="852" y="1088"/>
                    </a:lnTo>
                    <a:lnTo>
                      <a:pt x="893" y="1094"/>
                    </a:lnTo>
                    <a:lnTo>
                      <a:pt x="893" y="1094"/>
                    </a:lnTo>
                    <a:lnTo>
                      <a:pt x="949" y="1102"/>
                    </a:lnTo>
                    <a:lnTo>
                      <a:pt x="977" y="1107"/>
                    </a:lnTo>
                    <a:lnTo>
                      <a:pt x="998" y="1108"/>
                    </a:lnTo>
                    <a:lnTo>
                      <a:pt x="998" y="1108"/>
                    </a:lnTo>
                    <a:lnTo>
                      <a:pt x="1017" y="1109"/>
                    </a:lnTo>
                    <a:lnTo>
                      <a:pt x="1025" y="1108"/>
                    </a:lnTo>
                    <a:lnTo>
                      <a:pt x="1028" y="1107"/>
                    </a:lnTo>
                    <a:lnTo>
                      <a:pt x="1031" y="1105"/>
                    </a:lnTo>
                    <a:lnTo>
                      <a:pt x="1031" y="1105"/>
                    </a:lnTo>
                    <a:lnTo>
                      <a:pt x="1029" y="1102"/>
                    </a:lnTo>
                    <a:lnTo>
                      <a:pt x="1025" y="1100"/>
                    </a:lnTo>
                    <a:lnTo>
                      <a:pt x="1015" y="1095"/>
                    </a:lnTo>
                    <a:lnTo>
                      <a:pt x="994" y="1091"/>
                    </a:lnTo>
                    <a:lnTo>
                      <a:pt x="994" y="1091"/>
                    </a:lnTo>
                    <a:close/>
                    <a:moveTo>
                      <a:pt x="1035" y="1208"/>
                    </a:moveTo>
                    <a:lnTo>
                      <a:pt x="1035" y="1208"/>
                    </a:lnTo>
                    <a:lnTo>
                      <a:pt x="1022" y="1208"/>
                    </a:lnTo>
                    <a:lnTo>
                      <a:pt x="1011" y="1205"/>
                    </a:lnTo>
                    <a:lnTo>
                      <a:pt x="987" y="1199"/>
                    </a:lnTo>
                    <a:lnTo>
                      <a:pt x="965" y="1194"/>
                    </a:lnTo>
                    <a:lnTo>
                      <a:pt x="953" y="1191"/>
                    </a:lnTo>
                    <a:lnTo>
                      <a:pt x="942" y="1190"/>
                    </a:lnTo>
                    <a:lnTo>
                      <a:pt x="942" y="1190"/>
                    </a:lnTo>
                    <a:lnTo>
                      <a:pt x="899" y="1187"/>
                    </a:lnTo>
                    <a:lnTo>
                      <a:pt x="848" y="1185"/>
                    </a:lnTo>
                    <a:lnTo>
                      <a:pt x="796" y="1183"/>
                    </a:lnTo>
                    <a:lnTo>
                      <a:pt x="770" y="1181"/>
                    </a:lnTo>
                    <a:lnTo>
                      <a:pt x="744" y="1178"/>
                    </a:lnTo>
                    <a:lnTo>
                      <a:pt x="744" y="1178"/>
                    </a:lnTo>
                    <a:lnTo>
                      <a:pt x="650" y="1166"/>
                    </a:lnTo>
                    <a:lnTo>
                      <a:pt x="604" y="1159"/>
                    </a:lnTo>
                    <a:lnTo>
                      <a:pt x="558" y="1154"/>
                    </a:lnTo>
                    <a:lnTo>
                      <a:pt x="558" y="1154"/>
                    </a:lnTo>
                    <a:lnTo>
                      <a:pt x="507" y="1149"/>
                    </a:lnTo>
                    <a:lnTo>
                      <a:pt x="457" y="1142"/>
                    </a:lnTo>
                    <a:lnTo>
                      <a:pt x="406" y="1136"/>
                    </a:lnTo>
                    <a:lnTo>
                      <a:pt x="354" y="1131"/>
                    </a:lnTo>
                    <a:lnTo>
                      <a:pt x="354" y="1131"/>
                    </a:lnTo>
                    <a:lnTo>
                      <a:pt x="311" y="1129"/>
                    </a:lnTo>
                    <a:lnTo>
                      <a:pt x="289" y="1128"/>
                    </a:lnTo>
                    <a:lnTo>
                      <a:pt x="267" y="1126"/>
                    </a:lnTo>
                    <a:lnTo>
                      <a:pt x="267" y="1126"/>
                    </a:lnTo>
                    <a:lnTo>
                      <a:pt x="226" y="1119"/>
                    </a:lnTo>
                    <a:lnTo>
                      <a:pt x="183" y="1114"/>
                    </a:lnTo>
                    <a:lnTo>
                      <a:pt x="136" y="1109"/>
                    </a:lnTo>
                    <a:lnTo>
                      <a:pt x="113" y="1108"/>
                    </a:lnTo>
                    <a:lnTo>
                      <a:pt x="87" y="1107"/>
                    </a:lnTo>
                    <a:lnTo>
                      <a:pt x="87" y="1107"/>
                    </a:lnTo>
                    <a:lnTo>
                      <a:pt x="83" y="1112"/>
                    </a:lnTo>
                    <a:lnTo>
                      <a:pt x="80" y="1115"/>
                    </a:lnTo>
                    <a:lnTo>
                      <a:pt x="70" y="1119"/>
                    </a:lnTo>
                    <a:lnTo>
                      <a:pt x="70" y="1119"/>
                    </a:lnTo>
                    <a:lnTo>
                      <a:pt x="72" y="1125"/>
                    </a:lnTo>
                    <a:lnTo>
                      <a:pt x="75" y="1129"/>
                    </a:lnTo>
                    <a:lnTo>
                      <a:pt x="79" y="1132"/>
                    </a:lnTo>
                    <a:lnTo>
                      <a:pt x="85" y="1135"/>
                    </a:lnTo>
                    <a:lnTo>
                      <a:pt x="96" y="1135"/>
                    </a:lnTo>
                    <a:lnTo>
                      <a:pt x="108" y="1135"/>
                    </a:lnTo>
                    <a:lnTo>
                      <a:pt x="108" y="1135"/>
                    </a:lnTo>
                    <a:lnTo>
                      <a:pt x="135" y="1135"/>
                    </a:lnTo>
                    <a:lnTo>
                      <a:pt x="163" y="1136"/>
                    </a:lnTo>
                    <a:lnTo>
                      <a:pt x="163" y="1136"/>
                    </a:lnTo>
                    <a:lnTo>
                      <a:pt x="201" y="1138"/>
                    </a:lnTo>
                    <a:lnTo>
                      <a:pt x="211" y="1139"/>
                    </a:lnTo>
                    <a:lnTo>
                      <a:pt x="219" y="1140"/>
                    </a:lnTo>
                    <a:lnTo>
                      <a:pt x="228" y="1143"/>
                    </a:lnTo>
                    <a:lnTo>
                      <a:pt x="236" y="1147"/>
                    </a:lnTo>
                    <a:lnTo>
                      <a:pt x="236" y="1147"/>
                    </a:lnTo>
                    <a:lnTo>
                      <a:pt x="198" y="1146"/>
                    </a:lnTo>
                    <a:lnTo>
                      <a:pt x="160" y="1146"/>
                    </a:lnTo>
                    <a:lnTo>
                      <a:pt x="124" y="1146"/>
                    </a:lnTo>
                    <a:lnTo>
                      <a:pt x="93" y="1147"/>
                    </a:lnTo>
                    <a:lnTo>
                      <a:pt x="93" y="1147"/>
                    </a:lnTo>
                    <a:lnTo>
                      <a:pt x="104" y="1150"/>
                    </a:lnTo>
                    <a:lnTo>
                      <a:pt x="118" y="1153"/>
                    </a:lnTo>
                    <a:lnTo>
                      <a:pt x="149" y="1156"/>
                    </a:lnTo>
                    <a:lnTo>
                      <a:pt x="165" y="1159"/>
                    </a:lnTo>
                    <a:lnTo>
                      <a:pt x="180" y="1160"/>
                    </a:lnTo>
                    <a:lnTo>
                      <a:pt x="194" y="1164"/>
                    </a:lnTo>
                    <a:lnTo>
                      <a:pt x="207" y="1170"/>
                    </a:lnTo>
                    <a:lnTo>
                      <a:pt x="207" y="1170"/>
                    </a:lnTo>
                    <a:lnTo>
                      <a:pt x="191" y="1170"/>
                    </a:lnTo>
                    <a:lnTo>
                      <a:pt x="177" y="1170"/>
                    </a:lnTo>
                    <a:lnTo>
                      <a:pt x="149" y="1167"/>
                    </a:lnTo>
                    <a:lnTo>
                      <a:pt x="117" y="1164"/>
                    </a:lnTo>
                    <a:lnTo>
                      <a:pt x="79" y="1163"/>
                    </a:lnTo>
                    <a:lnTo>
                      <a:pt x="79" y="1163"/>
                    </a:lnTo>
                    <a:lnTo>
                      <a:pt x="76" y="1177"/>
                    </a:lnTo>
                    <a:lnTo>
                      <a:pt x="76" y="1191"/>
                    </a:lnTo>
                    <a:lnTo>
                      <a:pt x="80" y="1206"/>
                    </a:lnTo>
                    <a:lnTo>
                      <a:pt x="82" y="1212"/>
                    </a:lnTo>
                    <a:lnTo>
                      <a:pt x="86" y="1219"/>
                    </a:lnTo>
                    <a:lnTo>
                      <a:pt x="86" y="1219"/>
                    </a:lnTo>
                    <a:lnTo>
                      <a:pt x="131" y="1223"/>
                    </a:lnTo>
                    <a:lnTo>
                      <a:pt x="176" y="1229"/>
                    </a:lnTo>
                    <a:lnTo>
                      <a:pt x="260" y="1241"/>
                    </a:lnTo>
                    <a:lnTo>
                      <a:pt x="430" y="1271"/>
                    </a:lnTo>
                    <a:lnTo>
                      <a:pt x="430" y="1271"/>
                    </a:lnTo>
                    <a:lnTo>
                      <a:pt x="388" y="1267"/>
                    </a:lnTo>
                    <a:lnTo>
                      <a:pt x="344" y="1263"/>
                    </a:lnTo>
                    <a:lnTo>
                      <a:pt x="257" y="1250"/>
                    </a:lnTo>
                    <a:lnTo>
                      <a:pt x="212" y="1244"/>
                    </a:lnTo>
                    <a:lnTo>
                      <a:pt x="166" y="1239"/>
                    </a:lnTo>
                    <a:lnTo>
                      <a:pt x="118" y="1234"/>
                    </a:lnTo>
                    <a:lnTo>
                      <a:pt x="68" y="1233"/>
                    </a:lnTo>
                    <a:lnTo>
                      <a:pt x="68" y="1233"/>
                    </a:lnTo>
                    <a:lnTo>
                      <a:pt x="62" y="1239"/>
                    </a:lnTo>
                    <a:lnTo>
                      <a:pt x="61" y="1244"/>
                    </a:lnTo>
                    <a:lnTo>
                      <a:pt x="61" y="1250"/>
                    </a:lnTo>
                    <a:lnTo>
                      <a:pt x="63" y="1257"/>
                    </a:lnTo>
                    <a:lnTo>
                      <a:pt x="68" y="1271"/>
                    </a:lnTo>
                    <a:lnTo>
                      <a:pt x="69" y="1278"/>
                    </a:lnTo>
                    <a:lnTo>
                      <a:pt x="68" y="1285"/>
                    </a:lnTo>
                    <a:lnTo>
                      <a:pt x="68" y="1285"/>
                    </a:lnTo>
                    <a:lnTo>
                      <a:pt x="134" y="1293"/>
                    </a:lnTo>
                    <a:lnTo>
                      <a:pt x="163" y="1298"/>
                    </a:lnTo>
                    <a:lnTo>
                      <a:pt x="193" y="1305"/>
                    </a:lnTo>
                    <a:lnTo>
                      <a:pt x="193" y="1305"/>
                    </a:lnTo>
                    <a:lnTo>
                      <a:pt x="275" y="1324"/>
                    </a:lnTo>
                    <a:lnTo>
                      <a:pt x="318" y="1333"/>
                    </a:lnTo>
                    <a:lnTo>
                      <a:pt x="360" y="1340"/>
                    </a:lnTo>
                    <a:lnTo>
                      <a:pt x="400" y="1347"/>
                    </a:lnTo>
                    <a:lnTo>
                      <a:pt x="444" y="1352"/>
                    </a:lnTo>
                    <a:lnTo>
                      <a:pt x="487" y="1357"/>
                    </a:lnTo>
                    <a:lnTo>
                      <a:pt x="531" y="1361"/>
                    </a:lnTo>
                    <a:lnTo>
                      <a:pt x="531" y="1361"/>
                    </a:lnTo>
                    <a:lnTo>
                      <a:pt x="588" y="1364"/>
                    </a:lnTo>
                    <a:lnTo>
                      <a:pt x="646" y="1371"/>
                    </a:lnTo>
                    <a:lnTo>
                      <a:pt x="704" y="1378"/>
                    </a:lnTo>
                    <a:lnTo>
                      <a:pt x="761" y="1385"/>
                    </a:lnTo>
                    <a:lnTo>
                      <a:pt x="879" y="1402"/>
                    </a:lnTo>
                    <a:lnTo>
                      <a:pt x="939" y="1407"/>
                    </a:lnTo>
                    <a:lnTo>
                      <a:pt x="1001" y="1413"/>
                    </a:lnTo>
                    <a:lnTo>
                      <a:pt x="1001" y="1413"/>
                    </a:lnTo>
                    <a:lnTo>
                      <a:pt x="1007" y="1416"/>
                    </a:lnTo>
                    <a:lnTo>
                      <a:pt x="1014" y="1418"/>
                    </a:lnTo>
                    <a:lnTo>
                      <a:pt x="1029" y="1421"/>
                    </a:lnTo>
                    <a:lnTo>
                      <a:pt x="1045" y="1421"/>
                    </a:lnTo>
                    <a:lnTo>
                      <a:pt x="1057" y="1423"/>
                    </a:lnTo>
                    <a:lnTo>
                      <a:pt x="1057" y="1423"/>
                    </a:lnTo>
                    <a:lnTo>
                      <a:pt x="1057" y="1418"/>
                    </a:lnTo>
                    <a:lnTo>
                      <a:pt x="1056" y="1416"/>
                    </a:lnTo>
                    <a:lnTo>
                      <a:pt x="1053" y="1407"/>
                    </a:lnTo>
                    <a:lnTo>
                      <a:pt x="1049" y="1399"/>
                    </a:lnTo>
                    <a:lnTo>
                      <a:pt x="1048" y="1395"/>
                    </a:lnTo>
                    <a:lnTo>
                      <a:pt x="1048" y="1389"/>
                    </a:lnTo>
                    <a:lnTo>
                      <a:pt x="1048" y="1389"/>
                    </a:lnTo>
                    <a:lnTo>
                      <a:pt x="885" y="1362"/>
                    </a:lnTo>
                    <a:lnTo>
                      <a:pt x="802" y="1350"/>
                    </a:lnTo>
                    <a:lnTo>
                      <a:pt x="723" y="1336"/>
                    </a:lnTo>
                    <a:lnTo>
                      <a:pt x="723" y="1336"/>
                    </a:lnTo>
                    <a:lnTo>
                      <a:pt x="683" y="1330"/>
                    </a:lnTo>
                    <a:lnTo>
                      <a:pt x="663" y="1326"/>
                    </a:lnTo>
                    <a:lnTo>
                      <a:pt x="653" y="1323"/>
                    </a:lnTo>
                    <a:lnTo>
                      <a:pt x="643" y="1319"/>
                    </a:lnTo>
                    <a:lnTo>
                      <a:pt x="643" y="1319"/>
                    </a:lnTo>
                    <a:lnTo>
                      <a:pt x="698" y="1324"/>
                    </a:lnTo>
                    <a:lnTo>
                      <a:pt x="751" y="1331"/>
                    </a:lnTo>
                    <a:lnTo>
                      <a:pt x="854" y="1347"/>
                    </a:lnTo>
                    <a:lnTo>
                      <a:pt x="952" y="1361"/>
                    </a:lnTo>
                    <a:lnTo>
                      <a:pt x="1001" y="1368"/>
                    </a:lnTo>
                    <a:lnTo>
                      <a:pt x="1050" y="1372"/>
                    </a:lnTo>
                    <a:lnTo>
                      <a:pt x="1050" y="1372"/>
                    </a:lnTo>
                    <a:lnTo>
                      <a:pt x="1049" y="1366"/>
                    </a:lnTo>
                    <a:lnTo>
                      <a:pt x="1048" y="1359"/>
                    </a:lnTo>
                    <a:lnTo>
                      <a:pt x="1048" y="1348"/>
                    </a:lnTo>
                    <a:lnTo>
                      <a:pt x="1049" y="1337"/>
                    </a:lnTo>
                    <a:lnTo>
                      <a:pt x="1053" y="1327"/>
                    </a:lnTo>
                    <a:lnTo>
                      <a:pt x="1057" y="1316"/>
                    </a:lnTo>
                    <a:lnTo>
                      <a:pt x="1060" y="1306"/>
                    </a:lnTo>
                    <a:lnTo>
                      <a:pt x="1062" y="1295"/>
                    </a:lnTo>
                    <a:lnTo>
                      <a:pt x="1060" y="1288"/>
                    </a:lnTo>
                    <a:lnTo>
                      <a:pt x="1059" y="1282"/>
                    </a:lnTo>
                    <a:lnTo>
                      <a:pt x="1059" y="1282"/>
                    </a:lnTo>
                    <a:lnTo>
                      <a:pt x="1038" y="1282"/>
                    </a:lnTo>
                    <a:lnTo>
                      <a:pt x="1014" y="1282"/>
                    </a:lnTo>
                    <a:lnTo>
                      <a:pt x="963" y="1278"/>
                    </a:lnTo>
                    <a:lnTo>
                      <a:pt x="963" y="1278"/>
                    </a:lnTo>
                    <a:lnTo>
                      <a:pt x="941" y="1275"/>
                    </a:lnTo>
                    <a:lnTo>
                      <a:pt x="918" y="1270"/>
                    </a:lnTo>
                    <a:lnTo>
                      <a:pt x="899" y="1264"/>
                    </a:lnTo>
                    <a:lnTo>
                      <a:pt x="879" y="1261"/>
                    </a:lnTo>
                    <a:lnTo>
                      <a:pt x="879" y="1261"/>
                    </a:lnTo>
                    <a:lnTo>
                      <a:pt x="868" y="1261"/>
                    </a:lnTo>
                    <a:lnTo>
                      <a:pt x="857" y="1261"/>
                    </a:lnTo>
                    <a:lnTo>
                      <a:pt x="852" y="1261"/>
                    </a:lnTo>
                    <a:lnTo>
                      <a:pt x="848" y="1260"/>
                    </a:lnTo>
                    <a:lnTo>
                      <a:pt x="845" y="1258"/>
                    </a:lnTo>
                    <a:lnTo>
                      <a:pt x="844" y="1256"/>
                    </a:lnTo>
                    <a:lnTo>
                      <a:pt x="844" y="1256"/>
                    </a:lnTo>
                    <a:lnTo>
                      <a:pt x="861" y="1253"/>
                    </a:lnTo>
                    <a:lnTo>
                      <a:pt x="876" y="1254"/>
                    </a:lnTo>
                    <a:lnTo>
                      <a:pt x="893" y="1256"/>
                    </a:lnTo>
                    <a:lnTo>
                      <a:pt x="910" y="1258"/>
                    </a:lnTo>
                    <a:lnTo>
                      <a:pt x="945" y="1264"/>
                    </a:lnTo>
                    <a:lnTo>
                      <a:pt x="963" y="1267"/>
                    </a:lnTo>
                    <a:lnTo>
                      <a:pt x="980" y="1268"/>
                    </a:lnTo>
                    <a:lnTo>
                      <a:pt x="980" y="1268"/>
                    </a:lnTo>
                    <a:lnTo>
                      <a:pt x="1024" y="1268"/>
                    </a:lnTo>
                    <a:lnTo>
                      <a:pt x="1043" y="1270"/>
                    </a:lnTo>
                    <a:lnTo>
                      <a:pt x="1063" y="1272"/>
                    </a:lnTo>
                    <a:lnTo>
                      <a:pt x="1063" y="1272"/>
                    </a:lnTo>
                    <a:lnTo>
                      <a:pt x="1064" y="1267"/>
                    </a:lnTo>
                    <a:lnTo>
                      <a:pt x="1067" y="1261"/>
                    </a:lnTo>
                    <a:lnTo>
                      <a:pt x="1070" y="1258"/>
                    </a:lnTo>
                    <a:lnTo>
                      <a:pt x="1070" y="1254"/>
                    </a:lnTo>
                    <a:lnTo>
                      <a:pt x="1070" y="1254"/>
                    </a:lnTo>
                    <a:lnTo>
                      <a:pt x="1046" y="1250"/>
                    </a:lnTo>
                    <a:lnTo>
                      <a:pt x="1022" y="1248"/>
                    </a:lnTo>
                    <a:lnTo>
                      <a:pt x="970" y="1244"/>
                    </a:lnTo>
                    <a:lnTo>
                      <a:pt x="970" y="1244"/>
                    </a:lnTo>
                    <a:lnTo>
                      <a:pt x="945" y="1243"/>
                    </a:lnTo>
                    <a:lnTo>
                      <a:pt x="918" y="1240"/>
                    </a:lnTo>
                    <a:lnTo>
                      <a:pt x="865" y="1234"/>
                    </a:lnTo>
                    <a:lnTo>
                      <a:pt x="865" y="1234"/>
                    </a:lnTo>
                    <a:lnTo>
                      <a:pt x="781" y="1229"/>
                    </a:lnTo>
                    <a:lnTo>
                      <a:pt x="697" y="1222"/>
                    </a:lnTo>
                    <a:lnTo>
                      <a:pt x="656" y="1216"/>
                    </a:lnTo>
                    <a:lnTo>
                      <a:pt x="615" y="1211"/>
                    </a:lnTo>
                    <a:lnTo>
                      <a:pt x="577" y="1202"/>
                    </a:lnTo>
                    <a:lnTo>
                      <a:pt x="539" y="1192"/>
                    </a:lnTo>
                    <a:lnTo>
                      <a:pt x="539" y="1192"/>
                    </a:lnTo>
                    <a:lnTo>
                      <a:pt x="615" y="1199"/>
                    </a:lnTo>
                    <a:lnTo>
                      <a:pt x="691" y="1206"/>
                    </a:lnTo>
                    <a:lnTo>
                      <a:pt x="770" y="1213"/>
                    </a:lnTo>
                    <a:lnTo>
                      <a:pt x="848" y="1220"/>
                    </a:lnTo>
                    <a:lnTo>
                      <a:pt x="848" y="1220"/>
                    </a:lnTo>
                    <a:lnTo>
                      <a:pt x="960" y="1230"/>
                    </a:lnTo>
                    <a:lnTo>
                      <a:pt x="1014" y="1233"/>
                    </a:lnTo>
                    <a:lnTo>
                      <a:pt x="1041" y="1233"/>
                    </a:lnTo>
                    <a:lnTo>
                      <a:pt x="1069" y="1233"/>
                    </a:lnTo>
                    <a:lnTo>
                      <a:pt x="1069" y="1233"/>
                    </a:lnTo>
                    <a:lnTo>
                      <a:pt x="1067" y="1226"/>
                    </a:lnTo>
                    <a:lnTo>
                      <a:pt x="1066" y="1222"/>
                    </a:lnTo>
                    <a:lnTo>
                      <a:pt x="1064" y="1218"/>
                    </a:lnTo>
                    <a:lnTo>
                      <a:pt x="1064" y="1212"/>
                    </a:lnTo>
                    <a:lnTo>
                      <a:pt x="1064" y="1212"/>
                    </a:lnTo>
                    <a:lnTo>
                      <a:pt x="1057" y="1209"/>
                    </a:lnTo>
                    <a:lnTo>
                      <a:pt x="1050" y="1208"/>
                    </a:lnTo>
                    <a:lnTo>
                      <a:pt x="1035" y="1208"/>
                    </a:lnTo>
                    <a:lnTo>
                      <a:pt x="1035" y="1208"/>
                    </a:lnTo>
                    <a:close/>
                    <a:moveTo>
                      <a:pt x="1255" y="1357"/>
                    </a:moveTo>
                    <a:lnTo>
                      <a:pt x="1255" y="1357"/>
                    </a:lnTo>
                    <a:lnTo>
                      <a:pt x="1258" y="1327"/>
                    </a:lnTo>
                    <a:lnTo>
                      <a:pt x="1259" y="1296"/>
                    </a:lnTo>
                    <a:lnTo>
                      <a:pt x="1258" y="1264"/>
                    </a:lnTo>
                    <a:lnTo>
                      <a:pt x="1254" y="1234"/>
                    </a:lnTo>
                    <a:lnTo>
                      <a:pt x="1247" y="1205"/>
                    </a:lnTo>
                    <a:lnTo>
                      <a:pt x="1238" y="1178"/>
                    </a:lnTo>
                    <a:lnTo>
                      <a:pt x="1233" y="1166"/>
                    </a:lnTo>
                    <a:lnTo>
                      <a:pt x="1227" y="1153"/>
                    </a:lnTo>
                    <a:lnTo>
                      <a:pt x="1220" y="1143"/>
                    </a:lnTo>
                    <a:lnTo>
                      <a:pt x="1213" y="1133"/>
                    </a:lnTo>
                    <a:lnTo>
                      <a:pt x="1213" y="1133"/>
                    </a:lnTo>
                    <a:lnTo>
                      <a:pt x="1203" y="1140"/>
                    </a:lnTo>
                    <a:lnTo>
                      <a:pt x="1192" y="1145"/>
                    </a:lnTo>
                    <a:lnTo>
                      <a:pt x="1192" y="1145"/>
                    </a:lnTo>
                    <a:lnTo>
                      <a:pt x="1206" y="1205"/>
                    </a:lnTo>
                    <a:lnTo>
                      <a:pt x="1213" y="1233"/>
                    </a:lnTo>
                    <a:lnTo>
                      <a:pt x="1219" y="1263"/>
                    </a:lnTo>
                    <a:lnTo>
                      <a:pt x="1222" y="1292"/>
                    </a:lnTo>
                    <a:lnTo>
                      <a:pt x="1223" y="1321"/>
                    </a:lnTo>
                    <a:lnTo>
                      <a:pt x="1222" y="1337"/>
                    </a:lnTo>
                    <a:lnTo>
                      <a:pt x="1220" y="1354"/>
                    </a:lnTo>
                    <a:lnTo>
                      <a:pt x="1217" y="1369"/>
                    </a:lnTo>
                    <a:lnTo>
                      <a:pt x="1213" y="1386"/>
                    </a:lnTo>
                    <a:lnTo>
                      <a:pt x="1213" y="1386"/>
                    </a:lnTo>
                    <a:lnTo>
                      <a:pt x="1234" y="1372"/>
                    </a:lnTo>
                    <a:lnTo>
                      <a:pt x="1255" y="1357"/>
                    </a:lnTo>
                    <a:lnTo>
                      <a:pt x="1255" y="1357"/>
                    </a:lnTo>
                    <a:close/>
                    <a:moveTo>
                      <a:pt x="1192" y="1404"/>
                    </a:moveTo>
                    <a:lnTo>
                      <a:pt x="1192" y="1404"/>
                    </a:lnTo>
                    <a:lnTo>
                      <a:pt x="1196" y="1396"/>
                    </a:lnTo>
                    <a:lnTo>
                      <a:pt x="1201" y="1383"/>
                    </a:lnTo>
                    <a:lnTo>
                      <a:pt x="1206" y="1361"/>
                    </a:lnTo>
                    <a:lnTo>
                      <a:pt x="1206" y="1361"/>
                    </a:lnTo>
                    <a:lnTo>
                      <a:pt x="1209" y="1334"/>
                    </a:lnTo>
                    <a:lnTo>
                      <a:pt x="1209" y="1307"/>
                    </a:lnTo>
                    <a:lnTo>
                      <a:pt x="1208" y="1279"/>
                    </a:lnTo>
                    <a:lnTo>
                      <a:pt x="1205" y="1253"/>
                    </a:lnTo>
                    <a:lnTo>
                      <a:pt x="1199" y="1225"/>
                    </a:lnTo>
                    <a:lnTo>
                      <a:pt x="1192" y="1199"/>
                    </a:lnTo>
                    <a:lnTo>
                      <a:pt x="1185" y="1177"/>
                    </a:lnTo>
                    <a:lnTo>
                      <a:pt x="1177" y="1156"/>
                    </a:lnTo>
                    <a:lnTo>
                      <a:pt x="1177" y="1156"/>
                    </a:lnTo>
                    <a:lnTo>
                      <a:pt x="1160" y="1167"/>
                    </a:lnTo>
                    <a:lnTo>
                      <a:pt x="1143" y="1178"/>
                    </a:lnTo>
                    <a:lnTo>
                      <a:pt x="1126" y="1191"/>
                    </a:lnTo>
                    <a:lnTo>
                      <a:pt x="1109" y="1204"/>
                    </a:lnTo>
                    <a:lnTo>
                      <a:pt x="1109" y="1204"/>
                    </a:lnTo>
                    <a:lnTo>
                      <a:pt x="1116" y="1218"/>
                    </a:lnTo>
                    <a:lnTo>
                      <a:pt x="1121" y="1233"/>
                    </a:lnTo>
                    <a:lnTo>
                      <a:pt x="1128" y="1265"/>
                    </a:lnTo>
                    <a:lnTo>
                      <a:pt x="1132" y="1298"/>
                    </a:lnTo>
                    <a:lnTo>
                      <a:pt x="1133" y="1329"/>
                    </a:lnTo>
                    <a:lnTo>
                      <a:pt x="1132" y="1361"/>
                    </a:lnTo>
                    <a:lnTo>
                      <a:pt x="1129" y="1393"/>
                    </a:lnTo>
                    <a:lnTo>
                      <a:pt x="1123" y="1424"/>
                    </a:lnTo>
                    <a:lnTo>
                      <a:pt x="1115" y="1453"/>
                    </a:lnTo>
                    <a:lnTo>
                      <a:pt x="1115" y="1453"/>
                    </a:lnTo>
                    <a:lnTo>
                      <a:pt x="1123" y="1445"/>
                    </a:lnTo>
                    <a:lnTo>
                      <a:pt x="1133" y="1439"/>
                    </a:lnTo>
                    <a:lnTo>
                      <a:pt x="1154" y="1428"/>
                    </a:lnTo>
                    <a:lnTo>
                      <a:pt x="1175" y="1417"/>
                    </a:lnTo>
                    <a:lnTo>
                      <a:pt x="1185" y="1411"/>
                    </a:lnTo>
                    <a:lnTo>
                      <a:pt x="1192" y="1404"/>
                    </a:lnTo>
                    <a:lnTo>
                      <a:pt x="1192" y="1404"/>
                    </a:lnTo>
                    <a:close/>
                    <a:moveTo>
                      <a:pt x="1102" y="1441"/>
                    </a:moveTo>
                    <a:lnTo>
                      <a:pt x="1102" y="1441"/>
                    </a:lnTo>
                    <a:lnTo>
                      <a:pt x="1108" y="1428"/>
                    </a:lnTo>
                    <a:lnTo>
                      <a:pt x="1112" y="1414"/>
                    </a:lnTo>
                    <a:lnTo>
                      <a:pt x="1118" y="1383"/>
                    </a:lnTo>
                    <a:lnTo>
                      <a:pt x="1121" y="1351"/>
                    </a:lnTo>
                    <a:lnTo>
                      <a:pt x="1121" y="1319"/>
                    </a:lnTo>
                    <a:lnTo>
                      <a:pt x="1118" y="1286"/>
                    </a:lnTo>
                    <a:lnTo>
                      <a:pt x="1114" y="1257"/>
                    </a:lnTo>
                    <a:lnTo>
                      <a:pt x="1109" y="1243"/>
                    </a:lnTo>
                    <a:lnTo>
                      <a:pt x="1105" y="1229"/>
                    </a:lnTo>
                    <a:lnTo>
                      <a:pt x="1099" y="1218"/>
                    </a:lnTo>
                    <a:lnTo>
                      <a:pt x="1094" y="1206"/>
                    </a:lnTo>
                    <a:lnTo>
                      <a:pt x="1094" y="1206"/>
                    </a:lnTo>
                    <a:lnTo>
                      <a:pt x="1094" y="1205"/>
                    </a:lnTo>
                    <a:lnTo>
                      <a:pt x="1092" y="1205"/>
                    </a:lnTo>
                    <a:lnTo>
                      <a:pt x="1092" y="1205"/>
                    </a:lnTo>
                    <a:lnTo>
                      <a:pt x="1088" y="1208"/>
                    </a:lnTo>
                    <a:lnTo>
                      <a:pt x="1085" y="1212"/>
                    </a:lnTo>
                    <a:lnTo>
                      <a:pt x="1083" y="1216"/>
                    </a:lnTo>
                    <a:lnTo>
                      <a:pt x="1083" y="1220"/>
                    </a:lnTo>
                    <a:lnTo>
                      <a:pt x="1083" y="1232"/>
                    </a:lnTo>
                    <a:lnTo>
                      <a:pt x="1084" y="1243"/>
                    </a:lnTo>
                    <a:lnTo>
                      <a:pt x="1084" y="1243"/>
                    </a:lnTo>
                    <a:lnTo>
                      <a:pt x="1084" y="1275"/>
                    </a:lnTo>
                    <a:lnTo>
                      <a:pt x="1085" y="1310"/>
                    </a:lnTo>
                    <a:lnTo>
                      <a:pt x="1085" y="1310"/>
                    </a:lnTo>
                    <a:lnTo>
                      <a:pt x="1087" y="1331"/>
                    </a:lnTo>
                    <a:lnTo>
                      <a:pt x="1085" y="1352"/>
                    </a:lnTo>
                    <a:lnTo>
                      <a:pt x="1084" y="1393"/>
                    </a:lnTo>
                    <a:lnTo>
                      <a:pt x="1084" y="1393"/>
                    </a:lnTo>
                    <a:lnTo>
                      <a:pt x="1080" y="1416"/>
                    </a:lnTo>
                    <a:lnTo>
                      <a:pt x="1076" y="1435"/>
                    </a:lnTo>
                    <a:lnTo>
                      <a:pt x="1074" y="1444"/>
                    </a:lnTo>
                    <a:lnTo>
                      <a:pt x="1074" y="1452"/>
                    </a:lnTo>
                    <a:lnTo>
                      <a:pt x="1074" y="1460"/>
                    </a:lnTo>
                    <a:lnTo>
                      <a:pt x="1077" y="1469"/>
                    </a:lnTo>
                    <a:lnTo>
                      <a:pt x="1077" y="1469"/>
                    </a:lnTo>
                    <a:lnTo>
                      <a:pt x="1083" y="1469"/>
                    </a:lnTo>
                    <a:lnTo>
                      <a:pt x="1087" y="1468"/>
                    </a:lnTo>
                    <a:lnTo>
                      <a:pt x="1091" y="1465"/>
                    </a:lnTo>
                    <a:lnTo>
                      <a:pt x="1094" y="1460"/>
                    </a:lnTo>
                    <a:lnTo>
                      <a:pt x="1099" y="1451"/>
                    </a:lnTo>
                    <a:lnTo>
                      <a:pt x="1102" y="1441"/>
                    </a:lnTo>
                    <a:lnTo>
                      <a:pt x="1102" y="1441"/>
                    </a:lnTo>
                    <a:close/>
                    <a:moveTo>
                      <a:pt x="1059" y="1444"/>
                    </a:moveTo>
                    <a:lnTo>
                      <a:pt x="1059" y="1444"/>
                    </a:lnTo>
                    <a:lnTo>
                      <a:pt x="1049" y="1441"/>
                    </a:lnTo>
                    <a:lnTo>
                      <a:pt x="1038" y="1439"/>
                    </a:lnTo>
                    <a:lnTo>
                      <a:pt x="1017" y="1435"/>
                    </a:lnTo>
                    <a:lnTo>
                      <a:pt x="1017" y="1435"/>
                    </a:lnTo>
                    <a:lnTo>
                      <a:pt x="1004" y="1432"/>
                    </a:lnTo>
                    <a:lnTo>
                      <a:pt x="993" y="1428"/>
                    </a:lnTo>
                    <a:lnTo>
                      <a:pt x="993" y="1428"/>
                    </a:lnTo>
                    <a:lnTo>
                      <a:pt x="977" y="1427"/>
                    </a:lnTo>
                    <a:lnTo>
                      <a:pt x="962" y="1425"/>
                    </a:lnTo>
                    <a:lnTo>
                      <a:pt x="931" y="1425"/>
                    </a:lnTo>
                    <a:lnTo>
                      <a:pt x="931" y="1425"/>
                    </a:lnTo>
                    <a:lnTo>
                      <a:pt x="907" y="1423"/>
                    </a:lnTo>
                    <a:lnTo>
                      <a:pt x="883" y="1420"/>
                    </a:lnTo>
                    <a:lnTo>
                      <a:pt x="831" y="1413"/>
                    </a:lnTo>
                    <a:lnTo>
                      <a:pt x="778" y="1404"/>
                    </a:lnTo>
                    <a:lnTo>
                      <a:pt x="751" y="1402"/>
                    </a:lnTo>
                    <a:lnTo>
                      <a:pt x="725" y="1399"/>
                    </a:lnTo>
                    <a:lnTo>
                      <a:pt x="725" y="1399"/>
                    </a:lnTo>
                    <a:lnTo>
                      <a:pt x="708" y="1397"/>
                    </a:lnTo>
                    <a:lnTo>
                      <a:pt x="691" y="1393"/>
                    </a:lnTo>
                    <a:lnTo>
                      <a:pt x="674" y="1390"/>
                    </a:lnTo>
                    <a:lnTo>
                      <a:pt x="657" y="1389"/>
                    </a:lnTo>
                    <a:lnTo>
                      <a:pt x="657" y="1389"/>
                    </a:lnTo>
                    <a:lnTo>
                      <a:pt x="588" y="1382"/>
                    </a:lnTo>
                    <a:lnTo>
                      <a:pt x="520" y="1378"/>
                    </a:lnTo>
                    <a:lnTo>
                      <a:pt x="454" y="1372"/>
                    </a:lnTo>
                    <a:lnTo>
                      <a:pt x="420" y="1368"/>
                    </a:lnTo>
                    <a:lnTo>
                      <a:pt x="388" y="1364"/>
                    </a:lnTo>
                    <a:lnTo>
                      <a:pt x="388" y="1364"/>
                    </a:lnTo>
                    <a:lnTo>
                      <a:pt x="337" y="1355"/>
                    </a:lnTo>
                    <a:lnTo>
                      <a:pt x="285" y="1344"/>
                    </a:lnTo>
                    <a:lnTo>
                      <a:pt x="187" y="1320"/>
                    </a:lnTo>
                    <a:lnTo>
                      <a:pt x="187" y="1320"/>
                    </a:lnTo>
                    <a:lnTo>
                      <a:pt x="152" y="1314"/>
                    </a:lnTo>
                    <a:lnTo>
                      <a:pt x="111" y="1307"/>
                    </a:lnTo>
                    <a:lnTo>
                      <a:pt x="111" y="1307"/>
                    </a:lnTo>
                    <a:lnTo>
                      <a:pt x="86" y="1303"/>
                    </a:lnTo>
                    <a:lnTo>
                      <a:pt x="72" y="1300"/>
                    </a:lnTo>
                    <a:lnTo>
                      <a:pt x="59" y="1299"/>
                    </a:lnTo>
                    <a:lnTo>
                      <a:pt x="47" y="1299"/>
                    </a:lnTo>
                    <a:lnTo>
                      <a:pt x="41" y="1300"/>
                    </a:lnTo>
                    <a:lnTo>
                      <a:pt x="35" y="1302"/>
                    </a:lnTo>
                    <a:lnTo>
                      <a:pt x="31" y="1305"/>
                    </a:lnTo>
                    <a:lnTo>
                      <a:pt x="28" y="1309"/>
                    </a:lnTo>
                    <a:lnTo>
                      <a:pt x="26" y="1313"/>
                    </a:lnTo>
                    <a:lnTo>
                      <a:pt x="24" y="1319"/>
                    </a:lnTo>
                    <a:lnTo>
                      <a:pt x="24" y="1319"/>
                    </a:lnTo>
                    <a:lnTo>
                      <a:pt x="94" y="1330"/>
                    </a:lnTo>
                    <a:lnTo>
                      <a:pt x="166" y="1344"/>
                    </a:lnTo>
                    <a:lnTo>
                      <a:pt x="308" y="1373"/>
                    </a:lnTo>
                    <a:lnTo>
                      <a:pt x="379" y="1387"/>
                    </a:lnTo>
                    <a:lnTo>
                      <a:pt x="449" y="1402"/>
                    </a:lnTo>
                    <a:lnTo>
                      <a:pt x="521" y="1413"/>
                    </a:lnTo>
                    <a:lnTo>
                      <a:pt x="593" y="1421"/>
                    </a:lnTo>
                    <a:lnTo>
                      <a:pt x="593" y="1421"/>
                    </a:lnTo>
                    <a:lnTo>
                      <a:pt x="632" y="1425"/>
                    </a:lnTo>
                    <a:lnTo>
                      <a:pt x="670" y="1428"/>
                    </a:lnTo>
                    <a:lnTo>
                      <a:pt x="670" y="1428"/>
                    </a:lnTo>
                    <a:lnTo>
                      <a:pt x="715" y="1432"/>
                    </a:lnTo>
                    <a:lnTo>
                      <a:pt x="761" y="1437"/>
                    </a:lnTo>
                    <a:lnTo>
                      <a:pt x="858" y="1448"/>
                    </a:lnTo>
                    <a:lnTo>
                      <a:pt x="907" y="1453"/>
                    </a:lnTo>
                    <a:lnTo>
                      <a:pt x="956" y="1458"/>
                    </a:lnTo>
                    <a:lnTo>
                      <a:pt x="1005" y="1462"/>
                    </a:lnTo>
                    <a:lnTo>
                      <a:pt x="1052" y="1463"/>
                    </a:lnTo>
                    <a:lnTo>
                      <a:pt x="1052" y="1463"/>
                    </a:lnTo>
                    <a:lnTo>
                      <a:pt x="1057" y="1453"/>
                    </a:lnTo>
                    <a:lnTo>
                      <a:pt x="1059" y="1448"/>
                    </a:lnTo>
                    <a:lnTo>
                      <a:pt x="1059" y="1444"/>
                    </a:lnTo>
                    <a:lnTo>
                      <a:pt x="1059" y="1444"/>
                    </a:lnTo>
                    <a:close/>
                  </a:path>
                </a:pathLst>
              </a:custGeom>
              <a:grpFill/>
              <a:ln w="9525">
                <a:solidFill>
                  <a:srgbClr val="65C4CA"/>
                </a:solidFill>
                <a:round/>
              </a:ln>
            </p:spPr>
            <p:txBody>
              <a:bodyPr vert="horz" wrap="square" lIns="91440" tIns="45720" rIns="91440" bIns="45720" numCol="1" anchor="t" anchorCtr="0" compatLnSpc="1"/>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linds(horizontal)">
                                      <p:cBhvr>
                                        <p:cTn id="25" dur="500"/>
                                        <p:tgtEl>
                                          <p:spTgt spid="2"/>
                                        </p:tgtEl>
                                      </p:cBhvr>
                                    </p:animEffect>
                                  </p:childTnLst>
                                </p:cTn>
                              </p:par>
                            </p:childTnLst>
                          </p:cTn>
                        </p:par>
                        <p:par>
                          <p:cTn id="26" fill="hold">
                            <p:stCondLst>
                              <p:cond delay="500"/>
                            </p:stCondLst>
                            <p:childTnLst>
                              <p:par>
                                <p:cTn id="27" presetID="2" presetClass="entr" presetSubtype="2"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1+#ppt_w/2"/>
                                          </p:val>
                                        </p:tav>
                                        <p:tav tm="100000">
                                          <p:val>
                                            <p:strVal val="#ppt_x"/>
                                          </p:val>
                                        </p:tav>
                                      </p:tavLst>
                                    </p:anim>
                                    <p:anim calcmode="lin" valueType="num">
                                      <p:cBhvr additive="base">
                                        <p:cTn id="30" dur="500" fill="hold"/>
                                        <p:tgtEl>
                                          <p:spTgt spid="21"/>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1+#ppt_w/2"/>
                                          </p:val>
                                        </p:tav>
                                        <p:tav tm="100000">
                                          <p:val>
                                            <p:strVal val="#ppt_x"/>
                                          </p:val>
                                        </p:tav>
                                      </p:tavLst>
                                    </p:anim>
                                    <p:anim calcmode="lin" valueType="num">
                                      <p:cBhvr additive="base">
                                        <p:cTn id="34"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blinds(horizontal)">
                                      <p:cBhvr>
                                        <p:cTn id="39" dur="500"/>
                                        <p:tgtEl>
                                          <p:spTgt spid="3"/>
                                        </p:tgtEl>
                                      </p:cBhvr>
                                    </p:animEffect>
                                  </p:childTnLst>
                                </p:cTn>
                              </p:par>
                              <p:par>
                                <p:cTn id="40" presetID="2" presetClass="entr" presetSubtype="4"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Group 267"/>
          <p:cNvGrpSpPr/>
          <p:nvPr/>
        </p:nvGrpSpPr>
        <p:grpSpPr>
          <a:xfrm>
            <a:off x="10668000" y="5046133"/>
            <a:ext cx="1304925" cy="1693122"/>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13315" name="Text Box 4"/>
          <p:cNvSpPr txBox="1"/>
          <p:nvPr/>
        </p:nvSpPr>
        <p:spPr>
          <a:xfrm>
            <a:off x="2195513" y="553403"/>
            <a:ext cx="7150100" cy="2971800"/>
          </a:xfrm>
          <a:prstGeom prst="rect">
            <a:avLst/>
          </a:prstGeom>
          <a:noFill/>
          <a:ln w="9525">
            <a:noFill/>
          </a:ln>
        </p:spPr>
        <p:txBody>
          <a:bodyPr>
            <a:spAutoFit/>
          </a:bodyPr>
          <a:lstStyle/>
          <a:p>
            <a:pPr>
              <a:lnSpc>
                <a:spcPct val="130000"/>
              </a:lnSpc>
              <a:spcBef>
                <a:spcPct val="50000"/>
              </a:spcBef>
            </a:pPr>
            <a:r>
              <a:rPr lang="zh-CN" altLang="en-US" sz="3600" b="1" dirty="0">
                <a:solidFill>
                  <a:srgbClr val="0000CC"/>
                </a:solidFill>
                <a:latin typeface="黑体" panose="02010609060101010101" pitchFamily="49" charset="-122"/>
                <a:ea typeface="黑体" panose="02010609060101010101" pitchFamily="49" charset="-122"/>
                <a:cs typeface="黑体" panose="02010609060101010101" pitchFamily="49" charset="-122"/>
              </a:rPr>
              <a:t>（</a:t>
            </a:r>
            <a:r>
              <a:rPr lang="en-US" altLang="zh-CN" sz="3600" b="1" dirty="0">
                <a:solidFill>
                  <a:srgbClr val="0000CC"/>
                </a:solidFill>
                <a:latin typeface="黑体" panose="02010609060101010101" pitchFamily="49" charset="-122"/>
                <a:ea typeface="黑体" panose="02010609060101010101" pitchFamily="49" charset="-122"/>
                <a:cs typeface="黑体" panose="02010609060101010101" pitchFamily="49" charset="-122"/>
              </a:rPr>
              <a:t>1</a:t>
            </a:r>
            <a:r>
              <a:rPr lang="zh-CN" altLang="en-US" sz="3600" b="1" dirty="0">
                <a:solidFill>
                  <a:srgbClr val="0000CC"/>
                </a:solidFill>
                <a:latin typeface="黑体" panose="02010609060101010101" pitchFamily="49" charset="-122"/>
                <a:ea typeface="黑体" panose="02010609060101010101" pitchFamily="49" charset="-122"/>
                <a:cs typeface="黑体" panose="02010609060101010101" pitchFamily="49" charset="-122"/>
              </a:rPr>
              <a:t>）芦荡</a:t>
            </a:r>
            <a:endParaRPr lang="zh-CN" altLang="en-US" sz="36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a:p>
            <a:pPr>
              <a:lnSpc>
                <a:spcPct val="130000"/>
              </a:lnSpc>
            </a:pPr>
            <a:r>
              <a:rPr lang="zh-CN" altLang="en-US" sz="3600" b="1" dirty="0">
                <a:latin typeface="楷体" panose="02010609060101010101" charset="-122"/>
                <a:ea typeface="楷体" panose="02010609060101010101" charset="-122"/>
              </a:rPr>
              <a:t>“芦苇如绿色的浪潮直涌到天边”    “芦荡如万重大山围住了小船”</a:t>
            </a:r>
            <a:endParaRPr lang="en-US" altLang="zh-CN" sz="3600" b="1" dirty="0">
              <a:latin typeface="楷体" panose="02010609060101010101" charset="-122"/>
              <a:ea typeface="楷体" panose="02010609060101010101" charset="-122"/>
            </a:endParaRPr>
          </a:p>
          <a:p>
            <a:pPr>
              <a:lnSpc>
                <a:spcPct val="130000"/>
              </a:lnSpc>
            </a:pPr>
            <a:r>
              <a:rPr lang="zh-CN" altLang="en-US" sz="3600" b="1" dirty="0">
                <a:latin typeface="楷体" panose="02010609060101010101" charset="-122"/>
                <a:ea typeface="楷体" panose="02010609060101010101" charset="-122"/>
              </a:rPr>
              <a:t>“再面对这浩浩荡荡的芦苇”</a:t>
            </a:r>
            <a:endParaRPr lang="zh-CN" altLang="en-US" sz="3600" b="1" dirty="0">
              <a:latin typeface="楷体" panose="02010609060101010101" charset="-122"/>
              <a:ea typeface="楷体" panose="02010609060101010101" charset="-122"/>
            </a:endParaRPr>
          </a:p>
        </p:txBody>
      </p:sp>
      <p:sp>
        <p:nvSpPr>
          <p:cNvPr id="13316" name="Text Box 5"/>
          <p:cNvSpPr txBox="1"/>
          <p:nvPr/>
        </p:nvSpPr>
        <p:spPr>
          <a:xfrm>
            <a:off x="2233930" y="4662488"/>
            <a:ext cx="8172450" cy="645160"/>
          </a:xfrm>
          <a:prstGeom prst="rect">
            <a:avLst/>
          </a:prstGeom>
          <a:noFill/>
          <a:ln w="9525">
            <a:noFill/>
          </a:ln>
        </p:spPr>
        <p:txBody>
          <a:bodyPr>
            <a:spAutoFit/>
          </a:bodyPr>
          <a:lstStyle/>
          <a:p>
            <a:pPr>
              <a:spcBef>
                <a:spcPct val="50000"/>
              </a:spcBef>
            </a:pPr>
            <a:r>
              <a:rPr lang="zh-CN" altLang="en-US" sz="3600" b="1" dirty="0">
                <a:solidFill>
                  <a:srgbClr val="FF0000"/>
                </a:solidFill>
                <a:latin typeface="楷体" panose="02010609060101010101" charset="-122"/>
                <a:ea typeface="楷体" panose="02010609060101010101" charset="-122"/>
              </a:rPr>
              <a:t>芦苇见证了人物心理变化的过程。</a:t>
            </a:r>
            <a:endParaRPr lang="zh-CN" altLang="en-US" sz="3600" b="1" dirty="0">
              <a:solidFill>
                <a:srgbClr val="FF0000"/>
              </a:solidFill>
              <a:latin typeface="楷体" panose="02010609060101010101" charset="-122"/>
              <a:ea typeface="楷体" panose="02010609060101010101" charset="-122"/>
            </a:endParaRPr>
          </a:p>
        </p:txBody>
      </p:sp>
      <p:sp>
        <p:nvSpPr>
          <p:cNvPr id="26628" name="Text Box 7"/>
          <p:cNvSpPr txBox="1"/>
          <p:nvPr/>
        </p:nvSpPr>
        <p:spPr>
          <a:xfrm>
            <a:off x="1930400" y="6035040"/>
            <a:ext cx="4114800" cy="701675"/>
          </a:xfrm>
          <a:prstGeom prst="rect">
            <a:avLst/>
          </a:prstGeom>
          <a:noFill/>
          <a:ln w="9525">
            <a:noFill/>
          </a:ln>
        </p:spPr>
        <p:txBody>
          <a:bodyPr>
            <a:spAutoFit/>
          </a:bodyPr>
          <a:lstStyle/>
          <a:p>
            <a:pPr>
              <a:spcBef>
                <a:spcPct val="50000"/>
              </a:spcBef>
            </a:pPr>
            <a:endParaRPr lang="zh-CN" altLang="en-US" sz="4000" b="1" dirty="0">
              <a:latin typeface="Arial" panose="020B0604020202020204" pitchFamily="34" charset="0"/>
            </a:endParaRPr>
          </a:p>
        </p:txBody>
      </p:sp>
      <p:sp>
        <p:nvSpPr>
          <p:cNvPr id="6" name="文本框 2"/>
          <p:cNvSpPr txBox="1"/>
          <p:nvPr/>
        </p:nvSpPr>
        <p:spPr>
          <a:xfrm>
            <a:off x="2233613" y="3698240"/>
            <a:ext cx="1882775" cy="583565"/>
          </a:xfrm>
          <a:prstGeom prst="rect">
            <a:avLst/>
          </a:prstGeom>
          <a:noFill/>
          <a:ln w="9525">
            <a:noFill/>
          </a:ln>
        </p:spPr>
        <p:txBody>
          <a:bodyPr>
            <a:spAutoFit/>
          </a:bodyPr>
          <a:lstStyle/>
          <a:p>
            <a:pPr>
              <a:spcBef>
                <a:spcPct val="50000"/>
              </a:spcBef>
            </a:pPr>
            <a:r>
              <a:rPr lang="zh-CN" altLang="en-US" sz="3200" b="1" dirty="0">
                <a:solidFill>
                  <a:srgbClr val="FF0000"/>
                </a:solidFill>
                <a:latin typeface="楷体" panose="02010609060101010101" charset="-122"/>
                <a:ea typeface="楷体" panose="02010609060101010101" charset="-122"/>
                <a:cs typeface="楷体" panose="02010609060101010101" charset="-122"/>
                <a:sym typeface="Arial" panose="020B0604020202020204" pitchFamily="34" charset="0"/>
              </a:rPr>
              <a:t>面对芦荡</a:t>
            </a:r>
            <a:r>
              <a:rPr lang="en-US" altLang="zh-CN" sz="3200" b="1" dirty="0">
                <a:solidFill>
                  <a:srgbClr val="FF0000"/>
                </a:solidFill>
                <a:latin typeface="楷体" panose="02010609060101010101" charset="-122"/>
                <a:ea typeface="楷体" panose="02010609060101010101" charset="-122"/>
                <a:cs typeface="楷体" panose="02010609060101010101" charset="-122"/>
                <a:sym typeface="Arial" panose="020B0604020202020204" pitchFamily="34" charset="0"/>
              </a:rPr>
              <a:t>: </a:t>
            </a:r>
            <a:endParaRPr lang="en-US" altLang="zh-CN" sz="3200" b="1" dirty="0">
              <a:solidFill>
                <a:srgbClr val="FF0000"/>
              </a:solidFill>
              <a:latin typeface="楷体" panose="02010609060101010101" charset="-122"/>
              <a:ea typeface="楷体" panose="02010609060101010101" charset="-122"/>
              <a:cs typeface="楷体" panose="02010609060101010101" charset="-122"/>
              <a:sym typeface="Arial" panose="020B0604020202020204" pitchFamily="34" charset="0"/>
            </a:endParaRPr>
          </a:p>
        </p:txBody>
      </p:sp>
      <p:sp>
        <p:nvSpPr>
          <p:cNvPr id="7" name="文本框 4"/>
          <p:cNvSpPr txBox="1"/>
          <p:nvPr/>
        </p:nvSpPr>
        <p:spPr>
          <a:xfrm>
            <a:off x="4252913" y="3720465"/>
            <a:ext cx="1816100" cy="583565"/>
          </a:xfrm>
          <a:prstGeom prst="rect">
            <a:avLst/>
          </a:prstGeom>
          <a:noFill/>
          <a:ln w="9525">
            <a:noFill/>
          </a:ln>
        </p:spPr>
        <p:txBody>
          <a:bodyPr wrap="none">
            <a:spAutoFit/>
          </a:bodyPr>
          <a:lstStyle/>
          <a:p>
            <a:r>
              <a:rPr lang="zh-CN" altLang="en-US" sz="3200" b="1" dirty="0">
                <a:solidFill>
                  <a:srgbClr val="FF0000"/>
                </a:solidFill>
                <a:latin typeface="楷体" panose="02010609060101010101" charset="-122"/>
                <a:ea typeface="楷体" panose="02010609060101010101" charset="-122"/>
                <a:sym typeface="宋体" panose="02010600030101010101" pitchFamily="2" charset="-122"/>
              </a:rPr>
              <a:t>害怕胆怯</a:t>
            </a:r>
            <a:endParaRPr lang="zh-CN" altLang="en-US" sz="3200" b="1" dirty="0">
              <a:solidFill>
                <a:srgbClr val="FF0000"/>
              </a:solidFill>
              <a:latin typeface="楷体" panose="02010609060101010101" charset="-122"/>
              <a:ea typeface="楷体" panose="02010609060101010101" charset="-122"/>
              <a:sym typeface="宋体" panose="02010600030101010101" pitchFamily="2" charset="-122"/>
            </a:endParaRPr>
          </a:p>
        </p:txBody>
      </p:sp>
      <p:cxnSp>
        <p:nvCxnSpPr>
          <p:cNvPr id="8" name="直接箭头连接符 7"/>
          <p:cNvCxnSpPr/>
          <p:nvPr/>
        </p:nvCxnSpPr>
        <p:spPr>
          <a:xfrm>
            <a:off x="6032500" y="4096703"/>
            <a:ext cx="822325" cy="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3" name="文本框 5"/>
          <p:cNvSpPr txBox="1"/>
          <p:nvPr/>
        </p:nvSpPr>
        <p:spPr>
          <a:xfrm>
            <a:off x="6799263" y="3776028"/>
            <a:ext cx="1816100" cy="583565"/>
          </a:xfrm>
          <a:prstGeom prst="rect">
            <a:avLst/>
          </a:prstGeom>
          <a:noFill/>
          <a:ln w="9525">
            <a:noFill/>
          </a:ln>
        </p:spPr>
        <p:txBody>
          <a:bodyPr wrap="none">
            <a:spAutoFit/>
          </a:bodyPr>
          <a:lstStyle/>
          <a:p>
            <a:pPr>
              <a:spcBef>
                <a:spcPct val="50000"/>
              </a:spcBef>
            </a:pPr>
            <a:r>
              <a:rPr lang="zh-CN" altLang="en-US" sz="3200" b="1" dirty="0">
                <a:solidFill>
                  <a:srgbClr val="FF0000"/>
                </a:solidFill>
                <a:latin typeface="楷体" panose="02010609060101010101" charset="-122"/>
                <a:ea typeface="楷体" panose="02010609060101010101" charset="-122"/>
                <a:sym typeface="宋体" panose="02010600030101010101" pitchFamily="2" charset="-122"/>
              </a:rPr>
              <a:t>不再恐慌</a:t>
            </a:r>
            <a:endParaRPr lang="zh-CN" altLang="en-US" sz="3200" b="1" dirty="0">
              <a:solidFill>
                <a:srgbClr val="FF0000"/>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dissolve">
                                      <p:cBhvr>
                                        <p:cTn id="7" dur="5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ppt_x</p:attrName>
                                        </p:attrNameLst>
                                      </p:cBhvr>
                                      <p:tavLst>
                                        <p:tav tm="0">
                                          <p:val>
                                            <p:strVal val="#ppt_x-.2"/>
                                          </p:val>
                                        </p:tav>
                                        <p:tav tm="100000">
                                          <p:val>
                                            <p:strVal val="#ppt_x"/>
                                          </p:val>
                                        </p:tav>
                                      </p:tavLst>
                                    </p:anim>
                                    <p:anim calcmode="lin" valueType="num">
                                      <p:cBhvr>
                                        <p:cTn id="13"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p:stCondLst>
                              <p:cond delay="500"/>
                            </p:stCondLst>
                            <p:childTnLst>
                              <p:par>
                                <p:cTn id="28" presetID="29" presetClass="entr" presetSubtype="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ppt_x</p:attrName>
                                        </p:attrNameLst>
                                      </p:cBhvr>
                                      <p:tavLst>
                                        <p:tav tm="0">
                                          <p:val>
                                            <p:strVal val="#ppt_x-.2"/>
                                          </p:val>
                                        </p:tav>
                                        <p:tav tm="100000">
                                          <p:val>
                                            <p:strVal val="#ppt_x"/>
                                          </p:val>
                                        </p:tav>
                                      </p:tavLst>
                                    </p:anim>
                                    <p:anim calcmode="lin" valueType="num">
                                      <p:cBhvr>
                                        <p:cTn id="31"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2" dur="10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3316"/>
                                        </p:tgtEl>
                                        <p:attrNameLst>
                                          <p:attrName>style.visibility</p:attrName>
                                        </p:attrNameLst>
                                      </p:cBhvr>
                                      <p:to>
                                        <p:strVal val="visible"/>
                                      </p:to>
                                    </p:set>
                                    <p:animEffect transition="in" filter="dissolve">
                                      <p:cBhvr>
                                        <p:cTn id="37" dur="5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6" grpId="0"/>
      <p:bldP spid="6" grpId="0"/>
      <p:bldP spid="7"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14338" name="Rectangle 2"/>
          <p:cNvSpPr/>
          <p:nvPr/>
        </p:nvSpPr>
        <p:spPr>
          <a:xfrm>
            <a:off x="2069783" y="877570"/>
            <a:ext cx="8051800" cy="2584450"/>
          </a:xfrm>
          <a:prstGeom prst="rect">
            <a:avLst/>
          </a:prstGeom>
          <a:noFill/>
          <a:ln w="9525">
            <a:noFill/>
          </a:ln>
        </p:spPr>
        <p:txBody>
          <a:bodyPr>
            <a:spAutoFit/>
          </a:bodyPr>
          <a:lstStyle/>
          <a:p>
            <a:pPr>
              <a:spcBef>
                <a:spcPct val="50000"/>
              </a:spcBef>
            </a:pPr>
            <a:r>
              <a:rPr lang="zh-CN" altLang="en-US" sz="3600" b="1" dirty="0">
                <a:solidFill>
                  <a:srgbClr val="0000CC"/>
                </a:solidFill>
                <a:latin typeface="黑体" panose="02010609060101010101" pitchFamily="49" charset="-122"/>
                <a:ea typeface="黑体" panose="02010609060101010101" pitchFamily="49" charset="-122"/>
                <a:cs typeface="黑体" panose="02010609060101010101" pitchFamily="49" charset="-122"/>
              </a:rPr>
              <a:t>（</a:t>
            </a:r>
            <a:r>
              <a:rPr lang="en-US" altLang="zh-CN" sz="3600" b="1" dirty="0">
                <a:solidFill>
                  <a:srgbClr val="0000CC"/>
                </a:solidFill>
                <a:latin typeface="黑体" panose="02010609060101010101" pitchFamily="49" charset="-122"/>
                <a:ea typeface="黑体" panose="02010609060101010101" pitchFamily="49" charset="-122"/>
                <a:cs typeface="黑体" panose="02010609060101010101" pitchFamily="49" charset="-122"/>
              </a:rPr>
              <a:t>2</a:t>
            </a:r>
            <a:r>
              <a:rPr lang="zh-CN" altLang="en-US" sz="3600" b="1" dirty="0">
                <a:solidFill>
                  <a:srgbClr val="0000CC"/>
                </a:solidFill>
                <a:latin typeface="黑体" panose="02010609060101010101" pitchFamily="49" charset="-122"/>
                <a:ea typeface="黑体" panose="02010609060101010101" pitchFamily="49" charset="-122"/>
                <a:cs typeface="黑体" panose="02010609060101010101" pitchFamily="49" charset="-122"/>
              </a:rPr>
              <a:t>）风雨</a:t>
            </a:r>
            <a:endParaRPr lang="zh-CN" altLang="en-US" sz="36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a:p>
            <a:pPr>
              <a:spcBef>
                <a:spcPct val="50000"/>
              </a:spcBef>
            </a:pPr>
            <a:r>
              <a:rPr lang="zh-CN" altLang="en-US" sz="3600" b="1" dirty="0">
                <a:latin typeface="楷体" panose="02010609060101010101" charset="-122"/>
                <a:ea typeface="楷体" panose="02010609060101010101" charset="-122"/>
              </a:rPr>
              <a:t>   “雷声”“如万辆战车从天边滚动过来”“暴风雨”“歇斯底里”“天昏地暗”“仿佛到了末日”。</a:t>
            </a:r>
            <a:endParaRPr lang="zh-CN" altLang="en-US" sz="3600" b="1" dirty="0">
              <a:latin typeface="楷体" panose="02010609060101010101" charset="-122"/>
              <a:ea typeface="楷体" panose="02010609060101010101" charset="-122"/>
            </a:endParaRPr>
          </a:p>
        </p:txBody>
      </p:sp>
      <p:sp>
        <p:nvSpPr>
          <p:cNvPr id="14339" name="Rectangle 3"/>
          <p:cNvSpPr/>
          <p:nvPr/>
        </p:nvSpPr>
        <p:spPr>
          <a:xfrm>
            <a:off x="1503680" y="4697095"/>
            <a:ext cx="8686800" cy="646113"/>
          </a:xfrm>
          <a:prstGeom prst="rect">
            <a:avLst/>
          </a:prstGeom>
          <a:noFill/>
          <a:ln w="9525">
            <a:noFill/>
          </a:ln>
        </p:spPr>
        <p:txBody>
          <a:bodyPr>
            <a:spAutoFit/>
          </a:bodyPr>
          <a:lstStyle/>
          <a:p>
            <a:pPr>
              <a:spcBef>
                <a:spcPct val="50000"/>
              </a:spcBef>
            </a:pPr>
            <a:r>
              <a:rPr lang="zh-CN" altLang="en-US" sz="3600" b="1" dirty="0">
                <a:solidFill>
                  <a:srgbClr val="FF0000"/>
                </a:solidFill>
                <a:latin typeface="黑体" panose="02010609060101010101" pitchFamily="49" charset="-122"/>
                <a:ea typeface="黑体" panose="02010609060101010101" pitchFamily="49" charset="-122"/>
              </a:rPr>
              <a:t>    暴风雨给了他一个成长地机会和舞台。</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4" name="文本框 11"/>
          <p:cNvSpPr txBox="1"/>
          <p:nvPr/>
        </p:nvSpPr>
        <p:spPr>
          <a:xfrm>
            <a:off x="2479993" y="3762058"/>
            <a:ext cx="999490" cy="583565"/>
          </a:xfrm>
          <a:prstGeom prst="rect">
            <a:avLst/>
          </a:prstGeom>
          <a:noFill/>
          <a:ln w="9525">
            <a:noFill/>
          </a:ln>
        </p:spPr>
        <p:txBody>
          <a:bodyPr wrap="none">
            <a:spAutoFit/>
          </a:bodyPr>
          <a:lstStyle/>
          <a:p>
            <a:r>
              <a:rPr lang="zh-CN" altLang="en-US" sz="3200" b="1" dirty="0">
                <a:solidFill>
                  <a:srgbClr val="FF0000"/>
                </a:solidFill>
                <a:latin typeface="楷体" panose="02010609060101010101" charset="-122"/>
                <a:ea typeface="楷体" panose="02010609060101010101" charset="-122"/>
                <a:sym typeface="宋体" panose="02010600030101010101" pitchFamily="2" charset="-122"/>
              </a:rPr>
              <a:t>可怕</a:t>
            </a:r>
            <a:endParaRPr lang="zh-CN" altLang="en-US" sz="3200" b="1" dirty="0">
              <a:solidFill>
                <a:srgbClr val="FF0000"/>
              </a:solidFill>
              <a:latin typeface="楷体" panose="02010609060101010101" charset="-122"/>
              <a:ea typeface="楷体" panose="02010609060101010101" charset="-122"/>
              <a:sym typeface="宋体" panose="02010600030101010101" pitchFamily="2" charset="-122"/>
            </a:endParaRPr>
          </a:p>
        </p:txBody>
      </p:sp>
      <p:cxnSp>
        <p:nvCxnSpPr>
          <p:cNvPr id="5" name="直接箭头连接符 4"/>
          <p:cNvCxnSpPr/>
          <p:nvPr/>
        </p:nvCxnSpPr>
        <p:spPr>
          <a:xfrm>
            <a:off x="3462655" y="4079558"/>
            <a:ext cx="822325" cy="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6" name="文本框 12"/>
          <p:cNvSpPr txBox="1"/>
          <p:nvPr/>
        </p:nvSpPr>
        <p:spPr>
          <a:xfrm>
            <a:off x="4340543" y="3817620"/>
            <a:ext cx="999490" cy="583565"/>
          </a:xfrm>
          <a:prstGeom prst="rect">
            <a:avLst/>
          </a:prstGeom>
          <a:noFill/>
          <a:ln w="9525">
            <a:noFill/>
          </a:ln>
        </p:spPr>
        <p:txBody>
          <a:bodyPr wrap="none">
            <a:spAutoFit/>
          </a:bodyPr>
          <a:lstStyle/>
          <a:p>
            <a:r>
              <a:rPr lang="zh-CN" altLang="en-US" sz="3200" b="1" dirty="0">
                <a:solidFill>
                  <a:srgbClr val="FF0000"/>
                </a:solidFill>
                <a:latin typeface="楷体" panose="02010609060101010101" charset="-122"/>
                <a:ea typeface="楷体" panose="02010609060101010101" charset="-122"/>
                <a:sym typeface="宋体" panose="02010600030101010101" pitchFamily="2" charset="-122"/>
              </a:rPr>
              <a:t>搏斗</a:t>
            </a:r>
            <a:endParaRPr lang="zh-CN" altLang="en-US" sz="3200" b="1" dirty="0">
              <a:solidFill>
                <a:srgbClr val="FF0000"/>
              </a:solidFill>
              <a:latin typeface="楷体" panose="02010609060101010101" charset="-122"/>
              <a:ea typeface="楷体" panose="02010609060101010101" charset="-122"/>
              <a:sym typeface="宋体" panose="02010600030101010101" pitchFamily="2" charset="-122"/>
            </a:endParaRPr>
          </a:p>
        </p:txBody>
      </p:sp>
      <p:cxnSp>
        <p:nvCxnSpPr>
          <p:cNvPr id="7" name="直接箭头连接符 6"/>
          <p:cNvCxnSpPr/>
          <p:nvPr/>
        </p:nvCxnSpPr>
        <p:spPr>
          <a:xfrm>
            <a:off x="5436235" y="4079875"/>
            <a:ext cx="822325" cy="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8" name="文本框 3"/>
          <p:cNvSpPr txBox="1"/>
          <p:nvPr/>
        </p:nvSpPr>
        <p:spPr>
          <a:xfrm>
            <a:off x="6374130" y="3828733"/>
            <a:ext cx="999490" cy="583565"/>
          </a:xfrm>
          <a:prstGeom prst="rect">
            <a:avLst/>
          </a:prstGeom>
          <a:noFill/>
          <a:ln w="9525">
            <a:noFill/>
          </a:ln>
        </p:spPr>
        <p:txBody>
          <a:bodyPr wrap="none">
            <a:spAutoFit/>
          </a:bodyPr>
          <a:lstStyle/>
          <a:p>
            <a:pPr>
              <a:spcBef>
                <a:spcPct val="50000"/>
              </a:spcBef>
            </a:pPr>
            <a:r>
              <a:rPr lang="zh-CN" altLang="en-US" sz="3200" b="1" dirty="0">
                <a:solidFill>
                  <a:srgbClr val="FF0000"/>
                </a:solidFill>
                <a:latin typeface="楷体" panose="02010609060101010101" charset="-122"/>
                <a:ea typeface="楷体" panose="02010609060101010101" charset="-122"/>
                <a:sym typeface="Arial" panose="020B0604020202020204" pitchFamily="34" charset="0"/>
              </a:rPr>
              <a:t>成长</a:t>
            </a:r>
            <a:endParaRPr lang="zh-CN" altLang="en-US" sz="3200" b="1" dirty="0">
              <a:solidFill>
                <a:srgbClr val="FF0000"/>
              </a:solidFill>
              <a:latin typeface="楷体" panose="02010609060101010101" charset="-122"/>
              <a:ea typeface="楷体" panose="02010609060101010101"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dissolve">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ppt_x</p:attrName>
                                        </p:attrNameLst>
                                      </p:cBhvr>
                                      <p:tavLst>
                                        <p:tav tm="0">
                                          <p:val>
                                            <p:strVal val="#ppt_x-.2"/>
                                          </p:val>
                                        </p:tav>
                                        <p:tav tm="100000">
                                          <p:val>
                                            <p:strVal val="#ppt_x"/>
                                          </p:val>
                                        </p:tav>
                                      </p:tavLst>
                                    </p:anim>
                                    <p:anim calcmode="lin" valueType="num">
                                      <p:cBhvr>
                                        <p:cTn id="13"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500"/>
                            </p:stCondLst>
                            <p:childTnLst>
                              <p:par>
                                <p:cTn id="21" presetID="29"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ppt_x</p:attrName>
                                        </p:attrNameLst>
                                      </p:cBhvr>
                                      <p:tavLst>
                                        <p:tav tm="0">
                                          <p:val>
                                            <p:strVal val="#ppt_x-.2"/>
                                          </p:val>
                                        </p:tav>
                                        <p:tav tm="100000">
                                          <p:val>
                                            <p:strVal val="#ppt_x"/>
                                          </p:val>
                                        </p:tav>
                                      </p:tavLst>
                                    </p:anim>
                                    <p:anim calcmode="lin" valueType="num">
                                      <p:cBhvr>
                                        <p:cTn id="24"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5" dur="10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500"/>
                            </p:stCondLst>
                            <p:childTnLst>
                              <p:par>
                                <p:cTn id="32" presetID="29"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ppt_x</p:attrName>
                                        </p:attrNameLst>
                                      </p:cBhvr>
                                      <p:tavLst>
                                        <p:tav tm="0">
                                          <p:val>
                                            <p:strVal val="#ppt_x-.2"/>
                                          </p:val>
                                        </p:tav>
                                        <p:tav tm="100000">
                                          <p:val>
                                            <p:strVal val="#ppt_x"/>
                                          </p:val>
                                        </p:tav>
                                      </p:tavLst>
                                    </p:anim>
                                    <p:anim calcmode="lin" valueType="num">
                                      <p:cBhvr>
                                        <p:cTn id="35"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6" dur="10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14339"/>
                                        </p:tgtEl>
                                        <p:attrNameLst>
                                          <p:attrName>style.visibility</p:attrName>
                                        </p:attrNameLst>
                                      </p:cBhvr>
                                      <p:to>
                                        <p:strVal val="visible"/>
                                      </p:to>
                                    </p:set>
                                    <p:animEffect transition="in" filter="dissolve">
                                      <p:cBhvr>
                                        <p:cTn id="41"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p:bldP spid="4" grpId="0"/>
      <p:bldP spid="6"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28674" name="文本框 120834"/>
          <p:cNvSpPr txBox="1"/>
          <p:nvPr/>
        </p:nvSpPr>
        <p:spPr>
          <a:xfrm>
            <a:off x="1457615" y="346570"/>
            <a:ext cx="8693774" cy="2651125"/>
          </a:xfrm>
          <a:prstGeom prst="rect">
            <a:avLst/>
          </a:prstGeom>
          <a:solidFill>
            <a:schemeClr val="bg1"/>
          </a:solidFill>
          <a:ln w="9525">
            <a:noFill/>
          </a:ln>
        </p:spPr>
        <p:txBody>
          <a:bodyPr wrap="square">
            <a:spAutoFit/>
          </a:bodyPr>
          <a:lstStyle/>
          <a:p>
            <a:pPr>
              <a:lnSpc>
                <a:spcPct val="130000"/>
              </a:lnSpc>
              <a:spcBef>
                <a:spcPct val="50000"/>
              </a:spcBef>
            </a:pPr>
            <a:r>
              <a:rPr lang="zh-CN" altLang="en-US" sz="3000" b="1" dirty="0">
                <a:latin typeface="宋体" panose="02010600030101010101" pitchFamily="2" charset="-122"/>
              </a:rPr>
              <a:t>    </a:t>
            </a:r>
            <a:r>
              <a:rPr lang="zh-CN" altLang="en-US" sz="3200" b="1" dirty="0">
                <a:latin typeface="楷体" panose="02010609060101010101" charset="-122"/>
                <a:ea typeface="楷体" panose="02010609060101010101" charset="-122"/>
              </a:rPr>
              <a:t>不经历风雨，怎么见彩虹？因为这场风雨中杜小康战胜了孤独，战胜了恐惧，战胜了恶劣的环境，表现了一个小小男子汉的力量、意志和责任感，长大了，坚强了。</a:t>
            </a:r>
            <a:endParaRPr lang="zh-CN" altLang="en-US" sz="3200" b="1" dirty="0">
              <a:latin typeface="楷体" panose="02010609060101010101" charset="-122"/>
              <a:ea typeface="楷体" panose="02010609060101010101" charset="-122"/>
            </a:endParaRPr>
          </a:p>
        </p:txBody>
      </p:sp>
      <p:pic>
        <p:nvPicPr>
          <p:cNvPr id="31747" name="图片 1"/>
          <p:cNvPicPr>
            <a:picLocks noChangeAspect="1"/>
          </p:cNvPicPr>
          <p:nvPr/>
        </p:nvPicPr>
        <p:blipFill>
          <a:blip r:embed="rId2" cstate="print"/>
          <a:srcRect l="10063" t="6949" r="4883" b="13853"/>
          <a:stretch>
            <a:fillRect/>
          </a:stretch>
        </p:blipFill>
        <p:spPr>
          <a:xfrm>
            <a:off x="3142774" y="3079847"/>
            <a:ext cx="5687122" cy="318924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8" name="Group 10"/>
          <p:cNvGrpSpPr/>
          <p:nvPr/>
        </p:nvGrpSpPr>
        <p:grpSpPr>
          <a:xfrm>
            <a:off x="10595610" y="4842510"/>
            <a:ext cx="1421130" cy="1915795"/>
            <a:chOff x="13970835" y="3543714"/>
            <a:chExt cx="6501208" cy="8896217"/>
          </a:xfrm>
        </p:grpSpPr>
        <p:grpSp>
          <p:nvGrpSpPr>
            <p:cNvPr id="19"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24"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5"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9"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2"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36"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7"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8" name="Text Box 2"/>
          <p:cNvSpPr txBox="1"/>
          <p:nvPr/>
        </p:nvSpPr>
        <p:spPr>
          <a:xfrm>
            <a:off x="1839278" y="721995"/>
            <a:ext cx="8512175" cy="3969385"/>
          </a:xfrm>
          <a:prstGeom prst="rect">
            <a:avLst/>
          </a:prstGeom>
          <a:noFill/>
          <a:ln w="9525">
            <a:noFill/>
          </a:ln>
        </p:spPr>
        <p:txBody>
          <a:bodyPr>
            <a:spAutoFit/>
          </a:bodyPr>
          <a:lstStyle/>
          <a:p>
            <a:pPr>
              <a:spcBef>
                <a:spcPct val="50000"/>
              </a:spcBef>
            </a:pPr>
            <a:r>
              <a:rPr lang="zh-CN" altLang="en-US" sz="3600" b="1" dirty="0">
                <a:solidFill>
                  <a:srgbClr val="0000CC"/>
                </a:solidFill>
                <a:latin typeface="黑体" panose="02010609060101010101" pitchFamily="49" charset="-122"/>
                <a:ea typeface="黑体" panose="02010609060101010101" pitchFamily="49" charset="-122"/>
                <a:cs typeface="黑体" panose="02010609060101010101" pitchFamily="49" charset="-122"/>
              </a:rPr>
              <a:t>（</a:t>
            </a:r>
            <a:r>
              <a:rPr lang="en-US" altLang="zh-CN" sz="3600" b="1" dirty="0">
                <a:solidFill>
                  <a:srgbClr val="0000CC"/>
                </a:solidFill>
                <a:latin typeface="黑体" panose="02010609060101010101" pitchFamily="49" charset="-122"/>
                <a:ea typeface="黑体" panose="02010609060101010101" pitchFamily="49" charset="-122"/>
                <a:cs typeface="黑体" panose="02010609060101010101" pitchFamily="49" charset="-122"/>
              </a:rPr>
              <a:t>3</a:t>
            </a:r>
            <a:r>
              <a:rPr lang="zh-CN" altLang="en-US" sz="3600" b="1" dirty="0">
                <a:solidFill>
                  <a:srgbClr val="0000CC"/>
                </a:solidFill>
                <a:latin typeface="黑体" panose="02010609060101010101" pitchFamily="49" charset="-122"/>
                <a:ea typeface="黑体" panose="02010609060101010101" pitchFamily="49" charset="-122"/>
                <a:cs typeface="黑体" panose="02010609060101010101" pitchFamily="49" charset="-122"/>
              </a:rPr>
              <a:t>）鸭群</a:t>
            </a:r>
            <a:endParaRPr lang="zh-CN" altLang="en-US" sz="36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a:p>
            <a:pPr>
              <a:spcBef>
                <a:spcPct val="50000"/>
              </a:spcBef>
            </a:pPr>
            <a:r>
              <a:rPr lang="zh-CN" altLang="en-US" sz="3600" b="1" dirty="0">
                <a:latin typeface="楷体" panose="02010609060101010101" charset="-122"/>
                <a:ea typeface="楷体" panose="02010609060101010101" charset="-122"/>
              </a:rPr>
              <a:t>“朝着这片天空叫上几声”</a:t>
            </a:r>
            <a:endParaRPr lang="zh-CN" altLang="en-US" sz="3600" b="1" dirty="0">
              <a:latin typeface="楷体" panose="02010609060101010101" charset="-122"/>
              <a:ea typeface="楷体" panose="02010609060101010101" charset="-122"/>
            </a:endParaRPr>
          </a:p>
          <a:p>
            <a:pPr>
              <a:spcBef>
                <a:spcPct val="50000"/>
              </a:spcBef>
            </a:pPr>
            <a:r>
              <a:rPr lang="zh-CN" altLang="en-US" sz="3600" b="1" dirty="0">
                <a:latin typeface="楷体" panose="02010609060101010101" charset="-122"/>
                <a:ea typeface="楷体" panose="02010609060101010101" charset="-122"/>
              </a:rPr>
              <a:t>“将主人的小船团团围住”</a:t>
            </a:r>
            <a:endParaRPr lang="zh-CN" altLang="en-US" sz="3600" b="1" dirty="0">
              <a:latin typeface="楷体" panose="02010609060101010101" charset="-122"/>
              <a:ea typeface="楷体" panose="02010609060101010101" charset="-122"/>
            </a:endParaRPr>
          </a:p>
          <a:p>
            <a:pPr>
              <a:spcBef>
                <a:spcPct val="50000"/>
              </a:spcBef>
            </a:pPr>
            <a:r>
              <a:rPr lang="zh-CN" altLang="en-US" sz="3600" b="1" dirty="0">
                <a:latin typeface="楷体" panose="02010609060101010101" charset="-122"/>
                <a:ea typeface="楷体" panose="02010609060101010101" charset="-122"/>
              </a:rPr>
              <a:t>“觉得自己已成无家的漂泊者”</a:t>
            </a:r>
            <a:endParaRPr lang="zh-CN" altLang="en-US" sz="3600" b="1" dirty="0">
              <a:latin typeface="楷体" panose="02010609060101010101" charset="-122"/>
              <a:ea typeface="楷体" panose="02010609060101010101" charset="-122"/>
            </a:endParaRPr>
          </a:p>
          <a:p>
            <a:pPr>
              <a:spcBef>
                <a:spcPct val="50000"/>
              </a:spcBef>
            </a:pPr>
            <a:endParaRPr lang="en-US" altLang="zh-CN" sz="3600" b="1" dirty="0">
              <a:solidFill>
                <a:srgbClr val="0000CC"/>
              </a:solidFill>
              <a:latin typeface="楷体" panose="02010609060101010101" charset="-122"/>
              <a:ea typeface="楷体" panose="02010609060101010101" charset="-122"/>
            </a:endParaRPr>
          </a:p>
        </p:txBody>
      </p:sp>
      <p:sp>
        <p:nvSpPr>
          <p:cNvPr id="38" name="Text Box 3"/>
          <p:cNvSpPr txBox="1"/>
          <p:nvPr/>
        </p:nvSpPr>
        <p:spPr>
          <a:xfrm>
            <a:off x="1803083" y="4158298"/>
            <a:ext cx="8585200" cy="2030095"/>
          </a:xfrm>
          <a:prstGeom prst="rect">
            <a:avLst/>
          </a:prstGeom>
          <a:noFill/>
          <a:ln w="9525">
            <a:noFill/>
          </a:ln>
        </p:spPr>
        <p:txBody>
          <a:bodyPr>
            <a:spAutoFit/>
          </a:bodyPr>
          <a:lstStyle/>
          <a:p>
            <a:pPr>
              <a:spcBef>
                <a:spcPct val="50000"/>
              </a:spcBef>
            </a:pPr>
            <a:r>
              <a:rPr lang="zh-CN" altLang="en-US" sz="3600" b="1" dirty="0">
                <a:solidFill>
                  <a:srgbClr val="FF0000"/>
                </a:solidFill>
                <a:latin typeface="黑体" panose="02010609060101010101" pitchFamily="49" charset="-122"/>
                <a:ea typeface="黑体" panose="02010609060101010101" pitchFamily="49" charset="-122"/>
              </a:rPr>
              <a:t>    </a:t>
            </a:r>
            <a:r>
              <a:rPr lang="zh-CN" altLang="en-US" sz="3600" b="1" dirty="0">
                <a:solidFill>
                  <a:srgbClr val="FF0000"/>
                </a:solidFill>
                <a:latin typeface="楷体" panose="02010609060101010101" charset="-122"/>
                <a:ea typeface="楷体" panose="02010609060101010101" charset="-122"/>
              </a:rPr>
              <a:t>对杜小康的孤独起来烘托作用，鸭子的成长也寓意着杜小康的成长。</a:t>
            </a:r>
            <a:endParaRPr lang="zh-CN" altLang="en-US" sz="3600" b="1" dirty="0">
              <a:solidFill>
                <a:srgbClr val="FF0000"/>
              </a:solidFill>
              <a:latin typeface="楷体" panose="02010609060101010101" charset="-122"/>
              <a:ea typeface="楷体" panose="02010609060101010101" charset="-122"/>
            </a:endParaRPr>
          </a:p>
          <a:p>
            <a:pPr>
              <a:spcBef>
                <a:spcPct val="50000"/>
              </a:spcBef>
            </a:pPr>
            <a:endParaRPr lang="en-US" altLang="zh-CN" sz="3600" b="1" dirty="0">
              <a:solidFill>
                <a:srgbClr val="FF0000"/>
              </a:solidFill>
              <a:latin typeface="楷体" panose="02010609060101010101" charset="-122"/>
              <a:ea typeface="楷体" panose="02010609060101010101" charset="-122"/>
            </a:endParaRPr>
          </a:p>
        </p:txBody>
      </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dissolve">
                                      <p:cBhvr>
                                        <p:cTn id="1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30722" name="文本框 124929"/>
          <p:cNvSpPr txBox="1"/>
          <p:nvPr/>
        </p:nvSpPr>
        <p:spPr>
          <a:xfrm>
            <a:off x="1723390" y="562610"/>
            <a:ext cx="8422005" cy="1370965"/>
          </a:xfrm>
          <a:prstGeom prst="rect">
            <a:avLst/>
          </a:prstGeom>
          <a:noFill/>
          <a:ln w="9525">
            <a:noFill/>
          </a:ln>
        </p:spPr>
        <p:txBody>
          <a:bodyPr wrap="square">
            <a:spAutoFit/>
          </a:bodyPr>
          <a:lstStyle/>
          <a:p>
            <a:pPr>
              <a:lnSpc>
                <a:spcPct val="130000"/>
              </a:lnSpc>
            </a:pPr>
            <a:r>
              <a:rPr lang="zh-CN" altLang="en-US" sz="3200" b="1" dirty="0">
                <a:latin typeface="黑体" panose="02010609060101010101" pitchFamily="49" charset="-122"/>
                <a:ea typeface="黑体" panose="02010609060101010101" pitchFamily="49" charset="-122"/>
              </a:rPr>
              <a:t>    作者以较大的篇幅描写这些鸭子，与表现杜小康的成长有什么联系？</a:t>
            </a:r>
            <a:endParaRPr lang="en-US" altLang="zh-CN" sz="3200" b="1" dirty="0">
              <a:latin typeface="黑体" panose="02010609060101010101" pitchFamily="49" charset="-122"/>
              <a:ea typeface="黑体" panose="02010609060101010101" pitchFamily="49" charset="-122"/>
            </a:endParaRPr>
          </a:p>
        </p:txBody>
      </p:sp>
      <p:sp>
        <p:nvSpPr>
          <p:cNvPr id="124931" name="文本框 124930"/>
          <p:cNvSpPr txBox="1"/>
          <p:nvPr/>
        </p:nvSpPr>
        <p:spPr>
          <a:xfrm>
            <a:off x="2531428" y="2285048"/>
            <a:ext cx="1449387" cy="552450"/>
          </a:xfrm>
          <a:prstGeom prst="rect">
            <a:avLst/>
          </a:prstGeom>
          <a:noFill/>
          <a:ln w="9525">
            <a:noFill/>
          </a:ln>
        </p:spPr>
        <p:txBody>
          <a:bodyPr>
            <a:spAutoFit/>
          </a:bodyPr>
          <a:lstStyle/>
          <a:p>
            <a:pPr>
              <a:spcBef>
                <a:spcPct val="50000"/>
              </a:spcBef>
            </a:pPr>
            <a:r>
              <a:rPr lang="zh-CN" altLang="en-US" sz="3000" b="1" dirty="0">
                <a:solidFill>
                  <a:srgbClr val="07080F"/>
                </a:solidFill>
                <a:latin typeface="Times New Roman" panose="02020603050405020304" pitchFamily="18" charset="0"/>
                <a:ea typeface="黑体" panose="02010609060101010101" pitchFamily="49" charset="-122"/>
              </a:rPr>
              <a:t>失学后</a:t>
            </a:r>
            <a:endParaRPr lang="zh-CN" altLang="en-US" sz="3000" b="1" dirty="0">
              <a:solidFill>
                <a:srgbClr val="07080F"/>
              </a:solidFill>
              <a:latin typeface="Times New Roman" panose="02020603050405020304" pitchFamily="18" charset="0"/>
              <a:ea typeface="黑体" panose="02010609060101010101" pitchFamily="49" charset="-122"/>
            </a:endParaRPr>
          </a:p>
        </p:txBody>
      </p:sp>
      <p:sp>
        <p:nvSpPr>
          <p:cNvPr id="124932" name="文本框 124931"/>
          <p:cNvSpPr txBox="1"/>
          <p:nvPr/>
        </p:nvSpPr>
        <p:spPr>
          <a:xfrm>
            <a:off x="4241165" y="2285048"/>
            <a:ext cx="3486150" cy="553085"/>
          </a:xfrm>
          <a:prstGeom prst="rect">
            <a:avLst/>
          </a:prstGeom>
          <a:noFill/>
          <a:ln w="9525">
            <a:noFill/>
          </a:ln>
        </p:spPr>
        <p:txBody>
          <a:bodyPr>
            <a:spAutoFit/>
          </a:bodyPr>
          <a:lstStyle/>
          <a:p>
            <a:pPr>
              <a:spcBef>
                <a:spcPct val="50000"/>
              </a:spcBef>
            </a:pPr>
            <a:r>
              <a:rPr lang="zh-CN" altLang="en-US" sz="3000" b="1" dirty="0">
                <a:solidFill>
                  <a:srgbClr val="0000FF"/>
                </a:solidFill>
                <a:latin typeface="楷体" panose="02010609060101010101" charset="-122"/>
                <a:ea typeface="楷体" panose="02010609060101010101" charset="-122"/>
              </a:rPr>
              <a:t>放鸭是生活的全部</a:t>
            </a:r>
            <a:endParaRPr lang="zh-CN" altLang="en-US" sz="3000" b="1" dirty="0">
              <a:solidFill>
                <a:srgbClr val="0000FF"/>
              </a:solidFill>
              <a:latin typeface="楷体" panose="02010609060101010101" charset="-122"/>
              <a:ea typeface="楷体" panose="02010609060101010101" charset="-122"/>
            </a:endParaRPr>
          </a:p>
        </p:txBody>
      </p:sp>
      <p:sp>
        <p:nvSpPr>
          <p:cNvPr id="124933" name="文本框 124932"/>
          <p:cNvSpPr txBox="1"/>
          <p:nvPr/>
        </p:nvSpPr>
        <p:spPr>
          <a:xfrm>
            <a:off x="2560003" y="3237548"/>
            <a:ext cx="1524000" cy="554037"/>
          </a:xfrm>
          <a:prstGeom prst="rect">
            <a:avLst/>
          </a:prstGeom>
          <a:noFill/>
          <a:ln w="9525">
            <a:noFill/>
          </a:ln>
        </p:spPr>
        <p:txBody>
          <a:bodyPr>
            <a:spAutoFit/>
          </a:bodyPr>
          <a:lstStyle/>
          <a:p>
            <a:pPr>
              <a:spcBef>
                <a:spcPct val="50000"/>
              </a:spcBef>
            </a:pPr>
            <a:r>
              <a:rPr lang="zh-CN" altLang="en-US" sz="3000" b="1" dirty="0">
                <a:solidFill>
                  <a:srgbClr val="07080F"/>
                </a:solidFill>
                <a:latin typeface="Times New Roman" panose="02020603050405020304" pitchFamily="18" charset="0"/>
                <a:ea typeface="黑体" panose="02010609060101010101" pitchFamily="49" charset="-122"/>
              </a:rPr>
              <a:t>孤独中</a:t>
            </a:r>
            <a:endParaRPr lang="zh-CN" altLang="en-US" sz="3000" b="1" dirty="0">
              <a:solidFill>
                <a:srgbClr val="07080F"/>
              </a:solidFill>
              <a:latin typeface="Times New Roman" panose="02020603050405020304" pitchFamily="18" charset="0"/>
              <a:ea typeface="黑体" panose="02010609060101010101" pitchFamily="49" charset="-122"/>
            </a:endParaRPr>
          </a:p>
        </p:txBody>
      </p:sp>
      <p:sp>
        <p:nvSpPr>
          <p:cNvPr id="124934" name="文本框 124933"/>
          <p:cNvSpPr txBox="1"/>
          <p:nvPr/>
        </p:nvSpPr>
        <p:spPr>
          <a:xfrm>
            <a:off x="4241165" y="3237548"/>
            <a:ext cx="5087938" cy="553085"/>
          </a:xfrm>
          <a:prstGeom prst="rect">
            <a:avLst/>
          </a:prstGeom>
          <a:noFill/>
          <a:ln w="9525">
            <a:noFill/>
          </a:ln>
        </p:spPr>
        <p:txBody>
          <a:bodyPr>
            <a:spAutoFit/>
          </a:bodyPr>
          <a:lstStyle/>
          <a:p>
            <a:pPr>
              <a:spcBef>
                <a:spcPct val="50000"/>
              </a:spcBef>
            </a:pPr>
            <a:r>
              <a:rPr lang="zh-CN" altLang="en-US" sz="3000" b="1" dirty="0">
                <a:solidFill>
                  <a:srgbClr val="0000FF"/>
                </a:solidFill>
                <a:latin typeface="楷体" panose="02010609060101010101" charset="-122"/>
                <a:ea typeface="楷体" panose="02010609060101010101" charset="-122"/>
              </a:rPr>
              <a:t>鸭群是伙伴、是心灵的安慰</a:t>
            </a:r>
            <a:endParaRPr lang="zh-CN" altLang="en-US" sz="3000" b="1" dirty="0">
              <a:solidFill>
                <a:srgbClr val="0000FF"/>
              </a:solidFill>
              <a:latin typeface="楷体" panose="02010609060101010101" charset="-122"/>
              <a:ea typeface="楷体" panose="02010609060101010101" charset="-122"/>
            </a:endParaRPr>
          </a:p>
        </p:txBody>
      </p:sp>
      <p:sp>
        <p:nvSpPr>
          <p:cNvPr id="124935" name="文本框 124934"/>
          <p:cNvSpPr txBox="1"/>
          <p:nvPr/>
        </p:nvSpPr>
        <p:spPr>
          <a:xfrm>
            <a:off x="2560003" y="4153535"/>
            <a:ext cx="1752600" cy="554038"/>
          </a:xfrm>
          <a:prstGeom prst="rect">
            <a:avLst/>
          </a:prstGeom>
          <a:noFill/>
          <a:ln w="9525">
            <a:noFill/>
          </a:ln>
        </p:spPr>
        <p:txBody>
          <a:bodyPr>
            <a:spAutoFit/>
          </a:bodyPr>
          <a:lstStyle/>
          <a:p>
            <a:pPr>
              <a:spcBef>
                <a:spcPct val="50000"/>
              </a:spcBef>
            </a:pPr>
            <a:r>
              <a:rPr lang="zh-CN" altLang="en-US" sz="3000" b="1" dirty="0">
                <a:solidFill>
                  <a:srgbClr val="07080F"/>
                </a:solidFill>
                <a:latin typeface="Times New Roman" panose="02020603050405020304" pitchFamily="18" charset="0"/>
                <a:ea typeface="黑体" panose="02010609060101010101" pitchFamily="49" charset="-122"/>
              </a:rPr>
              <a:t>风雨中</a:t>
            </a:r>
            <a:endParaRPr lang="zh-CN" altLang="en-US" sz="3000" b="1" dirty="0">
              <a:solidFill>
                <a:srgbClr val="07080F"/>
              </a:solidFill>
              <a:latin typeface="Times New Roman" panose="02020603050405020304" pitchFamily="18" charset="0"/>
              <a:ea typeface="黑体" panose="02010609060101010101" pitchFamily="49" charset="-122"/>
            </a:endParaRPr>
          </a:p>
        </p:txBody>
      </p:sp>
      <p:sp>
        <p:nvSpPr>
          <p:cNvPr id="124936" name="文本框 124935"/>
          <p:cNvSpPr txBox="1"/>
          <p:nvPr/>
        </p:nvSpPr>
        <p:spPr>
          <a:xfrm>
            <a:off x="4241165" y="4153535"/>
            <a:ext cx="4883150" cy="553085"/>
          </a:xfrm>
          <a:prstGeom prst="rect">
            <a:avLst/>
          </a:prstGeom>
          <a:noFill/>
          <a:ln w="9525">
            <a:noFill/>
          </a:ln>
        </p:spPr>
        <p:txBody>
          <a:bodyPr>
            <a:spAutoFit/>
          </a:bodyPr>
          <a:lstStyle/>
          <a:p>
            <a:pPr>
              <a:spcBef>
                <a:spcPct val="50000"/>
              </a:spcBef>
            </a:pPr>
            <a:r>
              <a:rPr lang="zh-CN" altLang="en-US" sz="3000" b="1" dirty="0">
                <a:solidFill>
                  <a:srgbClr val="0000FF"/>
                </a:solidFill>
                <a:latin typeface="楷体" panose="02010609060101010101" charset="-122"/>
                <a:ea typeface="楷体" panose="02010609060101010101" charset="-122"/>
              </a:rPr>
              <a:t>护鸭感到成长的艰辛和喜悦</a:t>
            </a:r>
            <a:endParaRPr lang="zh-CN" altLang="en-US" sz="3000" b="1" dirty="0">
              <a:solidFill>
                <a:srgbClr val="0000FF"/>
              </a:solidFill>
              <a:latin typeface="楷体" panose="02010609060101010101" charset="-122"/>
              <a:ea typeface="楷体" panose="02010609060101010101" charset="-122"/>
            </a:endParaRPr>
          </a:p>
        </p:txBody>
      </p:sp>
      <p:sp>
        <p:nvSpPr>
          <p:cNvPr id="124937" name="文本框 124936"/>
          <p:cNvSpPr txBox="1"/>
          <p:nvPr/>
        </p:nvSpPr>
        <p:spPr>
          <a:xfrm>
            <a:off x="2560003" y="4988560"/>
            <a:ext cx="1524000" cy="552450"/>
          </a:xfrm>
          <a:prstGeom prst="rect">
            <a:avLst/>
          </a:prstGeom>
          <a:noFill/>
          <a:ln w="9525">
            <a:noFill/>
          </a:ln>
        </p:spPr>
        <p:txBody>
          <a:bodyPr>
            <a:spAutoFit/>
          </a:bodyPr>
          <a:lstStyle/>
          <a:p>
            <a:pPr>
              <a:spcBef>
                <a:spcPct val="50000"/>
              </a:spcBef>
            </a:pPr>
            <a:r>
              <a:rPr lang="zh-CN" altLang="en-US" sz="3000" b="1" dirty="0">
                <a:solidFill>
                  <a:srgbClr val="07080F"/>
                </a:solidFill>
                <a:latin typeface="Times New Roman" panose="02020603050405020304" pitchFamily="18" charset="0"/>
                <a:ea typeface="黑体" panose="02010609060101010101" pitchFamily="49" charset="-122"/>
              </a:rPr>
              <a:t>鸭下蛋</a:t>
            </a:r>
            <a:endParaRPr lang="zh-CN" altLang="en-US" sz="3000" b="1" dirty="0">
              <a:solidFill>
                <a:srgbClr val="07080F"/>
              </a:solidFill>
              <a:latin typeface="Times New Roman" panose="02020603050405020304" pitchFamily="18" charset="0"/>
              <a:ea typeface="黑体" panose="02010609060101010101" pitchFamily="49" charset="-122"/>
            </a:endParaRPr>
          </a:p>
        </p:txBody>
      </p:sp>
      <p:sp>
        <p:nvSpPr>
          <p:cNvPr id="124938" name="文本框 124937"/>
          <p:cNvSpPr txBox="1"/>
          <p:nvPr/>
        </p:nvSpPr>
        <p:spPr>
          <a:xfrm>
            <a:off x="4241165" y="4988560"/>
            <a:ext cx="5332413" cy="553085"/>
          </a:xfrm>
          <a:prstGeom prst="rect">
            <a:avLst/>
          </a:prstGeom>
          <a:noFill/>
          <a:ln w="9525">
            <a:noFill/>
          </a:ln>
        </p:spPr>
        <p:txBody>
          <a:bodyPr>
            <a:spAutoFit/>
          </a:bodyPr>
          <a:lstStyle/>
          <a:p>
            <a:pPr>
              <a:spcBef>
                <a:spcPct val="50000"/>
              </a:spcBef>
            </a:pPr>
            <a:r>
              <a:rPr lang="zh-CN" altLang="en-US" sz="3000" b="1" dirty="0">
                <a:solidFill>
                  <a:srgbClr val="0000FF"/>
                </a:solidFill>
                <a:latin typeface="楷体" panose="02010609060101010101" charset="-122"/>
                <a:ea typeface="楷体" panose="02010609060101010101" charset="-122"/>
                <a:cs typeface="楷体" panose="02010609060101010101" charset="-122"/>
              </a:rPr>
              <a:t>甘苦中的喜悦</a:t>
            </a:r>
            <a:r>
              <a:rPr lang="en-US" altLang="zh-CN" sz="3000" b="1" dirty="0">
                <a:solidFill>
                  <a:srgbClr val="0000FF"/>
                </a:solidFill>
                <a:latin typeface="楷体" panose="02010609060101010101" charset="-122"/>
                <a:ea typeface="楷体" panose="02010609060101010101" charset="-122"/>
                <a:cs typeface="楷体" panose="02010609060101010101" charset="-122"/>
              </a:rPr>
              <a:t>——</a:t>
            </a:r>
            <a:r>
              <a:rPr lang="zh-CN" altLang="en-US" sz="3000" b="1" dirty="0">
                <a:solidFill>
                  <a:srgbClr val="0000FF"/>
                </a:solidFill>
                <a:latin typeface="楷体" panose="02010609060101010101" charset="-122"/>
                <a:ea typeface="楷体" panose="02010609060101010101" charset="-122"/>
                <a:cs typeface="楷体" panose="02010609060101010101" charset="-122"/>
              </a:rPr>
              <a:t>人生的成果</a:t>
            </a:r>
            <a:endParaRPr lang="zh-CN" altLang="en-US" sz="3000" b="1" dirty="0">
              <a:solidFill>
                <a:srgbClr val="0000FF"/>
              </a:solidFill>
              <a:latin typeface="楷体" panose="02010609060101010101" charset="-122"/>
              <a:ea typeface="楷体" panose="02010609060101010101" charset="-122"/>
              <a:cs typeface="楷体" panose="02010609060101010101" charset="-122"/>
            </a:endParaRPr>
          </a:p>
        </p:txBody>
      </p:sp>
      <p:sp>
        <p:nvSpPr>
          <p:cNvPr id="34826" name="左大括号 124938"/>
          <p:cNvSpPr/>
          <p:nvPr/>
        </p:nvSpPr>
        <p:spPr>
          <a:xfrm>
            <a:off x="2109153" y="2366010"/>
            <a:ext cx="422275" cy="3067050"/>
          </a:xfrm>
          <a:prstGeom prst="leftBrace">
            <a:avLst>
              <a:gd name="adj1" fmla="val 36780"/>
              <a:gd name="adj2" fmla="val 50000"/>
            </a:avLst>
          </a:prstGeom>
          <a:ln>
            <a:headEnd type="none" w="med" len="med"/>
            <a:tailEnd type="none" w="med" len="med"/>
          </a:ln>
        </p:spPr>
        <p:style>
          <a:lnRef idx="3">
            <a:schemeClr val="dk1"/>
          </a:lnRef>
          <a:fillRef idx="0">
            <a:schemeClr val="dk1"/>
          </a:fillRef>
          <a:effectRef idx="2">
            <a:schemeClr val="dk1"/>
          </a:effectRef>
          <a:fontRef idx="minor">
            <a:schemeClr val="tx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1" i="0" u="none" strike="noStrike" kern="1200" cap="none" spc="0" normalizeH="0" baseline="0" noProof="1">
              <a:ln>
                <a:noFill/>
              </a:ln>
              <a:solidFill>
                <a:srgbClr val="1400A4"/>
              </a:solidFill>
              <a:effectLst/>
              <a:uLnTx/>
              <a:uFillTx/>
              <a:latin typeface="Times New Roman" panose="02020603050405020304"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4826"/>
                                        </p:tgtEl>
                                        <p:attrNameLst>
                                          <p:attrName>style.visibility</p:attrName>
                                        </p:attrNameLst>
                                      </p:cBhvr>
                                      <p:to>
                                        <p:strVal val="visible"/>
                                      </p:to>
                                    </p:set>
                                    <p:animEffect transition="in" filter="wipe(left)">
                                      <p:cBhvr>
                                        <p:cTn id="7" dur="500"/>
                                        <p:tgtEl>
                                          <p:spTgt spid="348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4931"/>
                                        </p:tgtEl>
                                        <p:attrNameLst>
                                          <p:attrName>style.visibility</p:attrName>
                                        </p:attrNameLst>
                                      </p:cBhvr>
                                      <p:to>
                                        <p:strVal val="visible"/>
                                      </p:to>
                                    </p:set>
                                    <p:animEffect transition="in" filter="blinds(horizontal)">
                                      <p:cBhvr>
                                        <p:cTn id="12" dur="500"/>
                                        <p:tgtEl>
                                          <p:spTgt spid="12493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124932"/>
                                        </p:tgtEl>
                                        <p:attrNameLst>
                                          <p:attrName>style.visibility</p:attrName>
                                        </p:attrNameLst>
                                      </p:cBhvr>
                                      <p:to>
                                        <p:strVal val="visible"/>
                                      </p:to>
                                    </p:set>
                                    <p:anim calcmode="lin" valueType="num">
                                      <p:cBhvr additive="base">
                                        <p:cTn id="17" dur="500" fill="hold"/>
                                        <p:tgtEl>
                                          <p:spTgt spid="124932"/>
                                        </p:tgtEl>
                                        <p:attrNameLst>
                                          <p:attrName>ppt_x</p:attrName>
                                        </p:attrNameLst>
                                      </p:cBhvr>
                                      <p:tavLst>
                                        <p:tav tm="0">
                                          <p:val>
                                            <p:strVal val="1+#ppt_w/2"/>
                                          </p:val>
                                        </p:tav>
                                        <p:tav tm="100000">
                                          <p:val>
                                            <p:strVal val="#ppt_x"/>
                                          </p:val>
                                        </p:tav>
                                      </p:tavLst>
                                    </p:anim>
                                    <p:anim calcmode="lin" valueType="num">
                                      <p:cBhvr additive="base">
                                        <p:cTn id="18" dur="500" fill="hold"/>
                                        <p:tgtEl>
                                          <p:spTgt spid="12493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24933"/>
                                        </p:tgtEl>
                                        <p:attrNameLst>
                                          <p:attrName>style.visibility</p:attrName>
                                        </p:attrNameLst>
                                      </p:cBhvr>
                                      <p:to>
                                        <p:strVal val="visible"/>
                                      </p:to>
                                    </p:set>
                                    <p:animEffect transition="in" filter="blinds(horizontal)">
                                      <p:cBhvr>
                                        <p:cTn id="23" dur="500"/>
                                        <p:tgtEl>
                                          <p:spTgt spid="124933"/>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124934"/>
                                        </p:tgtEl>
                                        <p:attrNameLst>
                                          <p:attrName>style.visibility</p:attrName>
                                        </p:attrNameLst>
                                      </p:cBhvr>
                                      <p:to>
                                        <p:strVal val="visible"/>
                                      </p:to>
                                    </p:set>
                                    <p:anim calcmode="lin" valueType="num">
                                      <p:cBhvr additive="base">
                                        <p:cTn id="28" dur="500" fill="hold"/>
                                        <p:tgtEl>
                                          <p:spTgt spid="124934"/>
                                        </p:tgtEl>
                                        <p:attrNameLst>
                                          <p:attrName>ppt_x</p:attrName>
                                        </p:attrNameLst>
                                      </p:cBhvr>
                                      <p:tavLst>
                                        <p:tav tm="0">
                                          <p:val>
                                            <p:strVal val="1+#ppt_w/2"/>
                                          </p:val>
                                        </p:tav>
                                        <p:tav tm="100000">
                                          <p:val>
                                            <p:strVal val="#ppt_x"/>
                                          </p:val>
                                        </p:tav>
                                      </p:tavLst>
                                    </p:anim>
                                    <p:anim calcmode="lin" valueType="num">
                                      <p:cBhvr additive="base">
                                        <p:cTn id="29" dur="500" fill="hold"/>
                                        <p:tgtEl>
                                          <p:spTgt spid="124934"/>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24935"/>
                                        </p:tgtEl>
                                        <p:attrNameLst>
                                          <p:attrName>style.visibility</p:attrName>
                                        </p:attrNameLst>
                                      </p:cBhvr>
                                      <p:to>
                                        <p:strVal val="visible"/>
                                      </p:to>
                                    </p:set>
                                    <p:animEffect transition="in" filter="blinds(horizontal)">
                                      <p:cBhvr>
                                        <p:cTn id="34" dur="500"/>
                                        <p:tgtEl>
                                          <p:spTgt spid="12493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124936"/>
                                        </p:tgtEl>
                                        <p:attrNameLst>
                                          <p:attrName>style.visibility</p:attrName>
                                        </p:attrNameLst>
                                      </p:cBhvr>
                                      <p:to>
                                        <p:strVal val="visible"/>
                                      </p:to>
                                    </p:set>
                                    <p:anim calcmode="lin" valueType="num">
                                      <p:cBhvr additive="base">
                                        <p:cTn id="39" dur="500" fill="hold"/>
                                        <p:tgtEl>
                                          <p:spTgt spid="124936"/>
                                        </p:tgtEl>
                                        <p:attrNameLst>
                                          <p:attrName>ppt_x</p:attrName>
                                        </p:attrNameLst>
                                      </p:cBhvr>
                                      <p:tavLst>
                                        <p:tav tm="0">
                                          <p:val>
                                            <p:strVal val="1+#ppt_w/2"/>
                                          </p:val>
                                        </p:tav>
                                        <p:tav tm="100000">
                                          <p:val>
                                            <p:strVal val="#ppt_x"/>
                                          </p:val>
                                        </p:tav>
                                      </p:tavLst>
                                    </p:anim>
                                    <p:anim calcmode="lin" valueType="num">
                                      <p:cBhvr additive="base">
                                        <p:cTn id="40" dur="500" fill="hold"/>
                                        <p:tgtEl>
                                          <p:spTgt spid="124936"/>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24937"/>
                                        </p:tgtEl>
                                        <p:attrNameLst>
                                          <p:attrName>style.visibility</p:attrName>
                                        </p:attrNameLst>
                                      </p:cBhvr>
                                      <p:to>
                                        <p:strVal val="visible"/>
                                      </p:to>
                                    </p:set>
                                    <p:animEffect transition="in" filter="blinds(horizontal)">
                                      <p:cBhvr>
                                        <p:cTn id="45" dur="500"/>
                                        <p:tgtEl>
                                          <p:spTgt spid="124937"/>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2" fill="hold" grpId="0" nodeType="clickEffect">
                                  <p:stCondLst>
                                    <p:cond delay="0"/>
                                  </p:stCondLst>
                                  <p:childTnLst>
                                    <p:set>
                                      <p:cBhvr>
                                        <p:cTn id="49" dur="1" fill="hold">
                                          <p:stCondLst>
                                            <p:cond delay="0"/>
                                          </p:stCondLst>
                                        </p:cTn>
                                        <p:tgtEl>
                                          <p:spTgt spid="124938"/>
                                        </p:tgtEl>
                                        <p:attrNameLst>
                                          <p:attrName>style.visibility</p:attrName>
                                        </p:attrNameLst>
                                      </p:cBhvr>
                                      <p:to>
                                        <p:strVal val="visible"/>
                                      </p:to>
                                    </p:set>
                                    <p:anim calcmode="lin" valueType="num">
                                      <p:cBhvr additive="base">
                                        <p:cTn id="50" dur="500" fill="hold"/>
                                        <p:tgtEl>
                                          <p:spTgt spid="124938"/>
                                        </p:tgtEl>
                                        <p:attrNameLst>
                                          <p:attrName>ppt_x</p:attrName>
                                        </p:attrNameLst>
                                      </p:cBhvr>
                                      <p:tavLst>
                                        <p:tav tm="0">
                                          <p:val>
                                            <p:strVal val="1+#ppt_w/2"/>
                                          </p:val>
                                        </p:tav>
                                        <p:tav tm="100000">
                                          <p:val>
                                            <p:strVal val="#ppt_x"/>
                                          </p:val>
                                        </p:tav>
                                      </p:tavLst>
                                    </p:anim>
                                    <p:anim calcmode="lin" valueType="num">
                                      <p:cBhvr additive="base">
                                        <p:cTn id="51" dur="500" fill="hold"/>
                                        <p:tgtEl>
                                          <p:spTgt spid="1249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p:bldP spid="124932" grpId="0"/>
      <p:bldP spid="124933" grpId="0"/>
      <p:bldP spid="124934" grpId="0"/>
      <p:bldP spid="124935" grpId="0"/>
      <p:bldP spid="124936" grpId="0"/>
      <p:bldP spid="124937" grpId="0"/>
      <p:bldP spid="124938" grpId="0"/>
      <p:bldP spid="34826"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16386" name="Text Box 2"/>
          <p:cNvSpPr txBox="1"/>
          <p:nvPr/>
        </p:nvSpPr>
        <p:spPr>
          <a:xfrm>
            <a:off x="2125663" y="897255"/>
            <a:ext cx="7731125" cy="4276725"/>
          </a:xfrm>
          <a:prstGeom prst="rect">
            <a:avLst/>
          </a:prstGeom>
          <a:noFill/>
          <a:ln w="9525">
            <a:noFill/>
          </a:ln>
        </p:spPr>
        <p:txBody>
          <a:bodyPr>
            <a:spAutoFit/>
          </a:bodyPr>
          <a:lstStyle/>
          <a:p>
            <a:pPr fontAlgn="auto">
              <a:lnSpc>
                <a:spcPct val="100000"/>
              </a:lnSpc>
              <a:spcBef>
                <a:spcPts val="0"/>
              </a:spcBef>
            </a:pPr>
            <a:r>
              <a:rPr lang="zh-CN" altLang="en-US" sz="3200" b="1" dirty="0">
                <a:latin typeface="黑体" panose="02010609060101010101" pitchFamily="49" charset="-122"/>
                <a:ea typeface="黑体" panose="02010609060101010101" pitchFamily="49" charset="-122"/>
                <a:cs typeface="楷体" panose="02010609060101010101" charset="-122"/>
              </a:rPr>
              <a:t>小结：</a:t>
            </a:r>
            <a:endParaRPr lang="zh-CN" altLang="en-US" sz="3200" b="1" dirty="0">
              <a:latin typeface="黑体" panose="02010609060101010101" pitchFamily="49" charset="-122"/>
              <a:ea typeface="黑体" panose="02010609060101010101" pitchFamily="49" charset="-122"/>
              <a:cs typeface="楷体" panose="02010609060101010101" charset="-122"/>
            </a:endParaRPr>
          </a:p>
          <a:p>
            <a:pPr fontAlgn="auto">
              <a:lnSpc>
                <a:spcPct val="150000"/>
              </a:lnSpc>
              <a:spcBef>
                <a:spcPts val="0"/>
              </a:spcBef>
            </a:pPr>
            <a:r>
              <a:rPr lang="zh-CN" altLang="en-US" sz="3200" b="1" dirty="0">
                <a:latin typeface="楷体" panose="02010609060101010101" charset="-122"/>
                <a:ea typeface="楷体" panose="02010609060101010101" charset="-122"/>
                <a:cs typeface="楷体" panose="02010609060101010101" charset="-122"/>
              </a:rPr>
              <a:t>    小说中的环境是为了把人物摆到特定的景物环境中去</a:t>
            </a:r>
            <a:r>
              <a:rPr lang="zh-CN" altLang="en-US" sz="3200" b="1" dirty="0">
                <a:solidFill>
                  <a:srgbClr val="FF0000"/>
                </a:solidFill>
                <a:latin typeface="楷体" panose="02010609060101010101" charset="-122"/>
                <a:ea typeface="楷体" panose="02010609060101010101" charset="-122"/>
                <a:cs typeface="楷体" panose="02010609060101010101" charset="-122"/>
              </a:rPr>
              <a:t>展现丰富的内心世界</a:t>
            </a:r>
            <a:r>
              <a:rPr lang="zh-CN" altLang="en-US" sz="3200" b="1" dirty="0">
                <a:latin typeface="楷体" panose="02010609060101010101" charset="-122"/>
                <a:ea typeface="楷体" panose="02010609060101010101" charset="-122"/>
                <a:cs typeface="楷体" panose="02010609060101010101" charset="-122"/>
              </a:rPr>
              <a:t>，表现人物的性格，推动情节的发展。课文中的环境描写与杜小康的成长旅程有着直接的关系。 </a:t>
            </a:r>
            <a:endParaRPr lang="zh-CN" altLang="en-US"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dissolve">
                                      <p:cBhvr>
                                        <p:cTn id="7"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pic>
        <p:nvPicPr>
          <p:cNvPr id="5124" name="图片 87046" descr="民工"/>
          <p:cNvPicPr>
            <a:picLocks noChangeAspect="1"/>
          </p:cNvPicPr>
          <p:nvPr/>
        </p:nvPicPr>
        <p:blipFill>
          <a:blip r:embed="rId3" cstate="print"/>
          <a:stretch>
            <a:fillRect/>
          </a:stretch>
        </p:blipFill>
        <p:spPr>
          <a:xfrm>
            <a:off x="6328410" y="1860550"/>
            <a:ext cx="4502150" cy="2827020"/>
          </a:xfrm>
          <a:prstGeom prst="rect">
            <a:avLst/>
          </a:prstGeom>
          <a:noFill/>
          <a:ln w="9525">
            <a:noFill/>
          </a:ln>
        </p:spPr>
      </p:pic>
      <p:sp>
        <p:nvSpPr>
          <p:cNvPr id="87048" name="文本框 87047"/>
          <p:cNvSpPr txBox="1"/>
          <p:nvPr/>
        </p:nvSpPr>
        <p:spPr>
          <a:xfrm>
            <a:off x="1113155" y="1777683"/>
            <a:ext cx="4730750" cy="2992120"/>
          </a:xfrm>
          <a:prstGeom prst="rect">
            <a:avLst/>
          </a:prstGeom>
          <a:noFill/>
          <a:ln w="9525">
            <a:noFill/>
          </a:ln>
        </p:spPr>
        <p:txBody>
          <a:bodyPr lIns="68580" tIns="34290" rIns="68580" bIns="34290">
            <a:spAutoFit/>
          </a:bodyPr>
          <a:lstStyle/>
          <a:p>
            <a:pPr>
              <a:lnSpc>
                <a:spcPct val="150000"/>
              </a:lnSpc>
              <a:spcBef>
                <a:spcPts val="1200"/>
              </a:spcBef>
            </a:pPr>
            <a:r>
              <a:rPr lang="zh-CN" altLang="en-US" sz="3000" b="1" dirty="0">
                <a:latin typeface="宋体" panose="02010600030101010101" pitchFamily="2" charset="-122"/>
              </a:rPr>
              <a:t>   </a:t>
            </a:r>
            <a:r>
              <a:rPr lang="zh-CN" altLang="en-US" sz="3000" b="1" dirty="0">
                <a:latin typeface="楷体" panose="02010609060101010101" charset="-122"/>
                <a:ea typeface="楷体" panose="02010609060101010101" charset="-122"/>
                <a:cs typeface="楷体" panose="02010609060101010101" charset="-122"/>
              </a:rPr>
              <a:t>“天堂虽好，是城里人的，而不是我们的。”</a:t>
            </a:r>
            <a:endParaRPr lang="zh-CN" altLang="en-US" sz="3000" b="1" dirty="0">
              <a:latin typeface="楷体" panose="02010609060101010101" charset="-122"/>
              <a:ea typeface="楷体" panose="02010609060101010101" charset="-122"/>
              <a:cs typeface="楷体" panose="02010609060101010101" charset="-122"/>
            </a:endParaRPr>
          </a:p>
          <a:p>
            <a:pPr>
              <a:lnSpc>
                <a:spcPct val="150000"/>
              </a:lnSpc>
              <a:spcBef>
                <a:spcPts val="1200"/>
              </a:spcBef>
            </a:pPr>
            <a:r>
              <a:rPr lang="zh-CN" altLang="en-US" sz="3000" b="1" dirty="0">
                <a:latin typeface="楷体" panose="02010609060101010101" charset="-122"/>
                <a:ea typeface="楷体" panose="02010609060101010101" charset="-122"/>
                <a:cs typeface="楷体" panose="02010609060101010101" charset="-122"/>
              </a:rPr>
              <a:t>   “城市没有我的家，我是孤独的</a:t>
            </a:r>
            <a:r>
              <a:rPr lang="en-US" altLang="zh-CN" sz="3000" b="1" dirty="0">
                <a:latin typeface="楷体" panose="02010609060101010101" charset="-122"/>
                <a:ea typeface="楷体" panose="02010609060101010101" charset="-122"/>
                <a:cs typeface="楷体" panose="02010609060101010101" charset="-122"/>
              </a:rPr>
              <a:t>‘</a:t>
            </a:r>
            <a:r>
              <a:rPr lang="zh-CN" altLang="en-US" sz="3000" b="1" dirty="0">
                <a:latin typeface="楷体" panose="02010609060101010101" charset="-122"/>
                <a:ea typeface="楷体" panose="02010609060101010101" charset="-122"/>
                <a:cs typeface="楷体" panose="02010609060101010101" charset="-122"/>
              </a:rPr>
              <a:t>外地人</a:t>
            </a:r>
            <a:r>
              <a:rPr lang="en-US" altLang="zh-CN" sz="3000" b="1" dirty="0">
                <a:latin typeface="楷体" panose="02010609060101010101" charset="-122"/>
                <a:ea typeface="楷体" panose="02010609060101010101" charset="-122"/>
                <a:cs typeface="楷体" panose="02010609060101010101" charset="-122"/>
              </a:rPr>
              <a:t>’</a:t>
            </a:r>
            <a:r>
              <a:rPr lang="zh-CN" altLang="en-US" sz="3000" b="1" dirty="0">
                <a:latin typeface="楷体" panose="02010609060101010101" charset="-122"/>
                <a:ea typeface="楷体" panose="02010609060101010101" charset="-122"/>
                <a:cs typeface="楷体" panose="02010609060101010101" charset="-122"/>
              </a:rPr>
              <a:t>。”</a:t>
            </a:r>
            <a:endParaRPr lang="zh-CN" altLang="en-US" sz="3000" b="1" dirty="0">
              <a:latin typeface="楷体" panose="02010609060101010101" charset="-122"/>
              <a:ea typeface="楷体" panose="02010609060101010101" charset="-122"/>
              <a:cs typeface="楷体" panose="02010609060101010101" charset="-122"/>
            </a:endParaRPr>
          </a:p>
        </p:txBody>
      </p:sp>
      <p:grpSp>
        <p:nvGrpSpPr>
          <p:cNvPr id="2" name="组合 1"/>
          <p:cNvGrpSpPr/>
          <p:nvPr/>
        </p:nvGrpSpPr>
        <p:grpSpPr>
          <a:xfrm>
            <a:off x="95250" y="224790"/>
            <a:ext cx="3332480" cy="586105"/>
            <a:chOff x="150" y="354"/>
            <a:chExt cx="5248" cy="923"/>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新课导入</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6" name="Freeform 123"/>
            <p:cNvSpPr>
              <a:spLocks noEditPoints="1"/>
            </p:cNvSpPr>
            <p:nvPr/>
          </p:nvSpPr>
          <p:spPr bwMode="auto">
            <a:xfrm>
              <a:off x="150" y="354"/>
              <a:ext cx="1050" cy="832"/>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7048"/>
                                        </p:tgtEl>
                                        <p:attrNameLst>
                                          <p:attrName>style.visibility</p:attrName>
                                        </p:attrNameLst>
                                      </p:cBhvr>
                                      <p:to>
                                        <p:strVal val="visible"/>
                                      </p:to>
                                    </p:set>
                                    <p:animEffect transition="in" filter="checkerboard(across)">
                                      <p:cBhvr>
                                        <p:cTn id="7" dur="500"/>
                                        <p:tgtEl>
                                          <p:spTgt spid="8704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24"/>
                                        </p:tgtEl>
                                        <p:attrNameLst>
                                          <p:attrName>style.visibility</p:attrName>
                                        </p:attrNameLst>
                                      </p:cBhvr>
                                      <p:to>
                                        <p:strVal val="visible"/>
                                      </p:to>
                                    </p:set>
                                    <p:animEffect transition="in" filter="fade">
                                      <p:cBhvr>
                                        <p:cTn id="11"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pic>
        <p:nvPicPr>
          <p:cNvPr id="35841" name="图片 114689" descr="图片1"/>
          <p:cNvPicPr>
            <a:picLocks noChangeAspect="1"/>
          </p:cNvPicPr>
          <p:nvPr/>
        </p:nvPicPr>
        <p:blipFill>
          <a:blip r:embed="rId1" cstate="print"/>
          <a:stretch>
            <a:fillRect/>
          </a:stretch>
        </p:blipFill>
        <p:spPr>
          <a:xfrm>
            <a:off x="1317625" y="1644650"/>
            <a:ext cx="3149600" cy="3749675"/>
          </a:xfrm>
          <a:prstGeom prst="rect">
            <a:avLst/>
          </a:prstGeom>
          <a:noFill/>
          <a:ln w="9525">
            <a:noFill/>
          </a:ln>
        </p:spPr>
      </p:pic>
      <p:sp>
        <p:nvSpPr>
          <p:cNvPr id="114691" name="文本框 114690"/>
          <p:cNvSpPr txBox="1"/>
          <p:nvPr/>
        </p:nvSpPr>
        <p:spPr>
          <a:xfrm>
            <a:off x="4939983" y="1597343"/>
            <a:ext cx="5265737" cy="1014730"/>
          </a:xfrm>
          <a:prstGeom prst="rect">
            <a:avLst/>
          </a:prstGeom>
          <a:noFill/>
          <a:ln w="9525">
            <a:noFill/>
          </a:ln>
        </p:spPr>
        <p:txBody>
          <a:bodyPr>
            <a:spAutoFit/>
          </a:bodyPr>
          <a:lstStyle/>
          <a:p>
            <a:r>
              <a:rPr lang="zh-CN" altLang="en-US" sz="3000" b="1" dirty="0">
                <a:latin typeface="楷体" panose="02010609060101010101" charset="-122"/>
                <a:ea typeface="楷体" panose="02010609060101010101" charset="-122"/>
              </a:rPr>
              <a:t>他是一个不怕困难，在困境中成长，越来越坚强的男子汉。</a:t>
            </a:r>
            <a:endParaRPr lang="zh-CN" altLang="en-US" sz="3000" b="1" dirty="0">
              <a:latin typeface="楷体" panose="02010609060101010101" charset="-122"/>
              <a:ea typeface="楷体" panose="02010609060101010101" charset="-122"/>
            </a:endParaRPr>
          </a:p>
        </p:txBody>
      </p:sp>
      <p:sp>
        <p:nvSpPr>
          <p:cNvPr id="114692" name="文本框 114691"/>
          <p:cNvSpPr txBox="1"/>
          <p:nvPr/>
        </p:nvSpPr>
        <p:spPr>
          <a:xfrm>
            <a:off x="4895533" y="4096068"/>
            <a:ext cx="5348287" cy="1476375"/>
          </a:xfrm>
          <a:prstGeom prst="rect">
            <a:avLst/>
          </a:prstGeom>
          <a:noFill/>
          <a:ln w="9525">
            <a:noFill/>
          </a:ln>
        </p:spPr>
        <p:txBody>
          <a:bodyPr>
            <a:spAutoFit/>
          </a:bodyPr>
          <a:lstStyle/>
          <a:p>
            <a:r>
              <a:rPr lang="zh-CN" altLang="en-US" sz="3000" b="1" dirty="0">
                <a:latin typeface="楷体" panose="02010609060101010101" charset="-122"/>
                <a:ea typeface="楷体" panose="02010609060101010101" charset="-122"/>
                <a:cs typeface="楷体" panose="02010609060101010101" charset="-122"/>
              </a:rPr>
              <a:t>他是一个念念不忘求学上进，热爱生活的少年。</a:t>
            </a:r>
            <a:endParaRPr lang="zh-CN" altLang="en-US" sz="3000" b="1" dirty="0">
              <a:latin typeface="楷体" panose="02010609060101010101" charset="-122"/>
              <a:ea typeface="楷体" panose="02010609060101010101" charset="-122"/>
              <a:cs typeface="楷体" panose="02010609060101010101" charset="-122"/>
            </a:endParaRPr>
          </a:p>
          <a:p>
            <a:r>
              <a:rPr lang="en-US" altLang="zh-CN" sz="3000" b="1" dirty="0">
                <a:latin typeface="楷体" panose="02010609060101010101" charset="-122"/>
                <a:ea typeface="楷体" panose="02010609060101010101" charset="-122"/>
                <a:cs typeface="楷体" panose="02010609060101010101" charset="-122"/>
              </a:rPr>
              <a:t>……</a:t>
            </a:r>
            <a:endParaRPr lang="en-US" altLang="zh-CN" sz="3000" b="1" dirty="0">
              <a:latin typeface="楷体" panose="02010609060101010101" charset="-122"/>
              <a:ea typeface="楷体" panose="02010609060101010101" charset="-122"/>
              <a:cs typeface="楷体" panose="02010609060101010101" charset="-122"/>
            </a:endParaRPr>
          </a:p>
        </p:txBody>
      </p:sp>
      <p:sp>
        <p:nvSpPr>
          <p:cNvPr id="114693" name="文本框 114692"/>
          <p:cNvSpPr txBox="1"/>
          <p:nvPr/>
        </p:nvSpPr>
        <p:spPr>
          <a:xfrm>
            <a:off x="4884420" y="2814955"/>
            <a:ext cx="5265738" cy="1016000"/>
          </a:xfrm>
          <a:prstGeom prst="rect">
            <a:avLst/>
          </a:prstGeom>
          <a:noFill/>
          <a:ln w="9525">
            <a:noFill/>
          </a:ln>
        </p:spPr>
        <p:txBody>
          <a:bodyPr>
            <a:spAutoFit/>
          </a:bodyPr>
          <a:lstStyle/>
          <a:p>
            <a:r>
              <a:rPr lang="zh-CN" altLang="en-US" sz="3000" b="1" dirty="0">
                <a:latin typeface="楷体" panose="02010609060101010101" charset="-122"/>
                <a:ea typeface="楷体" panose="02010609060101010101" charset="-122"/>
              </a:rPr>
              <a:t>他是一个能理解父母苦衷，能为家庭分忧的孩子。</a:t>
            </a:r>
            <a:endParaRPr lang="zh-CN" altLang="en-US" sz="3000" b="1" dirty="0">
              <a:latin typeface="楷体" panose="02010609060101010101" charset="-122"/>
              <a:ea typeface="楷体" panose="02010609060101010101" charset="-122"/>
            </a:endParaRPr>
          </a:p>
        </p:txBody>
      </p:sp>
      <p:sp>
        <p:nvSpPr>
          <p:cNvPr id="32774" name="文本框 114693"/>
          <p:cNvSpPr txBox="1"/>
          <p:nvPr/>
        </p:nvSpPr>
        <p:spPr>
          <a:xfrm>
            <a:off x="2523808" y="654368"/>
            <a:ext cx="6254750" cy="583565"/>
          </a:xfrm>
          <a:prstGeom prst="rect">
            <a:avLst/>
          </a:prstGeom>
          <a:noFill/>
          <a:ln w="9525">
            <a:noFill/>
          </a:ln>
        </p:spPr>
        <p:txBody>
          <a:bodyPr>
            <a:spAutoFit/>
          </a:bodyPr>
          <a:lstStyle/>
          <a:p>
            <a:r>
              <a:rPr lang="zh-CN" altLang="en-US" sz="3200" b="1" dirty="0">
                <a:latin typeface="黑体" panose="02010609060101010101" pitchFamily="49" charset="-122"/>
                <a:ea typeface="黑体" panose="02010609060101010101" pitchFamily="49" charset="-122"/>
              </a:rPr>
              <a:t>你认为杜小康是一个怎样的孩子？</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41"/>
                                        </p:tgtEl>
                                        <p:attrNameLst>
                                          <p:attrName>style.visibility</p:attrName>
                                        </p:attrNameLst>
                                      </p:cBhvr>
                                      <p:to>
                                        <p:strVal val="visible"/>
                                      </p:to>
                                    </p:set>
                                    <p:animEffect transition="in" filter="fade">
                                      <p:cBhvr>
                                        <p:cTn id="7" dur="500"/>
                                        <p:tgtEl>
                                          <p:spTgt spid="3584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4691"/>
                                        </p:tgtEl>
                                        <p:attrNameLst>
                                          <p:attrName>style.visibility</p:attrName>
                                        </p:attrNameLst>
                                      </p:cBhvr>
                                      <p:to>
                                        <p:strVal val="visible"/>
                                      </p:to>
                                    </p:set>
                                    <p:animEffect transition="in" filter="fade">
                                      <p:cBhvr>
                                        <p:cTn id="12" dur="1000"/>
                                        <p:tgtEl>
                                          <p:spTgt spid="114691"/>
                                        </p:tgtEl>
                                      </p:cBhvr>
                                    </p:animEffect>
                                    <p:anim calcmode="lin" valueType="num">
                                      <p:cBhvr>
                                        <p:cTn id="13" dur="1000" fill="hold"/>
                                        <p:tgtEl>
                                          <p:spTgt spid="114691"/>
                                        </p:tgtEl>
                                        <p:attrNameLst>
                                          <p:attrName>ppt_x</p:attrName>
                                        </p:attrNameLst>
                                      </p:cBhvr>
                                      <p:tavLst>
                                        <p:tav tm="0">
                                          <p:val>
                                            <p:strVal val="#ppt_x"/>
                                          </p:val>
                                        </p:tav>
                                        <p:tav tm="100000">
                                          <p:val>
                                            <p:strVal val="#ppt_x"/>
                                          </p:val>
                                        </p:tav>
                                      </p:tavLst>
                                    </p:anim>
                                    <p:anim calcmode="lin" valueType="num">
                                      <p:cBhvr>
                                        <p:cTn id="14" dur="1000" fill="hold"/>
                                        <p:tgtEl>
                                          <p:spTgt spid="11469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14693"/>
                                        </p:tgtEl>
                                        <p:attrNameLst>
                                          <p:attrName>style.visibility</p:attrName>
                                        </p:attrNameLst>
                                      </p:cBhvr>
                                      <p:to>
                                        <p:strVal val="visible"/>
                                      </p:to>
                                    </p:set>
                                    <p:animEffect transition="in" filter="fade">
                                      <p:cBhvr>
                                        <p:cTn id="18" dur="1000"/>
                                        <p:tgtEl>
                                          <p:spTgt spid="114693"/>
                                        </p:tgtEl>
                                      </p:cBhvr>
                                    </p:animEffect>
                                    <p:anim calcmode="lin" valueType="num">
                                      <p:cBhvr>
                                        <p:cTn id="19" dur="1000" fill="hold"/>
                                        <p:tgtEl>
                                          <p:spTgt spid="114693"/>
                                        </p:tgtEl>
                                        <p:attrNameLst>
                                          <p:attrName>ppt_x</p:attrName>
                                        </p:attrNameLst>
                                      </p:cBhvr>
                                      <p:tavLst>
                                        <p:tav tm="0">
                                          <p:val>
                                            <p:strVal val="#ppt_x"/>
                                          </p:val>
                                        </p:tav>
                                        <p:tav tm="100000">
                                          <p:val>
                                            <p:strVal val="#ppt_x"/>
                                          </p:val>
                                        </p:tav>
                                      </p:tavLst>
                                    </p:anim>
                                    <p:anim calcmode="lin" valueType="num">
                                      <p:cBhvr>
                                        <p:cTn id="20" dur="1000" fill="hold"/>
                                        <p:tgtEl>
                                          <p:spTgt spid="11469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14692"/>
                                        </p:tgtEl>
                                        <p:attrNameLst>
                                          <p:attrName>style.visibility</p:attrName>
                                        </p:attrNameLst>
                                      </p:cBhvr>
                                      <p:to>
                                        <p:strVal val="visible"/>
                                      </p:to>
                                    </p:set>
                                    <p:animEffect transition="in" filter="fade">
                                      <p:cBhvr>
                                        <p:cTn id="24" dur="1000"/>
                                        <p:tgtEl>
                                          <p:spTgt spid="114692"/>
                                        </p:tgtEl>
                                      </p:cBhvr>
                                    </p:animEffect>
                                    <p:anim calcmode="lin" valueType="num">
                                      <p:cBhvr>
                                        <p:cTn id="25" dur="1000" fill="hold"/>
                                        <p:tgtEl>
                                          <p:spTgt spid="114692"/>
                                        </p:tgtEl>
                                        <p:attrNameLst>
                                          <p:attrName>ppt_x</p:attrName>
                                        </p:attrNameLst>
                                      </p:cBhvr>
                                      <p:tavLst>
                                        <p:tav tm="0">
                                          <p:val>
                                            <p:strVal val="#ppt_x"/>
                                          </p:val>
                                        </p:tav>
                                        <p:tav tm="100000">
                                          <p:val>
                                            <p:strVal val="#ppt_x"/>
                                          </p:val>
                                        </p:tav>
                                      </p:tavLst>
                                    </p:anim>
                                    <p:anim calcmode="lin" valueType="num">
                                      <p:cBhvr>
                                        <p:cTn id="26" dur="1000" fill="hold"/>
                                        <p:tgtEl>
                                          <p:spTgt spid="1146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p:bldP spid="114692" grpId="0"/>
      <p:bldP spid="11469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38735" y="116205"/>
            <a:ext cx="3389630" cy="695325"/>
            <a:chOff x="61" y="183"/>
            <a:chExt cx="5338" cy="1095"/>
          </a:xfrm>
        </p:grpSpPr>
        <p:pic>
          <p:nvPicPr>
            <p:cNvPr id="34" name="图片 33"/>
            <p:cNvPicPr>
              <a:picLocks noChangeAspect="1"/>
            </p:cNvPicPr>
            <p:nvPr/>
          </p:nvPicPr>
          <p:blipFill>
            <a:blip r:embed="rId1" cstate="print"/>
            <a:stretch>
              <a:fillRect/>
            </a:stretch>
          </p:blipFill>
          <p:spPr>
            <a:xfrm>
              <a:off x="61" y="183"/>
              <a:ext cx="1374" cy="1017"/>
            </a:xfrm>
            <a:prstGeom prst="rect">
              <a:avLst/>
            </a:prstGeom>
            <a:noFill/>
            <a:ln w="9525">
              <a:noFill/>
            </a:ln>
          </p:spPr>
        </p:pic>
        <p:sp>
          <p:nvSpPr>
            <p:cNvPr id="9" name="文本框 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板书设计</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pic>
        <p:nvPicPr>
          <p:cNvPr id="2" name="图片 1"/>
          <p:cNvPicPr>
            <a:picLocks noChangeAspect="1"/>
          </p:cNvPicPr>
          <p:nvPr/>
        </p:nvPicPr>
        <p:blipFill>
          <a:blip r:embed="rId2"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sp>
        <p:nvSpPr>
          <p:cNvPr id="41986" name="Rectangle 5"/>
          <p:cNvSpPr/>
          <p:nvPr/>
        </p:nvSpPr>
        <p:spPr>
          <a:xfrm>
            <a:off x="2026285" y="2355533"/>
            <a:ext cx="675005" cy="1808162"/>
          </a:xfrm>
          <a:prstGeom prst="rect">
            <a:avLst/>
          </a:prstGeom>
          <a:noFill/>
          <a:ln w="9525">
            <a:noFill/>
          </a:ln>
        </p:spPr>
        <p:txBody>
          <a:bodyPr vert="eaVert" anchor="ctr">
            <a:spAutoFit/>
          </a:bodyPr>
          <a:lstStyle/>
          <a:p>
            <a:pPr algn="ctr"/>
            <a:r>
              <a:rPr lang="zh-CN" altLang="en-US" sz="3200" b="1" dirty="0">
                <a:solidFill>
                  <a:srgbClr val="FF0000"/>
                </a:solidFill>
                <a:latin typeface="黑体" panose="02010609060101010101" pitchFamily="49" charset="-122"/>
                <a:ea typeface="黑体" panose="02010609060101010101" pitchFamily="49" charset="-122"/>
              </a:rPr>
              <a:t>孤独之旅</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4" name="Rectangle 5"/>
          <p:cNvSpPr/>
          <p:nvPr/>
        </p:nvSpPr>
        <p:spPr>
          <a:xfrm>
            <a:off x="2894013" y="2998470"/>
            <a:ext cx="2481262" cy="554038"/>
          </a:xfrm>
          <a:prstGeom prst="rect">
            <a:avLst/>
          </a:prstGeom>
          <a:noFill/>
          <a:ln w="9525">
            <a:noFill/>
          </a:ln>
        </p:spPr>
        <p:txBody>
          <a:bodyPr wrap="none" anchor="ctr">
            <a:spAutoFit/>
          </a:bodyPr>
          <a:lstStyle/>
          <a:p>
            <a:pPr algn="ctr"/>
            <a:r>
              <a:rPr lang="zh-CN" altLang="en-US" sz="3000" b="1" dirty="0">
                <a:latin typeface="楷体" panose="02010609060101010101" charset="-122"/>
                <a:ea typeface="楷体" panose="02010609060101010101" charset="-122"/>
              </a:rPr>
              <a:t>经受孤独之旅</a:t>
            </a:r>
            <a:endParaRPr lang="zh-CN" altLang="en-US" sz="3000" b="1" dirty="0">
              <a:latin typeface="楷体" panose="02010609060101010101" charset="-122"/>
              <a:ea typeface="楷体" panose="02010609060101010101" charset="-122"/>
            </a:endParaRPr>
          </a:p>
        </p:txBody>
      </p:sp>
      <p:sp>
        <p:nvSpPr>
          <p:cNvPr id="5" name="Rectangle 5"/>
          <p:cNvSpPr/>
          <p:nvPr/>
        </p:nvSpPr>
        <p:spPr>
          <a:xfrm>
            <a:off x="2894013" y="1447483"/>
            <a:ext cx="2481262" cy="552450"/>
          </a:xfrm>
          <a:prstGeom prst="rect">
            <a:avLst/>
          </a:prstGeom>
          <a:noFill/>
          <a:ln w="9525">
            <a:noFill/>
          </a:ln>
        </p:spPr>
        <p:txBody>
          <a:bodyPr wrap="none" anchor="ctr">
            <a:spAutoFit/>
          </a:bodyPr>
          <a:lstStyle/>
          <a:p>
            <a:pPr algn="ctr"/>
            <a:r>
              <a:rPr lang="zh-CN" altLang="en-US" sz="3000" b="1" dirty="0">
                <a:latin typeface="楷体" panose="02010609060101010101" charset="-122"/>
                <a:ea typeface="楷体" panose="02010609060101010101" charset="-122"/>
              </a:rPr>
              <a:t>走入孤独之旅</a:t>
            </a:r>
            <a:endParaRPr lang="zh-CN" altLang="en-US" sz="3000" b="1" dirty="0">
              <a:latin typeface="楷体" panose="02010609060101010101" charset="-122"/>
              <a:ea typeface="楷体" panose="02010609060101010101" charset="-122"/>
            </a:endParaRPr>
          </a:p>
        </p:txBody>
      </p:sp>
      <p:sp>
        <p:nvSpPr>
          <p:cNvPr id="7" name="Rectangle 5"/>
          <p:cNvSpPr/>
          <p:nvPr/>
        </p:nvSpPr>
        <p:spPr>
          <a:xfrm>
            <a:off x="2894013" y="4403408"/>
            <a:ext cx="2481262" cy="554037"/>
          </a:xfrm>
          <a:prstGeom prst="rect">
            <a:avLst/>
          </a:prstGeom>
          <a:noFill/>
          <a:ln w="9525">
            <a:noFill/>
          </a:ln>
        </p:spPr>
        <p:txBody>
          <a:bodyPr wrap="none" anchor="ctr">
            <a:spAutoFit/>
          </a:bodyPr>
          <a:lstStyle/>
          <a:p>
            <a:pPr algn="ctr"/>
            <a:r>
              <a:rPr lang="zh-CN" altLang="en-US" sz="3000" b="1" dirty="0">
                <a:latin typeface="楷体" panose="02010609060101010101" charset="-122"/>
                <a:ea typeface="楷体" panose="02010609060101010101" charset="-122"/>
              </a:rPr>
              <a:t>享受孤独之旅</a:t>
            </a:r>
            <a:endParaRPr lang="zh-CN" altLang="en-US" sz="3000" b="1" dirty="0">
              <a:latin typeface="楷体" panose="02010609060101010101" charset="-122"/>
              <a:ea typeface="楷体" panose="02010609060101010101" charset="-122"/>
            </a:endParaRPr>
          </a:p>
        </p:txBody>
      </p:sp>
      <p:sp>
        <p:nvSpPr>
          <p:cNvPr id="8" name="Rectangle 5"/>
          <p:cNvSpPr/>
          <p:nvPr/>
        </p:nvSpPr>
        <p:spPr>
          <a:xfrm>
            <a:off x="5648325" y="1447483"/>
            <a:ext cx="3246438" cy="552450"/>
          </a:xfrm>
          <a:prstGeom prst="rect">
            <a:avLst/>
          </a:prstGeom>
          <a:noFill/>
          <a:ln w="9525">
            <a:noFill/>
          </a:ln>
        </p:spPr>
        <p:txBody>
          <a:bodyPr wrap="none" anchor="ctr">
            <a:spAutoFit/>
          </a:bodyPr>
          <a:lstStyle/>
          <a:p>
            <a:pPr algn="ctr"/>
            <a:r>
              <a:rPr lang="zh-CN" altLang="en-US" sz="3000" b="1" dirty="0">
                <a:latin typeface="楷体" panose="02010609060101010101" charset="-122"/>
                <a:ea typeface="楷体" panose="02010609060101010101" charset="-122"/>
              </a:rPr>
              <a:t>失学去放鸭：无奈</a:t>
            </a:r>
            <a:endParaRPr lang="zh-CN" altLang="en-US" sz="3000" b="1" dirty="0">
              <a:latin typeface="楷体" panose="02010609060101010101" charset="-122"/>
              <a:ea typeface="楷体" panose="02010609060101010101" charset="-122"/>
            </a:endParaRPr>
          </a:p>
        </p:txBody>
      </p:sp>
      <p:sp>
        <p:nvSpPr>
          <p:cNvPr id="11" name="Rectangle 5"/>
          <p:cNvSpPr/>
          <p:nvPr/>
        </p:nvSpPr>
        <p:spPr>
          <a:xfrm>
            <a:off x="5648325" y="2538095"/>
            <a:ext cx="3246438" cy="1476375"/>
          </a:xfrm>
          <a:prstGeom prst="rect">
            <a:avLst/>
          </a:prstGeom>
          <a:noFill/>
          <a:ln w="9525">
            <a:noFill/>
          </a:ln>
        </p:spPr>
        <p:txBody>
          <a:bodyPr wrap="none" anchor="ctr">
            <a:spAutoFit/>
          </a:bodyPr>
          <a:lstStyle/>
          <a:p>
            <a:r>
              <a:rPr lang="zh-CN" altLang="en-US" sz="3000" b="1" dirty="0">
                <a:latin typeface="楷体" panose="02010609060101010101" charset="-122"/>
                <a:ea typeface="楷体" panose="02010609060101010101" charset="-122"/>
              </a:rPr>
              <a:t>离开油麻地：恐惧</a:t>
            </a:r>
            <a:endParaRPr lang="zh-CN" altLang="en-US" sz="3000" b="1" dirty="0">
              <a:latin typeface="楷体" panose="02010609060101010101" charset="-122"/>
              <a:ea typeface="楷体" panose="02010609060101010101" charset="-122"/>
            </a:endParaRPr>
          </a:p>
          <a:p>
            <a:r>
              <a:rPr lang="zh-CN" altLang="en-US" sz="3000" b="1" dirty="0">
                <a:latin typeface="楷体" panose="02010609060101010101" charset="-122"/>
                <a:ea typeface="楷体" panose="02010609060101010101" charset="-122"/>
              </a:rPr>
              <a:t>到达芦苇荡：胆怯</a:t>
            </a:r>
            <a:endParaRPr lang="zh-CN" altLang="en-US" sz="3000" b="1" dirty="0">
              <a:latin typeface="楷体" panose="02010609060101010101" charset="-122"/>
              <a:ea typeface="楷体" panose="02010609060101010101" charset="-122"/>
            </a:endParaRPr>
          </a:p>
          <a:p>
            <a:r>
              <a:rPr lang="zh-CN" altLang="en-US" sz="3000" b="1" dirty="0">
                <a:latin typeface="楷体" panose="02010609060101010101" charset="-122"/>
                <a:ea typeface="楷体" panose="02010609060101010101" charset="-122"/>
              </a:rPr>
              <a:t>安顿好之后：孤寂</a:t>
            </a:r>
            <a:endParaRPr lang="zh-CN" altLang="en-US" sz="3000" b="1" dirty="0">
              <a:latin typeface="楷体" panose="02010609060101010101" charset="-122"/>
              <a:ea typeface="楷体" panose="02010609060101010101" charset="-122"/>
            </a:endParaRPr>
          </a:p>
        </p:txBody>
      </p:sp>
      <p:sp>
        <p:nvSpPr>
          <p:cNvPr id="13" name="Rectangle 5"/>
          <p:cNvSpPr/>
          <p:nvPr/>
        </p:nvSpPr>
        <p:spPr>
          <a:xfrm>
            <a:off x="5648325" y="4198620"/>
            <a:ext cx="3390900" cy="1014413"/>
          </a:xfrm>
          <a:prstGeom prst="rect">
            <a:avLst/>
          </a:prstGeom>
          <a:noFill/>
          <a:ln w="9525">
            <a:noFill/>
          </a:ln>
        </p:spPr>
        <p:txBody>
          <a:bodyPr anchor="ctr">
            <a:spAutoFit/>
          </a:bodyPr>
          <a:lstStyle/>
          <a:p>
            <a:r>
              <a:rPr lang="zh-CN" altLang="en-US" sz="3000" b="1" dirty="0">
                <a:latin typeface="楷体" panose="02010609060101010101" charset="-122"/>
                <a:ea typeface="楷体" panose="02010609060101010101" charset="-122"/>
              </a:rPr>
              <a:t>找鸭受考验：坚强</a:t>
            </a:r>
            <a:endParaRPr lang="zh-CN" altLang="en-US" sz="3000" b="1" dirty="0">
              <a:latin typeface="楷体" panose="02010609060101010101" charset="-122"/>
              <a:ea typeface="楷体" panose="02010609060101010101" charset="-122"/>
            </a:endParaRPr>
          </a:p>
          <a:p>
            <a:r>
              <a:rPr lang="zh-CN" altLang="en-US" sz="3000" b="1" dirty="0">
                <a:latin typeface="楷体" panose="02010609060101010101" charset="-122"/>
                <a:ea typeface="楷体" panose="02010609060101010101" charset="-122"/>
              </a:rPr>
              <a:t>鸭子下蛋了：惊喜</a:t>
            </a:r>
            <a:endParaRPr lang="zh-CN" altLang="en-US" sz="3000" b="1" dirty="0">
              <a:latin typeface="楷体" panose="02010609060101010101" charset="-122"/>
              <a:ea typeface="楷体" panose="02010609060101010101" charset="-122"/>
            </a:endParaRPr>
          </a:p>
        </p:txBody>
      </p:sp>
      <p:sp>
        <p:nvSpPr>
          <p:cNvPr id="20" name="Rectangle 5"/>
          <p:cNvSpPr/>
          <p:nvPr/>
        </p:nvSpPr>
        <p:spPr>
          <a:xfrm>
            <a:off x="9474835" y="2236470"/>
            <a:ext cx="675005" cy="2298700"/>
          </a:xfrm>
          <a:prstGeom prst="rect">
            <a:avLst/>
          </a:prstGeom>
          <a:noFill/>
          <a:ln w="9525">
            <a:noFill/>
          </a:ln>
        </p:spPr>
        <p:txBody>
          <a:bodyPr vert="eaVert" anchor="ctr">
            <a:spAutoFit/>
          </a:bodyPr>
          <a:lstStyle/>
          <a:p>
            <a:pPr algn="ctr"/>
            <a:r>
              <a:rPr lang="zh-CN" altLang="en-US" sz="3200" b="1" dirty="0">
                <a:solidFill>
                  <a:srgbClr val="FF0000"/>
                </a:solidFill>
                <a:latin typeface="黑体" panose="02010609060101010101" pitchFamily="49" charset="-122"/>
                <a:ea typeface="黑体" panose="02010609060101010101" pitchFamily="49" charset="-122"/>
              </a:rPr>
              <a:t>孤独中长大</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6" name="左大括号 5"/>
          <p:cNvSpPr/>
          <p:nvPr/>
        </p:nvSpPr>
        <p:spPr>
          <a:xfrm>
            <a:off x="2619375" y="1639570"/>
            <a:ext cx="288925" cy="3244850"/>
          </a:xfrm>
          <a:prstGeom prst="leftBrace">
            <a:avLst>
              <a:gd name="adj1" fmla="val 27636"/>
              <a:gd name="adj2" fmla="val 50000"/>
            </a:avLst>
          </a:prstGeom>
        </p:spPr>
        <p:style>
          <a:lnRef idx="3">
            <a:schemeClr val="dk1"/>
          </a:lnRef>
          <a:fillRef idx="0">
            <a:schemeClr val="dk1"/>
          </a:fillRef>
          <a:effectRef idx="2">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10" name="左大括号 9"/>
          <p:cNvSpPr/>
          <p:nvPr/>
        </p:nvSpPr>
        <p:spPr>
          <a:xfrm>
            <a:off x="5427663" y="2653983"/>
            <a:ext cx="279400" cy="1270000"/>
          </a:xfrm>
          <a:prstGeom prst="leftBrace">
            <a:avLst>
              <a:gd name="adj1" fmla="val 56334"/>
              <a:gd name="adj2" fmla="val 50000"/>
            </a:avLst>
          </a:prstGeom>
        </p:spPr>
        <p:style>
          <a:lnRef idx="3">
            <a:schemeClr val="dk1"/>
          </a:lnRef>
          <a:fillRef idx="0">
            <a:schemeClr val="dk1"/>
          </a:fillRef>
          <a:effectRef idx="2">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12" name="左大括号 11"/>
          <p:cNvSpPr/>
          <p:nvPr/>
        </p:nvSpPr>
        <p:spPr>
          <a:xfrm>
            <a:off x="5383213" y="4338320"/>
            <a:ext cx="334963" cy="825500"/>
          </a:xfrm>
          <a:prstGeom prst="leftBrace">
            <a:avLst>
              <a:gd name="adj1" fmla="val 37280"/>
              <a:gd name="adj2" fmla="val 51111"/>
            </a:avLst>
          </a:prstGeom>
        </p:spPr>
        <p:style>
          <a:lnRef idx="3">
            <a:schemeClr val="dk1"/>
          </a:lnRef>
          <a:fillRef idx="0">
            <a:schemeClr val="dk1"/>
          </a:fillRef>
          <a:effectRef idx="2">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14" name="右大括号 13"/>
          <p:cNvSpPr/>
          <p:nvPr/>
        </p:nvSpPr>
        <p:spPr>
          <a:xfrm>
            <a:off x="9063038" y="1539558"/>
            <a:ext cx="328613" cy="3624263"/>
          </a:xfrm>
          <a:prstGeom prst="rightBrace">
            <a:avLst>
              <a:gd name="adj1" fmla="val 32118"/>
              <a:gd name="adj2" fmla="val 50000"/>
            </a:avLst>
          </a:prstGeom>
        </p:spPr>
        <p:style>
          <a:lnRef idx="3">
            <a:schemeClr val="dk1"/>
          </a:lnRef>
          <a:fillRef idx="0">
            <a:schemeClr val="dk1"/>
          </a:fillRef>
          <a:effectRef idx="2">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p:cTn id="7" dur="1000" fill="hold"/>
                                        <p:tgtEl>
                                          <p:spTgt spid="41986"/>
                                        </p:tgtEl>
                                        <p:attrNameLst>
                                          <p:attrName>ppt_x</p:attrName>
                                        </p:attrNameLst>
                                      </p:cBhvr>
                                      <p:tavLst>
                                        <p:tav tm="0">
                                          <p:val>
                                            <p:strVal val="#ppt_x-.2"/>
                                          </p:val>
                                        </p:tav>
                                        <p:tav tm="100000">
                                          <p:val>
                                            <p:strVal val="#ppt_x"/>
                                          </p:val>
                                        </p:tav>
                                      </p:tavLst>
                                    </p:anim>
                                    <p:anim calcmode="lin" valueType="num">
                                      <p:cBhvr>
                                        <p:cTn id="8" dur="1000" fill="hold"/>
                                        <p:tgtEl>
                                          <p:spTgt spid="41986"/>
                                        </p:tgtEl>
                                        <p:attrNameLst>
                                          <p:attrName>ppt_y</p:attrName>
                                        </p:attrNameLst>
                                      </p:cBhvr>
                                      <p:tavLst>
                                        <p:tav tm="0">
                                          <p:val>
                                            <p:strVal val="#ppt_y"/>
                                          </p:val>
                                        </p:tav>
                                        <p:tav tm="100000">
                                          <p:val>
                                            <p:strVal val="#ppt_y"/>
                                          </p:val>
                                        </p:tav>
                                      </p:tavLst>
                                    </p:anim>
                                    <p:animEffect transition="in" filter="wipe(right)" prLst="gradientSize: 0.1">
                                      <p:cBhvr>
                                        <p:cTn id="9" dur="1000"/>
                                        <p:tgtEl>
                                          <p:spTgt spid="4198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dissolv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ppt_x</p:attrName>
                                        </p:attrNameLst>
                                      </p:cBhvr>
                                      <p:tavLst>
                                        <p:tav tm="0">
                                          <p:val>
                                            <p:strVal val="#ppt_x-.2"/>
                                          </p:val>
                                        </p:tav>
                                        <p:tav tm="100000">
                                          <p:val>
                                            <p:strVal val="#ppt_x"/>
                                          </p:val>
                                        </p:tav>
                                      </p:tavLst>
                                    </p:anim>
                                    <p:anim calcmode="lin" valueType="num">
                                      <p:cBhvr>
                                        <p:cTn id="3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3" dur="10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dissolve">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1000" fill="hold"/>
                                        <p:tgtEl>
                                          <p:spTgt spid="7"/>
                                        </p:tgtEl>
                                        <p:attrNameLst>
                                          <p:attrName>ppt_x</p:attrName>
                                        </p:attrNameLst>
                                      </p:cBhvr>
                                      <p:tavLst>
                                        <p:tav tm="0">
                                          <p:val>
                                            <p:strVal val="#ppt_x-.2"/>
                                          </p:val>
                                        </p:tav>
                                        <p:tav tm="100000">
                                          <p:val>
                                            <p:strVal val="#ppt_x"/>
                                          </p:val>
                                        </p:tav>
                                      </p:tavLst>
                                    </p:anim>
                                    <p:anim calcmode="lin" valueType="num">
                                      <p:cBhvr>
                                        <p:cTn id="49"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50" dur="10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dissolve">
                                      <p:cBhvr>
                                        <p:cTn id="60" dur="500"/>
                                        <p:tgtEl>
                                          <p:spTgt spid="13"/>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childTnLst>
                          </p:cTn>
                        </p:par>
                        <p:par>
                          <p:cTn id="66" fill="hold">
                            <p:stCondLst>
                              <p:cond delay="500"/>
                            </p:stCondLst>
                            <p:childTnLst>
                              <p:par>
                                <p:cTn id="67" presetID="29"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p:cTn id="69" dur="1000" fill="hold"/>
                                        <p:tgtEl>
                                          <p:spTgt spid="20"/>
                                        </p:tgtEl>
                                        <p:attrNameLst>
                                          <p:attrName>ppt_x</p:attrName>
                                        </p:attrNameLst>
                                      </p:cBhvr>
                                      <p:tavLst>
                                        <p:tav tm="0">
                                          <p:val>
                                            <p:strVal val="#ppt_x-.2"/>
                                          </p:val>
                                        </p:tav>
                                        <p:tav tm="100000">
                                          <p:val>
                                            <p:strVal val="#ppt_x"/>
                                          </p:val>
                                        </p:tav>
                                      </p:tavLst>
                                    </p:anim>
                                    <p:anim calcmode="lin" valueType="num">
                                      <p:cBhvr>
                                        <p:cTn id="70"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7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bldLvl="0" animBg="1"/>
      <p:bldP spid="4" grpId="0" bldLvl="0" animBg="1"/>
      <p:bldP spid="5" grpId="0" bldLvl="0" animBg="1"/>
      <p:bldP spid="7" grpId="0" bldLvl="0" animBg="1"/>
      <p:bldP spid="8" grpId="0" bldLvl="0" animBg="1"/>
      <p:bldP spid="11" grpId="0" bldLvl="0" animBg="1"/>
      <p:bldP spid="13" grpId="0" bldLvl="0" animBg="1"/>
      <p:bldP spid="20" grpId="0" bldLvl="0" animBg="1"/>
      <p:bldP spid="6" grpId="0" bldLvl="0" animBg="1"/>
      <p:bldP spid="10" grpId="0" bldLvl="0" animBg="1"/>
      <p:bldP spid="12" grpId="0" bldLvl="0" animBg="1"/>
      <p:bldP spid="14"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37892" name="矩形 117765"/>
          <p:cNvSpPr/>
          <p:nvPr/>
        </p:nvSpPr>
        <p:spPr>
          <a:xfrm>
            <a:off x="1248851" y="1379434"/>
            <a:ext cx="9367487" cy="3046988"/>
          </a:xfrm>
          <a:prstGeom prst="rect">
            <a:avLst/>
          </a:prstGeom>
          <a:noFill/>
          <a:ln w="9525">
            <a:noFill/>
          </a:ln>
        </p:spPr>
        <p:txBody>
          <a:bodyPr wrap="square">
            <a:spAutoFit/>
          </a:bodyPr>
          <a:lstStyle/>
          <a:p>
            <a:pPr>
              <a:lnSpc>
                <a:spcPct val="150000"/>
              </a:lnSpc>
            </a:pPr>
            <a:r>
              <a:rPr lang="zh-CN" altLang="en-US" sz="3200" b="1" dirty="0">
                <a:latin typeface="楷体" panose="02010609060101010101" charset="-122"/>
                <a:ea typeface="楷体" panose="02010609060101010101" charset="-122"/>
              </a:rPr>
              <a:t>    本文通过讲述一个名叫杜小康的孩子在陌生芦荡里孤独地放鸭而逐渐成长起来的故事，告诉我们：人应该在孤独中磨炼自己，在逆境中锻炼自己，才会长大、成熟、坚强。</a:t>
            </a:r>
            <a:endParaRPr lang="zh-CN" altLang="en-US" sz="3200" b="1" dirty="0">
              <a:latin typeface="楷体" panose="02010609060101010101" charset="-122"/>
              <a:ea typeface="楷体" panose="02010609060101010101" charset="-122"/>
            </a:endParaRPr>
          </a:p>
        </p:txBody>
      </p:sp>
      <p:grpSp>
        <p:nvGrpSpPr>
          <p:cNvPr id="3" name="组合 2"/>
          <p:cNvGrpSpPr/>
          <p:nvPr/>
        </p:nvGrpSpPr>
        <p:grpSpPr>
          <a:xfrm>
            <a:off x="38735" y="116205"/>
            <a:ext cx="3389630" cy="695325"/>
            <a:chOff x="61" y="183"/>
            <a:chExt cx="5338" cy="1095"/>
          </a:xfrm>
        </p:grpSpPr>
        <p:pic>
          <p:nvPicPr>
            <p:cNvPr id="34" name="图片 33"/>
            <p:cNvPicPr>
              <a:picLocks noChangeAspect="1"/>
            </p:cNvPicPr>
            <p:nvPr/>
          </p:nvPicPr>
          <p:blipFill>
            <a:blip r:embed="rId3" cstate="print"/>
            <a:stretch>
              <a:fillRect/>
            </a:stretch>
          </p:blipFill>
          <p:spPr>
            <a:xfrm>
              <a:off x="61" y="183"/>
              <a:ext cx="1374" cy="1017"/>
            </a:xfrm>
            <a:prstGeom prst="rect">
              <a:avLst/>
            </a:prstGeom>
            <a:noFill/>
            <a:ln w="9525">
              <a:noFill/>
            </a:ln>
          </p:spPr>
        </p:pic>
        <p:sp>
          <p:nvSpPr>
            <p:cNvPr id="9" name="文本框 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课堂小结</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38916" name="矩形 116740"/>
          <p:cNvSpPr/>
          <p:nvPr/>
        </p:nvSpPr>
        <p:spPr>
          <a:xfrm>
            <a:off x="1419860" y="1013778"/>
            <a:ext cx="5105400" cy="4829810"/>
          </a:xfrm>
          <a:prstGeom prst="rect">
            <a:avLst/>
          </a:prstGeom>
          <a:noFill/>
          <a:ln w="9525">
            <a:noFill/>
          </a:ln>
        </p:spPr>
        <p:txBody>
          <a:bodyPr wrap="square" anchor="ctr">
            <a:spAutoFit/>
          </a:bodyPr>
          <a:lstStyle/>
          <a:p>
            <a:pPr>
              <a:lnSpc>
                <a:spcPct val="110000"/>
              </a:lnSpc>
            </a:pPr>
            <a:r>
              <a:rPr lang="zh-CN" altLang="en-US" sz="2800" b="1" dirty="0">
                <a:solidFill>
                  <a:srgbClr val="FF0000"/>
                </a:solidFill>
                <a:latin typeface="黑体" panose="02010609060101010101" pitchFamily="49" charset="-122"/>
                <a:ea typeface="黑体" panose="02010609060101010101" pitchFamily="49" charset="-122"/>
              </a:rPr>
              <a:t>        </a:t>
            </a:r>
            <a:endParaRPr lang="zh-CN" altLang="en-US" sz="2800" b="1" dirty="0">
              <a:solidFill>
                <a:srgbClr val="FF0000"/>
              </a:solidFill>
              <a:latin typeface="黑体" panose="02010609060101010101" pitchFamily="49" charset="-122"/>
              <a:ea typeface="黑体" panose="02010609060101010101" pitchFamily="49" charset="-122"/>
            </a:endParaRPr>
          </a:p>
          <a:p>
            <a:pPr>
              <a:lnSpc>
                <a:spcPct val="110000"/>
              </a:lnSpc>
            </a:pPr>
            <a:r>
              <a:rPr lang="zh-CN" altLang="en-US" sz="2800" b="1" dirty="0">
                <a:solidFill>
                  <a:srgbClr val="0000FF"/>
                </a:solidFill>
                <a:latin typeface="楷体" panose="02010609060101010101" charset="-122"/>
                <a:ea typeface="楷体" panose="02010609060101010101" charset="-122"/>
                <a:cs typeface="楷体" panose="02010609060101010101" charset="-122"/>
              </a:rPr>
              <a:t>苦难是人生的老师    </a:t>
            </a:r>
            <a:r>
              <a:rPr lang="zh-CN" altLang="en-US" sz="2800" b="1" dirty="0">
                <a:latin typeface="楷体" panose="02010609060101010101" charset="-122"/>
                <a:ea typeface="楷体" panose="02010609060101010101" charset="-122"/>
                <a:cs typeface="楷体" panose="02010609060101010101" charset="-122"/>
              </a:rPr>
              <a:t> </a:t>
            </a:r>
            <a:endParaRPr lang="zh-CN" altLang="en-US" sz="2800" b="1" dirty="0">
              <a:latin typeface="楷体" panose="02010609060101010101" charset="-122"/>
              <a:ea typeface="楷体" panose="02010609060101010101" charset="-122"/>
              <a:cs typeface="楷体" panose="02010609060101010101" charset="-122"/>
            </a:endParaRPr>
          </a:p>
          <a:p>
            <a:pPr>
              <a:lnSpc>
                <a:spcPct val="110000"/>
              </a:lnSpc>
            </a:pPr>
            <a:r>
              <a:rPr lang="zh-CN" altLang="en-US" sz="2800" b="1" dirty="0">
                <a:latin typeface="楷体" panose="02010609060101010101" charset="-122"/>
                <a:ea typeface="楷体" panose="02010609060101010101" charset="-122"/>
                <a:cs typeface="楷体" panose="02010609060101010101" charset="-122"/>
              </a:rPr>
              <a:t>             </a:t>
            </a:r>
            <a:r>
              <a:rPr lang="en-US" altLang="zh-CN" sz="2800" b="1" dirty="0">
                <a:latin typeface="楷体" panose="02010609060101010101" charset="-122"/>
                <a:ea typeface="楷体" panose="02010609060101010101" charset="-122"/>
                <a:cs typeface="楷体" panose="02010609060101010101" charset="-122"/>
              </a:rPr>
              <a:t>——  </a:t>
            </a:r>
            <a:r>
              <a:rPr lang="zh-CN" altLang="en-US" sz="2800" b="1" dirty="0">
                <a:latin typeface="楷体" panose="02010609060101010101" charset="-122"/>
                <a:ea typeface="楷体" panose="02010609060101010101" charset="-122"/>
                <a:cs typeface="楷体" panose="02010609060101010101" charset="-122"/>
              </a:rPr>
              <a:t>巴尔扎克</a:t>
            </a:r>
            <a:endParaRPr lang="zh-CN" altLang="en-US" sz="2800" b="1" dirty="0">
              <a:latin typeface="楷体" panose="02010609060101010101" charset="-122"/>
              <a:ea typeface="楷体" panose="02010609060101010101" charset="-122"/>
              <a:cs typeface="楷体" panose="02010609060101010101" charset="-122"/>
            </a:endParaRPr>
          </a:p>
          <a:p>
            <a:pPr>
              <a:lnSpc>
                <a:spcPct val="110000"/>
              </a:lnSpc>
            </a:pPr>
            <a:r>
              <a:rPr lang="zh-CN" altLang="en-US" sz="2800" b="1" dirty="0">
                <a:solidFill>
                  <a:srgbClr val="0000FF"/>
                </a:solidFill>
                <a:latin typeface="楷体" panose="02010609060101010101" charset="-122"/>
                <a:ea typeface="楷体" panose="02010609060101010101" charset="-122"/>
                <a:cs typeface="楷体" panose="02010609060101010101" charset="-122"/>
              </a:rPr>
              <a:t>好的木材并不在顺境中生长；风越强，树越壮。</a:t>
            </a:r>
            <a:endParaRPr lang="zh-CN" altLang="en-US" sz="2800" b="1" dirty="0">
              <a:solidFill>
                <a:srgbClr val="0000FF"/>
              </a:solidFill>
              <a:latin typeface="楷体" panose="02010609060101010101" charset="-122"/>
              <a:ea typeface="楷体" panose="02010609060101010101" charset="-122"/>
              <a:cs typeface="楷体" panose="02010609060101010101" charset="-122"/>
            </a:endParaRPr>
          </a:p>
          <a:p>
            <a:pPr algn="ctr">
              <a:lnSpc>
                <a:spcPct val="110000"/>
              </a:lnSpc>
            </a:pPr>
            <a:r>
              <a:rPr lang="zh-CN" altLang="en-US" sz="2800" b="1" dirty="0">
                <a:latin typeface="楷体" panose="02010609060101010101" charset="-122"/>
                <a:ea typeface="楷体" panose="02010609060101010101" charset="-122"/>
                <a:cs typeface="楷体" panose="02010609060101010101" charset="-122"/>
              </a:rPr>
              <a:t>               </a:t>
            </a:r>
            <a:r>
              <a:rPr lang="en-US" altLang="zh-CN" sz="2800" b="1" dirty="0">
                <a:latin typeface="楷体" panose="02010609060101010101" charset="-122"/>
                <a:ea typeface="楷体" panose="02010609060101010101" charset="-122"/>
                <a:cs typeface="楷体" panose="02010609060101010101" charset="-122"/>
              </a:rPr>
              <a:t>——</a:t>
            </a:r>
            <a:r>
              <a:rPr lang="zh-CN" altLang="en-US" sz="2800" b="1" dirty="0">
                <a:latin typeface="楷体" panose="02010609060101010101" charset="-122"/>
                <a:ea typeface="楷体" panose="02010609060101010101" charset="-122"/>
                <a:cs typeface="楷体" panose="02010609060101010101" charset="-122"/>
              </a:rPr>
              <a:t>马里欧特</a:t>
            </a:r>
            <a:endParaRPr lang="zh-CN" altLang="en-US" sz="2800" b="1" dirty="0">
              <a:latin typeface="楷体" panose="02010609060101010101" charset="-122"/>
              <a:ea typeface="楷体" panose="02010609060101010101" charset="-122"/>
              <a:cs typeface="楷体" panose="02010609060101010101" charset="-122"/>
            </a:endParaRPr>
          </a:p>
          <a:p>
            <a:pPr>
              <a:lnSpc>
                <a:spcPct val="110000"/>
              </a:lnSpc>
            </a:pPr>
            <a:r>
              <a:rPr lang="zh-CN" altLang="en-US" sz="2800" b="1" dirty="0">
                <a:solidFill>
                  <a:srgbClr val="0000FF"/>
                </a:solidFill>
                <a:latin typeface="楷体" panose="02010609060101010101" charset="-122"/>
                <a:ea typeface="楷体" panose="02010609060101010101" charset="-122"/>
                <a:cs typeface="楷体" panose="02010609060101010101" charset="-122"/>
              </a:rPr>
              <a:t>在寒冷中颤抖过的人倍觉太阳的温暖，经历过各种人生烦恼的人，才懂得生命的珍贵。</a:t>
            </a:r>
            <a:endParaRPr lang="zh-CN" altLang="en-US" sz="2800" b="1" dirty="0">
              <a:solidFill>
                <a:srgbClr val="0000FF"/>
              </a:solidFill>
              <a:latin typeface="楷体" panose="02010609060101010101" charset="-122"/>
              <a:ea typeface="楷体" panose="02010609060101010101" charset="-122"/>
              <a:cs typeface="楷体" panose="02010609060101010101" charset="-122"/>
            </a:endParaRPr>
          </a:p>
          <a:p>
            <a:pPr algn="ctr">
              <a:lnSpc>
                <a:spcPct val="110000"/>
              </a:lnSpc>
            </a:pPr>
            <a:r>
              <a:rPr lang="zh-CN" altLang="en-US" sz="2800" b="1" dirty="0">
                <a:latin typeface="楷体" panose="02010609060101010101" charset="-122"/>
                <a:ea typeface="楷体" panose="02010609060101010101" charset="-122"/>
                <a:cs typeface="楷体" panose="02010609060101010101" charset="-122"/>
              </a:rPr>
              <a:t>                </a:t>
            </a:r>
            <a:r>
              <a:rPr lang="en-US" altLang="zh-CN" sz="2800" b="1" dirty="0">
                <a:latin typeface="楷体" panose="02010609060101010101" charset="-122"/>
                <a:ea typeface="楷体" panose="02010609060101010101" charset="-122"/>
                <a:cs typeface="楷体" panose="02010609060101010101" charset="-122"/>
              </a:rPr>
              <a:t>—— </a:t>
            </a:r>
            <a:r>
              <a:rPr lang="zh-CN" altLang="en-US" sz="2800" b="1" dirty="0">
                <a:latin typeface="楷体" panose="02010609060101010101" charset="-122"/>
                <a:ea typeface="楷体" panose="02010609060101010101" charset="-122"/>
                <a:cs typeface="楷体" panose="02010609060101010101" charset="-122"/>
              </a:rPr>
              <a:t>怀特曼</a:t>
            </a:r>
            <a:r>
              <a:rPr lang="zh-CN" altLang="en-US" sz="2800" b="1" dirty="0">
                <a:latin typeface="黑体" panose="02010609060101010101" pitchFamily="49" charset="-122"/>
                <a:ea typeface="黑体" panose="02010609060101010101" pitchFamily="49" charset="-122"/>
              </a:rPr>
              <a:t> </a:t>
            </a:r>
            <a:endParaRPr lang="zh-CN" altLang="en-US" sz="2800" b="1" dirty="0">
              <a:latin typeface="黑体" panose="02010609060101010101" pitchFamily="49" charset="-122"/>
              <a:ea typeface="黑体" panose="02010609060101010101" pitchFamily="49" charset="-122"/>
            </a:endParaRPr>
          </a:p>
        </p:txBody>
      </p:sp>
      <p:pic>
        <p:nvPicPr>
          <p:cNvPr id="38917" name="图片 116741" descr="osho"/>
          <p:cNvPicPr>
            <a:picLocks noChangeAspect="1"/>
          </p:cNvPicPr>
          <p:nvPr/>
        </p:nvPicPr>
        <p:blipFill>
          <a:blip r:embed="rId3" cstate="print"/>
          <a:stretch>
            <a:fillRect/>
          </a:stretch>
        </p:blipFill>
        <p:spPr>
          <a:xfrm>
            <a:off x="6990080" y="1454785"/>
            <a:ext cx="3202305" cy="4389120"/>
          </a:xfrm>
          <a:prstGeom prst="rect">
            <a:avLst/>
          </a:prstGeom>
          <a:noFill/>
          <a:ln w="9525">
            <a:noFill/>
          </a:ln>
        </p:spPr>
      </p:pic>
      <p:grpSp>
        <p:nvGrpSpPr>
          <p:cNvPr id="3" name="组合 2"/>
          <p:cNvGrpSpPr/>
          <p:nvPr/>
        </p:nvGrpSpPr>
        <p:grpSpPr>
          <a:xfrm>
            <a:off x="38735" y="116205"/>
            <a:ext cx="3389630" cy="695325"/>
            <a:chOff x="61" y="183"/>
            <a:chExt cx="5338" cy="1095"/>
          </a:xfrm>
        </p:grpSpPr>
        <p:pic>
          <p:nvPicPr>
            <p:cNvPr id="34" name="图片 33"/>
            <p:cNvPicPr>
              <a:picLocks noChangeAspect="1"/>
            </p:cNvPicPr>
            <p:nvPr/>
          </p:nvPicPr>
          <p:blipFill>
            <a:blip r:embed="rId4" cstate="print"/>
            <a:stretch>
              <a:fillRect/>
            </a:stretch>
          </p:blipFill>
          <p:spPr>
            <a:xfrm>
              <a:off x="61" y="183"/>
              <a:ext cx="1374" cy="1017"/>
            </a:xfrm>
            <a:prstGeom prst="rect">
              <a:avLst/>
            </a:prstGeom>
            <a:noFill/>
            <a:ln w="9525">
              <a:noFill/>
            </a:ln>
          </p:spPr>
        </p:pic>
        <p:sp>
          <p:nvSpPr>
            <p:cNvPr id="9" name="文本框 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扩展延伸</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 calcmode="lin" valueType="num">
                                      <p:cBhvr>
                                        <p:cTn id="7" dur="500" fill="hold"/>
                                        <p:tgtEl>
                                          <p:spTgt spid="38916"/>
                                        </p:tgtEl>
                                        <p:attrNameLst>
                                          <p:attrName>ppt_w</p:attrName>
                                        </p:attrNameLst>
                                      </p:cBhvr>
                                      <p:tavLst>
                                        <p:tav tm="0">
                                          <p:val>
                                            <p:fltVal val="0"/>
                                          </p:val>
                                        </p:tav>
                                        <p:tav tm="100000">
                                          <p:val>
                                            <p:strVal val="#ppt_w"/>
                                          </p:val>
                                        </p:tav>
                                      </p:tavLst>
                                    </p:anim>
                                    <p:anim calcmode="lin" valueType="num">
                                      <p:cBhvr>
                                        <p:cTn id="8" dur="500" fill="hold"/>
                                        <p:tgtEl>
                                          <p:spTgt spid="38916"/>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38917"/>
                                        </p:tgtEl>
                                        <p:attrNameLst>
                                          <p:attrName>style.visibility</p:attrName>
                                        </p:attrNameLst>
                                      </p:cBhvr>
                                      <p:to>
                                        <p:strVal val="visible"/>
                                      </p:to>
                                    </p:set>
                                    <p:anim calcmode="lin" valueType="num">
                                      <p:cBhvr>
                                        <p:cTn id="11" dur="500" fill="hold"/>
                                        <p:tgtEl>
                                          <p:spTgt spid="38917"/>
                                        </p:tgtEl>
                                        <p:attrNameLst>
                                          <p:attrName>ppt_w</p:attrName>
                                        </p:attrNameLst>
                                      </p:cBhvr>
                                      <p:tavLst>
                                        <p:tav tm="0">
                                          <p:val>
                                            <p:fltVal val="0"/>
                                          </p:val>
                                        </p:tav>
                                        <p:tav tm="100000">
                                          <p:val>
                                            <p:strVal val="#ppt_w"/>
                                          </p:val>
                                        </p:tav>
                                      </p:tavLst>
                                    </p:anim>
                                    <p:anim calcmode="lin" valueType="num">
                                      <p:cBhvr>
                                        <p:cTn id="12" dur="500" fill="hold"/>
                                        <p:tgtEl>
                                          <p:spTgt spid="389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36866" name="Rectangle 2"/>
          <p:cNvSpPr/>
          <p:nvPr/>
        </p:nvSpPr>
        <p:spPr>
          <a:xfrm>
            <a:off x="1623577" y="448665"/>
            <a:ext cx="8561388" cy="1198880"/>
          </a:xfrm>
          <a:prstGeom prst="rect">
            <a:avLst/>
          </a:prstGeom>
          <a:noFill/>
          <a:ln w="9525">
            <a:noFill/>
          </a:ln>
        </p:spPr>
        <p:txBody>
          <a:bodyPr anchor="ctr">
            <a:spAutoFit/>
          </a:bodyPr>
          <a:lstStyle/>
          <a:p>
            <a:pPr indent="719455"/>
            <a:r>
              <a:rPr lang="zh-CN" altLang="en-US" sz="3600" b="1" dirty="0">
                <a:latin typeface="楷体" panose="02010609060101010101" charset="-122"/>
                <a:ea typeface="楷体" panose="02010609060101010101" charset="-122"/>
              </a:rPr>
              <a:t>你有过孤独的时候吗？请讲述你孤独的情景和</a:t>
            </a:r>
            <a:r>
              <a:rPr lang="zh-CN" altLang="en-US" sz="3200" b="1" dirty="0">
                <a:latin typeface="楷体" panose="02010609060101010101" charset="-122"/>
                <a:ea typeface="楷体" panose="02010609060101010101" charset="-122"/>
              </a:rPr>
              <a:t>心理</a:t>
            </a:r>
            <a:r>
              <a:rPr lang="zh-CN" altLang="en-US" sz="3600" b="1" dirty="0">
                <a:latin typeface="楷体" panose="02010609060101010101" charset="-122"/>
                <a:ea typeface="楷体" panose="02010609060101010101" charset="-122"/>
              </a:rPr>
              <a:t>感受。</a:t>
            </a:r>
            <a:endParaRPr lang="zh-CN" altLang="en-US" sz="3600" b="1" dirty="0">
              <a:solidFill>
                <a:srgbClr val="FF0000"/>
              </a:solidFill>
              <a:latin typeface="楷体" panose="02010609060101010101" charset="-122"/>
              <a:ea typeface="楷体" panose="02010609060101010101" charset="-122"/>
            </a:endParaRPr>
          </a:p>
        </p:txBody>
      </p:sp>
      <p:pic>
        <p:nvPicPr>
          <p:cNvPr id="30726" name="Picture 6" descr="http://p1.so.qhimgs1.com/bdr/921__/t0102c42e54adc692c1.jpg"/>
          <p:cNvPicPr>
            <a:picLocks noChangeAspect="1" noChangeArrowheads="1"/>
          </p:cNvPicPr>
          <p:nvPr/>
        </p:nvPicPr>
        <p:blipFill>
          <a:blip r:embed="rId3" cstate="print"/>
          <a:srcRect/>
          <a:stretch>
            <a:fillRect/>
          </a:stretch>
        </p:blipFill>
        <p:spPr bwMode="auto">
          <a:xfrm>
            <a:off x="2376711" y="1740550"/>
            <a:ext cx="7437865" cy="461660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13" name="图片 12"/>
          <p:cNvPicPr>
            <a:picLocks noChangeAspect="1"/>
          </p:cNvPicPr>
          <p:nvPr/>
        </p:nvPicPr>
        <p:blipFill>
          <a:blip r:embed="rId2" cstate="print"/>
          <a:stretch>
            <a:fillRect/>
          </a:stretch>
        </p:blipFill>
        <p:spPr>
          <a:xfrm>
            <a:off x="10991215" y="5241608"/>
            <a:ext cx="1012825" cy="1522412"/>
          </a:xfrm>
          <a:prstGeom prst="rect">
            <a:avLst/>
          </a:prstGeom>
          <a:noFill/>
          <a:ln w="9525">
            <a:noFill/>
          </a:ln>
        </p:spPr>
      </p:pic>
      <p:pic>
        <p:nvPicPr>
          <p:cNvPr id="6145" name="图片 88067" descr="P8160006"/>
          <p:cNvPicPr>
            <a:picLocks noChangeAspect="1"/>
          </p:cNvPicPr>
          <p:nvPr/>
        </p:nvPicPr>
        <p:blipFill>
          <a:blip r:embed="rId3" cstate="print"/>
          <a:stretch>
            <a:fillRect/>
          </a:stretch>
        </p:blipFill>
        <p:spPr>
          <a:xfrm>
            <a:off x="3200922" y="1929330"/>
            <a:ext cx="5624512" cy="4217987"/>
          </a:xfrm>
          <a:prstGeom prst="rect">
            <a:avLst/>
          </a:prstGeom>
          <a:noFill/>
          <a:ln w="9525">
            <a:noFill/>
          </a:ln>
        </p:spPr>
      </p:pic>
      <p:sp>
        <p:nvSpPr>
          <p:cNvPr id="6146" name="矩形 88069"/>
          <p:cNvSpPr/>
          <p:nvPr/>
        </p:nvSpPr>
        <p:spPr>
          <a:xfrm>
            <a:off x="1712278" y="549910"/>
            <a:ext cx="8043862" cy="1184491"/>
          </a:xfrm>
          <a:prstGeom prst="rect">
            <a:avLst/>
          </a:prstGeom>
          <a:noFill/>
          <a:ln w="9525">
            <a:noFill/>
          </a:ln>
        </p:spPr>
        <p:txBody>
          <a:bodyPr lIns="68580" tIns="34290" rIns="68580" bIns="34290">
            <a:spAutoFit/>
          </a:bodyPr>
          <a:lstStyle/>
          <a:p>
            <a:pPr>
              <a:lnSpc>
                <a:spcPct val="130000"/>
              </a:lnSpc>
              <a:spcBef>
                <a:spcPts val="1200"/>
              </a:spcBef>
            </a:pPr>
            <a:r>
              <a:rPr lang="zh-CN" altLang="en-US" sz="3000" b="1" dirty="0">
                <a:latin typeface="宋体" panose="02010600030101010101" pitchFamily="2" charset="-122"/>
              </a:rPr>
              <a:t>    </a:t>
            </a:r>
            <a:r>
              <a:rPr lang="zh-CN" altLang="en-US" sz="3000" b="1" dirty="0">
                <a:latin typeface="楷体" panose="02010609060101010101" charset="-122"/>
                <a:ea typeface="楷体" panose="02010609060101010101" charset="-122"/>
                <a:cs typeface="楷体" panose="02010609060101010101" charset="-122"/>
              </a:rPr>
              <a:t>“爸爸妈妈不在身边的时候，即使有再多好吃的东西，我都会觉得自己是孤独的。” </a:t>
            </a:r>
            <a:endParaRPr lang="zh-CN" altLang="en-US" sz="3000" b="1"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146"/>
                                        </p:tgtEl>
                                        <p:attrNameLst>
                                          <p:attrName>style.visibility</p:attrName>
                                        </p:attrNameLst>
                                      </p:cBhvr>
                                      <p:to>
                                        <p:strVal val="visible"/>
                                      </p:to>
                                    </p:set>
                                    <p:anim calcmode="discrete" valueType="clr">
                                      <p:cBhvr override="childStyle">
                                        <p:cTn id="7" dur="80"/>
                                        <p:tgtEl>
                                          <p:spTgt spid="614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146"/>
                                        </p:tgtEl>
                                        <p:attrNameLst>
                                          <p:attrName>fillcolor</p:attrName>
                                        </p:attrNameLst>
                                      </p:cBhvr>
                                      <p:tavLst>
                                        <p:tav tm="0">
                                          <p:val>
                                            <p:clrVal>
                                              <a:schemeClr val="accent2"/>
                                            </p:clrVal>
                                          </p:val>
                                        </p:tav>
                                        <p:tav tm="50000">
                                          <p:val>
                                            <p:clrVal>
                                              <a:schemeClr val="hlink"/>
                                            </p:clrVal>
                                          </p:val>
                                        </p:tav>
                                      </p:tavLst>
                                    </p:anim>
                                    <p:set>
                                      <p:cBhvr>
                                        <p:cTn id="9" dur="80"/>
                                        <p:tgtEl>
                                          <p:spTgt spid="6146"/>
                                        </p:tgtEl>
                                        <p:attrNameLst>
                                          <p:attrName>fill.type</p:attrName>
                                        </p:attrNameLst>
                                      </p:cBhvr>
                                      <p:to>
                                        <p:strVal val="solid"/>
                                      </p:to>
                                    </p:set>
                                  </p:childTnLst>
                                </p:cTn>
                              </p:par>
                            </p:childTnLst>
                          </p:cTn>
                        </p:par>
                        <p:par>
                          <p:cTn id="10" fill="hold">
                            <p:stCondLst>
                              <p:cond delay="1719"/>
                            </p:stCondLst>
                            <p:childTnLst>
                              <p:par>
                                <p:cTn id="11" presetID="42" presetClass="entr" presetSubtype="0" fill="hold" nodeType="afterEffect">
                                  <p:stCondLst>
                                    <p:cond delay="0"/>
                                  </p:stCondLst>
                                  <p:childTnLst>
                                    <p:set>
                                      <p:cBhvr>
                                        <p:cTn id="12" dur="1" fill="hold">
                                          <p:stCondLst>
                                            <p:cond delay="0"/>
                                          </p:stCondLst>
                                        </p:cTn>
                                        <p:tgtEl>
                                          <p:spTgt spid="6145"/>
                                        </p:tgtEl>
                                        <p:attrNameLst>
                                          <p:attrName>style.visibility</p:attrName>
                                        </p:attrNameLst>
                                      </p:cBhvr>
                                      <p:to>
                                        <p:strVal val="visible"/>
                                      </p:to>
                                    </p:set>
                                    <p:animEffect transition="in" filter="fade">
                                      <p:cBhvr>
                                        <p:cTn id="13" dur="1000"/>
                                        <p:tgtEl>
                                          <p:spTgt spid="6145"/>
                                        </p:tgtEl>
                                      </p:cBhvr>
                                    </p:animEffect>
                                    <p:anim calcmode="lin" valueType="num">
                                      <p:cBhvr>
                                        <p:cTn id="14" dur="1000" fill="hold"/>
                                        <p:tgtEl>
                                          <p:spTgt spid="6145"/>
                                        </p:tgtEl>
                                        <p:attrNameLst>
                                          <p:attrName>ppt_x</p:attrName>
                                        </p:attrNameLst>
                                      </p:cBhvr>
                                      <p:tavLst>
                                        <p:tav tm="0">
                                          <p:val>
                                            <p:strVal val="#ppt_x"/>
                                          </p:val>
                                        </p:tav>
                                        <p:tav tm="100000">
                                          <p:val>
                                            <p:strVal val="#ppt_x"/>
                                          </p:val>
                                        </p:tav>
                                      </p:tavLst>
                                    </p:anim>
                                    <p:anim calcmode="lin" valueType="num">
                                      <p:cBhvr>
                                        <p:cTn id="15" dur="1000" fill="hold"/>
                                        <p:tgtEl>
                                          <p:spTgt spid="61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pic>
        <p:nvPicPr>
          <p:cNvPr id="7170" name="图片 108545" descr="20051016224134"/>
          <p:cNvPicPr>
            <a:picLocks noChangeAspect="1"/>
          </p:cNvPicPr>
          <p:nvPr/>
        </p:nvPicPr>
        <p:blipFill>
          <a:blip r:embed="rId2" cstate="print"/>
          <a:stretch>
            <a:fillRect/>
          </a:stretch>
        </p:blipFill>
        <p:spPr>
          <a:xfrm>
            <a:off x="1406536" y="1419817"/>
            <a:ext cx="4351338" cy="3708400"/>
          </a:xfrm>
          <a:prstGeom prst="rect">
            <a:avLst/>
          </a:prstGeom>
          <a:noFill/>
          <a:ln w="9525">
            <a:noFill/>
          </a:ln>
        </p:spPr>
      </p:pic>
      <p:sp>
        <p:nvSpPr>
          <p:cNvPr id="108547" name="文本框 108546"/>
          <p:cNvSpPr txBox="1"/>
          <p:nvPr/>
        </p:nvSpPr>
        <p:spPr>
          <a:xfrm>
            <a:off x="6176645" y="2173605"/>
            <a:ext cx="4718663" cy="2145665"/>
          </a:xfrm>
          <a:prstGeom prst="rect">
            <a:avLst/>
          </a:prstGeom>
          <a:noFill/>
          <a:ln w="9525">
            <a:noFill/>
          </a:ln>
        </p:spPr>
        <p:txBody>
          <a:bodyPr wrap="square" lIns="68580" tIns="34290" rIns="68580" bIns="34290">
            <a:spAutoFit/>
          </a:bodyPr>
          <a:lstStyle/>
          <a:p>
            <a:pPr>
              <a:lnSpc>
                <a:spcPct val="150000"/>
              </a:lnSpc>
              <a:spcBef>
                <a:spcPts val="1200"/>
              </a:spcBef>
            </a:pPr>
            <a:r>
              <a:rPr lang="zh-CN" altLang="en-US" sz="3000" b="1" dirty="0">
                <a:latin typeface="宋体" panose="02010600030101010101" pitchFamily="2" charset="-122"/>
              </a:rPr>
              <a:t>    </a:t>
            </a:r>
            <a:r>
              <a:rPr lang="zh-CN" altLang="en-US" sz="3000" b="1" dirty="0">
                <a:latin typeface="楷体" panose="02010609060101010101" charset="-122"/>
                <a:ea typeface="楷体" panose="02010609060101010101" charset="-122"/>
                <a:cs typeface="楷体" panose="02010609060101010101" charset="-122"/>
              </a:rPr>
              <a:t>“孤独是生了一大堆儿女，到老了却没有一个留在身边。”</a:t>
            </a:r>
            <a:endParaRPr lang="zh-CN" altLang="en-US" sz="30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8547"/>
                                        </p:tgtEl>
                                        <p:attrNameLst>
                                          <p:attrName>style.visibility</p:attrName>
                                        </p:attrNameLst>
                                      </p:cBhvr>
                                      <p:to>
                                        <p:strVal val="visible"/>
                                      </p:to>
                                    </p:set>
                                    <p:anim calcmode="lin" valueType="num">
                                      <p:cBhvr additive="base">
                                        <p:cTn id="7" dur="500" fill="hold"/>
                                        <p:tgtEl>
                                          <p:spTgt spid="108547"/>
                                        </p:tgtEl>
                                        <p:attrNameLst>
                                          <p:attrName>ppt_x</p:attrName>
                                        </p:attrNameLst>
                                      </p:cBhvr>
                                      <p:tavLst>
                                        <p:tav tm="0">
                                          <p:val>
                                            <p:strVal val="1+#ppt_w/2"/>
                                          </p:val>
                                        </p:tav>
                                        <p:tav tm="100000">
                                          <p:val>
                                            <p:strVal val="#ppt_x"/>
                                          </p:val>
                                        </p:tav>
                                      </p:tavLst>
                                    </p:anim>
                                    <p:anim calcmode="lin" valueType="num">
                                      <p:cBhvr additive="base">
                                        <p:cTn id="8" dur="500" fill="hold"/>
                                        <p:tgtEl>
                                          <p:spTgt spid="1085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3" name="矩形 2"/>
          <p:cNvSpPr/>
          <p:nvPr/>
        </p:nvSpPr>
        <p:spPr>
          <a:xfrm>
            <a:off x="1756410" y="4020185"/>
            <a:ext cx="8374063" cy="2168525"/>
          </a:xfrm>
          <a:prstGeom prst="rect">
            <a:avLst/>
          </a:prstGeom>
          <a:noFill/>
          <a:ln w="9525">
            <a:noFill/>
          </a:ln>
        </p:spPr>
        <p:txBody>
          <a:bodyPr>
            <a:spAutoFit/>
          </a:bodyPr>
          <a:lstStyle/>
          <a:p>
            <a:pPr indent="719455">
              <a:lnSpc>
                <a:spcPct val="150000"/>
              </a:lnSpc>
            </a:pPr>
            <a:r>
              <a:rPr lang="zh-CN" altLang="en-US" sz="3000" b="1" dirty="0">
                <a:latin typeface="楷体" panose="02010609060101010101" charset="-122"/>
                <a:ea typeface="楷体" panose="02010609060101010101" charset="-122"/>
              </a:rPr>
              <a:t>当我站在讲台上，精心准备的课却无法激起学生们学习热情的时候，我会觉得我成了一个孤独的表演者。</a:t>
            </a:r>
            <a:endParaRPr lang="zh-CN" altLang="en-US" sz="3000" b="1" dirty="0">
              <a:latin typeface="楷体" panose="02010609060101010101" charset="-122"/>
              <a:ea typeface="楷体" panose="02010609060101010101" charset="-122"/>
            </a:endParaRPr>
          </a:p>
        </p:txBody>
      </p:sp>
      <p:pic>
        <p:nvPicPr>
          <p:cNvPr id="8195" name="Picture 8" descr="http://xm.xuelema.com/attached/image/20151010/20151010134008_0306.jpg"/>
          <p:cNvPicPr>
            <a:picLocks noChangeAspect="1"/>
          </p:cNvPicPr>
          <p:nvPr/>
        </p:nvPicPr>
        <p:blipFill>
          <a:blip r:embed="rId2" cstate="print"/>
          <a:srcRect l="6044" t="13994" r="9285" b="20087"/>
          <a:stretch>
            <a:fillRect/>
          </a:stretch>
        </p:blipFill>
        <p:spPr>
          <a:xfrm>
            <a:off x="3363132" y="697424"/>
            <a:ext cx="5145437" cy="3112216"/>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26"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58"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8" name="组合 7"/>
          <p:cNvGrpSpPr/>
          <p:nvPr/>
        </p:nvGrpSpPr>
        <p:grpSpPr>
          <a:xfrm>
            <a:off x="110490" y="86995"/>
            <a:ext cx="3317240" cy="723900"/>
            <a:chOff x="174" y="137"/>
            <a:chExt cx="5224" cy="1140"/>
          </a:xfrm>
        </p:grpSpPr>
        <p:sp>
          <p:nvSpPr>
            <p:cNvPr id="49" name="椭圆 45"/>
            <p:cNvSpPr/>
            <p:nvPr/>
          </p:nvSpPr>
          <p:spPr>
            <a:xfrm>
              <a:off x="174" y="137"/>
              <a:ext cx="992" cy="1042"/>
            </a:xfrm>
            <a:custGeom>
              <a:avLst/>
              <a:gdLst>
                <a:gd name="connsiteX0" fmla="*/ 255458 w 330200"/>
                <a:gd name="connsiteY0" fmla="*/ 96838 h 287338"/>
                <a:gd name="connsiteX1" fmla="*/ 319218 w 330200"/>
                <a:gd name="connsiteY1" fmla="*/ 96838 h 287338"/>
                <a:gd name="connsiteX2" fmla="*/ 327025 w 330200"/>
                <a:gd name="connsiteY2" fmla="*/ 104632 h 287338"/>
                <a:gd name="connsiteX3" fmla="*/ 319218 w 330200"/>
                <a:gd name="connsiteY3" fmla="*/ 111126 h 287338"/>
                <a:gd name="connsiteX4" fmla="*/ 255458 w 330200"/>
                <a:gd name="connsiteY4" fmla="*/ 111126 h 287338"/>
                <a:gd name="connsiteX5" fmla="*/ 247650 w 330200"/>
                <a:gd name="connsiteY5" fmla="*/ 104632 h 287338"/>
                <a:gd name="connsiteX6" fmla="*/ 255458 w 330200"/>
                <a:gd name="connsiteY6" fmla="*/ 96838 h 287338"/>
                <a:gd name="connsiteX7" fmla="*/ 246441 w 330200"/>
                <a:gd name="connsiteY7" fmla="*/ 79375 h 287338"/>
                <a:gd name="connsiteX8" fmla="*/ 317123 w 330200"/>
                <a:gd name="connsiteY8" fmla="*/ 79375 h 287338"/>
                <a:gd name="connsiteX9" fmla="*/ 322263 w 330200"/>
                <a:gd name="connsiteY9" fmla="*/ 84314 h 287338"/>
                <a:gd name="connsiteX10" fmla="*/ 317123 w 330200"/>
                <a:gd name="connsiteY10" fmla="*/ 90488 h 287338"/>
                <a:gd name="connsiteX11" fmla="*/ 246441 w 330200"/>
                <a:gd name="connsiteY11" fmla="*/ 90488 h 287338"/>
                <a:gd name="connsiteX12" fmla="*/ 241300 w 330200"/>
                <a:gd name="connsiteY12" fmla="*/ 84314 h 287338"/>
                <a:gd name="connsiteX13" fmla="*/ 246441 w 330200"/>
                <a:gd name="connsiteY13" fmla="*/ 79375 h 287338"/>
                <a:gd name="connsiteX14" fmla="*/ 247694 w 330200"/>
                <a:gd name="connsiteY14" fmla="*/ 58738 h 287338"/>
                <a:gd name="connsiteX15" fmla="*/ 280944 w 330200"/>
                <a:gd name="connsiteY15" fmla="*/ 58738 h 287338"/>
                <a:gd name="connsiteX16" fmla="*/ 287338 w 330200"/>
                <a:gd name="connsiteY16" fmla="*/ 65088 h 287338"/>
                <a:gd name="connsiteX17" fmla="*/ 280944 w 330200"/>
                <a:gd name="connsiteY17" fmla="*/ 71438 h 287338"/>
                <a:gd name="connsiteX18" fmla="*/ 247694 w 330200"/>
                <a:gd name="connsiteY18" fmla="*/ 71438 h 287338"/>
                <a:gd name="connsiteX19" fmla="*/ 241300 w 330200"/>
                <a:gd name="connsiteY19" fmla="*/ 65088 h 287338"/>
                <a:gd name="connsiteX20" fmla="*/ 247694 w 330200"/>
                <a:gd name="connsiteY20" fmla="*/ 58738 h 287338"/>
                <a:gd name="connsiteX21" fmla="*/ 113506 w 330200"/>
                <a:gd name="connsiteY21" fmla="*/ 0 h 287338"/>
                <a:gd name="connsiteX22" fmla="*/ 154781 w 330200"/>
                <a:gd name="connsiteY22" fmla="*/ 41418 h 287338"/>
                <a:gd name="connsiteX23" fmla="*/ 127694 w 330200"/>
                <a:gd name="connsiteY23" fmla="*/ 78953 h 287338"/>
                <a:gd name="connsiteX24" fmla="*/ 156071 w 330200"/>
                <a:gd name="connsiteY24" fmla="*/ 104840 h 287338"/>
                <a:gd name="connsiteX25" fmla="*/ 196056 w 330200"/>
                <a:gd name="connsiteY25" fmla="*/ 107428 h 287338"/>
                <a:gd name="connsiteX26" fmla="*/ 198636 w 330200"/>
                <a:gd name="connsiteY26" fmla="*/ 107428 h 287338"/>
                <a:gd name="connsiteX27" fmla="*/ 208954 w 330200"/>
                <a:gd name="connsiteY27" fmla="*/ 122960 h 287338"/>
                <a:gd name="connsiteX28" fmla="*/ 206375 w 330200"/>
                <a:gd name="connsiteY28" fmla="*/ 132020 h 287338"/>
                <a:gd name="connsiteX29" fmla="*/ 239911 w 330200"/>
                <a:gd name="connsiteY29" fmla="*/ 132020 h 287338"/>
                <a:gd name="connsiteX30" fmla="*/ 234751 w 330200"/>
                <a:gd name="connsiteY30" fmla="*/ 125549 h 287338"/>
                <a:gd name="connsiteX31" fmla="*/ 242491 w 330200"/>
                <a:gd name="connsiteY31" fmla="*/ 117783 h 287338"/>
                <a:gd name="connsiteX32" fmla="*/ 305693 w 330200"/>
                <a:gd name="connsiteY32" fmla="*/ 117783 h 287338"/>
                <a:gd name="connsiteX33" fmla="*/ 313432 w 330200"/>
                <a:gd name="connsiteY33" fmla="*/ 125549 h 287338"/>
                <a:gd name="connsiteX34" fmla="*/ 308273 w 330200"/>
                <a:gd name="connsiteY34" fmla="*/ 132020 h 287338"/>
                <a:gd name="connsiteX35" fmla="*/ 322461 w 330200"/>
                <a:gd name="connsiteY35" fmla="*/ 132020 h 287338"/>
                <a:gd name="connsiteX36" fmla="*/ 330200 w 330200"/>
                <a:gd name="connsiteY36" fmla="*/ 139786 h 287338"/>
                <a:gd name="connsiteX37" fmla="*/ 322461 w 330200"/>
                <a:gd name="connsiteY37" fmla="*/ 147552 h 287338"/>
                <a:gd name="connsiteX38" fmla="*/ 297954 w 330200"/>
                <a:gd name="connsiteY38" fmla="*/ 147552 h 287338"/>
                <a:gd name="connsiteX39" fmla="*/ 297954 w 330200"/>
                <a:gd name="connsiteY39" fmla="*/ 278278 h 287338"/>
                <a:gd name="connsiteX40" fmla="*/ 290215 w 330200"/>
                <a:gd name="connsiteY40" fmla="*/ 284750 h 287338"/>
                <a:gd name="connsiteX41" fmla="*/ 203795 w 330200"/>
                <a:gd name="connsiteY41" fmla="*/ 284750 h 287338"/>
                <a:gd name="connsiteX42" fmla="*/ 196056 w 330200"/>
                <a:gd name="connsiteY42" fmla="*/ 278278 h 287338"/>
                <a:gd name="connsiteX43" fmla="*/ 196056 w 330200"/>
                <a:gd name="connsiteY43" fmla="*/ 147552 h 287338"/>
                <a:gd name="connsiteX44" fmla="*/ 141883 w 330200"/>
                <a:gd name="connsiteY44" fmla="*/ 147552 h 287338"/>
                <a:gd name="connsiteX45" fmla="*/ 134144 w 330200"/>
                <a:gd name="connsiteY45" fmla="*/ 139786 h 287338"/>
                <a:gd name="connsiteX46" fmla="*/ 135433 w 330200"/>
                <a:gd name="connsiteY46" fmla="*/ 134609 h 287338"/>
                <a:gd name="connsiteX47" fmla="*/ 112216 w 330200"/>
                <a:gd name="connsiteY47" fmla="*/ 115194 h 287338"/>
                <a:gd name="connsiteX48" fmla="*/ 109636 w 330200"/>
                <a:gd name="connsiteY48" fmla="*/ 113900 h 287338"/>
                <a:gd name="connsiteX49" fmla="*/ 108347 w 330200"/>
                <a:gd name="connsiteY49" fmla="*/ 115194 h 287338"/>
                <a:gd name="connsiteX50" fmla="*/ 88999 w 330200"/>
                <a:gd name="connsiteY50" fmla="*/ 165672 h 287338"/>
                <a:gd name="connsiteX51" fmla="*/ 90289 w 330200"/>
                <a:gd name="connsiteY51" fmla="*/ 170850 h 287338"/>
                <a:gd name="connsiteX52" fmla="*/ 95448 w 330200"/>
                <a:gd name="connsiteY52" fmla="*/ 173438 h 287338"/>
                <a:gd name="connsiteX53" fmla="*/ 130274 w 330200"/>
                <a:gd name="connsiteY53" fmla="*/ 173438 h 287338"/>
                <a:gd name="connsiteX54" fmla="*/ 152201 w 330200"/>
                <a:gd name="connsiteY54" fmla="*/ 192853 h 287338"/>
                <a:gd name="connsiteX55" fmla="*/ 163810 w 330200"/>
                <a:gd name="connsiteY55" fmla="*/ 267923 h 287338"/>
                <a:gd name="connsiteX56" fmla="*/ 159940 w 330200"/>
                <a:gd name="connsiteY56" fmla="*/ 280867 h 287338"/>
                <a:gd name="connsiteX57" fmla="*/ 148332 w 330200"/>
                <a:gd name="connsiteY57" fmla="*/ 287338 h 287338"/>
                <a:gd name="connsiteX58" fmla="*/ 131564 w 330200"/>
                <a:gd name="connsiteY58" fmla="*/ 273101 h 287338"/>
                <a:gd name="connsiteX59" fmla="*/ 121245 w 330200"/>
                <a:gd name="connsiteY59" fmla="*/ 216151 h 287338"/>
                <a:gd name="connsiteX60" fmla="*/ 113506 w 330200"/>
                <a:gd name="connsiteY60" fmla="*/ 210974 h 287338"/>
                <a:gd name="connsiteX61" fmla="*/ 91579 w 330200"/>
                <a:gd name="connsiteY61" fmla="*/ 210974 h 287338"/>
                <a:gd name="connsiteX62" fmla="*/ 91579 w 330200"/>
                <a:gd name="connsiteY62" fmla="*/ 278278 h 287338"/>
                <a:gd name="connsiteX63" fmla="*/ 83840 w 330200"/>
                <a:gd name="connsiteY63" fmla="*/ 284750 h 287338"/>
                <a:gd name="connsiteX64" fmla="*/ 19347 w 330200"/>
                <a:gd name="connsiteY64" fmla="*/ 284750 h 287338"/>
                <a:gd name="connsiteX65" fmla="*/ 11608 w 330200"/>
                <a:gd name="connsiteY65" fmla="*/ 278278 h 287338"/>
                <a:gd name="connsiteX66" fmla="*/ 11608 w 330200"/>
                <a:gd name="connsiteY66" fmla="*/ 208385 h 287338"/>
                <a:gd name="connsiteX67" fmla="*/ 0 w 330200"/>
                <a:gd name="connsiteY67" fmla="*/ 119077 h 287338"/>
                <a:gd name="connsiteX68" fmla="*/ 6449 w 330200"/>
                <a:gd name="connsiteY68" fmla="*/ 110017 h 287338"/>
                <a:gd name="connsiteX69" fmla="*/ 15478 w 330200"/>
                <a:gd name="connsiteY69" fmla="*/ 116489 h 287338"/>
                <a:gd name="connsiteX70" fmla="*/ 25797 w 330200"/>
                <a:gd name="connsiteY70" fmla="*/ 196736 h 287338"/>
                <a:gd name="connsiteX71" fmla="*/ 38695 w 330200"/>
                <a:gd name="connsiteY71" fmla="*/ 196736 h 287338"/>
                <a:gd name="connsiteX72" fmla="*/ 36115 w 330200"/>
                <a:gd name="connsiteY72" fmla="*/ 188970 h 287338"/>
                <a:gd name="connsiteX73" fmla="*/ 37405 w 330200"/>
                <a:gd name="connsiteY73" fmla="*/ 181204 h 287338"/>
                <a:gd name="connsiteX74" fmla="*/ 69651 w 330200"/>
                <a:gd name="connsiteY74" fmla="*/ 91897 h 287338"/>
                <a:gd name="connsiteX75" fmla="*/ 87709 w 330200"/>
                <a:gd name="connsiteY75" fmla="*/ 72482 h 287338"/>
                <a:gd name="connsiteX76" fmla="*/ 73521 w 330200"/>
                <a:gd name="connsiteY76" fmla="*/ 41418 h 287338"/>
                <a:gd name="connsiteX77" fmla="*/ 113506 w 330200"/>
                <a:gd name="connsiteY77" fmla="*/ 0 h 28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0200" h="287338">
                  <a:moveTo>
                    <a:pt x="255458" y="96838"/>
                  </a:moveTo>
                  <a:lnTo>
                    <a:pt x="319218" y="96838"/>
                  </a:lnTo>
                  <a:cubicBezTo>
                    <a:pt x="323122" y="96838"/>
                    <a:pt x="327025" y="100735"/>
                    <a:pt x="327025" y="104632"/>
                  </a:cubicBezTo>
                  <a:cubicBezTo>
                    <a:pt x="327025" y="108528"/>
                    <a:pt x="323122" y="111126"/>
                    <a:pt x="319218" y="111126"/>
                  </a:cubicBezTo>
                  <a:cubicBezTo>
                    <a:pt x="319218" y="111126"/>
                    <a:pt x="319218" y="111126"/>
                    <a:pt x="255458" y="111126"/>
                  </a:cubicBezTo>
                  <a:cubicBezTo>
                    <a:pt x="251554" y="111126"/>
                    <a:pt x="247650" y="108528"/>
                    <a:pt x="247650" y="104632"/>
                  </a:cubicBezTo>
                  <a:cubicBezTo>
                    <a:pt x="247650" y="100735"/>
                    <a:pt x="251554" y="96838"/>
                    <a:pt x="255458" y="96838"/>
                  </a:cubicBezTo>
                  <a:close/>
                  <a:moveTo>
                    <a:pt x="246441" y="79375"/>
                  </a:moveTo>
                  <a:cubicBezTo>
                    <a:pt x="246441" y="79375"/>
                    <a:pt x="246441" y="79375"/>
                    <a:pt x="317123" y="79375"/>
                  </a:cubicBezTo>
                  <a:cubicBezTo>
                    <a:pt x="319693" y="79375"/>
                    <a:pt x="322263" y="81845"/>
                    <a:pt x="322263" y="84314"/>
                  </a:cubicBezTo>
                  <a:cubicBezTo>
                    <a:pt x="322263" y="88019"/>
                    <a:pt x="319693" y="90488"/>
                    <a:pt x="317123" y="90488"/>
                  </a:cubicBezTo>
                  <a:cubicBezTo>
                    <a:pt x="317123" y="90488"/>
                    <a:pt x="317123" y="90488"/>
                    <a:pt x="246441" y="90488"/>
                  </a:cubicBezTo>
                  <a:cubicBezTo>
                    <a:pt x="243871" y="90488"/>
                    <a:pt x="241300" y="88019"/>
                    <a:pt x="241300" y="84314"/>
                  </a:cubicBezTo>
                  <a:cubicBezTo>
                    <a:pt x="241300" y="81845"/>
                    <a:pt x="243871" y="79375"/>
                    <a:pt x="246441" y="79375"/>
                  </a:cubicBezTo>
                  <a:close/>
                  <a:moveTo>
                    <a:pt x="247694" y="58738"/>
                  </a:moveTo>
                  <a:cubicBezTo>
                    <a:pt x="247694" y="58738"/>
                    <a:pt x="247694" y="58738"/>
                    <a:pt x="280944" y="58738"/>
                  </a:cubicBezTo>
                  <a:cubicBezTo>
                    <a:pt x="284781" y="58738"/>
                    <a:pt x="287338" y="62548"/>
                    <a:pt x="287338" y="65088"/>
                  </a:cubicBezTo>
                  <a:cubicBezTo>
                    <a:pt x="287338" y="68898"/>
                    <a:pt x="284781" y="71438"/>
                    <a:pt x="280944" y="71438"/>
                  </a:cubicBezTo>
                  <a:cubicBezTo>
                    <a:pt x="280944" y="71438"/>
                    <a:pt x="280944" y="71438"/>
                    <a:pt x="247694" y="71438"/>
                  </a:cubicBezTo>
                  <a:cubicBezTo>
                    <a:pt x="243858" y="71438"/>
                    <a:pt x="241300" y="68898"/>
                    <a:pt x="241300" y="65088"/>
                  </a:cubicBezTo>
                  <a:cubicBezTo>
                    <a:pt x="241300" y="62548"/>
                    <a:pt x="243858" y="58738"/>
                    <a:pt x="247694" y="58738"/>
                  </a:cubicBezTo>
                  <a:close/>
                  <a:moveTo>
                    <a:pt x="113506" y="0"/>
                  </a:moveTo>
                  <a:cubicBezTo>
                    <a:pt x="136723" y="0"/>
                    <a:pt x="154781" y="18120"/>
                    <a:pt x="154781" y="41418"/>
                  </a:cubicBezTo>
                  <a:cubicBezTo>
                    <a:pt x="154781" y="58244"/>
                    <a:pt x="143172" y="73776"/>
                    <a:pt x="127694" y="78953"/>
                  </a:cubicBezTo>
                  <a:cubicBezTo>
                    <a:pt x="156071" y="104840"/>
                    <a:pt x="156071" y="104840"/>
                    <a:pt x="156071" y="104840"/>
                  </a:cubicBezTo>
                  <a:cubicBezTo>
                    <a:pt x="196056" y="107428"/>
                    <a:pt x="196056" y="107428"/>
                    <a:pt x="196056" y="107428"/>
                  </a:cubicBezTo>
                  <a:cubicBezTo>
                    <a:pt x="197346" y="107428"/>
                    <a:pt x="197346" y="107428"/>
                    <a:pt x="198636" y="107428"/>
                  </a:cubicBezTo>
                  <a:cubicBezTo>
                    <a:pt x="205085" y="110017"/>
                    <a:pt x="208954" y="116489"/>
                    <a:pt x="208954" y="122960"/>
                  </a:cubicBezTo>
                  <a:cubicBezTo>
                    <a:pt x="208954" y="126843"/>
                    <a:pt x="207665" y="129432"/>
                    <a:pt x="206375" y="132020"/>
                  </a:cubicBezTo>
                  <a:cubicBezTo>
                    <a:pt x="239911" y="132020"/>
                    <a:pt x="239911" y="132020"/>
                    <a:pt x="239911" y="132020"/>
                  </a:cubicBezTo>
                  <a:cubicBezTo>
                    <a:pt x="237331" y="130726"/>
                    <a:pt x="234751" y="128137"/>
                    <a:pt x="234751" y="125549"/>
                  </a:cubicBezTo>
                  <a:cubicBezTo>
                    <a:pt x="234751" y="120371"/>
                    <a:pt x="238621" y="117783"/>
                    <a:pt x="242491" y="117783"/>
                  </a:cubicBezTo>
                  <a:cubicBezTo>
                    <a:pt x="305693" y="117783"/>
                    <a:pt x="305693" y="117783"/>
                    <a:pt x="305693" y="117783"/>
                  </a:cubicBezTo>
                  <a:cubicBezTo>
                    <a:pt x="309563" y="117783"/>
                    <a:pt x="313432" y="120371"/>
                    <a:pt x="313432" y="125549"/>
                  </a:cubicBezTo>
                  <a:cubicBezTo>
                    <a:pt x="313432" y="128137"/>
                    <a:pt x="310853" y="130726"/>
                    <a:pt x="308273" y="132020"/>
                  </a:cubicBezTo>
                  <a:cubicBezTo>
                    <a:pt x="322461" y="132020"/>
                    <a:pt x="322461" y="132020"/>
                    <a:pt x="322461" y="132020"/>
                  </a:cubicBezTo>
                  <a:cubicBezTo>
                    <a:pt x="326331" y="132020"/>
                    <a:pt x="330200" y="135903"/>
                    <a:pt x="330200" y="139786"/>
                  </a:cubicBezTo>
                  <a:cubicBezTo>
                    <a:pt x="330200" y="143669"/>
                    <a:pt x="326331" y="147552"/>
                    <a:pt x="322461" y="147552"/>
                  </a:cubicBezTo>
                  <a:cubicBezTo>
                    <a:pt x="297954" y="147552"/>
                    <a:pt x="297954" y="147552"/>
                    <a:pt x="297954" y="147552"/>
                  </a:cubicBezTo>
                  <a:cubicBezTo>
                    <a:pt x="297954" y="278278"/>
                    <a:pt x="297954" y="278278"/>
                    <a:pt x="297954" y="278278"/>
                  </a:cubicBezTo>
                  <a:cubicBezTo>
                    <a:pt x="297954" y="282161"/>
                    <a:pt x="294085" y="284750"/>
                    <a:pt x="290215" y="284750"/>
                  </a:cubicBezTo>
                  <a:cubicBezTo>
                    <a:pt x="203795" y="284750"/>
                    <a:pt x="203795" y="284750"/>
                    <a:pt x="203795" y="284750"/>
                  </a:cubicBezTo>
                  <a:cubicBezTo>
                    <a:pt x="198636" y="284750"/>
                    <a:pt x="196056" y="282161"/>
                    <a:pt x="196056" y="278278"/>
                  </a:cubicBezTo>
                  <a:cubicBezTo>
                    <a:pt x="196056" y="147552"/>
                    <a:pt x="196056" y="147552"/>
                    <a:pt x="196056" y="147552"/>
                  </a:cubicBezTo>
                  <a:cubicBezTo>
                    <a:pt x="141883" y="147552"/>
                    <a:pt x="141883" y="147552"/>
                    <a:pt x="141883" y="147552"/>
                  </a:cubicBezTo>
                  <a:cubicBezTo>
                    <a:pt x="136723" y="147552"/>
                    <a:pt x="134144" y="143669"/>
                    <a:pt x="134144" y="139786"/>
                  </a:cubicBezTo>
                  <a:cubicBezTo>
                    <a:pt x="134144" y="138492"/>
                    <a:pt x="134144" y="135903"/>
                    <a:pt x="135433" y="134609"/>
                  </a:cubicBezTo>
                  <a:cubicBezTo>
                    <a:pt x="112216" y="115194"/>
                    <a:pt x="112216" y="115194"/>
                    <a:pt x="112216" y="115194"/>
                  </a:cubicBezTo>
                  <a:cubicBezTo>
                    <a:pt x="110926" y="113900"/>
                    <a:pt x="110926" y="113900"/>
                    <a:pt x="109636" y="113900"/>
                  </a:cubicBezTo>
                  <a:cubicBezTo>
                    <a:pt x="109636" y="113900"/>
                    <a:pt x="108347" y="113900"/>
                    <a:pt x="108347" y="115194"/>
                  </a:cubicBezTo>
                  <a:cubicBezTo>
                    <a:pt x="88999" y="165672"/>
                    <a:pt x="88999" y="165672"/>
                    <a:pt x="88999" y="165672"/>
                  </a:cubicBezTo>
                  <a:cubicBezTo>
                    <a:pt x="88999" y="166967"/>
                    <a:pt x="88999" y="169555"/>
                    <a:pt x="90289" y="170850"/>
                  </a:cubicBezTo>
                  <a:cubicBezTo>
                    <a:pt x="91579" y="173438"/>
                    <a:pt x="94158" y="173438"/>
                    <a:pt x="95448" y="173438"/>
                  </a:cubicBezTo>
                  <a:cubicBezTo>
                    <a:pt x="130274" y="173438"/>
                    <a:pt x="130274" y="173438"/>
                    <a:pt x="130274" y="173438"/>
                  </a:cubicBezTo>
                  <a:cubicBezTo>
                    <a:pt x="140593" y="173438"/>
                    <a:pt x="150911" y="182499"/>
                    <a:pt x="152201" y="192853"/>
                  </a:cubicBezTo>
                  <a:cubicBezTo>
                    <a:pt x="163810" y="267923"/>
                    <a:pt x="163810" y="267923"/>
                    <a:pt x="163810" y="267923"/>
                  </a:cubicBezTo>
                  <a:cubicBezTo>
                    <a:pt x="165100" y="273101"/>
                    <a:pt x="163810" y="276984"/>
                    <a:pt x="159940" y="280867"/>
                  </a:cubicBezTo>
                  <a:cubicBezTo>
                    <a:pt x="157361" y="284750"/>
                    <a:pt x="152201" y="287338"/>
                    <a:pt x="148332" y="287338"/>
                  </a:cubicBezTo>
                  <a:cubicBezTo>
                    <a:pt x="139303" y="287338"/>
                    <a:pt x="132854" y="280867"/>
                    <a:pt x="131564" y="273101"/>
                  </a:cubicBezTo>
                  <a:cubicBezTo>
                    <a:pt x="121245" y="216151"/>
                    <a:pt x="121245" y="216151"/>
                    <a:pt x="121245" y="216151"/>
                  </a:cubicBezTo>
                  <a:cubicBezTo>
                    <a:pt x="119955" y="213562"/>
                    <a:pt x="117376" y="210974"/>
                    <a:pt x="113506" y="210974"/>
                  </a:cubicBezTo>
                  <a:cubicBezTo>
                    <a:pt x="91579" y="210974"/>
                    <a:pt x="91579" y="210974"/>
                    <a:pt x="91579" y="210974"/>
                  </a:cubicBezTo>
                  <a:cubicBezTo>
                    <a:pt x="91579" y="278278"/>
                    <a:pt x="91579" y="278278"/>
                    <a:pt x="91579" y="278278"/>
                  </a:cubicBezTo>
                  <a:cubicBezTo>
                    <a:pt x="91579" y="282161"/>
                    <a:pt x="87709" y="284750"/>
                    <a:pt x="83840" y="284750"/>
                  </a:cubicBezTo>
                  <a:cubicBezTo>
                    <a:pt x="19347" y="284750"/>
                    <a:pt x="19347" y="284750"/>
                    <a:pt x="19347" y="284750"/>
                  </a:cubicBezTo>
                  <a:cubicBezTo>
                    <a:pt x="15478" y="284750"/>
                    <a:pt x="11608" y="282161"/>
                    <a:pt x="11608" y="278278"/>
                  </a:cubicBezTo>
                  <a:cubicBezTo>
                    <a:pt x="11608" y="208385"/>
                    <a:pt x="11608" y="208385"/>
                    <a:pt x="11608" y="208385"/>
                  </a:cubicBezTo>
                  <a:cubicBezTo>
                    <a:pt x="0" y="119077"/>
                    <a:pt x="0" y="119077"/>
                    <a:pt x="0" y="119077"/>
                  </a:cubicBezTo>
                  <a:cubicBezTo>
                    <a:pt x="0" y="113900"/>
                    <a:pt x="2579" y="110017"/>
                    <a:pt x="6449" y="110017"/>
                  </a:cubicBezTo>
                  <a:cubicBezTo>
                    <a:pt x="10319" y="110017"/>
                    <a:pt x="14188" y="112606"/>
                    <a:pt x="15478" y="116489"/>
                  </a:cubicBezTo>
                  <a:cubicBezTo>
                    <a:pt x="25797" y="196736"/>
                    <a:pt x="25797" y="196736"/>
                    <a:pt x="25797" y="196736"/>
                  </a:cubicBezTo>
                  <a:cubicBezTo>
                    <a:pt x="38695" y="196736"/>
                    <a:pt x="38695" y="196736"/>
                    <a:pt x="38695" y="196736"/>
                  </a:cubicBezTo>
                  <a:cubicBezTo>
                    <a:pt x="37405" y="194147"/>
                    <a:pt x="36115" y="191559"/>
                    <a:pt x="36115" y="188970"/>
                  </a:cubicBezTo>
                  <a:cubicBezTo>
                    <a:pt x="36115" y="186382"/>
                    <a:pt x="37405" y="183793"/>
                    <a:pt x="37405" y="181204"/>
                  </a:cubicBezTo>
                  <a:cubicBezTo>
                    <a:pt x="69651" y="91897"/>
                    <a:pt x="69651" y="91897"/>
                    <a:pt x="69651" y="91897"/>
                  </a:cubicBezTo>
                  <a:cubicBezTo>
                    <a:pt x="72231" y="82836"/>
                    <a:pt x="79970" y="75070"/>
                    <a:pt x="87709" y="72482"/>
                  </a:cubicBezTo>
                  <a:cubicBezTo>
                    <a:pt x="78680" y="64716"/>
                    <a:pt x="73521" y="53067"/>
                    <a:pt x="73521" y="41418"/>
                  </a:cubicBezTo>
                  <a:cubicBezTo>
                    <a:pt x="73521" y="18120"/>
                    <a:pt x="91579" y="0"/>
                    <a:pt x="113506"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8" name="文本框 67"/>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走近作者</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
        <p:nvSpPr>
          <p:cNvPr id="107525" name="文本框 96258"/>
          <p:cNvSpPr txBox="1"/>
          <p:nvPr/>
        </p:nvSpPr>
        <p:spPr>
          <a:xfrm>
            <a:off x="1434465" y="1346518"/>
            <a:ext cx="4886325" cy="4028440"/>
          </a:xfrm>
          <a:prstGeom prst="rect">
            <a:avLst/>
          </a:prstGeom>
          <a:noFill/>
          <a:ln w="9525">
            <a:noFill/>
          </a:ln>
        </p:spPr>
        <p:txBody>
          <a:bodyPr>
            <a:spAutoFit/>
          </a:bodyPr>
          <a:lstStyle/>
          <a:p>
            <a:pPr>
              <a:lnSpc>
                <a:spcPct val="160000"/>
              </a:lnSpc>
              <a:spcBef>
                <a:spcPct val="50000"/>
              </a:spcBef>
            </a:pPr>
            <a:r>
              <a:rPr lang="zh-CN" altLang="en-US" sz="3200" b="1" dirty="0">
                <a:solidFill>
                  <a:srgbClr val="FF0000"/>
                </a:solidFill>
                <a:latin typeface="楷体" panose="02010609060101010101" charset="-122"/>
                <a:ea typeface="楷体" panose="02010609060101010101" charset="-122"/>
                <a:cs typeface="楷体" panose="02010609060101010101" charset="-122"/>
              </a:rPr>
              <a:t>【曹文轩】</a:t>
            </a:r>
            <a:r>
              <a:rPr lang="en-US" altLang="zh-CN" sz="3200" b="1" dirty="0">
                <a:latin typeface="楷体" panose="02010609060101010101" charset="-122"/>
                <a:ea typeface="楷体" panose="02010609060101010101" charset="-122"/>
                <a:cs typeface="楷体" panose="02010609060101010101" charset="-122"/>
              </a:rPr>
              <a:t>1954</a:t>
            </a:r>
            <a:r>
              <a:rPr lang="zh-CN" altLang="en-US" sz="3200" b="1" dirty="0">
                <a:latin typeface="楷体" panose="02010609060101010101" charset="-122"/>
                <a:ea typeface="楷体" panose="02010609060101010101" charset="-122"/>
                <a:cs typeface="楷体" panose="02010609060101010101" charset="-122"/>
              </a:rPr>
              <a:t>年</a:t>
            </a:r>
            <a:r>
              <a:rPr lang="en-US" altLang="zh-CN" sz="3200" b="1" dirty="0">
                <a:latin typeface="楷体" panose="02010609060101010101" charset="-122"/>
                <a:ea typeface="楷体" panose="02010609060101010101" charset="-122"/>
                <a:cs typeface="楷体" panose="02010609060101010101" charset="-122"/>
              </a:rPr>
              <a:t>1</a:t>
            </a:r>
            <a:r>
              <a:rPr lang="zh-CN" altLang="en-US" sz="3200" b="1" dirty="0">
                <a:latin typeface="楷体" panose="02010609060101010101" charset="-122"/>
                <a:ea typeface="楷体" panose="02010609060101010101" charset="-122"/>
                <a:cs typeface="楷体" panose="02010609060101010101" charset="-122"/>
              </a:rPr>
              <a:t>月生于江苏盐城市农村，</a:t>
            </a:r>
            <a:r>
              <a:rPr lang="en-US" altLang="zh-CN" sz="3200" b="1" dirty="0">
                <a:latin typeface="楷体" panose="02010609060101010101" charset="-122"/>
                <a:ea typeface="楷体" panose="02010609060101010101" charset="-122"/>
                <a:cs typeface="楷体" panose="02010609060101010101" charset="-122"/>
              </a:rPr>
              <a:t>1974</a:t>
            </a:r>
            <a:r>
              <a:rPr lang="zh-CN" altLang="en-US" sz="3200" b="1" dirty="0">
                <a:latin typeface="楷体" panose="02010609060101010101" charset="-122"/>
                <a:ea typeface="楷体" panose="02010609060101010101" charset="-122"/>
                <a:cs typeface="楷体" panose="02010609060101010101" charset="-122"/>
              </a:rPr>
              <a:t>年入北京大学中文系读书，后留校任教。中国少年写作的积极倡导者、推动者。</a:t>
            </a:r>
            <a:endParaRPr lang="zh-CN" altLang="en-US" sz="3200" b="1" dirty="0">
              <a:latin typeface="楷体" panose="02010609060101010101" charset="-122"/>
              <a:ea typeface="楷体" panose="02010609060101010101" charset="-122"/>
              <a:cs typeface="楷体" panose="02010609060101010101" charset="-122"/>
            </a:endParaRPr>
          </a:p>
        </p:txBody>
      </p:sp>
      <p:pic>
        <p:nvPicPr>
          <p:cNvPr id="9" name="图片 8" descr="44f3bc2bgx6BvzgQOX355&amp;690"/>
          <p:cNvPicPr>
            <a:picLocks noChangeAspect="1"/>
          </p:cNvPicPr>
          <p:nvPr/>
        </p:nvPicPr>
        <p:blipFill>
          <a:blip r:embed="rId2" cstate="print"/>
          <a:stretch>
            <a:fillRect/>
          </a:stretch>
        </p:blipFill>
        <p:spPr>
          <a:xfrm>
            <a:off x="6732905" y="1309370"/>
            <a:ext cx="3646805" cy="4027170"/>
          </a:xfrm>
          <a:prstGeom prst="rect">
            <a:avLst/>
          </a:prstGeom>
          <a:noFill/>
          <a:ln w="9525">
            <a:noFill/>
          </a:ln>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07525"/>
                                        </p:tgtEl>
                                        <p:attrNameLst>
                                          <p:attrName>style.visibility</p:attrName>
                                        </p:attrNameLst>
                                      </p:cBhvr>
                                      <p:to>
                                        <p:strVal val="visible"/>
                                      </p:to>
                                    </p:set>
                                    <p:animEffect transition="in" filter="fade">
                                      <p:cBhvr>
                                        <p:cTn id="7" dur="1000"/>
                                        <p:tgtEl>
                                          <p:spTgt spid="107525"/>
                                        </p:tgtEl>
                                      </p:cBhvr>
                                    </p:animEffect>
                                    <p:anim calcmode="lin" valueType="num">
                                      <p:cBhvr>
                                        <p:cTn id="8" dur="1000" fill="hold"/>
                                        <p:tgtEl>
                                          <p:spTgt spid="107525"/>
                                        </p:tgtEl>
                                        <p:attrNameLst>
                                          <p:attrName>ppt_x</p:attrName>
                                        </p:attrNameLst>
                                      </p:cBhvr>
                                      <p:tavLst>
                                        <p:tav tm="0">
                                          <p:val>
                                            <p:strVal val="#ppt_x"/>
                                          </p:val>
                                        </p:tav>
                                        <p:tav tm="100000">
                                          <p:val>
                                            <p:strVal val="#ppt_x"/>
                                          </p:val>
                                        </p:tav>
                                      </p:tavLst>
                                    </p:anim>
                                    <p:anim calcmode="lin" valueType="num">
                                      <p:cBhvr>
                                        <p:cTn id="9" dur="1000" fill="hold"/>
                                        <p:tgtEl>
                                          <p:spTgt spid="1075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0242" name="文本框 99"/>
          <p:cNvSpPr txBox="1"/>
          <p:nvPr/>
        </p:nvSpPr>
        <p:spPr>
          <a:xfrm>
            <a:off x="1177871" y="617974"/>
            <a:ext cx="6395063" cy="4939814"/>
          </a:xfrm>
          <a:prstGeom prst="rect">
            <a:avLst/>
          </a:prstGeom>
          <a:noFill/>
          <a:ln w="9525">
            <a:noFill/>
          </a:ln>
        </p:spPr>
        <p:txBody>
          <a:bodyPr wrap="square">
            <a:spAutoFit/>
          </a:bodyPr>
          <a:lstStyle/>
          <a:p>
            <a:pPr indent="719455">
              <a:lnSpc>
                <a:spcPct val="150000"/>
              </a:lnSpc>
            </a:pPr>
            <a:r>
              <a:rPr lang="en-US" altLang="zh-CN" sz="3000" b="1" dirty="0">
                <a:latin typeface="楷体" panose="02010609060101010101" charset="-122"/>
                <a:ea typeface="楷体" panose="02010609060101010101" charset="-122"/>
                <a:cs typeface="楷体" panose="02010609060101010101" charset="-122"/>
              </a:rPr>
              <a:t>《</a:t>
            </a:r>
            <a:r>
              <a:rPr lang="zh-CN" altLang="en-US" sz="3000" b="1" dirty="0">
                <a:latin typeface="楷体" panose="02010609060101010101" charset="-122"/>
                <a:ea typeface="楷体" panose="02010609060101010101" charset="-122"/>
                <a:cs typeface="楷体" panose="02010609060101010101" charset="-122"/>
              </a:rPr>
              <a:t>草房子</a:t>
            </a:r>
            <a:r>
              <a:rPr lang="en-US" altLang="zh-CN" sz="3000" b="1" dirty="0">
                <a:latin typeface="楷体" panose="02010609060101010101" charset="-122"/>
                <a:ea typeface="楷体" panose="02010609060101010101" charset="-122"/>
                <a:cs typeface="楷体" panose="02010609060101010101" charset="-122"/>
              </a:rPr>
              <a:t>》</a:t>
            </a:r>
            <a:r>
              <a:rPr lang="zh-CN" altLang="en-US" sz="3000" b="1" dirty="0">
                <a:latin typeface="楷体" panose="02010609060101010101" charset="-122"/>
                <a:ea typeface="楷体" panose="02010609060101010101" charset="-122"/>
                <a:cs typeface="楷体" panose="02010609060101010101" charset="-122"/>
              </a:rPr>
              <a:t>可以说是中国当代一部比较有代表性的“成长小说”。它以九章二十余万字的篇幅，以一座建在“草房子”里的小学为背景，描绘了几个少男少女读书、生活、成长的历程，既弥漫着艰辛与苦痛，又闪烁着奇妙迷人的人性光芒。</a:t>
            </a:r>
            <a:endParaRPr lang="zh-CN" altLang="en-US" sz="3000" b="1" dirty="0">
              <a:latin typeface="楷体" panose="02010609060101010101" charset="-122"/>
              <a:ea typeface="楷体" panose="02010609060101010101" charset="-122"/>
              <a:cs typeface="楷体" panose="02010609060101010101" charset="-122"/>
            </a:endParaRPr>
          </a:p>
        </p:txBody>
      </p:sp>
      <p:pic>
        <p:nvPicPr>
          <p:cNvPr id="10243" name="Picture 4" descr="http://imgx.xiawu.com/xzimg/i4/i1/16961027937812864/T1xDGYFdpcXXXXXXXX_!!0-item_pic.jpg"/>
          <p:cNvPicPr>
            <a:picLocks noChangeAspect="1"/>
          </p:cNvPicPr>
          <p:nvPr/>
        </p:nvPicPr>
        <p:blipFill>
          <a:blip r:embed="rId2" cstate="print"/>
          <a:srcRect l="15286" t="8096" r="14018" b="3659"/>
          <a:stretch>
            <a:fillRect/>
          </a:stretch>
        </p:blipFill>
        <p:spPr>
          <a:xfrm>
            <a:off x="8554622" y="1132323"/>
            <a:ext cx="2449175" cy="3773805"/>
          </a:xfrm>
          <a:prstGeom prst="rect">
            <a:avLst/>
          </a:prstGeom>
          <a:noFill/>
          <a:ln w="9525">
            <a:noFill/>
          </a:ln>
        </p:spPr>
      </p:pic>
    </p:spTree>
  </p:cSld>
  <p:clrMapOvr>
    <a:masterClrMapping/>
  </p:clrMapOvr>
  <p:transition>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14" name="组合 13"/>
          <p:cNvGrpSpPr/>
          <p:nvPr/>
        </p:nvGrpSpPr>
        <p:grpSpPr>
          <a:xfrm>
            <a:off x="138430" y="118745"/>
            <a:ext cx="3289300" cy="692150"/>
            <a:chOff x="218" y="187"/>
            <a:chExt cx="5180" cy="1090"/>
          </a:xfrm>
        </p:grpSpPr>
        <p:sp>
          <p:nvSpPr>
            <p:cNvPr id="26" name="椭圆 2"/>
            <p:cNvSpPr/>
            <p:nvPr/>
          </p:nvSpPr>
          <p:spPr>
            <a:xfrm>
              <a:off x="218" y="187"/>
              <a:ext cx="1090" cy="100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文本框 3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字词积累</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
        <p:nvSpPr>
          <p:cNvPr id="11267" name="Text Box 6"/>
          <p:cNvSpPr txBox="1"/>
          <p:nvPr/>
        </p:nvSpPr>
        <p:spPr>
          <a:xfrm>
            <a:off x="2424430" y="1358900"/>
            <a:ext cx="7962900" cy="3636010"/>
          </a:xfrm>
          <a:prstGeom prst="rect">
            <a:avLst/>
          </a:prstGeom>
          <a:noFill/>
          <a:ln w="9525">
            <a:noFill/>
          </a:ln>
        </p:spPr>
        <p:txBody>
          <a:bodyPr>
            <a:spAutoFit/>
          </a:bodyPr>
          <a:lstStyle/>
          <a:p>
            <a:pPr>
              <a:lnSpc>
                <a:spcPct val="180000"/>
              </a:lnSpc>
            </a:pPr>
            <a:r>
              <a:rPr lang="zh-CN" altLang="en-US" sz="3200" b="1" dirty="0">
                <a:latin typeface="黑体" panose="02010609060101010101" pitchFamily="49" charset="-122"/>
                <a:ea typeface="黑体" panose="02010609060101010101" pitchFamily="49" charset="-122"/>
              </a:rPr>
              <a:t>撩（   ）逗      扎（   ）成把                 撅（   ）断      旧茬（   ）儿    </a:t>
            </a:r>
            <a:endParaRPr lang="zh-CN" altLang="en-US" sz="3200" b="1" dirty="0">
              <a:latin typeface="黑体" panose="02010609060101010101" pitchFamily="49" charset="-122"/>
              <a:ea typeface="黑体" panose="02010609060101010101" pitchFamily="49" charset="-122"/>
            </a:endParaRPr>
          </a:p>
          <a:p>
            <a:pPr>
              <a:lnSpc>
                <a:spcPct val="180000"/>
              </a:lnSpc>
            </a:pPr>
            <a:r>
              <a:rPr lang="zh-CN" altLang="en-US" sz="3200" b="1" dirty="0">
                <a:latin typeface="黑体" panose="02010609060101010101" pitchFamily="49" charset="-122"/>
                <a:ea typeface="黑体" panose="02010609060101010101" pitchFamily="49" charset="-122"/>
              </a:rPr>
              <a:t>戳（   ）破      凹（   ）地 </a:t>
            </a:r>
            <a:endParaRPr lang="zh-CN" altLang="en-US" sz="3200" b="1" dirty="0">
              <a:latin typeface="黑体" panose="02010609060101010101" pitchFamily="49" charset="-122"/>
              <a:ea typeface="黑体" panose="02010609060101010101" pitchFamily="49" charset="-122"/>
            </a:endParaRPr>
          </a:p>
          <a:p>
            <a:pPr>
              <a:lnSpc>
                <a:spcPct val="180000"/>
              </a:lnSpc>
            </a:pPr>
            <a:r>
              <a:rPr lang="zh-CN" altLang="en-US" sz="3200" b="1" dirty="0">
                <a:latin typeface="黑体" panose="02010609060101010101" pitchFamily="49" charset="-122"/>
                <a:ea typeface="黑体" panose="02010609060101010101" pitchFamily="49" charset="-122"/>
              </a:rPr>
              <a:t>掺（   ）杂     镰（    ）刀</a:t>
            </a:r>
            <a:endParaRPr lang="zh-CN" altLang="en-US" sz="3200" b="1" dirty="0">
              <a:latin typeface="黑体" panose="02010609060101010101" pitchFamily="49" charset="-122"/>
              <a:ea typeface="黑体" panose="02010609060101010101" pitchFamily="49" charset="-122"/>
            </a:endParaRPr>
          </a:p>
        </p:txBody>
      </p:sp>
      <p:sp>
        <p:nvSpPr>
          <p:cNvPr id="125964" name="Text Box 12"/>
          <p:cNvSpPr txBox="1"/>
          <p:nvPr/>
        </p:nvSpPr>
        <p:spPr>
          <a:xfrm>
            <a:off x="3137218" y="1664375"/>
            <a:ext cx="1160462" cy="583565"/>
          </a:xfrm>
          <a:prstGeom prst="rect">
            <a:avLst/>
          </a:prstGeom>
          <a:noFill/>
          <a:ln w="9525">
            <a:noFill/>
          </a:ln>
        </p:spPr>
        <p:txBody>
          <a:bodyPr>
            <a:spAutoFit/>
          </a:bodyPr>
          <a:lstStyle/>
          <a:p>
            <a:pPr>
              <a:spcBef>
                <a:spcPct val="50000"/>
              </a:spcBef>
            </a:pPr>
            <a:r>
              <a:rPr lang="en-US" altLang="zh-CN" sz="3200" b="1" dirty="0">
                <a:solidFill>
                  <a:srgbClr val="FF0000"/>
                </a:solidFill>
                <a:latin typeface="宋体" panose="02010600030101010101" pitchFamily="2" charset="-122"/>
              </a:rPr>
              <a:t>liáo</a:t>
            </a:r>
            <a:endParaRPr lang="en-US" altLang="zh-CN" sz="3200" b="1" dirty="0">
              <a:solidFill>
                <a:srgbClr val="FF0000"/>
              </a:solidFill>
              <a:latin typeface="宋体" panose="02010600030101010101" pitchFamily="2" charset="-122"/>
            </a:endParaRPr>
          </a:p>
        </p:txBody>
      </p:sp>
      <p:sp>
        <p:nvSpPr>
          <p:cNvPr id="125965" name="Text Box 13"/>
          <p:cNvSpPr txBox="1"/>
          <p:nvPr/>
        </p:nvSpPr>
        <p:spPr>
          <a:xfrm>
            <a:off x="6809423" y="1623100"/>
            <a:ext cx="719137" cy="583565"/>
          </a:xfrm>
          <a:prstGeom prst="rect">
            <a:avLst/>
          </a:prstGeom>
          <a:noFill/>
          <a:ln w="9525">
            <a:noFill/>
          </a:ln>
        </p:spPr>
        <p:txBody>
          <a:bodyPr>
            <a:spAutoFit/>
          </a:bodyPr>
          <a:lstStyle/>
          <a:p>
            <a:pPr>
              <a:spcBef>
                <a:spcPct val="50000"/>
              </a:spcBef>
            </a:pPr>
            <a:r>
              <a:rPr lang="en-US" altLang="zh-CN" sz="3200" b="1" dirty="0">
                <a:solidFill>
                  <a:srgbClr val="FF0000"/>
                </a:solidFill>
                <a:latin typeface="宋体" panose="02010600030101010101" pitchFamily="2" charset="-122"/>
              </a:rPr>
              <a:t>zā</a:t>
            </a:r>
            <a:endParaRPr lang="en-US" altLang="zh-CN" sz="3200" b="1" dirty="0">
              <a:solidFill>
                <a:srgbClr val="FF0000"/>
              </a:solidFill>
              <a:latin typeface="宋体" panose="02010600030101010101" pitchFamily="2" charset="-122"/>
            </a:endParaRPr>
          </a:p>
        </p:txBody>
      </p:sp>
      <p:sp>
        <p:nvSpPr>
          <p:cNvPr id="125966" name="Text Box 14"/>
          <p:cNvSpPr txBox="1"/>
          <p:nvPr/>
        </p:nvSpPr>
        <p:spPr>
          <a:xfrm>
            <a:off x="3229293" y="2512417"/>
            <a:ext cx="976312" cy="583565"/>
          </a:xfrm>
          <a:prstGeom prst="rect">
            <a:avLst/>
          </a:prstGeom>
          <a:noFill/>
          <a:ln w="9525">
            <a:noFill/>
          </a:ln>
        </p:spPr>
        <p:txBody>
          <a:bodyPr>
            <a:spAutoFit/>
          </a:bodyPr>
          <a:lstStyle/>
          <a:p>
            <a:pPr>
              <a:spcBef>
                <a:spcPct val="50000"/>
              </a:spcBef>
            </a:pPr>
            <a:r>
              <a:rPr lang="en-US" altLang="zh-CN" sz="3200" b="1" dirty="0">
                <a:solidFill>
                  <a:srgbClr val="FF0000"/>
                </a:solidFill>
                <a:latin typeface="宋体" panose="02010600030101010101" pitchFamily="2" charset="-122"/>
              </a:rPr>
              <a:t>juē</a:t>
            </a:r>
            <a:endParaRPr lang="en-US" altLang="zh-CN" sz="3200" b="1" dirty="0">
              <a:solidFill>
                <a:srgbClr val="FF0000"/>
              </a:solidFill>
              <a:latin typeface="宋体" panose="02010600030101010101" pitchFamily="2" charset="-122"/>
            </a:endParaRPr>
          </a:p>
        </p:txBody>
      </p:sp>
      <p:sp>
        <p:nvSpPr>
          <p:cNvPr id="125967" name="Text Box 15"/>
          <p:cNvSpPr txBox="1"/>
          <p:nvPr/>
        </p:nvSpPr>
        <p:spPr>
          <a:xfrm>
            <a:off x="7112000" y="2520355"/>
            <a:ext cx="1046163" cy="583565"/>
          </a:xfrm>
          <a:prstGeom prst="rect">
            <a:avLst/>
          </a:prstGeom>
          <a:noFill/>
          <a:ln w="9525">
            <a:noFill/>
          </a:ln>
        </p:spPr>
        <p:txBody>
          <a:bodyPr>
            <a:spAutoFit/>
          </a:bodyPr>
          <a:lstStyle/>
          <a:p>
            <a:pPr>
              <a:spcBef>
                <a:spcPct val="50000"/>
              </a:spcBef>
            </a:pPr>
            <a:r>
              <a:rPr lang="en-US" altLang="zh-CN" sz="3200" b="1" dirty="0">
                <a:solidFill>
                  <a:srgbClr val="FF0000"/>
                </a:solidFill>
                <a:latin typeface="宋体" panose="02010600030101010101" pitchFamily="2" charset="-122"/>
              </a:rPr>
              <a:t>chá</a:t>
            </a:r>
            <a:endParaRPr lang="en-US" altLang="zh-CN" sz="3200" b="1" dirty="0">
              <a:solidFill>
                <a:srgbClr val="FF0000"/>
              </a:solidFill>
              <a:latin typeface="宋体" panose="02010600030101010101" pitchFamily="2" charset="-122"/>
            </a:endParaRPr>
          </a:p>
        </p:txBody>
      </p:sp>
      <p:sp>
        <p:nvSpPr>
          <p:cNvPr id="125968" name="Text Box 16"/>
          <p:cNvSpPr txBox="1"/>
          <p:nvPr/>
        </p:nvSpPr>
        <p:spPr>
          <a:xfrm>
            <a:off x="3137218" y="3403640"/>
            <a:ext cx="1208087" cy="583565"/>
          </a:xfrm>
          <a:prstGeom prst="rect">
            <a:avLst/>
          </a:prstGeom>
          <a:noFill/>
          <a:ln w="9525">
            <a:noFill/>
          </a:ln>
        </p:spPr>
        <p:txBody>
          <a:bodyPr>
            <a:spAutoFit/>
          </a:bodyPr>
          <a:lstStyle/>
          <a:p>
            <a:pPr>
              <a:spcBef>
                <a:spcPct val="50000"/>
              </a:spcBef>
            </a:pPr>
            <a:r>
              <a:rPr lang="en-US" altLang="zh-CN" sz="3200" b="1" dirty="0">
                <a:solidFill>
                  <a:srgbClr val="FF0000"/>
                </a:solidFill>
                <a:latin typeface="宋体" panose="02010600030101010101" pitchFamily="2" charset="-122"/>
              </a:rPr>
              <a:t>chuō</a:t>
            </a:r>
            <a:endParaRPr lang="en-US" altLang="zh-CN" sz="3200" b="1" dirty="0">
              <a:solidFill>
                <a:srgbClr val="FF0000"/>
              </a:solidFill>
              <a:latin typeface="宋体" panose="02010600030101010101" pitchFamily="2" charset="-122"/>
            </a:endParaRPr>
          </a:p>
        </p:txBody>
      </p:sp>
      <p:sp>
        <p:nvSpPr>
          <p:cNvPr id="104459" name="Text Box 17"/>
          <p:cNvSpPr txBox="1"/>
          <p:nvPr/>
        </p:nvSpPr>
        <p:spPr>
          <a:xfrm>
            <a:off x="6803073" y="3408720"/>
            <a:ext cx="766762" cy="583565"/>
          </a:xfrm>
          <a:prstGeom prst="rect">
            <a:avLst/>
          </a:prstGeom>
          <a:noFill/>
          <a:ln w="9525">
            <a:noFill/>
          </a:ln>
        </p:spPr>
        <p:txBody>
          <a:bodyPr>
            <a:spAutoFit/>
          </a:bodyPr>
          <a:lstStyle/>
          <a:p>
            <a:pPr>
              <a:spcBef>
                <a:spcPct val="50000"/>
              </a:spcBef>
            </a:pPr>
            <a:r>
              <a:rPr lang="en-US" altLang="zh-CN" sz="3200" b="1" dirty="0">
                <a:solidFill>
                  <a:srgbClr val="FF0000"/>
                </a:solidFill>
                <a:latin typeface="宋体" panose="02010600030101010101" pitchFamily="2" charset="-122"/>
              </a:rPr>
              <a:t>āo</a:t>
            </a:r>
            <a:endParaRPr lang="en-US" altLang="zh-CN" sz="3200" b="1" dirty="0">
              <a:solidFill>
                <a:srgbClr val="FF0000"/>
              </a:solidFill>
              <a:latin typeface="宋体" panose="02010600030101010101" pitchFamily="2" charset="-122"/>
            </a:endParaRPr>
          </a:p>
        </p:txBody>
      </p:sp>
      <p:sp>
        <p:nvSpPr>
          <p:cNvPr id="49" name="文本框 48"/>
          <p:cNvSpPr txBox="1"/>
          <p:nvPr/>
        </p:nvSpPr>
        <p:spPr>
          <a:xfrm>
            <a:off x="3137218" y="4262160"/>
            <a:ext cx="1700212" cy="583565"/>
          </a:xfrm>
          <a:prstGeom prst="rect">
            <a:avLst/>
          </a:prstGeom>
          <a:noFill/>
          <a:ln w="9525">
            <a:noFill/>
          </a:ln>
        </p:spPr>
        <p:txBody>
          <a:bodyPr>
            <a:spAutoFit/>
          </a:bodyPr>
          <a:lstStyle/>
          <a:p>
            <a:r>
              <a:rPr lang="zh-CN" altLang="en-US" sz="3200" b="1" dirty="0">
                <a:solidFill>
                  <a:srgbClr val="FF0000"/>
                </a:solidFill>
                <a:latin typeface="宋体" panose="02010600030101010101" pitchFamily="2" charset="-122"/>
                <a:sym typeface="+mn-ea"/>
              </a:rPr>
              <a:t>chān</a:t>
            </a:r>
            <a:endParaRPr lang="zh-CN" altLang="en-US" sz="3200" b="1" dirty="0">
              <a:solidFill>
                <a:srgbClr val="FF0000"/>
              </a:solidFill>
              <a:latin typeface="宋体" panose="02010600030101010101" pitchFamily="2" charset="-122"/>
              <a:sym typeface="+mn-ea"/>
            </a:endParaRPr>
          </a:p>
        </p:txBody>
      </p:sp>
      <p:sp>
        <p:nvSpPr>
          <p:cNvPr id="53" name="文本框 52"/>
          <p:cNvSpPr txBox="1"/>
          <p:nvPr/>
        </p:nvSpPr>
        <p:spPr>
          <a:xfrm>
            <a:off x="6486843" y="4295497"/>
            <a:ext cx="1514475" cy="583565"/>
          </a:xfrm>
          <a:prstGeom prst="rect">
            <a:avLst/>
          </a:prstGeom>
          <a:noFill/>
          <a:ln w="9525">
            <a:noFill/>
          </a:ln>
        </p:spPr>
        <p:txBody>
          <a:bodyPr>
            <a:spAutoFit/>
          </a:bodyPr>
          <a:lstStyle/>
          <a:p>
            <a:r>
              <a:rPr lang="zh-CN" altLang="en-US" sz="3200" b="1" dirty="0">
                <a:solidFill>
                  <a:srgbClr val="FF0000"/>
                </a:solidFill>
                <a:latin typeface="宋体" panose="02010600030101010101" pitchFamily="2" charset="-122"/>
                <a:sym typeface="+mn-ea"/>
              </a:rPr>
              <a:t>lián</a:t>
            </a:r>
            <a:endParaRPr lang="zh-CN" altLang="en-US" sz="3200" b="1" dirty="0">
              <a:solidFill>
                <a:srgbClr val="FF0000"/>
              </a:solidFill>
              <a:latin typeface="宋体" panose="02010600030101010101" pitchFamily="2" charset="-122"/>
              <a:sym typeface="+mn-ea"/>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5964"/>
                                        </p:tgtEl>
                                        <p:attrNameLst>
                                          <p:attrName>style.visibility</p:attrName>
                                        </p:attrNameLst>
                                      </p:cBhvr>
                                      <p:to>
                                        <p:strVal val="visible"/>
                                      </p:to>
                                    </p:set>
                                    <p:animEffect transition="in" filter="blinds(horizontal)">
                                      <p:cBhvr>
                                        <p:cTn id="7" dur="500"/>
                                        <p:tgtEl>
                                          <p:spTgt spid="12596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5965"/>
                                        </p:tgtEl>
                                        <p:attrNameLst>
                                          <p:attrName>style.visibility</p:attrName>
                                        </p:attrNameLst>
                                      </p:cBhvr>
                                      <p:to>
                                        <p:strVal val="visible"/>
                                      </p:to>
                                    </p:set>
                                    <p:animEffect transition="in" filter="blinds(horizontal)">
                                      <p:cBhvr>
                                        <p:cTn id="12" dur="500"/>
                                        <p:tgtEl>
                                          <p:spTgt spid="12596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5966"/>
                                        </p:tgtEl>
                                        <p:attrNameLst>
                                          <p:attrName>style.visibility</p:attrName>
                                        </p:attrNameLst>
                                      </p:cBhvr>
                                      <p:to>
                                        <p:strVal val="visible"/>
                                      </p:to>
                                    </p:set>
                                    <p:animEffect transition="in" filter="blinds(horizontal)">
                                      <p:cBhvr>
                                        <p:cTn id="17" dur="500"/>
                                        <p:tgtEl>
                                          <p:spTgt spid="12596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5967"/>
                                        </p:tgtEl>
                                        <p:attrNameLst>
                                          <p:attrName>style.visibility</p:attrName>
                                        </p:attrNameLst>
                                      </p:cBhvr>
                                      <p:to>
                                        <p:strVal val="visible"/>
                                      </p:to>
                                    </p:set>
                                    <p:animEffect transition="in" filter="blinds(horizontal)">
                                      <p:cBhvr>
                                        <p:cTn id="22" dur="500"/>
                                        <p:tgtEl>
                                          <p:spTgt spid="12596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5968"/>
                                        </p:tgtEl>
                                        <p:attrNameLst>
                                          <p:attrName>style.visibility</p:attrName>
                                        </p:attrNameLst>
                                      </p:cBhvr>
                                      <p:to>
                                        <p:strVal val="visible"/>
                                      </p:to>
                                    </p:set>
                                    <p:animEffect transition="in" filter="blinds(horizontal)">
                                      <p:cBhvr>
                                        <p:cTn id="27" dur="500"/>
                                        <p:tgtEl>
                                          <p:spTgt spid="12596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4459"/>
                                        </p:tgtEl>
                                        <p:attrNameLst>
                                          <p:attrName>style.visibility</p:attrName>
                                        </p:attrNameLst>
                                      </p:cBhvr>
                                      <p:to>
                                        <p:strVal val="visible"/>
                                      </p:to>
                                    </p:set>
                                    <p:animEffect transition="in" filter="blinds(horizontal)">
                                      <p:cBhvr>
                                        <p:cTn id="32" dur="500"/>
                                        <p:tgtEl>
                                          <p:spTgt spid="10445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blinds(horizontal)">
                                      <p:cBhvr>
                                        <p:cTn id="37" dur="500"/>
                                        <p:tgtEl>
                                          <p:spTgt spid="4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blinds(horizontal)">
                                      <p:cBhvr>
                                        <p:cTn id="4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64" grpId="0"/>
      <p:bldP spid="125965" grpId="0"/>
      <p:bldP spid="125966" grpId="0"/>
      <p:bldP spid="125967" grpId="0"/>
      <p:bldP spid="125968" grpId="0"/>
      <p:bldP spid="104459" grpId="0"/>
      <p:bldP spid="49" grpId="0"/>
      <p:bldP spid="53" grpId="0"/>
    </p:bldLst>
  </p:timing>
</p:sld>
</file>

<file path=ppt/theme/theme1.xml><?xml version="1.0" encoding="utf-8"?>
<a:theme xmlns:a="http://schemas.openxmlformats.org/drawingml/2006/main" na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2738</Words>
  <Application>WPS 演示</Application>
  <PresentationFormat>自定义</PresentationFormat>
  <Paragraphs>244</Paragraphs>
  <Slides>34</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34</vt:i4>
      </vt:variant>
    </vt:vector>
  </HeadingPairs>
  <TitlesOfParts>
    <vt:vector size="47" baseType="lpstr">
      <vt:lpstr>Arial</vt:lpstr>
      <vt:lpstr>宋体</vt:lpstr>
      <vt:lpstr>Wingdings</vt:lpstr>
      <vt:lpstr>Calibri Light</vt:lpstr>
      <vt:lpstr>微软雅黑</vt:lpstr>
      <vt:lpstr>楷体</vt:lpstr>
      <vt:lpstr>黑体</vt:lpstr>
      <vt:lpstr>Arial Unicode MS</vt:lpstr>
      <vt:lpstr>Calibri</vt:lpstr>
      <vt:lpstr>Raleway Black</vt:lpstr>
      <vt:lpstr>Times New Roman</vt:lpstr>
      <vt:lpstr>Segoe Print</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2017-08-12T10:14:00Z</dcterms:created>
  <dcterms:modified xsi:type="dcterms:W3CDTF">2019-05-22T07:25:01Z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y fmtid="{D5CDD505-2E9C-101B-9397-08002B2CF9AE}" pid="3" name="KSORubyTemplateID">
    <vt:lpwstr>21</vt:lpwstr>
  </property>
  <property fmtid="{64440492-4C8B-11D1-8B70-080036B11A03}" pid="4">
    <vt:lpwstr>语文备课大师【全免费】</vt:lpwstr>
  </property>
</Properties>
</file>