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29" r:id="rId3"/>
    <p:sldId id="346" r:id="rId4"/>
    <p:sldId id="328" r:id="rId5"/>
    <p:sldId id="347" r:id="rId6"/>
    <p:sldId id="319" r:id="rId7"/>
    <p:sldId id="348" r:id="rId8"/>
    <p:sldId id="349" r:id="rId9"/>
    <p:sldId id="327" r:id="rId10"/>
    <p:sldId id="298" r:id="rId11"/>
    <p:sldId id="350" r:id="rId12"/>
    <p:sldId id="351" r:id="rId13"/>
    <p:sldId id="330" r:id="rId14"/>
    <p:sldId id="299" r:id="rId15"/>
    <p:sldId id="352" r:id="rId16"/>
    <p:sldId id="353" r:id="rId17"/>
    <p:sldId id="331" r:id="rId18"/>
    <p:sldId id="318" r:id="rId19"/>
    <p:sldId id="354" r:id="rId20"/>
    <p:sldId id="355" r:id="rId21"/>
    <p:sldId id="332" r:id="rId22"/>
    <p:sldId id="320" r:id="rId23"/>
    <p:sldId id="356" r:id="rId24"/>
    <p:sldId id="357" r:id="rId25"/>
    <p:sldId id="333" r:id="rId26"/>
    <p:sldId id="321" r:id="rId27"/>
    <p:sldId id="358" r:id="rId28"/>
    <p:sldId id="359" r:id="rId29"/>
    <p:sldId id="334" r:id="rId30"/>
    <p:sldId id="326" r:id="rId31"/>
    <p:sldId id="360" r:id="rId32"/>
    <p:sldId id="335" r:id="rId33"/>
    <p:sldId id="322" r:id="rId34"/>
    <p:sldId id="361" r:id="rId35"/>
    <p:sldId id="33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564"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2.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13.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23495" y="-28575"/>
            <a:ext cx="12145010" cy="6914515"/>
          </a:xfrm>
          <a:prstGeom prst="rect">
            <a:avLst/>
          </a:prstGeom>
        </p:spPr>
      </p:pic>
      <p:pic>
        <p:nvPicPr>
          <p:cNvPr id="3"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66562" name="文本框 1"/>
          <p:cNvSpPr txBox="1"/>
          <p:nvPr/>
        </p:nvSpPr>
        <p:spPr>
          <a:xfrm>
            <a:off x="6350" y="4229100"/>
            <a:ext cx="12162155" cy="1322070"/>
          </a:xfrm>
          <a:prstGeom prst="rect">
            <a:avLst/>
          </a:prstGeom>
          <a:solidFill>
            <a:schemeClr val="bg1">
              <a:alpha val="52940"/>
            </a:schemeClr>
          </a:solidFill>
          <a:ln w="9525">
            <a:noFill/>
          </a:ln>
        </p:spPr>
        <p:txBody>
          <a:bodyPr wrap="square">
            <a:spAutoFit/>
          </a:bodyPr>
          <a:lstStyle/>
          <a:p>
            <a:endParaRPr lang="zh-CN" altLang="en-US" sz="8000" dirty="0">
              <a:latin typeface="Arial" panose="020B0604020202020204" pitchFamily="34" charset="0"/>
            </a:endParaRPr>
          </a:p>
        </p:txBody>
      </p:sp>
      <p:sp>
        <p:nvSpPr>
          <p:cNvPr id="66563" name="标题 1"/>
          <p:cNvSpPr>
            <a:spLocks noGrp="1"/>
          </p:cNvSpPr>
          <p:nvPr/>
        </p:nvSpPr>
        <p:spPr>
          <a:xfrm>
            <a:off x="3662680" y="4229100"/>
            <a:ext cx="4867275" cy="717550"/>
          </a:xfrm>
          <a:prstGeom prst="rect">
            <a:avLst/>
          </a:prstGeom>
          <a:noFill/>
          <a:ln w="9525">
            <a:noFill/>
          </a:ln>
        </p:spPr>
        <p:txBody>
          <a:bodyPr/>
          <a:lstStyle/>
          <a:p>
            <a:pPr algn="ctr"/>
            <a:r>
              <a:rPr lang="en-US" altLang="zh-CN" sz="4400" b="1" dirty="0">
                <a:latin typeface="黑体" panose="02010609060101010101" pitchFamily="49" charset="-122"/>
                <a:ea typeface="黑体" panose="02010609060101010101" pitchFamily="49" charset="-122"/>
              </a:rPr>
              <a:t>18 </a:t>
            </a:r>
            <a:r>
              <a:rPr lang="zh-CN" altLang="en-US" sz="4400" b="1" dirty="0">
                <a:latin typeface="黑体" panose="02010609060101010101" pitchFamily="49" charset="-122"/>
                <a:ea typeface="黑体" panose="02010609060101010101" pitchFamily="49" charset="-122"/>
              </a:rPr>
              <a:t>怀疑与学问</a:t>
            </a:r>
            <a:endParaRPr lang="zh-CN" altLang="en-US" sz="4400" b="1" dirty="0">
              <a:latin typeface="黑体" panose="02010609060101010101" pitchFamily="49" charset="-122"/>
              <a:ea typeface="黑体" panose="02010609060101010101" pitchFamily="49" charset="-122"/>
            </a:endParaRPr>
          </a:p>
        </p:txBody>
      </p:sp>
      <p:cxnSp>
        <p:nvCxnSpPr>
          <p:cNvPr id="4" name="直接连接符 3"/>
          <p:cNvCxnSpPr/>
          <p:nvPr/>
        </p:nvCxnSpPr>
        <p:spPr>
          <a:xfrm>
            <a:off x="4012565" y="4946333"/>
            <a:ext cx="4167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0484" name="文本框 1"/>
          <p:cNvSpPr txBox="1"/>
          <p:nvPr/>
        </p:nvSpPr>
        <p:spPr>
          <a:xfrm>
            <a:off x="1923609" y="1112461"/>
            <a:ext cx="4568825" cy="584200"/>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阅读课文，理清结构。</a:t>
            </a:r>
            <a:endParaRPr lang="zh-CN" altLang="en-US" sz="3200" b="1" dirty="0">
              <a:latin typeface="黑体" panose="02010609060101010101" pitchFamily="49" charset="-122"/>
              <a:ea typeface="黑体" panose="02010609060101010101" pitchFamily="49" charset="-122"/>
            </a:endParaRPr>
          </a:p>
        </p:txBody>
      </p:sp>
      <p:sp>
        <p:nvSpPr>
          <p:cNvPr id="20485" name="文本框 2"/>
          <p:cNvSpPr txBox="1"/>
          <p:nvPr/>
        </p:nvSpPr>
        <p:spPr>
          <a:xfrm>
            <a:off x="1179690" y="2288223"/>
            <a:ext cx="7439025" cy="583565"/>
          </a:xfrm>
          <a:prstGeom prst="rect">
            <a:avLst/>
          </a:prstGeom>
          <a:noFill/>
          <a:ln w="9525">
            <a:noFill/>
          </a:ln>
        </p:spPr>
        <p:txBody>
          <a:bodyPr>
            <a:spAutoFit/>
          </a:bodyPr>
          <a:lstStyle/>
          <a:p>
            <a:r>
              <a:rPr lang="zh-CN" altLang="en-US" sz="3200" b="1" dirty="0">
                <a:solidFill>
                  <a:srgbClr val="FF0000"/>
                </a:solidFill>
                <a:latin typeface="楷体" panose="02010609060101010101" charset="-122"/>
                <a:ea typeface="楷体" panose="02010609060101010101" charset="-122"/>
                <a:cs typeface="楷体" panose="02010609060101010101" charset="-122"/>
              </a:rPr>
              <a:t>第一部分：</a:t>
            </a:r>
            <a:r>
              <a:rPr lang="zh-CN" altLang="en-US" sz="3200" b="1" dirty="0">
                <a:latin typeface="楷体" panose="02010609060101010101" charset="-122"/>
                <a:ea typeface="楷体" panose="02010609060101010101" charset="-122"/>
                <a:cs typeface="楷体" panose="02010609060101010101" charset="-122"/>
              </a:rPr>
              <a:t>（</a:t>
            </a:r>
            <a:r>
              <a:rPr lang="en-US" altLang="zh-CN" sz="3200" b="1" dirty="0">
                <a:latin typeface="楷体" panose="02010609060101010101" charset="-122"/>
                <a:ea typeface="楷体" panose="02010609060101010101" charset="-122"/>
                <a:cs typeface="楷体" panose="02010609060101010101" charset="-122"/>
              </a:rPr>
              <a:t>1</a:t>
            </a:r>
            <a:r>
              <a:rPr lang="zh-CN" altLang="en-US" sz="3200" b="1" dirty="0">
                <a:latin typeface="楷体" panose="02010609060101010101" charset="-122"/>
                <a:ea typeface="楷体" panose="02010609060101010101" charset="-122"/>
                <a:cs typeface="楷体" panose="02010609060101010101" charset="-122"/>
              </a:rPr>
              <a:t>、</a:t>
            </a:r>
            <a:r>
              <a:rPr lang="en-US" altLang="zh-CN" sz="3200" b="1" dirty="0">
                <a:latin typeface="楷体" panose="02010609060101010101" charset="-122"/>
                <a:ea typeface="楷体" panose="02010609060101010101" charset="-122"/>
                <a:cs typeface="楷体" panose="02010609060101010101" charset="-122"/>
              </a:rPr>
              <a:t>2</a:t>
            </a:r>
            <a:r>
              <a:rPr lang="zh-CN" altLang="en-US" sz="3200" b="1" dirty="0">
                <a:latin typeface="楷体" panose="02010609060101010101" charset="-122"/>
                <a:ea typeface="楷体" panose="02010609060101010101" charset="-122"/>
                <a:cs typeface="楷体" panose="02010609060101010101" charset="-122"/>
              </a:rPr>
              <a:t>）提出文章的总论点。</a:t>
            </a:r>
            <a:endParaRPr lang="zh-CN" altLang="en-US" sz="3200" b="1" dirty="0">
              <a:solidFill>
                <a:srgbClr val="FF0000"/>
              </a:solidFill>
              <a:latin typeface="楷体" panose="02010609060101010101" charset="-122"/>
              <a:ea typeface="楷体" panose="02010609060101010101" charset="-122"/>
              <a:cs typeface="楷体" panose="02010609060101010101" charset="-122"/>
            </a:endParaRPr>
          </a:p>
        </p:txBody>
      </p:sp>
      <p:sp>
        <p:nvSpPr>
          <p:cNvPr id="14" name="文本框 2"/>
          <p:cNvSpPr txBox="1"/>
          <p:nvPr/>
        </p:nvSpPr>
        <p:spPr>
          <a:xfrm>
            <a:off x="1210687" y="3338690"/>
            <a:ext cx="10051415" cy="830997"/>
          </a:xfrm>
          <a:prstGeom prst="rect">
            <a:avLst/>
          </a:prstGeom>
          <a:noFill/>
          <a:ln w="9525">
            <a:noFill/>
          </a:ln>
        </p:spPr>
        <p:txBody>
          <a:bodyPr wrap="square">
            <a:spAutoFit/>
          </a:bodyPr>
          <a:lstStyle/>
          <a:p>
            <a:pPr>
              <a:lnSpc>
                <a:spcPct val="150000"/>
              </a:lnSpc>
            </a:pPr>
            <a:r>
              <a:rPr lang="zh-CN" altLang="en-US" sz="3200" b="1" dirty="0">
                <a:solidFill>
                  <a:srgbClr val="FF0000"/>
                </a:solidFill>
                <a:latin typeface="楷体" panose="02010609060101010101" charset="-122"/>
                <a:ea typeface="楷体" panose="02010609060101010101" charset="-122"/>
                <a:cs typeface="楷体" panose="02010609060101010101" charset="-122"/>
              </a:rPr>
              <a:t>第二部分：</a:t>
            </a:r>
            <a:r>
              <a:rPr lang="zh-CN" altLang="en-US" sz="3200" b="1" dirty="0">
                <a:latin typeface="楷体" panose="02010609060101010101" charset="-122"/>
                <a:ea typeface="楷体" panose="02010609060101010101" charset="-122"/>
                <a:cs typeface="楷体" panose="02010609060101010101" charset="-122"/>
              </a:rPr>
              <a:t>（</a:t>
            </a:r>
            <a:r>
              <a:rPr lang="en-US" altLang="zh-CN" sz="3200" b="1" dirty="0">
                <a:latin typeface="楷体" panose="02010609060101010101" charset="-122"/>
                <a:ea typeface="楷体" panose="02010609060101010101" charset="-122"/>
                <a:cs typeface="楷体" panose="02010609060101010101" charset="-122"/>
              </a:rPr>
              <a:t>3—6</a:t>
            </a:r>
            <a:r>
              <a:rPr lang="zh-CN" altLang="en-US" sz="3200" b="1" dirty="0">
                <a:latin typeface="楷体" panose="02010609060101010101" charset="-122"/>
                <a:ea typeface="楷体" panose="02010609060101010101" charset="-122"/>
                <a:cs typeface="楷体" panose="02010609060101010101" charset="-122"/>
              </a:rPr>
              <a:t>）阐明总论点，这是本文的论证部分。</a:t>
            </a:r>
            <a:endParaRPr lang="zh-CN" altLang="en-US" sz="3200" b="1" dirty="0">
              <a:solidFill>
                <a:srgbClr val="FF0000"/>
              </a:solidFill>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138430" y="118745"/>
            <a:ext cx="3289935" cy="692785"/>
            <a:chOff x="218" y="187"/>
            <a:chExt cx="5181" cy="1091"/>
          </a:xfrm>
        </p:grpSpPr>
        <p:sp>
          <p:nvSpPr>
            <p:cNvPr id="34"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文本框 4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checkerboard(across)">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 calcmode="lin" valueType="num">
                                      <p:cBhvr>
                                        <p:cTn id="12" dur="500" fill="hold"/>
                                        <p:tgtEl>
                                          <p:spTgt spid="20485"/>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20485"/>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20485"/>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76802" name="文本框 1"/>
          <p:cNvSpPr txBox="1"/>
          <p:nvPr/>
        </p:nvSpPr>
        <p:spPr>
          <a:xfrm>
            <a:off x="2127019" y="1017050"/>
            <a:ext cx="5256212" cy="582612"/>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中心论点和分论点的关系：</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9458" name="文本框 2"/>
          <p:cNvSpPr txBox="1"/>
          <p:nvPr/>
        </p:nvSpPr>
        <p:spPr>
          <a:xfrm>
            <a:off x="1375754" y="2005309"/>
            <a:ext cx="8806632" cy="2308324"/>
          </a:xfrm>
          <a:prstGeom prst="rect">
            <a:avLst/>
          </a:prstGeom>
          <a:noFill/>
          <a:ln w="9525">
            <a:noFill/>
          </a:ln>
        </p:spPr>
        <p:txBody>
          <a:bodyPr wrap="square">
            <a:spAutoFit/>
          </a:bodyPr>
          <a:lstStyle/>
          <a:p>
            <a:pPr>
              <a:lnSpc>
                <a:spcPct val="150000"/>
              </a:lnSpc>
            </a:pPr>
            <a:r>
              <a:rPr lang="en-US" altLang="zh-CN" sz="3200" b="1" dirty="0">
                <a:latin typeface="宋体" panose="02010600030101010101" pitchFamily="2" charset="-122"/>
              </a:rPr>
              <a:t>    </a:t>
            </a:r>
            <a:r>
              <a:rPr lang="zh-CN" altLang="zh-CN" sz="3200" b="1" dirty="0">
                <a:latin typeface="楷体" panose="02010609060101010101" charset="-122"/>
                <a:ea typeface="楷体" panose="02010609060101010101" charset="-122"/>
              </a:rPr>
              <a:t>中心论点是全文的统帅、核心，分论点是为中心论点服务的，是中心论点的几个方面，就实质而言它是中心论点的支撑，是论据。</a:t>
            </a:r>
            <a:endParaRPr lang="zh-CN" altLang="zh-CN" sz="3200" b="1" dirty="0">
              <a:latin typeface="楷体" panose="02010609060101010101" charset="-122"/>
              <a:ea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down)">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77826" name="文本框 2"/>
          <p:cNvSpPr txBox="1"/>
          <p:nvPr/>
        </p:nvSpPr>
        <p:spPr>
          <a:xfrm>
            <a:off x="1317355" y="1517757"/>
            <a:ext cx="9345478" cy="3046988"/>
          </a:xfrm>
          <a:prstGeom prst="rect">
            <a:avLst/>
          </a:prstGeom>
          <a:noFill/>
          <a:ln w="9525">
            <a:noFill/>
          </a:ln>
        </p:spPr>
        <p:txBody>
          <a:bodyPr wrap="square">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可作分论点的有两种事物：一是不需要证明的现成的理论观点，诸如已被公认的无需再加以证明的定理、公式，经典作家的论断等；二是需再加证明的一些观点或论断。本文分论点属于后一种。</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38430" y="118745"/>
            <a:ext cx="3289935" cy="692785"/>
            <a:chOff x="218" y="187"/>
            <a:chExt cx="5181" cy="1091"/>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细读感悟</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pic>
        <p:nvPicPr>
          <p:cNvPr id="3" name="图片 2"/>
          <p:cNvPicPr>
            <a:picLocks noChangeAspect="1"/>
          </p:cNvPicPr>
          <p:nvPr/>
        </p:nvPicPr>
        <p:blipFill>
          <a:blip r:embed="rId2" cstate="print"/>
          <a:srcRect l="6037" t="1200" r="7067" b="7802"/>
          <a:stretch>
            <a:fillRect/>
          </a:stretch>
        </p:blipFill>
        <p:spPr>
          <a:xfrm>
            <a:off x="1943735" y="2882898"/>
            <a:ext cx="2115185" cy="2851785"/>
          </a:xfrm>
          <a:prstGeom prst="ellipse">
            <a:avLst/>
          </a:prstGeom>
        </p:spPr>
      </p:pic>
      <p:sp>
        <p:nvSpPr>
          <p:cNvPr id="20484" name="文本框 1"/>
          <p:cNvSpPr txBox="1"/>
          <p:nvPr/>
        </p:nvSpPr>
        <p:spPr>
          <a:xfrm>
            <a:off x="1751013" y="1310958"/>
            <a:ext cx="8342312" cy="1371600"/>
          </a:xfrm>
          <a:prstGeom prst="rect">
            <a:avLst/>
          </a:prstGeom>
          <a:noFill/>
          <a:ln w="9525">
            <a:noFill/>
          </a:ln>
        </p:spPr>
        <p:txBody>
          <a:bodyPr>
            <a:spAutoFit/>
          </a:bodyPr>
          <a:lstStyle/>
          <a:p>
            <a:pPr>
              <a:lnSpc>
                <a:spcPct val="13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阅读第一部分，说说文章的论点是什么，这样写有何作用。</a:t>
            </a:r>
            <a:endParaRPr lang="zh-CN" altLang="en-US" sz="3200" b="1" dirty="0">
              <a:latin typeface="黑体" panose="02010609060101010101" pitchFamily="49" charset="-122"/>
              <a:ea typeface="黑体" panose="02010609060101010101" pitchFamily="49" charset="-122"/>
            </a:endParaRPr>
          </a:p>
        </p:txBody>
      </p:sp>
      <p:sp>
        <p:nvSpPr>
          <p:cNvPr id="8" name="文本框 1"/>
          <p:cNvSpPr txBox="1"/>
          <p:nvPr/>
        </p:nvSpPr>
        <p:spPr>
          <a:xfrm>
            <a:off x="4059238" y="4243070"/>
            <a:ext cx="5765800" cy="1290638"/>
          </a:xfrm>
          <a:prstGeom prst="rect">
            <a:avLst/>
          </a:prstGeom>
          <a:noFill/>
          <a:ln w="9525">
            <a:noFill/>
          </a:ln>
        </p:spPr>
        <p:txBody>
          <a:bodyPr>
            <a:spAutoFit/>
          </a:bodyPr>
          <a:lstStyle/>
          <a:p>
            <a:pPr>
              <a:lnSpc>
                <a:spcPct val="130000"/>
              </a:lnSpc>
            </a:pPr>
            <a:r>
              <a:rPr lang="en-US" altLang="zh-CN" sz="3000" b="1" dirty="0">
                <a:latin typeface="楷体" panose="02010609060101010101" charset="-122"/>
                <a:ea typeface="楷体" panose="02010609060101010101" charset="-122"/>
              </a:rPr>
              <a:t>   “</a:t>
            </a:r>
            <a:r>
              <a:rPr lang="zh-CN" altLang="en-US" sz="3000" b="1" dirty="0">
                <a:latin typeface="楷体" panose="02010609060101010101" charset="-122"/>
                <a:ea typeface="楷体" panose="02010609060101010101" charset="-122"/>
              </a:rPr>
              <a:t>在可疑而不疑者，不曾学；学则须疑。</a:t>
            </a:r>
            <a:r>
              <a:rPr lang="en-US" altLang="zh-CN" sz="3000" b="1" dirty="0">
                <a:latin typeface="楷体" panose="02010609060101010101" charset="-122"/>
                <a:ea typeface="楷体" panose="02010609060101010101" charset="-122"/>
              </a:rPr>
              <a:t>”      ——</a:t>
            </a:r>
            <a:r>
              <a:rPr lang="zh-CN" altLang="en-US" sz="3000" b="1" dirty="0">
                <a:latin typeface="楷体" panose="02010609060101010101" charset="-122"/>
                <a:ea typeface="楷体" panose="02010609060101010101" charset="-122"/>
              </a:rPr>
              <a:t>张载</a:t>
            </a:r>
            <a:endParaRPr lang="en-US" altLang="zh-CN" sz="3000" b="1" dirty="0">
              <a:latin typeface="楷体" panose="02010609060101010101" charset="-122"/>
              <a:ea typeface="楷体" panose="02010609060101010101" charset="-122"/>
            </a:endParaRPr>
          </a:p>
        </p:txBody>
      </p:sp>
      <p:sp>
        <p:nvSpPr>
          <p:cNvPr id="7" name="文本框 6"/>
          <p:cNvSpPr txBox="1"/>
          <p:nvPr/>
        </p:nvSpPr>
        <p:spPr>
          <a:xfrm>
            <a:off x="4122738" y="3493770"/>
            <a:ext cx="5881687" cy="552450"/>
          </a:xfrm>
          <a:prstGeom prst="rect">
            <a:avLst/>
          </a:prstGeom>
          <a:noFill/>
          <a:ln w="9525">
            <a:noFill/>
          </a:ln>
        </p:spPr>
        <p:txBody>
          <a:bodyPr>
            <a:spAutoFit/>
          </a:bodyPr>
          <a:lstStyle/>
          <a:p>
            <a:r>
              <a:rPr lang="en-US" altLang="zh-CN" sz="3000" b="1" dirty="0">
                <a:latin typeface="楷体" panose="02010609060101010101" charset="-122"/>
                <a:ea typeface="楷体" panose="02010609060101010101" charset="-122"/>
              </a:rPr>
              <a:t>“</a:t>
            </a:r>
            <a:r>
              <a:rPr lang="zh-CN" altLang="en-US" sz="3000" b="1" dirty="0">
                <a:latin typeface="楷体" panose="02010609060101010101" charset="-122"/>
                <a:ea typeface="楷体" panose="02010609060101010101" charset="-122"/>
              </a:rPr>
              <a:t>学者先要会疑。</a:t>
            </a:r>
            <a:r>
              <a:rPr lang="en-US" altLang="zh-CN" sz="3000" b="1" dirty="0">
                <a:latin typeface="楷体" panose="02010609060101010101" charset="-122"/>
                <a:ea typeface="楷体" panose="02010609060101010101" charset="-122"/>
                <a:sym typeface="宋体" panose="02010600030101010101" pitchFamily="2" charset="-122"/>
              </a:rPr>
              <a:t>”</a:t>
            </a:r>
            <a:r>
              <a:rPr lang="en-US" altLang="zh-CN" sz="3000" b="1" dirty="0">
                <a:latin typeface="楷体" panose="02010609060101010101" charset="-122"/>
                <a:ea typeface="楷体" panose="02010609060101010101" charset="-122"/>
              </a:rPr>
              <a:t>——</a:t>
            </a:r>
            <a:r>
              <a:rPr lang="zh-CN" altLang="en-US" sz="3000" b="1" dirty="0">
                <a:latin typeface="楷体" panose="02010609060101010101" charset="-122"/>
                <a:ea typeface="楷体" panose="02010609060101010101" charset="-122"/>
              </a:rPr>
              <a:t>程颐</a:t>
            </a:r>
            <a:endParaRPr lang="zh-CN" altLang="en-US" sz="3000" b="1" dirty="0">
              <a:latin typeface="楷体" panose="02010609060101010101" charset="-122"/>
              <a:ea typeface="楷体" panose="02010609060101010101" charset="-122"/>
            </a:endParaRPr>
          </a:p>
        </p:txBody>
      </p:sp>
      <p:cxnSp>
        <p:nvCxnSpPr>
          <p:cNvPr id="10" name="直接箭头连接符 9"/>
          <p:cNvCxnSpPr/>
          <p:nvPr/>
        </p:nvCxnSpPr>
        <p:spPr>
          <a:xfrm flipH="1">
            <a:off x="4122738" y="4093845"/>
            <a:ext cx="5922963" cy="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randombar(horizontal)">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par>
                                <p:cTn id="13" presetID="2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p:tgtEl>
                                          <p:spTgt spid="8"/>
                                        </p:tgtEl>
                                        <p:attrNameLst>
                                          <p:attrName>ppt_y</p:attrName>
                                        </p:attrNameLst>
                                      </p:cBhvr>
                                      <p:tavLst>
                                        <p:tav tm="0">
                                          <p:val>
                                            <p:strVal val="#ppt_y+#ppt_h*1.125000"/>
                                          </p:val>
                                        </p:tav>
                                        <p:tav tm="100000">
                                          <p:val>
                                            <p:strVal val="#ppt_y"/>
                                          </p:val>
                                        </p:tav>
                                      </p:tavLst>
                                    </p:anim>
                                    <p:animEffect transition="in" filter="wipe(up)">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8"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79874" name="文本框 1"/>
          <p:cNvSpPr txBox="1"/>
          <p:nvPr/>
        </p:nvSpPr>
        <p:spPr>
          <a:xfrm>
            <a:off x="1764665" y="879158"/>
            <a:ext cx="2322513" cy="582612"/>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文章的论点：</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2" name="文本框 1"/>
          <p:cNvSpPr txBox="1"/>
          <p:nvPr/>
        </p:nvSpPr>
        <p:spPr>
          <a:xfrm>
            <a:off x="2645093" y="1645920"/>
            <a:ext cx="4546600" cy="553085"/>
          </a:xfrm>
          <a:prstGeom prst="rect">
            <a:avLst/>
          </a:prstGeom>
          <a:noFill/>
          <a:ln w="9525">
            <a:noFill/>
          </a:ln>
        </p:spPr>
        <p:txBody>
          <a:bodyPr>
            <a:spAutoFit/>
          </a:bodyPr>
          <a:lstStyle/>
          <a:p>
            <a:r>
              <a:rPr lang="zh-CN" altLang="en-US" sz="3000" b="1" dirty="0">
                <a:latin typeface="楷体" panose="02010609060101010101" charset="-122"/>
                <a:ea typeface="楷体" panose="02010609060101010101" charset="-122"/>
              </a:rPr>
              <a:t>研究学问必须有怀疑精神</a:t>
            </a:r>
            <a:endParaRPr lang="zh-CN" altLang="en-US" sz="3000" b="1" dirty="0">
              <a:latin typeface="楷体" panose="02010609060101010101" charset="-122"/>
              <a:ea typeface="楷体" panose="02010609060101010101" charset="-122"/>
            </a:endParaRPr>
          </a:p>
        </p:txBody>
      </p:sp>
      <p:sp>
        <p:nvSpPr>
          <p:cNvPr id="4" name="文本框 1"/>
          <p:cNvSpPr txBox="1"/>
          <p:nvPr/>
        </p:nvSpPr>
        <p:spPr>
          <a:xfrm>
            <a:off x="1764665" y="2408555"/>
            <a:ext cx="1268413" cy="584200"/>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作用：</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2109788" y="3150235"/>
            <a:ext cx="7675562" cy="2168525"/>
          </a:xfrm>
          <a:prstGeom prst="rect">
            <a:avLst/>
          </a:prstGeom>
          <a:noFill/>
          <a:ln w="9525">
            <a:noFill/>
          </a:ln>
        </p:spPr>
        <p:txBody>
          <a:bodyPr>
            <a:spAutoFit/>
          </a:bodyPr>
          <a:lstStyle/>
          <a:p>
            <a:pPr marL="457200" indent="-457200">
              <a:lnSpc>
                <a:spcPct val="150000"/>
              </a:lnSpc>
              <a:buClr>
                <a:srgbClr val="B7DEE8"/>
              </a:buClr>
              <a:buFont typeface="Wingdings" panose="05000000000000000000" pitchFamily="2" charset="2"/>
              <a:buChar char=""/>
            </a:pPr>
            <a:r>
              <a:rPr lang="zh-CN" altLang="en-US" sz="3000" b="1" dirty="0">
                <a:latin typeface="楷体" panose="02010609060101010101" charset="-122"/>
                <a:ea typeface="楷体" panose="02010609060101010101" charset="-122"/>
                <a:sym typeface="宋体" panose="02010600030101010101" pitchFamily="2" charset="-122"/>
              </a:rPr>
              <a:t>提出了论点；</a:t>
            </a:r>
            <a:endParaRPr lang="zh-CN" altLang="en-US" sz="3000" b="1" dirty="0">
              <a:latin typeface="楷体" panose="02010609060101010101" charset="-122"/>
              <a:ea typeface="楷体" panose="02010609060101010101"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000" b="1" dirty="0">
                <a:latin typeface="楷体" panose="02010609060101010101" charset="-122"/>
                <a:ea typeface="楷体" panose="02010609060101010101" charset="-122"/>
                <a:sym typeface="宋体" panose="02010600030101010101" pitchFamily="2" charset="-122"/>
              </a:rPr>
              <a:t>学者的名言本身也是一个证明论点的有力论据，这就使得论点的说服力更为增强。</a:t>
            </a:r>
            <a:endParaRPr lang="zh-CN" altLang="en-US" sz="30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80898" name="文本框 1"/>
          <p:cNvSpPr txBox="1"/>
          <p:nvPr/>
        </p:nvSpPr>
        <p:spPr>
          <a:xfrm>
            <a:off x="1749743" y="1242060"/>
            <a:ext cx="6707187" cy="582613"/>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阅读第二部分，根据内容划分层次。</a:t>
            </a:r>
            <a:endParaRPr lang="zh-CN" altLang="en-US" sz="3200" b="1" dirty="0">
              <a:latin typeface="黑体" panose="02010609060101010101" pitchFamily="49" charset="-122"/>
              <a:ea typeface="黑体" panose="02010609060101010101" pitchFamily="49" charset="-122"/>
            </a:endParaRPr>
          </a:p>
        </p:txBody>
      </p:sp>
      <p:sp>
        <p:nvSpPr>
          <p:cNvPr id="20485" name="文本框 2"/>
          <p:cNvSpPr txBox="1"/>
          <p:nvPr/>
        </p:nvSpPr>
        <p:spPr>
          <a:xfrm>
            <a:off x="1749743" y="2127885"/>
            <a:ext cx="8218487" cy="1476375"/>
          </a:xfrm>
          <a:prstGeom prst="rect">
            <a:avLst/>
          </a:prstGeom>
          <a:noFill/>
          <a:ln w="9525">
            <a:noFill/>
          </a:ln>
        </p:spPr>
        <p:txBody>
          <a:bodyPr>
            <a:spAutoFit/>
          </a:bodyPr>
          <a:lstStyle/>
          <a:p>
            <a:pPr>
              <a:lnSpc>
                <a:spcPct val="150000"/>
              </a:lnSpc>
            </a:pPr>
            <a:r>
              <a:rPr lang="zh-CN" altLang="en-US" sz="3000" b="1" dirty="0">
                <a:solidFill>
                  <a:srgbClr val="FF0000"/>
                </a:solidFill>
                <a:latin typeface="楷体" panose="02010609060101010101" charset="-122"/>
                <a:ea typeface="楷体" panose="02010609060101010101" charset="-122"/>
                <a:cs typeface="楷体" panose="02010609060101010101" charset="-122"/>
              </a:rPr>
              <a:t>第一层：</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en-US" altLang="zh-CN" sz="3000" b="1" dirty="0">
                <a:latin typeface="楷体" panose="02010609060101010101" charset="-122"/>
                <a:ea typeface="楷体" panose="02010609060101010101" charset="-122"/>
                <a:cs typeface="楷体" panose="02010609060101010101" charset="-122"/>
              </a:rPr>
              <a:t>3—5</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000" b="1" dirty="0">
                <a:latin typeface="楷体" panose="02010609060101010101" charset="-122"/>
                <a:ea typeface="楷体" panose="02010609060101010101" charset="-122"/>
                <a:cs typeface="楷体" panose="02010609060101010101" charset="-122"/>
              </a:rPr>
              <a:t>论证第一个分论点：怀疑是从消极方面辨伪去妄的必须步骤。</a:t>
            </a:r>
            <a:endParaRPr lang="zh-CN" altLang="en-US" sz="3000" b="1" dirty="0">
              <a:solidFill>
                <a:srgbClr val="FF0000"/>
              </a:solidFill>
              <a:latin typeface="楷体" panose="02010609060101010101" charset="-122"/>
              <a:ea typeface="楷体" panose="02010609060101010101" charset="-122"/>
              <a:cs typeface="楷体" panose="02010609060101010101" charset="-122"/>
            </a:endParaRPr>
          </a:p>
        </p:txBody>
      </p:sp>
      <p:sp>
        <p:nvSpPr>
          <p:cNvPr id="4" name="文本框 2"/>
          <p:cNvSpPr txBox="1"/>
          <p:nvPr/>
        </p:nvSpPr>
        <p:spPr>
          <a:xfrm>
            <a:off x="1749743" y="3907473"/>
            <a:ext cx="8218487" cy="1476375"/>
          </a:xfrm>
          <a:prstGeom prst="rect">
            <a:avLst/>
          </a:prstGeom>
          <a:noFill/>
          <a:ln w="9525">
            <a:noFill/>
          </a:ln>
        </p:spPr>
        <p:txBody>
          <a:bodyPr>
            <a:spAutoFit/>
          </a:bodyPr>
          <a:lstStyle/>
          <a:p>
            <a:pPr>
              <a:lnSpc>
                <a:spcPct val="150000"/>
              </a:lnSpc>
            </a:pPr>
            <a:r>
              <a:rPr lang="zh-CN" altLang="en-US" sz="3000" b="1" dirty="0">
                <a:solidFill>
                  <a:srgbClr val="FF0000"/>
                </a:solidFill>
                <a:latin typeface="楷体" panose="02010609060101010101" charset="-122"/>
                <a:ea typeface="楷体" panose="02010609060101010101" charset="-122"/>
                <a:cs typeface="楷体" panose="02010609060101010101" charset="-122"/>
              </a:rPr>
              <a:t>第二层：</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6</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000" b="1" dirty="0">
                <a:latin typeface="楷体" panose="02010609060101010101" charset="-122"/>
                <a:ea typeface="楷体" panose="02010609060101010101" charset="-122"/>
                <a:cs typeface="楷体" panose="02010609060101010101" charset="-122"/>
              </a:rPr>
              <a:t>论证第二个分论点：怀疑是从积极方面建设新学说、启迪新发明的基本条件。</a:t>
            </a:r>
            <a:endParaRPr lang="zh-CN" altLang="en-US" sz="3000" b="1"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additive="base">
                                        <p:cTn id="7" dur="500" fill="hold"/>
                                        <p:tgtEl>
                                          <p:spTgt spid="20485"/>
                                        </p:tgtEl>
                                        <p:attrNameLst>
                                          <p:attrName>ppt_x</p:attrName>
                                        </p:attrNameLst>
                                      </p:cBhvr>
                                      <p:tavLst>
                                        <p:tav tm="0">
                                          <p:val>
                                            <p:strVal val="#ppt_x"/>
                                          </p:val>
                                        </p:tav>
                                        <p:tav tm="100000">
                                          <p:val>
                                            <p:strVal val="#ppt_x"/>
                                          </p:val>
                                        </p:tav>
                                      </p:tavLst>
                                    </p:anim>
                                    <p:anim calcmode="lin" valueType="num">
                                      <p:cBhvr additive="base">
                                        <p:cTn id="8"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81922" name="文本框 1"/>
          <p:cNvSpPr txBox="1"/>
          <p:nvPr/>
        </p:nvSpPr>
        <p:spPr>
          <a:xfrm>
            <a:off x="511445" y="730508"/>
            <a:ext cx="10306372" cy="732508"/>
          </a:xfrm>
          <a:prstGeom prst="rect">
            <a:avLst/>
          </a:prstGeom>
          <a:noFill/>
          <a:ln w="9525">
            <a:noFill/>
          </a:ln>
        </p:spPr>
        <p:txBody>
          <a:bodyPr wrap="square">
            <a:spAutoFit/>
          </a:bodyPr>
          <a:lstStyle/>
          <a:p>
            <a:pPr>
              <a:lnSpc>
                <a:spcPct val="13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说说第三段的内容有什么内在关系，这段有何作用。</a:t>
            </a:r>
            <a:endParaRPr lang="zh-CN" altLang="en-US" sz="3200" b="1" dirty="0">
              <a:latin typeface="黑体" panose="02010609060101010101" pitchFamily="49" charset="-122"/>
              <a:ea typeface="黑体" panose="02010609060101010101" pitchFamily="49" charset="-122"/>
            </a:endParaRPr>
          </a:p>
        </p:txBody>
      </p:sp>
      <p:sp>
        <p:nvSpPr>
          <p:cNvPr id="2" name="文本框 1"/>
          <p:cNvSpPr txBox="1"/>
          <p:nvPr/>
        </p:nvSpPr>
        <p:spPr>
          <a:xfrm>
            <a:off x="1933575" y="1882933"/>
            <a:ext cx="5556250" cy="3022366"/>
          </a:xfrm>
          <a:prstGeom prst="rect">
            <a:avLst/>
          </a:prstGeom>
          <a:noFill/>
          <a:ln w="9525">
            <a:noFill/>
          </a:ln>
        </p:spPr>
        <p:txBody>
          <a:bodyPr>
            <a:spAutoFit/>
          </a:bodyPr>
          <a:lstStyle/>
          <a:p>
            <a:pPr>
              <a:lnSpc>
                <a:spcPct val="170000"/>
              </a:lnSpc>
            </a:pPr>
            <a:r>
              <a:rPr lang="en-US" altLang="zh-CN" sz="2800" b="1" dirty="0">
                <a:latin typeface="楷体" panose="02010609060101010101" charset="-122"/>
                <a:ea typeface="楷体" panose="02010609060101010101" charset="-122"/>
                <a:sym typeface="宋体" panose="02010600030101010101" pitchFamily="2" charset="-122"/>
              </a:rPr>
              <a:t>“</a:t>
            </a:r>
            <a:r>
              <a:rPr lang="zh-CN" altLang="zh-CN" sz="2800" b="1" dirty="0">
                <a:latin typeface="楷体" panose="02010609060101010101" charset="-122"/>
                <a:ea typeface="楷体" panose="02010609060101010101" charset="-122"/>
                <a:sym typeface="宋体" panose="02010600030101010101" pitchFamily="2" charset="-122"/>
              </a:rPr>
              <a:t>学问的基础是事实和证据</a:t>
            </a:r>
            <a:r>
              <a:rPr lang="en-US" altLang="zh-CN" sz="2800" b="1" dirty="0">
                <a:latin typeface="楷体" panose="02010609060101010101" charset="-122"/>
                <a:ea typeface="楷体" panose="02010609060101010101" charset="-122"/>
                <a:sym typeface="宋体" panose="02010600030101010101" pitchFamily="2" charset="-122"/>
              </a:rPr>
              <a:t>”</a:t>
            </a:r>
            <a:endParaRPr lang="en-US" altLang="zh-CN" sz="2800" b="1" dirty="0">
              <a:latin typeface="楷体" panose="02010609060101010101" charset="-122"/>
              <a:ea typeface="楷体" panose="02010609060101010101" charset="-122"/>
              <a:sym typeface="宋体" panose="02010600030101010101" pitchFamily="2" charset="-122"/>
            </a:endParaRPr>
          </a:p>
          <a:p>
            <a:pPr>
              <a:lnSpc>
                <a:spcPct val="170000"/>
              </a:lnSpc>
            </a:pPr>
            <a:r>
              <a:rPr lang="en-US" altLang="zh-CN" sz="2800" b="1" dirty="0">
                <a:latin typeface="楷体" panose="02010609060101010101" charset="-122"/>
                <a:ea typeface="楷体" panose="02010609060101010101" charset="-122"/>
              </a:rPr>
              <a:t>“事实和</a:t>
            </a:r>
            <a:r>
              <a:rPr lang="zh-CN" altLang="en-US" sz="2800" b="1" dirty="0">
                <a:latin typeface="楷体" panose="02010609060101010101" charset="-122"/>
                <a:ea typeface="楷体" panose="02010609060101010101" charset="-122"/>
              </a:rPr>
              <a:t>证据</a:t>
            </a:r>
            <a:r>
              <a:rPr lang="en-US" altLang="zh-CN" sz="2800" b="1" dirty="0">
                <a:latin typeface="楷体" panose="02010609060101010101" charset="-122"/>
                <a:ea typeface="楷体" panose="02010609060101010101" charset="-122"/>
              </a:rPr>
              <a:t>的来源有两种……”</a:t>
            </a:r>
            <a:endParaRPr lang="en-US" altLang="zh-CN" sz="2800" b="1" dirty="0">
              <a:latin typeface="楷体" panose="02010609060101010101" charset="-122"/>
              <a:ea typeface="楷体" panose="02010609060101010101" charset="-122"/>
            </a:endParaRPr>
          </a:p>
          <a:p>
            <a:pPr>
              <a:lnSpc>
                <a:spcPct val="170000"/>
              </a:lnSpc>
            </a:pPr>
            <a:r>
              <a:rPr lang="en-US" altLang="zh-CN" sz="2800" b="1" dirty="0">
                <a:latin typeface="楷体" panose="02010609060101010101" charset="-122"/>
                <a:ea typeface="楷体" panose="02010609060101010101" charset="-122"/>
              </a:rPr>
              <a:t>“譬如</a:t>
            </a:r>
            <a:r>
              <a:rPr lang="zh-CN" altLang="en-US" sz="2800" b="1" dirty="0">
                <a:latin typeface="楷体" panose="02010609060101010101" charset="-122"/>
                <a:ea typeface="楷体" panose="02010609060101010101" charset="-122"/>
              </a:rPr>
              <a:t>在</a:t>
            </a:r>
            <a:r>
              <a:rPr lang="en-US" altLang="zh-CN" sz="2800" b="1" dirty="0">
                <a:latin typeface="楷体" panose="02010609060101010101" charset="-122"/>
                <a:ea typeface="楷体" panose="02010609060101010101" charset="-122"/>
              </a:rPr>
              <a:t>国难危急的时候……”</a:t>
            </a:r>
            <a:endParaRPr lang="en-US" altLang="zh-CN" sz="2800" b="1" dirty="0">
              <a:latin typeface="楷体" panose="02010609060101010101" charset="-122"/>
              <a:ea typeface="楷体" panose="02010609060101010101" charset="-122"/>
            </a:endParaRPr>
          </a:p>
          <a:p>
            <a:pPr>
              <a:lnSpc>
                <a:spcPct val="170000"/>
              </a:lnSpc>
            </a:pPr>
            <a:r>
              <a:rPr lang="en-US" altLang="zh-CN" sz="2800" b="1" dirty="0">
                <a:latin typeface="楷体" panose="02010609060101010101" charset="-122"/>
                <a:ea typeface="楷体" panose="02010609060101010101" charset="-122"/>
              </a:rPr>
              <a:t>“做学问也是</a:t>
            </a:r>
            <a:r>
              <a:rPr lang="zh-CN" altLang="en-US" sz="2800" b="1" dirty="0">
                <a:latin typeface="楷体" panose="02010609060101010101" charset="-122"/>
                <a:ea typeface="楷体" panose="02010609060101010101" charset="-122"/>
              </a:rPr>
              <a:t>这样</a:t>
            </a:r>
            <a:r>
              <a:rPr lang="en-US" altLang="zh-CN" sz="2800" b="1" dirty="0">
                <a:latin typeface="楷体" panose="02010609060101010101" charset="-122"/>
                <a:ea typeface="楷体" panose="02010609060101010101" charset="-122"/>
              </a:rPr>
              <a:t>……”</a:t>
            </a:r>
            <a:endParaRPr lang="en-US" altLang="zh-CN" sz="2800" b="1" dirty="0">
              <a:latin typeface="楷体" panose="02010609060101010101" charset="-122"/>
              <a:ea typeface="楷体" panose="02010609060101010101" charset="-122"/>
            </a:endParaRPr>
          </a:p>
        </p:txBody>
      </p:sp>
      <p:sp>
        <p:nvSpPr>
          <p:cNvPr id="3" name="右大括号 2"/>
          <p:cNvSpPr/>
          <p:nvPr/>
        </p:nvSpPr>
        <p:spPr>
          <a:xfrm>
            <a:off x="7687159" y="2262753"/>
            <a:ext cx="420204" cy="1774418"/>
          </a:xfrm>
          <a:prstGeom prst="rightBrace">
            <a:avLst>
              <a:gd name="adj1" fmla="val 30463"/>
              <a:gd name="adj2" fmla="val 50000"/>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cxnSp>
        <p:nvCxnSpPr>
          <p:cNvPr id="4" name="直接箭头连接符 3"/>
          <p:cNvCxnSpPr/>
          <p:nvPr/>
        </p:nvCxnSpPr>
        <p:spPr>
          <a:xfrm flipV="1">
            <a:off x="6945313" y="4711858"/>
            <a:ext cx="1162050" cy="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14" name="文本框 2"/>
          <p:cNvSpPr txBox="1"/>
          <p:nvPr/>
        </p:nvSpPr>
        <p:spPr>
          <a:xfrm>
            <a:off x="8374063" y="2865596"/>
            <a:ext cx="627062" cy="521970"/>
          </a:xfrm>
          <a:prstGeom prst="rect">
            <a:avLst/>
          </a:prstGeom>
          <a:noFill/>
          <a:ln w="9525">
            <a:noFill/>
          </a:ln>
        </p:spPr>
        <p:txBody>
          <a:bodyPr>
            <a:spAutoFit/>
          </a:bodyPr>
          <a:lstStyle/>
          <a:p>
            <a:r>
              <a:rPr lang="zh-CN" altLang="en-US" sz="2800" b="1" dirty="0">
                <a:solidFill>
                  <a:srgbClr val="FF0000"/>
                </a:solidFill>
                <a:latin typeface="楷体" panose="02010609060101010101" charset="-122"/>
                <a:ea typeface="楷体" panose="02010609060101010101" charset="-122"/>
              </a:rPr>
              <a:t>因</a:t>
            </a:r>
            <a:endParaRPr lang="zh-CN" altLang="en-US" sz="2800" b="1" dirty="0">
              <a:solidFill>
                <a:srgbClr val="FF0000"/>
              </a:solidFill>
              <a:latin typeface="楷体" panose="02010609060101010101" charset="-122"/>
              <a:ea typeface="楷体" panose="02010609060101010101" charset="-122"/>
            </a:endParaRPr>
          </a:p>
        </p:txBody>
      </p:sp>
      <p:sp>
        <p:nvSpPr>
          <p:cNvPr id="15" name="文本框 2"/>
          <p:cNvSpPr txBox="1"/>
          <p:nvPr/>
        </p:nvSpPr>
        <p:spPr>
          <a:xfrm>
            <a:off x="8374063" y="4449921"/>
            <a:ext cx="627062" cy="521970"/>
          </a:xfrm>
          <a:prstGeom prst="rect">
            <a:avLst/>
          </a:prstGeom>
          <a:noFill/>
          <a:ln w="9525">
            <a:noFill/>
          </a:ln>
        </p:spPr>
        <p:txBody>
          <a:bodyPr>
            <a:spAutoFit/>
          </a:bodyPr>
          <a:lstStyle/>
          <a:p>
            <a:r>
              <a:rPr lang="zh-CN" altLang="en-US" sz="2800" b="1" dirty="0">
                <a:solidFill>
                  <a:srgbClr val="FF0000"/>
                </a:solidFill>
                <a:latin typeface="楷体" panose="02010609060101010101" charset="-122"/>
                <a:ea typeface="楷体" panose="02010609060101010101" charset="-122"/>
              </a:rPr>
              <a:t>果</a:t>
            </a:r>
            <a:endParaRPr lang="zh-CN" altLang="en-US" sz="2800" b="1" dirty="0">
              <a:solidFill>
                <a:srgbClr val="FF0000"/>
              </a:solidFill>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39" presetClass="entr" presetSubtype="0" ac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500"/>
                            </p:stCondLst>
                            <p:childTnLst>
                              <p:par>
                                <p:cTn id="26" presetID="39" presetClass="entr" presetSubtype="0" accel="10000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2"/>
          <p:cNvSpPr txBox="1"/>
          <p:nvPr/>
        </p:nvSpPr>
        <p:spPr>
          <a:xfrm>
            <a:off x="1964055" y="2094865"/>
            <a:ext cx="8262938" cy="2306955"/>
          </a:xfrm>
          <a:prstGeom prst="rect">
            <a:avLst/>
          </a:prstGeom>
          <a:noFill/>
          <a:ln w="9525">
            <a:noFill/>
          </a:ln>
        </p:spPr>
        <p:txBody>
          <a:bodyPr>
            <a:spAutoFit/>
          </a:bodyPr>
          <a:lstStyle/>
          <a:p>
            <a:pPr>
              <a:lnSpc>
                <a:spcPct val="150000"/>
              </a:lnSpc>
            </a:pPr>
            <a:r>
              <a:rPr lang="en-US" altLang="zh-CN" sz="3200" b="1" dirty="0">
                <a:latin typeface="宋体" panose="02010600030101010101" pitchFamily="2" charset="-122"/>
              </a:rPr>
              <a:t>    </a:t>
            </a:r>
            <a:r>
              <a:rPr lang="zh-CN" altLang="en-US" sz="3200" b="1" dirty="0">
                <a:latin typeface="楷体" panose="02010609060101010101" charset="-122"/>
                <a:ea typeface="楷体" panose="02010609060101010101" charset="-122"/>
              </a:rPr>
              <a:t>做学问所依据的材料有两种：一种是自己亲见的事实根据，这种材料最要紧最可靠；一种是别人的传说，这种材料不一定可靠。</a:t>
            </a:r>
            <a:endParaRPr lang="zh-CN" altLang="en-US" sz="3200" b="1" dirty="0">
              <a:latin typeface="楷体" panose="02010609060101010101" charset="-122"/>
              <a:ea typeface="楷体" panose="02010609060101010101" charset="-122"/>
            </a:endParaRPr>
          </a:p>
        </p:txBody>
      </p:sp>
      <p:sp>
        <p:nvSpPr>
          <p:cNvPr id="82947" name="文本框 2"/>
          <p:cNvSpPr txBox="1"/>
          <p:nvPr/>
        </p:nvSpPr>
        <p:spPr>
          <a:xfrm>
            <a:off x="1964055" y="1363028"/>
            <a:ext cx="1406525" cy="582612"/>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观点：</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0" name="文本框 2"/>
          <p:cNvSpPr txBox="1"/>
          <p:nvPr/>
        </p:nvSpPr>
        <p:spPr>
          <a:xfrm>
            <a:off x="1851660" y="802005"/>
            <a:ext cx="1319530" cy="583565"/>
          </a:xfrm>
          <a:prstGeom prst="rect">
            <a:avLst/>
          </a:prstGeom>
          <a:noFill/>
          <a:ln w="9525">
            <a:noFill/>
          </a:ln>
        </p:spPr>
        <p:txBody>
          <a:bodyPr wrap="square">
            <a:spAutoFit/>
          </a:bodyPr>
          <a:lstStyle/>
          <a:p>
            <a:r>
              <a:rPr lang="zh-CN" altLang="en-US" sz="3200" b="1" dirty="0">
                <a:solidFill>
                  <a:srgbClr val="FF0000"/>
                </a:solidFill>
                <a:latin typeface="黑体" panose="02010609060101010101" pitchFamily="49" charset="-122"/>
                <a:ea typeface="黑体" panose="02010609060101010101" pitchFamily="49" charset="-122"/>
              </a:rPr>
              <a:t>作用：</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3" name="文本框 2"/>
          <p:cNvSpPr txBox="1"/>
          <p:nvPr/>
        </p:nvSpPr>
        <p:spPr>
          <a:xfrm>
            <a:off x="1982153" y="1385253"/>
            <a:ext cx="8270875" cy="3969385"/>
          </a:xfrm>
          <a:prstGeom prst="rect">
            <a:avLst/>
          </a:prstGeom>
          <a:noFill/>
          <a:ln w="9525">
            <a:noFill/>
          </a:ln>
        </p:spPr>
        <p:txBody>
          <a:bodyPr>
            <a:spAutoFit/>
          </a:bodyPr>
          <a:lstStyle/>
          <a:p>
            <a:pPr>
              <a:lnSpc>
                <a:spcPct val="140000"/>
              </a:lnSpc>
            </a:pPr>
            <a:r>
              <a:rPr lang="en-US" altLang="zh-CN" sz="3000" b="1" dirty="0">
                <a:solidFill>
                  <a:srgbClr val="C00000"/>
                </a:solidFill>
                <a:latin typeface="宋体" panose="02010600030101010101" pitchFamily="2" charset="-122"/>
              </a:rPr>
              <a:t>    </a:t>
            </a:r>
            <a:r>
              <a:rPr lang="zh-CN" altLang="en-US" sz="3000" b="1" dirty="0">
                <a:solidFill>
                  <a:srgbClr val="0000FF"/>
                </a:solidFill>
                <a:latin typeface="楷体" panose="02010609060101010101" charset="-122"/>
                <a:ea typeface="楷体" panose="02010609060101010101" charset="-122"/>
                <a:cs typeface="楷体" panose="02010609060101010101" charset="-122"/>
              </a:rPr>
              <a:t>①引出下文，使文章上下紧紧相联。</a:t>
            </a:r>
            <a:r>
              <a:rPr lang="zh-CN" altLang="en-US" sz="3000" b="1" dirty="0">
                <a:latin typeface="楷体" panose="02010609060101010101" charset="-122"/>
                <a:ea typeface="楷体" panose="02010609060101010101" charset="-122"/>
                <a:cs typeface="楷体" panose="02010609060101010101" charset="-122"/>
              </a:rPr>
              <a:t>这段讲了做学问的一个必不可少的依据是“靠别人的传说”，下文紧接着就谈论如何对待这“传说”。</a:t>
            </a:r>
            <a:r>
              <a:rPr lang="zh-CN" altLang="en-US" sz="3000" b="1" dirty="0">
                <a:solidFill>
                  <a:srgbClr val="0000FF"/>
                </a:solidFill>
                <a:latin typeface="楷体" panose="02010609060101010101" charset="-122"/>
                <a:ea typeface="楷体" panose="02010609060101010101" charset="-122"/>
                <a:cs typeface="楷体" panose="02010609060101010101" charset="-122"/>
              </a:rPr>
              <a:t>②形成层进，使文章论说深入一步，进了一层。</a:t>
            </a:r>
            <a:r>
              <a:rPr lang="zh-CN" altLang="en-US" sz="3000" b="1" dirty="0">
                <a:latin typeface="楷体" panose="02010609060101010101" charset="-122"/>
                <a:ea typeface="楷体" panose="02010609060101010101" charset="-122"/>
                <a:cs typeface="楷体" panose="02010609060101010101" charset="-122"/>
              </a:rPr>
              <a:t>这段讲学问的基础是什么，下面进一步讲如何对待这个基础，内容深入了。</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4" name="文本框 2"/>
          <p:cNvSpPr txBox="1"/>
          <p:nvPr/>
        </p:nvSpPr>
        <p:spPr>
          <a:xfrm>
            <a:off x="2028190" y="971233"/>
            <a:ext cx="8013700" cy="4246245"/>
          </a:xfrm>
          <a:prstGeom prst="rect">
            <a:avLst/>
          </a:prstGeom>
          <a:noFill/>
          <a:ln w="9525">
            <a:noFill/>
          </a:ln>
        </p:spPr>
        <p:txBody>
          <a:bodyPr>
            <a:spAutoFit/>
          </a:bodyPr>
          <a:lstStyle/>
          <a:p>
            <a:pPr>
              <a:lnSpc>
                <a:spcPct val="150000"/>
              </a:lnSpc>
            </a:pPr>
            <a:r>
              <a:rPr lang="zh-CN" altLang="en-US" sz="3000" b="1" dirty="0">
                <a:solidFill>
                  <a:srgbClr val="0000FF"/>
                </a:solidFill>
                <a:latin typeface="楷体" panose="02010609060101010101" charset="-122"/>
                <a:ea typeface="楷体" panose="02010609060101010101" charset="-122"/>
                <a:cs typeface="楷体" panose="02010609060101010101" charset="-122"/>
              </a:rPr>
              <a:t>③铺石垫基，使文章的说服力增强。</a:t>
            </a:r>
            <a:r>
              <a:rPr lang="zh-CN" altLang="en-US" sz="3000" b="1" dirty="0">
                <a:latin typeface="楷体" panose="02010609060101010101" charset="-122"/>
                <a:ea typeface="楷体" panose="02010609060101010101" charset="-122"/>
                <a:cs typeface="楷体" panose="02010609060101010101" charset="-122"/>
              </a:rPr>
              <a:t>做学问应该如何对待传说这个关系到全篇中心议题的问题，本段虽未加以论说，“别人的传说，不一定可靠”这点已在本段得到说明，这就为后文论述做学问应该如何对待传说垫下了基石，增强了文章的说服力。</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68609" name="文本框 2"/>
          <p:cNvSpPr txBox="1">
            <a:spLocks noChangeArrowheads="1"/>
          </p:cNvSpPr>
          <p:nvPr/>
        </p:nvSpPr>
        <p:spPr bwMode="auto">
          <a:xfrm>
            <a:off x="1316635" y="1293505"/>
            <a:ext cx="9744710" cy="2168525"/>
          </a:xfrm>
          <a:prstGeom prst="rect">
            <a:avLst/>
          </a:prstGeom>
          <a:noFill/>
          <a:ln w="9525">
            <a:noFill/>
            <a:miter lim="800000"/>
          </a:ln>
        </p:spPr>
        <p:txBody>
          <a:bodyPr wrap="square">
            <a:spAutoFit/>
          </a:bodyPr>
          <a:lstStyle/>
          <a:p>
            <a:pPr marR="0" defTabSz="914400">
              <a:lnSpc>
                <a:spcPct val="150000"/>
              </a:lnSpc>
              <a:buClrTx/>
              <a:buSzTx/>
              <a:buFont typeface="Arial" panose="020B0604020202020204" pitchFamily="34" charset="0"/>
              <a:buNone/>
              <a:defRPr/>
            </a:pPr>
            <a:r>
              <a:rPr kumimoji="0" lang="en-US" altLang="zh-CN"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rPr>
              <a:t>1.</a:t>
            </a:r>
            <a:r>
              <a:rPr kumimoji="0" lang="zh-CN" altLang="en-US"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rPr>
              <a:t>理解怀疑精神的内涵及重要意义。</a:t>
            </a:r>
            <a:endParaRPr kumimoji="0" lang="en-US" altLang="zh-CN"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endParaRPr>
          </a:p>
          <a:p>
            <a:pPr marL="355600" marR="0" indent="-355600" defTabSz="914400">
              <a:lnSpc>
                <a:spcPct val="150000"/>
              </a:lnSpc>
              <a:buClrTx/>
              <a:buSzTx/>
              <a:buFont typeface="Arial" panose="020B0604020202020204" pitchFamily="34" charset="0"/>
              <a:buNone/>
              <a:defRPr/>
            </a:pPr>
            <a:r>
              <a:rPr kumimoji="0" lang="en-US" altLang="zh-CN"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rPr>
              <a:t>2.</a:t>
            </a:r>
            <a:r>
              <a:rPr kumimoji="0" lang="zh-CN" altLang="en-US"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rPr>
              <a:t>学习本文论证方法，把握议论文严密的论证结构。</a:t>
            </a:r>
            <a:endParaRPr kumimoji="0" lang="en-US" altLang="zh-CN"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endParaRPr>
          </a:p>
          <a:p>
            <a:pPr marL="355600" marR="0" indent="-355600" defTabSz="914400">
              <a:lnSpc>
                <a:spcPct val="150000"/>
              </a:lnSpc>
              <a:buClrTx/>
              <a:buSzTx/>
              <a:buFont typeface="Arial" panose="020B0604020202020204" pitchFamily="34" charset="0"/>
              <a:buNone/>
              <a:defRPr/>
            </a:pPr>
            <a:r>
              <a:rPr kumimoji="0" lang="en-US" altLang="zh-CN"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rPr>
              <a:t>3.</a:t>
            </a:r>
            <a:r>
              <a:rPr kumimoji="0" lang="zh-CN" altLang="en-US" sz="3000" b="1" kern="1200" cap="none" spc="0" normalizeH="0" baseline="0" noProof="0" dirty="0">
                <a:latin typeface="楷体" panose="02010609060101010101" charset="-122"/>
                <a:ea typeface="楷体" panose="02010609060101010101" charset="-122"/>
                <a:cs typeface="楷体" panose="02010609060101010101" charset="-122"/>
                <a:sym typeface="宋体" panose="02010600030101010101" pitchFamily="2" charset="-122"/>
              </a:rPr>
              <a:t>结合具体语段体会本文逻辑严密、语言准确的特点。</a:t>
            </a:r>
            <a:endParaRPr kumimoji="0" lang="en-US" altLang="zh-CN" sz="3000" b="1" kern="1200" cap="none" spc="0" normalizeH="0" baseline="0" noProof="0" dirty="0">
              <a:latin typeface="楷体" panose="02010609060101010101" charset="-122"/>
              <a:ea typeface="楷体" panose="02010609060101010101" charset="-122"/>
              <a:cs typeface="楷体" panose="02010609060101010101" charset="-122"/>
            </a:endParaRPr>
          </a:p>
        </p:txBody>
      </p:sp>
      <p:grpSp>
        <p:nvGrpSpPr>
          <p:cNvPr id="2" name="组合 1"/>
          <p:cNvGrpSpPr/>
          <p:nvPr/>
        </p:nvGrpSpPr>
        <p:grpSpPr>
          <a:xfrm>
            <a:off x="156845" y="129540"/>
            <a:ext cx="3270885" cy="681355"/>
            <a:chOff x="247" y="204"/>
            <a:chExt cx="5151" cy="107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学习目标</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8" name="文本框 2"/>
          <p:cNvSpPr txBox="1"/>
          <p:nvPr/>
        </p:nvSpPr>
        <p:spPr>
          <a:xfrm>
            <a:off x="2164715" y="1007110"/>
            <a:ext cx="7132638" cy="584200"/>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第四段可分为哪几层？分别讲了什么？</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5" name="文本框 1"/>
          <p:cNvSpPr txBox="1"/>
          <p:nvPr/>
        </p:nvSpPr>
        <p:spPr>
          <a:xfrm>
            <a:off x="2164715" y="1985010"/>
            <a:ext cx="8067675" cy="1476375"/>
          </a:xfrm>
          <a:prstGeom prst="rect">
            <a:avLst/>
          </a:prstGeom>
          <a:noFill/>
          <a:ln w="9525">
            <a:noFill/>
          </a:ln>
        </p:spPr>
        <p:txBody>
          <a:bodyPr>
            <a:spAutoFit/>
          </a:bodyPr>
          <a:lstStyle/>
          <a:p>
            <a:pPr>
              <a:lnSpc>
                <a:spcPct val="150000"/>
              </a:lnSpc>
            </a:pPr>
            <a:r>
              <a:rPr lang="en-US" altLang="zh-CN" sz="3000" b="1" dirty="0">
                <a:latin typeface="楷体" panose="02010609060101010101" charset="-122"/>
                <a:ea typeface="楷体" panose="02010609060101010101" charset="-122"/>
              </a:rPr>
              <a:t>    1.“</a:t>
            </a:r>
            <a:r>
              <a:rPr lang="zh-CN" altLang="en-US" sz="3000" b="1" dirty="0">
                <a:latin typeface="楷体" panose="02010609060101010101" charset="-122"/>
                <a:ea typeface="楷体" panose="02010609060101010101" charset="-122"/>
              </a:rPr>
              <a:t>我们对于传说的话</a:t>
            </a:r>
            <a:r>
              <a:rPr lang="en-US" altLang="zh-CN" sz="3000" b="1" dirty="0">
                <a:latin typeface="楷体" panose="02010609060101010101" charset="-122"/>
                <a:ea typeface="楷体" panose="02010609060101010101" charset="-122"/>
              </a:rPr>
              <a:t>……</a:t>
            </a:r>
            <a:r>
              <a:rPr lang="zh-CN" altLang="en-US" sz="3000" b="1" dirty="0">
                <a:latin typeface="楷体" panose="02010609060101010101" charset="-122"/>
                <a:ea typeface="楷体" panose="02010609060101010101" charset="-122"/>
              </a:rPr>
              <a:t>也是做一切学问的基本条件。</a:t>
            </a:r>
            <a:r>
              <a:rPr lang="en-US" altLang="zh-CN" sz="3000" b="1" dirty="0">
                <a:latin typeface="楷体" panose="02010609060101010101" charset="-122"/>
                <a:ea typeface="楷体" panose="02010609060101010101" charset="-122"/>
              </a:rPr>
              <a:t>”</a:t>
            </a:r>
            <a:endParaRPr lang="en-US" altLang="zh-CN" sz="3000" b="1" dirty="0">
              <a:latin typeface="楷体" panose="02010609060101010101" charset="-122"/>
              <a:ea typeface="楷体" panose="02010609060101010101" charset="-122"/>
            </a:endParaRPr>
          </a:p>
        </p:txBody>
      </p:sp>
      <p:sp>
        <p:nvSpPr>
          <p:cNvPr id="7" name="文本框 2"/>
          <p:cNvSpPr txBox="1"/>
          <p:nvPr/>
        </p:nvSpPr>
        <p:spPr>
          <a:xfrm>
            <a:off x="2164715" y="3697923"/>
            <a:ext cx="8067675" cy="1476375"/>
          </a:xfrm>
          <a:prstGeom prst="rect">
            <a:avLst/>
          </a:prstGeom>
          <a:noFill/>
          <a:ln w="9525">
            <a:noFill/>
          </a:ln>
        </p:spPr>
        <p:txBody>
          <a:bodyPr>
            <a:spAutoFit/>
          </a:bodyPr>
          <a:lstStyle/>
          <a:p>
            <a:pPr>
              <a:lnSpc>
                <a:spcPct val="150000"/>
              </a:lnSpc>
            </a:pPr>
            <a:r>
              <a:rPr lang="en-US" altLang="zh-CN" sz="3000" b="1" dirty="0">
                <a:solidFill>
                  <a:srgbClr val="0000FF"/>
                </a:solidFill>
                <a:latin typeface="宋体" panose="02010600030101010101" pitchFamily="2" charset="-122"/>
              </a:rPr>
              <a:t>    </a:t>
            </a:r>
            <a:r>
              <a:rPr lang="zh-CN" altLang="zh-CN" sz="3000" b="1" dirty="0">
                <a:solidFill>
                  <a:srgbClr val="0000FF"/>
                </a:solidFill>
                <a:latin typeface="楷体" panose="02010609060101010101" charset="-122"/>
                <a:ea typeface="楷体" panose="02010609060101010101" charset="-122"/>
                <a:cs typeface="楷体" panose="02010609060101010101" charset="-122"/>
              </a:rPr>
              <a:t>事前的思索和不随便轻信的怀疑精神乃是“做一切学问的基本条件”。</a:t>
            </a:r>
            <a:endParaRPr lang="zh-CN" altLang="zh-CN" sz="3000" b="1" dirty="0">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68580" y="227965"/>
            <a:ext cx="3359150" cy="582930"/>
            <a:chOff x="108" y="359"/>
            <a:chExt cx="5290" cy="918"/>
          </a:xfrm>
        </p:grpSpPr>
        <p:sp>
          <p:nvSpPr>
            <p:cNvPr id="38" name="Freeform 127"/>
            <p:cNvSpPr>
              <a:spLocks noEditPoints="1"/>
            </p:cNvSpPr>
            <p:nvPr/>
          </p:nvSpPr>
          <p:spPr bwMode="auto">
            <a:xfrm>
              <a:off x="108" y="359"/>
              <a:ext cx="1236" cy="85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细节探究</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87042" name="文本框 1"/>
          <p:cNvSpPr txBox="1"/>
          <p:nvPr/>
        </p:nvSpPr>
        <p:spPr>
          <a:xfrm>
            <a:off x="991891" y="929323"/>
            <a:ext cx="9918916" cy="1291590"/>
          </a:xfrm>
          <a:prstGeom prst="rect">
            <a:avLst/>
          </a:prstGeom>
          <a:noFill/>
          <a:ln w="9525">
            <a:noFill/>
          </a:ln>
        </p:spPr>
        <p:txBody>
          <a:bodyPr wrap="square">
            <a:spAutoFit/>
          </a:bodyPr>
          <a:lstStyle/>
          <a:p>
            <a:pPr>
              <a:lnSpc>
                <a:spcPct val="130000"/>
              </a:lnSpc>
            </a:pPr>
            <a:r>
              <a:rPr lang="en-US" altLang="zh-CN" sz="3000" b="1" dirty="0">
                <a:latin typeface="楷体" panose="02010609060101010101" charset="-122"/>
                <a:ea typeface="楷体" panose="02010609060101010101" charset="-122"/>
              </a:rPr>
              <a:t>    </a:t>
            </a:r>
            <a:r>
              <a:rPr lang="en-US" altLang="zh-CN" sz="3000" b="1" dirty="0">
                <a:latin typeface="黑体" panose="02010609060101010101" pitchFamily="49" charset="-122"/>
                <a:ea typeface="黑体" panose="02010609060101010101" pitchFamily="49" charset="-122"/>
                <a:cs typeface="黑体" panose="02010609060101010101" pitchFamily="49" charset="-122"/>
              </a:rPr>
              <a:t>2.“</a:t>
            </a:r>
            <a:r>
              <a:rPr lang="zh-CN" altLang="en-US" sz="3000" b="1" dirty="0">
                <a:latin typeface="黑体" panose="02010609060101010101" pitchFamily="49" charset="-122"/>
                <a:ea typeface="黑体" panose="02010609060101010101" pitchFamily="49" charset="-122"/>
                <a:cs typeface="黑体" panose="02010609060101010101" pitchFamily="49" charset="-122"/>
              </a:rPr>
              <a:t>我们听说中国古代有三皇、五帝，便要问问</a:t>
            </a:r>
            <a:r>
              <a:rPr lang="en-US" altLang="zh-CN" sz="3000" b="1" dirty="0">
                <a:latin typeface="黑体" panose="02010609060101010101" pitchFamily="49" charset="-122"/>
                <a:ea typeface="黑体" panose="02010609060101010101" pitchFamily="49" charset="-122"/>
                <a:cs typeface="黑体" panose="02010609060101010101" pitchFamily="49" charset="-122"/>
              </a:rPr>
              <a:t>……</a:t>
            </a:r>
            <a:r>
              <a:rPr lang="zh-CN" altLang="en-US" sz="3000" b="1" dirty="0">
                <a:latin typeface="黑体" panose="02010609060101010101" pitchFamily="49" charset="-122"/>
                <a:ea typeface="黑体" panose="02010609060101010101" pitchFamily="49" charset="-122"/>
                <a:cs typeface="黑体" panose="02010609060101010101" pitchFamily="49" charset="-122"/>
              </a:rPr>
              <a:t>有什么科学根据？</a:t>
            </a:r>
            <a:r>
              <a:rPr lang="en-US" altLang="zh-CN" sz="3000" b="1" dirty="0">
                <a:latin typeface="黑体" panose="02010609060101010101" pitchFamily="49" charset="-122"/>
                <a:ea typeface="黑体" panose="02010609060101010101" pitchFamily="49" charset="-122"/>
                <a:cs typeface="黑体" panose="02010609060101010101" pitchFamily="49" charset="-122"/>
              </a:rPr>
              <a:t>”</a:t>
            </a:r>
            <a:endParaRPr lang="en-US" altLang="zh-CN" sz="3000" b="1" dirty="0">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nvSpPr>
        <p:spPr>
          <a:xfrm>
            <a:off x="1740376" y="2531110"/>
            <a:ext cx="1136650" cy="552450"/>
          </a:xfrm>
          <a:prstGeom prst="rect">
            <a:avLst/>
          </a:prstGeom>
          <a:noFill/>
          <a:ln w="9525">
            <a:noFill/>
          </a:ln>
        </p:spPr>
        <p:txBody>
          <a:bodyPr>
            <a:spAutoFit/>
          </a:bodyPr>
          <a:lstStyle/>
          <a:p>
            <a:r>
              <a:rPr lang="zh-CN" altLang="en-US" sz="3000" b="1" dirty="0">
                <a:solidFill>
                  <a:srgbClr val="0000FF"/>
                </a:solidFill>
                <a:latin typeface="黑体" panose="02010609060101010101" pitchFamily="49" charset="-122"/>
                <a:ea typeface="黑体" panose="02010609060101010101" pitchFamily="49" charset="-122"/>
              </a:rPr>
              <a:t>三皇：</a:t>
            </a:r>
            <a:endParaRPr lang="zh-CN" altLang="en-US" sz="3000" b="1" dirty="0">
              <a:solidFill>
                <a:srgbClr val="0000FF"/>
              </a:solidFill>
              <a:latin typeface="黑体" panose="02010609060101010101" pitchFamily="49" charset="-122"/>
              <a:ea typeface="黑体" panose="02010609060101010101" pitchFamily="49" charset="-122"/>
            </a:endParaRPr>
          </a:p>
        </p:txBody>
      </p:sp>
      <p:sp>
        <p:nvSpPr>
          <p:cNvPr id="4" name="文本框 3"/>
          <p:cNvSpPr txBox="1"/>
          <p:nvPr/>
        </p:nvSpPr>
        <p:spPr>
          <a:xfrm>
            <a:off x="3178645" y="2531110"/>
            <a:ext cx="4408488" cy="553085"/>
          </a:xfrm>
          <a:prstGeom prst="rect">
            <a:avLst/>
          </a:prstGeom>
          <a:noFill/>
          <a:ln w="9525">
            <a:noFill/>
          </a:ln>
        </p:spPr>
        <p:txBody>
          <a:bodyPr>
            <a:spAutoFit/>
          </a:bodyPr>
          <a:lstStyle/>
          <a:p>
            <a:r>
              <a:rPr lang="zh-CN" altLang="zh-CN" sz="3000" b="1" dirty="0">
                <a:latin typeface="楷体" panose="02010609060101010101" charset="-122"/>
                <a:ea typeface="楷体" panose="02010609060101010101" charset="-122"/>
              </a:rPr>
              <a:t>指伏羲、神农、女娲</a:t>
            </a:r>
            <a:endParaRPr lang="zh-CN" altLang="zh-CN" sz="3000" b="1" dirty="0">
              <a:latin typeface="楷体" panose="02010609060101010101" charset="-122"/>
              <a:ea typeface="楷体" panose="02010609060101010101" charset="-122"/>
            </a:endParaRPr>
          </a:p>
        </p:txBody>
      </p:sp>
      <p:sp>
        <p:nvSpPr>
          <p:cNvPr id="5" name="文本框 4"/>
          <p:cNvSpPr txBox="1"/>
          <p:nvPr/>
        </p:nvSpPr>
        <p:spPr>
          <a:xfrm>
            <a:off x="1742281" y="3329623"/>
            <a:ext cx="1135062" cy="554037"/>
          </a:xfrm>
          <a:prstGeom prst="rect">
            <a:avLst/>
          </a:prstGeom>
          <a:noFill/>
          <a:ln w="9525">
            <a:noFill/>
          </a:ln>
        </p:spPr>
        <p:txBody>
          <a:bodyPr>
            <a:spAutoFit/>
          </a:bodyPr>
          <a:lstStyle/>
          <a:p>
            <a:r>
              <a:rPr lang="zh-CN" altLang="en-US" sz="3000" b="1" dirty="0">
                <a:solidFill>
                  <a:srgbClr val="0000FF"/>
                </a:solidFill>
                <a:latin typeface="黑体" panose="02010609060101010101" pitchFamily="49" charset="-122"/>
                <a:ea typeface="黑体" panose="02010609060101010101" pitchFamily="49" charset="-122"/>
              </a:rPr>
              <a:t>五帝：</a:t>
            </a:r>
            <a:endParaRPr lang="zh-CN" altLang="en-US" sz="3000" b="1" dirty="0">
              <a:solidFill>
                <a:srgbClr val="0000FF"/>
              </a:solidFill>
              <a:latin typeface="黑体" panose="02010609060101010101" pitchFamily="49" charset="-122"/>
              <a:ea typeface="黑体" panose="02010609060101010101" pitchFamily="49" charset="-122"/>
            </a:endParaRPr>
          </a:p>
        </p:txBody>
      </p:sp>
      <p:sp>
        <p:nvSpPr>
          <p:cNvPr id="6" name="文本框 5"/>
          <p:cNvSpPr txBox="1"/>
          <p:nvPr/>
        </p:nvSpPr>
        <p:spPr>
          <a:xfrm>
            <a:off x="3178638" y="3362206"/>
            <a:ext cx="5645150" cy="553085"/>
          </a:xfrm>
          <a:prstGeom prst="rect">
            <a:avLst/>
          </a:prstGeom>
          <a:noFill/>
          <a:ln w="9525">
            <a:noFill/>
          </a:ln>
        </p:spPr>
        <p:txBody>
          <a:bodyPr>
            <a:spAutoFit/>
          </a:bodyPr>
          <a:lstStyle/>
          <a:p>
            <a:r>
              <a:rPr lang="zh-CN" altLang="zh-CN" sz="3000" b="1" dirty="0">
                <a:latin typeface="楷体" panose="02010609060101010101" charset="-122"/>
                <a:ea typeface="楷体" panose="02010609060101010101" charset="-122"/>
              </a:rPr>
              <a:t>黄帝、颛顼、帝喾、唐尧、虞舜</a:t>
            </a:r>
            <a:endParaRPr lang="zh-CN" altLang="zh-CN" sz="3000" b="1" dirty="0">
              <a:latin typeface="楷体" panose="02010609060101010101" charset="-122"/>
              <a:ea typeface="楷体" panose="02010609060101010101" charset="-122"/>
            </a:endParaRPr>
          </a:p>
        </p:txBody>
      </p:sp>
      <p:sp>
        <p:nvSpPr>
          <p:cNvPr id="7" name="文本框 6"/>
          <p:cNvSpPr txBox="1"/>
          <p:nvPr/>
        </p:nvSpPr>
        <p:spPr>
          <a:xfrm>
            <a:off x="1742281" y="4167823"/>
            <a:ext cx="1849437" cy="554037"/>
          </a:xfrm>
          <a:prstGeom prst="rect">
            <a:avLst/>
          </a:prstGeom>
          <a:noFill/>
          <a:ln w="9525">
            <a:noFill/>
          </a:ln>
        </p:spPr>
        <p:txBody>
          <a:bodyPr>
            <a:spAutoFit/>
          </a:bodyPr>
          <a:lstStyle/>
          <a:p>
            <a:r>
              <a:rPr lang="zh-CN" altLang="en-US" sz="3000" b="1" dirty="0">
                <a:solidFill>
                  <a:srgbClr val="0000FF"/>
                </a:solidFill>
                <a:latin typeface="黑体" panose="02010609060101010101" pitchFamily="49" charset="-122"/>
                <a:ea typeface="黑体" panose="02010609060101010101" pitchFamily="49" charset="-122"/>
              </a:rPr>
              <a:t>腐草为莹：</a:t>
            </a:r>
            <a:endParaRPr lang="zh-CN" altLang="en-US" sz="3000" b="1" dirty="0">
              <a:solidFill>
                <a:srgbClr val="0000FF"/>
              </a:solidFill>
              <a:latin typeface="黑体" panose="02010609060101010101" pitchFamily="49" charset="-122"/>
              <a:ea typeface="黑体" panose="02010609060101010101" pitchFamily="49" charset="-122"/>
            </a:endParaRPr>
          </a:p>
        </p:txBody>
      </p:sp>
      <p:sp>
        <p:nvSpPr>
          <p:cNvPr id="9" name="文本框 8"/>
          <p:cNvSpPr txBox="1"/>
          <p:nvPr/>
        </p:nvSpPr>
        <p:spPr>
          <a:xfrm>
            <a:off x="1580826" y="4814850"/>
            <a:ext cx="9918915" cy="692497"/>
          </a:xfrm>
          <a:prstGeom prst="rect">
            <a:avLst/>
          </a:prstGeom>
          <a:noFill/>
          <a:ln w="9525">
            <a:noFill/>
          </a:ln>
        </p:spPr>
        <p:txBody>
          <a:bodyPr wrap="square">
            <a:spAutoFit/>
          </a:bodyPr>
          <a:lstStyle/>
          <a:p>
            <a:pPr>
              <a:lnSpc>
                <a:spcPct val="130000"/>
              </a:lnSpc>
            </a:pPr>
            <a:r>
              <a:rPr lang="zh-CN" altLang="zh-CN" sz="3000" b="1" dirty="0">
                <a:latin typeface="楷体" panose="02010609060101010101" charset="-122"/>
                <a:ea typeface="楷体" panose="02010609060101010101" charset="-122"/>
                <a:cs typeface="楷体" panose="02010609060101010101" charset="-122"/>
              </a:rPr>
              <a:t>据《礼记·月令》篇：“季夏之月</a:t>
            </a:r>
            <a:r>
              <a:rPr lang="en-US" altLang="zh-CN" sz="3000" b="1" dirty="0">
                <a:latin typeface="楷体" panose="02010609060101010101" charset="-122"/>
                <a:ea typeface="楷体" panose="02010609060101010101" charset="-122"/>
                <a:cs typeface="楷体" panose="02010609060101010101" charset="-122"/>
              </a:rPr>
              <a:t>……</a:t>
            </a:r>
            <a:r>
              <a:rPr lang="zh-CN" altLang="zh-CN" sz="3000" b="1" dirty="0">
                <a:latin typeface="楷体" panose="02010609060101010101" charset="-122"/>
                <a:ea typeface="楷体" panose="02010609060101010101" charset="-122"/>
                <a:cs typeface="楷体" panose="02010609060101010101" charset="-122"/>
              </a:rPr>
              <a:t>腐草为萤”。</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par>
                          <p:cTn id="28" fill="hold">
                            <p:stCondLst>
                              <p:cond delay="500"/>
                            </p:stCondLst>
                            <p:childTnLst>
                              <p:par>
                                <p:cTn id="29" presetID="1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5" name="文本框 1"/>
          <p:cNvSpPr txBox="1"/>
          <p:nvPr/>
        </p:nvSpPr>
        <p:spPr>
          <a:xfrm>
            <a:off x="650928" y="2416616"/>
            <a:ext cx="10879810" cy="784830"/>
          </a:xfrm>
          <a:prstGeom prst="rect">
            <a:avLst/>
          </a:prstGeom>
          <a:noFill/>
          <a:ln w="9525">
            <a:noFill/>
          </a:ln>
        </p:spPr>
        <p:txBody>
          <a:bodyPr wrap="square">
            <a:spAutoFit/>
          </a:bodyPr>
          <a:lstStyle/>
          <a:p>
            <a:pPr>
              <a:lnSpc>
                <a:spcPct val="150000"/>
              </a:lnSpc>
            </a:pPr>
            <a:r>
              <a:rPr lang="en-US" altLang="zh-CN" sz="3000" b="1" dirty="0">
                <a:latin typeface="楷体" panose="02010609060101010101" charset="-122"/>
                <a:ea typeface="楷体" panose="02010609060101010101" charset="-122"/>
                <a:cs typeface="楷体" panose="02010609060101010101" charset="-122"/>
              </a:rPr>
              <a:t>    3.“</a:t>
            </a:r>
            <a:r>
              <a:rPr lang="zh-CN" altLang="en-US" sz="3000" b="1" dirty="0">
                <a:latin typeface="楷体" panose="02010609060101010101" charset="-122"/>
                <a:ea typeface="楷体" panose="02010609060101010101" charset="-122"/>
                <a:cs typeface="楷体" panose="02010609060101010101" charset="-122"/>
              </a:rPr>
              <a:t>我们若能这样追问，一切虚妄的学说便不攻自破了。</a:t>
            </a:r>
            <a:r>
              <a:rPr lang="en-US" altLang="zh-CN" sz="3000" b="1" dirty="0">
                <a:latin typeface="楷体" panose="02010609060101010101" charset="-122"/>
                <a:ea typeface="楷体" panose="02010609060101010101" charset="-122"/>
                <a:cs typeface="楷体" panose="02010609060101010101" charset="-122"/>
              </a:rPr>
              <a:t>”</a:t>
            </a:r>
            <a:endParaRPr lang="en-US" altLang="zh-CN" sz="3000" b="1" dirty="0">
              <a:latin typeface="楷体" panose="02010609060101010101" charset="-122"/>
              <a:ea typeface="楷体" panose="02010609060101010101" charset="-122"/>
              <a:cs typeface="楷体" panose="02010609060101010101" charset="-122"/>
            </a:endParaRPr>
          </a:p>
        </p:txBody>
      </p:sp>
      <p:sp>
        <p:nvSpPr>
          <p:cNvPr id="7" name="文本框 2"/>
          <p:cNvSpPr txBox="1"/>
          <p:nvPr/>
        </p:nvSpPr>
        <p:spPr>
          <a:xfrm>
            <a:off x="2157655" y="4215276"/>
            <a:ext cx="6419850" cy="554037"/>
          </a:xfrm>
          <a:prstGeom prst="rect">
            <a:avLst/>
          </a:prstGeom>
          <a:noFill/>
          <a:ln w="9525">
            <a:noFill/>
          </a:ln>
        </p:spPr>
        <p:txBody>
          <a:bodyPr>
            <a:spAutoFit/>
          </a:bodyPr>
          <a:lstStyle/>
          <a:p>
            <a:r>
              <a:rPr lang="zh-CN" altLang="zh-CN" sz="3000" b="1" dirty="0">
                <a:solidFill>
                  <a:srgbClr val="0000FF"/>
                </a:solidFill>
                <a:latin typeface="楷体" panose="02010609060101010101" charset="-122"/>
                <a:ea typeface="楷体" panose="02010609060101010101" charset="-122"/>
              </a:rPr>
              <a:t>指出怀疑的精神对做学问的重要意义</a:t>
            </a:r>
            <a:endParaRPr lang="zh-CN" altLang="zh-CN" sz="3000" b="1" dirty="0">
              <a:solidFill>
                <a:srgbClr val="0000FF"/>
              </a:solidFill>
              <a:latin typeface="楷体" panose="02010609060101010101" charset="-122"/>
              <a:ea typeface="楷体" panose="02010609060101010101" charset="-122"/>
            </a:endParaRPr>
          </a:p>
        </p:txBody>
      </p:sp>
      <p:sp>
        <p:nvSpPr>
          <p:cNvPr id="88068" name="文本框 2"/>
          <p:cNvSpPr txBox="1"/>
          <p:nvPr/>
        </p:nvSpPr>
        <p:spPr>
          <a:xfrm>
            <a:off x="1353487" y="771105"/>
            <a:ext cx="8983883" cy="1292662"/>
          </a:xfrm>
          <a:prstGeom prst="rect">
            <a:avLst/>
          </a:prstGeom>
          <a:noFill/>
          <a:ln w="9525">
            <a:noFill/>
          </a:ln>
        </p:spPr>
        <p:txBody>
          <a:bodyPr wrap="square">
            <a:spAutoFit/>
          </a:bodyPr>
          <a:lstStyle/>
          <a:p>
            <a:pPr>
              <a:lnSpc>
                <a:spcPct val="130000"/>
              </a:lnSpc>
            </a:pPr>
            <a:r>
              <a:rPr lang="zh-CN" altLang="en-US" sz="3000" b="1" dirty="0">
                <a:solidFill>
                  <a:srgbClr val="FF0000"/>
                </a:solidFill>
                <a:latin typeface="楷体" panose="02010609060101010101" charset="-122"/>
                <a:ea typeface="楷体" panose="02010609060101010101" charset="-122"/>
                <a:cs typeface="楷体" panose="02010609060101010101" charset="-122"/>
              </a:rPr>
              <a:t>举例论证：</a:t>
            </a:r>
            <a:r>
              <a:rPr lang="zh-CN" altLang="zh-CN" sz="3000" b="1" dirty="0">
                <a:latin typeface="楷体" panose="02010609060101010101" charset="-122"/>
                <a:ea typeface="楷体" panose="02010609060101010101" charset="-122"/>
                <a:cs typeface="楷体" panose="02010609060101010101" charset="-122"/>
              </a:rPr>
              <a:t>举二例（“三皇、五帝”的传说、“腐草为萤”的记载）具体说明如何以怀疑的精神对待传说。</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89090" name="文本框 2"/>
          <p:cNvSpPr txBox="1"/>
          <p:nvPr/>
        </p:nvSpPr>
        <p:spPr>
          <a:xfrm>
            <a:off x="2172696" y="821351"/>
            <a:ext cx="5505450" cy="582612"/>
          </a:xfrm>
          <a:prstGeom prst="rect">
            <a:avLst/>
          </a:prstGeom>
          <a:noFill/>
          <a:ln w="9525">
            <a:noFill/>
          </a:ln>
        </p:spPr>
        <p:txBody>
          <a:bodyPr>
            <a:spAutoFit/>
          </a:bodyPr>
          <a:lstStyle/>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本段的中心在哪层？</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为什么？</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2"/>
          <p:cNvSpPr txBox="1"/>
          <p:nvPr/>
        </p:nvSpPr>
        <p:spPr>
          <a:xfrm>
            <a:off x="1351286" y="1708846"/>
            <a:ext cx="8908592" cy="2862322"/>
          </a:xfrm>
          <a:prstGeom prst="rect">
            <a:avLst/>
          </a:prstGeom>
          <a:noFill/>
          <a:ln w="9525">
            <a:noFill/>
          </a:ln>
        </p:spPr>
        <p:txBody>
          <a:bodyPr wrap="square">
            <a:spAutoFit/>
          </a:bodyPr>
          <a:lstStyle/>
          <a:p>
            <a:pPr>
              <a:lnSpc>
                <a:spcPct val="150000"/>
              </a:lnSpc>
            </a:pPr>
            <a:r>
              <a:rPr lang="en-US" altLang="zh-CN" sz="3000" b="1" dirty="0">
                <a:latin typeface="宋体" panose="02010600030101010101" pitchFamily="2" charset="-122"/>
              </a:rPr>
              <a:t>    </a:t>
            </a:r>
            <a:r>
              <a:rPr lang="zh-CN" altLang="zh-CN" sz="3000" b="1" dirty="0">
                <a:latin typeface="楷体" panose="02010609060101010101" charset="-122"/>
                <a:ea typeface="楷体" panose="02010609060101010101" charset="-122"/>
              </a:rPr>
              <a:t>第三层。本文是在提出总论点后设立分论点加以论证，第三段以一个方面论证总论点，阐明为什么怀疑精神是做一切学问的基本条件，这是第一个分论点的内容，本段第三层说的就是这个内容。</a:t>
            </a:r>
            <a:endParaRPr lang="zh-CN" altLang="zh-CN" sz="30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90114" name="文本框 2"/>
          <p:cNvSpPr txBox="1"/>
          <p:nvPr/>
        </p:nvSpPr>
        <p:spPr>
          <a:xfrm>
            <a:off x="1007389" y="551277"/>
            <a:ext cx="9825925" cy="1372683"/>
          </a:xfrm>
          <a:prstGeom prst="rect">
            <a:avLst/>
          </a:prstGeom>
          <a:noFill/>
          <a:ln w="9525">
            <a:noFill/>
          </a:ln>
        </p:spPr>
        <p:txBody>
          <a:bodyPr wrap="square">
            <a:spAutoFit/>
          </a:bodyPr>
          <a:lstStyle/>
          <a:p>
            <a:pPr>
              <a:lnSpc>
                <a:spcPct val="130000"/>
              </a:lnSpc>
            </a:pPr>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zh-CN"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第五段和第四段同是谈怀疑精神对做学问的意义，为什么写了第四段还写第五段？两段的内容有何不同？</a:t>
            </a:r>
            <a:endParaRPr lang="zh-CN"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2"/>
          <p:cNvSpPr txBox="1"/>
          <p:nvPr/>
        </p:nvSpPr>
        <p:spPr>
          <a:xfrm>
            <a:off x="1265458" y="2650087"/>
            <a:ext cx="9660848" cy="2012859"/>
          </a:xfrm>
          <a:prstGeom prst="rect">
            <a:avLst/>
          </a:prstGeom>
          <a:noFill/>
          <a:ln w="9525">
            <a:noFill/>
          </a:ln>
        </p:spPr>
        <p:txBody>
          <a:bodyPr wrap="square">
            <a:spAutoFit/>
          </a:bodyPr>
          <a:lstStyle/>
          <a:p>
            <a:pPr>
              <a:lnSpc>
                <a:spcPct val="130000"/>
              </a:lnSpc>
            </a:pPr>
            <a:r>
              <a:rPr lang="en-US" altLang="zh-CN" sz="3000" b="1" dirty="0">
                <a:latin typeface="宋体" panose="02010600030101010101" pitchFamily="2" charset="-122"/>
              </a:rPr>
              <a:t>    </a:t>
            </a:r>
            <a:r>
              <a:rPr lang="zh-CN" altLang="en-US" sz="3200" b="1" dirty="0">
                <a:latin typeface="楷体" panose="02010609060101010101" charset="-122"/>
                <a:ea typeface="楷体" panose="02010609060101010101" charset="-122"/>
                <a:cs typeface="楷体" panose="02010609060101010101" charset="-122"/>
              </a:rPr>
              <a:t>第四段说的是对于“传说”要用怀疑精神对待，第五段则说读书做学问要有怀疑精神，这方面论及了，文章的论述才算是全面，亦可见作者构思的周到。</a:t>
            </a:r>
            <a:endParaRPr lang="zh-CN" alt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 name="文本框 2"/>
          <p:cNvSpPr txBox="1"/>
          <p:nvPr/>
        </p:nvSpPr>
        <p:spPr>
          <a:xfrm>
            <a:off x="1810385" y="1694815"/>
            <a:ext cx="8228013" cy="3553460"/>
          </a:xfrm>
          <a:prstGeom prst="rect">
            <a:avLst/>
          </a:prstGeom>
          <a:noFill/>
          <a:ln w="9525">
            <a:noFill/>
          </a:ln>
        </p:spPr>
        <p:txBody>
          <a:bodyPr>
            <a:spAutoFit/>
          </a:bodyPr>
          <a:lstStyle/>
          <a:p>
            <a:pPr marL="457200" indent="-457200">
              <a:lnSpc>
                <a:spcPct val="150000"/>
              </a:lnSpc>
              <a:buClr>
                <a:srgbClr val="B7DEE8"/>
              </a:buClr>
              <a:buFont typeface="Arial" panose="020B0604020202020204" pitchFamily="34" charset="0"/>
              <a:buChar char="•"/>
            </a:pPr>
            <a:r>
              <a:rPr lang="zh-CN" altLang="en-US" sz="3000" b="1" dirty="0">
                <a:solidFill>
                  <a:srgbClr val="C00000"/>
                </a:solidFill>
                <a:latin typeface="楷体" panose="02010609060101010101" charset="-122"/>
                <a:ea typeface="楷体" panose="02010609060101010101" charset="-122"/>
                <a:cs typeface="楷体" panose="02010609060101010101" charset="-122"/>
              </a:rPr>
              <a:t>第四段：</a:t>
            </a:r>
            <a:r>
              <a:rPr lang="zh-CN" altLang="en-US" sz="3000" b="1" dirty="0">
                <a:latin typeface="楷体" panose="02010609060101010101" charset="-122"/>
                <a:ea typeface="楷体" panose="02010609060101010101" charset="-122"/>
                <a:cs typeface="楷体" panose="02010609060101010101" charset="-122"/>
              </a:rPr>
              <a:t>侧重说怀疑思索是为了取“是”弃“非”，攻破“一切虚妄的学说”。</a:t>
            </a:r>
            <a:endParaRPr lang="zh-CN" altLang="en-US" sz="3000" b="1" dirty="0">
              <a:latin typeface="楷体" panose="02010609060101010101" charset="-122"/>
              <a:ea typeface="楷体" panose="02010609060101010101" charset="-122"/>
              <a:cs typeface="楷体" panose="02010609060101010101" charset="-122"/>
            </a:endParaRPr>
          </a:p>
          <a:p>
            <a:pPr marL="457200" indent="-457200">
              <a:lnSpc>
                <a:spcPct val="150000"/>
              </a:lnSpc>
              <a:buClr>
                <a:srgbClr val="B7DEE8"/>
              </a:buClr>
              <a:buFont typeface="Arial" panose="020B0604020202020204" pitchFamily="34" charset="0"/>
              <a:buChar char="•"/>
            </a:pPr>
            <a:r>
              <a:rPr lang="zh-CN" altLang="en-US" sz="3000" b="1" dirty="0">
                <a:solidFill>
                  <a:srgbClr val="C00000"/>
                </a:solidFill>
                <a:latin typeface="楷体" panose="02010609060101010101" charset="-122"/>
                <a:ea typeface="楷体" panose="02010609060101010101" charset="-122"/>
                <a:cs typeface="楷体" panose="02010609060101010101" charset="-122"/>
              </a:rPr>
              <a:t>第五段</a:t>
            </a:r>
            <a:r>
              <a:rPr lang="zh-CN" altLang="en-US" sz="3000" b="1" dirty="0">
                <a:latin typeface="楷体" panose="02010609060101010101" charset="-122"/>
                <a:ea typeface="楷体" panose="02010609060101010101" charset="-122"/>
                <a:cs typeface="楷体" panose="02010609060101010101" charset="-122"/>
              </a:rPr>
              <a:t>侧重说怀疑思索的三个步骤及其目的：“因怀疑而思索，因思索而辨别是非</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那种学问才是自己的学问</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000" b="1" dirty="0">
                <a:latin typeface="楷体" panose="02010609060101010101" charset="-122"/>
                <a:ea typeface="楷体" panose="02010609060101010101" charset="-122"/>
                <a:cs typeface="楷体" panose="02010609060101010101" charset="-122"/>
              </a:rPr>
              <a:t>”</a:t>
            </a:r>
            <a:endParaRPr lang="zh-CN" altLang="en-US" sz="3000" b="1" dirty="0">
              <a:latin typeface="楷体" panose="02010609060101010101" charset="-122"/>
              <a:ea typeface="楷体" panose="02010609060101010101" charset="-122"/>
              <a:cs typeface="楷体" panose="02010609060101010101" charset="-122"/>
            </a:endParaRPr>
          </a:p>
        </p:txBody>
      </p:sp>
      <p:sp>
        <p:nvSpPr>
          <p:cNvPr id="91139" name="文本框 1"/>
          <p:cNvSpPr txBox="1"/>
          <p:nvPr/>
        </p:nvSpPr>
        <p:spPr>
          <a:xfrm>
            <a:off x="1810385" y="960755"/>
            <a:ext cx="1408113" cy="584200"/>
          </a:xfrm>
          <a:prstGeom prst="rect">
            <a:avLst/>
          </a:prstGeom>
          <a:noFill/>
          <a:ln w="9525">
            <a:noFill/>
          </a:ln>
        </p:spPr>
        <p:txBody>
          <a:bodyPr wrap="none">
            <a:spAutoFit/>
          </a:bodyPr>
          <a:lstStyle/>
          <a:p>
            <a:r>
              <a:rPr lang="zh-CN" altLang="en-US" sz="3200" b="1" dirty="0">
                <a:solidFill>
                  <a:srgbClr val="FF0000"/>
                </a:solidFill>
                <a:latin typeface="黑体" panose="02010609060101010101" pitchFamily="49" charset="-122"/>
                <a:ea typeface="黑体" panose="02010609060101010101" pitchFamily="49" charset="-122"/>
              </a:rPr>
              <a:t>内容：</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92162" name="文本框 2"/>
          <p:cNvSpPr txBox="1"/>
          <p:nvPr/>
        </p:nvSpPr>
        <p:spPr>
          <a:xfrm>
            <a:off x="2014855" y="913765"/>
            <a:ext cx="6091238" cy="584200"/>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阅读第六段，说说开头的作用。</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4" name="文本框 2"/>
          <p:cNvSpPr txBox="1"/>
          <p:nvPr/>
        </p:nvSpPr>
        <p:spPr>
          <a:xfrm>
            <a:off x="2014855" y="1828165"/>
            <a:ext cx="8115300" cy="3553460"/>
          </a:xfrm>
          <a:prstGeom prst="rect">
            <a:avLst/>
          </a:prstGeom>
          <a:noFill/>
          <a:ln w="9525">
            <a:noFill/>
          </a:ln>
        </p:spPr>
        <p:txBody>
          <a:bodyPr>
            <a:spAutoFit/>
          </a:bodyPr>
          <a:lstStyle/>
          <a:p>
            <a:pPr>
              <a:lnSpc>
                <a:spcPct val="150000"/>
              </a:lnSpc>
            </a:pPr>
            <a:r>
              <a:rPr lang="en-US" altLang="zh-CN" sz="3000" b="1" dirty="0">
                <a:solidFill>
                  <a:srgbClr val="C00000"/>
                </a:solidFill>
                <a:latin typeface="宋体" panose="02010600030101010101" pitchFamily="2" charset="-122"/>
              </a:rPr>
              <a:t>     </a:t>
            </a:r>
            <a:r>
              <a:rPr lang="zh-CN" altLang="en-US" sz="3000" b="1" dirty="0">
                <a:solidFill>
                  <a:srgbClr val="0000FF"/>
                </a:solidFill>
                <a:latin typeface="楷体" panose="02010609060101010101" charset="-122"/>
                <a:ea typeface="楷体" panose="02010609060101010101" charset="-122"/>
                <a:cs typeface="楷体" panose="02010609060101010101" charset="-122"/>
              </a:rPr>
              <a:t>①结构上承上启下。</a:t>
            </a:r>
            <a:r>
              <a:rPr lang="zh-CN" altLang="en-US" sz="3000" b="1" dirty="0">
                <a:latin typeface="楷体" panose="02010609060101010101" charset="-122"/>
                <a:ea typeface="楷体" panose="02010609060101010101" charset="-122"/>
                <a:cs typeface="楷体" panose="02010609060101010101" charset="-122"/>
              </a:rPr>
              <a:t>前一分句承上，是上文论述的总结，后一分句启下，提出后文要论述的论点。“不仅……，也……”，分句之间是递进关系，使文章前后部分具有层进关系，论述深入一步。</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93186" name="文本框 2"/>
          <p:cNvSpPr txBox="1"/>
          <p:nvPr/>
        </p:nvSpPr>
        <p:spPr>
          <a:xfrm>
            <a:off x="1965960" y="657860"/>
            <a:ext cx="8259763" cy="5262245"/>
          </a:xfrm>
          <a:prstGeom prst="rect">
            <a:avLst/>
          </a:prstGeom>
          <a:noFill/>
          <a:ln w="9525">
            <a:noFill/>
          </a:ln>
        </p:spPr>
        <p:txBody>
          <a:bodyPr>
            <a:spAutoFit/>
          </a:bodyPr>
          <a:lstStyle/>
          <a:p>
            <a:pPr>
              <a:lnSpc>
                <a:spcPct val="150000"/>
              </a:lnSpc>
            </a:pPr>
            <a:r>
              <a:rPr lang="en-US" altLang="zh-CN" sz="2800" b="1" dirty="0">
                <a:solidFill>
                  <a:srgbClr val="C00000"/>
                </a:solidFill>
                <a:latin typeface="楷体" panose="02010609060101010101" charset="-122"/>
                <a:ea typeface="楷体" panose="02010609060101010101" charset="-122"/>
                <a:cs typeface="楷体" panose="02010609060101010101" charset="-122"/>
              </a:rPr>
              <a:t>    </a:t>
            </a:r>
            <a:r>
              <a:rPr lang="zh-CN" altLang="en-US" sz="2800" b="1" dirty="0">
                <a:solidFill>
                  <a:srgbClr val="0000FF"/>
                </a:solidFill>
                <a:latin typeface="楷体" panose="02010609060101010101" charset="-122"/>
                <a:ea typeface="楷体" panose="02010609060101010101" charset="-122"/>
                <a:cs typeface="楷体" panose="02010609060101010101" charset="-122"/>
              </a:rPr>
              <a:t>②内容上揭示第一个分论点，提出第二个分论点。</a:t>
            </a:r>
            <a:r>
              <a:rPr lang="zh-CN" altLang="en-US" sz="2800" b="1" dirty="0">
                <a:latin typeface="楷体" panose="02010609060101010101" charset="-122"/>
                <a:ea typeface="楷体" panose="02010609060101010101" charset="-122"/>
                <a:cs typeface="楷体" panose="02010609060101010101" charset="-122"/>
              </a:rPr>
              <a:t>这句的前一分句揭示第一个分论点“怀疑”是“辨伪去妄的必须步骤”，从一个方面回答为什么怀疑精神是做一切学问的基本条件，阐明了总论点；后一分句提出第二个分论点“怀疑”是“建设新学说、启迪新发明的基本条件”，这个分论点从另一方面回答为什么说怀疑精神是做一切学问的基本条件，阐明总论点。</a:t>
            </a:r>
            <a:endParaRPr lang="zh-CN" altLang="en-US"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94210" name="文本框 2"/>
          <p:cNvSpPr txBox="1"/>
          <p:nvPr/>
        </p:nvSpPr>
        <p:spPr>
          <a:xfrm>
            <a:off x="2931795" y="1026478"/>
            <a:ext cx="4487863" cy="584200"/>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两个分论点的基本含义：</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7" name="文本框 2"/>
          <p:cNvSpPr txBox="1"/>
          <p:nvPr/>
        </p:nvSpPr>
        <p:spPr>
          <a:xfrm>
            <a:off x="2374583" y="2075815"/>
            <a:ext cx="7888287" cy="552450"/>
          </a:xfrm>
          <a:prstGeom prst="rect">
            <a:avLst/>
          </a:prstGeom>
          <a:noFill/>
          <a:ln w="9525">
            <a:noFill/>
          </a:ln>
        </p:spPr>
        <p:txBody>
          <a:bodyPr>
            <a:spAutoFit/>
          </a:bodyPr>
          <a:lstStyle/>
          <a:p>
            <a:r>
              <a:rPr lang="zh-CN" altLang="zh-CN" sz="3000" b="1" dirty="0">
                <a:latin typeface="楷体" panose="02010609060101010101" charset="-122"/>
                <a:ea typeface="楷体" panose="02010609060101010101" charset="-122"/>
              </a:rPr>
              <a:t>“怀疑不仅是</a:t>
            </a:r>
            <a:r>
              <a:rPr lang="en-US" altLang="zh-CN" sz="3000" b="1" dirty="0">
                <a:latin typeface="楷体" panose="02010609060101010101" charset="-122"/>
                <a:ea typeface="楷体" panose="02010609060101010101" charset="-122"/>
              </a:rPr>
              <a:t>……</a:t>
            </a:r>
            <a:r>
              <a:rPr lang="zh-CN" altLang="zh-CN" sz="3000" b="1" dirty="0">
                <a:latin typeface="楷体" panose="02010609060101010101" charset="-122"/>
                <a:ea typeface="楷体" panose="02010609060101010101" charset="-122"/>
              </a:rPr>
              <a:t>启迪新发明的基本条件。”</a:t>
            </a:r>
            <a:endParaRPr lang="zh-CN" altLang="zh-CN" sz="3000" b="1" dirty="0">
              <a:latin typeface="楷体" panose="02010609060101010101" charset="-122"/>
              <a:ea typeface="楷体" panose="02010609060101010101" charset="-122"/>
            </a:endParaRPr>
          </a:p>
        </p:txBody>
      </p:sp>
      <p:sp>
        <p:nvSpPr>
          <p:cNvPr id="3" name="文本框 2"/>
          <p:cNvSpPr txBox="1"/>
          <p:nvPr/>
        </p:nvSpPr>
        <p:spPr>
          <a:xfrm>
            <a:off x="2120583" y="2948940"/>
            <a:ext cx="8208962" cy="2168525"/>
          </a:xfrm>
          <a:prstGeom prst="rect">
            <a:avLst/>
          </a:prstGeom>
          <a:noFill/>
          <a:ln w="9525">
            <a:noFill/>
          </a:ln>
        </p:spPr>
        <p:txBody>
          <a:bodyPr>
            <a:spAutoFit/>
          </a:bodyPr>
          <a:lstStyle/>
          <a:p>
            <a:pPr>
              <a:lnSpc>
                <a:spcPct val="150000"/>
              </a:lnSpc>
            </a:pPr>
            <a:r>
              <a:rPr lang="en-US" altLang="zh-CN" sz="3000" b="1" dirty="0">
                <a:latin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rPr>
              <a:t>这是个递进复句，前半句中“消极”指的是被动接受别人的学说观点，后半句中“积极”指的是主动创立自己的学说观点。</a:t>
            </a:r>
            <a:endParaRPr lang="zh-CN" altLang="zh-CN" sz="3000" b="1" dirty="0">
              <a:latin typeface="楷体" panose="02010609060101010101" charset="-122"/>
              <a:ea typeface="楷体" panose="02010609060101010101" charset="-122"/>
              <a:cs typeface="楷体" panose="02010609060101010101" charset="-122"/>
            </a:endParaRPr>
          </a:p>
        </p:txBody>
      </p:sp>
      <p:pic>
        <p:nvPicPr>
          <p:cNvPr id="94213" name="图片 4" descr="3"/>
          <p:cNvPicPr>
            <a:picLocks noChangeAspect="1"/>
          </p:cNvPicPr>
          <p:nvPr/>
        </p:nvPicPr>
        <p:blipFill>
          <a:blip r:embed="rId2" cstate="print"/>
          <a:stretch>
            <a:fillRect/>
          </a:stretch>
        </p:blipFill>
        <p:spPr>
          <a:xfrm>
            <a:off x="2120583" y="1023303"/>
            <a:ext cx="669925" cy="5873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组合 33"/>
          <p:cNvGrpSpPr/>
          <p:nvPr/>
        </p:nvGrpSpPr>
        <p:grpSpPr>
          <a:xfrm>
            <a:off x="64135" y="158750"/>
            <a:ext cx="3364230" cy="652780"/>
            <a:chOff x="101" y="250"/>
            <a:chExt cx="5298" cy="1028"/>
          </a:xfrm>
        </p:grpSpPr>
        <p:sp>
          <p:nvSpPr>
            <p:cNvPr id="14810" name="Freeform 2522"/>
            <p:cNvSpPr>
              <a:spLocks noEditPoints="1"/>
            </p:cNvSpPr>
            <p:nvPr/>
          </p:nvSpPr>
          <p:spPr bwMode="auto">
            <a:xfrm>
              <a:off x="781" y="250"/>
              <a:ext cx="562" cy="430"/>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814" name="Freeform 2526"/>
            <p:cNvSpPr>
              <a:spLocks noEditPoints="1"/>
            </p:cNvSpPr>
            <p:nvPr/>
          </p:nvSpPr>
          <p:spPr bwMode="auto">
            <a:xfrm>
              <a:off x="101" y="649"/>
              <a:ext cx="1128" cy="532"/>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chemeClr val="accent2"/>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zh-CN" sz="3200" b="1">
                  <a:ln w="12700">
                    <a:solidFill>
                      <a:srgbClr val="65C4CA"/>
                    </a:solidFill>
                    <a:prstDash val="solid"/>
                  </a:ln>
                  <a:solidFill>
                    <a:srgbClr val="65C4CA"/>
                  </a:solidFill>
                  <a:effectLst>
                    <a:reflection blurRad="6350" stA="55000" endA="300" endPos="45500" dir="5400000" sy="-100000" algn="bl" rotWithShape="0"/>
                  </a:effectLst>
                </a:rPr>
                <a:t>写法探究</a:t>
              </a:r>
              <a:endParaRPr lang="zh-CN" altLang="zh-CN" sz="3200" b="1">
                <a:ln w="12700">
                  <a:solidFill>
                    <a:srgbClr val="65C4CA"/>
                  </a:solidFill>
                  <a:prstDash val="solid"/>
                </a:ln>
                <a:solidFill>
                  <a:srgbClr val="65C4CA"/>
                </a:solidFill>
                <a:effectLst>
                  <a:reflection blurRad="6350" stA="55000" endA="300" endPos="45500" dir="5400000" sy="-100000" algn="bl" rotWithShape="0"/>
                </a:effectLst>
              </a:endParaRPr>
            </a:p>
          </p:txBody>
        </p:sp>
      </p:grpSp>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29700" name="文本框 6"/>
          <p:cNvSpPr txBox="1"/>
          <p:nvPr/>
        </p:nvSpPr>
        <p:spPr>
          <a:xfrm>
            <a:off x="1981200" y="1233170"/>
            <a:ext cx="7900988" cy="584200"/>
          </a:xfrm>
          <a:prstGeom prst="rect">
            <a:avLst/>
          </a:prstGeom>
          <a:noFill/>
          <a:ln w="9525">
            <a:noFill/>
          </a:ln>
        </p:spPr>
        <p:txBody>
          <a:bodyPr>
            <a:spAutoFit/>
          </a:bodyPr>
          <a:lstStyle/>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1.</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层层深入论证，用分论点论证中心论点。</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6627" name="文本框 1"/>
          <p:cNvSpPr txBox="1"/>
          <p:nvPr/>
        </p:nvSpPr>
        <p:spPr>
          <a:xfrm>
            <a:off x="2159000" y="2195195"/>
            <a:ext cx="1844675" cy="552450"/>
          </a:xfrm>
          <a:prstGeom prst="rect">
            <a:avLst/>
          </a:prstGeom>
          <a:noFill/>
          <a:ln w="9525">
            <a:noFill/>
          </a:ln>
        </p:spPr>
        <p:txBody>
          <a:bodyPr>
            <a:spAutoFit/>
          </a:bodyPr>
          <a:lstStyle/>
          <a:p>
            <a:r>
              <a:rPr lang="zh-CN" altLang="en-US" sz="3000" b="1" dirty="0">
                <a:latin typeface="黑体" panose="02010609060101010101" pitchFamily="49" charset="-122"/>
                <a:ea typeface="黑体" panose="02010609060101010101" pitchFamily="49" charset="-122"/>
                <a:sym typeface="宋体" panose="02010600030101010101" pitchFamily="2" charset="-122"/>
              </a:rPr>
              <a:t>中心论点：</a:t>
            </a:r>
            <a:endParaRPr lang="zh-CN" altLang="en-US" sz="3000" b="1" dirty="0">
              <a:latin typeface="黑体" panose="02010609060101010101" pitchFamily="49" charset="-122"/>
              <a:ea typeface="黑体" panose="02010609060101010101" pitchFamily="49" charset="-122"/>
              <a:sym typeface="宋体" panose="02010600030101010101" pitchFamily="2" charset="-122"/>
            </a:endParaRPr>
          </a:p>
        </p:txBody>
      </p:sp>
      <p:sp>
        <p:nvSpPr>
          <p:cNvPr id="8" name="文本框 1"/>
          <p:cNvSpPr txBox="1"/>
          <p:nvPr/>
        </p:nvSpPr>
        <p:spPr>
          <a:xfrm>
            <a:off x="4422775" y="2195195"/>
            <a:ext cx="3784600" cy="553085"/>
          </a:xfrm>
          <a:prstGeom prst="rect">
            <a:avLst/>
          </a:prstGeom>
          <a:noFill/>
          <a:ln w="9525">
            <a:noFill/>
          </a:ln>
        </p:spPr>
        <p:txBody>
          <a:bodyPr>
            <a:spAutoFit/>
          </a:bodyPr>
          <a:lstStyle/>
          <a:p>
            <a:r>
              <a:rPr lang="zh-CN" altLang="en-US" sz="3000" b="1" dirty="0">
                <a:latin typeface="楷体" panose="02010609060101010101" charset="-122"/>
                <a:ea typeface="楷体" panose="02010609060101010101" charset="-122"/>
                <a:sym typeface="宋体" panose="02010600030101010101" pitchFamily="2" charset="-122"/>
              </a:rPr>
              <a:t>治学必须有怀疑精神</a:t>
            </a:r>
            <a:endParaRPr lang="zh-CN" altLang="en-US" sz="3000" b="1" dirty="0">
              <a:latin typeface="楷体" panose="02010609060101010101" charset="-122"/>
              <a:ea typeface="楷体" panose="02010609060101010101" charset="-122"/>
              <a:sym typeface="宋体" panose="02010600030101010101" pitchFamily="2" charset="-122"/>
            </a:endParaRPr>
          </a:p>
        </p:txBody>
      </p:sp>
      <p:sp>
        <p:nvSpPr>
          <p:cNvPr id="38" name="文本框 1"/>
          <p:cNvSpPr txBox="1"/>
          <p:nvPr/>
        </p:nvSpPr>
        <p:spPr>
          <a:xfrm>
            <a:off x="2220913" y="4173220"/>
            <a:ext cx="1368425" cy="554038"/>
          </a:xfrm>
          <a:prstGeom prst="rect">
            <a:avLst/>
          </a:prstGeom>
          <a:noFill/>
          <a:ln w="9525">
            <a:noFill/>
          </a:ln>
        </p:spPr>
        <p:txBody>
          <a:bodyPr>
            <a:spAutoFit/>
          </a:bodyPr>
          <a:lstStyle/>
          <a:p>
            <a:r>
              <a:rPr lang="zh-CN" altLang="en-US" sz="3000" b="1" dirty="0">
                <a:latin typeface="黑体" panose="02010609060101010101" pitchFamily="49" charset="-122"/>
                <a:ea typeface="黑体" panose="02010609060101010101" pitchFamily="49" charset="-122"/>
                <a:sym typeface="宋体" panose="02010600030101010101" pitchFamily="2" charset="-122"/>
              </a:rPr>
              <a:t>分论点</a:t>
            </a:r>
            <a:endParaRPr lang="zh-CN" altLang="en-US" sz="3000" b="1" dirty="0">
              <a:latin typeface="黑体" panose="02010609060101010101" pitchFamily="49" charset="-122"/>
              <a:ea typeface="黑体" panose="02010609060101010101" pitchFamily="49" charset="-122"/>
              <a:sym typeface="宋体" panose="02010600030101010101" pitchFamily="2" charset="-122"/>
            </a:endParaRPr>
          </a:p>
        </p:txBody>
      </p:sp>
      <p:sp>
        <p:nvSpPr>
          <p:cNvPr id="43" name="文本框 1"/>
          <p:cNvSpPr txBox="1"/>
          <p:nvPr/>
        </p:nvSpPr>
        <p:spPr>
          <a:xfrm>
            <a:off x="3935413" y="3204845"/>
            <a:ext cx="6151562" cy="2491740"/>
          </a:xfrm>
          <a:prstGeom prst="rect">
            <a:avLst/>
          </a:prstGeom>
          <a:noFill/>
          <a:ln w="9525">
            <a:noFill/>
          </a:ln>
        </p:spPr>
        <p:txBody>
          <a:bodyPr>
            <a:spAutoFit/>
          </a:bodyPr>
          <a:lstStyle/>
          <a:p>
            <a:pPr>
              <a:lnSpc>
                <a:spcPct val="130000"/>
              </a:lnSpc>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1.</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怀疑是从消极方面辨伪去妄的必须步骤；</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30000"/>
              </a:lnSpc>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2.怀疑是从积极方面建设新学说、启迪新发明的基本条件。</a:t>
            </a:r>
            <a:endPar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44" name="左大括号 43"/>
          <p:cNvSpPr/>
          <p:nvPr/>
        </p:nvSpPr>
        <p:spPr>
          <a:xfrm>
            <a:off x="3589338" y="3369945"/>
            <a:ext cx="287338" cy="2160588"/>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0" i="0" u="none" strike="noStrike" kern="1200" cap="none" spc="0" normalizeH="0" baseline="0" noProof="1">
              <a:ln>
                <a:noFill/>
              </a:ln>
              <a:solidFill>
                <a:schemeClr val="tx1"/>
              </a:solidFill>
              <a:effectLst/>
              <a:uLnTx/>
              <a:uFillTx/>
              <a:latin typeface="+mn-lt"/>
              <a:ea typeface="+mn-ea"/>
              <a:cs typeface="+mn-cs"/>
            </a:endParaRPr>
          </a:p>
        </p:txBody>
      </p:sp>
      <p:sp>
        <p:nvSpPr>
          <p:cNvPr id="45" name="上箭头 44"/>
          <p:cNvSpPr/>
          <p:nvPr/>
        </p:nvSpPr>
        <p:spPr>
          <a:xfrm>
            <a:off x="2835275" y="2847658"/>
            <a:ext cx="215900" cy="1152525"/>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0" i="0" u="none" strike="noStrike" kern="1200" cap="none" spc="0" normalizeH="0" baseline="0" noProof="1">
              <a:ln>
                <a:noFill/>
              </a:ln>
              <a:solidFill>
                <a:schemeClr val="dk1"/>
              </a:solidFill>
              <a:effectLst/>
              <a:uLnTx/>
              <a:uFillTx/>
              <a:latin typeface="+mn-lt"/>
              <a:ea typeface="+mn-ea"/>
              <a:cs typeface="+mn-cs"/>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500" fill="hold"/>
                                        <p:tgtEl>
                                          <p:spTgt spid="29700"/>
                                        </p:tgtEl>
                                        <p:attrNameLst>
                                          <p:attrName>ppt_w</p:attrName>
                                        </p:attrNameLst>
                                      </p:cBhvr>
                                      <p:tavLst>
                                        <p:tav tm="0">
                                          <p:val>
                                            <p:strVal val="#ppt_w*0.05"/>
                                          </p:val>
                                        </p:tav>
                                        <p:tav tm="100000">
                                          <p:val>
                                            <p:strVal val="#ppt_w"/>
                                          </p:val>
                                        </p:tav>
                                      </p:tavLst>
                                    </p:anim>
                                    <p:anim calcmode="lin" valueType="num">
                                      <p:cBhvr>
                                        <p:cTn id="8" dur="500" fill="hold"/>
                                        <p:tgtEl>
                                          <p:spTgt spid="29700"/>
                                        </p:tgtEl>
                                        <p:attrNameLst>
                                          <p:attrName>ppt_h</p:attrName>
                                        </p:attrNameLst>
                                      </p:cBhvr>
                                      <p:tavLst>
                                        <p:tav tm="0">
                                          <p:val>
                                            <p:strVal val="#ppt_h"/>
                                          </p:val>
                                        </p:tav>
                                        <p:tav tm="100000">
                                          <p:val>
                                            <p:strVal val="#ppt_h"/>
                                          </p:val>
                                        </p:tav>
                                      </p:tavLst>
                                    </p:anim>
                                    <p:anim calcmode="lin" valueType="num">
                                      <p:cBhvr>
                                        <p:cTn id="9" dur="500" fill="hold"/>
                                        <p:tgtEl>
                                          <p:spTgt spid="29700"/>
                                        </p:tgtEl>
                                        <p:attrNameLst>
                                          <p:attrName>ppt_x</p:attrName>
                                        </p:attrNameLst>
                                      </p:cBhvr>
                                      <p:tavLst>
                                        <p:tav tm="0">
                                          <p:val>
                                            <p:strVal val="#ppt_x-.2"/>
                                          </p:val>
                                        </p:tav>
                                        <p:tav tm="100000">
                                          <p:val>
                                            <p:strVal val="#ppt_x"/>
                                          </p:val>
                                        </p:tav>
                                      </p:tavLst>
                                    </p:anim>
                                    <p:anim calcmode="lin" valueType="num">
                                      <p:cBhvr>
                                        <p:cTn id="10" dur="500" fill="hold"/>
                                        <p:tgtEl>
                                          <p:spTgt spid="29700"/>
                                        </p:tgtEl>
                                        <p:attrNameLst>
                                          <p:attrName>ppt_y</p:attrName>
                                        </p:attrNameLst>
                                      </p:cBhvr>
                                      <p:tavLst>
                                        <p:tav tm="0">
                                          <p:val>
                                            <p:strVal val="#ppt_y"/>
                                          </p:val>
                                        </p:tav>
                                        <p:tav tm="100000">
                                          <p:val>
                                            <p:strVal val="#ppt_y"/>
                                          </p:val>
                                        </p:tav>
                                      </p:tavLst>
                                    </p:anim>
                                    <p:animEffect transition="in" filter="fade">
                                      <p:cBhvr>
                                        <p:cTn id="11" dur="500"/>
                                        <p:tgtEl>
                                          <p:spTgt spid="29700"/>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26627"/>
                                        </p:tgtEl>
                                        <p:attrNameLst>
                                          <p:attrName>style.visibility</p:attrName>
                                        </p:attrNameLst>
                                      </p:cBhvr>
                                      <p:to>
                                        <p:strVal val="visible"/>
                                      </p:to>
                                    </p:set>
                                    <p:animEffect transition="in" filter="checkerboard(across)">
                                      <p:cBhvr>
                                        <p:cTn id="16" dur="500"/>
                                        <p:tgtEl>
                                          <p:spTgt spid="26627"/>
                                        </p:tgtEl>
                                      </p:cBhvr>
                                    </p:animEffect>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checkerboard(across)">
                                      <p:cBhvr>
                                        <p:cTn id="29" dur="500"/>
                                        <p:tgtEl>
                                          <p:spTgt spid="38"/>
                                        </p:tgtEl>
                                      </p:cBhvr>
                                    </p:animEffect>
                                  </p:childTnLst>
                                </p:cTn>
                              </p:par>
                            </p:childTnLst>
                          </p:cTn>
                        </p:par>
                        <p:par>
                          <p:cTn id="30" fill="hold">
                            <p:stCondLst>
                              <p:cond delay="500"/>
                            </p:stCondLst>
                            <p:childTnLst>
                              <p:par>
                                <p:cTn id="31" presetID="22" presetClass="entr" presetSubtype="4"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ipe(down)">
                                      <p:cBhvr>
                                        <p:cTn id="33" dur="500"/>
                                        <p:tgtEl>
                                          <p:spTgt spid="4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500"/>
                            </p:stCondLst>
                            <p:childTnLst>
                              <p:par>
                                <p:cTn id="40" presetID="39" presetClass="entr" presetSubtype="0" accel="100000"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ppt_h</p:attrName>
                                        </p:attrNameLst>
                                      </p:cBhvr>
                                      <p:tavLst>
                                        <p:tav tm="0">
                                          <p:val>
                                            <p:strVal val="#ppt_h/20"/>
                                          </p:val>
                                        </p:tav>
                                        <p:tav tm="50000">
                                          <p:val>
                                            <p:strVal val="#ppt_h/20"/>
                                          </p:val>
                                        </p:tav>
                                        <p:tav tm="100000">
                                          <p:val>
                                            <p:strVal val="#ppt_h"/>
                                          </p:val>
                                        </p:tav>
                                      </p:tavLst>
                                    </p:anim>
                                    <p:anim calcmode="lin" valueType="num">
                                      <p:cBhvr>
                                        <p:cTn id="43" dur="500" fill="hold"/>
                                        <p:tgtEl>
                                          <p:spTgt spid="43"/>
                                        </p:tgtEl>
                                        <p:attrNameLst>
                                          <p:attrName>ppt_w</p:attrName>
                                        </p:attrNameLst>
                                      </p:cBhvr>
                                      <p:tavLst>
                                        <p:tav tm="0">
                                          <p:val>
                                            <p:strVal val="#ppt_w+.3"/>
                                          </p:val>
                                        </p:tav>
                                        <p:tav tm="50000">
                                          <p:val>
                                            <p:strVal val="#ppt_w+.3"/>
                                          </p:val>
                                        </p:tav>
                                        <p:tav tm="100000">
                                          <p:val>
                                            <p:strVal val="#ppt_w"/>
                                          </p:val>
                                        </p:tav>
                                      </p:tavLst>
                                    </p:anim>
                                    <p:anim calcmode="lin" valueType="num">
                                      <p:cBhvr>
                                        <p:cTn id="44" dur="500" fill="hold"/>
                                        <p:tgtEl>
                                          <p:spTgt spid="43"/>
                                        </p:tgtEl>
                                        <p:attrNameLst>
                                          <p:attrName>ppt_x</p:attrName>
                                        </p:attrNameLst>
                                      </p:cBhvr>
                                      <p:tavLst>
                                        <p:tav tm="0">
                                          <p:val>
                                            <p:strVal val="#ppt_x-.3"/>
                                          </p:val>
                                        </p:tav>
                                        <p:tav tm="50000">
                                          <p:val>
                                            <p:strVal val="#ppt_x"/>
                                          </p:val>
                                        </p:tav>
                                        <p:tav tm="100000">
                                          <p:val>
                                            <p:strVal val="#ppt_x"/>
                                          </p:val>
                                        </p:tav>
                                      </p:tavLst>
                                    </p:anim>
                                    <p:anim calcmode="lin" valueType="num">
                                      <p:cBhvr>
                                        <p:cTn id="45"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6627" grpId="0"/>
      <p:bldP spid="8" grpId="0"/>
      <p:bldP spid="38" grpId="0"/>
      <p:bldP spid="43" grpId="0"/>
      <p:bldP spid="44" grpId="0" bldLvl="0" animBg="1"/>
      <p:bldP spid="4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1520" cy="681990"/>
            <a:chOff x="247" y="204"/>
            <a:chExt cx="5152" cy="1074"/>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新课导入</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 name="组合 8"/>
          <p:cNvGrpSpPr/>
          <p:nvPr/>
        </p:nvGrpSpPr>
        <p:grpSpPr>
          <a:xfrm>
            <a:off x="2001838" y="1761490"/>
            <a:ext cx="8029575" cy="3878263"/>
            <a:chOff x="774" y="2797"/>
            <a:chExt cx="12645" cy="6108"/>
          </a:xfrm>
        </p:grpSpPr>
        <p:sp>
          <p:nvSpPr>
            <p:cNvPr id="8" name="横卷形 7"/>
            <p:cNvSpPr/>
            <p:nvPr/>
          </p:nvSpPr>
          <p:spPr>
            <a:xfrm>
              <a:off x="774" y="2797"/>
              <a:ext cx="12645" cy="6108"/>
            </a:xfrm>
            <a:prstGeom prst="horizontalScroll">
              <a:avLst>
                <a:gd name="adj" fmla="val 3454"/>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8616" name="文本框 4"/>
            <p:cNvSpPr txBox="1"/>
            <p:nvPr/>
          </p:nvSpPr>
          <p:spPr>
            <a:xfrm>
              <a:off x="1102" y="2994"/>
              <a:ext cx="12196" cy="5572"/>
            </a:xfrm>
            <a:prstGeom prst="rect">
              <a:avLst/>
            </a:prstGeom>
            <a:noFill/>
            <a:ln w="9525">
              <a:noFill/>
            </a:ln>
          </p:spPr>
          <p:txBody>
            <a:bodyPr>
              <a:spAutoFit/>
            </a:bodyPr>
            <a:lstStyle/>
            <a:p>
              <a:pPr>
                <a:lnSpc>
                  <a:spcPct val="200000"/>
                </a:lnSpc>
              </a:pP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昨夜西风凋碧树，独上高楼，望尽天涯路。</a:t>
              </a:r>
              <a:r>
                <a:rPr lang="en-US" altLang="zh-CN" sz="2800" b="1" dirty="0">
                  <a:latin typeface="楷体" panose="02010609060101010101" charset="-122"/>
                  <a:ea typeface="楷体" panose="02010609060101010101" charset="-122"/>
                  <a:cs typeface="楷体" panose="02010609060101010101" charset="-122"/>
                </a:rPr>
                <a:t>”</a:t>
              </a:r>
              <a:endParaRPr lang="en-US" altLang="zh-CN" sz="2800" b="1" dirty="0">
                <a:latin typeface="楷体" panose="02010609060101010101" charset="-122"/>
                <a:ea typeface="楷体" panose="02010609060101010101" charset="-122"/>
                <a:cs typeface="楷体" panose="02010609060101010101" charset="-122"/>
              </a:endParaRPr>
            </a:p>
            <a:p>
              <a:pPr>
                <a:lnSpc>
                  <a:spcPct val="200000"/>
                </a:lnSpc>
              </a:pPr>
              <a:r>
                <a:rPr lang="en-US" altLang="zh-CN" sz="2800" b="1" dirty="0">
                  <a:latin typeface="楷体" panose="02010609060101010101" charset="-122"/>
                  <a:ea typeface="楷体" panose="02010609060101010101" charset="-122"/>
                  <a:cs typeface="楷体" panose="02010609060101010101" charset="-122"/>
                </a:rPr>
                <a:t>“衣带渐宽终不悔，为伊消得人憔悴</a:t>
              </a:r>
              <a:r>
                <a:rPr lang="zh-CN" altLang="en-US" sz="2800" b="1" dirty="0">
                  <a:latin typeface="楷体" panose="02010609060101010101" charset="-122"/>
                  <a:ea typeface="楷体" panose="02010609060101010101" charset="-122"/>
                  <a:cs typeface="楷体" panose="02010609060101010101" charset="-122"/>
                </a:rPr>
                <a:t>。</a:t>
              </a:r>
              <a:r>
                <a:rPr lang="en-US" altLang="zh-CN" sz="2800" b="1" dirty="0">
                  <a:latin typeface="楷体" panose="02010609060101010101" charset="-122"/>
                  <a:ea typeface="楷体" panose="02010609060101010101" charset="-122"/>
                  <a:cs typeface="楷体" panose="02010609060101010101" charset="-122"/>
                </a:rPr>
                <a:t>”</a:t>
              </a:r>
              <a:endParaRPr lang="en-US" altLang="zh-CN" sz="2800" b="1" dirty="0">
                <a:latin typeface="楷体" panose="02010609060101010101" charset="-122"/>
                <a:ea typeface="楷体" panose="02010609060101010101" charset="-122"/>
                <a:cs typeface="楷体" panose="02010609060101010101" charset="-122"/>
              </a:endParaRPr>
            </a:p>
            <a:p>
              <a:pPr>
                <a:lnSpc>
                  <a:spcPct val="200000"/>
                </a:lnSpc>
              </a:pPr>
              <a:r>
                <a:rPr lang="en-US" altLang="zh-CN" sz="2800" b="1" dirty="0">
                  <a:latin typeface="楷体" panose="02010609060101010101" charset="-122"/>
                  <a:ea typeface="楷体" panose="02010609060101010101" charset="-122"/>
                  <a:cs typeface="楷体" panose="02010609060101010101" charset="-122"/>
                </a:rPr>
                <a:t>“众里寻他千百度，蓦然回首，那人却在，灯火阑珊处</a:t>
              </a:r>
              <a:r>
                <a:rPr lang="zh-CN" altLang="en-US" sz="2800" b="1" dirty="0">
                  <a:latin typeface="楷体" panose="02010609060101010101" charset="-122"/>
                  <a:ea typeface="楷体" panose="02010609060101010101" charset="-122"/>
                  <a:cs typeface="楷体" panose="02010609060101010101" charset="-122"/>
                </a:rPr>
                <a:t>。</a:t>
              </a:r>
              <a:r>
                <a:rPr lang="en-US" altLang="zh-CN" sz="2800" b="1"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王国维</a:t>
              </a:r>
              <a:endParaRPr lang="zh-CN" altLang="en-US" sz="2800" b="1" dirty="0">
                <a:latin typeface="楷体" panose="02010609060101010101" charset="-122"/>
                <a:ea typeface="楷体" panose="02010609060101010101" charset="-122"/>
                <a:cs typeface="楷体" panose="02010609060101010101" charset="-122"/>
              </a:endParaRPr>
            </a:p>
          </p:txBody>
        </p:sp>
      </p:grpSp>
      <p:sp>
        <p:nvSpPr>
          <p:cNvPr id="7" name="文本框 7"/>
          <p:cNvSpPr txBox="1"/>
          <p:nvPr/>
        </p:nvSpPr>
        <p:spPr>
          <a:xfrm>
            <a:off x="4559300" y="1022033"/>
            <a:ext cx="3073400" cy="584200"/>
          </a:xfrm>
          <a:prstGeom prst="rect">
            <a:avLst/>
          </a:prstGeom>
          <a:noFill/>
          <a:ln w="9525">
            <a:noFill/>
          </a:ln>
        </p:spPr>
        <p:txBody>
          <a:bodyPr>
            <a:spAutoFit/>
          </a:bodyPr>
          <a:lstStyle/>
          <a:p>
            <a:pPr>
              <a:spcBef>
                <a:spcPct val="50000"/>
              </a:spcBef>
            </a:pPr>
            <a:r>
              <a:rPr lang="zh-CN" altLang="en-US" sz="3200" b="1" dirty="0">
                <a:solidFill>
                  <a:srgbClr val="FF0000"/>
                </a:solidFill>
                <a:latin typeface="黑体" panose="02010609060101010101" pitchFamily="49" charset="-122"/>
                <a:ea typeface="黑体" panose="02010609060101010101" pitchFamily="49" charset="-122"/>
              </a:rPr>
              <a:t>做学问三大境界</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96258" name="文本框 6"/>
          <p:cNvSpPr txBox="1"/>
          <p:nvPr/>
        </p:nvSpPr>
        <p:spPr>
          <a:xfrm>
            <a:off x="1829118" y="1058545"/>
            <a:ext cx="4741862" cy="584200"/>
          </a:xfrm>
          <a:prstGeom prst="rect">
            <a:avLst/>
          </a:prstGeom>
          <a:noFill/>
          <a:ln w="9525">
            <a:noFill/>
          </a:ln>
        </p:spPr>
        <p:txBody>
          <a:bodyPr>
            <a:spAutoFit/>
          </a:bodyPr>
          <a:lstStyle/>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2.</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事理分析得透辟周密。</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1"/>
          <p:cNvSpPr txBox="1"/>
          <p:nvPr/>
        </p:nvSpPr>
        <p:spPr>
          <a:xfrm>
            <a:off x="1829118" y="1701483"/>
            <a:ext cx="8377237" cy="3553460"/>
          </a:xfrm>
          <a:prstGeom prst="rect">
            <a:avLst/>
          </a:prstGeom>
          <a:noFill/>
          <a:ln w="9525">
            <a:noFill/>
          </a:ln>
        </p:spPr>
        <p:txBody>
          <a:bodyPr>
            <a:spAutoFit/>
          </a:bodyPr>
          <a:lstStyle/>
          <a:p>
            <a:pPr>
              <a:lnSpc>
                <a:spcPct val="150000"/>
              </a:lnSpc>
            </a:pPr>
            <a:r>
              <a:rPr lang="en-US" altLang="zh-CN" sz="3000" b="1" dirty="0">
                <a:latin typeface="宋体" panose="02010600030101010101" pitchFamily="2" charset="-122"/>
                <a:sym typeface="宋体" panose="02010600030101010101" pitchFamily="2" charset="-122"/>
              </a:rPr>
              <a:t>    </a:t>
            </a:r>
            <a:r>
              <a:rPr lang="zh-CN" altLang="zh-CN" sz="3000" b="1" dirty="0">
                <a:latin typeface="楷体" panose="02010609060101010101" charset="-122"/>
                <a:ea typeface="楷体" panose="02010609060101010101" charset="-122"/>
                <a:sym typeface="宋体" panose="02010600030101010101" pitchFamily="2" charset="-122"/>
              </a:rPr>
              <a:t>①文章为了论证对传说必须有怀疑精神，首先说明学问的基础是事实和证据，说明事实和证据有两个来源，说明传说不一定可靠，而从传说找证据又为治学所不可缺少，这样就很自然地推论出对于传说都应经过一番事前思考这个道理。</a:t>
            </a:r>
            <a:endParaRPr lang="zh-CN" altLang="zh-CN" sz="30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97282" name="文本框 1"/>
          <p:cNvSpPr txBox="1"/>
          <p:nvPr/>
        </p:nvSpPr>
        <p:spPr>
          <a:xfrm>
            <a:off x="1036717" y="682463"/>
            <a:ext cx="9703607" cy="4247317"/>
          </a:xfrm>
          <a:prstGeom prst="rect">
            <a:avLst/>
          </a:prstGeom>
          <a:noFill/>
          <a:ln w="9525">
            <a:noFill/>
          </a:ln>
        </p:spPr>
        <p:txBody>
          <a:bodyPr wrap="square">
            <a:spAutoFit/>
          </a:bodyPr>
          <a:lstStyle/>
          <a:p>
            <a:pPr>
              <a:lnSpc>
                <a:spcPct val="150000"/>
              </a:lnSpc>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②对什么叫“怀疑的精神”，作者阐释得十分明确。所谓怀疑，是指决不轻信，是经过思考，分清是非，决定信与不信；进而又把怀疑分析为“怀疑、思索、辨别”三步</a:t>
            </a:r>
            <a:r>
              <a:rPr lang="zh-CN" altLang="zh-CN" sz="3000" b="1" dirty="0" smtClean="0">
                <a:latin typeface="楷体" panose="02010609060101010101" charset="-122"/>
                <a:ea typeface="楷体" panose="02010609060101010101" charset="-122"/>
                <a:cs typeface="楷体" panose="02010609060101010101" charset="-122"/>
                <a:sym typeface="宋体" panose="02010600030101010101" pitchFamily="2" charset="-122"/>
              </a:rPr>
              <a:t>。</a:t>
            </a:r>
            <a:endParaRPr lang="en-US" altLang="zh-CN" sz="3000" b="1" dirty="0" smtClean="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r>
              <a:rPr lang="zh-CN" altLang="zh-CN" sz="3000" b="1" dirty="0" smtClean="0">
                <a:latin typeface="楷体" panose="02010609060101010101" charset="-122"/>
                <a:ea typeface="楷体" panose="02010609060101010101" charset="-122"/>
                <a:cs typeface="楷体" panose="02010609060101010101" charset="-122"/>
                <a:sym typeface="宋体" panose="02010600030101010101" pitchFamily="2" charset="-122"/>
              </a:rPr>
              <a:t>③</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在论证怀疑对建设新学说的作用时，又将怀疑到创新的治学过程分析为怀疑、辩论、评判、修正、创新五步。</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98306" name="文本框 6"/>
          <p:cNvSpPr txBox="1"/>
          <p:nvPr/>
        </p:nvSpPr>
        <p:spPr>
          <a:xfrm>
            <a:off x="1935379" y="842619"/>
            <a:ext cx="4630737" cy="584200"/>
          </a:xfrm>
          <a:prstGeom prst="rect">
            <a:avLst/>
          </a:prstGeom>
          <a:noFill/>
          <a:ln w="9525">
            <a:noFill/>
          </a:ln>
        </p:spPr>
        <p:txBody>
          <a:bodyPr>
            <a:spAutoFit/>
          </a:bodyPr>
          <a:lstStyle/>
          <a:p>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3.</a:t>
            </a: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多种论证方法的运用。</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6627" name="文本框 1"/>
          <p:cNvSpPr txBox="1"/>
          <p:nvPr/>
        </p:nvSpPr>
        <p:spPr>
          <a:xfrm>
            <a:off x="1999795" y="1849631"/>
            <a:ext cx="3367087" cy="3046095"/>
          </a:xfrm>
          <a:prstGeom prst="rect">
            <a:avLst/>
          </a:prstGeom>
          <a:noFill/>
          <a:ln w="9525">
            <a:noFill/>
          </a:ln>
        </p:spPr>
        <p:txBody>
          <a:bodyPr>
            <a:spAutoFit/>
          </a:bodyPr>
          <a:lstStyle/>
          <a:p>
            <a:pPr marL="457200" indent="-457200">
              <a:lnSpc>
                <a:spcPct val="150000"/>
              </a:lnSpc>
              <a:buClr>
                <a:srgbClr val="B7DEE8"/>
              </a:buClr>
              <a:buFont typeface="Wingdings" panose="05000000000000000000" pitchFamily="2" charset="2"/>
              <a:buChar char=""/>
            </a:pPr>
            <a:r>
              <a:rPr lang="zh-CN" altLang="en-US" sz="3200" b="1" dirty="0">
                <a:latin typeface="楷体" panose="02010609060101010101" charset="-122"/>
                <a:ea typeface="楷体" panose="02010609060101010101" charset="-122"/>
                <a:sym typeface="宋体" panose="02010600030101010101" pitchFamily="2" charset="-122"/>
              </a:rPr>
              <a:t>引用论证</a:t>
            </a:r>
            <a:endParaRPr lang="zh-CN" altLang="en-US" sz="3200" b="1" dirty="0">
              <a:latin typeface="楷体" panose="02010609060101010101" charset="-122"/>
              <a:ea typeface="楷体" panose="02010609060101010101"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200" b="1" dirty="0">
                <a:latin typeface="楷体" panose="02010609060101010101" charset="-122"/>
                <a:ea typeface="楷体" panose="02010609060101010101" charset="-122"/>
                <a:sym typeface="宋体" panose="02010600030101010101" pitchFamily="2" charset="-122"/>
              </a:rPr>
              <a:t>比喻论证</a:t>
            </a:r>
            <a:endParaRPr lang="zh-CN" altLang="en-US" sz="3200" b="1" dirty="0">
              <a:latin typeface="楷体" panose="02010609060101010101" charset="-122"/>
              <a:ea typeface="楷体" panose="02010609060101010101"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200" b="1" dirty="0">
                <a:latin typeface="楷体" panose="02010609060101010101" charset="-122"/>
                <a:ea typeface="楷体" panose="02010609060101010101" charset="-122"/>
                <a:sym typeface="宋体" panose="02010600030101010101" pitchFamily="2" charset="-122"/>
              </a:rPr>
              <a:t>举例论证</a:t>
            </a:r>
            <a:endParaRPr lang="zh-CN" altLang="en-US" sz="3200" b="1" dirty="0">
              <a:latin typeface="楷体" panose="02010609060101010101" charset="-122"/>
              <a:ea typeface="楷体" panose="02010609060101010101" charset="-122"/>
              <a:sym typeface="宋体" panose="02010600030101010101" pitchFamily="2" charset="-122"/>
            </a:endParaRPr>
          </a:p>
          <a:p>
            <a:pPr marL="457200" indent="-457200">
              <a:lnSpc>
                <a:spcPct val="150000"/>
              </a:lnSpc>
              <a:buClr>
                <a:srgbClr val="B7DEE8"/>
              </a:buClr>
              <a:buFont typeface="Wingdings" panose="05000000000000000000" pitchFamily="2" charset="2"/>
              <a:buChar char=""/>
            </a:pPr>
            <a:r>
              <a:rPr lang="zh-CN" altLang="en-US" sz="3200" b="1" dirty="0">
                <a:latin typeface="楷体" panose="02010609060101010101" charset="-122"/>
                <a:ea typeface="楷体" panose="02010609060101010101" charset="-122"/>
                <a:sym typeface="宋体" panose="02010600030101010101" pitchFamily="2" charset="-122"/>
              </a:rPr>
              <a:t>对比论证</a:t>
            </a:r>
            <a:endParaRPr lang="zh-CN" altLang="en-US" sz="32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ppt_w</p:attrName>
                                        </p:attrNameLst>
                                      </p:cBhvr>
                                      <p:tavLst>
                                        <p:tav tm="0">
                                          <p:val>
                                            <p:fltVal val="0"/>
                                          </p:val>
                                        </p:tav>
                                        <p:tav tm="100000">
                                          <p:val>
                                            <p:strVal val="#ppt_w"/>
                                          </p:val>
                                        </p:tav>
                                      </p:tavLst>
                                    </p:anim>
                                    <p:anim calcmode="lin" valueType="num">
                                      <p:cBhvr>
                                        <p:cTn id="8" dur="500" fill="hold"/>
                                        <p:tgtEl>
                                          <p:spTgt spid="266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grpSp>
        <p:nvGrpSpPr>
          <p:cNvPr id="3" name="组合 2"/>
          <p:cNvGrpSpPr/>
          <p:nvPr/>
        </p:nvGrpSpPr>
        <p:grpSpPr>
          <a:xfrm>
            <a:off x="38735" y="116205"/>
            <a:ext cx="3388995" cy="694690"/>
            <a:chOff x="61" y="183"/>
            <a:chExt cx="5337" cy="1094"/>
          </a:xfrm>
        </p:grpSpPr>
        <p:pic>
          <p:nvPicPr>
            <p:cNvPr id="34" name="图片 33"/>
            <p:cNvPicPr>
              <a:picLocks noChangeAspect="1"/>
            </p:cNvPicPr>
            <p:nvPr/>
          </p:nvPicPr>
          <p:blipFill>
            <a:blip r:embed="rId3"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课后练习</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4" name="文本框 3"/>
          <p:cNvSpPr txBox="1"/>
          <p:nvPr/>
        </p:nvSpPr>
        <p:spPr>
          <a:xfrm>
            <a:off x="1835468" y="1278573"/>
            <a:ext cx="8520112" cy="3784600"/>
          </a:xfrm>
          <a:prstGeom prst="rect">
            <a:avLst/>
          </a:prstGeom>
          <a:noFill/>
          <a:ln w="9525">
            <a:noFill/>
          </a:ln>
        </p:spPr>
        <p:txBody>
          <a:bodyPr>
            <a:spAutoFit/>
          </a:bodyPr>
          <a:lstStyle/>
          <a:p>
            <a:pPr>
              <a:lnSpc>
                <a:spcPct val="150000"/>
              </a:lnSpc>
            </a:pPr>
            <a:r>
              <a:rPr lang="en-US" altLang="zh-CN" sz="3200" b="1" dirty="0">
                <a:latin typeface="宋体" panose="02010600030101010101" pitchFamily="2" charset="-122"/>
              </a:rPr>
              <a:t>    </a:t>
            </a:r>
            <a:r>
              <a:rPr lang="zh-CN" altLang="en-US" sz="3200" b="1" dirty="0">
                <a:latin typeface="楷体" panose="02010609060101010101" charset="-122"/>
                <a:ea typeface="楷体" panose="02010609060101010101" charset="-122"/>
              </a:rPr>
              <a:t>本文是历史学家顾颉刚写的一篇谈治学方法的短文。运用举例论证、道理论证等方法，根据古代著名学者的治学经验和自己的经验，提出中心论点：治学必须有怀疑精神，才能辨伪去妄，才能建设新学说，启迪新发明。</a:t>
            </a:r>
            <a:endParaRPr lang="zh-CN" altLang="en-US"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100"/>
                                        <p:tgtEl>
                                          <p:spTgt spid="4"/>
                                        </p:tgtEl>
                                        <p:attrNameLst>
                                          <p:attrName>style.color</p:attrName>
                                        </p:attrNameLst>
                                      </p:cBhvr>
                                      <p:tavLst>
                                        <p:tav tm="0">
                                          <p:val>
                                            <p:clrVal>
                                              <a:srgbClr val="00CCFF"/>
                                            </p:clrVal>
                                          </p:val>
                                        </p:tav>
                                        <p:tav tm="50000">
                                          <p:val>
                                            <p:clrVal>
                                              <a:schemeClr val="hlink"/>
                                            </p:clrVal>
                                          </p:val>
                                        </p:tav>
                                      </p:tavLst>
                                    </p:anim>
                                    <p:anim calcmode="discrete" valueType="clr">
                                      <p:cBhvr>
                                        <p:cTn id="8" dur="100"/>
                                        <p:tgtEl>
                                          <p:spTgt spid="4"/>
                                        </p:tgtEl>
                                        <p:attrNameLst>
                                          <p:attrName>fillcolor</p:attrName>
                                        </p:attrNameLst>
                                      </p:cBhvr>
                                      <p:tavLst>
                                        <p:tav tm="0">
                                          <p:val>
                                            <p:clrVal>
                                              <a:schemeClr val="accent2"/>
                                            </p:clrVal>
                                          </p:val>
                                        </p:tav>
                                        <p:tav tm="50000">
                                          <p:val>
                                            <p:clrVal>
                                              <a:schemeClr val="hlink"/>
                                            </p:clrVal>
                                          </p:val>
                                        </p:tav>
                                      </p:tavLst>
                                    </p:anim>
                                    <p:set>
                                      <p:cBhvr>
                                        <p:cTn id="9" dur="1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3"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随堂练习</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4" name="文本框 3"/>
          <p:cNvSpPr txBox="1"/>
          <p:nvPr/>
        </p:nvSpPr>
        <p:spPr>
          <a:xfrm>
            <a:off x="1904365" y="1167765"/>
            <a:ext cx="8058150" cy="4523105"/>
          </a:xfrm>
          <a:prstGeom prst="rect">
            <a:avLst/>
          </a:prstGeom>
          <a:noFill/>
          <a:ln w="9525">
            <a:noFill/>
          </a:ln>
        </p:spPr>
        <p:txBody>
          <a:bodyPr>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1.</a:t>
            </a:r>
            <a:r>
              <a:rPr lang="zh-CN" altLang="zh-CN" sz="3200" b="1" dirty="0">
                <a:latin typeface="楷体" panose="02010609060101010101" charset="-122"/>
                <a:ea typeface="楷体" panose="02010609060101010101" charset="-122"/>
                <a:cs typeface="楷体" panose="02010609060101010101" charset="-122"/>
              </a:rPr>
              <a:t>你是否赞成文章的论点？如果赞成，请再举出相关的名言警句和典型事例；反之，请说明理由并辅以相关名言警句和典型事例。</a:t>
            </a:r>
            <a:endParaRPr lang="zh-CN" altLang="zh-CN" sz="3200" b="1" dirty="0">
              <a:latin typeface="楷体" panose="02010609060101010101" charset="-122"/>
              <a:ea typeface="楷体" panose="02010609060101010101" charset="-122"/>
              <a:cs typeface="楷体" panose="02010609060101010101" charset="-122"/>
            </a:endParaRPr>
          </a:p>
          <a:p>
            <a:pPr>
              <a:lnSpc>
                <a:spcPct val="150000"/>
              </a:lnSpc>
            </a:pPr>
            <a:r>
              <a:rPr lang="en-US" altLang="zh-CN" sz="3200" b="1" dirty="0">
                <a:latin typeface="楷体" panose="02010609060101010101" charset="-122"/>
                <a:ea typeface="楷体" panose="02010609060101010101" charset="-122"/>
                <a:cs typeface="楷体" panose="02010609060101010101" charset="-122"/>
              </a:rPr>
              <a:t>2.联系自己的学习和生活实际，</a:t>
            </a:r>
            <a:r>
              <a:rPr lang="zh-CN" altLang="en-US" sz="3200" b="1" dirty="0">
                <a:latin typeface="楷体" panose="02010609060101010101" charset="-122"/>
                <a:ea typeface="楷体" panose="02010609060101010101" charset="-122"/>
                <a:cs typeface="楷体" panose="02010609060101010101" charset="-122"/>
              </a:rPr>
              <a:t>说说</a:t>
            </a:r>
            <a:r>
              <a:rPr lang="en-US" altLang="zh-CN" sz="3200" b="1" dirty="0">
                <a:latin typeface="楷体" panose="02010609060101010101" charset="-122"/>
                <a:ea typeface="楷体" panose="02010609060101010101" charset="-122"/>
                <a:cs typeface="楷体" panose="02010609060101010101" charset="-122"/>
              </a:rPr>
              <a:t>你在生活中发现问题、提出问题、探究问题、解决问题的具体事例</a:t>
            </a:r>
            <a:r>
              <a:rPr lang="zh-CN" altLang="en-US" sz="3200" b="1" dirty="0">
                <a:latin typeface="楷体" panose="02010609060101010101" charset="-122"/>
                <a:ea typeface="楷体" panose="02010609060101010101" charset="-122"/>
                <a:cs typeface="楷体" panose="02010609060101010101" charset="-122"/>
              </a:rPr>
              <a:t>。</a:t>
            </a:r>
            <a:endParaRPr lang="zh-CN" alt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pic>
        <p:nvPicPr>
          <p:cNvPr id="69634" name="图片 3"/>
          <p:cNvPicPr>
            <a:picLocks noChangeAspect="1"/>
          </p:cNvPicPr>
          <p:nvPr/>
        </p:nvPicPr>
        <p:blipFill>
          <a:blip r:embed="rId3" cstate="print"/>
          <a:stretch>
            <a:fillRect/>
          </a:stretch>
        </p:blipFill>
        <p:spPr>
          <a:xfrm>
            <a:off x="2387918" y="1102043"/>
            <a:ext cx="2603500" cy="4652962"/>
          </a:xfrm>
          <a:prstGeom prst="rect">
            <a:avLst/>
          </a:prstGeom>
          <a:noFill/>
          <a:ln w="9525">
            <a:noFill/>
          </a:ln>
        </p:spPr>
      </p:pic>
      <p:pic>
        <p:nvPicPr>
          <p:cNvPr id="69635" name="图片 1"/>
          <p:cNvPicPr>
            <a:picLocks noChangeAspect="1"/>
          </p:cNvPicPr>
          <p:nvPr/>
        </p:nvPicPr>
        <p:blipFill>
          <a:blip r:embed="rId4" cstate="print"/>
          <a:srcRect r="111" b="5313"/>
          <a:stretch>
            <a:fillRect/>
          </a:stretch>
        </p:blipFill>
        <p:spPr>
          <a:xfrm>
            <a:off x="5817235" y="1098868"/>
            <a:ext cx="3746500" cy="465931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95250" y="224790"/>
            <a:ext cx="3333115" cy="586740"/>
            <a:chOff x="150" y="354"/>
            <a:chExt cx="5249" cy="924"/>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7172" name="文本框 2"/>
          <p:cNvSpPr txBox="1"/>
          <p:nvPr/>
        </p:nvSpPr>
        <p:spPr>
          <a:xfrm>
            <a:off x="1713548" y="1688148"/>
            <a:ext cx="5851525" cy="3553460"/>
          </a:xfrm>
          <a:prstGeom prst="rect">
            <a:avLst/>
          </a:prstGeom>
          <a:noFill/>
          <a:ln w="9525">
            <a:noFill/>
          </a:ln>
        </p:spPr>
        <p:txBody>
          <a:bodyPr>
            <a:spAutoFit/>
          </a:bodyPr>
          <a:lstStyle/>
          <a:p>
            <a:pPr>
              <a:lnSpc>
                <a:spcPct val="150000"/>
              </a:lnSpc>
            </a:pPr>
            <a:r>
              <a:rPr lang="zh-CN" altLang="zh-CN" sz="3000" b="1" dirty="0">
                <a:solidFill>
                  <a:srgbClr val="FF0000"/>
                </a:solidFill>
                <a:latin typeface="楷体" panose="02010609060101010101" charset="-122"/>
                <a:ea typeface="楷体" panose="02010609060101010101" charset="-122"/>
                <a:cs typeface="楷体" panose="02010609060101010101" charset="-122"/>
              </a:rPr>
              <a:t>【顾颉刚】</a:t>
            </a:r>
            <a:r>
              <a:rPr lang="zh-CN" altLang="zh-CN" sz="3000" b="1" dirty="0">
                <a:latin typeface="楷体" panose="02010609060101010101" charset="-122"/>
                <a:ea typeface="楷体" panose="02010609060101010101" charset="-122"/>
                <a:cs typeface="楷体" panose="02010609060101010101" charset="-122"/>
              </a:rPr>
              <a:t>（1893</a:t>
            </a:r>
            <a:r>
              <a:rPr lang="en-US" altLang="zh-CN" sz="3000" b="1" dirty="0">
                <a:latin typeface="楷体" panose="02010609060101010101" charset="-122"/>
                <a:ea typeface="楷体" panose="02010609060101010101" charset="-122"/>
                <a:cs typeface="楷体" panose="02010609060101010101" charset="-122"/>
              </a:rPr>
              <a:t>—</a:t>
            </a:r>
            <a:r>
              <a:rPr lang="zh-CN" altLang="zh-CN" sz="3000" b="1" dirty="0">
                <a:latin typeface="楷体" panose="02010609060101010101" charset="-122"/>
                <a:ea typeface="楷体" panose="02010609060101010101" charset="-122"/>
                <a:cs typeface="楷体" panose="02010609060101010101" charset="-122"/>
              </a:rPr>
              <a:t>1980），原名诵坤，字铭坚，江苏苏州人。中国历史学家、民间文艺研究家，</a:t>
            </a:r>
            <a:r>
              <a:rPr lang="zh-CN" altLang="en-US" sz="3000" b="1" dirty="0">
                <a:latin typeface="楷体" panose="02010609060101010101" charset="-122"/>
                <a:ea typeface="楷体" panose="02010609060101010101" charset="-122"/>
                <a:cs typeface="楷体" panose="02010609060101010101" charset="-122"/>
              </a:rPr>
              <a:t>古史辨学派创始人，现代历史地理学和民俗学的开拓者、奠基人。</a:t>
            </a:r>
            <a:endParaRPr lang="zh-CN" altLang="zh-CN" sz="3000" b="1" dirty="0">
              <a:latin typeface="楷体" panose="02010609060101010101" charset="-122"/>
              <a:ea typeface="楷体" panose="02010609060101010101" charset="-122"/>
              <a:cs typeface="楷体" panose="02010609060101010101" charset="-122"/>
            </a:endParaRPr>
          </a:p>
        </p:txBody>
      </p:sp>
      <p:pic>
        <p:nvPicPr>
          <p:cNvPr id="8204" name="图片 2" descr="顾颉刚"/>
          <p:cNvPicPr>
            <a:picLocks noChangeAspect="1"/>
          </p:cNvPicPr>
          <p:nvPr/>
        </p:nvPicPr>
        <p:blipFill>
          <a:blip r:embed="rId3" cstate="print"/>
          <a:stretch>
            <a:fillRect/>
          </a:stretch>
        </p:blipFill>
        <p:spPr>
          <a:xfrm>
            <a:off x="7787005" y="1971675"/>
            <a:ext cx="2214245" cy="29984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ppt_w</p:attrName>
                                        </p:attrNameLst>
                                      </p:cBhvr>
                                      <p:tavLst>
                                        <p:tav tm="0">
                                          <p:val>
                                            <p:strVal val="#ppt_w*0.05"/>
                                          </p:val>
                                        </p:tav>
                                        <p:tav tm="100000">
                                          <p:val>
                                            <p:strVal val="#ppt_w"/>
                                          </p:val>
                                        </p:tav>
                                      </p:tavLst>
                                    </p:anim>
                                    <p:anim calcmode="lin" valueType="num">
                                      <p:cBhvr>
                                        <p:cTn id="8" dur="500" fill="hold"/>
                                        <p:tgtEl>
                                          <p:spTgt spid="7172"/>
                                        </p:tgtEl>
                                        <p:attrNameLst>
                                          <p:attrName>ppt_h</p:attrName>
                                        </p:attrNameLst>
                                      </p:cBhvr>
                                      <p:tavLst>
                                        <p:tav tm="0">
                                          <p:val>
                                            <p:strVal val="#ppt_h"/>
                                          </p:val>
                                        </p:tav>
                                        <p:tav tm="100000">
                                          <p:val>
                                            <p:strVal val="#ppt_h"/>
                                          </p:val>
                                        </p:tav>
                                      </p:tavLst>
                                    </p:anim>
                                    <p:anim calcmode="lin" valueType="num">
                                      <p:cBhvr>
                                        <p:cTn id="9" dur="500" fill="hold"/>
                                        <p:tgtEl>
                                          <p:spTgt spid="7172"/>
                                        </p:tgtEl>
                                        <p:attrNameLst>
                                          <p:attrName>ppt_x</p:attrName>
                                        </p:attrNameLst>
                                      </p:cBhvr>
                                      <p:tavLst>
                                        <p:tav tm="0">
                                          <p:val>
                                            <p:strVal val="#ppt_x-.2"/>
                                          </p:val>
                                        </p:tav>
                                        <p:tav tm="100000">
                                          <p:val>
                                            <p:strVal val="#ppt_x"/>
                                          </p:val>
                                        </p:tav>
                                      </p:tavLst>
                                    </p:anim>
                                    <p:anim calcmode="lin" valueType="num">
                                      <p:cBhvr>
                                        <p:cTn id="10" dur="500" fill="hold"/>
                                        <p:tgtEl>
                                          <p:spTgt spid="7172"/>
                                        </p:tgtEl>
                                        <p:attrNameLst>
                                          <p:attrName>ppt_y</p:attrName>
                                        </p:attrNameLst>
                                      </p:cBhvr>
                                      <p:tavLst>
                                        <p:tav tm="0">
                                          <p:val>
                                            <p:strVal val="#ppt_y"/>
                                          </p:val>
                                        </p:tav>
                                        <p:tav tm="100000">
                                          <p:val>
                                            <p:strVal val="#ppt_y"/>
                                          </p:val>
                                        </p:tav>
                                      </p:tavLst>
                                    </p:anim>
                                    <p:animEffect transition="in" filter="fade">
                                      <p:cBhvr>
                                        <p:cTn id="11" dur="500"/>
                                        <p:tgtEl>
                                          <p:spTgt spid="7172"/>
                                        </p:tgtEl>
                                      </p:cBhvr>
                                    </p:animEffect>
                                  </p:childTnLst>
                                </p:cTn>
                              </p:par>
                            </p:childTnLst>
                          </p:cTn>
                        </p:par>
                        <p:par>
                          <p:cTn id="12" fill="hold">
                            <p:stCondLst>
                              <p:cond delay="500"/>
                            </p:stCondLst>
                            <p:childTnLst>
                              <p:par>
                                <p:cTn id="13" presetID="3" presetClass="entr" presetSubtype="10" fill="hold" nodeType="afterEffect">
                                  <p:stCondLst>
                                    <p:cond delay="0"/>
                                  </p:stCondLst>
                                  <p:childTnLst>
                                    <p:set>
                                      <p:cBhvr>
                                        <p:cTn id="14" dur="1" fill="hold">
                                          <p:stCondLst>
                                            <p:cond delay="0"/>
                                          </p:stCondLst>
                                        </p:cTn>
                                        <p:tgtEl>
                                          <p:spTgt spid="8204"/>
                                        </p:tgtEl>
                                        <p:attrNameLst>
                                          <p:attrName>style.visibility</p:attrName>
                                        </p:attrNameLst>
                                      </p:cBhvr>
                                      <p:to>
                                        <p:strVal val="visible"/>
                                      </p:to>
                                    </p:set>
                                    <p:animEffect transition="in" filter="blinds(horizontal)">
                                      <p:cBhvr>
                                        <p:cTn id="15"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71682" name="文本框 3"/>
          <p:cNvSpPr txBox="1"/>
          <p:nvPr/>
        </p:nvSpPr>
        <p:spPr>
          <a:xfrm>
            <a:off x="1880870" y="1116013"/>
            <a:ext cx="8196263" cy="3438525"/>
          </a:xfrm>
          <a:prstGeom prst="rect">
            <a:avLst/>
          </a:prstGeom>
          <a:noFill/>
          <a:ln w="9525">
            <a:noFill/>
          </a:ln>
        </p:spPr>
        <p:txBody>
          <a:bodyPr>
            <a:spAutoFit/>
          </a:bodyPr>
          <a:lstStyle/>
          <a:p>
            <a:pPr>
              <a:lnSpc>
                <a:spcPct val="170000"/>
              </a:lnSpc>
            </a:pPr>
            <a:r>
              <a:rPr lang="zh-CN" altLang="en-US"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【代表作】</a:t>
            </a:r>
            <a:endParaRPr lang="zh-CN" altLang="en-US"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70000"/>
              </a:lnSpc>
            </a:pPr>
            <a:r>
              <a:rPr lang="zh-CN" altLang="en-US"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《孟姜女故事研究集》《妙峰山》《顾颉刚民俗论著集》《中国上古史研究讲义》《顾颉刚古史论文集》等。</a:t>
            </a:r>
            <a:endPar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9220" name="文本框 9378"/>
          <p:cNvSpPr txBox="1"/>
          <p:nvPr/>
        </p:nvSpPr>
        <p:spPr>
          <a:xfrm>
            <a:off x="2859088" y="1791018"/>
            <a:ext cx="7597775" cy="2799715"/>
          </a:xfrm>
          <a:prstGeom prst="rect">
            <a:avLst/>
          </a:prstGeom>
          <a:noFill/>
          <a:ln w="9525">
            <a:noFill/>
          </a:ln>
        </p:spPr>
        <p:txBody>
          <a:bodyPr>
            <a:spAutoFit/>
          </a:bodyPr>
          <a:lstStyle/>
          <a:p>
            <a:pPr>
              <a:lnSpc>
                <a:spcPct val="150000"/>
              </a:lnSpc>
              <a:spcBef>
                <a:spcPct val="50000"/>
              </a:spcBef>
            </a:pPr>
            <a:r>
              <a:rPr lang="zh-CN" altLang="en-US" sz="3200" dirty="0">
                <a:latin typeface="黑体" panose="02010609060101010101" pitchFamily="49" charset="-122"/>
                <a:ea typeface="黑体" panose="02010609060101010101" pitchFamily="49" charset="-122"/>
              </a:rPr>
              <a:t>程</a:t>
            </a:r>
            <a:r>
              <a:rPr lang="zh-CN" altLang="en-US" sz="3200" b="1" dirty="0">
                <a:latin typeface="黑体" panose="02010609060101010101" pitchFamily="49" charset="-122"/>
                <a:ea typeface="黑体" panose="02010609060101010101" pitchFamily="49" charset="-122"/>
              </a:rPr>
              <a:t>颐</a:t>
            </a:r>
            <a:r>
              <a:rPr lang="zh-CN" altLang="en-US" sz="3200" dirty="0">
                <a:latin typeface="黑体" panose="02010609060101010101" pitchFamily="49" charset="-122"/>
                <a:ea typeface="黑体" panose="02010609060101010101" pitchFamily="49" charset="-122"/>
              </a:rPr>
              <a:t>（    ）  </a:t>
            </a:r>
            <a:r>
              <a:rPr lang="zh-CN" altLang="en-US" sz="3200" b="1" dirty="0">
                <a:latin typeface="黑体" panose="02010609060101010101" pitchFamily="49" charset="-122"/>
                <a:ea typeface="黑体" panose="02010609060101010101" pitchFamily="49" charset="-122"/>
              </a:rPr>
              <a:t>譬</a:t>
            </a:r>
            <a:r>
              <a:rPr lang="zh-CN" altLang="en-US" sz="3200" dirty="0">
                <a:latin typeface="黑体" panose="02010609060101010101" pitchFamily="49" charset="-122"/>
                <a:ea typeface="黑体" panose="02010609060101010101" pitchFamily="49" charset="-122"/>
              </a:rPr>
              <a:t>如（    ）　　</a:t>
            </a:r>
            <a:endParaRPr lang="zh-CN" altLang="en-US" sz="3200" dirty="0">
              <a:latin typeface="黑体" panose="02010609060101010101" pitchFamily="49" charset="-122"/>
              <a:ea typeface="黑体" panose="02010609060101010101" pitchFamily="49" charset="-122"/>
            </a:endParaRPr>
          </a:p>
          <a:p>
            <a:pPr>
              <a:lnSpc>
                <a:spcPct val="150000"/>
              </a:lnSpc>
              <a:spcBef>
                <a:spcPct val="50000"/>
              </a:spcBef>
            </a:pPr>
            <a:r>
              <a:rPr lang="zh-CN" altLang="en-US" sz="3200" dirty="0">
                <a:latin typeface="黑体" panose="02010609060101010101" pitchFamily="49" charset="-122"/>
                <a:ea typeface="黑体" panose="02010609060101010101" pitchFamily="49" charset="-122"/>
              </a:rPr>
              <a:t>虚</a:t>
            </a:r>
            <a:r>
              <a:rPr lang="zh-CN" altLang="en-US" sz="3200" b="1" dirty="0">
                <a:latin typeface="黑体" panose="02010609060101010101" pitchFamily="49" charset="-122"/>
                <a:ea typeface="黑体" panose="02010609060101010101" pitchFamily="49" charset="-122"/>
              </a:rPr>
              <a:t>妄</a:t>
            </a:r>
            <a:r>
              <a:rPr lang="zh-CN" altLang="en-US" sz="3200" dirty="0">
                <a:latin typeface="黑体" panose="02010609060101010101" pitchFamily="49" charset="-122"/>
                <a:ea typeface="黑体" panose="02010609060101010101" pitchFamily="49" charset="-122"/>
              </a:rPr>
              <a:t>（    ）  停</a:t>
            </a:r>
            <a:r>
              <a:rPr lang="zh-CN" altLang="en-US" sz="3200" b="1" dirty="0">
                <a:latin typeface="黑体" panose="02010609060101010101" pitchFamily="49" charset="-122"/>
                <a:ea typeface="黑体" panose="02010609060101010101" pitchFamily="49" charset="-122"/>
              </a:rPr>
              <a:t>滞</a:t>
            </a:r>
            <a:r>
              <a:rPr lang="zh-CN" altLang="en-US" sz="3200" dirty="0">
                <a:latin typeface="黑体" panose="02010609060101010101" pitchFamily="49" charset="-122"/>
                <a:ea typeface="黑体" panose="02010609060101010101" pitchFamily="49" charset="-122"/>
              </a:rPr>
              <a:t>（    ）</a:t>
            </a:r>
            <a:endParaRPr lang="zh-CN" altLang="en-US" sz="3200" dirty="0">
              <a:latin typeface="黑体" panose="02010609060101010101" pitchFamily="49" charset="-122"/>
              <a:ea typeface="黑体" panose="02010609060101010101" pitchFamily="49" charset="-122"/>
            </a:endParaRPr>
          </a:p>
          <a:p>
            <a:pPr>
              <a:lnSpc>
                <a:spcPct val="150000"/>
              </a:lnSpc>
              <a:spcBef>
                <a:spcPct val="50000"/>
              </a:spcBef>
            </a:pPr>
            <a:r>
              <a:rPr lang="zh-CN" altLang="en-US" sz="3200" b="1" dirty="0">
                <a:latin typeface="黑体" panose="02010609060101010101" pitchFamily="49" charset="-122"/>
                <a:ea typeface="黑体" panose="02010609060101010101" pitchFamily="49" charset="-122"/>
              </a:rPr>
              <a:t>流</a:t>
            </a:r>
            <a:r>
              <a:rPr lang="zh-CN" altLang="en-US" sz="3200" dirty="0">
                <a:latin typeface="黑体" panose="02010609060101010101" pitchFamily="49" charset="-122"/>
                <a:ea typeface="黑体" panose="02010609060101010101" pitchFamily="49" charset="-122"/>
              </a:rPr>
              <a:t>俗（    ）</a:t>
            </a:r>
            <a:r>
              <a:rPr lang="zh-CN" altLang="en-US" sz="3200" dirty="0">
                <a:solidFill>
                  <a:srgbClr val="FF0000"/>
                </a:solidFill>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墨</a:t>
            </a:r>
            <a:r>
              <a:rPr lang="zh-CN" altLang="en-US" sz="3200" dirty="0">
                <a:latin typeface="黑体" panose="02010609060101010101" pitchFamily="49" charset="-122"/>
                <a:ea typeface="黑体" panose="02010609060101010101" pitchFamily="49" charset="-122"/>
              </a:rPr>
              <a:t>守（    ）</a:t>
            </a:r>
            <a:endParaRPr lang="zh-CN" altLang="en-US" sz="3200" dirty="0">
              <a:latin typeface="黑体" panose="02010609060101010101" pitchFamily="49" charset="-122"/>
              <a:ea typeface="黑体" panose="02010609060101010101" pitchFamily="49" charset="-122"/>
            </a:endParaRPr>
          </a:p>
        </p:txBody>
      </p:sp>
      <p:sp>
        <p:nvSpPr>
          <p:cNvPr id="9383" name="文本框 9382"/>
          <p:cNvSpPr txBox="1"/>
          <p:nvPr/>
        </p:nvSpPr>
        <p:spPr>
          <a:xfrm>
            <a:off x="4409123" y="1933893"/>
            <a:ext cx="750887" cy="583565"/>
          </a:xfrm>
          <a:prstGeom prst="rect">
            <a:avLst/>
          </a:prstGeom>
          <a:noFill/>
          <a:ln w="12700">
            <a:noFill/>
          </a:ln>
        </p:spPr>
        <p:txBody>
          <a:bodyPr>
            <a:spAutoFit/>
          </a:bodyPr>
          <a:lstStyle/>
          <a:p>
            <a:r>
              <a:rPr lang="en-US" altLang="zh-CN" sz="3200" b="1" dirty="0">
                <a:solidFill>
                  <a:srgbClr val="FF0000"/>
                </a:solidFill>
                <a:latin typeface="黑体" panose="02010609060101010101" pitchFamily="49" charset="-122"/>
                <a:ea typeface="黑体" panose="02010609060101010101" pitchFamily="49" charset="-122"/>
              </a:rPr>
              <a:t>y</a:t>
            </a:r>
            <a:r>
              <a:rPr lang="zh-CN" altLang="en-US" sz="3200" b="1" dirty="0">
                <a:solidFill>
                  <a:srgbClr val="FF0000"/>
                </a:solidFill>
                <a:latin typeface="黑体" panose="02010609060101010101" pitchFamily="49" charset="-122"/>
                <a:ea typeface="黑体" panose="02010609060101010101" pitchFamily="49" charset="-122"/>
              </a:rPr>
              <a:t>í</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9384" name="文本框 9383"/>
          <p:cNvSpPr txBox="1"/>
          <p:nvPr/>
        </p:nvSpPr>
        <p:spPr>
          <a:xfrm>
            <a:off x="7011035" y="1933893"/>
            <a:ext cx="912813" cy="583565"/>
          </a:xfrm>
          <a:prstGeom prst="rect">
            <a:avLst/>
          </a:prstGeom>
          <a:noFill/>
          <a:ln w="12700">
            <a:noFill/>
          </a:ln>
        </p:spPr>
        <p:txBody>
          <a:bodyPr>
            <a:spAutoFit/>
          </a:bodyPr>
          <a:lstStyle/>
          <a:p>
            <a:pPr algn="ctr"/>
            <a:r>
              <a:rPr lang="en-US" altLang="zh-CN" sz="3200" b="1" dirty="0">
                <a:solidFill>
                  <a:srgbClr val="FF0000"/>
                </a:solidFill>
                <a:latin typeface="黑体" panose="02010609060101010101" pitchFamily="49" charset="-122"/>
                <a:ea typeface="黑体" panose="02010609060101010101" pitchFamily="49" charset="-122"/>
              </a:rPr>
              <a:t>p</a:t>
            </a:r>
            <a:r>
              <a:rPr lang="zh-CN" altLang="en-US" sz="3200" b="1" dirty="0">
                <a:solidFill>
                  <a:srgbClr val="FF0000"/>
                </a:solidFill>
                <a:latin typeface="黑体" panose="02010609060101010101" pitchFamily="49" charset="-122"/>
                <a:ea typeface="黑体" panose="02010609060101010101" pitchFamily="49" charset="-122"/>
              </a:rPr>
              <a:t>ì</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9386" name="文本框 9385"/>
          <p:cNvSpPr txBox="1"/>
          <p:nvPr/>
        </p:nvSpPr>
        <p:spPr>
          <a:xfrm>
            <a:off x="3972560" y="2899410"/>
            <a:ext cx="1323975" cy="583565"/>
          </a:xfrm>
          <a:prstGeom prst="rect">
            <a:avLst/>
          </a:prstGeom>
          <a:noFill/>
          <a:ln w="12700">
            <a:noFill/>
          </a:ln>
        </p:spPr>
        <p:txBody>
          <a:bodyPr>
            <a:spAutoFit/>
          </a:bodyPr>
          <a:lstStyle/>
          <a:p>
            <a:pPr algn="ctr"/>
            <a:r>
              <a:rPr lang="en-US" altLang="zh-CN" sz="3200" b="1" dirty="0">
                <a:solidFill>
                  <a:srgbClr val="FF0000"/>
                </a:solidFill>
                <a:latin typeface="黑体" panose="02010609060101010101" pitchFamily="49" charset="-122"/>
                <a:ea typeface="黑体" panose="02010609060101010101" pitchFamily="49" charset="-122"/>
              </a:rPr>
              <a:t>w</a:t>
            </a:r>
            <a:r>
              <a:rPr lang="zh-CN" altLang="en-US" sz="3200" b="1" dirty="0">
                <a:solidFill>
                  <a:srgbClr val="FF0000"/>
                </a:solidFill>
                <a:latin typeface="黑体" panose="02010609060101010101" pitchFamily="49" charset="-122"/>
                <a:ea typeface="黑体" panose="02010609060101010101" pitchFamily="49" charset="-122"/>
              </a:rPr>
              <a:t>à</a:t>
            </a:r>
            <a:r>
              <a:rPr lang="en-US" altLang="zh-CN" sz="3200" b="1" dirty="0">
                <a:solidFill>
                  <a:srgbClr val="FF0000"/>
                </a:solidFill>
                <a:latin typeface="黑体" panose="02010609060101010101" pitchFamily="49" charset="-122"/>
                <a:ea typeface="黑体" panose="02010609060101010101" pitchFamily="49" charset="-122"/>
              </a:rPr>
              <a:t>ng</a:t>
            </a:r>
            <a:endParaRPr lang="en-US" altLang="zh-CN" sz="3200" b="1" dirty="0">
              <a:solidFill>
                <a:srgbClr val="FF0000"/>
              </a:solidFill>
              <a:latin typeface="黑体" panose="02010609060101010101" pitchFamily="49" charset="-122"/>
              <a:ea typeface="黑体" panose="02010609060101010101" pitchFamily="49" charset="-122"/>
            </a:endParaRPr>
          </a:p>
        </p:txBody>
      </p:sp>
      <p:sp>
        <p:nvSpPr>
          <p:cNvPr id="9388" name="文本框 9387"/>
          <p:cNvSpPr txBox="1"/>
          <p:nvPr/>
        </p:nvSpPr>
        <p:spPr>
          <a:xfrm>
            <a:off x="7011035" y="2899410"/>
            <a:ext cx="884238" cy="583565"/>
          </a:xfrm>
          <a:prstGeom prst="rect">
            <a:avLst/>
          </a:prstGeom>
          <a:noFill/>
          <a:ln w="12700">
            <a:noFill/>
          </a:ln>
        </p:spPr>
        <p:txBody>
          <a:bodyPr>
            <a:spAutoFit/>
          </a:bodyPr>
          <a:lstStyle/>
          <a:p>
            <a:r>
              <a:rPr lang="en-US" altLang="zh-CN" sz="3200" b="1" dirty="0">
                <a:solidFill>
                  <a:srgbClr val="FF0000"/>
                </a:solidFill>
                <a:latin typeface="黑体" panose="02010609060101010101" pitchFamily="49" charset="-122"/>
                <a:ea typeface="黑体" panose="02010609060101010101" pitchFamily="49" charset="-122"/>
              </a:rPr>
              <a:t>zh</a:t>
            </a:r>
            <a:r>
              <a:rPr lang="zh-CN" altLang="en-US" sz="3200" b="1" dirty="0">
                <a:solidFill>
                  <a:srgbClr val="FF0000"/>
                </a:solidFill>
                <a:latin typeface="黑体" panose="02010609060101010101" pitchFamily="49" charset="-122"/>
                <a:ea typeface="黑体" panose="02010609060101010101" pitchFamily="49" charset="-122"/>
              </a:rPr>
              <a:t>ì</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4167505" y="3923030"/>
            <a:ext cx="992188"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mn-ea"/>
              </a:rPr>
              <a:t>liú</a:t>
            </a:r>
            <a:endParaRPr lang="zh-CN" altLang="en-US" sz="3200" b="1" dirty="0">
              <a:solidFill>
                <a:srgbClr val="FF0000"/>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7139305" y="3923030"/>
            <a:ext cx="847725"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sym typeface="+mn-ea"/>
              </a:rPr>
              <a:t>mò</a:t>
            </a:r>
            <a:endParaRPr lang="zh-CN" altLang="en-US" sz="3200" b="1" dirty="0">
              <a:solidFill>
                <a:srgbClr val="FF0000"/>
              </a:solidFill>
              <a:latin typeface="黑体" panose="02010609060101010101" pitchFamily="49" charset="-122"/>
              <a:ea typeface="黑体" panose="02010609060101010101" pitchFamily="49" charset="-122"/>
              <a:sym typeface="+mn-ea"/>
            </a:endParaRPr>
          </a:p>
        </p:txBody>
      </p:sp>
      <p:grpSp>
        <p:nvGrpSpPr>
          <p:cNvPr id="8" name="组合 7"/>
          <p:cNvGrpSpPr/>
          <p:nvPr/>
        </p:nvGrpSpPr>
        <p:grpSpPr>
          <a:xfrm>
            <a:off x="110490" y="86995"/>
            <a:ext cx="3317875" cy="724535"/>
            <a:chOff x="174" y="137"/>
            <a:chExt cx="5225" cy="1141"/>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字词积累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 calcmode="lin" valueType="num">
                                      <p:cBhvr additive="base">
                                        <p:cTn id="7" dur="500" fill="hold"/>
                                        <p:tgtEl>
                                          <p:spTgt spid="92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20">
                                            <p:txEl>
                                              <p:pRg st="1" end="1"/>
                                            </p:txEl>
                                          </p:spTgt>
                                        </p:tgtEl>
                                        <p:attrNameLst>
                                          <p:attrName>style.visibility</p:attrName>
                                        </p:attrNameLst>
                                      </p:cBhvr>
                                      <p:to>
                                        <p:strVal val="visible"/>
                                      </p:to>
                                    </p:set>
                                    <p:anim calcmode="lin" valueType="num">
                                      <p:cBhvr additive="base">
                                        <p:cTn id="11" dur="500" fill="hold"/>
                                        <p:tgtEl>
                                          <p:spTgt spid="922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22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220">
                                            <p:txEl>
                                              <p:pRg st="2" end="2"/>
                                            </p:txEl>
                                          </p:spTgt>
                                        </p:tgtEl>
                                        <p:attrNameLst>
                                          <p:attrName>style.visibility</p:attrName>
                                        </p:attrNameLst>
                                      </p:cBhvr>
                                      <p:to>
                                        <p:strVal val="visible"/>
                                      </p:to>
                                    </p:set>
                                    <p:anim calcmode="lin" valueType="num">
                                      <p:cBhvr additive="base">
                                        <p:cTn id="15" dur="500" fill="hold"/>
                                        <p:tgtEl>
                                          <p:spTgt spid="922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22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383">
                                            <p:txEl>
                                              <p:pRg st="0" end="0"/>
                                            </p:txEl>
                                          </p:spTgt>
                                        </p:tgtEl>
                                        <p:attrNameLst>
                                          <p:attrName>style.visibility</p:attrName>
                                        </p:attrNameLst>
                                      </p:cBhvr>
                                      <p:to>
                                        <p:strVal val="visible"/>
                                      </p:to>
                                    </p:set>
                                    <p:anim calcmode="lin" valueType="num">
                                      <p:cBhvr additive="base">
                                        <p:cTn id="21" dur="500" fill="hold"/>
                                        <p:tgtEl>
                                          <p:spTgt spid="938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3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384">
                                            <p:txEl>
                                              <p:pRg st="0" end="0"/>
                                            </p:txEl>
                                          </p:spTgt>
                                        </p:tgtEl>
                                        <p:attrNameLst>
                                          <p:attrName>style.visibility</p:attrName>
                                        </p:attrNameLst>
                                      </p:cBhvr>
                                      <p:to>
                                        <p:strVal val="visible"/>
                                      </p:to>
                                    </p:set>
                                    <p:anim calcmode="lin" valueType="num">
                                      <p:cBhvr additive="base">
                                        <p:cTn id="27" dur="500" fill="hold"/>
                                        <p:tgtEl>
                                          <p:spTgt spid="938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3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386">
                                            <p:txEl>
                                              <p:pRg st="0" end="0"/>
                                            </p:txEl>
                                          </p:spTgt>
                                        </p:tgtEl>
                                        <p:attrNameLst>
                                          <p:attrName>style.visibility</p:attrName>
                                        </p:attrNameLst>
                                      </p:cBhvr>
                                      <p:to>
                                        <p:strVal val="visible"/>
                                      </p:to>
                                    </p:set>
                                    <p:anim calcmode="lin" valueType="num">
                                      <p:cBhvr additive="base">
                                        <p:cTn id="33" dur="500" fill="hold"/>
                                        <p:tgtEl>
                                          <p:spTgt spid="9386">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9388">
                                            <p:txEl>
                                              <p:pRg st="0" end="0"/>
                                            </p:txEl>
                                          </p:spTgt>
                                        </p:tgtEl>
                                        <p:attrNameLst>
                                          <p:attrName>style.visibility</p:attrName>
                                        </p:attrNameLst>
                                      </p:cBhvr>
                                      <p:to>
                                        <p:strVal val="visible"/>
                                      </p:to>
                                    </p:set>
                                    <p:anim calcmode="lin" valueType="num">
                                      <p:cBhvr additive="base">
                                        <p:cTn id="39" dur="500" fill="hold"/>
                                        <p:tgtEl>
                                          <p:spTgt spid="9388">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3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0" end="0"/>
                                            </p:txEl>
                                          </p:spTgt>
                                        </p:tgtEl>
                                        <p:attrNameLst>
                                          <p:attrName>style.visibility</p:attrName>
                                        </p:attrNameLst>
                                      </p:cBhvr>
                                      <p:to>
                                        <p:strVal val="visible"/>
                                      </p:to>
                                    </p:set>
                                    <p:anim calcmode="lin" valueType="num">
                                      <p:cBhvr additive="base">
                                        <p:cTn id="4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4">
                                            <p:txEl>
                                              <p:pRg st="0" end="0"/>
                                            </p:txEl>
                                          </p:spTgt>
                                        </p:tgtEl>
                                        <p:attrNameLst>
                                          <p:attrName>style.visibility</p:attrName>
                                        </p:attrNameLst>
                                      </p:cBhvr>
                                      <p:to>
                                        <p:strVal val="visible"/>
                                      </p:to>
                                    </p:set>
                                    <p:anim calcmode="lin" valueType="num">
                                      <p:cBhvr additive="base">
                                        <p:cTn id="5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7" name="文本框 6"/>
          <p:cNvSpPr txBox="1"/>
          <p:nvPr/>
        </p:nvSpPr>
        <p:spPr>
          <a:xfrm>
            <a:off x="1972628" y="826135"/>
            <a:ext cx="4132262"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譬如：</a:t>
            </a:r>
            <a:r>
              <a:rPr lang="zh-CN" altLang="en-US" sz="3200" b="1" dirty="0">
                <a:latin typeface="楷体" panose="02010609060101010101" charset="-122"/>
                <a:ea typeface="楷体" panose="02010609060101010101" charset="-122"/>
              </a:rPr>
              <a:t>例如。</a:t>
            </a:r>
            <a:endParaRPr lang="zh-CN" altLang="en-US" sz="3200" b="1" dirty="0">
              <a:solidFill>
                <a:srgbClr val="FF0000"/>
              </a:solidFill>
              <a:latin typeface="楷体" panose="02010609060101010101" charset="-122"/>
              <a:ea typeface="楷体" panose="02010609060101010101" charset="-122"/>
            </a:endParaRPr>
          </a:p>
        </p:txBody>
      </p:sp>
      <p:sp>
        <p:nvSpPr>
          <p:cNvPr id="12" name="文本框 11"/>
          <p:cNvSpPr txBox="1"/>
          <p:nvPr/>
        </p:nvSpPr>
        <p:spPr>
          <a:xfrm>
            <a:off x="1972628" y="1572260"/>
            <a:ext cx="5181600"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虚妄：</a:t>
            </a:r>
            <a:r>
              <a:rPr lang="zh-CN" altLang="en-US" sz="3200" b="1" dirty="0">
                <a:latin typeface="楷体" panose="02010609060101010101" charset="-122"/>
                <a:ea typeface="楷体" panose="02010609060101010101" charset="-122"/>
                <a:sym typeface="宋体" panose="02010600030101010101" pitchFamily="2" charset="-122"/>
              </a:rPr>
              <a:t>没有事实根据的。</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3" name="文本框 12"/>
          <p:cNvSpPr txBox="1"/>
          <p:nvPr/>
        </p:nvSpPr>
        <p:spPr>
          <a:xfrm>
            <a:off x="1972628" y="2351723"/>
            <a:ext cx="8039100" cy="1863090"/>
          </a:xfrm>
          <a:prstGeom prst="rect">
            <a:avLst/>
          </a:prstGeom>
          <a:noFill/>
          <a:ln w="9525">
            <a:noFill/>
          </a:ln>
        </p:spPr>
        <p:txBody>
          <a:bodyPr>
            <a:spAutoFit/>
          </a:bodyPr>
          <a:lstStyle/>
          <a:p>
            <a:pPr>
              <a:lnSpc>
                <a:spcPct val="120000"/>
              </a:lnSpc>
            </a:pPr>
            <a:r>
              <a:rPr lang="zh-CN" altLang="en-US" sz="3200" b="1" dirty="0">
                <a:solidFill>
                  <a:srgbClr val="FF0000"/>
                </a:solidFill>
                <a:latin typeface="黑体" panose="02010609060101010101" pitchFamily="49" charset="-122"/>
                <a:ea typeface="黑体" panose="02010609060101010101" pitchFamily="49" charset="-122"/>
              </a:rPr>
              <a:t>不攻自破：</a:t>
            </a:r>
            <a:r>
              <a:rPr lang="zh-CN" altLang="en-US" sz="3200" b="1" dirty="0">
                <a:latin typeface="楷体" panose="02010609060101010101" charset="-122"/>
                <a:ea typeface="楷体" panose="02010609060101010101" charset="-122"/>
                <a:sym typeface="宋体" panose="02010600030101010101" pitchFamily="2" charset="-122"/>
              </a:rPr>
              <a:t>不用攻击，自己就破坏了。多指不正确的言论或谣言，未经批驳，就露出了破绽。</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4" name="文本框 13"/>
          <p:cNvSpPr txBox="1"/>
          <p:nvPr/>
        </p:nvSpPr>
        <p:spPr>
          <a:xfrm>
            <a:off x="1972628" y="4402773"/>
            <a:ext cx="8039100" cy="1272540"/>
          </a:xfrm>
          <a:prstGeom prst="rect">
            <a:avLst/>
          </a:prstGeom>
          <a:noFill/>
          <a:ln w="9525">
            <a:noFill/>
          </a:ln>
        </p:spPr>
        <p:txBody>
          <a:bodyPr>
            <a:spAutoFit/>
          </a:bodyPr>
          <a:lstStyle/>
          <a:p>
            <a:pPr>
              <a:lnSpc>
                <a:spcPct val="120000"/>
              </a:lnSpc>
            </a:pPr>
            <a:r>
              <a:rPr lang="zh-CN" altLang="en-US" sz="3200" b="1" dirty="0">
                <a:solidFill>
                  <a:srgbClr val="FF0000"/>
                </a:solidFill>
                <a:latin typeface="黑体" panose="02010609060101010101" pitchFamily="49" charset="-122"/>
                <a:ea typeface="黑体" panose="02010609060101010101" pitchFamily="49" charset="-122"/>
              </a:rPr>
              <a:t>尽信书则不如无书：</a:t>
            </a:r>
            <a:r>
              <a:rPr lang="zh-CN" altLang="en-US" sz="3200" b="1" dirty="0">
                <a:latin typeface="楷体" panose="02010609060101010101" charset="-122"/>
                <a:ea typeface="楷体" panose="02010609060101010101" charset="-122"/>
                <a:sym typeface="宋体" panose="02010600030101010101" pitchFamily="2" charset="-122"/>
              </a:rPr>
              <a:t>用以泛指不要迷信、拘泥于书本。</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9" name="文本框 8"/>
          <p:cNvSpPr txBox="1"/>
          <p:nvPr/>
        </p:nvSpPr>
        <p:spPr>
          <a:xfrm>
            <a:off x="2085340" y="1377950"/>
            <a:ext cx="8075613" cy="1568450"/>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辨伪去妄：</a:t>
            </a:r>
            <a:r>
              <a:rPr lang="zh-CN" altLang="en-US" sz="3200" b="1" dirty="0">
                <a:latin typeface="楷体" panose="02010609060101010101" charset="-122"/>
                <a:ea typeface="楷体" panose="02010609060101010101" charset="-122"/>
                <a:sym typeface="宋体" panose="02010600030101010101" pitchFamily="2" charset="-122"/>
              </a:rPr>
              <a:t>识别虚假的，去掉无事实根据的（多指理念或学说）。</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4" name="文本框 13"/>
          <p:cNvSpPr txBox="1"/>
          <p:nvPr/>
        </p:nvSpPr>
        <p:spPr>
          <a:xfrm>
            <a:off x="2085340" y="3502025"/>
            <a:ext cx="6015038"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墨守：</a:t>
            </a:r>
            <a:r>
              <a:rPr lang="zh-CN" altLang="en-US" sz="3200" b="1" dirty="0">
                <a:latin typeface="楷体" panose="02010609060101010101" charset="-122"/>
                <a:ea typeface="楷体" panose="02010609060101010101" charset="-122"/>
                <a:sym typeface="宋体" panose="02010600030101010101" pitchFamily="2" charset="-122"/>
              </a:rPr>
              <a:t>因循守旧、死守。</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34" name="文本框 33"/>
          <p:cNvSpPr txBox="1"/>
          <p:nvPr/>
        </p:nvSpPr>
        <p:spPr>
          <a:xfrm>
            <a:off x="2085340" y="4641850"/>
            <a:ext cx="3540125"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停滞：</a:t>
            </a:r>
            <a:r>
              <a:rPr lang="zh-CN" altLang="en-US" sz="3200" b="1" dirty="0">
                <a:latin typeface="楷体" panose="02010609060101010101" charset="-122"/>
                <a:ea typeface="楷体" panose="02010609060101010101" charset="-122"/>
                <a:sym typeface="宋体" panose="02010600030101010101" pitchFamily="2" charset="-122"/>
              </a:rPr>
              <a:t>停止。</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34" grpId="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2872</Words>
  <Application>WPS 演示</Application>
  <PresentationFormat>自定义</PresentationFormat>
  <Paragraphs>202</Paragraphs>
  <Slides>34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34</vt:i4>
      </vt:variant>
    </vt:vector>
  </HeadingPairs>
  <TitlesOfParts>
    <vt:vector size="46" baseType="lpstr">
      <vt:lpstr>Arial</vt:lpstr>
      <vt:lpstr>宋体</vt:lpstr>
      <vt:lpstr>Wingdings</vt:lpstr>
      <vt:lpstr>Calibri Light</vt:lpstr>
      <vt:lpstr>微软雅黑</vt:lpstr>
      <vt:lpstr>楷体</vt:lpstr>
      <vt:lpstr>黑体</vt:lpstr>
      <vt:lpstr>Arial Unicode MS</vt:lpstr>
      <vt:lpstr>Calibri</vt:lpstr>
      <vt:lpstr>Raleway Black</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