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346" r:id="rId3"/>
    <p:sldId id="328" r:id="rId4"/>
    <p:sldId id="319" r:id="rId5"/>
    <p:sldId id="329" r:id="rId6"/>
    <p:sldId id="347" r:id="rId7"/>
    <p:sldId id="348" r:id="rId8"/>
    <p:sldId id="327" r:id="rId9"/>
    <p:sldId id="298" r:id="rId10"/>
    <p:sldId id="349" r:id="rId11"/>
    <p:sldId id="350" r:id="rId12"/>
    <p:sldId id="330" r:id="rId13"/>
    <p:sldId id="299" r:id="rId14"/>
    <p:sldId id="351" r:id="rId15"/>
    <p:sldId id="352" r:id="rId16"/>
    <p:sldId id="331" r:id="rId17"/>
    <p:sldId id="318" r:id="rId18"/>
    <p:sldId id="353" r:id="rId19"/>
    <p:sldId id="354" r:id="rId20"/>
    <p:sldId id="332" r:id="rId21"/>
    <p:sldId id="320" r:id="rId22"/>
    <p:sldId id="355" r:id="rId23"/>
    <p:sldId id="356" r:id="rId24"/>
    <p:sldId id="333" r:id="rId25"/>
    <p:sldId id="321" r:id="rId26"/>
    <p:sldId id="358" r:id="rId27"/>
    <p:sldId id="334" r:id="rId28"/>
    <p:sldId id="326" r:id="rId29"/>
    <p:sldId id="335" r:id="rId30"/>
    <p:sldId id="322" r:id="rId31"/>
    <p:sldId id="33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30" autoAdjust="0"/>
  </p:normalViewPr>
  <p:slideViewPr>
    <p:cSldViewPr snapToGrid="0">
      <p:cViewPr>
        <p:scale>
          <a:sx n="61" d="100"/>
          <a:sy n="61" d="100"/>
        </p:scale>
        <p:origin x="-1248" y="-582"/>
      </p:cViewPr>
      <p:guideLst>
        <p:guide orient="horz" pos="2242"/>
        <p:guide pos="384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8.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6350" y="1905"/>
            <a:ext cx="12190730" cy="6863715"/>
          </a:xfrm>
          <a:prstGeom prst="rect">
            <a:avLst/>
          </a:prstGeom>
        </p:spPr>
      </p:pic>
      <p:pic>
        <p:nvPicPr>
          <p:cNvPr id="3"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8194" name="文本框 1"/>
          <p:cNvSpPr txBox="1"/>
          <p:nvPr/>
        </p:nvSpPr>
        <p:spPr>
          <a:xfrm>
            <a:off x="6350" y="4022725"/>
            <a:ext cx="12191365" cy="1568450"/>
          </a:xfrm>
          <a:prstGeom prst="rect">
            <a:avLst/>
          </a:prstGeom>
          <a:solidFill>
            <a:schemeClr val="bg1">
              <a:alpha val="47842"/>
            </a:schemeClr>
          </a:solidFill>
          <a:ln w="9525">
            <a:noFill/>
          </a:ln>
        </p:spPr>
        <p:txBody>
          <a:bodyPr wrap="square">
            <a:spAutoFit/>
          </a:bodyPr>
          <a:lstStyle/>
          <a:p>
            <a:endParaRPr lang="zh-CN" altLang="en-US" sz="9600" dirty="0">
              <a:latin typeface="Arial" panose="020B0604020202020204" pitchFamily="34" charset="0"/>
            </a:endParaRPr>
          </a:p>
        </p:txBody>
      </p:sp>
      <p:cxnSp>
        <p:nvCxnSpPr>
          <p:cNvPr id="4" name="直接连接符 3"/>
          <p:cNvCxnSpPr/>
          <p:nvPr/>
        </p:nvCxnSpPr>
        <p:spPr>
          <a:xfrm>
            <a:off x="4261803" y="4997450"/>
            <a:ext cx="36798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196" name="文本框 2"/>
          <p:cNvSpPr txBox="1"/>
          <p:nvPr/>
        </p:nvSpPr>
        <p:spPr>
          <a:xfrm>
            <a:off x="3756025" y="4229100"/>
            <a:ext cx="4679950" cy="768350"/>
          </a:xfrm>
          <a:prstGeom prst="rect">
            <a:avLst/>
          </a:prstGeom>
          <a:noFill/>
          <a:ln w="9525">
            <a:noFill/>
          </a:ln>
        </p:spPr>
        <p:txBody>
          <a:bodyPr>
            <a:spAutoFit/>
          </a:bodyPr>
          <a:lstStyle/>
          <a:p>
            <a:pPr algn="ctr"/>
            <a:r>
              <a:rPr lang="en-US" altLang="zh-CN" sz="4400" b="1" dirty="0">
                <a:latin typeface="黑体" panose="02010609060101010101" pitchFamily="49" charset="-122"/>
                <a:ea typeface="黑体" panose="02010609060101010101" pitchFamily="49" charset="-122"/>
                <a:sym typeface="宋体" panose="02010600030101010101" pitchFamily="2" charset="-122"/>
              </a:rPr>
              <a:t>20 </a:t>
            </a:r>
            <a:r>
              <a:rPr lang="zh-CN" altLang="en-US" sz="4400" b="1" dirty="0">
                <a:latin typeface="黑体" panose="02010609060101010101" pitchFamily="49" charset="-122"/>
                <a:ea typeface="黑体" panose="02010609060101010101" pitchFamily="49" charset="-122"/>
                <a:sym typeface="宋体" panose="02010600030101010101" pitchFamily="2" charset="-122"/>
              </a:rPr>
              <a:t>创造宣言</a:t>
            </a:r>
            <a:endParaRPr lang="zh-CN" altLang="en-US" sz="4400" b="1" dirty="0">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文本框 13"/>
          <p:cNvSpPr txBox="1"/>
          <p:nvPr/>
        </p:nvSpPr>
        <p:spPr>
          <a:xfrm>
            <a:off x="1698308" y="354965"/>
            <a:ext cx="8442325" cy="2168525"/>
          </a:xfrm>
          <a:prstGeom prst="rect">
            <a:avLst/>
          </a:prstGeom>
          <a:noFill/>
          <a:ln w="9525">
            <a:noFill/>
          </a:ln>
        </p:spPr>
        <p:txBody>
          <a:bodyPr>
            <a:spAutoFit/>
          </a:bodyPr>
          <a:lstStyle/>
          <a:p>
            <a:pPr marL="803275" indent="-803275">
              <a:lnSpc>
                <a:spcPct val="150000"/>
              </a:lnSpc>
            </a:pPr>
            <a:r>
              <a:rPr lang="zh-CN" altLang="zh-CN" sz="3000" b="1" dirty="0">
                <a:latin typeface="楷体" panose="02010609060101010101" charset="-122"/>
                <a:ea typeface="楷体" panose="02010609060101010101" charset="-122"/>
                <a:cs typeface="楷体" panose="02010609060101010101" charset="-122"/>
              </a:rPr>
              <a:t>第</a:t>
            </a:r>
            <a:r>
              <a:rPr lang="zh-CN" altLang="en-US" sz="3000" b="1" dirty="0">
                <a:latin typeface="楷体" panose="02010609060101010101" charset="-122"/>
                <a:ea typeface="楷体" panose="02010609060101010101" charset="-122"/>
                <a:cs typeface="楷体" panose="02010609060101010101" charset="-122"/>
              </a:rPr>
              <a:t>三</a:t>
            </a:r>
            <a:r>
              <a:rPr lang="zh-CN" altLang="zh-CN" sz="3000" b="1" dirty="0">
                <a:latin typeface="楷体" panose="02010609060101010101" charset="-122"/>
                <a:ea typeface="楷体" panose="02010609060101010101" charset="-122"/>
                <a:cs typeface="楷体" panose="02010609060101010101" charset="-122"/>
              </a:rPr>
              <a:t>部分</a:t>
            </a:r>
            <a:r>
              <a:rPr lang="zh-CN" altLang="en-US" sz="3000" b="1" dirty="0">
                <a:latin typeface="楷体" panose="02010609060101010101" charset="-122"/>
                <a:ea typeface="楷体" panose="02010609060101010101" charset="-122"/>
                <a:cs typeface="楷体" panose="02010609060101010101" charset="-122"/>
                <a:sym typeface="Wingdings" panose="05000000000000000000" pitchFamily="2" charset="2"/>
              </a:rPr>
              <a:t>（第</a:t>
            </a:r>
            <a:r>
              <a:rPr lang="en-US" altLang="zh-CN" sz="3000" b="1" dirty="0">
                <a:latin typeface="楷体" panose="02010609060101010101" charset="-122"/>
                <a:ea typeface="楷体" panose="02010609060101010101" charset="-122"/>
                <a:cs typeface="楷体" panose="02010609060101010101" charset="-122"/>
                <a:sym typeface="Wingdings" panose="05000000000000000000" pitchFamily="2" charset="2"/>
              </a:rPr>
              <a:t>5-11</a:t>
            </a:r>
            <a:r>
              <a:rPr lang="zh-CN" altLang="en-US" sz="3000" b="1" dirty="0">
                <a:latin typeface="楷体" panose="02010609060101010101" charset="-122"/>
                <a:ea typeface="楷体" panose="02010609060101010101" charset="-122"/>
                <a:cs typeface="楷体" panose="02010609060101010101" charset="-122"/>
                <a:sym typeface="Wingdings" panose="05000000000000000000" pitchFamily="2" charset="2"/>
              </a:rPr>
              <a:t>段）：批驳了五种人们常说的不能创造的观点，论述了“处处是创造之地，天天是创造之时，人人是创造之人”的观点。</a:t>
            </a:r>
            <a:endParaRPr lang="zh-CN" altLang="zh-CN" sz="3000" b="1" dirty="0">
              <a:latin typeface="楷体" panose="02010609060101010101" charset="-122"/>
              <a:ea typeface="楷体" panose="02010609060101010101" charset="-122"/>
              <a:cs typeface="楷体" panose="02010609060101010101" charset="-122"/>
            </a:endParaRPr>
          </a:p>
        </p:txBody>
      </p:sp>
      <p:sp>
        <p:nvSpPr>
          <p:cNvPr id="26" name="文本框 25"/>
          <p:cNvSpPr txBox="1"/>
          <p:nvPr/>
        </p:nvSpPr>
        <p:spPr>
          <a:xfrm>
            <a:off x="1687195" y="2664778"/>
            <a:ext cx="5654675" cy="3554412"/>
          </a:xfrm>
          <a:prstGeom prst="rect">
            <a:avLst/>
          </a:prstGeom>
          <a:noFill/>
          <a:ln w="9525">
            <a:noFill/>
          </a:ln>
        </p:spPr>
        <p:txBody>
          <a:bodyPr>
            <a:spAutoFit/>
          </a:bodyPr>
          <a:lstStyle/>
          <a:p>
            <a:pPr marL="803275" indent="-803275">
              <a:lnSpc>
                <a:spcPct val="150000"/>
              </a:lnSpc>
            </a:pPr>
            <a:r>
              <a:rPr lang="zh-CN" altLang="zh-CN" sz="3000" b="1" dirty="0">
                <a:latin typeface="楷体" panose="02010609060101010101" charset="-122"/>
                <a:ea typeface="楷体" panose="02010609060101010101" charset="-122"/>
                <a:cs typeface="楷体" panose="02010609060101010101" charset="-122"/>
              </a:rPr>
              <a:t>第</a:t>
            </a:r>
            <a:r>
              <a:rPr lang="zh-CN" altLang="en-US" sz="3000" b="1" dirty="0">
                <a:latin typeface="楷体" panose="02010609060101010101" charset="-122"/>
                <a:ea typeface="楷体" panose="02010609060101010101" charset="-122"/>
                <a:cs typeface="楷体" panose="02010609060101010101" charset="-122"/>
              </a:rPr>
              <a:t>四</a:t>
            </a:r>
            <a:r>
              <a:rPr lang="zh-CN" altLang="zh-CN" sz="3000" b="1" dirty="0">
                <a:latin typeface="楷体" panose="02010609060101010101" charset="-122"/>
                <a:ea typeface="楷体" panose="02010609060101010101" charset="-122"/>
                <a:cs typeface="楷体" panose="02010609060101010101" charset="-122"/>
              </a:rPr>
              <a:t>部分</a:t>
            </a:r>
            <a:r>
              <a:rPr lang="zh-CN" altLang="en-US" sz="3000" b="1" dirty="0">
                <a:latin typeface="楷体" panose="02010609060101010101" charset="-122"/>
                <a:ea typeface="楷体" panose="02010609060101010101" charset="-122"/>
                <a:cs typeface="楷体" panose="02010609060101010101" charset="-122"/>
                <a:sym typeface="Wingdings" panose="05000000000000000000" pitchFamily="2" charset="2"/>
              </a:rPr>
              <a:t>（第</a:t>
            </a:r>
            <a:r>
              <a:rPr lang="en-US" altLang="zh-CN" sz="3000" b="1" dirty="0">
                <a:latin typeface="楷体" panose="02010609060101010101" charset="-122"/>
                <a:ea typeface="楷体" panose="02010609060101010101" charset="-122"/>
                <a:cs typeface="楷体" panose="02010609060101010101" charset="-122"/>
                <a:sym typeface="Wingdings" panose="05000000000000000000" pitchFamily="2" charset="2"/>
              </a:rPr>
              <a:t>12-16</a:t>
            </a:r>
            <a:r>
              <a:rPr lang="zh-CN" altLang="en-US" sz="3000" b="1" dirty="0">
                <a:latin typeface="楷体" panose="02010609060101010101" charset="-122"/>
                <a:ea typeface="楷体" panose="02010609060101010101" charset="-122"/>
                <a:cs typeface="楷体" panose="02010609060101010101" charset="-122"/>
                <a:sym typeface="Wingdings" panose="05000000000000000000" pitchFamily="2" charset="2"/>
              </a:rPr>
              <a:t>段</a:t>
            </a:r>
            <a:r>
              <a:rPr lang="zh-CN" altLang="en-US" sz="3000" b="1" dirty="0">
                <a:latin typeface="楷体" panose="02010609060101010101" charset="-122"/>
                <a:ea typeface="楷体" panose="02010609060101010101" charset="-122"/>
                <a:cs typeface="楷体" panose="02010609060101010101" charset="-122"/>
              </a:rPr>
              <a:t>）：以“东山樵夫”砍树为喻，揭示了失去创造力的可怕之处，鼓励教育者要保护和培育学生的创造力。</a:t>
            </a:r>
            <a:endParaRPr lang="zh-CN" altLang="zh-CN" sz="3000" b="1" dirty="0">
              <a:latin typeface="楷体" panose="02010609060101010101" charset="-122"/>
              <a:ea typeface="楷体" panose="02010609060101010101" charset="-122"/>
              <a:cs typeface="楷体" panose="02010609060101010101" charset="-122"/>
            </a:endParaRPr>
          </a:p>
        </p:txBody>
      </p:sp>
      <p:pic>
        <p:nvPicPr>
          <p:cNvPr id="34" name="图片 33"/>
          <p:cNvPicPr>
            <a:picLocks noChangeAspect="1"/>
          </p:cNvPicPr>
          <p:nvPr/>
        </p:nvPicPr>
        <p:blipFill>
          <a:blip r:embed="rId2" cstate="print"/>
          <a:srcRect b="4636"/>
          <a:stretch>
            <a:fillRect/>
          </a:stretch>
        </p:blipFill>
        <p:spPr>
          <a:xfrm>
            <a:off x="7329973" y="2626901"/>
            <a:ext cx="3122931" cy="2978150"/>
          </a:xfrm>
          <a:prstGeom prst="ellipse">
            <a:avLst/>
          </a:prstGeom>
          <a:effectLst>
            <a:softEdge rad="63500"/>
          </a:effectLst>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blinds(horizontal)">
                                      <p:cBhvr>
                                        <p:cTn id="2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6385" name="矩形 101378"/>
          <p:cNvSpPr/>
          <p:nvPr/>
        </p:nvSpPr>
        <p:spPr>
          <a:xfrm>
            <a:off x="1994853" y="1551305"/>
            <a:ext cx="7824787" cy="2306955"/>
          </a:xfrm>
          <a:prstGeom prst="rect">
            <a:avLst/>
          </a:prstGeom>
          <a:noFill/>
          <a:ln w="9525">
            <a:noFill/>
          </a:ln>
        </p:spPr>
        <p:txBody>
          <a:bodyPr>
            <a:spAutoFit/>
          </a:bodyPr>
          <a:lstStyle/>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阅读第一部分，思考：</a:t>
            </a:r>
            <a:endParaRPr lang="zh-CN" altLang="en-US" sz="3200" b="1"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3200" b="1" dirty="0">
                <a:latin typeface="黑体" panose="02010609060101010101" pitchFamily="49" charset="-122"/>
                <a:ea typeface="黑体" panose="02010609060101010101" pitchFamily="49" charset="-122"/>
              </a:rPr>
              <a:t>    </a:t>
            </a:r>
            <a:r>
              <a:rPr lang="zh-CN" altLang="en-US" sz="3200" b="1" dirty="0">
                <a:latin typeface="楷体" panose="02010609060101010101" charset="-122"/>
                <a:ea typeface="楷体" panose="02010609060101010101" charset="-122"/>
                <a:cs typeface="楷体" panose="02010609060101010101" charset="-122"/>
              </a:rPr>
              <a:t>作者是怎样明确“创造”的实质的？请结合第一部分做简要说明。</a:t>
            </a:r>
            <a:endParaRPr lang="zh-CN" altLang="en-US" sz="3200" b="1" dirty="0">
              <a:latin typeface="楷体" panose="02010609060101010101" charset="-122"/>
              <a:ea typeface="楷体" panose="02010609060101010101" charset="-122"/>
              <a:cs typeface="楷体" panose="02010609060101010101" charset="-122"/>
            </a:endParaRPr>
          </a:p>
        </p:txBody>
      </p:sp>
      <p:grpSp>
        <p:nvGrpSpPr>
          <p:cNvPr id="14" name="组合 13"/>
          <p:cNvGrpSpPr/>
          <p:nvPr/>
        </p:nvGrpSpPr>
        <p:grpSpPr>
          <a:xfrm>
            <a:off x="138430" y="118745"/>
            <a:ext cx="3289935" cy="692785"/>
            <a:chOff x="218" y="187"/>
            <a:chExt cx="5181" cy="1091"/>
          </a:xfrm>
        </p:grpSpPr>
        <p:sp>
          <p:nvSpPr>
            <p:cNvPr id="26"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文本框 3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细读感悟</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checkerboard(across)">
                                      <p:cBhvr>
                                        <p:cTn id="7" dur="500"/>
                                        <p:tgtEl>
                                          <p:spTgt spid="16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9458" name="矩形 101379"/>
          <p:cNvSpPr/>
          <p:nvPr/>
        </p:nvSpPr>
        <p:spPr>
          <a:xfrm>
            <a:off x="1896110" y="1330325"/>
            <a:ext cx="8178800" cy="3784600"/>
          </a:xfrm>
          <a:prstGeom prst="rect">
            <a:avLst/>
          </a:prstGeom>
          <a:noFill/>
          <a:ln w="9525">
            <a:noFill/>
          </a:ln>
        </p:spPr>
        <p:txBody>
          <a:bodyPr>
            <a:spAutoFit/>
          </a:bodyPr>
          <a:lstStyle/>
          <a:p>
            <a:pPr>
              <a:lnSpc>
                <a:spcPct val="150000"/>
              </a:lnSpc>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作者借美术家罗丹创造自己崇拜的石像，明确创造的实质就是“创造出自己的崇拜者”，并以教育者要创造出真善美的活人，创造值得自己崇拜或互相崇拜的人为例说明“创造”的实质。</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4" name="图片 3"/>
          <p:cNvPicPr>
            <a:picLocks noChangeAspect="1"/>
          </p:cNvPicPr>
          <p:nvPr/>
        </p:nvPicPr>
        <p:blipFill>
          <a:blip r:embed="rId2" cstate="print"/>
          <a:stretch>
            <a:fillRect/>
          </a:stretch>
        </p:blipFill>
        <p:spPr>
          <a:xfrm>
            <a:off x="2118994" y="468102"/>
            <a:ext cx="7324090" cy="5428243"/>
          </a:xfrm>
          <a:prstGeom prst="ellipse">
            <a:avLst/>
          </a:prstGeom>
        </p:spPr>
      </p:pic>
      <p:sp>
        <p:nvSpPr>
          <p:cNvPr id="2" name="矩形 1"/>
          <p:cNvSpPr/>
          <p:nvPr/>
        </p:nvSpPr>
        <p:spPr>
          <a:xfrm>
            <a:off x="8335328" y="5479415"/>
            <a:ext cx="1477962" cy="583565"/>
          </a:xfrm>
          <a:prstGeom prst="rect">
            <a:avLst/>
          </a:prstGeom>
          <a:noFill/>
          <a:ln w="9525">
            <a:noFill/>
          </a:ln>
        </p:spPr>
        <p:txBody>
          <a:bodyPr>
            <a:spAutoFit/>
          </a:bodyPr>
          <a:lstStyle/>
          <a:p>
            <a:pPr>
              <a:spcBef>
                <a:spcPct val="50000"/>
              </a:spcBef>
              <a:buClr>
                <a:srgbClr val="BBE0E3"/>
              </a:buClr>
              <a:buFont typeface="Wingdings" panose="05000000000000000000" pitchFamily="2" charset="2"/>
            </a:pPr>
            <a:r>
              <a:rPr lang="zh-CN" altLang="zh-CN" sz="3200" b="1" dirty="0">
                <a:solidFill>
                  <a:srgbClr val="FF0000"/>
                </a:solidFill>
                <a:latin typeface="楷体" panose="02010609060101010101" charset="-122"/>
                <a:ea typeface="楷体" panose="02010609060101010101" charset="-122"/>
              </a:rPr>
              <a:t>思想者</a:t>
            </a:r>
            <a:endParaRPr lang="zh-CN" altLang="zh-CN" sz="3200" b="1" dirty="0">
              <a:solidFill>
                <a:srgbClr val="FF0000"/>
              </a:solidFill>
              <a:latin typeface="楷体" panose="02010609060101010101" charset="-122"/>
              <a:ea typeface="楷体" panose="0201060906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03428" name="矩形 103427"/>
          <p:cNvSpPr/>
          <p:nvPr/>
        </p:nvSpPr>
        <p:spPr>
          <a:xfrm>
            <a:off x="1926908" y="3469005"/>
            <a:ext cx="8353425" cy="1568450"/>
          </a:xfrm>
          <a:prstGeom prst="rect">
            <a:avLst/>
          </a:prstGeom>
          <a:noFill/>
          <a:ln w="9525">
            <a:noFill/>
          </a:ln>
        </p:spPr>
        <p:txBody>
          <a:bodyPr>
            <a:spAutoFit/>
          </a:bodyPr>
          <a:lstStyle/>
          <a:p>
            <a:pPr>
              <a:lnSpc>
                <a:spcPct val="150000"/>
              </a:lnSpc>
              <a:spcBef>
                <a:spcPct val="50000"/>
              </a:spcBef>
              <a:buClr>
                <a:srgbClr val="BBE0E3"/>
              </a:buClr>
              <a:buFont typeface="Wingdings" panose="05000000000000000000" pitchFamily="2" charset="2"/>
            </a:pPr>
            <a:r>
              <a:rPr lang="en-US" altLang="zh-CN" sz="3200" b="1" dirty="0">
                <a:latin typeface="宋体" panose="02010600030101010101" pitchFamily="2" charset="-122"/>
              </a:rPr>
              <a:t>    </a:t>
            </a:r>
            <a:r>
              <a:rPr lang="zh-CN" altLang="zh-CN" sz="3200" b="1" dirty="0">
                <a:latin typeface="楷体" panose="02010609060101010101" charset="-122"/>
                <a:ea typeface="楷体" panose="02010609060101010101" charset="-122"/>
              </a:rPr>
              <a:t>与《中国人失掉自信力了吗》相同，通过</a:t>
            </a:r>
            <a:r>
              <a:rPr lang="zh-CN" altLang="zh-CN" sz="3200" b="1" dirty="0">
                <a:solidFill>
                  <a:srgbClr val="0000FF"/>
                </a:solidFill>
                <a:latin typeface="楷体" panose="02010609060101010101" charset="-122"/>
                <a:ea typeface="楷体" panose="02010609060101010101" charset="-122"/>
              </a:rPr>
              <a:t>驳论</a:t>
            </a:r>
            <a:r>
              <a:rPr lang="zh-CN" altLang="zh-CN" sz="3200" b="1" dirty="0">
                <a:latin typeface="楷体" panose="02010609060101010101" charset="-122"/>
                <a:ea typeface="楷体" panose="02010609060101010101" charset="-122"/>
              </a:rPr>
              <a:t>达到立论的目的。</a:t>
            </a:r>
            <a:endParaRPr lang="zh-CN" altLang="zh-CN" sz="3200" b="1" dirty="0">
              <a:latin typeface="楷体" panose="02010609060101010101" charset="-122"/>
              <a:ea typeface="楷体" panose="02010609060101010101" charset="-122"/>
            </a:endParaRPr>
          </a:p>
        </p:txBody>
      </p:sp>
      <p:sp>
        <p:nvSpPr>
          <p:cNvPr id="21507" name="矩形 101378"/>
          <p:cNvSpPr/>
          <p:nvPr/>
        </p:nvSpPr>
        <p:spPr>
          <a:xfrm>
            <a:off x="2047558" y="859155"/>
            <a:ext cx="8112125" cy="2306638"/>
          </a:xfrm>
          <a:prstGeom prst="rect">
            <a:avLst/>
          </a:prstGeom>
          <a:noFill/>
          <a:ln w="9525">
            <a:noFill/>
          </a:ln>
        </p:spPr>
        <p:txBody>
          <a:bodyPr>
            <a:spAutoFit/>
          </a:bodyPr>
          <a:lstStyle/>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阅读第二部分，思考：</a:t>
            </a:r>
            <a:endParaRPr lang="zh-CN" altLang="en-US" sz="3200" b="1"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3200" b="1" dirty="0">
                <a:latin typeface="黑体" panose="02010609060101010101" pitchFamily="49" charset="-122"/>
                <a:ea typeface="黑体" panose="02010609060101010101" pitchFamily="49" charset="-122"/>
              </a:rPr>
              <a:t>    联系本单元前面</a:t>
            </a: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篇课文，思考课文第二部分的论证方式与哪一篇相同。</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3428"/>
                                        </p:tgtEl>
                                        <p:attrNameLst>
                                          <p:attrName>style.visibility</p:attrName>
                                        </p:attrNameLst>
                                      </p:cBhvr>
                                      <p:to>
                                        <p:strVal val="visible"/>
                                      </p:to>
                                    </p:set>
                                    <p:animEffect transition="in" filter="diamond(in)">
                                      <p:cBhvr>
                                        <p:cTn id="7" dur="2000"/>
                                        <p:tgtEl>
                                          <p:spTgt spid="103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530" name="矩形 1"/>
          <p:cNvSpPr/>
          <p:nvPr/>
        </p:nvSpPr>
        <p:spPr>
          <a:xfrm>
            <a:off x="1797050" y="1463675"/>
            <a:ext cx="8191500" cy="3046095"/>
          </a:xfrm>
          <a:prstGeom prst="rect">
            <a:avLst/>
          </a:prstGeom>
          <a:noFill/>
          <a:ln w="9525">
            <a:noFill/>
          </a:ln>
        </p:spPr>
        <p:txBody>
          <a:bodyPr>
            <a:spAutoFit/>
          </a:bodyPr>
          <a:lstStyle/>
          <a:p>
            <a:pPr>
              <a:lnSpc>
                <a:spcPct val="150000"/>
              </a:lnSpc>
              <a:spcBef>
                <a:spcPct val="50000"/>
              </a:spcBef>
              <a:buClr>
                <a:srgbClr val="BBE0E3"/>
              </a:buClr>
              <a:buFont typeface="Wingdings" panose="05000000000000000000" pitchFamily="2" charset="2"/>
            </a:pPr>
            <a:r>
              <a:rPr lang="zh-CN" altLang="zh-CN" sz="3200" b="1" dirty="0">
                <a:solidFill>
                  <a:srgbClr val="FF0000"/>
                </a:solidFill>
                <a:latin typeface="楷体" panose="02010609060101010101" charset="-122"/>
                <a:ea typeface="楷体" panose="02010609060101010101" charset="-122"/>
              </a:rPr>
              <a:t>【驳论文】</a:t>
            </a:r>
            <a:r>
              <a:rPr lang="zh-CN" altLang="zh-CN" sz="3200" b="1" dirty="0">
                <a:latin typeface="楷体" panose="02010609060101010101" charset="-122"/>
                <a:ea typeface="楷体" panose="02010609060101010101" charset="-122"/>
              </a:rPr>
              <a:t>该类文章一般先指出对方错误的实质，或直接批驳（驳论点），或间接批驳（驳论据、驳论证）；继而，针锋相对地提出自己的观点并加以论证。</a:t>
            </a:r>
            <a:endParaRPr lang="zh-CN" altLang="zh-CN" sz="3200" b="1" dirty="0">
              <a:latin typeface="楷体" panose="02010609060101010101" charset="-122"/>
              <a:ea typeface="楷体" panose="02010609060101010101" charset="-122"/>
            </a:endParaRPr>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矩形 101378"/>
          <p:cNvSpPr/>
          <p:nvPr/>
        </p:nvSpPr>
        <p:spPr>
          <a:xfrm>
            <a:off x="1888808" y="662623"/>
            <a:ext cx="8221662" cy="1568450"/>
          </a:xfrm>
          <a:prstGeom prst="rect">
            <a:avLst/>
          </a:prstGeom>
          <a:noFill/>
          <a:ln w="9525">
            <a:noFill/>
          </a:ln>
        </p:spPr>
        <p:txBody>
          <a:bodyPr>
            <a:spAutoFit/>
          </a:bodyPr>
          <a:lstStyle/>
          <a:p>
            <a:pPr>
              <a:lnSpc>
                <a:spcPct val="150000"/>
              </a:lnSpc>
            </a:pPr>
            <a:r>
              <a:rPr lang="en-US" altLang="zh-CN" sz="3200" b="1" dirty="0">
                <a:solidFill>
                  <a:srgbClr val="FF0000"/>
                </a:solidFill>
                <a:latin typeface="黑体" panose="02010609060101010101" pitchFamily="49" charset="-122"/>
                <a:ea typeface="黑体" panose="02010609060101010101" pitchFamily="49" charset="-122"/>
              </a:rPr>
              <a:t>    </a:t>
            </a:r>
            <a:r>
              <a:rPr lang="zh-CN" altLang="zh-CN" sz="3200" b="1" dirty="0">
                <a:solidFill>
                  <a:srgbClr val="FF0000"/>
                </a:solidFill>
                <a:latin typeface="黑体" panose="02010609060101010101" pitchFamily="49" charset="-122"/>
                <a:ea typeface="黑体" panose="02010609060101010101" pitchFamily="49" charset="-122"/>
              </a:rPr>
              <a:t>作者在第二部分中批驳了哪几种“不能创造”的错误观点？</a:t>
            </a:r>
            <a:endParaRPr lang="zh-CN" altLang="zh-CN" sz="3200" b="1" dirty="0">
              <a:solidFill>
                <a:srgbClr val="FF0000"/>
              </a:solidFill>
              <a:latin typeface="黑体" panose="02010609060101010101" pitchFamily="49" charset="-122"/>
              <a:ea typeface="黑体" panose="02010609060101010101" pitchFamily="49" charset="-122"/>
            </a:endParaRPr>
          </a:p>
        </p:txBody>
      </p:sp>
      <p:sp>
        <p:nvSpPr>
          <p:cNvPr id="3" name="矩形 2"/>
          <p:cNvSpPr/>
          <p:nvPr/>
        </p:nvSpPr>
        <p:spPr>
          <a:xfrm>
            <a:off x="1954530" y="2329180"/>
            <a:ext cx="8283575" cy="2861310"/>
          </a:xfrm>
          <a:prstGeom prst="rect">
            <a:avLst/>
          </a:prstGeom>
          <a:noFill/>
          <a:ln w="9525">
            <a:noFill/>
          </a:ln>
        </p:spPr>
        <p:txBody>
          <a:bodyPr>
            <a:spAutoFit/>
          </a:bodyPr>
          <a:lstStyle/>
          <a:p>
            <a:pPr marL="457200" indent="-457200">
              <a:lnSpc>
                <a:spcPct val="120000"/>
              </a:lnSpc>
              <a:buClr>
                <a:srgbClr val="9ED3D7"/>
              </a:buClr>
              <a:buFont typeface="Wingdings" panose="05000000000000000000" pitchFamily="2" charset="2"/>
              <a:buChar char=""/>
            </a:pPr>
            <a:r>
              <a:rPr lang="zh-CN" altLang="zh-CN" sz="3000" b="1" dirty="0">
                <a:latin typeface="楷体" panose="02010609060101010101" charset="-122"/>
                <a:ea typeface="楷体" panose="02010609060101010101" charset="-122"/>
                <a:cs typeface="楷体" panose="02010609060101010101" charset="-122"/>
              </a:rPr>
              <a:t>环境太平凡；</a:t>
            </a:r>
            <a:endParaRPr lang="zh-CN" altLang="zh-CN" sz="3000" b="1" dirty="0">
              <a:latin typeface="楷体" panose="02010609060101010101" charset="-122"/>
              <a:ea typeface="楷体" panose="02010609060101010101" charset="-122"/>
              <a:cs typeface="楷体" panose="02010609060101010101" charset="-122"/>
            </a:endParaRPr>
          </a:p>
          <a:p>
            <a:pPr marL="457200" indent="-457200">
              <a:lnSpc>
                <a:spcPct val="120000"/>
              </a:lnSpc>
              <a:buClr>
                <a:srgbClr val="9ED3D7"/>
              </a:buClr>
              <a:buFont typeface="Wingdings" panose="05000000000000000000" pitchFamily="2" charset="2"/>
              <a:buChar char=""/>
            </a:pPr>
            <a:r>
              <a:rPr lang="zh-CN" altLang="zh-CN" sz="3000" b="1" dirty="0">
                <a:latin typeface="楷体" panose="02010609060101010101" charset="-122"/>
                <a:ea typeface="楷体" panose="02010609060101010101" charset="-122"/>
                <a:cs typeface="楷体" panose="02010609060101010101" charset="-122"/>
              </a:rPr>
              <a:t>生活太单调； </a:t>
            </a:r>
            <a:endParaRPr lang="zh-CN" altLang="zh-CN" sz="3000" b="1" dirty="0">
              <a:latin typeface="楷体" panose="02010609060101010101" charset="-122"/>
              <a:ea typeface="楷体" panose="02010609060101010101" charset="-122"/>
              <a:cs typeface="楷体" panose="02010609060101010101" charset="-122"/>
            </a:endParaRPr>
          </a:p>
          <a:p>
            <a:pPr marL="457200" indent="-457200">
              <a:lnSpc>
                <a:spcPct val="120000"/>
              </a:lnSpc>
              <a:buClr>
                <a:srgbClr val="9ED3D7"/>
              </a:buClr>
              <a:buFont typeface="Wingdings" panose="05000000000000000000" pitchFamily="2" charset="2"/>
              <a:buChar char=""/>
            </a:pPr>
            <a:r>
              <a:rPr lang="zh-CN" altLang="zh-CN" sz="3000" b="1" dirty="0">
                <a:latin typeface="楷体" panose="02010609060101010101" charset="-122"/>
                <a:ea typeface="楷体" panose="02010609060101010101" charset="-122"/>
                <a:cs typeface="楷体" panose="02010609060101010101" charset="-122"/>
              </a:rPr>
              <a:t>年纪太小；</a:t>
            </a:r>
            <a:endParaRPr lang="zh-CN" altLang="zh-CN" sz="3000" b="1" dirty="0">
              <a:latin typeface="楷体" panose="02010609060101010101" charset="-122"/>
              <a:ea typeface="楷体" panose="02010609060101010101" charset="-122"/>
              <a:cs typeface="楷体" panose="02010609060101010101" charset="-122"/>
            </a:endParaRPr>
          </a:p>
          <a:p>
            <a:pPr marL="457200" indent="-457200">
              <a:lnSpc>
                <a:spcPct val="120000"/>
              </a:lnSpc>
              <a:buClr>
                <a:srgbClr val="9ED3D7"/>
              </a:buClr>
              <a:buFont typeface="Wingdings" panose="05000000000000000000" pitchFamily="2" charset="2"/>
              <a:buChar char=""/>
            </a:pPr>
            <a:r>
              <a:rPr lang="zh-CN" altLang="zh-CN" sz="3000" b="1" dirty="0">
                <a:latin typeface="楷体" panose="02010609060101010101" charset="-122"/>
                <a:ea typeface="楷体" panose="02010609060101010101" charset="-122"/>
                <a:cs typeface="楷体" panose="02010609060101010101" charset="-122"/>
              </a:rPr>
              <a:t>太无能；</a:t>
            </a:r>
            <a:endParaRPr lang="zh-CN" altLang="zh-CN" sz="3000" b="1" dirty="0">
              <a:latin typeface="楷体" panose="02010609060101010101" charset="-122"/>
              <a:ea typeface="楷体" panose="02010609060101010101" charset="-122"/>
              <a:cs typeface="楷体" panose="02010609060101010101" charset="-122"/>
            </a:endParaRPr>
          </a:p>
          <a:p>
            <a:pPr marL="457200" indent="-457200">
              <a:lnSpc>
                <a:spcPct val="120000"/>
              </a:lnSpc>
              <a:buClr>
                <a:srgbClr val="9ED3D7"/>
              </a:buClr>
              <a:buFont typeface="Wingdings" panose="05000000000000000000" pitchFamily="2" charset="2"/>
              <a:buChar char=""/>
            </a:pPr>
            <a:r>
              <a:rPr lang="zh-CN" altLang="zh-CN" sz="3000" b="1" dirty="0">
                <a:latin typeface="楷体" panose="02010609060101010101" charset="-122"/>
                <a:ea typeface="楷体" panose="02010609060101010101" charset="-122"/>
                <a:cs typeface="楷体" panose="02010609060101010101" charset="-122"/>
              </a:rPr>
              <a:t>山穷水尽，走投无路，陷入绝境，等死而已。</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 name="矩形 101378"/>
          <p:cNvSpPr/>
          <p:nvPr/>
        </p:nvSpPr>
        <p:spPr>
          <a:xfrm>
            <a:off x="1942148" y="609600"/>
            <a:ext cx="8221662" cy="1371600"/>
          </a:xfrm>
          <a:prstGeom prst="rect">
            <a:avLst/>
          </a:prstGeom>
          <a:noFill/>
          <a:ln w="9525">
            <a:noFill/>
          </a:ln>
        </p:spPr>
        <p:txBody>
          <a:bodyPr>
            <a:spAutoFit/>
          </a:bodyPr>
          <a:lstStyle/>
          <a:p>
            <a:pPr>
              <a:lnSpc>
                <a:spcPct val="130000"/>
              </a:lnSpc>
            </a:pPr>
            <a:r>
              <a:rPr lang="en-US" altLang="zh-CN" sz="3200" b="1" dirty="0">
                <a:solidFill>
                  <a:srgbClr val="FF0000"/>
                </a:solidFill>
                <a:latin typeface="黑体" panose="02010609060101010101" pitchFamily="49" charset="-122"/>
                <a:ea typeface="黑体" panose="02010609060101010101" pitchFamily="49" charset="-122"/>
              </a:rPr>
              <a:t>    </a:t>
            </a:r>
            <a:r>
              <a:rPr lang="zh-CN" altLang="zh-CN" sz="3200" b="1" dirty="0">
                <a:solidFill>
                  <a:srgbClr val="FF0000"/>
                </a:solidFill>
                <a:latin typeface="黑体" panose="02010609060101010101" pitchFamily="49" charset="-122"/>
                <a:ea typeface="黑体" panose="02010609060101010101" pitchFamily="49" charset="-122"/>
              </a:rPr>
              <a:t>作者是怎样进行批驳的？这样批驳有什么好处？最终得出了什么结论？</a:t>
            </a:r>
            <a:endParaRPr lang="zh-CN" altLang="zh-CN" sz="3200" b="1" dirty="0">
              <a:solidFill>
                <a:srgbClr val="FF0000"/>
              </a:solidFill>
              <a:latin typeface="黑体" panose="02010609060101010101" pitchFamily="49" charset="-122"/>
              <a:ea typeface="黑体" panose="02010609060101010101" pitchFamily="49" charset="-122"/>
            </a:endParaRPr>
          </a:p>
        </p:txBody>
      </p:sp>
      <p:sp>
        <p:nvSpPr>
          <p:cNvPr id="2" name="矩形 1"/>
          <p:cNvSpPr/>
          <p:nvPr/>
        </p:nvSpPr>
        <p:spPr>
          <a:xfrm>
            <a:off x="1967548" y="1989138"/>
            <a:ext cx="8283575" cy="3692525"/>
          </a:xfrm>
          <a:prstGeom prst="rect">
            <a:avLst/>
          </a:prstGeom>
          <a:noFill/>
          <a:ln w="9525">
            <a:noFill/>
          </a:ln>
        </p:spPr>
        <p:txBody>
          <a:bodyPr>
            <a:spAutoFit/>
          </a:bodyPr>
          <a:lstStyle/>
          <a:p>
            <a:pPr>
              <a:lnSpc>
                <a:spcPct val="130000"/>
              </a:lnSpc>
              <a:buClr>
                <a:srgbClr val="9ED3D7"/>
              </a:buClr>
              <a:buFont typeface="Wingdings" panose="05000000000000000000" pitchFamily="2" charset="2"/>
            </a:pPr>
            <a:r>
              <a:rPr lang="en-US" altLang="zh-CN" sz="3000" b="1" dirty="0">
                <a:latin typeface="宋体" panose="02010600030101010101" pitchFamily="2" charset="-122"/>
              </a:rPr>
              <a:t>    </a:t>
            </a:r>
            <a:r>
              <a:rPr lang="zh-CN" altLang="zh-CN" sz="3000" b="1" dirty="0">
                <a:latin typeface="楷体" panose="02010609060101010101" charset="-122"/>
                <a:ea typeface="楷体" panose="02010609060101010101" charset="-122"/>
                <a:cs typeface="楷体" panose="02010609060101010101" charset="-122"/>
              </a:rPr>
              <a:t>作者主要运用了典型事例与结合名言警句讲道理来进行反驳。列举的典型事例具有说服力，道理又讲得充分，澄清了人们的错误认识，自然驳倒对方观点。</a:t>
            </a:r>
            <a:endParaRPr lang="zh-CN" altLang="zh-CN" sz="3000" b="1" dirty="0">
              <a:latin typeface="楷体" panose="02010609060101010101" charset="-122"/>
              <a:ea typeface="楷体" panose="02010609060101010101" charset="-122"/>
              <a:cs typeface="楷体" panose="02010609060101010101" charset="-122"/>
            </a:endParaRPr>
          </a:p>
          <a:p>
            <a:pPr>
              <a:lnSpc>
                <a:spcPct val="130000"/>
              </a:lnSpc>
              <a:buClr>
                <a:srgbClr val="9ED3D7"/>
              </a:buClr>
              <a:buFont typeface="Wingdings" panose="05000000000000000000" pitchFamily="2" charset="2"/>
            </a:pPr>
            <a:r>
              <a:rPr lang="zh-CN" altLang="zh-CN" sz="3000" b="1" dirty="0">
                <a:latin typeface="楷体" panose="02010609060101010101" charset="-122"/>
                <a:ea typeface="楷体" panose="02010609060101010101" charset="-122"/>
                <a:cs typeface="楷体" panose="02010609060101010101" charset="-122"/>
              </a:rPr>
              <a:t>    结论：处处是创造之地，天天是创造之时，人人是创造之人。</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8" name="矩形 103427"/>
          <p:cNvSpPr/>
          <p:nvPr/>
        </p:nvSpPr>
        <p:spPr>
          <a:xfrm>
            <a:off x="1825308" y="2717165"/>
            <a:ext cx="8353425" cy="2306955"/>
          </a:xfrm>
          <a:prstGeom prst="rect">
            <a:avLst/>
          </a:prstGeom>
          <a:noFill/>
          <a:ln w="9525">
            <a:noFill/>
          </a:ln>
        </p:spPr>
        <p:txBody>
          <a:bodyPr>
            <a:spAutoFit/>
          </a:bodyPr>
          <a:lstStyle/>
          <a:p>
            <a:pPr>
              <a:lnSpc>
                <a:spcPct val="150000"/>
              </a:lnSpc>
              <a:spcBef>
                <a:spcPct val="50000"/>
              </a:spcBef>
              <a:buClr>
                <a:srgbClr val="BBE0E3"/>
              </a:buClr>
              <a:buFont typeface="Wingdings" panose="05000000000000000000" pitchFamily="2" charset="2"/>
            </a:pPr>
            <a:r>
              <a:rPr lang="en-US" altLang="zh-CN" sz="3200" b="1" dirty="0">
                <a:latin typeface="宋体" panose="02010600030101010101" pitchFamily="2" charset="-122"/>
              </a:rPr>
              <a:t>    </a:t>
            </a:r>
            <a:r>
              <a:rPr lang="zh-CN" altLang="zh-CN" sz="3200" b="1" dirty="0">
                <a:latin typeface="楷体" panose="02010609060101010101" charset="-122"/>
                <a:ea typeface="楷体" panose="02010609060101010101" charset="-122"/>
              </a:rPr>
              <a:t>东山樵夫只见茅草，不见树苗，把树苗与茅草一起焚烧，毁掉了原本能长成参天大树的树苗。</a:t>
            </a:r>
            <a:endParaRPr lang="zh-CN" altLang="zh-CN" sz="3200" b="1" dirty="0">
              <a:latin typeface="楷体" panose="02010609060101010101" charset="-122"/>
              <a:ea typeface="楷体" panose="02010609060101010101" charset="-122"/>
            </a:endParaRPr>
          </a:p>
        </p:txBody>
      </p:sp>
      <p:sp>
        <p:nvSpPr>
          <p:cNvPr id="25603" name="矩形 101378"/>
          <p:cNvSpPr/>
          <p:nvPr/>
        </p:nvSpPr>
        <p:spPr>
          <a:xfrm>
            <a:off x="1825308" y="880428"/>
            <a:ext cx="8355012" cy="1568450"/>
          </a:xfrm>
          <a:prstGeom prst="rect">
            <a:avLst/>
          </a:prstGeom>
          <a:noFill/>
          <a:ln w="9525">
            <a:noFill/>
          </a:ln>
        </p:spPr>
        <p:txBody>
          <a:bodyPr>
            <a:spAutoFit/>
          </a:bodyPr>
          <a:lstStyle/>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阅读第三、四部分，思考：</a:t>
            </a:r>
            <a:endParaRPr lang="zh-CN" altLang="en-US" sz="3200" b="1"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3200" b="1" dirty="0">
                <a:latin typeface="黑体" panose="02010609060101010101" pitchFamily="49" charset="-122"/>
                <a:ea typeface="黑体" panose="02010609060101010101" pitchFamily="49" charset="-122"/>
              </a:rPr>
              <a:t>    </a:t>
            </a:r>
            <a:r>
              <a:rPr lang="zh-CN" altLang="zh-CN" sz="3200" b="1" dirty="0">
                <a:latin typeface="黑体" panose="02010609060101010101" pitchFamily="49" charset="-122"/>
                <a:ea typeface="黑体" panose="02010609060101010101" pitchFamily="49" charset="-122"/>
              </a:rPr>
              <a:t>用一句话概括第三部分的内容。</a:t>
            </a:r>
            <a:endParaRPr lang="zh-CN" altLang="zh-CN"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3428"/>
                                        </p:tgtEl>
                                        <p:attrNameLst>
                                          <p:attrName>style.visibility</p:attrName>
                                        </p:attrNameLst>
                                      </p:cBhvr>
                                      <p:to>
                                        <p:strVal val="visible"/>
                                      </p:to>
                                    </p:set>
                                    <p:animEffect transition="in" filter="wipe(down)">
                                      <p:cBhvr>
                                        <p:cTn id="7" dur="500"/>
                                        <p:tgtEl>
                                          <p:spTgt spid="103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矩形 101378"/>
          <p:cNvSpPr/>
          <p:nvPr/>
        </p:nvSpPr>
        <p:spPr>
          <a:xfrm>
            <a:off x="2018030" y="1125855"/>
            <a:ext cx="6426200" cy="583565"/>
          </a:xfrm>
          <a:prstGeom prst="rect">
            <a:avLst/>
          </a:prstGeom>
          <a:noFill/>
          <a:ln w="9525">
            <a:noFill/>
          </a:ln>
        </p:spPr>
        <p:txBody>
          <a:bodyPr wrap="square">
            <a:spAutoFit/>
          </a:bodyPr>
          <a:lstStyle/>
          <a:p>
            <a:r>
              <a:rPr lang="zh-CN" altLang="zh-CN" sz="3200" b="1" dirty="0">
                <a:solidFill>
                  <a:srgbClr val="FF0000"/>
                </a:solidFill>
                <a:latin typeface="黑体" panose="02010609060101010101" pitchFamily="49" charset="-122"/>
                <a:ea typeface="黑体" panose="02010609060101010101" pitchFamily="49" charset="-122"/>
              </a:rPr>
              <a:t>写东山樵夫的故事有什么作用呢？</a:t>
            </a:r>
            <a:endParaRPr lang="zh-CN" altLang="zh-CN" sz="3200" b="1" dirty="0">
              <a:solidFill>
                <a:srgbClr val="FF0000"/>
              </a:solidFill>
              <a:latin typeface="黑体" panose="02010609060101010101" pitchFamily="49" charset="-122"/>
              <a:ea typeface="黑体" panose="02010609060101010101" pitchFamily="49" charset="-122"/>
            </a:endParaRPr>
          </a:p>
        </p:txBody>
      </p:sp>
      <p:sp>
        <p:nvSpPr>
          <p:cNvPr id="2" name="矩形 1"/>
          <p:cNvSpPr/>
          <p:nvPr/>
        </p:nvSpPr>
        <p:spPr>
          <a:xfrm>
            <a:off x="2018030" y="2087563"/>
            <a:ext cx="8175625" cy="2306955"/>
          </a:xfrm>
          <a:prstGeom prst="rect">
            <a:avLst/>
          </a:prstGeom>
          <a:noFill/>
          <a:ln w="9525">
            <a:noFill/>
          </a:ln>
        </p:spPr>
        <p:txBody>
          <a:bodyPr>
            <a:spAutoFit/>
          </a:bodyPr>
          <a:lstStyle/>
          <a:p>
            <a:pPr>
              <a:lnSpc>
                <a:spcPct val="150000"/>
              </a:lnSpc>
            </a:pPr>
            <a:r>
              <a:rPr lang="en-US" altLang="zh-CN" sz="3200" b="1" dirty="0">
                <a:latin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rPr>
              <a:t>这是</a:t>
            </a:r>
            <a:r>
              <a:rPr lang="zh-CN" altLang="zh-CN" sz="3200" b="1" dirty="0">
                <a:solidFill>
                  <a:srgbClr val="0000FF"/>
                </a:solidFill>
                <a:latin typeface="楷体" panose="02010609060101010101" charset="-122"/>
                <a:ea typeface="楷体" panose="02010609060101010101" charset="-122"/>
                <a:cs typeface="楷体" panose="02010609060101010101" charset="-122"/>
              </a:rPr>
              <a:t>比喻论证</a:t>
            </a:r>
            <a:r>
              <a:rPr lang="zh-CN" altLang="zh-CN" sz="3200" b="1" dirty="0">
                <a:latin typeface="楷体" panose="02010609060101010101" charset="-122"/>
                <a:ea typeface="楷体" panose="02010609060101010101" charset="-122"/>
                <a:cs typeface="楷体" panose="02010609060101010101" charset="-122"/>
              </a:rPr>
              <a:t>，说明丧失创造力的可悲下场，从反面论述了“处处是创造之地，天天是创造之时，人人是创造之人”这一观点。</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grpSp>
        <p:nvGrpSpPr>
          <p:cNvPr id="2" name="组合 1"/>
          <p:cNvGrpSpPr/>
          <p:nvPr/>
        </p:nvGrpSpPr>
        <p:grpSpPr>
          <a:xfrm>
            <a:off x="156845" y="129540"/>
            <a:ext cx="3270885" cy="681355"/>
            <a:chOff x="247" y="204"/>
            <a:chExt cx="5151" cy="107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学习目标</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9218" name="文本框 4"/>
          <p:cNvSpPr txBox="1"/>
          <p:nvPr/>
        </p:nvSpPr>
        <p:spPr>
          <a:xfrm>
            <a:off x="2135505" y="1082040"/>
            <a:ext cx="7939088" cy="4215765"/>
          </a:xfrm>
          <a:prstGeom prst="rect">
            <a:avLst/>
          </a:prstGeom>
          <a:noFill/>
          <a:ln w="9525">
            <a:noFill/>
          </a:ln>
        </p:spPr>
        <p:txBody>
          <a:bodyPr lIns="68580" tIns="34290" rIns="68580" bIns="34290">
            <a:spAutoFit/>
          </a:bodyPr>
          <a:lstStyle/>
          <a:p>
            <a:pPr marL="357505" indent="-357505">
              <a:lnSpc>
                <a:spcPct val="130000"/>
              </a:lnSpc>
              <a:spcBef>
                <a:spcPts val="1200"/>
              </a:spcBef>
            </a:pPr>
            <a:r>
              <a:rPr lang="en-US" altLang="en-US" sz="3200" b="1" dirty="0">
                <a:latin typeface="楷体" panose="02010609060101010101" charset="-122"/>
                <a:ea typeface="楷体" panose="02010609060101010101" charset="-122"/>
                <a:cs typeface="楷体" panose="02010609060101010101" charset="-122"/>
              </a:rPr>
              <a:t>1.学习运用具体事例及理论论据驳斥错误观点，从而得出正确观点的驳论方法。 </a:t>
            </a:r>
            <a:endParaRPr lang="en-US" altLang="en-US" sz="3200" b="1" dirty="0">
              <a:latin typeface="楷体" panose="02010609060101010101" charset="-122"/>
              <a:ea typeface="楷体" panose="02010609060101010101" charset="-122"/>
              <a:cs typeface="楷体" panose="02010609060101010101" charset="-122"/>
            </a:endParaRPr>
          </a:p>
          <a:p>
            <a:pPr marL="357505" indent="-357505">
              <a:lnSpc>
                <a:spcPct val="130000"/>
              </a:lnSpc>
              <a:spcBef>
                <a:spcPts val="1200"/>
              </a:spcBef>
            </a:pPr>
            <a:r>
              <a:rPr lang="en-US" altLang="en-US" sz="3200" b="1" dirty="0">
                <a:latin typeface="楷体" panose="02010609060101010101" charset="-122"/>
                <a:ea typeface="楷体" panose="02010609060101010101" charset="-122"/>
                <a:cs typeface="楷体" panose="02010609060101010101" charset="-122"/>
              </a:rPr>
              <a:t>2.</a:t>
            </a:r>
            <a:r>
              <a:rPr lang="zh-CN" altLang="zh-CN" sz="3200" b="1" dirty="0">
                <a:latin typeface="楷体" panose="02010609060101010101" charset="-122"/>
                <a:ea typeface="楷体" panose="02010609060101010101" charset="-122"/>
                <a:cs typeface="楷体" panose="02010609060101010101" charset="-122"/>
              </a:rPr>
              <a:t>品味文章语言的精妙，关注文本中哲理性语句。</a:t>
            </a:r>
            <a:endParaRPr lang="zh-CN" altLang="zh-CN" sz="3200" b="1" dirty="0">
              <a:latin typeface="楷体" panose="02010609060101010101" charset="-122"/>
              <a:ea typeface="楷体" panose="02010609060101010101" charset="-122"/>
              <a:cs typeface="楷体" panose="02010609060101010101" charset="-122"/>
            </a:endParaRPr>
          </a:p>
          <a:p>
            <a:pPr marL="357505" indent="-357505">
              <a:lnSpc>
                <a:spcPct val="130000"/>
              </a:lnSpc>
              <a:spcBef>
                <a:spcPts val="1200"/>
              </a:spcBef>
            </a:pPr>
            <a:r>
              <a:rPr lang="en-US" altLang="en-US" sz="3200" b="1" dirty="0">
                <a:latin typeface="楷体" panose="02010609060101010101" charset="-122"/>
                <a:ea typeface="楷体" panose="02010609060101010101" charset="-122"/>
                <a:cs typeface="楷体" panose="02010609060101010101" charset="-122"/>
              </a:rPr>
              <a:t>3.</a:t>
            </a:r>
            <a:r>
              <a:rPr lang="zh-CN" altLang="zh-CN" sz="3200" b="1" dirty="0">
                <a:latin typeface="楷体" panose="02010609060101010101" charset="-122"/>
                <a:ea typeface="楷体" panose="02010609060101010101" charset="-122"/>
                <a:cs typeface="楷体" panose="02010609060101010101" charset="-122"/>
              </a:rPr>
              <a:t>重视创造的力量，培养自主、自信的创造能力。</a:t>
            </a:r>
            <a:endParaRPr lang="zh-CN" altLang="zh-CN" sz="3200" b="1" dirty="0">
              <a:latin typeface="楷体" panose="02010609060101010101" charset="-122"/>
              <a:ea typeface="楷体" panose="02010609060101010101" charset="-122"/>
              <a:cs typeface="楷体" panose="02010609060101010101" charset="-122"/>
            </a:endParaRPr>
          </a:p>
        </p:txBody>
      </p:sp>
      <p:sp>
        <p:nvSpPr>
          <p:cNvPr id="9220" name="矩形 9229"/>
          <p:cNvSpPr>
            <a:spLocks noChangeAspect="1"/>
          </p:cNvSpPr>
          <p:nvPr/>
        </p:nvSpPr>
        <p:spPr>
          <a:xfrm>
            <a:off x="5952490" y="3125470"/>
            <a:ext cx="304800" cy="304800"/>
          </a:xfrm>
          <a:prstGeom prst="rect">
            <a:avLst/>
          </a:prstGeom>
          <a:noFill/>
          <a:ln w="9525">
            <a:noFill/>
          </a:ln>
        </p:spPr>
        <p:txBody>
          <a:bodyPr/>
          <a:lstStyle/>
          <a:p>
            <a:endParaRPr lang="zh-CN" altLang="en-US" dirty="0">
              <a:latin typeface="Arial" panose="020B0604020202020204" pitchFamily="34" charset="0"/>
            </a:endParaRPr>
          </a:p>
        </p:txBody>
      </p:sp>
      <p:sp>
        <p:nvSpPr>
          <p:cNvPr id="9221" name="矩形 9231"/>
          <p:cNvSpPr>
            <a:spLocks noChangeAspect="1"/>
          </p:cNvSpPr>
          <p:nvPr/>
        </p:nvSpPr>
        <p:spPr>
          <a:xfrm>
            <a:off x="6079490" y="3252470"/>
            <a:ext cx="304800" cy="304800"/>
          </a:xfrm>
          <a:prstGeom prst="rect">
            <a:avLst/>
          </a:prstGeom>
          <a:noFill/>
          <a:ln w="9525">
            <a:noFill/>
          </a:ln>
        </p:spPr>
        <p:txBody>
          <a:bodyPr/>
          <a:lstStyle/>
          <a:p>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27650" name="TextBox 1"/>
          <p:cNvSpPr txBox="1"/>
          <p:nvPr/>
        </p:nvSpPr>
        <p:spPr>
          <a:xfrm>
            <a:off x="2072005" y="1004570"/>
            <a:ext cx="8048625" cy="1568450"/>
          </a:xfrm>
          <a:prstGeom prst="rect">
            <a:avLst/>
          </a:prstGeom>
          <a:noFill/>
          <a:ln w="9525">
            <a:noFill/>
          </a:ln>
        </p:spPr>
        <p:txBody>
          <a:bodyPr>
            <a:spAutoFit/>
          </a:bodyPr>
          <a:lstStyle/>
          <a:p>
            <a:pPr>
              <a:lnSpc>
                <a:spcPct val="150000"/>
              </a:lnSpc>
            </a:pPr>
            <a:r>
              <a:rPr lang="en-US" altLang="zh-CN" sz="32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文章题为《创造宣言》，那么作者的宣言是什么呢？</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3" name="文本框 2"/>
          <p:cNvSpPr txBox="1"/>
          <p:nvPr/>
        </p:nvSpPr>
        <p:spPr>
          <a:xfrm>
            <a:off x="2071370" y="2787650"/>
            <a:ext cx="8048625" cy="2306638"/>
          </a:xfrm>
          <a:prstGeom prst="rect">
            <a:avLst/>
          </a:prstGeom>
          <a:noFill/>
          <a:ln w="9525">
            <a:noFill/>
          </a:ln>
        </p:spPr>
        <p:txBody>
          <a:bodyPr>
            <a:spAutoFit/>
          </a:bodyPr>
          <a:lstStyle/>
          <a:p>
            <a:pPr>
              <a:lnSpc>
                <a:spcPct val="150000"/>
              </a:lnSpc>
            </a:pPr>
            <a:r>
              <a:rPr lang="en-US" altLang="zh-CN" sz="3200" b="1" dirty="0">
                <a:latin typeface="楷体" panose="02010609060101010101" charset="-122"/>
                <a:ea typeface="楷体" panose="02010609060101010101" charset="-122"/>
              </a:rPr>
              <a:t>    </a:t>
            </a:r>
            <a:r>
              <a:rPr lang="zh-CN" altLang="zh-CN" sz="3200" b="1" dirty="0">
                <a:latin typeface="楷体" panose="02010609060101010101" charset="-122"/>
                <a:ea typeface="楷体" panose="02010609060101010101" charset="-122"/>
              </a:rPr>
              <a:t>只要有一滴汗，一滴血，一滴热情，便是创造之神所爱住的行宫，就能开创造之花，结创造之果，繁殖创造之森林。</a:t>
            </a:r>
            <a:endParaRPr lang="zh-CN" altLang="zh-CN" sz="32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24577" name="矩形 113668"/>
          <p:cNvSpPr/>
          <p:nvPr/>
        </p:nvSpPr>
        <p:spPr>
          <a:xfrm>
            <a:off x="1771333" y="1408113"/>
            <a:ext cx="8424862" cy="1568450"/>
          </a:xfrm>
          <a:prstGeom prst="rect">
            <a:avLst/>
          </a:prstGeom>
          <a:noFill/>
          <a:ln w="9525">
            <a:noFill/>
          </a:ln>
        </p:spPr>
        <p:txBody>
          <a:bodyPr>
            <a:spAutoFit/>
          </a:bodyPr>
          <a:lstStyle/>
          <a:p>
            <a:pPr>
              <a:lnSpc>
                <a:spcPct val="150000"/>
              </a:lnSpc>
            </a:pPr>
            <a:r>
              <a:rPr lang="en-US" altLang="zh-CN" sz="3200" b="1" dirty="0">
                <a:latin typeface="黑体" panose="02010609060101010101" pitchFamily="49" charset="-122"/>
                <a:ea typeface="黑体" panose="02010609060101010101" pitchFamily="49" charset="-122"/>
              </a:rPr>
              <a:t>    1.</a:t>
            </a:r>
            <a:r>
              <a:rPr lang="zh-CN" altLang="zh-CN" sz="3200" b="1" dirty="0">
                <a:latin typeface="黑体" panose="02010609060101010101" pitchFamily="49" charset="-122"/>
                <a:ea typeface="黑体" panose="02010609060101010101" pitchFamily="49" charset="-122"/>
              </a:rPr>
              <a:t>本文有许多哲理性句子，请你找出几句，说说你的理解。</a:t>
            </a:r>
            <a:endParaRPr lang="zh-CN" altLang="zh-CN" sz="3200" b="1" dirty="0">
              <a:latin typeface="黑体" panose="02010609060101010101" pitchFamily="49" charset="-122"/>
              <a:ea typeface="黑体" panose="02010609060101010101" pitchFamily="49" charset="-122"/>
            </a:endParaRPr>
          </a:p>
        </p:txBody>
      </p:sp>
      <p:sp>
        <p:nvSpPr>
          <p:cNvPr id="2" name="矩形 113668"/>
          <p:cNvSpPr/>
          <p:nvPr/>
        </p:nvSpPr>
        <p:spPr>
          <a:xfrm>
            <a:off x="1555433" y="3189923"/>
            <a:ext cx="8424862" cy="1568450"/>
          </a:xfrm>
          <a:prstGeom prst="rect">
            <a:avLst/>
          </a:prstGeom>
          <a:noFill/>
          <a:ln w="9525">
            <a:noFill/>
          </a:ln>
        </p:spPr>
        <p:txBody>
          <a:bodyPr>
            <a:spAutoFit/>
          </a:bodyPr>
          <a:lstStyle/>
          <a:p>
            <a:pPr>
              <a:lnSpc>
                <a:spcPct val="150000"/>
              </a:lnSpc>
            </a:pPr>
            <a:r>
              <a:rPr lang="en-US" altLang="zh-CN" sz="3200" b="1" dirty="0">
                <a:solidFill>
                  <a:srgbClr val="0000FF"/>
                </a:solidFill>
                <a:latin typeface="楷体" panose="02010609060101010101" charset="-122"/>
                <a:ea typeface="楷体" panose="02010609060101010101" charset="-122"/>
              </a:rPr>
              <a:t>    </a:t>
            </a:r>
            <a:r>
              <a:rPr lang="zh-CN" altLang="en-US" sz="3200" b="1" dirty="0">
                <a:solidFill>
                  <a:srgbClr val="0000FF"/>
                </a:solidFill>
                <a:latin typeface="楷体" panose="02010609060101010101" charset="-122"/>
                <a:ea typeface="楷体" panose="02010609060101010101" charset="-122"/>
              </a:rPr>
              <a:t>（</a:t>
            </a:r>
            <a:r>
              <a:rPr lang="en-US" altLang="zh-CN" sz="3200" b="1" dirty="0">
                <a:solidFill>
                  <a:srgbClr val="0000FF"/>
                </a:solidFill>
                <a:latin typeface="楷体" panose="02010609060101010101" charset="-122"/>
                <a:ea typeface="楷体" panose="02010609060101010101" charset="-122"/>
              </a:rPr>
              <a:t>1</a:t>
            </a:r>
            <a:r>
              <a:rPr lang="zh-CN" altLang="en-US" sz="3200" b="1" dirty="0">
                <a:solidFill>
                  <a:srgbClr val="0000FF"/>
                </a:solidFill>
                <a:latin typeface="楷体" panose="02010609060101010101" charset="-122"/>
                <a:ea typeface="楷体" panose="02010609060101010101" charset="-122"/>
              </a:rPr>
              <a:t>）</a:t>
            </a:r>
            <a:r>
              <a:rPr lang="zh-CN" altLang="zh-CN" sz="3200" b="1" dirty="0">
                <a:solidFill>
                  <a:srgbClr val="0000FF"/>
                </a:solidFill>
                <a:latin typeface="楷体" panose="02010609060101010101" charset="-122"/>
                <a:ea typeface="楷体" panose="02010609060101010101" charset="-122"/>
              </a:rPr>
              <a:t>创造主未完成之工作，我们接过来，继续创造。</a:t>
            </a:r>
            <a:endParaRPr lang="zh-CN" altLang="zh-CN" sz="3200" b="1" dirty="0">
              <a:solidFill>
                <a:srgbClr val="0000FF"/>
              </a:solidFill>
              <a:latin typeface="楷体" panose="02010609060101010101" charset="-122"/>
              <a:ea typeface="楷体" panose="02010609060101010101" charset="-122"/>
            </a:endParaRPr>
          </a:p>
        </p:txBody>
      </p:sp>
      <p:grpSp>
        <p:nvGrpSpPr>
          <p:cNvPr id="3" name="组合 2"/>
          <p:cNvGrpSpPr/>
          <p:nvPr/>
        </p:nvGrpSpPr>
        <p:grpSpPr>
          <a:xfrm>
            <a:off x="103505" y="179070"/>
            <a:ext cx="3324860" cy="632460"/>
            <a:chOff x="163" y="282"/>
            <a:chExt cx="5236" cy="996"/>
          </a:xfrm>
        </p:grpSpPr>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品味语言</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grpSp>
          <p:nvGrpSpPr>
            <p:cNvPr id="75" name="组合 74"/>
            <p:cNvGrpSpPr/>
            <p:nvPr/>
          </p:nvGrpSpPr>
          <p:grpSpPr>
            <a:xfrm>
              <a:off x="163" y="282"/>
              <a:ext cx="1138" cy="884"/>
              <a:chOff x="5348288" y="984250"/>
              <a:chExt cx="920750" cy="787400"/>
            </a:xfrm>
            <a:solidFill>
              <a:schemeClr val="accent1"/>
            </a:solidFill>
          </p:grpSpPr>
          <p:sp>
            <p:nvSpPr>
              <p:cNvPr id="78" name="Freeform 140"/>
              <p:cNvSpPr/>
              <p:nvPr/>
            </p:nvSpPr>
            <p:spPr bwMode="auto">
              <a:xfrm>
                <a:off x="5632451" y="1489075"/>
                <a:ext cx="76200" cy="12700"/>
              </a:xfrm>
              <a:custGeom>
                <a:avLst/>
                <a:gdLst/>
                <a:ahLst/>
                <a:cxnLst>
                  <a:cxn ang="0">
                    <a:pos x="0" y="0"/>
                  </a:cxn>
                  <a:cxn ang="0">
                    <a:pos x="0" y="0"/>
                  </a:cxn>
                  <a:cxn ang="0">
                    <a:pos x="38" y="3"/>
                  </a:cxn>
                  <a:cxn ang="0">
                    <a:pos x="73" y="7"/>
                  </a:cxn>
                  <a:cxn ang="0">
                    <a:pos x="107" y="11"/>
                  </a:cxn>
                  <a:cxn ang="0">
                    <a:pos x="143" y="15"/>
                  </a:cxn>
                  <a:cxn ang="0">
                    <a:pos x="143" y="15"/>
                  </a:cxn>
                  <a:cxn ang="0">
                    <a:pos x="142" y="18"/>
                  </a:cxn>
                  <a:cxn ang="0">
                    <a:pos x="138" y="21"/>
                  </a:cxn>
                  <a:cxn ang="0">
                    <a:pos x="129" y="24"/>
                  </a:cxn>
                  <a:cxn ang="0">
                    <a:pos x="119" y="24"/>
                  </a:cxn>
                  <a:cxn ang="0">
                    <a:pos x="111" y="24"/>
                  </a:cxn>
                  <a:cxn ang="0">
                    <a:pos x="111" y="24"/>
                  </a:cxn>
                  <a:cxn ang="0">
                    <a:pos x="86" y="21"/>
                  </a:cxn>
                  <a:cxn ang="0">
                    <a:pos x="57" y="15"/>
                  </a:cxn>
                  <a:cxn ang="0">
                    <a:pos x="57" y="15"/>
                  </a:cxn>
                  <a:cxn ang="0">
                    <a:pos x="45" y="13"/>
                  </a:cxn>
                  <a:cxn ang="0">
                    <a:pos x="34" y="8"/>
                  </a:cxn>
                  <a:cxn ang="0">
                    <a:pos x="22" y="6"/>
                  </a:cxn>
                  <a:cxn ang="0">
                    <a:pos x="13" y="3"/>
                  </a:cxn>
                  <a:cxn ang="0">
                    <a:pos x="13" y="3"/>
                  </a:cxn>
                  <a:cxn ang="0">
                    <a:pos x="8" y="4"/>
                  </a:cxn>
                  <a:cxn ang="0">
                    <a:pos x="6" y="4"/>
                  </a:cxn>
                  <a:cxn ang="0">
                    <a:pos x="1" y="4"/>
                  </a:cxn>
                  <a:cxn ang="0">
                    <a:pos x="1" y="3"/>
                  </a:cxn>
                  <a:cxn ang="0">
                    <a:pos x="0" y="0"/>
                  </a:cxn>
                  <a:cxn ang="0">
                    <a:pos x="0" y="0"/>
                  </a:cxn>
                </a:cxnLst>
                <a:rect l="0" t="0" r="r" b="b"/>
                <a:pathLst>
                  <a:path w="143" h="24">
                    <a:moveTo>
                      <a:pt x="0" y="0"/>
                    </a:moveTo>
                    <a:lnTo>
                      <a:pt x="0" y="0"/>
                    </a:lnTo>
                    <a:lnTo>
                      <a:pt x="38" y="3"/>
                    </a:lnTo>
                    <a:lnTo>
                      <a:pt x="73" y="7"/>
                    </a:lnTo>
                    <a:lnTo>
                      <a:pt x="107" y="11"/>
                    </a:lnTo>
                    <a:lnTo>
                      <a:pt x="143" y="15"/>
                    </a:lnTo>
                    <a:lnTo>
                      <a:pt x="143" y="15"/>
                    </a:lnTo>
                    <a:lnTo>
                      <a:pt x="142" y="18"/>
                    </a:lnTo>
                    <a:lnTo>
                      <a:pt x="138" y="21"/>
                    </a:lnTo>
                    <a:lnTo>
                      <a:pt x="129" y="24"/>
                    </a:lnTo>
                    <a:lnTo>
                      <a:pt x="119" y="24"/>
                    </a:lnTo>
                    <a:lnTo>
                      <a:pt x="111" y="24"/>
                    </a:lnTo>
                    <a:lnTo>
                      <a:pt x="111" y="24"/>
                    </a:lnTo>
                    <a:lnTo>
                      <a:pt x="86" y="21"/>
                    </a:lnTo>
                    <a:lnTo>
                      <a:pt x="57" y="15"/>
                    </a:lnTo>
                    <a:lnTo>
                      <a:pt x="57" y="15"/>
                    </a:lnTo>
                    <a:lnTo>
                      <a:pt x="45" y="13"/>
                    </a:lnTo>
                    <a:lnTo>
                      <a:pt x="34" y="8"/>
                    </a:lnTo>
                    <a:lnTo>
                      <a:pt x="22" y="6"/>
                    </a:lnTo>
                    <a:lnTo>
                      <a:pt x="13" y="3"/>
                    </a:lnTo>
                    <a:lnTo>
                      <a:pt x="13" y="3"/>
                    </a:lnTo>
                    <a:lnTo>
                      <a:pt x="8" y="4"/>
                    </a:lnTo>
                    <a:lnTo>
                      <a:pt x="6" y="4"/>
                    </a:lnTo>
                    <a:lnTo>
                      <a:pt x="1" y="4"/>
                    </a:lnTo>
                    <a:lnTo>
                      <a:pt x="1" y="3"/>
                    </a:lnTo>
                    <a:lnTo>
                      <a:pt x="0" y="0"/>
                    </a:lnTo>
                    <a:lnTo>
                      <a:pt x="0" y="0"/>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79" name="Freeform 141"/>
              <p:cNvSpPr/>
              <p:nvPr/>
            </p:nvSpPr>
            <p:spPr bwMode="auto">
              <a:xfrm>
                <a:off x="5402263" y="1622425"/>
                <a:ext cx="84138" cy="9525"/>
              </a:xfrm>
              <a:custGeom>
                <a:avLst/>
                <a:gdLst/>
                <a:ahLst/>
                <a:cxnLst>
                  <a:cxn ang="0">
                    <a:pos x="157" y="15"/>
                  </a:cxn>
                  <a:cxn ang="0">
                    <a:pos x="157" y="15"/>
                  </a:cxn>
                  <a:cxn ang="0">
                    <a:pos x="146" y="18"/>
                  </a:cxn>
                  <a:cxn ang="0">
                    <a:pos x="132" y="18"/>
                  </a:cxn>
                  <a:cxn ang="0">
                    <a:pos x="105" y="17"/>
                  </a:cxn>
                  <a:cxn ang="0">
                    <a:pos x="105" y="17"/>
                  </a:cxn>
                  <a:cxn ang="0">
                    <a:pos x="48" y="15"/>
                  </a:cxn>
                  <a:cxn ang="0">
                    <a:pos x="34" y="14"/>
                  </a:cxn>
                  <a:cxn ang="0">
                    <a:pos x="21" y="13"/>
                  </a:cxn>
                  <a:cxn ang="0">
                    <a:pos x="10" y="8"/>
                  </a:cxn>
                  <a:cxn ang="0">
                    <a:pos x="0" y="6"/>
                  </a:cxn>
                  <a:cxn ang="0">
                    <a:pos x="0" y="6"/>
                  </a:cxn>
                  <a:cxn ang="0">
                    <a:pos x="0" y="0"/>
                  </a:cxn>
                  <a:cxn ang="0">
                    <a:pos x="0" y="0"/>
                  </a:cxn>
                  <a:cxn ang="0">
                    <a:pos x="41" y="1"/>
                  </a:cxn>
                  <a:cxn ang="0">
                    <a:pos x="82" y="4"/>
                  </a:cxn>
                  <a:cxn ang="0">
                    <a:pos x="121" y="8"/>
                  </a:cxn>
                  <a:cxn ang="0">
                    <a:pos x="157" y="15"/>
                  </a:cxn>
                  <a:cxn ang="0">
                    <a:pos x="157" y="15"/>
                  </a:cxn>
                </a:cxnLst>
                <a:rect l="0" t="0" r="r" b="b"/>
                <a:pathLst>
                  <a:path w="157" h="18">
                    <a:moveTo>
                      <a:pt x="157" y="15"/>
                    </a:moveTo>
                    <a:lnTo>
                      <a:pt x="157" y="15"/>
                    </a:lnTo>
                    <a:lnTo>
                      <a:pt x="146" y="18"/>
                    </a:lnTo>
                    <a:lnTo>
                      <a:pt x="132" y="18"/>
                    </a:lnTo>
                    <a:lnTo>
                      <a:pt x="105" y="17"/>
                    </a:lnTo>
                    <a:lnTo>
                      <a:pt x="105" y="17"/>
                    </a:lnTo>
                    <a:lnTo>
                      <a:pt x="48" y="15"/>
                    </a:lnTo>
                    <a:lnTo>
                      <a:pt x="34" y="14"/>
                    </a:lnTo>
                    <a:lnTo>
                      <a:pt x="21" y="13"/>
                    </a:lnTo>
                    <a:lnTo>
                      <a:pt x="10" y="8"/>
                    </a:lnTo>
                    <a:lnTo>
                      <a:pt x="0" y="6"/>
                    </a:lnTo>
                    <a:lnTo>
                      <a:pt x="0" y="6"/>
                    </a:lnTo>
                    <a:lnTo>
                      <a:pt x="0" y="0"/>
                    </a:lnTo>
                    <a:lnTo>
                      <a:pt x="0" y="0"/>
                    </a:lnTo>
                    <a:lnTo>
                      <a:pt x="41" y="1"/>
                    </a:lnTo>
                    <a:lnTo>
                      <a:pt x="82" y="4"/>
                    </a:lnTo>
                    <a:lnTo>
                      <a:pt x="121" y="8"/>
                    </a:lnTo>
                    <a:lnTo>
                      <a:pt x="157" y="15"/>
                    </a:lnTo>
                    <a:lnTo>
                      <a:pt x="157" y="15"/>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80" name="Freeform 142"/>
              <p:cNvSpPr/>
              <p:nvPr/>
            </p:nvSpPr>
            <p:spPr bwMode="auto">
              <a:xfrm>
                <a:off x="5607051" y="1660525"/>
                <a:ext cx="28575" cy="3175"/>
              </a:xfrm>
              <a:custGeom>
                <a:avLst/>
                <a:gdLst/>
                <a:ahLst/>
                <a:cxnLst>
                  <a:cxn ang="0">
                    <a:pos x="0" y="0"/>
                  </a:cxn>
                  <a:cxn ang="0">
                    <a:pos x="0" y="0"/>
                  </a:cxn>
                  <a:cxn ang="0">
                    <a:pos x="7" y="0"/>
                  </a:cxn>
                  <a:cxn ang="0">
                    <a:pos x="14" y="0"/>
                  </a:cxn>
                  <a:cxn ang="0">
                    <a:pos x="28" y="2"/>
                  </a:cxn>
                  <a:cxn ang="0">
                    <a:pos x="55" y="6"/>
                  </a:cxn>
                  <a:cxn ang="0">
                    <a:pos x="55" y="6"/>
                  </a:cxn>
                  <a:cxn ang="0">
                    <a:pos x="41" y="6"/>
                  </a:cxn>
                  <a:cxn ang="0">
                    <a:pos x="26" y="5"/>
                  </a:cxn>
                  <a:cxn ang="0">
                    <a:pos x="0" y="0"/>
                  </a:cxn>
                  <a:cxn ang="0">
                    <a:pos x="0" y="0"/>
                  </a:cxn>
                </a:cxnLst>
                <a:rect l="0" t="0" r="r" b="b"/>
                <a:pathLst>
                  <a:path w="55" h="6">
                    <a:moveTo>
                      <a:pt x="0" y="0"/>
                    </a:moveTo>
                    <a:lnTo>
                      <a:pt x="0" y="0"/>
                    </a:lnTo>
                    <a:lnTo>
                      <a:pt x="7" y="0"/>
                    </a:lnTo>
                    <a:lnTo>
                      <a:pt x="14" y="0"/>
                    </a:lnTo>
                    <a:lnTo>
                      <a:pt x="28" y="2"/>
                    </a:lnTo>
                    <a:lnTo>
                      <a:pt x="55" y="6"/>
                    </a:lnTo>
                    <a:lnTo>
                      <a:pt x="55" y="6"/>
                    </a:lnTo>
                    <a:lnTo>
                      <a:pt x="41" y="6"/>
                    </a:lnTo>
                    <a:lnTo>
                      <a:pt x="26" y="5"/>
                    </a:lnTo>
                    <a:lnTo>
                      <a:pt x="0" y="0"/>
                    </a:lnTo>
                    <a:lnTo>
                      <a:pt x="0" y="0"/>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81" name="Freeform 143"/>
              <p:cNvSpPr/>
              <p:nvPr/>
            </p:nvSpPr>
            <p:spPr bwMode="auto">
              <a:xfrm>
                <a:off x="5872163" y="1676400"/>
                <a:ext cx="31750" cy="6350"/>
              </a:xfrm>
              <a:custGeom>
                <a:avLst/>
                <a:gdLst/>
                <a:ahLst/>
                <a:cxnLst>
                  <a:cxn ang="0">
                    <a:pos x="62" y="3"/>
                  </a:cxn>
                  <a:cxn ang="0">
                    <a:pos x="62" y="3"/>
                  </a:cxn>
                  <a:cxn ang="0">
                    <a:pos x="62" y="13"/>
                  </a:cxn>
                  <a:cxn ang="0">
                    <a:pos x="62" y="13"/>
                  </a:cxn>
                  <a:cxn ang="0">
                    <a:pos x="55" y="14"/>
                  </a:cxn>
                  <a:cxn ang="0">
                    <a:pos x="46" y="14"/>
                  </a:cxn>
                  <a:cxn ang="0">
                    <a:pos x="29" y="13"/>
                  </a:cxn>
                  <a:cxn ang="0">
                    <a:pos x="11" y="9"/>
                  </a:cxn>
                  <a:cxn ang="0">
                    <a:pos x="0" y="5"/>
                  </a:cxn>
                  <a:cxn ang="0">
                    <a:pos x="0" y="5"/>
                  </a:cxn>
                  <a:cxn ang="0">
                    <a:pos x="14" y="0"/>
                  </a:cxn>
                  <a:cxn ang="0">
                    <a:pos x="31" y="0"/>
                  </a:cxn>
                  <a:cxn ang="0">
                    <a:pos x="49" y="0"/>
                  </a:cxn>
                  <a:cxn ang="0">
                    <a:pos x="62" y="3"/>
                  </a:cxn>
                  <a:cxn ang="0">
                    <a:pos x="62" y="3"/>
                  </a:cxn>
                </a:cxnLst>
                <a:rect l="0" t="0" r="r" b="b"/>
                <a:pathLst>
                  <a:path w="62" h="14">
                    <a:moveTo>
                      <a:pt x="62" y="3"/>
                    </a:moveTo>
                    <a:lnTo>
                      <a:pt x="62" y="3"/>
                    </a:lnTo>
                    <a:lnTo>
                      <a:pt x="62" y="13"/>
                    </a:lnTo>
                    <a:lnTo>
                      <a:pt x="62" y="13"/>
                    </a:lnTo>
                    <a:lnTo>
                      <a:pt x="55" y="14"/>
                    </a:lnTo>
                    <a:lnTo>
                      <a:pt x="46" y="14"/>
                    </a:lnTo>
                    <a:lnTo>
                      <a:pt x="29" y="13"/>
                    </a:lnTo>
                    <a:lnTo>
                      <a:pt x="11" y="9"/>
                    </a:lnTo>
                    <a:lnTo>
                      <a:pt x="0" y="5"/>
                    </a:lnTo>
                    <a:lnTo>
                      <a:pt x="0" y="5"/>
                    </a:lnTo>
                    <a:lnTo>
                      <a:pt x="14" y="0"/>
                    </a:lnTo>
                    <a:lnTo>
                      <a:pt x="31" y="0"/>
                    </a:lnTo>
                    <a:lnTo>
                      <a:pt x="49" y="0"/>
                    </a:lnTo>
                    <a:lnTo>
                      <a:pt x="62" y="3"/>
                    </a:lnTo>
                    <a:lnTo>
                      <a:pt x="62" y="3"/>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82" name="Freeform 144"/>
              <p:cNvSpPr/>
              <p:nvPr/>
            </p:nvSpPr>
            <p:spPr bwMode="auto">
              <a:xfrm>
                <a:off x="5584826" y="1657350"/>
                <a:ext cx="19050" cy="3175"/>
              </a:xfrm>
              <a:custGeom>
                <a:avLst/>
                <a:gdLst/>
                <a:ahLst/>
                <a:cxnLst>
                  <a:cxn ang="0">
                    <a:pos x="0" y="0"/>
                  </a:cxn>
                  <a:cxn ang="0">
                    <a:pos x="0" y="0"/>
                  </a:cxn>
                  <a:cxn ang="0">
                    <a:pos x="8" y="3"/>
                  </a:cxn>
                  <a:cxn ang="0">
                    <a:pos x="17" y="4"/>
                  </a:cxn>
                  <a:cxn ang="0">
                    <a:pos x="38" y="6"/>
                  </a:cxn>
                  <a:cxn ang="0">
                    <a:pos x="38" y="6"/>
                  </a:cxn>
                  <a:cxn ang="0">
                    <a:pos x="35" y="7"/>
                  </a:cxn>
                  <a:cxn ang="0">
                    <a:pos x="29" y="7"/>
                  </a:cxn>
                  <a:cxn ang="0">
                    <a:pos x="18" y="7"/>
                  </a:cxn>
                  <a:cxn ang="0">
                    <a:pos x="7" y="4"/>
                  </a:cxn>
                  <a:cxn ang="0">
                    <a:pos x="2" y="3"/>
                  </a:cxn>
                  <a:cxn ang="0">
                    <a:pos x="0" y="0"/>
                  </a:cxn>
                  <a:cxn ang="0">
                    <a:pos x="0" y="0"/>
                  </a:cxn>
                </a:cxnLst>
                <a:rect l="0" t="0" r="r" b="b"/>
                <a:pathLst>
                  <a:path w="38" h="7">
                    <a:moveTo>
                      <a:pt x="0" y="0"/>
                    </a:moveTo>
                    <a:lnTo>
                      <a:pt x="0" y="0"/>
                    </a:lnTo>
                    <a:lnTo>
                      <a:pt x="8" y="3"/>
                    </a:lnTo>
                    <a:lnTo>
                      <a:pt x="17" y="4"/>
                    </a:lnTo>
                    <a:lnTo>
                      <a:pt x="38" y="6"/>
                    </a:lnTo>
                    <a:lnTo>
                      <a:pt x="38" y="6"/>
                    </a:lnTo>
                    <a:lnTo>
                      <a:pt x="35" y="7"/>
                    </a:lnTo>
                    <a:lnTo>
                      <a:pt x="29" y="7"/>
                    </a:lnTo>
                    <a:lnTo>
                      <a:pt x="18" y="7"/>
                    </a:lnTo>
                    <a:lnTo>
                      <a:pt x="7" y="4"/>
                    </a:lnTo>
                    <a:lnTo>
                      <a:pt x="2" y="3"/>
                    </a:lnTo>
                    <a:lnTo>
                      <a:pt x="0" y="0"/>
                    </a:lnTo>
                    <a:lnTo>
                      <a:pt x="0" y="0"/>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sp>
            <p:nvSpPr>
              <p:cNvPr id="83" name="Freeform 145"/>
              <p:cNvSpPr>
                <a:spLocks noEditPoints="1"/>
              </p:cNvSpPr>
              <p:nvPr/>
            </p:nvSpPr>
            <p:spPr bwMode="auto">
              <a:xfrm>
                <a:off x="5348288" y="984250"/>
                <a:ext cx="920750" cy="787400"/>
              </a:xfrm>
              <a:custGeom>
                <a:avLst/>
                <a:gdLst/>
                <a:ahLst/>
                <a:cxnLst>
                  <a:cxn ang="0">
                    <a:pos x="777" y="205"/>
                  </a:cxn>
                  <a:cxn ang="0">
                    <a:pos x="916" y="378"/>
                  </a:cxn>
                  <a:cxn ang="0">
                    <a:pos x="1487" y="639"/>
                  </a:cxn>
                  <a:cxn ang="0">
                    <a:pos x="1741" y="909"/>
                  </a:cxn>
                  <a:cxn ang="0">
                    <a:pos x="1078" y="1487"/>
                  </a:cxn>
                  <a:cxn ang="0">
                    <a:pos x="77" y="1344"/>
                  </a:cxn>
                  <a:cxn ang="0">
                    <a:pos x="63" y="1208"/>
                  </a:cxn>
                  <a:cxn ang="0">
                    <a:pos x="106" y="1000"/>
                  </a:cxn>
                  <a:cxn ang="0">
                    <a:pos x="85" y="836"/>
                  </a:cxn>
                  <a:cxn ang="0">
                    <a:pos x="302" y="518"/>
                  </a:cxn>
                  <a:cxn ang="0">
                    <a:pos x="573" y="211"/>
                  </a:cxn>
                  <a:cxn ang="0">
                    <a:pos x="601" y="214"/>
                  </a:cxn>
                  <a:cxn ang="0">
                    <a:pos x="775" y="13"/>
                  </a:cxn>
                  <a:cxn ang="0">
                    <a:pos x="906" y="48"/>
                  </a:cxn>
                  <a:cxn ang="0">
                    <a:pos x="695" y="75"/>
                  </a:cxn>
                  <a:cxn ang="0">
                    <a:pos x="673" y="142"/>
                  </a:cxn>
                  <a:cxn ang="0">
                    <a:pos x="829" y="76"/>
                  </a:cxn>
                  <a:cxn ang="0">
                    <a:pos x="827" y="139"/>
                  </a:cxn>
                  <a:cxn ang="0">
                    <a:pos x="727" y="195"/>
                  </a:cxn>
                  <a:cxn ang="0">
                    <a:pos x="757" y="188"/>
                  </a:cxn>
                  <a:cxn ang="0">
                    <a:pos x="973" y="56"/>
                  </a:cxn>
                  <a:cxn ang="0">
                    <a:pos x="603" y="242"/>
                  </a:cxn>
                  <a:cxn ang="0">
                    <a:pos x="791" y="742"/>
                  </a:cxn>
                  <a:cxn ang="0">
                    <a:pos x="796" y="268"/>
                  </a:cxn>
                  <a:cxn ang="0">
                    <a:pos x="538" y="292"/>
                  </a:cxn>
                  <a:cxn ang="0">
                    <a:pos x="325" y="379"/>
                  </a:cxn>
                  <a:cxn ang="0">
                    <a:pos x="528" y="698"/>
                  </a:cxn>
                  <a:cxn ang="0">
                    <a:pos x="407" y="730"/>
                  </a:cxn>
                  <a:cxn ang="0">
                    <a:pos x="631" y="876"/>
                  </a:cxn>
                  <a:cxn ang="0">
                    <a:pos x="1528" y="657"/>
                  </a:cxn>
                  <a:cxn ang="0">
                    <a:pos x="972" y="621"/>
                  </a:cxn>
                  <a:cxn ang="0">
                    <a:pos x="667" y="802"/>
                  </a:cxn>
                  <a:cxn ang="0">
                    <a:pos x="1398" y="921"/>
                  </a:cxn>
                  <a:cxn ang="0">
                    <a:pos x="1508" y="688"/>
                  </a:cxn>
                  <a:cxn ang="0">
                    <a:pos x="645" y="784"/>
                  </a:cxn>
                  <a:cxn ang="0">
                    <a:pos x="1592" y="813"/>
                  </a:cxn>
                  <a:cxn ang="0">
                    <a:pos x="979" y="1126"/>
                  </a:cxn>
                  <a:cxn ang="0">
                    <a:pos x="134" y="1093"/>
                  </a:cxn>
                  <a:cxn ang="0">
                    <a:pos x="1153" y="1156"/>
                  </a:cxn>
                  <a:cxn ang="0">
                    <a:pos x="1689" y="890"/>
                  </a:cxn>
                  <a:cxn ang="0">
                    <a:pos x="107" y="836"/>
                  </a:cxn>
                  <a:cxn ang="0">
                    <a:pos x="177" y="900"/>
                  </a:cxn>
                  <a:cxn ang="0">
                    <a:pos x="94" y="937"/>
                  </a:cxn>
                  <a:cxn ang="0">
                    <a:pos x="757" y="1011"/>
                  </a:cxn>
                  <a:cxn ang="0">
                    <a:pos x="932" y="961"/>
                  </a:cxn>
                  <a:cxn ang="0">
                    <a:pos x="643" y="889"/>
                  </a:cxn>
                  <a:cxn ang="0">
                    <a:pos x="1633" y="1066"/>
                  </a:cxn>
                  <a:cxn ang="0">
                    <a:pos x="1610" y="1108"/>
                  </a:cxn>
                  <a:cxn ang="0">
                    <a:pos x="1032" y="921"/>
                  </a:cxn>
                  <a:cxn ang="0">
                    <a:pos x="77" y="961"/>
                  </a:cxn>
                  <a:cxn ang="0">
                    <a:pos x="1015" y="1095"/>
                  </a:cxn>
                  <a:cxn ang="0">
                    <a:pos x="87" y="1107"/>
                  </a:cxn>
                  <a:cxn ang="0">
                    <a:pos x="149" y="1167"/>
                  </a:cxn>
                  <a:cxn ang="0">
                    <a:pos x="318" y="1333"/>
                  </a:cxn>
                  <a:cxn ang="0">
                    <a:pos x="643" y="1319"/>
                  </a:cxn>
                  <a:cxn ang="0">
                    <a:pos x="876" y="1254"/>
                  </a:cxn>
                  <a:cxn ang="0">
                    <a:pos x="960" y="1230"/>
                  </a:cxn>
                  <a:cxn ang="0">
                    <a:pos x="1220" y="1354"/>
                  </a:cxn>
                  <a:cxn ang="0">
                    <a:pos x="1115" y="1453"/>
                  </a:cxn>
                  <a:cxn ang="0">
                    <a:pos x="1085" y="1352"/>
                  </a:cxn>
                  <a:cxn ang="0">
                    <a:pos x="725" y="1399"/>
                  </a:cxn>
                  <a:cxn ang="0">
                    <a:pos x="593" y="1421"/>
                  </a:cxn>
                </a:cxnLst>
                <a:rect l="0" t="0" r="r" b="b"/>
                <a:pathLst>
                  <a:path w="1741" h="1487">
                    <a:moveTo>
                      <a:pt x="1010" y="54"/>
                    </a:moveTo>
                    <a:lnTo>
                      <a:pt x="1010" y="54"/>
                    </a:lnTo>
                    <a:lnTo>
                      <a:pt x="1011" y="59"/>
                    </a:lnTo>
                    <a:lnTo>
                      <a:pt x="1012" y="64"/>
                    </a:lnTo>
                    <a:lnTo>
                      <a:pt x="1011" y="66"/>
                    </a:lnTo>
                    <a:lnTo>
                      <a:pt x="1010" y="69"/>
                    </a:lnTo>
                    <a:lnTo>
                      <a:pt x="1005" y="75"/>
                    </a:lnTo>
                    <a:lnTo>
                      <a:pt x="1000" y="78"/>
                    </a:lnTo>
                    <a:lnTo>
                      <a:pt x="1000" y="78"/>
                    </a:lnTo>
                    <a:lnTo>
                      <a:pt x="991" y="89"/>
                    </a:lnTo>
                    <a:lnTo>
                      <a:pt x="982" y="100"/>
                    </a:lnTo>
                    <a:lnTo>
                      <a:pt x="972" y="110"/>
                    </a:lnTo>
                    <a:lnTo>
                      <a:pt x="963" y="122"/>
                    </a:lnTo>
                    <a:lnTo>
                      <a:pt x="963" y="122"/>
                    </a:lnTo>
                    <a:lnTo>
                      <a:pt x="953" y="128"/>
                    </a:lnTo>
                    <a:lnTo>
                      <a:pt x="944" y="134"/>
                    </a:lnTo>
                    <a:lnTo>
                      <a:pt x="932" y="139"/>
                    </a:lnTo>
                    <a:lnTo>
                      <a:pt x="921" y="142"/>
                    </a:lnTo>
                    <a:lnTo>
                      <a:pt x="897" y="149"/>
                    </a:lnTo>
                    <a:lnTo>
                      <a:pt x="873" y="153"/>
                    </a:lnTo>
                    <a:lnTo>
                      <a:pt x="873" y="153"/>
                    </a:lnTo>
                    <a:lnTo>
                      <a:pt x="872" y="163"/>
                    </a:lnTo>
                    <a:lnTo>
                      <a:pt x="868" y="172"/>
                    </a:lnTo>
                    <a:lnTo>
                      <a:pt x="864" y="180"/>
                    </a:lnTo>
                    <a:lnTo>
                      <a:pt x="859" y="187"/>
                    </a:lnTo>
                    <a:lnTo>
                      <a:pt x="854" y="194"/>
                    </a:lnTo>
                    <a:lnTo>
                      <a:pt x="848" y="200"/>
                    </a:lnTo>
                    <a:lnTo>
                      <a:pt x="841" y="204"/>
                    </a:lnTo>
                    <a:lnTo>
                      <a:pt x="836" y="207"/>
                    </a:lnTo>
                    <a:lnTo>
                      <a:pt x="827" y="210"/>
                    </a:lnTo>
                    <a:lnTo>
                      <a:pt x="820" y="212"/>
                    </a:lnTo>
                    <a:lnTo>
                      <a:pt x="812" y="212"/>
                    </a:lnTo>
                    <a:lnTo>
                      <a:pt x="803" y="212"/>
                    </a:lnTo>
                    <a:lnTo>
                      <a:pt x="795" y="211"/>
                    </a:lnTo>
                    <a:lnTo>
                      <a:pt x="785" y="210"/>
                    </a:lnTo>
                    <a:lnTo>
                      <a:pt x="777" y="205"/>
                    </a:lnTo>
                    <a:lnTo>
                      <a:pt x="767" y="201"/>
                    </a:lnTo>
                    <a:lnTo>
                      <a:pt x="767" y="201"/>
                    </a:lnTo>
                    <a:lnTo>
                      <a:pt x="760" y="207"/>
                    </a:lnTo>
                    <a:lnTo>
                      <a:pt x="754" y="214"/>
                    </a:lnTo>
                    <a:lnTo>
                      <a:pt x="749" y="219"/>
                    </a:lnTo>
                    <a:lnTo>
                      <a:pt x="741" y="225"/>
                    </a:lnTo>
                    <a:lnTo>
                      <a:pt x="741" y="225"/>
                    </a:lnTo>
                    <a:lnTo>
                      <a:pt x="732" y="231"/>
                    </a:lnTo>
                    <a:lnTo>
                      <a:pt x="720" y="232"/>
                    </a:lnTo>
                    <a:lnTo>
                      <a:pt x="697" y="235"/>
                    </a:lnTo>
                    <a:lnTo>
                      <a:pt x="685" y="236"/>
                    </a:lnTo>
                    <a:lnTo>
                      <a:pt x="674" y="239"/>
                    </a:lnTo>
                    <a:lnTo>
                      <a:pt x="664" y="243"/>
                    </a:lnTo>
                    <a:lnTo>
                      <a:pt x="656" y="250"/>
                    </a:lnTo>
                    <a:lnTo>
                      <a:pt x="656" y="250"/>
                    </a:lnTo>
                    <a:lnTo>
                      <a:pt x="671" y="246"/>
                    </a:lnTo>
                    <a:lnTo>
                      <a:pt x="688" y="243"/>
                    </a:lnTo>
                    <a:lnTo>
                      <a:pt x="705" y="242"/>
                    </a:lnTo>
                    <a:lnTo>
                      <a:pt x="722" y="240"/>
                    </a:lnTo>
                    <a:lnTo>
                      <a:pt x="737" y="242"/>
                    </a:lnTo>
                    <a:lnTo>
                      <a:pt x="754" y="243"/>
                    </a:lnTo>
                    <a:lnTo>
                      <a:pt x="770" y="246"/>
                    </a:lnTo>
                    <a:lnTo>
                      <a:pt x="785" y="249"/>
                    </a:lnTo>
                    <a:lnTo>
                      <a:pt x="799" y="254"/>
                    </a:lnTo>
                    <a:lnTo>
                      <a:pt x="814" y="259"/>
                    </a:lnTo>
                    <a:lnTo>
                      <a:pt x="829" y="266"/>
                    </a:lnTo>
                    <a:lnTo>
                      <a:pt x="841" y="273"/>
                    </a:lnTo>
                    <a:lnTo>
                      <a:pt x="854" y="280"/>
                    </a:lnTo>
                    <a:lnTo>
                      <a:pt x="866" y="288"/>
                    </a:lnTo>
                    <a:lnTo>
                      <a:pt x="878" y="297"/>
                    </a:lnTo>
                    <a:lnTo>
                      <a:pt x="887" y="306"/>
                    </a:lnTo>
                    <a:lnTo>
                      <a:pt x="887" y="306"/>
                    </a:lnTo>
                    <a:lnTo>
                      <a:pt x="897" y="322"/>
                    </a:lnTo>
                    <a:lnTo>
                      <a:pt x="904" y="340"/>
                    </a:lnTo>
                    <a:lnTo>
                      <a:pt x="911" y="358"/>
                    </a:lnTo>
                    <a:lnTo>
                      <a:pt x="916" y="378"/>
                    </a:lnTo>
                    <a:lnTo>
                      <a:pt x="920" y="398"/>
                    </a:lnTo>
                    <a:lnTo>
                      <a:pt x="921" y="419"/>
                    </a:lnTo>
                    <a:lnTo>
                      <a:pt x="923" y="440"/>
                    </a:lnTo>
                    <a:lnTo>
                      <a:pt x="923" y="462"/>
                    </a:lnTo>
                    <a:lnTo>
                      <a:pt x="921" y="483"/>
                    </a:lnTo>
                    <a:lnTo>
                      <a:pt x="918" y="504"/>
                    </a:lnTo>
                    <a:lnTo>
                      <a:pt x="916" y="527"/>
                    </a:lnTo>
                    <a:lnTo>
                      <a:pt x="911" y="546"/>
                    </a:lnTo>
                    <a:lnTo>
                      <a:pt x="902" y="587"/>
                    </a:lnTo>
                    <a:lnTo>
                      <a:pt x="890" y="624"/>
                    </a:lnTo>
                    <a:lnTo>
                      <a:pt x="890" y="624"/>
                    </a:lnTo>
                    <a:lnTo>
                      <a:pt x="903" y="618"/>
                    </a:lnTo>
                    <a:lnTo>
                      <a:pt x="917" y="612"/>
                    </a:lnTo>
                    <a:lnTo>
                      <a:pt x="931" y="608"/>
                    </a:lnTo>
                    <a:lnTo>
                      <a:pt x="945" y="605"/>
                    </a:lnTo>
                    <a:lnTo>
                      <a:pt x="960" y="604"/>
                    </a:lnTo>
                    <a:lnTo>
                      <a:pt x="976" y="603"/>
                    </a:lnTo>
                    <a:lnTo>
                      <a:pt x="1008" y="603"/>
                    </a:lnTo>
                    <a:lnTo>
                      <a:pt x="1041" y="605"/>
                    </a:lnTo>
                    <a:lnTo>
                      <a:pt x="1074" y="610"/>
                    </a:lnTo>
                    <a:lnTo>
                      <a:pt x="1142" y="619"/>
                    </a:lnTo>
                    <a:lnTo>
                      <a:pt x="1142" y="619"/>
                    </a:lnTo>
                    <a:lnTo>
                      <a:pt x="1178" y="622"/>
                    </a:lnTo>
                    <a:lnTo>
                      <a:pt x="1215" y="625"/>
                    </a:lnTo>
                    <a:lnTo>
                      <a:pt x="1252" y="627"/>
                    </a:lnTo>
                    <a:lnTo>
                      <a:pt x="1292" y="627"/>
                    </a:lnTo>
                    <a:lnTo>
                      <a:pt x="1292" y="627"/>
                    </a:lnTo>
                    <a:lnTo>
                      <a:pt x="1314" y="627"/>
                    </a:lnTo>
                    <a:lnTo>
                      <a:pt x="1338" y="629"/>
                    </a:lnTo>
                    <a:lnTo>
                      <a:pt x="1361" y="632"/>
                    </a:lnTo>
                    <a:lnTo>
                      <a:pt x="1383" y="634"/>
                    </a:lnTo>
                    <a:lnTo>
                      <a:pt x="1383" y="634"/>
                    </a:lnTo>
                    <a:lnTo>
                      <a:pt x="1401" y="634"/>
                    </a:lnTo>
                    <a:lnTo>
                      <a:pt x="1422" y="635"/>
                    </a:lnTo>
                    <a:lnTo>
                      <a:pt x="1466" y="638"/>
                    </a:lnTo>
                    <a:lnTo>
                      <a:pt x="1487" y="639"/>
                    </a:lnTo>
                    <a:lnTo>
                      <a:pt x="1509" y="639"/>
                    </a:lnTo>
                    <a:lnTo>
                      <a:pt x="1529" y="638"/>
                    </a:lnTo>
                    <a:lnTo>
                      <a:pt x="1549" y="634"/>
                    </a:lnTo>
                    <a:lnTo>
                      <a:pt x="1549" y="634"/>
                    </a:lnTo>
                    <a:lnTo>
                      <a:pt x="1557" y="636"/>
                    </a:lnTo>
                    <a:lnTo>
                      <a:pt x="1564" y="638"/>
                    </a:lnTo>
                    <a:lnTo>
                      <a:pt x="1570" y="639"/>
                    </a:lnTo>
                    <a:lnTo>
                      <a:pt x="1578" y="638"/>
                    </a:lnTo>
                    <a:lnTo>
                      <a:pt x="1578" y="638"/>
                    </a:lnTo>
                    <a:lnTo>
                      <a:pt x="1588" y="645"/>
                    </a:lnTo>
                    <a:lnTo>
                      <a:pt x="1596" y="652"/>
                    </a:lnTo>
                    <a:lnTo>
                      <a:pt x="1606" y="659"/>
                    </a:lnTo>
                    <a:lnTo>
                      <a:pt x="1617" y="664"/>
                    </a:lnTo>
                    <a:lnTo>
                      <a:pt x="1617" y="664"/>
                    </a:lnTo>
                    <a:lnTo>
                      <a:pt x="1623" y="676"/>
                    </a:lnTo>
                    <a:lnTo>
                      <a:pt x="1629" y="688"/>
                    </a:lnTo>
                    <a:lnTo>
                      <a:pt x="1633" y="702"/>
                    </a:lnTo>
                    <a:lnTo>
                      <a:pt x="1634" y="718"/>
                    </a:lnTo>
                    <a:lnTo>
                      <a:pt x="1636" y="733"/>
                    </a:lnTo>
                    <a:lnTo>
                      <a:pt x="1633" y="749"/>
                    </a:lnTo>
                    <a:lnTo>
                      <a:pt x="1630" y="763"/>
                    </a:lnTo>
                    <a:lnTo>
                      <a:pt x="1624" y="777"/>
                    </a:lnTo>
                    <a:lnTo>
                      <a:pt x="1624" y="777"/>
                    </a:lnTo>
                    <a:lnTo>
                      <a:pt x="1639" y="778"/>
                    </a:lnTo>
                    <a:lnTo>
                      <a:pt x="1658" y="778"/>
                    </a:lnTo>
                    <a:lnTo>
                      <a:pt x="1689" y="778"/>
                    </a:lnTo>
                    <a:lnTo>
                      <a:pt x="1689" y="778"/>
                    </a:lnTo>
                    <a:lnTo>
                      <a:pt x="1699" y="788"/>
                    </a:lnTo>
                    <a:lnTo>
                      <a:pt x="1707" y="799"/>
                    </a:lnTo>
                    <a:lnTo>
                      <a:pt x="1716" y="812"/>
                    </a:lnTo>
                    <a:lnTo>
                      <a:pt x="1723" y="826"/>
                    </a:lnTo>
                    <a:lnTo>
                      <a:pt x="1728" y="841"/>
                    </a:lnTo>
                    <a:lnTo>
                      <a:pt x="1733" y="857"/>
                    </a:lnTo>
                    <a:lnTo>
                      <a:pt x="1737" y="874"/>
                    </a:lnTo>
                    <a:lnTo>
                      <a:pt x="1740" y="890"/>
                    </a:lnTo>
                    <a:lnTo>
                      <a:pt x="1741" y="909"/>
                    </a:lnTo>
                    <a:lnTo>
                      <a:pt x="1741" y="927"/>
                    </a:lnTo>
                    <a:lnTo>
                      <a:pt x="1741" y="945"/>
                    </a:lnTo>
                    <a:lnTo>
                      <a:pt x="1740" y="962"/>
                    </a:lnTo>
                    <a:lnTo>
                      <a:pt x="1738" y="980"/>
                    </a:lnTo>
                    <a:lnTo>
                      <a:pt x="1734" y="999"/>
                    </a:lnTo>
                    <a:lnTo>
                      <a:pt x="1730" y="1015"/>
                    </a:lnTo>
                    <a:lnTo>
                      <a:pt x="1726" y="1032"/>
                    </a:lnTo>
                    <a:lnTo>
                      <a:pt x="1726" y="1032"/>
                    </a:lnTo>
                    <a:lnTo>
                      <a:pt x="1671" y="1076"/>
                    </a:lnTo>
                    <a:lnTo>
                      <a:pt x="1616" y="1119"/>
                    </a:lnTo>
                    <a:lnTo>
                      <a:pt x="1560" y="1161"/>
                    </a:lnTo>
                    <a:lnTo>
                      <a:pt x="1504" y="1204"/>
                    </a:lnTo>
                    <a:lnTo>
                      <a:pt x="1446" y="1244"/>
                    </a:lnTo>
                    <a:lnTo>
                      <a:pt x="1389" y="1285"/>
                    </a:lnTo>
                    <a:lnTo>
                      <a:pt x="1271" y="1364"/>
                    </a:lnTo>
                    <a:lnTo>
                      <a:pt x="1271" y="1364"/>
                    </a:lnTo>
                    <a:lnTo>
                      <a:pt x="1268" y="1371"/>
                    </a:lnTo>
                    <a:lnTo>
                      <a:pt x="1267" y="1373"/>
                    </a:lnTo>
                    <a:lnTo>
                      <a:pt x="1264" y="1376"/>
                    </a:lnTo>
                    <a:lnTo>
                      <a:pt x="1264" y="1376"/>
                    </a:lnTo>
                    <a:lnTo>
                      <a:pt x="1259" y="1376"/>
                    </a:lnTo>
                    <a:lnTo>
                      <a:pt x="1258" y="1376"/>
                    </a:lnTo>
                    <a:lnTo>
                      <a:pt x="1255" y="1378"/>
                    </a:lnTo>
                    <a:lnTo>
                      <a:pt x="1251" y="1378"/>
                    </a:lnTo>
                    <a:lnTo>
                      <a:pt x="1251" y="1378"/>
                    </a:lnTo>
                    <a:lnTo>
                      <a:pt x="1224" y="1399"/>
                    </a:lnTo>
                    <a:lnTo>
                      <a:pt x="1194" y="1420"/>
                    </a:lnTo>
                    <a:lnTo>
                      <a:pt x="1129" y="1458"/>
                    </a:lnTo>
                    <a:lnTo>
                      <a:pt x="1129" y="1458"/>
                    </a:lnTo>
                    <a:lnTo>
                      <a:pt x="1119" y="1466"/>
                    </a:lnTo>
                    <a:lnTo>
                      <a:pt x="1108" y="1475"/>
                    </a:lnTo>
                    <a:lnTo>
                      <a:pt x="1097" y="1482"/>
                    </a:lnTo>
                    <a:lnTo>
                      <a:pt x="1091" y="1484"/>
                    </a:lnTo>
                    <a:lnTo>
                      <a:pt x="1085" y="1486"/>
                    </a:lnTo>
                    <a:lnTo>
                      <a:pt x="1085" y="1486"/>
                    </a:lnTo>
                    <a:lnTo>
                      <a:pt x="1078" y="1487"/>
                    </a:lnTo>
                    <a:lnTo>
                      <a:pt x="1073" y="1487"/>
                    </a:lnTo>
                    <a:lnTo>
                      <a:pt x="1059" y="1484"/>
                    </a:lnTo>
                    <a:lnTo>
                      <a:pt x="1045" y="1480"/>
                    </a:lnTo>
                    <a:lnTo>
                      <a:pt x="1029" y="1477"/>
                    </a:lnTo>
                    <a:lnTo>
                      <a:pt x="1029" y="1477"/>
                    </a:lnTo>
                    <a:lnTo>
                      <a:pt x="1017" y="1476"/>
                    </a:lnTo>
                    <a:lnTo>
                      <a:pt x="1004" y="1477"/>
                    </a:lnTo>
                    <a:lnTo>
                      <a:pt x="990" y="1477"/>
                    </a:lnTo>
                    <a:lnTo>
                      <a:pt x="977" y="1477"/>
                    </a:lnTo>
                    <a:lnTo>
                      <a:pt x="977" y="1477"/>
                    </a:lnTo>
                    <a:lnTo>
                      <a:pt x="965" y="1476"/>
                    </a:lnTo>
                    <a:lnTo>
                      <a:pt x="951" y="1473"/>
                    </a:lnTo>
                    <a:lnTo>
                      <a:pt x="938" y="1470"/>
                    </a:lnTo>
                    <a:lnTo>
                      <a:pt x="924" y="1469"/>
                    </a:lnTo>
                    <a:lnTo>
                      <a:pt x="924" y="1469"/>
                    </a:lnTo>
                    <a:lnTo>
                      <a:pt x="814" y="1459"/>
                    </a:lnTo>
                    <a:lnTo>
                      <a:pt x="705" y="1449"/>
                    </a:lnTo>
                    <a:lnTo>
                      <a:pt x="705" y="1449"/>
                    </a:lnTo>
                    <a:lnTo>
                      <a:pt x="615" y="1442"/>
                    </a:lnTo>
                    <a:lnTo>
                      <a:pt x="574" y="1438"/>
                    </a:lnTo>
                    <a:lnTo>
                      <a:pt x="535" y="1434"/>
                    </a:lnTo>
                    <a:lnTo>
                      <a:pt x="535" y="1434"/>
                    </a:lnTo>
                    <a:lnTo>
                      <a:pt x="496" y="1427"/>
                    </a:lnTo>
                    <a:lnTo>
                      <a:pt x="455" y="1418"/>
                    </a:lnTo>
                    <a:lnTo>
                      <a:pt x="413" y="1409"/>
                    </a:lnTo>
                    <a:lnTo>
                      <a:pt x="368" y="1400"/>
                    </a:lnTo>
                    <a:lnTo>
                      <a:pt x="368" y="1400"/>
                    </a:lnTo>
                    <a:lnTo>
                      <a:pt x="302" y="1389"/>
                    </a:lnTo>
                    <a:lnTo>
                      <a:pt x="236" y="1376"/>
                    </a:lnTo>
                    <a:lnTo>
                      <a:pt x="236" y="1376"/>
                    </a:lnTo>
                    <a:lnTo>
                      <a:pt x="202" y="1369"/>
                    </a:lnTo>
                    <a:lnTo>
                      <a:pt x="167" y="1362"/>
                    </a:lnTo>
                    <a:lnTo>
                      <a:pt x="132" y="1354"/>
                    </a:lnTo>
                    <a:lnTo>
                      <a:pt x="94" y="1347"/>
                    </a:lnTo>
                    <a:lnTo>
                      <a:pt x="94" y="1347"/>
                    </a:lnTo>
                    <a:lnTo>
                      <a:pt x="77" y="1344"/>
                    </a:lnTo>
                    <a:lnTo>
                      <a:pt x="61" y="1343"/>
                    </a:lnTo>
                    <a:lnTo>
                      <a:pt x="61" y="1343"/>
                    </a:lnTo>
                    <a:lnTo>
                      <a:pt x="47" y="1338"/>
                    </a:lnTo>
                    <a:lnTo>
                      <a:pt x="40" y="1337"/>
                    </a:lnTo>
                    <a:lnTo>
                      <a:pt x="33" y="1336"/>
                    </a:lnTo>
                    <a:lnTo>
                      <a:pt x="33" y="1336"/>
                    </a:lnTo>
                    <a:lnTo>
                      <a:pt x="24" y="1337"/>
                    </a:lnTo>
                    <a:lnTo>
                      <a:pt x="17" y="1338"/>
                    </a:lnTo>
                    <a:lnTo>
                      <a:pt x="10" y="1338"/>
                    </a:lnTo>
                    <a:lnTo>
                      <a:pt x="4" y="1338"/>
                    </a:lnTo>
                    <a:lnTo>
                      <a:pt x="0" y="1336"/>
                    </a:lnTo>
                    <a:lnTo>
                      <a:pt x="0" y="1336"/>
                    </a:lnTo>
                    <a:lnTo>
                      <a:pt x="0" y="1324"/>
                    </a:lnTo>
                    <a:lnTo>
                      <a:pt x="3" y="1314"/>
                    </a:lnTo>
                    <a:lnTo>
                      <a:pt x="9" y="1305"/>
                    </a:lnTo>
                    <a:lnTo>
                      <a:pt x="16" y="1298"/>
                    </a:lnTo>
                    <a:lnTo>
                      <a:pt x="24" y="1291"/>
                    </a:lnTo>
                    <a:lnTo>
                      <a:pt x="34" y="1285"/>
                    </a:lnTo>
                    <a:lnTo>
                      <a:pt x="44" y="1282"/>
                    </a:lnTo>
                    <a:lnTo>
                      <a:pt x="54" y="1279"/>
                    </a:lnTo>
                    <a:lnTo>
                      <a:pt x="54" y="1279"/>
                    </a:lnTo>
                    <a:lnTo>
                      <a:pt x="55" y="1277"/>
                    </a:lnTo>
                    <a:lnTo>
                      <a:pt x="54" y="1272"/>
                    </a:lnTo>
                    <a:lnTo>
                      <a:pt x="51" y="1267"/>
                    </a:lnTo>
                    <a:lnTo>
                      <a:pt x="47" y="1263"/>
                    </a:lnTo>
                    <a:lnTo>
                      <a:pt x="44" y="1260"/>
                    </a:lnTo>
                    <a:lnTo>
                      <a:pt x="44" y="1256"/>
                    </a:lnTo>
                    <a:lnTo>
                      <a:pt x="44" y="1256"/>
                    </a:lnTo>
                    <a:lnTo>
                      <a:pt x="44" y="1248"/>
                    </a:lnTo>
                    <a:lnTo>
                      <a:pt x="45" y="1243"/>
                    </a:lnTo>
                    <a:lnTo>
                      <a:pt x="48" y="1237"/>
                    </a:lnTo>
                    <a:lnTo>
                      <a:pt x="51" y="1233"/>
                    </a:lnTo>
                    <a:lnTo>
                      <a:pt x="59" y="1223"/>
                    </a:lnTo>
                    <a:lnTo>
                      <a:pt x="66" y="1213"/>
                    </a:lnTo>
                    <a:lnTo>
                      <a:pt x="66" y="1213"/>
                    </a:lnTo>
                    <a:lnTo>
                      <a:pt x="63" y="1208"/>
                    </a:lnTo>
                    <a:lnTo>
                      <a:pt x="62" y="1201"/>
                    </a:lnTo>
                    <a:lnTo>
                      <a:pt x="61" y="1190"/>
                    </a:lnTo>
                    <a:lnTo>
                      <a:pt x="62" y="1177"/>
                    </a:lnTo>
                    <a:lnTo>
                      <a:pt x="63" y="1164"/>
                    </a:lnTo>
                    <a:lnTo>
                      <a:pt x="65" y="1153"/>
                    </a:lnTo>
                    <a:lnTo>
                      <a:pt x="65" y="1142"/>
                    </a:lnTo>
                    <a:lnTo>
                      <a:pt x="62" y="1131"/>
                    </a:lnTo>
                    <a:lnTo>
                      <a:pt x="59" y="1126"/>
                    </a:lnTo>
                    <a:lnTo>
                      <a:pt x="56" y="1121"/>
                    </a:lnTo>
                    <a:lnTo>
                      <a:pt x="56" y="1121"/>
                    </a:lnTo>
                    <a:lnTo>
                      <a:pt x="56" y="1117"/>
                    </a:lnTo>
                    <a:lnTo>
                      <a:pt x="59" y="1112"/>
                    </a:lnTo>
                    <a:lnTo>
                      <a:pt x="61" y="1109"/>
                    </a:lnTo>
                    <a:lnTo>
                      <a:pt x="63" y="1105"/>
                    </a:lnTo>
                    <a:lnTo>
                      <a:pt x="63" y="1105"/>
                    </a:lnTo>
                    <a:lnTo>
                      <a:pt x="45" y="1105"/>
                    </a:lnTo>
                    <a:lnTo>
                      <a:pt x="30" y="1104"/>
                    </a:lnTo>
                    <a:lnTo>
                      <a:pt x="23" y="1101"/>
                    </a:lnTo>
                    <a:lnTo>
                      <a:pt x="17" y="1100"/>
                    </a:lnTo>
                    <a:lnTo>
                      <a:pt x="10" y="1095"/>
                    </a:lnTo>
                    <a:lnTo>
                      <a:pt x="4" y="1091"/>
                    </a:lnTo>
                    <a:lnTo>
                      <a:pt x="4" y="1091"/>
                    </a:lnTo>
                    <a:lnTo>
                      <a:pt x="7" y="1079"/>
                    </a:lnTo>
                    <a:lnTo>
                      <a:pt x="9" y="1073"/>
                    </a:lnTo>
                    <a:lnTo>
                      <a:pt x="12" y="1066"/>
                    </a:lnTo>
                    <a:lnTo>
                      <a:pt x="12" y="1066"/>
                    </a:lnTo>
                    <a:lnTo>
                      <a:pt x="47" y="1052"/>
                    </a:lnTo>
                    <a:lnTo>
                      <a:pt x="83" y="1038"/>
                    </a:lnTo>
                    <a:lnTo>
                      <a:pt x="120" y="1022"/>
                    </a:lnTo>
                    <a:lnTo>
                      <a:pt x="138" y="1015"/>
                    </a:lnTo>
                    <a:lnTo>
                      <a:pt x="153" y="1007"/>
                    </a:lnTo>
                    <a:lnTo>
                      <a:pt x="153" y="1007"/>
                    </a:lnTo>
                    <a:lnTo>
                      <a:pt x="148" y="1004"/>
                    </a:lnTo>
                    <a:lnTo>
                      <a:pt x="141" y="1003"/>
                    </a:lnTo>
                    <a:lnTo>
                      <a:pt x="124" y="1001"/>
                    </a:lnTo>
                    <a:lnTo>
                      <a:pt x="106" y="1000"/>
                    </a:lnTo>
                    <a:lnTo>
                      <a:pt x="87" y="999"/>
                    </a:lnTo>
                    <a:lnTo>
                      <a:pt x="87" y="999"/>
                    </a:lnTo>
                    <a:lnTo>
                      <a:pt x="76" y="994"/>
                    </a:lnTo>
                    <a:lnTo>
                      <a:pt x="66" y="992"/>
                    </a:lnTo>
                    <a:lnTo>
                      <a:pt x="66" y="992"/>
                    </a:lnTo>
                    <a:lnTo>
                      <a:pt x="55" y="990"/>
                    </a:lnTo>
                    <a:lnTo>
                      <a:pt x="44" y="990"/>
                    </a:lnTo>
                    <a:lnTo>
                      <a:pt x="40" y="989"/>
                    </a:lnTo>
                    <a:lnTo>
                      <a:pt x="37" y="986"/>
                    </a:lnTo>
                    <a:lnTo>
                      <a:pt x="34" y="980"/>
                    </a:lnTo>
                    <a:lnTo>
                      <a:pt x="33" y="973"/>
                    </a:lnTo>
                    <a:lnTo>
                      <a:pt x="33" y="973"/>
                    </a:lnTo>
                    <a:lnTo>
                      <a:pt x="41" y="966"/>
                    </a:lnTo>
                    <a:lnTo>
                      <a:pt x="49" y="958"/>
                    </a:lnTo>
                    <a:lnTo>
                      <a:pt x="59" y="952"/>
                    </a:lnTo>
                    <a:lnTo>
                      <a:pt x="72" y="948"/>
                    </a:lnTo>
                    <a:lnTo>
                      <a:pt x="72" y="948"/>
                    </a:lnTo>
                    <a:lnTo>
                      <a:pt x="73" y="938"/>
                    </a:lnTo>
                    <a:lnTo>
                      <a:pt x="76" y="928"/>
                    </a:lnTo>
                    <a:lnTo>
                      <a:pt x="85" y="914"/>
                    </a:lnTo>
                    <a:lnTo>
                      <a:pt x="87" y="906"/>
                    </a:lnTo>
                    <a:lnTo>
                      <a:pt x="90" y="899"/>
                    </a:lnTo>
                    <a:lnTo>
                      <a:pt x="90" y="890"/>
                    </a:lnTo>
                    <a:lnTo>
                      <a:pt x="87" y="881"/>
                    </a:lnTo>
                    <a:lnTo>
                      <a:pt x="87" y="881"/>
                    </a:lnTo>
                    <a:lnTo>
                      <a:pt x="87" y="878"/>
                    </a:lnTo>
                    <a:lnTo>
                      <a:pt x="89" y="875"/>
                    </a:lnTo>
                    <a:lnTo>
                      <a:pt x="92" y="871"/>
                    </a:lnTo>
                    <a:lnTo>
                      <a:pt x="94" y="867"/>
                    </a:lnTo>
                    <a:lnTo>
                      <a:pt x="96" y="864"/>
                    </a:lnTo>
                    <a:lnTo>
                      <a:pt x="96" y="860"/>
                    </a:lnTo>
                    <a:lnTo>
                      <a:pt x="96" y="860"/>
                    </a:lnTo>
                    <a:lnTo>
                      <a:pt x="87" y="847"/>
                    </a:lnTo>
                    <a:lnTo>
                      <a:pt x="85" y="843"/>
                    </a:lnTo>
                    <a:lnTo>
                      <a:pt x="85" y="840"/>
                    </a:lnTo>
                    <a:lnTo>
                      <a:pt x="85" y="836"/>
                    </a:lnTo>
                    <a:lnTo>
                      <a:pt x="87" y="833"/>
                    </a:lnTo>
                    <a:lnTo>
                      <a:pt x="87" y="833"/>
                    </a:lnTo>
                    <a:lnTo>
                      <a:pt x="79" y="830"/>
                    </a:lnTo>
                    <a:lnTo>
                      <a:pt x="73" y="826"/>
                    </a:lnTo>
                    <a:lnTo>
                      <a:pt x="66" y="822"/>
                    </a:lnTo>
                    <a:lnTo>
                      <a:pt x="61" y="816"/>
                    </a:lnTo>
                    <a:lnTo>
                      <a:pt x="61" y="816"/>
                    </a:lnTo>
                    <a:lnTo>
                      <a:pt x="65" y="810"/>
                    </a:lnTo>
                    <a:lnTo>
                      <a:pt x="68" y="802"/>
                    </a:lnTo>
                    <a:lnTo>
                      <a:pt x="72" y="795"/>
                    </a:lnTo>
                    <a:lnTo>
                      <a:pt x="73" y="791"/>
                    </a:lnTo>
                    <a:lnTo>
                      <a:pt x="76" y="788"/>
                    </a:lnTo>
                    <a:lnTo>
                      <a:pt x="76" y="788"/>
                    </a:lnTo>
                    <a:lnTo>
                      <a:pt x="85" y="785"/>
                    </a:lnTo>
                    <a:lnTo>
                      <a:pt x="93" y="782"/>
                    </a:lnTo>
                    <a:lnTo>
                      <a:pt x="115" y="780"/>
                    </a:lnTo>
                    <a:lnTo>
                      <a:pt x="139" y="777"/>
                    </a:lnTo>
                    <a:lnTo>
                      <a:pt x="159" y="774"/>
                    </a:lnTo>
                    <a:lnTo>
                      <a:pt x="159" y="774"/>
                    </a:lnTo>
                    <a:lnTo>
                      <a:pt x="226" y="761"/>
                    </a:lnTo>
                    <a:lnTo>
                      <a:pt x="289" y="750"/>
                    </a:lnTo>
                    <a:lnTo>
                      <a:pt x="319" y="743"/>
                    </a:lnTo>
                    <a:lnTo>
                      <a:pt x="348" y="735"/>
                    </a:lnTo>
                    <a:lnTo>
                      <a:pt x="378" y="725"/>
                    </a:lnTo>
                    <a:lnTo>
                      <a:pt x="406" y="714"/>
                    </a:lnTo>
                    <a:lnTo>
                      <a:pt x="406" y="714"/>
                    </a:lnTo>
                    <a:lnTo>
                      <a:pt x="388" y="694"/>
                    </a:lnTo>
                    <a:lnTo>
                      <a:pt x="372" y="671"/>
                    </a:lnTo>
                    <a:lnTo>
                      <a:pt x="355" y="646"/>
                    </a:lnTo>
                    <a:lnTo>
                      <a:pt x="341" y="621"/>
                    </a:lnTo>
                    <a:lnTo>
                      <a:pt x="341" y="621"/>
                    </a:lnTo>
                    <a:lnTo>
                      <a:pt x="327" y="594"/>
                    </a:lnTo>
                    <a:lnTo>
                      <a:pt x="315" y="565"/>
                    </a:lnTo>
                    <a:lnTo>
                      <a:pt x="311" y="549"/>
                    </a:lnTo>
                    <a:lnTo>
                      <a:pt x="306" y="534"/>
                    </a:lnTo>
                    <a:lnTo>
                      <a:pt x="302" y="518"/>
                    </a:lnTo>
                    <a:lnTo>
                      <a:pt x="301" y="503"/>
                    </a:lnTo>
                    <a:lnTo>
                      <a:pt x="301" y="503"/>
                    </a:lnTo>
                    <a:lnTo>
                      <a:pt x="299" y="488"/>
                    </a:lnTo>
                    <a:lnTo>
                      <a:pt x="299" y="472"/>
                    </a:lnTo>
                    <a:lnTo>
                      <a:pt x="302" y="440"/>
                    </a:lnTo>
                    <a:lnTo>
                      <a:pt x="306" y="407"/>
                    </a:lnTo>
                    <a:lnTo>
                      <a:pt x="313" y="378"/>
                    </a:lnTo>
                    <a:lnTo>
                      <a:pt x="313" y="378"/>
                    </a:lnTo>
                    <a:lnTo>
                      <a:pt x="319" y="354"/>
                    </a:lnTo>
                    <a:lnTo>
                      <a:pt x="327" y="332"/>
                    </a:lnTo>
                    <a:lnTo>
                      <a:pt x="339" y="311"/>
                    </a:lnTo>
                    <a:lnTo>
                      <a:pt x="353" y="291"/>
                    </a:lnTo>
                    <a:lnTo>
                      <a:pt x="361" y="283"/>
                    </a:lnTo>
                    <a:lnTo>
                      <a:pt x="369" y="276"/>
                    </a:lnTo>
                    <a:lnTo>
                      <a:pt x="378" y="267"/>
                    </a:lnTo>
                    <a:lnTo>
                      <a:pt x="388" y="261"/>
                    </a:lnTo>
                    <a:lnTo>
                      <a:pt x="398" y="256"/>
                    </a:lnTo>
                    <a:lnTo>
                      <a:pt x="407" y="252"/>
                    </a:lnTo>
                    <a:lnTo>
                      <a:pt x="419" y="247"/>
                    </a:lnTo>
                    <a:lnTo>
                      <a:pt x="430" y="245"/>
                    </a:lnTo>
                    <a:lnTo>
                      <a:pt x="430" y="245"/>
                    </a:lnTo>
                    <a:lnTo>
                      <a:pt x="435" y="245"/>
                    </a:lnTo>
                    <a:lnTo>
                      <a:pt x="442" y="245"/>
                    </a:lnTo>
                    <a:lnTo>
                      <a:pt x="457" y="245"/>
                    </a:lnTo>
                    <a:lnTo>
                      <a:pt x="457" y="245"/>
                    </a:lnTo>
                    <a:lnTo>
                      <a:pt x="469" y="242"/>
                    </a:lnTo>
                    <a:lnTo>
                      <a:pt x="480" y="239"/>
                    </a:lnTo>
                    <a:lnTo>
                      <a:pt x="480" y="239"/>
                    </a:lnTo>
                    <a:lnTo>
                      <a:pt x="493" y="239"/>
                    </a:lnTo>
                    <a:lnTo>
                      <a:pt x="506" y="240"/>
                    </a:lnTo>
                    <a:lnTo>
                      <a:pt x="531" y="245"/>
                    </a:lnTo>
                    <a:lnTo>
                      <a:pt x="556" y="250"/>
                    </a:lnTo>
                    <a:lnTo>
                      <a:pt x="580" y="256"/>
                    </a:lnTo>
                    <a:lnTo>
                      <a:pt x="580" y="256"/>
                    </a:lnTo>
                    <a:lnTo>
                      <a:pt x="576" y="233"/>
                    </a:lnTo>
                    <a:lnTo>
                      <a:pt x="573" y="211"/>
                    </a:lnTo>
                    <a:lnTo>
                      <a:pt x="572" y="160"/>
                    </a:lnTo>
                    <a:lnTo>
                      <a:pt x="572" y="160"/>
                    </a:lnTo>
                    <a:lnTo>
                      <a:pt x="570" y="146"/>
                    </a:lnTo>
                    <a:lnTo>
                      <a:pt x="569" y="131"/>
                    </a:lnTo>
                    <a:lnTo>
                      <a:pt x="566" y="117"/>
                    </a:lnTo>
                    <a:lnTo>
                      <a:pt x="566" y="101"/>
                    </a:lnTo>
                    <a:lnTo>
                      <a:pt x="566" y="101"/>
                    </a:lnTo>
                    <a:lnTo>
                      <a:pt x="567" y="90"/>
                    </a:lnTo>
                    <a:lnTo>
                      <a:pt x="570" y="79"/>
                    </a:lnTo>
                    <a:lnTo>
                      <a:pt x="572" y="68"/>
                    </a:lnTo>
                    <a:lnTo>
                      <a:pt x="573" y="58"/>
                    </a:lnTo>
                    <a:lnTo>
                      <a:pt x="573" y="58"/>
                    </a:lnTo>
                    <a:lnTo>
                      <a:pt x="572" y="48"/>
                    </a:lnTo>
                    <a:lnTo>
                      <a:pt x="570" y="40"/>
                    </a:lnTo>
                    <a:lnTo>
                      <a:pt x="572" y="31"/>
                    </a:lnTo>
                    <a:lnTo>
                      <a:pt x="573" y="28"/>
                    </a:lnTo>
                    <a:lnTo>
                      <a:pt x="574" y="24"/>
                    </a:lnTo>
                    <a:lnTo>
                      <a:pt x="574" y="24"/>
                    </a:lnTo>
                    <a:lnTo>
                      <a:pt x="587" y="21"/>
                    </a:lnTo>
                    <a:lnTo>
                      <a:pt x="600" y="20"/>
                    </a:lnTo>
                    <a:lnTo>
                      <a:pt x="607" y="20"/>
                    </a:lnTo>
                    <a:lnTo>
                      <a:pt x="612" y="21"/>
                    </a:lnTo>
                    <a:lnTo>
                      <a:pt x="618" y="24"/>
                    </a:lnTo>
                    <a:lnTo>
                      <a:pt x="624" y="28"/>
                    </a:lnTo>
                    <a:lnTo>
                      <a:pt x="624" y="28"/>
                    </a:lnTo>
                    <a:lnTo>
                      <a:pt x="622" y="41"/>
                    </a:lnTo>
                    <a:lnTo>
                      <a:pt x="619" y="54"/>
                    </a:lnTo>
                    <a:lnTo>
                      <a:pt x="614" y="80"/>
                    </a:lnTo>
                    <a:lnTo>
                      <a:pt x="607" y="107"/>
                    </a:lnTo>
                    <a:lnTo>
                      <a:pt x="604" y="121"/>
                    </a:lnTo>
                    <a:lnTo>
                      <a:pt x="603" y="137"/>
                    </a:lnTo>
                    <a:lnTo>
                      <a:pt x="603" y="137"/>
                    </a:lnTo>
                    <a:lnTo>
                      <a:pt x="601" y="174"/>
                    </a:lnTo>
                    <a:lnTo>
                      <a:pt x="600" y="214"/>
                    </a:lnTo>
                    <a:lnTo>
                      <a:pt x="600" y="214"/>
                    </a:lnTo>
                    <a:lnTo>
                      <a:pt x="601" y="214"/>
                    </a:lnTo>
                    <a:lnTo>
                      <a:pt x="603" y="215"/>
                    </a:lnTo>
                    <a:lnTo>
                      <a:pt x="603" y="215"/>
                    </a:lnTo>
                    <a:lnTo>
                      <a:pt x="605" y="195"/>
                    </a:lnTo>
                    <a:lnTo>
                      <a:pt x="607" y="177"/>
                    </a:lnTo>
                    <a:lnTo>
                      <a:pt x="611" y="160"/>
                    </a:lnTo>
                    <a:lnTo>
                      <a:pt x="615" y="152"/>
                    </a:lnTo>
                    <a:lnTo>
                      <a:pt x="619" y="145"/>
                    </a:lnTo>
                    <a:lnTo>
                      <a:pt x="619" y="145"/>
                    </a:lnTo>
                    <a:lnTo>
                      <a:pt x="624" y="141"/>
                    </a:lnTo>
                    <a:lnTo>
                      <a:pt x="629" y="135"/>
                    </a:lnTo>
                    <a:lnTo>
                      <a:pt x="642" y="128"/>
                    </a:lnTo>
                    <a:lnTo>
                      <a:pt x="642" y="128"/>
                    </a:lnTo>
                    <a:lnTo>
                      <a:pt x="652" y="118"/>
                    </a:lnTo>
                    <a:lnTo>
                      <a:pt x="652" y="118"/>
                    </a:lnTo>
                    <a:lnTo>
                      <a:pt x="657" y="111"/>
                    </a:lnTo>
                    <a:lnTo>
                      <a:pt x="661" y="101"/>
                    </a:lnTo>
                    <a:lnTo>
                      <a:pt x="664" y="92"/>
                    </a:lnTo>
                    <a:lnTo>
                      <a:pt x="670" y="82"/>
                    </a:lnTo>
                    <a:lnTo>
                      <a:pt x="670" y="82"/>
                    </a:lnTo>
                    <a:lnTo>
                      <a:pt x="676" y="75"/>
                    </a:lnTo>
                    <a:lnTo>
                      <a:pt x="683" y="68"/>
                    </a:lnTo>
                    <a:lnTo>
                      <a:pt x="691" y="62"/>
                    </a:lnTo>
                    <a:lnTo>
                      <a:pt x="698" y="58"/>
                    </a:lnTo>
                    <a:lnTo>
                      <a:pt x="698" y="58"/>
                    </a:lnTo>
                    <a:lnTo>
                      <a:pt x="704" y="56"/>
                    </a:lnTo>
                    <a:lnTo>
                      <a:pt x="709" y="55"/>
                    </a:lnTo>
                    <a:lnTo>
                      <a:pt x="720" y="54"/>
                    </a:lnTo>
                    <a:lnTo>
                      <a:pt x="732" y="54"/>
                    </a:lnTo>
                    <a:lnTo>
                      <a:pt x="737" y="52"/>
                    </a:lnTo>
                    <a:lnTo>
                      <a:pt x="743" y="49"/>
                    </a:lnTo>
                    <a:lnTo>
                      <a:pt x="743" y="49"/>
                    </a:lnTo>
                    <a:lnTo>
                      <a:pt x="749" y="44"/>
                    </a:lnTo>
                    <a:lnTo>
                      <a:pt x="754" y="40"/>
                    </a:lnTo>
                    <a:lnTo>
                      <a:pt x="763" y="28"/>
                    </a:lnTo>
                    <a:lnTo>
                      <a:pt x="771" y="17"/>
                    </a:lnTo>
                    <a:lnTo>
                      <a:pt x="775" y="13"/>
                    </a:lnTo>
                    <a:lnTo>
                      <a:pt x="781" y="9"/>
                    </a:lnTo>
                    <a:lnTo>
                      <a:pt x="781" y="9"/>
                    </a:lnTo>
                    <a:lnTo>
                      <a:pt x="789" y="6"/>
                    </a:lnTo>
                    <a:lnTo>
                      <a:pt x="799" y="3"/>
                    </a:lnTo>
                    <a:lnTo>
                      <a:pt x="809" y="0"/>
                    </a:lnTo>
                    <a:lnTo>
                      <a:pt x="819" y="0"/>
                    </a:lnTo>
                    <a:lnTo>
                      <a:pt x="829" y="0"/>
                    </a:lnTo>
                    <a:lnTo>
                      <a:pt x="838" y="2"/>
                    </a:lnTo>
                    <a:lnTo>
                      <a:pt x="847" y="5"/>
                    </a:lnTo>
                    <a:lnTo>
                      <a:pt x="855" y="9"/>
                    </a:lnTo>
                    <a:lnTo>
                      <a:pt x="855" y="9"/>
                    </a:lnTo>
                    <a:lnTo>
                      <a:pt x="862" y="16"/>
                    </a:lnTo>
                    <a:lnTo>
                      <a:pt x="869" y="23"/>
                    </a:lnTo>
                    <a:lnTo>
                      <a:pt x="878" y="30"/>
                    </a:lnTo>
                    <a:lnTo>
                      <a:pt x="883" y="33"/>
                    </a:lnTo>
                    <a:lnTo>
                      <a:pt x="887" y="33"/>
                    </a:lnTo>
                    <a:lnTo>
                      <a:pt x="887" y="33"/>
                    </a:lnTo>
                    <a:lnTo>
                      <a:pt x="902" y="34"/>
                    </a:lnTo>
                    <a:lnTo>
                      <a:pt x="917" y="34"/>
                    </a:lnTo>
                    <a:lnTo>
                      <a:pt x="932" y="34"/>
                    </a:lnTo>
                    <a:lnTo>
                      <a:pt x="949" y="35"/>
                    </a:lnTo>
                    <a:lnTo>
                      <a:pt x="949" y="35"/>
                    </a:lnTo>
                    <a:lnTo>
                      <a:pt x="962" y="37"/>
                    </a:lnTo>
                    <a:lnTo>
                      <a:pt x="973" y="41"/>
                    </a:lnTo>
                    <a:lnTo>
                      <a:pt x="984" y="45"/>
                    </a:lnTo>
                    <a:lnTo>
                      <a:pt x="994" y="51"/>
                    </a:lnTo>
                    <a:lnTo>
                      <a:pt x="994" y="51"/>
                    </a:lnTo>
                    <a:lnTo>
                      <a:pt x="998" y="52"/>
                    </a:lnTo>
                    <a:lnTo>
                      <a:pt x="1003" y="51"/>
                    </a:lnTo>
                    <a:lnTo>
                      <a:pt x="1007" y="52"/>
                    </a:lnTo>
                    <a:lnTo>
                      <a:pt x="1010" y="54"/>
                    </a:lnTo>
                    <a:lnTo>
                      <a:pt x="1010" y="54"/>
                    </a:lnTo>
                    <a:close/>
                    <a:moveTo>
                      <a:pt x="923" y="44"/>
                    </a:moveTo>
                    <a:lnTo>
                      <a:pt x="923" y="44"/>
                    </a:lnTo>
                    <a:lnTo>
                      <a:pt x="914" y="45"/>
                    </a:lnTo>
                    <a:lnTo>
                      <a:pt x="906" y="48"/>
                    </a:lnTo>
                    <a:lnTo>
                      <a:pt x="897" y="51"/>
                    </a:lnTo>
                    <a:lnTo>
                      <a:pt x="890" y="51"/>
                    </a:lnTo>
                    <a:lnTo>
                      <a:pt x="890" y="51"/>
                    </a:lnTo>
                    <a:lnTo>
                      <a:pt x="886" y="49"/>
                    </a:lnTo>
                    <a:lnTo>
                      <a:pt x="882" y="48"/>
                    </a:lnTo>
                    <a:lnTo>
                      <a:pt x="876" y="44"/>
                    </a:lnTo>
                    <a:lnTo>
                      <a:pt x="869" y="40"/>
                    </a:lnTo>
                    <a:lnTo>
                      <a:pt x="866" y="38"/>
                    </a:lnTo>
                    <a:lnTo>
                      <a:pt x="862" y="38"/>
                    </a:lnTo>
                    <a:lnTo>
                      <a:pt x="862" y="38"/>
                    </a:lnTo>
                    <a:lnTo>
                      <a:pt x="855" y="30"/>
                    </a:lnTo>
                    <a:lnTo>
                      <a:pt x="848" y="23"/>
                    </a:lnTo>
                    <a:lnTo>
                      <a:pt x="840" y="17"/>
                    </a:lnTo>
                    <a:lnTo>
                      <a:pt x="831" y="14"/>
                    </a:lnTo>
                    <a:lnTo>
                      <a:pt x="822" y="14"/>
                    </a:lnTo>
                    <a:lnTo>
                      <a:pt x="812" y="14"/>
                    </a:lnTo>
                    <a:lnTo>
                      <a:pt x="800" y="17"/>
                    </a:lnTo>
                    <a:lnTo>
                      <a:pt x="788" y="21"/>
                    </a:lnTo>
                    <a:lnTo>
                      <a:pt x="788" y="21"/>
                    </a:lnTo>
                    <a:lnTo>
                      <a:pt x="779" y="28"/>
                    </a:lnTo>
                    <a:lnTo>
                      <a:pt x="772" y="37"/>
                    </a:lnTo>
                    <a:lnTo>
                      <a:pt x="757" y="54"/>
                    </a:lnTo>
                    <a:lnTo>
                      <a:pt x="749" y="61"/>
                    </a:lnTo>
                    <a:lnTo>
                      <a:pt x="737" y="66"/>
                    </a:lnTo>
                    <a:lnTo>
                      <a:pt x="732" y="68"/>
                    </a:lnTo>
                    <a:lnTo>
                      <a:pt x="726" y="69"/>
                    </a:lnTo>
                    <a:lnTo>
                      <a:pt x="719" y="69"/>
                    </a:lnTo>
                    <a:lnTo>
                      <a:pt x="712" y="68"/>
                    </a:lnTo>
                    <a:lnTo>
                      <a:pt x="712" y="68"/>
                    </a:lnTo>
                    <a:lnTo>
                      <a:pt x="709" y="71"/>
                    </a:lnTo>
                    <a:lnTo>
                      <a:pt x="705" y="72"/>
                    </a:lnTo>
                    <a:lnTo>
                      <a:pt x="701" y="73"/>
                    </a:lnTo>
                    <a:lnTo>
                      <a:pt x="698" y="75"/>
                    </a:lnTo>
                    <a:lnTo>
                      <a:pt x="698" y="75"/>
                    </a:lnTo>
                    <a:lnTo>
                      <a:pt x="697" y="75"/>
                    </a:lnTo>
                    <a:lnTo>
                      <a:pt x="695" y="75"/>
                    </a:lnTo>
                    <a:lnTo>
                      <a:pt x="695" y="75"/>
                    </a:lnTo>
                    <a:lnTo>
                      <a:pt x="697" y="76"/>
                    </a:lnTo>
                    <a:lnTo>
                      <a:pt x="697" y="76"/>
                    </a:lnTo>
                    <a:lnTo>
                      <a:pt x="694" y="79"/>
                    </a:lnTo>
                    <a:lnTo>
                      <a:pt x="687" y="82"/>
                    </a:lnTo>
                    <a:lnTo>
                      <a:pt x="687" y="82"/>
                    </a:lnTo>
                    <a:lnTo>
                      <a:pt x="677" y="101"/>
                    </a:lnTo>
                    <a:lnTo>
                      <a:pt x="666" y="120"/>
                    </a:lnTo>
                    <a:lnTo>
                      <a:pt x="660" y="128"/>
                    </a:lnTo>
                    <a:lnTo>
                      <a:pt x="653" y="135"/>
                    </a:lnTo>
                    <a:lnTo>
                      <a:pt x="646" y="142"/>
                    </a:lnTo>
                    <a:lnTo>
                      <a:pt x="636" y="146"/>
                    </a:lnTo>
                    <a:lnTo>
                      <a:pt x="636" y="146"/>
                    </a:lnTo>
                    <a:lnTo>
                      <a:pt x="631" y="155"/>
                    </a:lnTo>
                    <a:lnTo>
                      <a:pt x="625" y="165"/>
                    </a:lnTo>
                    <a:lnTo>
                      <a:pt x="621" y="177"/>
                    </a:lnTo>
                    <a:lnTo>
                      <a:pt x="619" y="190"/>
                    </a:lnTo>
                    <a:lnTo>
                      <a:pt x="618" y="204"/>
                    </a:lnTo>
                    <a:lnTo>
                      <a:pt x="618" y="217"/>
                    </a:lnTo>
                    <a:lnTo>
                      <a:pt x="618" y="228"/>
                    </a:lnTo>
                    <a:lnTo>
                      <a:pt x="621" y="238"/>
                    </a:lnTo>
                    <a:lnTo>
                      <a:pt x="621" y="238"/>
                    </a:lnTo>
                    <a:lnTo>
                      <a:pt x="624" y="231"/>
                    </a:lnTo>
                    <a:lnTo>
                      <a:pt x="628" y="224"/>
                    </a:lnTo>
                    <a:lnTo>
                      <a:pt x="638" y="211"/>
                    </a:lnTo>
                    <a:lnTo>
                      <a:pt x="647" y="198"/>
                    </a:lnTo>
                    <a:lnTo>
                      <a:pt x="652" y="191"/>
                    </a:lnTo>
                    <a:lnTo>
                      <a:pt x="656" y="184"/>
                    </a:lnTo>
                    <a:lnTo>
                      <a:pt x="656" y="184"/>
                    </a:lnTo>
                    <a:lnTo>
                      <a:pt x="659" y="172"/>
                    </a:lnTo>
                    <a:lnTo>
                      <a:pt x="660" y="159"/>
                    </a:lnTo>
                    <a:lnTo>
                      <a:pt x="661" y="153"/>
                    </a:lnTo>
                    <a:lnTo>
                      <a:pt x="664" y="148"/>
                    </a:lnTo>
                    <a:lnTo>
                      <a:pt x="668" y="144"/>
                    </a:lnTo>
                    <a:lnTo>
                      <a:pt x="673" y="142"/>
                    </a:lnTo>
                    <a:lnTo>
                      <a:pt x="673" y="142"/>
                    </a:lnTo>
                    <a:lnTo>
                      <a:pt x="668" y="156"/>
                    </a:lnTo>
                    <a:lnTo>
                      <a:pt x="668" y="163"/>
                    </a:lnTo>
                    <a:lnTo>
                      <a:pt x="670" y="166"/>
                    </a:lnTo>
                    <a:lnTo>
                      <a:pt x="671" y="167"/>
                    </a:lnTo>
                    <a:lnTo>
                      <a:pt x="671" y="167"/>
                    </a:lnTo>
                    <a:lnTo>
                      <a:pt x="677" y="159"/>
                    </a:lnTo>
                    <a:lnTo>
                      <a:pt x="684" y="152"/>
                    </a:lnTo>
                    <a:lnTo>
                      <a:pt x="691" y="144"/>
                    </a:lnTo>
                    <a:lnTo>
                      <a:pt x="698" y="137"/>
                    </a:lnTo>
                    <a:lnTo>
                      <a:pt x="698" y="137"/>
                    </a:lnTo>
                    <a:lnTo>
                      <a:pt x="698" y="131"/>
                    </a:lnTo>
                    <a:lnTo>
                      <a:pt x="699" y="124"/>
                    </a:lnTo>
                    <a:lnTo>
                      <a:pt x="706" y="111"/>
                    </a:lnTo>
                    <a:lnTo>
                      <a:pt x="715" y="100"/>
                    </a:lnTo>
                    <a:lnTo>
                      <a:pt x="719" y="97"/>
                    </a:lnTo>
                    <a:lnTo>
                      <a:pt x="723" y="94"/>
                    </a:lnTo>
                    <a:lnTo>
                      <a:pt x="723" y="94"/>
                    </a:lnTo>
                    <a:lnTo>
                      <a:pt x="723" y="100"/>
                    </a:lnTo>
                    <a:lnTo>
                      <a:pt x="720" y="104"/>
                    </a:lnTo>
                    <a:lnTo>
                      <a:pt x="716" y="113"/>
                    </a:lnTo>
                    <a:lnTo>
                      <a:pt x="712" y="120"/>
                    </a:lnTo>
                    <a:lnTo>
                      <a:pt x="709" y="129"/>
                    </a:lnTo>
                    <a:lnTo>
                      <a:pt x="709" y="129"/>
                    </a:lnTo>
                    <a:lnTo>
                      <a:pt x="725" y="122"/>
                    </a:lnTo>
                    <a:lnTo>
                      <a:pt x="739" y="114"/>
                    </a:lnTo>
                    <a:lnTo>
                      <a:pt x="754" y="106"/>
                    </a:lnTo>
                    <a:lnTo>
                      <a:pt x="761" y="103"/>
                    </a:lnTo>
                    <a:lnTo>
                      <a:pt x="770" y="101"/>
                    </a:lnTo>
                    <a:lnTo>
                      <a:pt x="770" y="101"/>
                    </a:lnTo>
                    <a:lnTo>
                      <a:pt x="775" y="96"/>
                    </a:lnTo>
                    <a:lnTo>
                      <a:pt x="782" y="92"/>
                    </a:lnTo>
                    <a:lnTo>
                      <a:pt x="799" y="83"/>
                    </a:lnTo>
                    <a:lnTo>
                      <a:pt x="816" y="76"/>
                    </a:lnTo>
                    <a:lnTo>
                      <a:pt x="830" y="72"/>
                    </a:lnTo>
                    <a:lnTo>
                      <a:pt x="830" y="72"/>
                    </a:lnTo>
                    <a:lnTo>
                      <a:pt x="829" y="76"/>
                    </a:lnTo>
                    <a:lnTo>
                      <a:pt x="826" y="79"/>
                    </a:lnTo>
                    <a:lnTo>
                      <a:pt x="820" y="83"/>
                    </a:lnTo>
                    <a:lnTo>
                      <a:pt x="813" y="89"/>
                    </a:lnTo>
                    <a:lnTo>
                      <a:pt x="807" y="94"/>
                    </a:lnTo>
                    <a:lnTo>
                      <a:pt x="807" y="94"/>
                    </a:lnTo>
                    <a:lnTo>
                      <a:pt x="817" y="92"/>
                    </a:lnTo>
                    <a:lnTo>
                      <a:pt x="827" y="90"/>
                    </a:lnTo>
                    <a:lnTo>
                      <a:pt x="848" y="89"/>
                    </a:lnTo>
                    <a:lnTo>
                      <a:pt x="871" y="89"/>
                    </a:lnTo>
                    <a:lnTo>
                      <a:pt x="893" y="86"/>
                    </a:lnTo>
                    <a:lnTo>
                      <a:pt x="893" y="86"/>
                    </a:lnTo>
                    <a:lnTo>
                      <a:pt x="902" y="83"/>
                    </a:lnTo>
                    <a:lnTo>
                      <a:pt x="910" y="80"/>
                    </a:lnTo>
                    <a:lnTo>
                      <a:pt x="928" y="73"/>
                    </a:lnTo>
                    <a:lnTo>
                      <a:pt x="946" y="68"/>
                    </a:lnTo>
                    <a:lnTo>
                      <a:pt x="956" y="66"/>
                    </a:lnTo>
                    <a:lnTo>
                      <a:pt x="965" y="66"/>
                    </a:lnTo>
                    <a:lnTo>
                      <a:pt x="965" y="66"/>
                    </a:lnTo>
                    <a:lnTo>
                      <a:pt x="958" y="73"/>
                    </a:lnTo>
                    <a:lnTo>
                      <a:pt x="949" y="79"/>
                    </a:lnTo>
                    <a:lnTo>
                      <a:pt x="941" y="85"/>
                    </a:lnTo>
                    <a:lnTo>
                      <a:pt x="931" y="89"/>
                    </a:lnTo>
                    <a:lnTo>
                      <a:pt x="909" y="93"/>
                    </a:lnTo>
                    <a:lnTo>
                      <a:pt x="886" y="97"/>
                    </a:lnTo>
                    <a:lnTo>
                      <a:pt x="838" y="101"/>
                    </a:lnTo>
                    <a:lnTo>
                      <a:pt x="816" y="106"/>
                    </a:lnTo>
                    <a:lnTo>
                      <a:pt x="805" y="108"/>
                    </a:lnTo>
                    <a:lnTo>
                      <a:pt x="795" y="111"/>
                    </a:lnTo>
                    <a:lnTo>
                      <a:pt x="795" y="111"/>
                    </a:lnTo>
                    <a:lnTo>
                      <a:pt x="823" y="127"/>
                    </a:lnTo>
                    <a:lnTo>
                      <a:pt x="836" y="135"/>
                    </a:lnTo>
                    <a:lnTo>
                      <a:pt x="840" y="139"/>
                    </a:lnTo>
                    <a:lnTo>
                      <a:pt x="843" y="145"/>
                    </a:lnTo>
                    <a:lnTo>
                      <a:pt x="843" y="145"/>
                    </a:lnTo>
                    <a:lnTo>
                      <a:pt x="836" y="144"/>
                    </a:lnTo>
                    <a:lnTo>
                      <a:pt x="827" y="139"/>
                    </a:lnTo>
                    <a:lnTo>
                      <a:pt x="810" y="131"/>
                    </a:lnTo>
                    <a:lnTo>
                      <a:pt x="793" y="122"/>
                    </a:lnTo>
                    <a:lnTo>
                      <a:pt x="784" y="120"/>
                    </a:lnTo>
                    <a:lnTo>
                      <a:pt x="774" y="118"/>
                    </a:lnTo>
                    <a:lnTo>
                      <a:pt x="774" y="118"/>
                    </a:lnTo>
                    <a:lnTo>
                      <a:pt x="767" y="120"/>
                    </a:lnTo>
                    <a:lnTo>
                      <a:pt x="760" y="120"/>
                    </a:lnTo>
                    <a:lnTo>
                      <a:pt x="747" y="125"/>
                    </a:lnTo>
                    <a:lnTo>
                      <a:pt x="736" y="132"/>
                    </a:lnTo>
                    <a:lnTo>
                      <a:pt x="723" y="139"/>
                    </a:lnTo>
                    <a:lnTo>
                      <a:pt x="723" y="139"/>
                    </a:lnTo>
                    <a:lnTo>
                      <a:pt x="739" y="144"/>
                    </a:lnTo>
                    <a:lnTo>
                      <a:pt x="753" y="149"/>
                    </a:lnTo>
                    <a:lnTo>
                      <a:pt x="765" y="155"/>
                    </a:lnTo>
                    <a:lnTo>
                      <a:pt x="777" y="163"/>
                    </a:lnTo>
                    <a:lnTo>
                      <a:pt x="777" y="163"/>
                    </a:lnTo>
                    <a:lnTo>
                      <a:pt x="768" y="162"/>
                    </a:lnTo>
                    <a:lnTo>
                      <a:pt x="760" y="160"/>
                    </a:lnTo>
                    <a:lnTo>
                      <a:pt x="743" y="155"/>
                    </a:lnTo>
                    <a:lnTo>
                      <a:pt x="733" y="152"/>
                    </a:lnTo>
                    <a:lnTo>
                      <a:pt x="725" y="151"/>
                    </a:lnTo>
                    <a:lnTo>
                      <a:pt x="716" y="151"/>
                    </a:lnTo>
                    <a:lnTo>
                      <a:pt x="708" y="152"/>
                    </a:lnTo>
                    <a:lnTo>
                      <a:pt x="708" y="152"/>
                    </a:lnTo>
                    <a:lnTo>
                      <a:pt x="701" y="156"/>
                    </a:lnTo>
                    <a:lnTo>
                      <a:pt x="695" y="160"/>
                    </a:lnTo>
                    <a:lnTo>
                      <a:pt x="684" y="170"/>
                    </a:lnTo>
                    <a:lnTo>
                      <a:pt x="674" y="181"/>
                    </a:lnTo>
                    <a:lnTo>
                      <a:pt x="666" y="194"/>
                    </a:lnTo>
                    <a:lnTo>
                      <a:pt x="666" y="194"/>
                    </a:lnTo>
                    <a:lnTo>
                      <a:pt x="683" y="191"/>
                    </a:lnTo>
                    <a:lnTo>
                      <a:pt x="698" y="188"/>
                    </a:lnTo>
                    <a:lnTo>
                      <a:pt x="706" y="188"/>
                    </a:lnTo>
                    <a:lnTo>
                      <a:pt x="715" y="190"/>
                    </a:lnTo>
                    <a:lnTo>
                      <a:pt x="722" y="193"/>
                    </a:lnTo>
                    <a:lnTo>
                      <a:pt x="727" y="195"/>
                    </a:lnTo>
                    <a:lnTo>
                      <a:pt x="727" y="195"/>
                    </a:lnTo>
                    <a:lnTo>
                      <a:pt x="716" y="195"/>
                    </a:lnTo>
                    <a:lnTo>
                      <a:pt x="706" y="197"/>
                    </a:lnTo>
                    <a:lnTo>
                      <a:pt x="697" y="198"/>
                    </a:lnTo>
                    <a:lnTo>
                      <a:pt x="688" y="201"/>
                    </a:lnTo>
                    <a:lnTo>
                      <a:pt x="670" y="207"/>
                    </a:lnTo>
                    <a:lnTo>
                      <a:pt x="660" y="210"/>
                    </a:lnTo>
                    <a:lnTo>
                      <a:pt x="652" y="211"/>
                    </a:lnTo>
                    <a:lnTo>
                      <a:pt x="652" y="211"/>
                    </a:lnTo>
                    <a:lnTo>
                      <a:pt x="643" y="225"/>
                    </a:lnTo>
                    <a:lnTo>
                      <a:pt x="633" y="239"/>
                    </a:lnTo>
                    <a:lnTo>
                      <a:pt x="631" y="246"/>
                    </a:lnTo>
                    <a:lnTo>
                      <a:pt x="626" y="253"/>
                    </a:lnTo>
                    <a:lnTo>
                      <a:pt x="625" y="261"/>
                    </a:lnTo>
                    <a:lnTo>
                      <a:pt x="624" y="270"/>
                    </a:lnTo>
                    <a:lnTo>
                      <a:pt x="624" y="270"/>
                    </a:lnTo>
                    <a:lnTo>
                      <a:pt x="625" y="264"/>
                    </a:lnTo>
                    <a:lnTo>
                      <a:pt x="628" y="260"/>
                    </a:lnTo>
                    <a:lnTo>
                      <a:pt x="631" y="256"/>
                    </a:lnTo>
                    <a:lnTo>
                      <a:pt x="631" y="250"/>
                    </a:lnTo>
                    <a:lnTo>
                      <a:pt x="631" y="250"/>
                    </a:lnTo>
                    <a:lnTo>
                      <a:pt x="652" y="233"/>
                    </a:lnTo>
                    <a:lnTo>
                      <a:pt x="663" y="226"/>
                    </a:lnTo>
                    <a:lnTo>
                      <a:pt x="668" y="224"/>
                    </a:lnTo>
                    <a:lnTo>
                      <a:pt x="677" y="222"/>
                    </a:lnTo>
                    <a:lnTo>
                      <a:pt x="677" y="222"/>
                    </a:lnTo>
                    <a:lnTo>
                      <a:pt x="690" y="221"/>
                    </a:lnTo>
                    <a:lnTo>
                      <a:pt x="702" y="219"/>
                    </a:lnTo>
                    <a:lnTo>
                      <a:pt x="715" y="218"/>
                    </a:lnTo>
                    <a:lnTo>
                      <a:pt x="727" y="215"/>
                    </a:lnTo>
                    <a:lnTo>
                      <a:pt x="727" y="215"/>
                    </a:lnTo>
                    <a:lnTo>
                      <a:pt x="733" y="212"/>
                    </a:lnTo>
                    <a:lnTo>
                      <a:pt x="739" y="208"/>
                    </a:lnTo>
                    <a:lnTo>
                      <a:pt x="747" y="197"/>
                    </a:lnTo>
                    <a:lnTo>
                      <a:pt x="751" y="193"/>
                    </a:lnTo>
                    <a:lnTo>
                      <a:pt x="757" y="188"/>
                    </a:lnTo>
                    <a:lnTo>
                      <a:pt x="763" y="186"/>
                    </a:lnTo>
                    <a:lnTo>
                      <a:pt x="770" y="184"/>
                    </a:lnTo>
                    <a:lnTo>
                      <a:pt x="770" y="184"/>
                    </a:lnTo>
                    <a:lnTo>
                      <a:pt x="777" y="188"/>
                    </a:lnTo>
                    <a:lnTo>
                      <a:pt x="784" y="193"/>
                    </a:lnTo>
                    <a:lnTo>
                      <a:pt x="791" y="195"/>
                    </a:lnTo>
                    <a:lnTo>
                      <a:pt x="798" y="197"/>
                    </a:lnTo>
                    <a:lnTo>
                      <a:pt x="805" y="197"/>
                    </a:lnTo>
                    <a:lnTo>
                      <a:pt x="812" y="197"/>
                    </a:lnTo>
                    <a:lnTo>
                      <a:pt x="819" y="195"/>
                    </a:lnTo>
                    <a:lnTo>
                      <a:pt x="826" y="193"/>
                    </a:lnTo>
                    <a:lnTo>
                      <a:pt x="833" y="190"/>
                    </a:lnTo>
                    <a:lnTo>
                      <a:pt x="838" y="186"/>
                    </a:lnTo>
                    <a:lnTo>
                      <a:pt x="844" y="181"/>
                    </a:lnTo>
                    <a:lnTo>
                      <a:pt x="848" y="174"/>
                    </a:lnTo>
                    <a:lnTo>
                      <a:pt x="852" y="169"/>
                    </a:lnTo>
                    <a:lnTo>
                      <a:pt x="855" y="160"/>
                    </a:lnTo>
                    <a:lnTo>
                      <a:pt x="857" y="152"/>
                    </a:lnTo>
                    <a:lnTo>
                      <a:pt x="858" y="144"/>
                    </a:lnTo>
                    <a:lnTo>
                      <a:pt x="858" y="144"/>
                    </a:lnTo>
                    <a:lnTo>
                      <a:pt x="864" y="139"/>
                    </a:lnTo>
                    <a:lnTo>
                      <a:pt x="872" y="137"/>
                    </a:lnTo>
                    <a:lnTo>
                      <a:pt x="879" y="135"/>
                    </a:lnTo>
                    <a:lnTo>
                      <a:pt x="887" y="134"/>
                    </a:lnTo>
                    <a:lnTo>
                      <a:pt x="904" y="132"/>
                    </a:lnTo>
                    <a:lnTo>
                      <a:pt x="913" y="131"/>
                    </a:lnTo>
                    <a:lnTo>
                      <a:pt x="921" y="129"/>
                    </a:lnTo>
                    <a:lnTo>
                      <a:pt x="921" y="129"/>
                    </a:lnTo>
                    <a:lnTo>
                      <a:pt x="932" y="124"/>
                    </a:lnTo>
                    <a:lnTo>
                      <a:pt x="942" y="118"/>
                    </a:lnTo>
                    <a:lnTo>
                      <a:pt x="952" y="110"/>
                    </a:lnTo>
                    <a:lnTo>
                      <a:pt x="959" y="101"/>
                    </a:lnTo>
                    <a:lnTo>
                      <a:pt x="975" y="83"/>
                    </a:lnTo>
                    <a:lnTo>
                      <a:pt x="990" y="64"/>
                    </a:lnTo>
                    <a:lnTo>
                      <a:pt x="990" y="64"/>
                    </a:lnTo>
                    <a:lnTo>
                      <a:pt x="973" y="56"/>
                    </a:lnTo>
                    <a:lnTo>
                      <a:pt x="956" y="51"/>
                    </a:lnTo>
                    <a:lnTo>
                      <a:pt x="941" y="45"/>
                    </a:lnTo>
                    <a:lnTo>
                      <a:pt x="932" y="44"/>
                    </a:lnTo>
                    <a:lnTo>
                      <a:pt x="923" y="44"/>
                    </a:lnTo>
                    <a:lnTo>
                      <a:pt x="923" y="44"/>
                    </a:lnTo>
                    <a:close/>
                    <a:moveTo>
                      <a:pt x="594" y="35"/>
                    </a:moveTo>
                    <a:lnTo>
                      <a:pt x="594" y="35"/>
                    </a:lnTo>
                    <a:lnTo>
                      <a:pt x="590" y="44"/>
                    </a:lnTo>
                    <a:lnTo>
                      <a:pt x="587" y="54"/>
                    </a:lnTo>
                    <a:lnTo>
                      <a:pt x="581" y="75"/>
                    </a:lnTo>
                    <a:lnTo>
                      <a:pt x="580" y="96"/>
                    </a:lnTo>
                    <a:lnTo>
                      <a:pt x="579" y="118"/>
                    </a:lnTo>
                    <a:lnTo>
                      <a:pt x="580" y="141"/>
                    </a:lnTo>
                    <a:lnTo>
                      <a:pt x="581" y="163"/>
                    </a:lnTo>
                    <a:lnTo>
                      <a:pt x="587" y="204"/>
                    </a:lnTo>
                    <a:lnTo>
                      <a:pt x="587" y="204"/>
                    </a:lnTo>
                    <a:lnTo>
                      <a:pt x="590" y="170"/>
                    </a:lnTo>
                    <a:lnTo>
                      <a:pt x="591" y="137"/>
                    </a:lnTo>
                    <a:lnTo>
                      <a:pt x="594" y="104"/>
                    </a:lnTo>
                    <a:lnTo>
                      <a:pt x="595" y="89"/>
                    </a:lnTo>
                    <a:lnTo>
                      <a:pt x="600" y="73"/>
                    </a:lnTo>
                    <a:lnTo>
                      <a:pt x="600" y="73"/>
                    </a:lnTo>
                    <a:lnTo>
                      <a:pt x="604" y="64"/>
                    </a:lnTo>
                    <a:lnTo>
                      <a:pt x="607" y="54"/>
                    </a:lnTo>
                    <a:lnTo>
                      <a:pt x="608" y="49"/>
                    </a:lnTo>
                    <a:lnTo>
                      <a:pt x="608" y="44"/>
                    </a:lnTo>
                    <a:lnTo>
                      <a:pt x="608" y="40"/>
                    </a:lnTo>
                    <a:lnTo>
                      <a:pt x="605" y="35"/>
                    </a:lnTo>
                    <a:lnTo>
                      <a:pt x="605" y="35"/>
                    </a:lnTo>
                    <a:lnTo>
                      <a:pt x="603" y="34"/>
                    </a:lnTo>
                    <a:lnTo>
                      <a:pt x="601" y="34"/>
                    </a:lnTo>
                    <a:lnTo>
                      <a:pt x="598" y="35"/>
                    </a:lnTo>
                    <a:lnTo>
                      <a:pt x="594" y="35"/>
                    </a:lnTo>
                    <a:lnTo>
                      <a:pt x="594" y="35"/>
                    </a:lnTo>
                    <a:close/>
                    <a:moveTo>
                      <a:pt x="603" y="242"/>
                    </a:moveTo>
                    <a:lnTo>
                      <a:pt x="603" y="242"/>
                    </a:lnTo>
                    <a:lnTo>
                      <a:pt x="604" y="245"/>
                    </a:lnTo>
                    <a:lnTo>
                      <a:pt x="604" y="246"/>
                    </a:lnTo>
                    <a:lnTo>
                      <a:pt x="605" y="243"/>
                    </a:lnTo>
                    <a:lnTo>
                      <a:pt x="604" y="235"/>
                    </a:lnTo>
                    <a:lnTo>
                      <a:pt x="604" y="232"/>
                    </a:lnTo>
                    <a:lnTo>
                      <a:pt x="601" y="229"/>
                    </a:lnTo>
                    <a:lnTo>
                      <a:pt x="601" y="229"/>
                    </a:lnTo>
                    <a:lnTo>
                      <a:pt x="601" y="236"/>
                    </a:lnTo>
                    <a:lnTo>
                      <a:pt x="603" y="242"/>
                    </a:lnTo>
                    <a:lnTo>
                      <a:pt x="603" y="242"/>
                    </a:lnTo>
                    <a:close/>
                    <a:moveTo>
                      <a:pt x="699" y="698"/>
                    </a:moveTo>
                    <a:lnTo>
                      <a:pt x="699" y="698"/>
                    </a:lnTo>
                    <a:lnTo>
                      <a:pt x="701" y="700"/>
                    </a:lnTo>
                    <a:lnTo>
                      <a:pt x="701" y="702"/>
                    </a:lnTo>
                    <a:lnTo>
                      <a:pt x="699" y="711"/>
                    </a:lnTo>
                    <a:lnTo>
                      <a:pt x="694" y="721"/>
                    </a:lnTo>
                    <a:lnTo>
                      <a:pt x="687" y="730"/>
                    </a:lnTo>
                    <a:lnTo>
                      <a:pt x="678" y="740"/>
                    </a:lnTo>
                    <a:lnTo>
                      <a:pt x="670" y="750"/>
                    </a:lnTo>
                    <a:lnTo>
                      <a:pt x="663" y="756"/>
                    </a:lnTo>
                    <a:lnTo>
                      <a:pt x="657" y="758"/>
                    </a:lnTo>
                    <a:lnTo>
                      <a:pt x="657" y="758"/>
                    </a:lnTo>
                    <a:lnTo>
                      <a:pt x="656" y="760"/>
                    </a:lnTo>
                    <a:lnTo>
                      <a:pt x="657" y="760"/>
                    </a:lnTo>
                    <a:lnTo>
                      <a:pt x="657" y="760"/>
                    </a:lnTo>
                    <a:lnTo>
                      <a:pt x="664" y="761"/>
                    </a:lnTo>
                    <a:lnTo>
                      <a:pt x="671" y="763"/>
                    </a:lnTo>
                    <a:lnTo>
                      <a:pt x="687" y="770"/>
                    </a:lnTo>
                    <a:lnTo>
                      <a:pt x="687" y="770"/>
                    </a:lnTo>
                    <a:lnTo>
                      <a:pt x="705" y="771"/>
                    </a:lnTo>
                    <a:lnTo>
                      <a:pt x="722" y="770"/>
                    </a:lnTo>
                    <a:lnTo>
                      <a:pt x="737" y="767"/>
                    </a:lnTo>
                    <a:lnTo>
                      <a:pt x="753" y="763"/>
                    </a:lnTo>
                    <a:lnTo>
                      <a:pt x="767" y="756"/>
                    </a:lnTo>
                    <a:lnTo>
                      <a:pt x="779" y="749"/>
                    </a:lnTo>
                    <a:lnTo>
                      <a:pt x="791" y="742"/>
                    </a:lnTo>
                    <a:lnTo>
                      <a:pt x="802" y="733"/>
                    </a:lnTo>
                    <a:lnTo>
                      <a:pt x="802" y="733"/>
                    </a:lnTo>
                    <a:lnTo>
                      <a:pt x="819" y="721"/>
                    </a:lnTo>
                    <a:lnTo>
                      <a:pt x="826" y="715"/>
                    </a:lnTo>
                    <a:lnTo>
                      <a:pt x="831" y="709"/>
                    </a:lnTo>
                    <a:lnTo>
                      <a:pt x="831" y="709"/>
                    </a:lnTo>
                    <a:lnTo>
                      <a:pt x="837" y="702"/>
                    </a:lnTo>
                    <a:lnTo>
                      <a:pt x="843" y="694"/>
                    </a:lnTo>
                    <a:lnTo>
                      <a:pt x="852" y="673"/>
                    </a:lnTo>
                    <a:lnTo>
                      <a:pt x="859" y="652"/>
                    </a:lnTo>
                    <a:lnTo>
                      <a:pt x="864" y="636"/>
                    </a:lnTo>
                    <a:lnTo>
                      <a:pt x="864" y="636"/>
                    </a:lnTo>
                    <a:lnTo>
                      <a:pt x="873" y="624"/>
                    </a:lnTo>
                    <a:lnTo>
                      <a:pt x="873" y="624"/>
                    </a:lnTo>
                    <a:lnTo>
                      <a:pt x="887" y="580"/>
                    </a:lnTo>
                    <a:lnTo>
                      <a:pt x="893" y="558"/>
                    </a:lnTo>
                    <a:lnTo>
                      <a:pt x="899" y="534"/>
                    </a:lnTo>
                    <a:lnTo>
                      <a:pt x="903" y="509"/>
                    </a:lnTo>
                    <a:lnTo>
                      <a:pt x="906" y="485"/>
                    </a:lnTo>
                    <a:lnTo>
                      <a:pt x="907" y="461"/>
                    </a:lnTo>
                    <a:lnTo>
                      <a:pt x="907" y="437"/>
                    </a:lnTo>
                    <a:lnTo>
                      <a:pt x="907" y="437"/>
                    </a:lnTo>
                    <a:lnTo>
                      <a:pt x="906" y="417"/>
                    </a:lnTo>
                    <a:lnTo>
                      <a:pt x="903" y="396"/>
                    </a:lnTo>
                    <a:lnTo>
                      <a:pt x="899" y="375"/>
                    </a:lnTo>
                    <a:lnTo>
                      <a:pt x="895" y="356"/>
                    </a:lnTo>
                    <a:lnTo>
                      <a:pt x="887" y="337"/>
                    </a:lnTo>
                    <a:lnTo>
                      <a:pt x="879" y="322"/>
                    </a:lnTo>
                    <a:lnTo>
                      <a:pt x="875" y="313"/>
                    </a:lnTo>
                    <a:lnTo>
                      <a:pt x="869" y="308"/>
                    </a:lnTo>
                    <a:lnTo>
                      <a:pt x="864" y="302"/>
                    </a:lnTo>
                    <a:lnTo>
                      <a:pt x="857" y="297"/>
                    </a:lnTo>
                    <a:lnTo>
                      <a:pt x="857" y="297"/>
                    </a:lnTo>
                    <a:lnTo>
                      <a:pt x="838" y="287"/>
                    </a:lnTo>
                    <a:lnTo>
                      <a:pt x="817" y="277"/>
                    </a:lnTo>
                    <a:lnTo>
                      <a:pt x="796" y="268"/>
                    </a:lnTo>
                    <a:lnTo>
                      <a:pt x="774" y="261"/>
                    </a:lnTo>
                    <a:lnTo>
                      <a:pt x="751" y="257"/>
                    </a:lnTo>
                    <a:lnTo>
                      <a:pt x="727" y="254"/>
                    </a:lnTo>
                    <a:lnTo>
                      <a:pt x="704" y="254"/>
                    </a:lnTo>
                    <a:lnTo>
                      <a:pt x="680" y="257"/>
                    </a:lnTo>
                    <a:lnTo>
                      <a:pt x="680" y="257"/>
                    </a:lnTo>
                    <a:lnTo>
                      <a:pt x="670" y="260"/>
                    </a:lnTo>
                    <a:lnTo>
                      <a:pt x="660" y="264"/>
                    </a:lnTo>
                    <a:lnTo>
                      <a:pt x="650" y="268"/>
                    </a:lnTo>
                    <a:lnTo>
                      <a:pt x="640" y="274"/>
                    </a:lnTo>
                    <a:lnTo>
                      <a:pt x="624" y="288"/>
                    </a:lnTo>
                    <a:lnTo>
                      <a:pt x="607" y="302"/>
                    </a:lnTo>
                    <a:lnTo>
                      <a:pt x="607" y="302"/>
                    </a:lnTo>
                    <a:lnTo>
                      <a:pt x="600" y="304"/>
                    </a:lnTo>
                    <a:lnTo>
                      <a:pt x="591" y="308"/>
                    </a:lnTo>
                    <a:lnTo>
                      <a:pt x="574" y="315"/>
                    </a:lnTo>
                    <a:lnTo>
                      <a:pt x="574" y="315"/>
                    </a:lnTo>
                    <a:lnTo>
                      <a:pt x="565" y="312"/>
                    </a:lnTo>
                    <a:lnTo>
                      <a:pt x="555" y="312"/>
                    </a:lnTo>
                    <a:lnTo>
                      <a:pt x="545" y="312"/>
                    </a:lnTo>
                    <a:lnTo>
                      <a:pt x="537" y="313"/>
                    </a:lnTo>
                    <a:lnTo>
                      <a:pt x="537" y="313"/>
                    </a:lnTo>
                    <a:lnTo>
                      <a:pt x="534" y="311"/>
                    </a:lnTo>
                    <a:lnTo>
                      <a:pt x="530" y="308"/>
                    </a:lnTo>
                    <a:lnTo>
                      <a:pt x="522" y="304"/>
                    </a:lnTo>
                    <a:lnTo>
                      <a:pt x="518" y="301"/>
                    </a:lnTo>
                    <a:lnTo>
                      <a:pt x="517" y="297"/>
                    </a:lnTo>
                    <a:lnTo>
                      <a:pt x="515" y="292"/>
                    </a:lnTo>
                    <a:lnTo>
                      <a:pt x="515" y="285"/>
                    </a:lnTo>
                    <a:lnTo>
                      <a:pt x="515" y="285"/>
                    </a:lnTo>
                    <a:lnTo>
                      <a:pt x="520" y="285"/>
                    </a:lnTo>
                    <a:lnTo>
                      <a:pt x="521" y="284"/>
                    </a:lnTo>
                    <a:lnTo>
                      <a:pt x="527" y="281"/>
                    </a:lnTo>
                    <a:lnTo>
                      <a:pt x="527" y="281"/>
                    </a:lnTo>
                    <a:lnTo>
                      <a:pt x="531" y="287"/>
                    </a:lnTo>
                    <a:lnTo>
                      <a:pt x="538" y="292"/>
                    </a:lnTo>
                    <a:lnTo>
                      <a:pt x="546" y="295"/>
                    </a:lnTo>
                    <a:lnTo>
                      <a:pt x="556" y="298"/>
                    </a:lnTo>
                    <a:lnTo>
                      <a:pt x="565" y="299"/>
                    </a:lnTo>
                    <a:lnTo>
                      <a:pt x="574" y="298"/>
                    </a:lnTo>
                    <a:lnTo>
                      <a:pt x="583" y="297"/>
                    </a:lnTo>
                    <a:lnTo>
                      <a:pt x="591" y="294"/>
                    </a:lnTo>
                    <a:lnTo>
                      <a:pt x="591" y="294"/>
                    </a:lnTo>
                    <a:lnTo>
                      <a:pt x="590" y="288"/>
                    </a:lnTo>
                    <a:lnTo>
                      <a:pt x="587" y="281"/>
                    </a:lnTo>
                    <a:lnTo>
                      <a:pt x="581" y="267"/>
                    </a:lnTo>
                    <a:lnTo>
                      <a:pt x="581" y="267"/>
                    </a:lnTo>
                    <a:lnTo>
                      <a:pt x="577" y="268"/>
                    </a:lnTo>
                    <a:lnTo>
                      <a:pt x="573" y="268"/>
                    </a:lnTo>
                    <a:lnTo>
                      <a:pt x="563" y="267"/>
                    </a:lnTo>
                    <a:lnTo>
                      <a:pt x="555" y="263"/>
                    </a:lnTo>
                    <a:lnTo>
                      <a:pt x="545" y="260"/>
                    </a:lnTo>
                    <a:lnTo>
                      <a:pt x="545" y="260"/>
                    </a:lnTo>
                    <a:lnTo>
                      <a:pt x="524" y="257"/>
                    </a:lnTo>
                    <a:lnTo>
                      <a:pt x="501" y="256"/>
                    </a:lnTo>
                    <a:lnTo>
                      <a:pt x="479" y="256"/>
                    </a:lnTo>
                    <a:lnTo>
                      <a:pt x="457" y="257"/>
                    </a:lnTo>
                    <a:lnTo>
                      <a:pt x="435" y="261"/>
                    </a:lnTo>
                    <a:lnTo>
                      <a:pt x="414" y="267"/>
                    </a:lnTo>
                    <a:lnTo>
                      <a:pt x="396" y="276"/>
                    </a:lnTo>
                    <a:lnTo>
                      <a:pt x="388" y="281"/>
                    </a:lnTo>
                    <a:lnTo>
                      <a:pt x="381" y="287"/>
                    </a:lnTo>
                    <a:lnTo>
                      <a:pt x="381" y="287"/>
                    </a:lnTo>
                    <a:lnTo>
                      <a:pt x="368" y="297"/>
                    </a:lnTo>
                    <a:lnTo>
                      <a:pt x="358" y="304"/>
                    </a:lnTo>
                    <a:lnTo>
                      <a:pt x="358" y="304"/>
                    </a:lnTo>
                    <a:lnTo>
                      <a:pt x="351" y="313"/>
                    </a:lnTo>
                    <a:lnTo>
                      <a:pt x="344" y="325"/>
                    </a:lnTo>
                    <a:lnTo>
                      <a:pt x="339" y="337"/>
                    </a:lnTo>
                    <a:lnTo>
                      <a:pt x="333" y="350"/>
                    </a:lnTo>
                    <a:lnTo>
                      <a:pt x="329" y="364"/>
                    </a:lnTo>
                    <a:lnTo>
                      <a:pt x="325" y="379"/>
                    </a:lnTo>
                    <a:lnTo>
                      <a:pt x="318" y="412"/>
                    </a:lnTo>
                    <a:lnTo>
                      <a:pt x="315" y="445"/>
                    </a:lnTo>
                    <a:lnTo>
                      <a:pt x="315" y="478"/>
                    </a:lnTo>
                    <a:lnTo>
                      <a:pt x="316" y="507"/>
                    </a:lnTo>
                    <a:lnTo>
                      <a:pt x="319" y="521"/>
                    </a:lnTo>
                    <a:lnTo>
                      <a:pt x="322" y="534"/>
                    </a:lnTo>
                    <a:lnTo>
                      <a:pt x="322" y="534"/>
                    </a:lnTo>
                    <a:lnTo>
                      <a:pt x="334" y="576"/>
                    </a:lnTo>
                    <a:lnTo>
                      <a:pt x="343" y="597"/>
                    </a:lnTo>
                    <a:lnTo>
                      <a:pt x="353" y="618"/>
                    </a:lnTo>
                    <a:lnTo>
                      <a:pt x="362" y="638"/>
                    </a:lnTo>
                    <a:lnTo>
                      <a:pt x="374" y="657"/>
                    </a:lnTo>
                    <a:lnTo>
                      <a:pt x="388" y="676"/>
                    </a:lnTo>
                    <a:lnTo>
                      <a:pt x="402" y="691"/>
                    </a:lnTo>
                    <a:lnTo>
                      <a:pt x="402" y="691"/>
                    </a:lnTo>
                    <a:lnTo>
                      <a:pt x="428" y="716"/>
                    </a:lnTo>
                    <a:lnTo>
                      <a:pt x="442" y="728"/>
                    </a:lnTo>
                    <a:lnTo>
                      <a:pt x="457" y="739"/>
                    </a:lnTo>
                    <a:lnTo>
                      <a:pt x="471" y="749"/>
                    </a:lnTo>
                    <a:lnTo>
                      <a:pt x="485" y="757"/>
                    </a:lnTo>
                    <a:lnTo>
                      <a:pt x="501" y="764"/>
                    </a:lnTo>
                    <a:lnTo>
                      <a:pt x="520" y="770"/>
                    </a:lnTo>
                    <a:lnTo>
                      <a:pt x="520" y="770"/>
                    </a:lnTo>
                    <a:lnTo>
                      <a:pt x="530" y="771"/>
                    </a:lnTo>
                    <a:lnTo>
                      <a:pt x="538" y="771"/>
                    </a:lnTo>
                    <a:lnTo>
                      <a:pt x="548" y="771"/>
                    </a:lnTo>
                    <a:lnTo>
                      <a:pt x="556" y="770"/>
                    </a:lnTo>
                    <a:lnTo>
                      <a:pt x="573" y="766"/>
                    </a:lnTo>
                    <a:lnTo>
                      <a:pt x="591" y="763"/>
                    </a:lnTo>
                    <a:lnTo>
                      <a:pt x="591" y="763"/>
                    </a:lnTo>
                    <a:lnTo>
                      <a:pt x="569" y="749"/>
                    </a:lnTo>
                    <a:lnTo>
                      <a:pt x="559" y="740"/>
                    </a:lnTo>
                    <a:lnTo>
                      <a:pt x="549" y="732"/>
                    </a:lnTo>
                    <a:lnTo>
                      <a:pt x="541" y="722"/>
                    </a:lnTo>
                    <a:lnTo>
                      <a:pt x="534" y="711"/>
                    </a:lnTo>
                    <a:lnTo>
                      <a:pt x="528" y="698"/>
                    </a:lnTo>
                    <a:lnTo>
                      <a:pt x="524" y="684"/>
                    </a:lnTo>
                    <a:lnTo>
                      <a:pt x="524" y="684"/>
                    </a:lnTo>
                    <a:lnTo>
                      <a:pt x="542" y="704"/>
                    </a:lnTo>
                    <a:lnTo>
                      <a:pt x="559" y="723"/>
                    </a:lnTo>
                    <a:lnTo>
                      <a:pt x="569" y="732"/>
                    </a:lnTo>
                    <a:lnTo>
                      <a:pt x="579" y="740"/>
                    </a:lnTo>
                    <a:lnTo>
                      <a:pt x="590" y="747"/>
                    </a:lnTo>
                    <a:lnTo>
                      <a:pt x="603" y="754"/>
                    </a:lnTo>
                    <a:lnTo>
                      <a:pt x="603" y="754"/>
                    </a:lnTo>
                    <a:lnTo>
                      <a:pt x="619" y="753"/>
                    </a:lnTo>
                    <a:lnTo>
                      <a:pt x="633" y="750"/>
                    </a:lnTo>
                    <a:lnTo>
                      <a:pt x="647" y="744"/>
                    </a:lnTo>
                    <a:lnTo>
                      <a:pt x="664" y="737"/>
                    </a:lnTo>
                    <a:lnTo>
                      <a:pt x="664" y="737"/>
                    </a:lnTo>
                    <a:lnTo>
                      <a:pt x="668" y="735"/>
                    </a:lnTo>
                    <a:lnTo>
                      <a:pt x="673" y="728"/>
                    </a:lnTo>
                    <a:lnTo>
                      <a:pt x="681" y="712"/>
                    </a:lnTo>
                    <a:lnTo>
                      <a:pt x="685" y="705"/>
                    </a:lnTo>
                    <a:lnTo>
                      <a:pt x="690" y="700"/>
                    </a:lnTo>
                    <a:lnTo>
                      <a:pt x="695" y="697"/>
                    </a:lnTo>
                    <a:lnTo>
                      <a:pt x="697" y="697"/>
                    </a:lnTo>
                    <a:lnTo>
                      <a:pt x="699" y="698"/>
                    </a:lnTo>
                    <a:lnTo>
                      <a:pt x="699" y="698"/>
                    </a:lnTo>
                    <a:close/>
                    <a:moveTo>
                      <a:pt x="465" y="766"/>
                    </a:moveTo>
                    <a:lnTo>
                      <a:pt x="465" y="766"/>
                    </a:lnTo>
                    <a:lnTo>
                      <a:pt x="455" y="756"/>
                    </a:lnTo>
                    <a:lnTo>
                      <a:pt x="445" y="746"/>
                    </a:lnTo>
                    <a:lnTo>
                      <a:pt x="423" y="729"/>
                    </a:lnTo>
                    <a:lnTo>
                      <a:pt x="423" y="729"/>
                    </a:lnTo>
                    <a:lnTo>
                      <a:pt x="421" y="730"/>
                    </a:lnTo>
                    <a:lnTo>
                      <a:pt x="420" y="730"/>
                    </a:lnTo>
                    <a:lnTo>
                      <a:pt x="420" y="730"/>
                    </a:lnTo>
                    <a:lnTo>
                      <a:pt x="416" y="732"/>
                    </a:lnTo>
                    <a:lnTo>
                      <a:pt x="413" y="732"/>
                    </a:lnTo>
                    <a:lnTo>
                      <a:pt x="407" y="730"/>
                    </a:lnTo>
                    <a:lnTo>
                      <a:pt x="407" y="730"/>
                    </a:lnTo>
                    <a:lnTo>
                      <a:pt x="372" y="743"/>
                    </a:lnTo>
                    <a:lnTo>
                      <a:pt x="336" y="753"/>
                    </a:lnTo>
                    <a:lnTo>
                      <a:pt x="298" y="763"/>
                    </a:lnTo>
                    <a:lnTo>
                      <a:pt x="259" y="771"/>
                    </a:lnTo>
                    <a:lnTo>
                      <a:pt x="259" y="771"/>
                    </a:lnTo>
                    <a:lnTo>
                      <a:pt x="240" y="774"/>
                    </a:lnTo>
                    <a:lnTo>
                      <a:pt x="221" y="777"/>
                    </a:lnTo>
                    <a:lnTo>
                      <a:pt x="180" y="784"/>
                    </a:lnTo>
                    <a:lnTo>
                      <a:pt x="180" y="784"/>
                    </a:lnTo>
                    <a:lnTo>
                      <a:pt x="155" y="788"/>
                    </a:lnTo>
                    <a:lnTo>
                      <a:pt x="125" y="794"/>
                    </a:lnTo>
                    <a:lnTo>
                      <a:pt x="113" y="798"/>
                    </a:lnTo>
                    <a:lnTo>
                      <a:pt x="100" y="802"/>
                    </a:lnTo>
                    <a:lnTo>
                      <a:pt x="89" y="808"/>
                    </a:lnTo>
                    <a:lnTo>
                      <a:pt x="80" y="815"/>
                    </a:lnTo>
                    <a:lnTo>
                      <a:pt x="80" y="815"/>
                    </a:lnTo>
                    <a:lnTo>
                      <a:pt x="111" y="823"/>
                    </a:lnTo>
                    <a:lnTo>
                      <a:pt x="146" y="830"/>
                    </a:lnTo>
                    <a:lnTo>
                      <a:pt x="183" y="837"/>
                    </a:lnTo>
                    <a:lnTo>
                      <a:pt x="221" y="843"/>
                    </a:lnTo>
                    <a:lnTo>
                      <a:pt x="259" y="847"/>
                    </a:lnTo>
                    <a:lnTo>
                      <a:pt x="296" y="850"/>
                    </a:lnTo>
                    <a:lnTo>
                      <a:pt x="332" y="851"/>
                    </a:lnTo>
                    <a:lnTo>
                      <a:pt x="364" y="850"/>
                    </a:lnTo>
                    <a:lnTo>
                      <a:pt x="364" y="850"/>
                    </a:lnTo>
                    <a:lnTo>
                      <a:pt x="374" y="853"/>
                    </a:lnTo>
                    <a:lnTo>
                      <a:pt x="385" y="854"/>
                    </a:lnTo>
                    <a:lnTo>
                      <a:pt x="407" y="854"/>
                    </a:lnTo>
                    <a:lnTo>
                      <a:pt x="430" y="854"/>
                    </a:lnTo>
                    <a:lnTo>
                      <a:pt x="452" y="855"/>
                    </a:lnTo>
                    <a:lnTo>
                      <a:pt x="452" y="855"/>
                    </a:lnTo>
                    <a:lnTo>
                      <a:pt x="496" y="860"/>
                    </a:lnTo>
                    <a:lnTo>
                      <a:pt x="541" y="865"/>
                    </a:lnTo>
                    <a:lnTo>
                      <a:pt x="586" y="872"/>
                    </a:lnTo>
                    <a:lnTo>
                      <a:pt x="631" y="876"/>
                    </a:lnTo>
                    <a:lnTo>
                      <a:pt x="631" y="876"/>
                    </a:lnTo>
                    <a:lnTo>
                      <a:pt x="708" y="882"/>
                    </a:lnTo>
                    <a:lnTo>
                      <a:pt x="788" y="889"/>
                    </a:lnTo>
                    <a:lnTo>
                      <a:pt x="869" y="896"/>
                    </a:lnTo>
                    <a:lnTo>
                      <a:pt x="949" y="902"/>
                    </a:lnTo>
                    <a:lnTo>
                      <a:pt x="949" y="902"/>
                    </a:lnTo>
                    <a:lnTo>
                      <a:pt x="980" y="905"/>
                    </a:lnTo>
                    <a:lnTo>
                      <a:pt x="994" y="906"/>
                    </a:lnTo>
                    <a:lnTo>
                      <a:pt x="1008" y="906"/>
                    </a:lnTo>
                    <a:lnTo>
                      <a:pt x="1008" y="906"/>
                    </a:lnTo>
                    <a:lnTo>
                      <a:pt x="1015" y="905"/>
                    </a:lnTo>
                    <a:lnTo>
                      <a:pt x="1022" y="905"/>
                    </a:lnTo>
                    <a:lnTo>
                      <a:pt x="1028" y="902"/>
                    </a:lnTo>
                    <a:lnTo>
                      <a:pt x="1033" y="897"/>
                    </a:lnTo>
                    <a:lnTo>
                      <a:pt x="1033" y="897"/>
                    </a:lnTo>
                    <a:lnTo>
                      <a:pt x="1039" y="900"/>
                    </a:lnTo>
                    <a:lnTo>
                      <a:pt x="1042" y="900"/>
                    </a:lnTo>
                    <a:lnTo>
                      <a:pt x="1045" y="900"/>
                    </a:lnTo>
                    <a:lnTo>
                      <a:pt x="1045" y="900"/>
                    </a:lnTo>
                    <a:lnTo>
                      <a:pt x="1078" y="883"/>
                    </a:lnTo>
                    <a:lnTo>
                      <a:pt x="1114" y="867"/>
                    </a:lnTo>
                    <a:lnTo>
                      <a:pt x="1184" y="836"/>
                    </a:lnTo>
                    <a:lnTo>
                      <a:pt x="1219" y="822"/>
                    </a:lnTo>
                    <a:lnTo>
                      <a:pt x="1254" y="805"/>
                    </a:lnTo>
                    <a:lnTo>
                      <a:pt x="1288" y="788"/>
                    </a:lnTo>
                    <a:lnTo>
                      <a:pt x="1320" y="770"/>
                    </a:lnTo>
                    <a:lnTo>
                      <a:pt x="1320" y="770"/>
                    </a:lnTo>
                    <a:lnTo>
                      <a:pt x="1321" y="771"/>
                    </a:lnTo>
                    <a:lnTo>
                      <a:pt x="1324" y="770"/>
                    </a:lnTo>
                    <a:lnTo>
                      <a:pt x="1327" y="770"/>
                    </a:lnTo>
                    <a:lnTo>
                      <a:pt x="1330" y="770"/>
                    </a:lnTo>
                    <a:lnTo>
                      <a:pt x="1330" y="770"/>
                    </a:lnTo>
                    <a:lnTo>
                      <a:pt x="1432" y="712"/>
                    </a:lnTo>
                    <a:lnTo>
                      <a:pt x="1483" y="684"/>
                    </a:lnTo>
                    <a:lnTo>
                      <a:pt x="1535" y="656"/>
                    </a:lnTo>
                    <a:lnTo>
                      <a:pt x="1535" y="656"/>
                    </a:lnTo>
                    <a:lnTo>
                      <a:pt x="1528" y="657"/>
                    </a:lnTo>
                    <a:lnTo>
                      <a:pt x="1521" y="657"/>
                    </a:lnTo>
                    <a:lnTo>
                      <a:pt x="1508" y="656"/>
                    </a:lnTo>
                    <a:lnTo>
                      <a:pt x="1494" y="655"/>
                    </a:lnTo>
                    <a:lnTo>
                      <a:pt x="1488" y="655"/>
                    </a:lnTo>
                    <a:lnTo>
                      <a:pt x="1480" y="657"/>
                    </a:lnTo>
                    <a:lnTo>
                      <a:pt x="1480" y="657"/>
                    </a:lnTo>
                    <a:lnTo>
                      <a:pt x="1469" y="655"/>
                    </a:lnTo>
                    <a:lnTo>
                      <a:pt x="1457" y="653"/>
                    </a:lnTo>
                    <a:lnTo>
                      <a:pt x="1434" y="652"/>
                    </a:lnTo>
                    <a:lnTo>
                      <a:pt x="1411" y="653"/>
                    </a:lnTo>
                    <a:lnTo>
                      <a:pt x="1387" y="652"/>
                    </a:lnTo>
                    <a:lnTo>
                      <a:pt x="1387" y="652"/>
                    </a:lnTo>
                    <a:lnTo>
                      <a:pt x="1380" y="652"/>
                    </a:lnTo>
                    <a:lnTo>
                      <a:pt x="1372" y="649"/>
                    </a:lnTo>
                    <a:lnTo>
                      <a:pt x="1365" y="646"/>
                    </a:lnTo>
                    <a:lnTo>
                      <a:pt x="1356" y="645"/>
                    </a:lnTo>
                    <a:lnTo>
                      <a:pt x="1356" y="645"/>
                    </a:lnTo>
                    <a:lnTo>
                      <a:pt x="1345" y="645"/>
                    </a:lnTo>
                    <a:lnTo>
                      <a:pt x="1334" y="643"/>
                    </a:lnTo>
                    <a:lnTo>
                      <a:pt x="1311" y="643"/>
                    </a:lnTo>
                    <a:lnTo>
                      <a:pt x="1311" y="643"/>
                    </a:lnTo>
                    <a:lnTo>
                      <a:pt x="1275" y="641"/>
                    </a:lnTo>
                    <a:lnTo>
                      <a:pt x="1258" y="639"/>
                    </a:lnTo>
                    <a:lnTo>
                      <a:pt x="1241" y="638"/>
                    </a:lnTo>
                    <a:lnTo>
                      <a:pt x="1241" y="638"/>
                    </a:lnTo>
                    <a:lnTo>
                      <a:pt x="1219" y="639"/>
                    </a:lnTo>
                    <a:lnTo>
                      <a:pt x="1209" y="641"/>
                    </a:lnTo>
                    <a:lnTo>
                      <a:pt x="1198" y="641"/>
                    </a:lnTo>
                    <a:lnTo>
                      <a:pt x="1198" y="641"/>
                    </a:lnTo>
                    <a:lnTo>
                      <a:pt x="1143" y="632"/>
                    </a:lnTo>
                    <a:lnTo>
                      <a:pt x="1085" y="625"/>
                    </a:lnTo>
                    <a:lnTo>
                      <a:pt x="1056" y="621"/>
                    </a:lnTo>
                    <a:lnTo>
                      <a:pt x="1026" y="619"/>
                    </a:lnTo>
                    <a:lnTo>
                      <a:pt x="998" y="619"/>
                    </a:lnTo>
                    <a:lnTo>
                      <a:pt x="972" y="621"/>
                    </a:lnTo>
                    <a:lnTo>
                      <a:pt x="972" y="621"/>
                    </a:lnTo>
                    <a:lnTo>
                      <a:pt x="968" y="619"/>
                    </a:lnTo>
                    <a:lnTo>
                      <a:pt x="963" y="618"/>
                    </a:lnTo>
                    <a:lnTo>
                      <a:pt x="958" y="617"/>
                    </a:lnTo>
                    <a:lnTo>
                      <a:pt x="955" y="615"/>
                    </a:lnTo>
                    <a:lnTo>
                      <a:pt x="955" y="615"/>
                    </a:lnTo>
                    <a:lnTo>
                      <a:pt x="937" y="621"/>
                    </a:lnTo>
                    <a:lnTo>
                      <a:pt x="918" y="628"/>
                    </a:lnTo>
                    <a:lnTo>
                      <a:pt x="902" y="635"/>
                    </a:lnTo>
                    <a:lnTo>
                      <a:pt x="885" y="642"/>
                    </a:lnTo>
                    <a:lnTo>
                      <a:pt x="885" y="642"/>
                    </a:lnTo>
                    <a:lnTo>
                      <a:pt x="868" y="677"/>
                    </a:lnTo>
                    <a:lnTo>
                      <a:pt x="858" y="695"/>
                    </a:lnTo>
                    <a:lnTo>
                      <a:pt x="848" y="712"/>
                    </a:lnTo>
                    <a:lnTo>
                      <a:pt x="837" y="728"/>
                    </a:lnTo>
                    <a:lnTo>
                      <a:pt x="824" y="742"/>
                    </a:lnTo>
                    <a:lnTo>
                      <a:pt x="810" y="756"/>
                    </a:lnTo>
                    <a:lnTo>
                      <a:pt x="795" y="766"/>
                    </a:lnTo>
                    <a:lnTo>
                      <a:pt x="795" y="766"/>
                    </a:lnTo>
                    <a:lnTo>
                      <a:pt x="781" y="773"/>
                    </a:lnTo>
                    <a:lnTo>
                      <a:pt x="765" y="778"/>
                    </a:lnTo>
                    <a:lnTo>
                      <a:pt x="749" y="782"/>
                    </a:lnTo>
                    <a:lnTo>
                      <a:pt x="732" y="785"/>
                    </a:lnTo>
                    <a:lnTo>
                      <a:pt x="713" y="785"/>
                    </a:lnTo>
                    <a:lnTo>
                      <a:pt x="695" y="785"/>
                    </a:lnTo>
                    <a:lnTo>
                      <a:pt x="677" y="781"/>
                    </a:lnTo>
                    <a:lnTo>
                      <a:pt x="659" y="777"/>
                    </a:lnTo>
                    <a:lnTo>
                      <a:pt x="659" y="777"/>
                    </a:lnTo>
                    <a:lnTo>
                      <a:pt x="660" y="780"/>
                    </a:lnTo>
                    <a:lnTo>
                      <a:pt x="661" y="781"/>
                    </a:lnTo>
                    <a:lnTo>
                      <a:pt x="666" y="785"/>
                    </a:lnTo>
                    <a:lnTo>
                      <a:pt x="668" y="788"/>
                    </a:lnTo>
                    <a:lnTo>
                      <a:pt x="670" y="791"/>
                    </a:lnTo>
                    <a:lnTo>
                      <a:pt x="671" y="794"/>
                    </a:lnTo>
                    <a:lnTo>
                      <a:pt x="671" y="794"/>
                    </a:lnTo>
                    <a:lnTo>
                      <a:pt x="668" y="799"/>
                    </a:lnTo>
                    <a:lnTo>
                      <a:pt x="667" y="802"/>
                    </a:lnTo>
                    <a:lnTo>
                      <a:pt x="664" y="805"/>
                    </a:lnTo>
                    <a:lnTo>
                      <a:pt x="664" y="805"/>
                    </a:lnTo>
                    <a:lnTo>
                      <a:pt x="657" y="805"/>
                    </a:lnTo>
                    <a:lnTo>
                      <a:pt x="653" y="805"/>
                    </a:lnTo>
                    <a:lnTo>
                      <a:pt x="643" y="802"/>
                    </a:lnTo>
                    <a:lnTo>
                      <a:pt x="635" y="799"/>
                    </a:lnTo>
                    <a:lnTo>
                      <a:pt x="629" y="798"/>
                    </a:lnTo>
                    <a:lnTo>
                      <a:pt x="624" y="799"/>
                    </a:lnTo>
                    <a:lnTo>
                      <a:pt x="624" y="799"/>
                    </a:lnTo>
                    <a:lnTo>
                      <a:pt x="618" y="802"/>
                    </a:lnTo>
                    <a:lnTo>
                      <a:pt x="612" y="805"/>
                    </a:lnTo>
                    <a:lnTo>
                      <a:pt x="604" y="813"/>
                    </a:lnTo>
                    <a:lnTo>
                      <a:pt x="598" y="816"/>
                    </a:lnTo>
                    <a:lnTo>
                      <a:pt x="594" y="819"/>
                    </a:lnTo>
                    <a:lnTo>
                      <a:pt x="588" y="817"/>
                    </a:lnTo>
                    <a:lnTo>
                      <a:pt x="581" y="815"/>
                    </a:lnTo>
                    <a:lnTo>
                      <a:pt x="581" y="815"/>
                    </a:lnTo>
                    <a:lnTo>
                      <a:pt x="580" y="806"/>
                    </a:lnTo>
                    <a:lnTo>
                      <a:pt x="576" y="799"/>
                    </a:lnTo>
                    <a:lnTo>
                      <a:pt x="573" y="792"/>
                    </a:lnTo>
                    <a:lnTo>
                      <a:pt x="570" y="785"/>
                    </a:lnTo>
                    <a:lnTo>
                      <a:pt x="570" y="785"/>
                    </a:lnTo>
                    <a:lnTo>
                      <a:pt x="556" y="788"/>
                    </a:lnTo>
                    <a:lnTo>
                      <a:pt x="542" y="788"/>
                    </a:lnTo>
                    <a:lnTo>
                      <a:pt x="530" y="785"/>
                    </a:lnTo>
                    <a:lnTo>
                      <a:pt x="517" y="782"/>
                    </a:lnTo>
                    <a:lnTo>
                      <a:pt x="492" y="774"/>
                    </a:lnTo>
                    <a:lnTo>
                      <a:pt x="479" y="770"/>
                    </a:lnTo>
                    <a:lnTo>
                      <a:pt x="465" y="766"/>
                    </a:lnTo>
                    <a:lnTo>
                      <a:pt x="465" y="766"/>
                    </a:lnTo>
                    <a:close/>
                    <a:moveTo>
                      <a:pt x="1344" y="955"/>
                    </a:moveTo>
                    <a:lnTo>
                      <a:pt x="1344" y="955"/>
                    </a:lnTo>
                    <a:lnTo>
                      <a:pt x="1372" y="938"/>
                    </a:lnTo>
                    <a:lnTo>
                      <a:pt x="1384" y="930"/>
                    </a:lnTo>
                    <a:lnTo>
                      <a:pt x="1398" y="921"/>
                    </a:lnTo>
                    <a:lnTo>
                      <a:pt x="1398" y="921"/>
                    </a:lnTo>
                    <a:lnTo>
                      <a:pt x="1427" y="906"/>
                    </a:lnTo>
                    <a:lnTo>
                      <a:pt x="1453" y="888"/>
                    </a:lnTo>
                    <a:lnTo>
                      <a:pt x="1504" y="851"/>
                    </a:lnTo>
                    <a:lnTo>
                      <a:pt x="1504" y="851"/>
                    </a:lnTo>
                    <a:lnTo>
                      <a:pt x="1529" y="836"/>
                    </a:lnTo>
                    <a:lnTo>
                      <a:pt x="1554" y="820"/>
                    </a:lnTo>
                    <a:lnTo>
                      <a:pt x="1578" y="805"/>
                    </a:lnTo>
                    <a:lnTo>
                      <a:pt x="1589" y="798"/>
                    </a:lnTo>
                    <a:lnTo>
                      <a:pt x="1598" y="788"/>
                    </a:lnTo>
                    <a:lnTo>
                      <a:pt x="1598" y="788"/>
                    </a:lnTo>
                    <a:lnTo>
                      <a:pt x="1603" y="781"/>
                    </a:lnTo>
                    <a:lnTo>
                      <a:pt x="1608" y="773"/>
                    </a:lnTo>
                    <a:lnTo>
                      <a:pt x="1612" y="764"/>
                    </a:lnTo>
                    <a:lnTo>
                      <a:pt x="1616" y="754"/>
                    </a:lnTo>
                    <a:lnTo>
                      <a:pt x="1617" y="744"/>
                    </a:lnTo>
                    <a:lnTo>
                      <a:pt x="1619" y="735"/>
                    </a:lnTo>
                    <a:lnTo>
                      <a:pt x="1619" y="725"/>
                    </a:lnTo>
                    <a:lnTo>
                      <a:pt x="1619" y="714"/>
                    </a:lnTo>
                    <a:lnTo>
                      <a:pt x="1616" y="705"/>
                    </a:lnTo>
                    <a:lnTo>
                      <a:pt x="1613" y="695"/>
                    </a:lnTo>
                    <a:lnTo>
                      <a:pt x="1609" y="687"/>
                    </a:lnTo>
                    <a:lnTo>
                      <a:pt x="1603" y="678"/>
                    </a:lnTo>
                    <a:lnTo>
                      <a:pt x="1596" y="671"/>
                    </a:lnTo>
                    <a:lnTo>
                      <a:pt x="1589" y="666"/>
                    </a:lnTo>
                    <a:lnTo>
                      <a:pt x="1580" y="662"/>
                    </a:lnTo>
                    <a:lnTo>
                      <a:pt x="1570" y="659"/>
                    </a:lnTo>
                    <a:lnTo>
                      <a:pt x="1570" y="659"/>
                    </a:lnTo>
                    <a:lnTo>
                      <a:pt x="1568" y="659"/>
                    </a:lnTo>
                    <a:lnTo>
                      <a:pt x="1564" y="662"/>
                    </a:lnTo>
                    <a:lnTo>
                      <a:pt x="1561" y="664"/>
                    </a:lnTo>
                    <a:lnTo>
                      <a:pt x="1559" y="667"/>
                    </a:lnTo>
                    <a:lnTo>
                      <a:pt x="1559" y="667"/>
                    </a:lnTo>
                    <a:lnTo>
                      <a:pt x="1553" y="669"/>
                    </a:lnTo>
                    <a:lnTo>
                      <a:pt x="1546" y="670"/>
                    </a:lnTo>
                    <a:lnTo>
                      <a:pt x="1533" y="676"/>
                    </a:lnTo>
                    <a:lnTo>
                      <a:pt x="1508" y="688"/>
                    </a:lnTo>
                    <a:lnTo>
                      <a:pt x="1508" y="688"/>
                    </a:lnTo>
                    <a:lnTo>
                      <a:pt x="1488" y="698"/>
                    </a:lnTo>
                    <a:lnTo>
                      <a:pt x="1470" y="708"/>
                    </a:lnTo>
                    <a:lnTo>
                      <a:pt x="1470" y="708"/>
                    </a:lnTo>
                    <a:lnTo>
                      <a:pt x="1421" y="736"/>
                    </a:lnTo>
                    <a:lnTo>
                      <a:pt x="1370" y="764"/>
                    </a:lnTo>
                    <a:lnTo>
                      <a:pt x="1320" y="789"/>
                    </a:lnTo>
                    <a:lnTo>
                      <a:pt x="1268" y="815"/>
                    </a:lnTo>
                    <a:lnTo>
                      <a:pt x="1215" y="840"/>
                    </a:lnTo>
                    <a:lnTo>
                      <a:pt x="1161" y="864"/>
                    </a:lnTo>
                    <a:lnTo>
                      <a:pt x="1052" y="909"/>
                    </a:lnTo>
                    <a:lnTo>
                      <a:pt x="1052" y="909"/>
                    </a:lnTo>
                    <a:lnTo>
                      <a:pt x="1059" y="919"/>
                    </a:lnTo>
                    <a:lnTo>
                      <a:pt x="1066" y="928"/>
                    </a:lnTo>
                    <a:lnTo>
                      <a:pt x="1073" y="938"/>
                    </a:lnTo>
                    <a:lnTo>
                      <a:pt x="1078" y="951"/>
                    </a:lnTo>
                    <a:lnTo>
                      <a:pt x="1087" y="975"/>
                    </a:lnTo>
                    <a:lnTo>
                      <a:pt x="1094" y="1001"/>
                    </a:lnTo>
                    <a:lnTo>
                      <a:pt x="1097" y="1028"/>
                    </a:lnTo>
                    <a:lnTo>
                      <a:pt x="1097" y="1056"/>
                    </a:lnTo>
                    <a:lnTo>
                      <a:pt x="1097" y="1069"/>
                    </a:lnTo>
                    <a:lnTo>
                      <a:pt x="1094" y="1081"/>
                    </a:lnTo>
                    <a:lnTo>
                      <a:pt x="1091" y="1094"/>
                    </a:lnTo>
                    <a:lnTo>
                      <a:pt x="1087" y="1105"/>
                    </a:lnTo>
                    <a:lnTo>
                      <a:pt x="1087" y="1105"/>
                    </a:lnTo>
                    <a:lnTo>
                      <a:pt x="1147" y="1070"/>
                    </a:lnTo>
                    <a:lnTo>
                      <a:pt x="1213" y="1032"/>
                    </a:lnTo>
                    <a:lnTo>
                      <a:pt x="1281" y="992"/>
                    </a:lnTo>
                    <a:lnTo>
                      <a:pt x="1344" y="955"/>
                    </a:lnTo>
                    <a:lnTo>
                      <a:pt x="1344" y="955"/>
                    </a:lnTo>
                    <a:close/>
                    <a:moveTo>
                      <a:pt x="626" y="778"/>
                    </a:moveTo>
                    <a:lnTo>
                      <a:pt x="626" y="778"/>
                    </a:lnTo>
                    <a:lnTo>
                      <a:pt x="635" y="782"/>
                    </a:lnTo>
                    <a:lnTo>
                      <a:pt x="640" y="784"/>
                    </a:lnTo>
                    <a:lnTo>
                      <a:pt x="643" y="784"/>
                    </a:lnTo>
                    <a:lnTo>
                      <a:pt x="645" y="784"/>
                    </a:lnTo>
                    <a:lnTo>
                      <a:pt x="645" y="784"/>
                    </a:lnTo>
                    <a:lnTo>
                      <a:pt x="643" y="782"/>
                    </a:lnTo>
                    <a:lnTo>
                      <a:pt x="642" y="781"/>
                    </a:lnTo>
                    <a:lnTo>
                      <a:pt x="642" y="774"/>
                    </a:lnTo>
                    <a:lnTo>
                      <a:pt x="642" y="774"/>
                    </a:lnTo>
                    <a:lnTo>
                      <a:pt x="632" y="774"/>
                    </a:lnTo>
                    <a:lnTo>
                      <a:pt x="629" y="775"/>
                    </a:lnTo>
                    <a:lnTo>
                      <a:pt x="626" y="778"/>
                    </a:lnTo>
                    <a:lnTo>
                      <a:pt x="626" y="778"/>
                    </a:lnTo>
                    <a:close/>
                    <a:moveTo>
                      <a:pt x="588" y="781"/>
                    </a:moveTo>
                    <a:lnTo>
                      <a:pt x="588" y="781"/>
                    </a:lnTo>
                    <a:lnTo>
                      <a:pt x="588" y="784"/>
                    </a:lnTo>
                    <a:lnTo>
                      <a:pt x="588" y="785"/>
                    </a:lnTo>
                    <a:lnTo>
                      <a:pt x="587" y="785"/>
                    </a:lnTo>
                    <a:lnTo>
                      <a:pt x="587" y="785"/>
                    </a:lnTo>
                    <a:lnTo>
                      <a:pt x="590" y="794"/>
                    </a:lnTo>
                    <a:lnTo>
                      <a:pt x="594" y="799"/>
                    </a:lnTo>
                    <a:lnTo>
                      <a:pt x="594" y="799"/>
                    </a:lnTo>
                    <a:lnTo>
                      <a:pt x="601" y="795"/>
                    </a:lnTo>
                    <a:lnTo>
                      <a:pt x="607" y="791"/>
                    </a:lnTo>
                    <a:lnTo>
                      <a:pt x="617" y="780"/>
                    </a:lnTo>
                    <a:lnTo>
                      <a:pt x="617" y="780"/>
                    </a:lnTo>
                    <a:lnTo>
                      <a:pt x="610" y="782"/>
                    </a:lnTo>
                    <a:lnTo>
                      <a:pt x="603" y="782"/>
                    </a:lnTo>
                    <a:lnTo>
                      <a:pt x="588" y="781"/>
                    </a:lnTo>
                    <a:lnTo>
                      <a:pt x="588" y="781"/>
                    </a:lnTo>
                    <a:close/>
                    <a:moveTo>
                      <a:pt x="1689" y="798"/>
                    </a:moveTo>
                    <a:lnTo>
                      <a:pt x="1689" y="798"/>
                    </a:lnTo>
                    <a:lnTo>
                      <a:pt x="1679" y="795"/>
                    </a:lnTo>
                    <a:lnTo>
                      <a:pt x="1671" y="794"/>
                    </a:lnTo>
                    <a:lnTo>
                      <a:pt x="1650" y="794"/>
                    </a:lnTo>
                    <a:lnTo>
                      <a:pt x="1630" y="794"/>
                    </a:lnTo>
                    <a:lnTo>
                      <a:pt x="1612" y="794"/>
                    </a:lnTo>
                    <a:lnTo>
                      <a:pt x="1612" y="794"/>
                    </a:lnTo>
                    <a:lnTo>
                      <a:pt x="1602" y="803"/>
                    </a:lnTo>
                    <a:lnTo>
                      <a:pt x="1592" y="813"/>
                    </a:lnTo>
                    <a:lnTo>
                      <a:pt x="1581" y="820"/>
                    </a:lnTo>
                    <a:lnTo>
                      <a:pt x="1570" y="829"/>
                    </a:lnTo>
                    <a:lnTo>
                      <a:pt x="1546" y="843"/>
                    </a:lnTo>
                    <a:lnTo>
                      <a:pt x="1522" y="857"/>
                    </a:lnTo>
                    <a:lnTo>
                      <a:pt x="1522" y="857"/>
                    </a:lnTo>
                    <a:lnTo>
                      <a:pt x="1493" y="879"/>
                    </a:lnTo>
                    <a:lnTo>
                      <a:pt x="1463" y="900"/>
                    </a:lnTo>
                    <a:lnTo>
                      <a:pt x="1463" y="900"/>
                    </a:lnTo>
                    <a:lnTo>
                      <a:pt x="1432" y="921"/>
                    </a:lnTo>
                    <a:lnTo>
                      <a:pt x="1400" y="941"/>
                    </a:lnTo>
                    <a:lnTo>
                      <a:pt x="1335" y="978"/>
                    </a:lnTo>
                    <a:lnTo>
                      <a:pt x="1335" y="978"/>
                    </a:lnTo>
                    <a:lnTo>
                      <a:pt x="1271" y="1015"/>
                    </a:lnTo>
                    <a:lnTo>
                      <a:pt x="1206" y="1053"/>
                    </a:lnTo>
                    <a:lnTo>
                      <a:pt x="1140" y="1091"/>
                    </a:lnTo>
                    <a:lnTo>
                      <a:pt x="1108" y="1109"/>
                    </a:lnTo>
                    <a:lnTo>
                      <a:pt x="1076" y="1128"/>
                    </a:lnTo>
                    <a:lnTo>
                      <a:pt x="1076" y="1128"/>
                    </a:lnTo>
                    <a:lnTo>
                      <a:pt x="1066" y="1129"/>
                    </a:lnTo>
                    <a:lnTo>
                      <a:pt x="1059" y="1132"/>
                    </a:lnTo>
                    <a:lnTo>
                      <a:pt x="1053" y="1133"/>
                    </a:lnTo>
                    <a:lnTo>
                      <a:pt x="1048" y="1135"/>
                    </a:lnTo>
                    <a:lnTo>
                      <a:pt x="1048" y="1135"/>
                    </a:lnTo>
                    <a:lnTo>
                      <a:pt x="1045" y="1133"/>
                    </a:lnTo>
                    <a:lnTo>
                      <a:pt x="1043" y="1133"/>
                    </a:lnTo>
                    <a:lnTo>
                      <a:pt x="1042" y="1132"/>
                    </a:lnTo>
                    <a:lnTo>
                      <a:pt x="1042" y="1135"/>
                    </a:lnTo>
                    <a:lnTo>
                      <a:pt x="1042" y="1135"/>
                    </a:lnTo>
                    <a:lnTo>
                      <a:pt x="1035" y="1131"/>
                    </a:lnTo>
                    <a:lnTo>
                      <a:pt x="1028" y="1128"/>
                    </a:lnTo>
                    <a:lnTo>
                      <a:pt x="1021" y="1126"/>
                    </a:lnTo>
                    <a:lnTo>
                      <a:pt x="1014" y="1126"/>
                    </a:lnTo>
                    <a:lnTo>
                      <a:pt x="997" y="1126"/>
                    </a:lnTo>
                    <a:lnTo>
                      <a:pt x="989" y="1126"/>
                    </a:lnTo>
                    <a:lnTo>
                      <a:pt x="979" y="1126"/>
                    </a:lnTo>
                    <a:lnTo>
                      <a:pt x="979" y="1126"/>
                    </a:lnTo>
                    <a:lnTo>
                      <a:pt x="963" y="1124"/>
                    </a:lnTo>
                    <a:lnTo>
                      <a:pt x="948" y="1119"/>
                    </a:lnTo>
                    <a:lnTo>
                      <a:pt x="932" y="1115"/>
                    </a:lnTo>
                    <a:lnTo>
                      <a:pt x="917" y="1112"/>
                    </a:lnTo>
                    <a:lnTo>
                      <a:pt x="917" y="1112"/>
                    </a:lnTo>
                    <a:lnTo>
                      <a:pt x="882" y="1107"/>
                    </a:lnTo>
                    <a:lnTo>
                      <a:pt x="844" y="1101"/>
                    </a:lnTo>
                    <a:lnTo>
                      <a:pt x="844" y="1101"/>
                    </a:lnTo>
                    <a:lnTo>
                      <a:pt x="785" y="1091"/>
                    </a:lnTo>
                    <a:lnTo>
                      <a:pt x="730" y="1084"/>
                    </a:lnTo>
                    <a:lnTo>
                      <a:pt x="624" y="1073"/>
                    </a:lnTo>
                    <a:lnTo>
                      <a:pt x="624" y="1073"/>
                    </a:lnTo>
                    <a:lnTo>
                      <a:pt x="587" y="1069"/>
                    </a:lnTo>
                    <a:lnTo>
                      <a:pt x="551" y="1063"/>
                    </a:lnTo>
                    <a:lnTo>
                      <a:pt x="513" y="1058"/>
                    </a:lnTo>
                    <a:lnTo>
                      <a:pt x="475" y="1052"/>
                    </a:lnTo>
                    <a:lnTo>
                      <a:pt x="475" y="1052"/>
                    </a:lnTo>
                    <a:lnTo>
                      <a:pt x="400" y="1044"/>
                    </a:lnTo>
                    <a:lnTo>
                      <a:pt x="326" y="1032"/>
                    </a:lnTo>
                    <a:lnTo>
                      <a:pt x="176" y="1008"/>
                    </a:lnTo>
                    <a:lnTo>
                      <a:pt x="176" y="1008"/>
                    </a:lnTo>
                    <a:lnTo>
                      <a:pt x="152" y="1022"/>
                    </a:lnTo>
                    <a:lnTo>
                      <a:pt x="128" y="1035"/>
                    </a:lnTo>
                    <a:lnTo>
                      <a:pt x="103" y="1048"/>
                    </a:lnTo>
                    <a:lnTo>
                      <a:pt x="76" y="1058"/>
                    </a:lnTo>
                    <a:lnTo>
                      <a:pt x="76" y="1058"/>
                    </a:lnTo>
                    <a:lnTo>
                      <a:pt x="62" y="1063"/>
                    </a:lnTo>
                    <a:lnTo>
                      <a:pt x="47" y="1069"/>
                    </a:lnTo>
                    <a:lnTo>
                      <a:pt x="40" y="1072"/>
                    </a:lnTo>
                    <a:lnTo>
                      <a:pt x="34" y="1076"/>
                    </a:lnTo>
                    <a:lnTo>
                      <a:pt x="31" y="1081"/>
                    </a:lnTo>
                    <a:lnTo>
                      <a:pt x="30" y="1090"/>
                    </a:lnTo>
                    <a:lnTo>
                      <a:pt x="30" y="1090"/>
                    </a:lnTo>
                    <a:lnTo>
                      <a:pt x="63" y="1088"/>
                    </a:lnTo>
                    <a:lnTo>
                      <a:pt x="99" y="1090"/>
                    </a:lnTo>
                    <a:lnTo>
                      <a:pt x="134" y="1093"/>
                    </a:lnTo>
                    <a:lnTo>
                      <a:pt x="170" y="1097"/>
                    </a:lnTo>
                    <a:lnTo>
                      <a:pt x="243" y="1107"/>
                    </a:lnTo>
                    <a:lnTo>
                      <a:pt x="280" y="1111"/>
                    </a:lnTo>
                    <a:lnTo>
                      <a:pt x="315" y="1114"/>
                    </a:lnTo>
                    <a:lnTo>
                      <a:pt x="315" y="1114"/>
                    </a:lnTo>
                    <a:lnTo>
                      <a:pt x="406" y="1122"/>
                    </a:lnTo>
                    <a:lnTo>
                      <a:pt x="500" y="1131"/>
                    </a:lnTo>
                    <a:lnTo>
                      <a:pt x="593" y="1142"/>
                    </a:lnTo>
                    <a:lnTo>
                      <a:pt x="687" y="1154"/>
                    </a:lnTo>
                    <a:lnTo>
                      <a:pt x="687" y="1154"/>
                    </a:lnTo>
                    <a:lnTo>
                      <a:pt x="760" y="1163"/>
                    </a:lnTo>
                    <a:lnTo>
                      <a:pt x="796" y="1167"/>
                    </a:lnTo>
                    <a:lnTo>
                      <a:pt x="831" y="1170"/>
                    </a:lnTo>
                    <a:lnTo>
                      <a:pt x="831" y="1170"/>
                    </a:lnTo>
                    <a:lnTo>
                      <a:pt x="913" y="1173"/>
                    </a:lnTo>
                    <a:lnTo>
                      <a:pt x="952" y="1175"/>
                    </a:lnTo>
                    <a:lnTo>
                      <a:pt x="991" y="1180"/>
                    </a:lnTo>
                    <a:lnTo>
                      <a:pt x="991" y="1180"/>
                    </a:lnTo>
                    <a:lnTo>
                      <a:pt x="1017" y="1185"/>
                    </a:lnTo>
                    <a:lnTo>
                      <a:pt x="1031" y="1188"/>
                    </a:lnTo>
                    <a:lnTo>
                      <a:pt x="1043" y="1191"/>
                    </a:lnTo>
                    <a:lnTo>
                      <a:pt x="1043" y="1191"/>
                    </a:lnTo>
                    <a:lnTo>
                      <a:pt x="1053" y="1191"/>
                    </a:lnTo>
                    <a:lnTo>
                      <a:pt x="1062" y="1190"/>
                    </a:lnTo>
                    <a:lnTo>
                      <a:pt x="1070" y="1191"/>
                    </a:lnTo>
                    <a:lnTo>
                      <a:pt x="1074" y="1192"/>
                    </a:lnTo>
                    <a:lnTo>
                      <a:pt x="1078" y="1194"/>
                    </a:lnTo>
                    <a:lnTo>
                      <a:pt x="1078" y="1194"/>
                    </a:lnTo>
                    <a:lnTo>
                      <a:pt x="1088" y="1185"/>
                    </a:lnTo>
                    <a:lnTo>
                      <a:pt x="1099" y="1177"/>
                    </a:lnTo>
                    <a:lnTo>
                      <a:pt x="1105" y="1175"/>
                    </a:lnTo>
                    <a:lnTo>
                      <a:pt x="1111" y="1174"/>
                    </a:lnTo>
                    <a:lnTo>
                      <a:pt x="1118" y="1175"/>
                    </a:lnTo>
                    <a:lnTo>
                      <a:pt x="1123" y="1178"/>
                    </a:lnTo>
                    <a:lnTo>
                      <a:pt x="1123" y="1178"/>
                    </a:lnTo>
                    <a:lnTo>
                      <a:pt x="1153" y="1156"/>
                    </a:lnTo>
                    <a:lnTo>
                      <a:pt x="1184" y="1135"/>
                    </a:lnTo>
                    <a:lnTo>
                      <a:pt x="1216" y="1115"/>
                    </a:lnTo>
                    <a:lnTo>
                      <a:pt x="1248" y="1097"/>
                    </a:lnTo>
                    <a:lnTo>
                      <a:pt x="1248" y="1097"/>
                    </a:lnTo>
                    <a:lnTo>
                      <a:pt x="1281" y="1077"/>
                    </a:lnTo>
                    <a:lnTo>
                      <a:pt x="1311" y="1056"/>
                    </a:lnTo>
                    <a:lnTo>
                      <a:pt x="1342" y="1035"/>
                    </a:lnTo>
                    <a:lnTo>
                      <a:pt x="1373" y="1014"/>
                    </a:lnTo>
                    <a:lnTo>
                      <a:pt x="1373" y="1014"/>
                    </a:lnTo>
                    <a:lnTo>
                      <a:pt x="1438" y="973"/>
                    </a:lnTo>
                    <a:lnTo>
                      <a:pt x="1469" y="954"/>
                    </a:lnTo>
                    <a:lnTo>
                      <a:pt x="1500" y="934"/>
                    </a:lnTo>
                    <a:lnTo>
                      <a:pt x="1500" y="934"/>
                    </a:lnTo>
                    <a:lnTo>
                      <a:pt x="1530" y="913"/>
                    </a:lnTo>
                    <a:lnTo>
                      <a:pt x="1561" y="890"/>
                    </a:lnTo>
                    <a:lnTo>
                      <a:pt x="1589" y="867"/>
                    </a:lnTo>
                    <a:lnTo>
                      <a:pt x="1619" y="844"/>
                    </a:lnTo>
                    <a:lnTo>
                      <a:pt x="1619" y="844"/>
                    </a:lnTo>
                    <a:lnTo>
                      <a:pt x="1632" y="836"/>
                    </a:lnTo>
                    <a:lnTo>
                      <a:pt x="1643" y="827"/>
                    </a:lnTo>
                    <a:lnTo>
                      <a:pt x="1655" y="820"/>
                    </a:lnTo>
                    <a:lnTo>
                      <a:pt x="1662" y="817"/>
                    </a:lnTo>
                    <a:lnTo>
                      <a:pt x="1669" y="816"/>
                    </a:lnTo>
                    <a:lnTo>
                      <a:pt x="1669" y="816"/>
                    </a:lnTo>
                    <a:lnTo>
                      <a:pt x="1671" y="820"/>
                    </a:lnTo>
                    <a:lnTo>
                      <a:pt x="1671" y="823"/>
                    </a:lnTo>
                    <a:lnTo>
                      <a:pt x="1669" y="826"/>
                    </a:lnTo>
                    <a:lnTo>
                      <a:pt x="1667" y="829"/>
                    </a:lnTo>
                    <a:lnTo>
                      <a:pt x="1661" y="833"/>
                    </a:lnTo>
                    <a:lnTo>
                      <a:pt x="1655" y="836"/>
                    </a:lnTo>
                    <a:lnTo>
                      <a:pt x="1655" y="836"/>
                    </a:lnTo>
                    <a:lnTo>
                      <a:pt x="1664" y="846"/>
                    </a:lnTo>
                    <a:lnTo>
                      <a:pt x="1672" y="855"/>
                    </a:lnTo>
                    <a:lnTo>
                      <a:pt x="1679" y="867"/>
                    </a:lnTo>
                    <a:lnTo>
                      <a:pt x="1685" y="878"/>
                    </a:lnTo>
                    <a:lnTo>
                      <a:pt x="1689" y="890"/>
                    </a:lnTo>
                    <a:lnTo>
                      <a:pt x="1692" y="903"/>
                    </a:lnTo>
                    <a:lnTo>
                      <a:pt x="1695" y="917"/>
                    </a:lnTo>
                    <a:lnTo>
                      <a:pt x="1696" y="931"/>
                    </a:lnTo>
                    <a:lnTo>
                      <a:pt x="1697" y="959"/>
                    </a:lnTo>
                    <a:lnTo>
                      <a:pt x="1696" y="989"/>
                    </a:lnTo>
                    <a:lnTo>
                      <a:pt x="1693" y="1018"/>
                    </a:lnTo>
                    <a:lnTo>
                      <a:pt x="1689" y="1048"/>
                    </a:lnTo>
                    <a:lnTo>
                      <a:pt x="1689" y="1048"/>
                    </a:lnTo>
                    <a:lnTo>
                      <a:pt x="1699" y="1035"/>
                    </a:lnTo>
                    <a:lnTo>
                      <a:pt x="1707" y="1022"/>
                    </a:lnTo>
                    <a:lnTo>
                      <a:pt x="1714" y="1007"/>
                    </a:lnTo>
                    <a:lnTo>
                      <a:pt x="1720" y="992"/>
                    </a:lnTo>
                    <a:lnTo>
                      <a:pt x="1724" y="975"/>
                    </a:lnTo>
                    <a:lnTo>
                      <a:pt x="1727" y="958"/>
                    </a:lnTo>
                    <a:lnTo>
                      <a:pt x="1728" y="940"/>
                    </a:lnTo>
                    <a:lnTo>
                      <a:pt x="1728" y="923"/>
                    </a:lnTo>
                    <a:lnTo>
                      <a:pt x="1728" y="905"/>
                    </a:lnTo>
                    <a:lnTo>
                      <a:pt x="1726" y="886"/>
                    </a:lnTo>
                    <a:lnTo>
                      <a:pt x="1721" y="869"/>
                    </a:lnTo>
                    <a:lnTo>
                      <a:pt x="1717" y="853"/>
                    </a:lnTo>
                    <a:lnTo>
                      <a:pt x="1712" y="837"/>
                    </a:lnTo>
                    <a:lnTo>
                      <a:pt x="1705" y="823"/>
                    </a:lnTo>
                    <a:lnTo>
                      <a:pt x="1697" y="809"/>
                    </a:lnTo>
                    <a:lnTo>
                      <a:pt x="1689" y="798"/>
                    </a:lnTo>
                    <a:lnTo>
                      <a:pt x="1689" y="798"/>
                    </a:lnTo>
                    <a:close/>
                    <a:moveTo>
                      <a:pt x="521" y="876"/>
                    </a:moveTo>
                    <a:lnTo>
                      <a:pt x="521" y="876"/>
                    </a:lnTo>
                    <a:lnTo>
                      <a:pt x="466" y="871"/>
                    </a:lnTo>
                    <a:lnTo>
                      <a:pt x="413" y="868"/>
                    </a:lnTo>
                    <a:lnTo>
                      <a:pt x="308" y="864"/>
                    </a:lnTo>
                    <a:lnTo>
                      <a:pt x="256" y="860"/>
                    </a:lnTo>
                    <a:lnTo>
                      <a:pt x="204" y="855"/>
                    </a:lnTo>
                    <a:lnTo>
                      <a:pt x="179" y="851"/>
                    </a:lnTo>
                    <a:lnTo>
                      <a:pt x="155" y="847"/>
                    </a:lnTo>
                    <a:lnTo>
                      <a:pt x="131" y="841"/>
                    </a:lnTo>
                    <a:lnTo>
                      <a:pt x="107" y="836"/>
                    </a:lnTo>
                    <a:lnTo>
                      <a:pt x="107" y="836"/>
                    </a:lnTo>
                    <a:lnTo>
                      <a:pt x="104" y="837"/>
                    </a:lnTo>
                    <a:lnTo>
                      <a:pt x="103" y="837"/>
                    </a:lnTo>
                    <a:lnTo>
                      <a:pt x="103" y="837"/>
                    </a:lnTo>
                    <a:lnTo>
                      <a:pt x="104" y="843"/>
                    </a:lnTo>
                    <a:lnTo>
                      <a:pt x="106" y="847"/>
                    </a:lnTo>
                    <a:lnTo>
                      <a:pt x="108" y="850"/>
                    </a:lnTo>
                    <a:lnTo>
                      <a:pt x="111" y="851"/>
                    </a:lnTo>
                    <a:lnTo>
                      <a:pt x="120" y="853"/>
                    </a:lnTo>
                    <a:lnTo>
                      <a:pt x="128" y="853"/>
                    </a:lnTo>
                    <a:lnTo>
                      <a:pt x="138" y="853"/>
                    </a:lnTo>
                    <a:lnTo>
                      <a:pt x="148" y="853"/>
                    </a:lnTo>
                    <a:lnTo>
                      <a:pt x="158" y="854"/>
                    </a:lnTo>
                    <a:lnTo>
                      <a:pt x="160" y="855"/>
                    </a:lnTo>
                    <a:lnTo>
                      <a:pt x="165" y="858"/>
                    </a:lnTo>
                    <a:lnTo>
                      <a:pt x="165" y="858"/>
                    </a:lnTo>
                    <a:lnTo>
                      <a:pt x="156" y="861"/>
                    </a:lnTo>
                    <a:lnTo>
                      <a:pt x="148" y="862"/>
                    </a:lnTo>
                    <a:lnTo>
                      <a:pt x="129" y="864"/>
                    </a:lnTo>
                    <a:lnTo>
                      <a:pt x="121" y="865"/>
                    </a:lnTo>
                    <a:lnTo>
                      <a:pt x="114" y="867"/>
                    </a:lnTo>
                    <a:lnTo>
                      <a:pt x="108" y="871"/>
                    </a:lnTo>
                    <a:lnTo>
                      <a:pt x="107" y="874"/>
                    </a:lnTo>
                    <a:lnTo>
                      <a:pt x="104" y="878"/>
                    </a:lnTo>
                    <a:lnTo>
                      <a:pt x="104" y="878"/>
                    </a:lnTo>
                    <a:lnTo>
                      <a:pt x="118" y="879"/>
                    </a:lnTo>
                    <a:lnTo>
                      <a:pt x="131" y="882"/>
                    </a:lnTo>
                    <a:lnTo>
                      <a:pt x="156" y="888"/>
                    </a:lnTo>
                    <a:lnTo>
                      <a:pt x="156" y="888"/>
                    </a:lnTo>
                    <a:lnTo>
                      <a:pt x="181" y="893"/>
                    </a:lnTo>
                    <a:lnTo>
                      <a:pt x="194" y="897"/>
                    </a:lnTo>
                    <a:lnTo>
                      <a:pt x="200" y="900"/>
                    </a:lnTo>
                    <a:lnTo>
                      <a:pt x="204" y="905"/>
                    </a:lnTo>
                    <a:lnTo>
                      <a:pt x="204" y="905"/>
                    </a:lnTo>
                    <a:lnTo>
                      <a:pt x="190" y="903"/>
                    </a:lnTo>
                    <a:lnTo>
                      <a:pt x="177" y="900"/>
                    </a:lnTo>
                    <a:lnTo>
                      <a:pt x="152" y="896"/>
                    </a:lnTo>
                    <a:lnTo>
                      <a:pt x="141" y="893"/>
                    </a:lnTo>
                    <a:lnTo>
                      <a:pt x="128" y="892"/>
                    </a:lnTo>
                    <a:lnTo>
                      <a:pt x="117" y="893"/>
                    </a:lnTo>
                    <a:lnTo>
                      <a:pt x="104" y="895"/>
                    </a:lnTo>
                    <a:lnTo>
                      <a:pt x="104" y="895"/>
                    </a:lnTo>
                    <a:lnTo>
                      <a:pt x="106" y="905"/>
                    </a:lnTo>
                    <a:lnTo>
                      <a:pt x="104" y="907"/>
                    </a:lnTo>
                    <a:lnTo>
                      <a:pt x="103" y="912"/>
                    </a:lnTo>
                    <a:lnTo>
                      <a:pt x="103" y="912"/>
                    </a:lnTo>
                    <a:lnTo>
                      <a:pt x="141" y="917"/>
                    </a:lnTo>
                    <a:lnTo>
                      <a:pt x="176" y="920"/>
                    </a:lnTo>
                    <a:lnTo>
                      <a:pt x="211" y="924"/>
                    </a:lnTo>
                    <a:lnTo>
                      <a:pt x="249" y="930"/>
                    </a:lnTo>
                    <a:lnTo>
                      <a:pt x="249" y="930"/>
                    </a:lnTo>
                    <a:lnTo>
                      <a:pt x="273" y="937"/>
                    </a:lnTo>
                    <a:lnTo>
                      <a:pt x="298" y="944"/>
                    </a:lnTo>
                    <a:lnTo>
                      <a:pt x="323" y="951"/>
                    </a:lnTo>
                    <a:lnTo>
                      <a:pt x="350" y="956"/>
                    </a:lnTo>
                    <a:lnTo>
                      <a:pt x="350" y="956"/>
                    </a:lnTo>
                    <a:lnTo>
                      <a:pt x="379" y="961"/>
                    </a:lnTo>
                    <a:lnTo>
                      <a:pt x="410" y="965"/>
                    </a:lnTo>
                    <a:lnTo>
                      <a:pt x="441" y="970"/>
                    </a:lnTo>
                    <a:lnTo>
                      <a:pt x="457" y="975"/>
                    </a:lnTo>
                    <a:lnTo>
                      <a:pt x="472" y="979"/>
                    </a:lnTo>
                    <a:lnTo>
                      <a:pt x="472" y="979"/>
                    </a:lnTo>
                    <a:lnTo>
                      <a:pt x="427" y="973"/>
                    </a:lnTo>
                    <a:lnTo>
                      <a:pt x="379" y="966"/>
                    </a:lnTo>
                    <a:lnTo>
                      <a:pt x="284" y="948"/>
                    </a:lnTo>
                    <a:lnTo>
                      <a:pt x="235" y="938"/>
                    </a:lnTo>
                    <a:lnTo>
                      <a:pt x="187" y="931"/>
                    </a:lnTo>
                    <a:lnTo>
                      <a:pt x="141" y="927"/>
                    </a:lnTo>
                    <a:lnTo>
                      <a:pt x="118" y="927"/>
                    </a:lnTo>
                    <a:lnTo>
                      <a:pt x="96" y="927"/>
                    </a:lnTo>
                    <a:lnTo>
                      <a:pt x="96" y="927"/>
                    </a:lnTo>
                    <a:lnTo>
                      <a:pt x="94" y="937"/>
                    </a:lnTo>
                    <a:lnTo>
                      <a:pt x="93" y="947"/>
                    </a:lnTo>
                    <a:lnTo>
                      <a:pt x="93" y="947"/>
                    </a:lnTo>
                    <a:lnTo>
                      <a:pt x="108" y="948"/>
                    </a:lnTo>
                    <a:lnTo>
                      <a:pt x="125" y="951"/>
                    </a:lnTo>
                    <a:lnTo>
                      <a:pt x="155" y="958"/>
                    </a:lnTo>
                    <a:lnTo>
                      <a:pt x="186" y="965"/>
                    </a:lnTo>
                    <a:lnTo>
                      <a:pt x="215" y="972"/>
                    </a:lnTo>
                    <a:lnTo>
                      <a:pt x="215" y="972"/>
                    </a:lnTo>
                    <a:lnTo>
                      <a:pt x="259" y="980"/>
                    </a:lnTo>
                    <a:lnTo>
                      <a:pt x="301" y="987"/>
                    </a:lnTo>
                    <a:lnTo>
                      <a:pt x="386" y="999"/>
                    </a:lnTo>
                    <a:lnTo>
                      <a:pt x="472" y="1008"/>
                    </a:lnTo>
                    <a:lnTo>
                      <a:pt x="515" y="1014"/>
                    </a:lnTo>
                    <a:lnTo>
                      <a:pt x="558" y="1021"/>
                    </a:lnTo>
                    <a:lnTo>
                      <a:pt x="558" y="1021"/>
                    </a:lnTo>
                    <a:lnTo>
                      <a:pt x="629" y="1031"/>
                    </a:lnTo>
                    <a:lnTo>
                      <a:pt x="701" y="1038"/>
                    </a:lnTo>
                    <a:lnTo>
                      <a:pt x="701" y="1038"/>
                    </a:lnTo>
                    <a:lnTo>
                      <a:pt x="786" y="1046"/>
                    </a:lnTo>
                    <a:lnTo>
                      <a:pt x="866" y="1056"/>
                    </a:lnTo>
                    <a:lnTo>
                      <a:pt x="945" y="1067"/>
                    </a:lnTo>
                    <a:lnTo>
                      <a:pt x="1024" y="1080"/>
                    </a:lnTo>
                    <a:lnTo>
                      <a:pt x="1024" y="1080"/>
                    </a:lnTo>
                    <a:lnTo>
                      <a:pt x="1022" y="1079"/>
                    </a:lnTo>
                    <a:lnTo>
                      <a:pt x="1019" y="1074"/>
                    </a:lnTo>
                    <a:lnTo>
                      <a:pt x="1017" y="1066"/>
                    </a:lnTo>
                    <a:lnTo>
                      <a:pt x="1015" y="1058"/>
                    </a:lnTo>
                    <a:lnTo>
                      <a:pt x="1014" y="1051"/>
                    </a:lnTo>
                    <a:lnTo>
                      <a:pt x="1014" y="1051"/>
                    </a:lnTo>
                    <a:lnTo>
                      <a:pt x="951" y="1044"/>
                    </a:lnTo>
                    <a:lnTo>
                      <a:pt x="883" y="1035"/>
                    </a:lnTo>
                    <a:lnTo>
                      <a:pt x="850" y="1029"/>
                    </a:lnTo>
                    <a:lnTo>
                      <a:pt x="816" y="1025"/>
                    </a:lnTo>
                    <a:lnTo>
                      <a:pt x="785" y="1018"/>
                    </a:lnTo>
                    <a:lnTo>
                      <a:pt x="757" y="1011"/>
                    </a:lnTo>
                    <a:lnTo>
                      <a:pt x="757" y="1011"/>
                    </a:lnTo>
                    <a:lnTo>
                      <a:pt x="819" y="1018"/>
                    </a:lnTo>
                    <a:lnTo>
                      <a:pt x="886" y="1027"/>
                    </a:lnTo>
                    <a:lnTo>
                      <a:pt x="952" y="1032"/>
                    </a:lnTo>
                    <a:lnTo>
                      <a:pt x="1012" y="1035"/>
                    </a:lnTo>
                    <a:lnTo>
                      <a:pt x="1012" y="1035"/>
                    </a:lnTo>
                    <a:lnTo>
                      <a:pt x="1012" y="1029"/>
                    </a:lnTo>
                    <a:lnTo>
                      <a:pt x="1014" y="1025"/>
                    </a:lnTo>
                    <a:lnTo>
                      <a:pt x="1015" y="1021"/>
                    </a:lnTo>
                    <a:lnTo>
                      <a:pt x="1014" y="1018"/>
                    </a:lnTo>
                    <a:lnTo>
                      <a:pt x="1014" y="1018"/>
                    </a:lnTo>
                    <a:lnTo>
                      <a:pt x="1000" y="1018"/>
                    </a:lnTo>
                    <a:lnTo>
                      <a:pt x="986" y="1018"/>
                    </a:lnTo>
                    <a:lnTo>
                      <a:pt x="972" y="1017"/>
                    </a:lnTo>
                    <a:lnTo>
                      <a:pt x="958" y="1014"/>
                    </a:lnTo>
                    <a:lnTo>
                      <a:pt x="930" y="1008"/>
                    </a:lnTo>
                    <a:lnTo>
                      <a:pt x="916" y="1006"/>
                    </a:lnTo>
                    <a:lnTo>
                      <a:pt x="902" y="1004"/>
                    </a:lnTo>
                    <a:lnTo>
                      <a:pt x="902" y="1004"/>
                    </a:lnTo>
                    <a:lnTo>
                      <a:pt x="913" y="1001"/>
                    </a:lnTo>
                    <a:lnTo>
                      <a:pt x="924" y="1000"/>
                    </a:lnTo>
                    <a:lnTo>
                      <a:pt x="937" y="1000"/>
                    </a:lnTo>
                    <a:lnTo>
                      <a:pt x="948" y="1001"/>
                    </a:lnTo>
                    <a:lnTo>
                      <a:pt x="975" y="1006"/>
                    </a:lnTo>
                    <a:lnTo>
                      <a:pt x="987" y="1007"/>
                    </a:lnTo>
                    <a:lnTo>
                      <a:pt x="1001" y="1007"/>
                    </a:lnTo>
                    <a:lnTo>
                      <a:pt x="1001" y="1007"/>
                    </a:lnTo>
                    <a:lnTo>
                      <a:pt x="1001" y="1001"/>
                    </a:lnTo>
                    <a:lnTo>
                      <a:pt x="1001" y="997"/>
                    </a:lnTo>
                    <a:lnTo>
                      <a:pt x="1003" y="987"/>
                    </a:lnTo>
                    <a:lnTo>
                      <a:pt x="1008" y="979"/>
                    </a:lnTo>
                    <a:lnTo>
                      <a:pt x="1015" y="970"/>
                    </a:lnTo>
                    <a:lnTo>
                      <a:pt x="1015" y="970"/>
                    </a:lnTo>
                    <a:lnTo>
                      <a:pt x="996" y="965"/>
                    </a:lnTo>
                    <a:lnTo>
                      <a:pt x="976" y="962"/>
                    </a:lnTo>
                    <a:lnTo>
                      <a:pt x="953" y="961"/>
                    </a:lnTo>
                    <a:lnTo>
                      <a:pt x="932" y="961"/>
                    </a:lnTo>
                    <a:lnTo>
                      <a:pt x="887" y="961"/>
                    </a:lnTo>
                    <a:lnTo>
                      <a:pt x="866" y="961"/>
                    </a:lnTo>
                    <a:lnTo>
                      <a:pt x="845" y="958"/>
                    </a:lnTo>
                    <a:lnTo>
                      <a:pt x="845" y="958"/>
                    </a:lnTo>
                    <a:lnTo>
                      <a:pt x="805" y="951"/>
                    </a:lnTo>
                    <a:lnTo>
                      <a:pt x="763" y="941"/>
                    </a:lnTo>
                    <a:lnTo>
                      <a:pt x="685" y="921"/>
                    </a:lnTo>
                    <a:lnTo>
                      <a:pt x="685" y="921"/>
                    </a:lnTo>
                    <a:lnTo>
                      <a:pt x="712" y="924"/>
                    </a:lnTo>
                    <a:lnTo>
                      <a:pt x="739" y="928"/>
                    </a:lnTo>
                    <a:lnTo>
                      <a:pt x="789" y="938"/>
                    </a:lnTo>
                    <a:lnTo>
                      <a:pt x="816" y="942"/>
                    </a:lnTo>
                    <a:lnTo>
                      <a:pt x="843" y="947"/>
                    </a:lnTo>
                    <a:lnTo>
                      <a:pt x="869" y="949"/>
                    </a:lnTo>
                    <a:lnTo>
                      <a:pt x="899" y="951"/>
                    </a:lnTo>
                    <a:lnTo>
                      <a:pt x="899" y="951"/>
                    </a:lnTo>
                    <a:lnTo>
                      <a:pt x="946" y="951"/>
                    </a:lnTo>
                    <a:lnTo>
                      <a:pt x="970" y="951"/>
                    </a:lnTo>
                    <a:lnTo>
                      <a:pt x="993" y="951"/>
                    </a:lnTo>
                    <a:lnTo>
                      <a:pt x="993" y="951"/>
                    </a:lnTo>
                    <a:lnTo>
                      <a:pt x="1000" y="952"/>
                    </a:lnTo>
                    <a:lnTo>
                      <a:pt x="1007" y="954"/>
                    </a:lnTo>
                    <a:lnTo>
                      <a:pt x="1011" y="954"/>
                    </a:lnTo>
                    <a:lnTo>
                      <a:pt x="1014" y="952"/>
                    </a:lnTo>
                    <a:lnTo>
                      <a:pt x="1017" y="949"/>
                    </a:lnTo>
                    <a:lnTo>
                      <a:pt x="1019" y="947"/>
                    </a:lnTo>
                    <a:lnTo>
                      <a:pt x="1019" y="947"/>
                    </a:lnTo>
                    <a:lnTo>
                      <a:pt x="1019" y="942"/>
                    </a:lnTo>
                    <a:lnTo>
                      <a:pt x="1019" y="940"/>
                    </a:lnTo>
                    <a:lnTo>
                      <a:pt x="1015" y="933"/>
                    </a:lnTo>
                    <a:lnTo>
                      <a:pt x="1011" y="927"/>
                    </a:lnTo>
                    <a:lnTo>
                      <a:pt x="1008" y="920"/>
                    </a:lnTo>
                    <a:lnTo>
                      <a:pt x="1008" y="920"/>
                    </a:lnTo>
                    <a:lnTo>
                      <a:pt x="886" y="912"/>
                    </a:lnTo>
                    <a:lnTo>
                      <a:pt x="765" y="902"/>
                    </a:lnTo>
                    <a:lnTo>
                      <a:pt x="643" y="889"/>
                    </a:lnTo>
                    <a:lnTo>
                      <a:pt x="521" y="876"/>
                    </a:lnTo>
                    <a:lnTo>
                      <a:pt x="521" y="876"/>
                    </a:lnTo>
                    <a:close/>
                    <a:moveTo>
                      <a:pt x="1664" y="1065"/>
                    </a:moveTo>
                    <a:lnTo>
                      <a:pt x="1664" y="1065"/>
                    </a:lnTo>
                    <a:lnTo>
                      <a:pt x="1664" y="1062"/>
                    </a:lnTo>
                    <a:lnTo>
                      <a:pt x="1664" y="1059"/>
                    </a:lnTo>
                    <a:lnTo>
                      <a:pt x="1667" y="1053"/>
                    </a:lnTo>
                    <a:lnTo>
                      <a:pt x="1671" y="1048"/>
                    </a:lnTo>
                    <a:lnTo>
                      <a:pt x="1675" y="1042"/>
                    </a:lnTo>
                    <a:lnTo>
                      <a:pt x="1675" y="1042"/>
                    </a:lnTo>
                    <a:lnTo>
                      <a:pt x="1678" y="1027"/>
                    </a:lnTo>
                    <a:lnTo>
                      <a:pt x="1681" y="1008"/>
                    </a:lnTo>
                    <a:lnTo>
                      <a:pt x="1683" y="969"/>
                    </a:lnTo>
                    <a:lnTo>
                      <a:pt x="1683" y="969"/>
                    </a:lnTo>
                    <a:lnTo>
                      <a:pt x="1683" y="948"/>
                    </a:lnTo>
                    <a:lnTo>
                      <a:pt x="1683" y="928"/>
                    </a:lnTo>
                    <a:lnTo>
                      <a:pt x="1681" y="910"/>
                    </a:lnTo>
                    <a:lnTo>
                      <a:pt x="1676" y="893"/>
                    </a:lnTo>
                    <a:lnTo>
                      <a:pt x="1671" y="879"/>
                    </a:lnTo>
                    <a:lnTo>
                      <a:pt x="1662" y="865"/>
                    </a:lnTo>
                    <a:lnTo>
                      <a:pt x="1653" y="855"/>
                    </a:lnTo>
                    <a:lnTo>
                      <a:pt x="1641" y="847"/>
                    </a:lnTo>
                    <a:lnTo>
                      <a:pt x="1641" y="847"/>
                    </a:lnTo>
                    <a:lnTo>
                      <a:pt x="1630" y="854"/>
                    </a:lnTo>
                    <a:lnTo>
                      <a:pt x="1619" y="861"/>
                    </a:lnTo>
                    <a:lnTo>
                      <a:pt x="1609" y="869"/>
                    </a:lnTo>
                    <a:lnTo>
                      <a:pt x="1599" y="879"/>
                    </a:lnTo>
                    <a:lnTo>
                      <a:pt x="1599" y="879"/>
                    </a:lnTo>
                    <a:lnTo>
                      <a:pt x="1606" y="890"/>
                    </a:lnTo>
                    <a:lnTo>
                      <a:pt x="1612" y="902"/>
                    </a:lnTo>
                    <a:lnTo>
                      <a:pt x="1622" y="927"/>
                    </a:lnTo>
                    <a:lnTo>
                      <a:pt x="1630" y="954"/>
                    </a:lnTo>
                    <a:lnTo>
                      <a:pt x="1634" y="982"/>
                    </a:lnTo>
                    <a:lnTo>
                      <a:pt x="1637" y="1010"/>
                    </a:lnTo>
                    <a:lnTo>
                      <a:pt x="1636" y="1038"/>
                    </a:lnTo>
                    <a:lnTo>
                      <a:pt x="1633" y="1066"/>
                    </a:lnTo>
                    <a:lnTo>
                      <a:pt x="1627" y="1093"/>
                    </a:lnTo>
                    <a:lnTo>
                      <a:pt x="1627" y="1093"/>
                    </a:lnTo>
                    <a:lnTo>
                      <a:pt x="1637" y="1087"/>
                    </a:lnTo>
                    <a:lnTo>
                      <a:pt x="1647" y="1080"/>
                    </a:lnTo>
                    <a:lnTo>
                      <a:pt x="1655" y="1072"/>
                    </a:lnTo>
                    <a:lnTo>
                      <a:pt x="1664" y="1065"/>
                    </a:lnTo>
                    <a:lnTo>
                      <a:pt x="1664" y="1065"/>
                    </a:lnTo>
                    <a:close/>
                    <a:moveTo>
                      <a:pt x="1624" y="1014"/>
                    </a:moveTo>
                    <a:lnTo>
                      <a:pt x="1624" y="1014"/>
                    </a:lnTo>
                    <a:lnTo>
                      <a:pt x="1623" y="996"/>
                    </a:lnTo>
                    <a:lnTo>
                      <a:pt x="1622" y="978"/>
                    </a:lnTo>
                    <a:lnTo>
                      <a:pt x="1619" y="961"/>
                    </a:lnTo>
                    <a:lnTo>
                      <a:pt x="1615" y="944"/>
                    </a:lnTo>
                    <a:lnTo>
                      <a:pt x="1609" y="927"/>
                    </a:lnTo>
                    <a:lnTo>
                      <a:pt x="1603" y="913"/>
                    </a:lnTo>
                    <a:lnTo>
                      <a:pt x="1596" y="900"/>
                    </a:lnTo>
                    <a:lnTo>
                      <a:pt x="1587" y="888"/>
                    </a:lnTo>
                    <a:lnTo>
                      <a:pt x="1587" y="888"/>
                    </a:lnTo>
                    <a:lnTo>
                      <a:pt x="1500" y="949"/>
                    </a:lnTo>
                    <a:lnTo>
                      <a:pt x="1410" y="1008"/>
                    </a:lnTo>
                    <a:lnTo>
                      <a:pt x="1320" y="1066"/>
                    </a:lnTo>
                    <a:lnTo>
                      <a:pt x="1229" y="1125"/>
                    </a:lnTo>
                    <a:lnTo>
                      <a:pt x="1229" y="1125"/>
                    </a:lnTo>
                    <a:lnTo>
                      <a:pt x="1240" y="1147"/>
                    </a:lnTo>
                    <a:lnTo>
                      <a:pt x="1250" y="1173"/>
                    </a:lnTo>
                    <a:lnTo>
                      <a:pt x="1258" y="1198"/>
                    </a:lnTo>
                    <a:lnTo>
                      <a:pt x="1265" y="1226"/>
                    </a:lnTo>
                    <a:lnTo>
                      <a:pt x="1271" y="1256"/>
                    </a:lnTo>
                    <a:lnTo>
                      <a:pt x="1274" y="1285"/>
                    </a:lnTo>
                    <a:lnTo>
                      <a:pt x="1274" y="1314"/>
                    </a:lnTo>
                    <a:lnTo>
                      <a:pt x="1272" y="1344"/>
                    </a:lnTo>
                    <a:lnTo>
                      <a:pt x="1272" y="1344"/>
                    </a:lnTo>
                    <a:lnTo>
                      <a:pt x="1316" y="1316"/>
                    </a:lnTo>
                    <a:lnTo>
                      <a:pt x="1359" y="1288"/>
                    </a:lnTo>
                    <a:lnTo>
                      <a:pt x="1443" y="1229"/>
                    </a:lnTo>
                    <a:lnTo>
                      <a:pt x="1610" y="1108"/>
                    </a:lnTo>
                    <a:lnTo>
                      <a:pt x="1610" y="1108"/>
                    </a:lnTo>
                    <a:lnTo>
                      <a:pt x="1619" y="1063"/>
                    </a:lnTo>
                    <a:lnTo>
                      <a:pt x="1622" y="1039"/>
                    </a:lnTo>
                    <a:lnTo>
                      <a:pt x="1624" y="1014"/>
                    </a:lnTo>
                    <a:lnTo>
                      <a:pt x="1624" y="1014"/>
                    </a:lnTo>
                    <a:close/>
                    <a:moveTo>
                      <a:pt x="1070" y="1051"/>
                    </a:moveTo>
                    <a:lnTo>
                      <a:pt x="1070" y="1051"/>
                    </a:lnTo>
                    <a:lnTo>
                      <a:pt x="1069" y="1058"/>
                    </a:lnTo>
                    <a:lnTo>
                      <a:pt x="1067" y="1065"/>
                    </a:lnTo>
                    <a:lnTo>
                      <a:pt x="1063" y="1079"/>
                    </a:lnTo>
                    <a:lnTo>
                      <a:pt x="1057" y="1093"/>
                    </a:lnTo>
                    <a:lnTo>
                      <a:pt x="1056" y="1100"/>
                    </a:lnTo>
                    <a:lnTo>
                      <a:pt x="1056" y="1107"/>
                    </a:lnTo>
                    <a:lnTo>
                      <a:pt x="1056" y="1107"/>
                    </a:lnTo>
                    <a:lnTo>
                      <a:pt x="1063" y="1104"/>
                    </a:lnTo>
                    <a:lnTo>
                      <a:pt x="1069" y="1098"/>
                    </a:lnTo>
                    <a:lnTo>
                      <a:pt x="1073" y="1093"/>
                    </a:lnTo>
                    <a:lnTo>
                      <a:pt x="1076" y="1086"/>
                    </a:lnTo>
                    <a:lnTo>
                      <a:pt x="1080" y="1077"/>
                    </a:lnTo>
                    <a:lnTo>
                      <a:pt x="1081" y="1069"/>
                    </a:lnTo>
                    <a:lnTo>
                      <a:pt x="1084" y="1052"/>
                    </a:lnTo>
                    <a:lnTo>
                      <a:pt x="1084" y="1052"/>
                    </a:lnTo>
                    <a:lnTo>
                      <a:pt x="1084" y="1036"/>
                    </a:lnTo>
                    <a:lnTo>
                      <a:pt x="1083" y="1020"/>
                    </a:lnTo>
                    <a:lnTo>
                      <a:pt x="1081" y="1004"/>
                    </a:lnTo>
                    <a:lnTo>
                      <a:pt x="1077" y="989"/>
                    </a:lnTo>
                    <a:lnTo>
                      <a:pt x="1073" y="975"/>
                    </a:lnTo>
                    <a:lnTo>
                      <a:pt x="1069" y="961"/>
                    </a:lnTo>
                    <a:lnTo>
                      <a:pt x="1057" y="935"/>
                    </a:lnTo>
                    <a:lnTo>
                      <a:pt x="1057" y="935"/>
                    </a:lnTo>
                    <a:lnTo>
                      <a:pt x="1052" y="933"/>
                    </a:lnTo>
                    <a:lnTo>
                      <a:pt x="1049" y="930"/>
                    </a:lnTo>
                    <a:lnTo>
                      <a:pt x="1042" y="921"/>
                    </a:lnTo>
                    <a:lnTo>
                      <a:pt x="1042" y="921"/>
                    </a:lnTo>
                    <a:lnTo>
                      <a:pt x="1036" y="923"/>
                    </a:lnTo>
                    <a:lnTo>
                      <a:pt x="1032" y="921"/>
                    </a:lnTo>
                    <a:lnTo>
                      <a:pt x="1029" y="920"/>
                    </a:lnTo>
                    <a:lnTo>
                      <a:pt x="1026" y="921"/>
                    </a:lnTo>
                    <a:lnTo>
                      <a:pt x="1026" y="921"/>
                    </a:lnTo>
                    <a:lnTo>
                      <a:pt x="1032" y="937"/>
                    </a:lnTo>
                    <a:lnTo>
                      <a:pt x="1039" y="952"/>
                    </a:lnTo>
                    <a:lnTo>
                      <a:pt x="1053" y="985"/>
                    </a:lnTo>
                    <a:lnTo>
                      <a:pt x="1060" y="1000"/>
                    </a:lnTo>
                    <a:lnTo>
                      <a:pt x="1066" y="1017"/>
                    </a:lnTo>
                    <a:lnTo>
                      <a:pt x="1069" y="1034"/>
                    </a:lnTo>
                    <a:lnTo>
                      <a:pt x="1070" y="1051"/>
                    </a:lnTo>
                    <a:lnTo>
                      <a:pt x="1070" y="1051"/>
                    </a:lnTo>
                    <a:close/>
                    <a:moveTo>
                      <a:pt x="994" y="1091"/>
                    </a:moveTo>
                    <a:lnTo>
                      <a:pt x="994" y="1091"/>
                    </a:lnTo>
                    <a:lnTo>
                      <a:pt x="948" y="1081"/>
                    </a:lnTo>
                    <a:lnTo>
                      <a:pt x="903" y="1074"/>
                    </a:lnTo>
                    <a:lnTo>
                      <a:pt x="813" y="1062"/>
                    </a:lnTo>
                    <a:lnTo>
                      <a:pt x="813" y="1062"/>
                    </a:lnTo>
                    <a:lnTo>
                      <a:pt x="763" y="1056"/>
                    </a:lnTo>
                    <a:lnTo>
                      <a:pt x="712" y="1052"/>
                    </a:lnTo>
                    <a:lnTo>
                      <a:pt x="712" y="1052"/>
                    </a:lnTo>
                    <a:lnTo>
                      <a:pt x="685" y="1051"/>
                    </a:lnTo>
                    <a:lnTo>
                      <a:pt x="659" y="1048"/>
                    </a:lnTo>
                    <a:lnTo>
                      <a:pt x="605" y="1041"/>
                    </a:lnTo>
                    <a:lnTo>
                      <a:pt x="549" y="1032"/>
                    </a:lnTo>
                    <a:lnTo>
                      <a:pt x="493" y="1025"/>
                    </a:lnTo>
                    <a:lnTo>
                      <a:pt x="493" y="1025"/>
                    </a:lnTo>
                    <a:lnTo>
                      <a:pt x="414" y="1015"/>
                    </a:lnTo>
                    <a:lnTo>
                      <a:pt x="336" y="1006"/>
                    </a:lnTo>
                    <a:lnTo>
                      <a:pt x="257" y="993"/>
                    </a:lnTo>
                    <a:lnTo>
                      <a:pt x="176" y="978"/>
                    </a:lnTo>
                    <a:lnTo>
                      <a:pt x="176" y="978"/>
                    </a:lnTo>
                    <a:lnTo>
                      <a:pt x="143" y="969"/>
                    </a:lnTo>
                    <a:lnTo>
                      <a:pt x="125" y="965"/>
                    </a:lnTo>
                    <a:lnTo>
                      <a:pt x="108" y="962"/>
                    </a:lnTo>
                    <a:lnTo>
                      <a:pt x="92" y="961"/>
                    </a:lnTo>
                    <a:lnTo>
                      <a:pt x="77" y="961"/>
                    </a:lnTo>
                    <a:lnTo>
                      <a:pt x="72" y="963"/>
                    </a:lnTo>
                    <a:lnTo>
                      <a:pt x="66" y="965"/>
                    </a:lnTo>
                    <a:lnTo>
                      <a:pt x="62" y="969"/>
                    </a:lnTo>
                    <a:lnTo>
                      <a:pt x="59" y="973"/>
                    </a:lnTo>
                    <a:lnTo>
                      <a:pt x="59" y="973"/>
                    </a:lnTo>
                    <a:lnTo>
                      <a:pt x="111" y="985"/>
                    </a:lnTo>
                    <a:lnTo>
                      <a:pt x="165" y="994"/>
                    </a:lnTo>
                    <a:lnTo>
                      <a:pt x="219" y="1004"/>
                    </a:lnTo>
                    <a:lnTo>
                      <a:pt x="275" y="1011"/>
                    </a:lnTo>
                    <a:lnTo>
                      <a:pt x="388" y="1027"/>
                    </a:lnTo>
                    <a:lnTo>
                      <a:pt x="503" y="1042"/>
                    </a:lnTo>
                    <a:lnTo>
                      <a:pt x="503" y="1042"/>
                    </a:lnTo>
                    <a:lnTo>
                      <a:pt x="560" y="1052"/>
                    </a:lnTo>
                    <a:lnTo>
                      <a:pt x="588" y="1056"/>
                    </a:lnTo>
                    <a:lnTo>
                      <a:pt x="617" y="1059"/>
                    </a:lnTo>
                    <a:lnTo>
                      <a:pt x="617" y="1059"/>
                    </a:lnTo>
                    <a:lnTo>
                      <a:pt x="671" y="1063"/>
                    </a:lnTo>
                    <a:lnTo>
                      <a:pt x="725" y="1069"/>
                    </a:lnTo>
                    <a:lnTo>
                      <a:pt x="725" y="1069"/>
                    </a:lnTo>
                    <a:lnTo>
                      <a:pt x="768" y="1073"/>
                    </a:lnTo>
                    <a:lnTo>
                      <a:pt x="810" y="1081"/>
                    </a:lnTo>
                    <a:lnTo>
                      <a:pt x="852" y="1088"/>
                    </a:lnTo>
                    <a:lnTo>
                      <a:pt x="893" y="1094"/>
                    </a:lnTo>
                    <a:lnTo>
                      <a:pt x="893" y="1094"/>
                    </a:lnTo>
                    <a:lnTo>
                      <a:pt x="949" y="1102"/>
                    </a:lnTo>
                    <a:lnTo>
                      <a:pt x="977" y="1107"/>
                    </a:lnTo>
                    <a:lnTo>
                      <a:pt x="998" y="1108"/>
                    </a:lnTo>
                    <a:lnTo>
                      <a:pt x="998" y="1108"/>
                    </a:lnTo>
                    <a:lnTo>
                      <a:pt x="1017" y="1109"/>
                    </a:lnTo>
                    <a:lnTo>
                      <a:pt x="1025" y="1108"/>
                    </a:lnTo>
                    <a:lnTo>
                      <a:pt x="1028" y="1107"/>
                    </a:lnTo>
                    <a:lnTo>
                      <a:pt x="1031" y="1105"/>
                    </a:lnTo>
                    <a:lnTo>
                      <a:pt x="1031" y="1105"/>
                    </a:lnTo>
                    <a:lnTo>
                      <a:pt x="1029" y="1102"/>
                    </a:lnTo>
                    <a:lnTo>
                      <a:pt x="1025" y="1100"/>
                    </a:lnTo>
                    <a:lnTo>
                      <a:pt x="1015" y="1095"/>
                    </a:lnTo>
                    <a:lnTo>
                      <a:pt x="994" y="1091"/>
                    </a:lnTo>
                    <a:lnTo>
                      <a:pt x="994" y="1091"/>
                    </a:lnTo>
                    <a:close/>
                    <a:moveTo>
                      <a:pt x="1035" y="1208"/>
                    </a:moveTo>
                    <a:lnTo>
                      <a:pt x="1035" y="1208"/>
                    </a:lnTo>
                    <a:lnTo>
                      <a:pt x="1022" y="1208"/>
                    </a:lnTo>
                    <a:lnTo>
                      <a:pt x="1011" y="1205"/>
                    </a:lnTo>
                    <a:lnTo>
                      <a:pt x="987" y="1199"/>
                    </a:lnTo>
                    <a:lnTo>
                      <a:pt x="965" y="1194"/>
                    </a:lnTo>
                    <a:lnTo>
                      <a:pt x="953" y="1191"/>
                    </a:lnTo>
                    <a:lnTo>
                      <a:pt x="942" y="1190"/>
                    </a:lnTo>
                    <a:lnTo>
                      <a:pt x="942" y="1190"/>
                    </a:lnTo>
                    <a:lnTo>
                      <a:pt x="899" y="1187"/>
                    </a:lnTo>
                    <a:lnTo>
                      <a:pt x="848" y="1185"/>
                    </a:lnTo>
                    <a:lnTo>
                      <a:pt x="796" y="1183"/>
                    </a:lnTo>
                    <a:lnTo>
                      <a:pt x="770" y="1181"/>
                    </a:lnTo>
                    <a:lnTo>
                      <a:pt x="744" y="1178"/>
                    </a:lnTo>
                    <a:lnTo>
                      <a:pt x="744" y="1178"/>
                    </a:lnTo>
                    <a:lnTo>
                      <a:pt x="650" y="1166"/>
                    </a:lnTo>
                    <a:lnTo>
                      <a:pt x="604" y="1159"/>
                    </a:lnTo>
                    <a:lnTo>
                      <a:pt x="558" y="1154"/>
                    </a:lnTo>
                    <a:lnTo>
                      <a:pt x="558" y="1154"/>
                    </a:lnTo>
                    <a:lnTo>
                      <a:pt x="507" y="1149"/>
                    </a:lnTo>
                    <a:lnTo>
                      <a:pt x="457" y="1142"/>
                    </a:lnTo>
                    <a:lnTo>
                      <a:pt x="406" y="1136"/>
                    </a:lnTo>
                    <a:lnTo>
                      <a:pt x="354" y="1131"/>
                    </a:lnTo>
                    <a:lnTo>
                      <a:pt x="354" y="1131"/>
                    </a:lnTo>
                    <a:lnTo>
                      <a:pt x="311" y="1129"/>
                    </a:lnTo>
                    <a:lnTo>
                      <a:pt x="289" y="1128"/>
                    </a:lnTo>
                    <a:lnTo>
                      <a:pt x="267" y="1126"/>
                    </a:lnTo>
                    <a:lnTo>
                      <a:pt x="267" y="1126"/>
                    </a:lnTo>
                    <a:lnTo>
                      <a:pt x="226" y="1119"/>
                    </a:lnTo>
                    <a:lnTo>
                      <a:pt x="183" y="1114"/>
                    </a:lnTo>
                    <a:lnTo>
                      <a:pt x="136" y="1109"/>
                    </a:lnTo>
                    <a:lnTo>
                      <a:pt x="113" y="1108"/>
                    </a:lnTo>
                    <a:lnTo>
                      <a:pt x="87" y="1107"/>
                    </a:lnTo>
                    <a:lnTo>
                      <a:pt x="87" y="1107"/>
                    </a:lnTo>
                    <a:lnTo>
                      <a:pt x="83" y="1112"/>
                    </a:lnTo>
                    <a:lnTo>
                      <a:pt x="80" y="1115"/>
                    </a:lnTo>
                    <a:lnTo>
                      <a:pt x="70" y="1119"/>
                    </a:lnTo>
                    <a:lnTo>
                      <a:pt x="70" y="1119"/>
                    </a:lnTo>
                    <a:lnTo>
                      <a:pt x="72" y="1125"/>
                    </a:lnTo>
                    <a:lnTo>
                      <a:pt x="75" y="1129"/>
                    </a:lnTo>
                    <a:lnTo>
                      <a:pt x="79" y="1132"/>
                    </a:lnTo>
                    <a:lnTo>
                      <a:pt x="85" y="1135"/>
                    </a:lnTo>
                    <a:lnTo>
                      <a:pt x="96" y="1135"/>
                    </a:lnTo>
                    <a:lnTo>
                      <a:pt x="108" y="1135"/>
                    </a:lnTo>
                    <a:lnTo>
                      <a:pt x="108" y="1135"/>
                    </a:lnTo>
                    <a:lnTo>
                      <a:pt x="135" y="1135"/>
                    </a:lnTo>
                    <a:lnTo>
                      <a:pt x="163" y="1136"/>
                    </a:lnTo>
                    <a:lnTo>
                      <a:pt x="163" y="1136"/>
                    </a:lnTo>
                    <a:lnTo>
                      <a:pt x="201" y="1138"/>
                    </a:lnTo>
                    <a:lnTo>
                      <a:pt x="211" y="1139"/>
                    </a:lnTo>
                    <a:lnTo>
                      <a:pt x="219" y="1140"/>
                    </a:lnTo>
                    <a:lnTo>
                      <a:pt x="228" y="1143"/>
                    </a:lnTo>
                    <a:lnTo>
                      <a:pt x="236" y="1147"/>
                    </a:lnTo>
                    <a:lnTo>
                      <a:pt x="236" y="1147"/>
                    </a:lnTo>
                    <a:lnTo>
                      <a:pt x="198" y="1146"/>
                    </a:lnTo>
                    <a:lnTo>
                      <a:pt x="160" y="1146"/>
                    </a:lnTo>
                    <a:lnTo>
                      <a:pt x="124" y="1146"/>
                    </a:lnTo>
                    <a:lnTo>
                      <a:pt x="93" y="1147"/>
                    </a:lnTo>
                    <a:lnTo>
                      <a:pt x="93" y="1147"/>
                    </a:lnTo>
                    <a:lnTo>
                      <a:pt x="104" y="1150"/>
                    </a:lnTo>
                    <a:lnTo>
                      <a:pt x="118" y="1153"/>
                    </a:lnTo>
                    <a:lnTo>
                      <a:pt x="149" y="1156"/>
                    </a:lnTo>
                    <a:lnTo>
                      <a:pt x="165" y="1159"/>
                    </a:lnTo>
                    <a:lnTo>
                      <a:pt x="180" y="1160"/>
                    </a:lnTo>
                    <a:lnTo>
                      <a:pt x="194" y="1164"/>
                    </a:lnTo>
                    <a:lnTo>
                      <a:pt x="207" y="1170"/>
                    </a:lnTo>
                    <a:lnTo>
                      <a:pt x="207" y="1170"/>
                    </a:lnTo>
                    <a:lnTo>
                      <a:pt x="191" y="1170"/>
                    </a:lnTo>
                    <a:lnTo>
                      <a:pt x="177" y="1170"/>
                    </a:lnTo>
                    <a:lnTo>
                      <a:pt x="149" y="1167"/>
                    </a:lnTo>
                    <a:lnTo>
                      <a:pt x="117" y="1164"/>
                    </a:lnTo>
                    <a:lnTo>
                      <a:pt x="79" y="1163"/>
                    </a:lnTo>
                    <a:lnTo>
                      <a:pt x="79" y="1163"/>
                    </a:lnTo>
                    <a:lnTo>
                      <a:pt x="76" y="1177"/>
                    </a:lnTo>
                    <a:lnTo>
                      <a:pt x="76" y="1191"/>
                    </a:lnTo>
                    <a:lnTo>
                      <a:pt x="80" y="1206"/>
                    </a:lnTo>
                    <a:lnTo>
                      <a:pt x="82" y="1212"/>
                    </a:lnTo>
                    <a:lnTo>
                      <a:pt x="86" y="1219"/>
                    </a:lnTo>
                    <a:lnTo>
                      <a:pt x="86" y="1219"/>
                    </a:lnTo>
                    <a:lnTo>
                      <a:pt x="131" y="1223"/>
                    </a:lnTo>
                    <a:lnTo>
                      <a:pt x="176" y="1229"/>
                    </a:lnTo>
                    <a:lnTo>
                      <a:pt x="260" y="1241"/>
                    </a:lnTo>
                    <a:lnTo>
                      <a:pt x="430" y="1271"/>
                    </a:lnTo>
                    <a:lnTo>
                      <a:pt x="430" y="1271"/>
                    </a:lnTo>
                    <a:lnTo>
                      <a:pt x="388" y="1267"/>
                    </a:lnTo>
                    <a:lnTo>
                      <a:pt x="344" y="1263"/>
                    </a:lnTo>
                    <a:lnTo>
                      <a:pt x="257" y="1250"/>
                    </a:lnTo>
                    <a:lnTo>
                      <a:pt x="212" y="1244"/>
                    </a:lnTo>
                    <a:lnTo>
                      <a:pt x="166" y="1239"/>
                    </a:lnTo>
                    <a:lnTo>
                      <a:pt x="118" y="1234"/>
                    </a:lnTo>
                    <a:lnTo>
                      <a:pt x="68" y="1233"/>
                    </a:lnTo>
                    <a:lnTo>
                      <a:pt x="68" y="1233"/>
                    </a:lnTo>
                    <a:lnTo>
                      <a:pt x="62" y="1239"/>
                    </a:lnTo>
                    <a:lnTo>
                      <a:pt x="61" y="1244"/>
                    </a:lnTo>
                    <a:lnTo>
                      <a:pt x="61" y="1250"/>
                    </a:lnTo>
                    <a:lnTo>
                      <a:pt x="63" y="1257"/>
                    </a:lnTo>
                    <a:lnTo>
                      <a:pt x="68" y="1271"/>
                    </a:lnTo>
                    <a:lnTo>
                      <a:pt x="69" y="1278"/>
                    </a:lnTo>
                    <a:lnTo>
                      <a:pt x="68" y="1285"/>
                    </a:lnTo>
                    <a:lnTo>
                      <a:pt x="68" y="1285"/>
                    </a:lnTo>
                    <a:lnTo>
                      <a:pt x="134" y="1293"/>
                    </a:lnTo>
                    <a:lnTo>
                      <a:pt x="163" y="1298"/>
                    </a:lnTo>
                    <a:lnTo>
                      <a:pt x="193" y="1305"/>
                    </a:lnTo>
                    <a:lnTo>
                      <a:pt x="193" y="1305"/>
                    </a:lnTo>
                    <a:lnTo>
                      <a:pt x="275" y="1324"/>
                    </a:lnTo>
                    <a:lnTo>
                      <a:pt x="318" y="1333"/>
                    </a:lnTo>
                    <a:lnTo>
                      <a:pt x="360" y="1340"/>
                    </a:lnTo>
                    <a:lnTo>
                      <a:pt x="400" y="1347"/>
                    </a:lnTo>
                    <a:lnTo>
                      <a:pt x="444" y="1352"/>
                    </a:lnTo>
                    <a:lnTo>
                      <a:pt x="487" y="1357"/>
                    </a:lnTo>
                    <a:lnTo>
                      <a:pt x="531" y="1361"/>
                    </a:lnTo>
                    <a:lnTo>
                      <a:pt x="531" y="1361"/>
                    </a:lnTo>
                    <a:lnTo>
                      <a:pt x="588" y="1364"/>
                    </a:lnTo>
                    <a:lnTo>
                      <a:pt x="646" y="1371"/>
                    </a:lnTo>
                    <a:lnTo>
                      <a:pt x="704" y="1378"/>
                    </a:lnTo>
                    <a:lnTo>
                      <a:pt x="761" y="1385"/>
                    </a:lnTo>
                    <a:lnTo>
                      <a:pt x="879" y="1402"/>
                    </a:lnTo>
                    <a:lnTo>
                      <a:pt x="939" y="1407"/>
                    </a:lnTo>
                    <a:lnTo>
                      <a:pt x="1001" y="1413"/>
                    </a:lnTo>
                    <a:lnTo>
                      <a:pt x="1001" y="1413"/>
                    </a:lnTo>
                    <a:lnTo>
                      <a:pt x="1007" y="1416"/>
                    </a:lnTo>
                    <a:lnTo>
                      <a:pt x="1014" y="1418"/>
                    </a:lnTo>
                    <a:lnTo>
                      <a:pt x="1029" y="1421"/>
                    </a:lnTo>
                    <a:lnTo>
                      <a:pt x="1045" y="1421"/>
                    </a:lnTo>
                    <a:lnTo>
                      <a:pt x="1057" y="1423"/>
                    </a:lnTo>
                    <a:lnTo>
                      <a:pt x="1057" y="1423"/>
                    </a:lnTo>
                    <a:lnTo>
                      <a:pt x="1057" y="1418"/>
                    </a:lnTo>
                    <a:lnTo>
                      <a:pt x="1056" y="1416"/>
                    </a:lnTo>
                    <a:lnTo>
                      <a:pt x="1053" y="1407"/>
                    </a:lnTo>
                    <a:lnTo>
                      <a:pt x="1049" y="1399"/>
                    </a:lnTo>
                    <a:lnTo>
                      <a:pt x="1048" y="1395"/>
                    </a:lnTo>
                    <a:lnTo>
                      <a:pt x="1048" y="1389"/>
                    </a:lnTo>
                    <a:lnTo>
                      <a:pt x="1048" y="1389"/>
                    </a:lnTo>
                    <a:lnTo>
                      <a:pt x="885" y="1362"/>
                    </a:lnTo>
                    <a:lnTo>
                      <a:pt x="802" y="1350"/>
                    </a:lnTo>
                    <a:lnTo>
                      <a:pt x="723" y="1336"/>
                    </a:lnTo>
                    <a:lnTo>
                      <a:pt x="723" y="1336"/>
                    </a:lnTo>
                    <a:lnTo>
                      <a:pt x="683" y="1330"/>
                    </a:lnTo>
                    <a:lnTo>
                      <a:pt x="663" y="1326"/>
                    </a:lnTo>
                    <a:lnTo>
                      <a:pt x="653" y="1323"/>
                    </a:lnTo>
                    <a:lnTo>
                      <a:pt x="643" y="1319"/>
                    </a:lnTo>
                    <a:lnTo>
                      <a:pt x="643" y="1319"/>
                    </a:lnTo>
                    <a:lnTo>
                      <a:pt x="698" y="1324"/>
                    </a:lnTo>
                    <a:lnTo>
                      <a:pt x="751" y="1331"/>
                    </a:lnTo>
                    <a:lnTo>
                      <a:pt x="854" y="1347"/>
                    </a:lnTo>
                    <a:lnTo>
                      <a:pt x="952" y="1361"/>
                    </a:lnTo>
                    <a:lnTo>
                      <a:pt x="1001" y="1368"/>
                    </a:lnTo>
                    <a:lnTo>
                      <a:pt x="1050" y="1372"/>
                    </a:lnTo>
                    <a:lnTo>
                      <a:pt x="1050" y="1372"/>
                    </a:lnTo>
                    <a:lnTo>
                      <a:pt x="1049" y="1366"/>
                    </a:lnTo>
                    <a:lnTo>
                      <a:pt x="1048" y="1359"/>
                    </a:lnTo>
                    <a:lnTo>
                      <a:pt x="1048" y="1348"/>
                    </a:lnTo>
                    <a:lnTo>
                      <a:pt x="1049" y="1337"/>
                    </a:lnTo>
                    <a:lnTo>
                      <a:pt x="1053" y="1327"/>
                    </a:lnTo>
                    <a:lnTo>
                      <a:pt x="1057" y="1316"/>
                    </a:lnTo>
                    <a:lnTo>
                      <a:pt x="1060" y="1306"/>
                    </a:lnTo>
                    <a:lnTo>
                      <a:pt x="1062" y="1295"/>
                    </a:lnTo>
                    <a:lnTo>
                      <a:pt x="1060" y="1288"/>
                    </a:lnTo>
                    <a:lnTo>
                      <a:pt x="1059" y="1282"/>
                    </a:lnTo>
                    <a:lnTo>
                      <a:pt x="1059" y="1282"/>
                    </a:lnTo>
                    <a:lnTo>
                      <a:pt x="1038" y="1282"/>
                    </a:lnTo>
                    <a:lnTo>
                      <a:pt x="1014" y="1282"/>
                    </a:lnTo>
                    <a:lnTo>
                      <a:pt x="963" y="1278"/>
                    </a:lnTo>
                    <a:lnTo>
                      <a:pt x="963" y="1278"/>
                    </a:lnTo>
                    <a:lnTo>
                      <a:pt x="941" y="1275"/>
                    </a:lnTo>
                    <a:lnTo>
                      <a:pt x="918" y="1270"/>
                    </a:lnTo>
                    <a:lnTo>
                      <a:pt x="899" y="1264"/>
                    </a:lnTo>
                    <a:lnTo>
                      <a:pt x="879" y="1261"/>
                    </a:lnTo>
                    <a:lnTo>
                      <a:pt x="879" y="1261"/>
                    </a:lnTo>
                    <a:lnTo>
                      <a:pt x="868" y="1261"/>
                    </a:lnTo>
                    <a:lnTo>
                      <a:pt x="857" y="1261"/>
                    </a:lnTo>
                    <a:lnTo>
                      <a:pt x="852" y="1261"/>
                    </a:lnTo>
                    <a:lnTo>
                      <a:pt x="848" y="1260"/>
                    </a:lnTo>
                    <a:lnTo>
                      <a:pt x="845" y="1258"/>
                    </a:lnTo>
                    <a:lnTo>
                      <a:pt x="844" y="1256"/>
                    </a:lnTo>
                    <a:lnTo>
                      <a:pt x="844" y="1256"/>
                    </a:lnTo>
                    <a:lnTo>
                      <a:pt x="861" y="1253"/>
                    </a:lnTo>
                    <a:lnTo>
                      <a:pt x="876" y="1254"/>
                    </a:lnTo>
                    <a:lnTo>
                      <a:pt x="893" y="1256"/>
                    </a:lnTo>
                    <a:lnTo>
                      <a:pt x="910" y="1258"/>
                    </a:lnTo>
                    <a:lnTo>
                      <a:pt x="945" y="1264"/>
                    </a:lnTo>
                    <a:lnTo>
                      <a:pt x="963" y="1267"/>
                    </a:lnTo>
                    <a:lnTo>
                      <a:pt x="980" y="1268"/>
                    </a:lnTo>
                    <a:lnTo>
                      <a:pt x="980" y="1268"/>
                    </a:lnTo>
                    <a:lnTo>
                      <a:pt x="1024" y="1268"/>
                    </a:lnTo>
                    <a:lnTo>
                      <a:pt x="1043" y="1270"/>
                    </a:lnTo>
                    <a:lnTo>
                      <a:pt x="1063" y="1272"/>
                    </a:lnTo>
                    <a:lnTo>
                      <a:pt x="1063" y="1272"/>
                    </a:lnTo>
                    <a:lnTo>
                      <a:pt x="1064" y="1267"/>
                    </a:lnTo>
                    <a:lnTo>
                      <a:pt x="1067" y="1261"/>
                    </a:lnTo>
                    <a:lnTo>
                      <a:pt x="1070" y="1258"/>
                    </a:lnTo>
                    <a:lnTo>
                      <a:pt x="1070" y="1254"/>
                    </a:lnTo>
                    <a:lnTo>
                      <a:pt x="1070" y="1254"/>
                    </a:lnTo>
                    <a:lnTo>
                      <a:pt x="1046" y="1250"/>
                    </a:lnTo>
                    <a:lnTo>
                      <a:pt x="1022" y="1248"/>
                    </a:lnTo>
                    <a:lnTo>
                      <a:pt x="970" y="1244"/>
                    </a:lnTo>
                    <a:lnTo>
                      <a:pt x="970" y="1244"/>
                    </a:lnTo>
                    <a:lnTo>
                      <a:pt x="945" y="1243"/>
                    </a:lnTo>
                    <a:lnTo>
                      <a:pt x="918" y="1240"/>
                    </a:lnTo>
                    <a:lnTo>
                      <a:pt x="865" y="1234"/>
                    </a:lnTo>
                    <a:lnTo>
                      <a:pt x="865" y="1234"/>
                    </a:lnTo>
                    <a:lnTo>
                      <a:pt x="781" y="1229"/>
                    </a:lnTo>
                    <a:lnTo>
                      <a:pt x="697" y="1222"/>
                    </a:lnTo>
                    <a:lnTo>
                      <a:pt x="656" y="1216"/>
                    </a:lnTo>
                    <a:lnTo>
                      <a:pt x="615" y="1211"/>
                    </a:lnTo>
                    <a:lnTo>
                      <a:pt x="577" y="1202"/>
                    </a:lnTo>
                    <a:lnTo>
                      <a:pt x="539" y="1192"/>
                    </a:lnTo>
                    <a:lnTo>
                      <a:pt x="539" y="1192"/>
                    </a:lnTo>
                    <a:lnTo>
                      <a:pt x="615" y="1199"/>
                    </a:lnTo>
                    <a:lnTo>
                      <a:pt x="691" y="1206"/>
                    </a:lnTo>
                    <a:lnTo>
                      <a:pt x="770" y="1213"/>
                    </a:lnTo>
                    <a:lnTo>
                      <a:pt x="848" y="1220"/>
                    </a:lnTo>
                    <a:lnTo>
                      <a:pt x="848" y="1220"/>
                    </a:lnTo>
                    <a:lnTo>
                      <a:pt x="960" y="1230"/>
                    </a:lnTo>
                    <a:lnTo>
                      <a:pt x="1014" y="1233"/>
                    </a:lnTo>
                    <a:lnTo>
                      <a:pt x="1041" y="1233"/>
                    </a:lnTo>
                    <a:lnTo>
                      <a:pt x="1069" y="1233"/>
                    </a:lnTo>
                    <a:lnTo>
                      <a:pt x="1069" y="1233"/>
                    </a:lnTo>
                    <a:lnTo>
                      <a:pt x="1067" y="1226"/>
                    </a:lnTo>
                    <a:lnTo>
                      <a:pt x="1066" y="1222"/>
                    </a:lnTo>
                    <a:lnTo>
                      <a:pt x="1064" y="1218"/>
                    </a:lnTo>
                    <a:lnTo>
                      <a:pt x="1064" y="1212"/>
                    </a:lnTo>
                    <a:lnTo>
                      <a:pt x="1064" y="1212"/>
                    </a:lnTo>
                    <a:lnTo>
                      <a:pt x="1057" y="1209"/>
                    </a:lnTo>
                    <a:lnTo>
                      <a:pt x="1050" y="1208"/>
                    </a:lnTo>
                    <a:lnTo>
                      <a:pt x="1035" y="1208"/>
                    </a:lnTo>
                    <a:lnTo>
                      <a:pt x="1035" y="1208"/>
                    </a:lnTo>
                    <a:close/>
                    <a:moveTo>
                      <a:pt x="1255" y="1357"/>
                    </a:moveTo>
                    <a:lnTo>
                      <a:pt x="1255" y="1357"/>
                    </a:lnTo>
                    <a:lnTo>
                      <a:pt x="1258" y="1327"/>
                    </a:lnTo>
                    <a:lnTo>
                      <a:pt x="1259" y="1296"/>
                    </a:lnTo>
                    <a:lnTo>
                      <a:pt x="1258" y="1264"/>
                    </a:lnTo>
                    <a:lnTo>
                      <a:pt x="1254" y="1234"/>
                    </a:lnTo>
                    <a:lnTo>
                      <a:pt x="1247" y="1205"/>
                    </a:lnTo>
                    <a:lnTo>
                      <a:pt x="1238" y="1178"/>
                    </a:lnTo>
                    <a:lnTo>
                      <a:pt x="1233" y="1166"/>
                    </a:lnTo>
                    <a:lnTo>
                      <a:pt x="1227" y="1153"/>
                    </a:lnTo>
                    <a:lnTo>
                      <a:pt x="1220" y="1143"/>
                    </a:lnTo>
                    <a:lnTo>
                      <a:pt x="1213" y="1133"/>
                    </a:lnTo>
                    <a:lnTo>
                      <a:pt x="1213" y="1133"/>
                    </a:lnTo>
                    <a:lnTo>
                      <a:pt x="1203" y="1140"/>
                    </a:lnTo>
                    <a:lnTo>
                      <a:pt x="1192" y="1145"/>
                    </a:lnTo>
                    <a:lnTo>
                      <a:pt x="1192" y="1145"/>
                    </a:lnTo>
                    <a:lnTo>
                      <a:pt x="1206" y="1205"/>
                    </a:lnTo>
                    <a:lnTo>
                      <a:pt x="1213" y="1233"/>
                    </a:lnTo>
                    <a:lnTo>
                      <a:pt x="1219" y="1263"/>
                    </a:lnTo>
                    <a:lnTo>
                      <a:pt x="1222" y="1292"/>
                    </a:lnTo>
                    <a:lnTo>
                      <a:pt x="1223" y="1321"/>
                    </a:lnTo>
                    <a:lnTo>
                      <a:pt x="1222" y="1337"/>
                    </a:lnTo>
                    <a:lnTo>
                      <a:pt x="1220" y="1354"/>
                    </a:lnTo>
                    <a:lnTo>
                      <a:pt x="1217" y="1369"/>
                    </a:lnTo>
                    <a:lnTo>
                      <a:pt x="1213" y="1386"/>
                    </a:lnTo>
                    <a:lnTo>
                      <a:pt x="1213" y="1386"/>
                    </a:lnTo>
                    <a:lnTo>
                      <a:pt x="1234" y="1372"/>
                    </a:lnTo>
                    <a:lnTo>
                      <a:pt x="1255" y="1357"/>
                    </a:lnTo>
                    <a:lnTo>
                      <a:pt x="1255" y="1357"/>
                    </a:lnTo>
                    <a:close/>
                    <a:moveTo>
                      <a:pt x="1192" y="1404"/>
                    </a:moveTo>
                    <a:lnTo>
                      <a:pt x="1192" y="1404"/>
                    </a:lnTo>
                    <a:lnTo>
                      <a:pt x="1196" y="1396"/>
                    </a:lnTo>
                    <a:lnTo>
                      <a:pt x="1201" y="1383"/>
                    </a:lnTo>
                    <a:lnTo>
                      <a:pt x="1206" y="1361"/>
                    </a:lnTo>
                    <a:lnTo>
                      <a:pt x="1206" y="1361"/>
                    </a:lnTo>
                    <a:lnTo>
                      <a:pt x="1209" y="1334"/>
                    </a:lnTo>
                    <a:lnTo>
                      <a:pt x="1209" y="1307"/>
                    </a:lnTo>
                    <a:lnTo>
                      <a:pt x="1208" y="1279"/>
                    </a:lnTo>
                    <a:lnTo>
                      <a:pt x="1205" y="1253"/>
                    </a:lnTo>
                    <a:lnTo>
                      <a:pt x="1199" y="1225"/>
                    </a:lnTo>
                    <a:lnTo>
                      <a:pt x="1192" y="1199"/>
                    </a:lnTo>
                    <a:lnTo>
                      <a:pt x="1185" y="1177"/>
                    </a:lnTo>
                    <a:lnTo>
                      <a:pt x="1177" y="1156"/>
                    </a:lnTo>
                    <a:lnTo>
                      <a:pt x="1177" y="1156"/>
                    </a:lnTo>
                    <a:lnTo>
                      <a:pt x="1160" y="1167"/>
                    </a:lnTo>
                    <a:lnTo>
                      <a:pt x="1143" y="1178"/>
                    </a:lnTo>
                    <a:lnTo>
                      <a:pt x="1126" y="1191"/>
                    </a:lnTo>
                    <a:lnTo>
                      <a:pt x="1109" y="1204"/>
                    </a:lnTo>
                    <a:lnTo>
                      <a:pt x="1109" y="1204"/>
                    </a:lnTo>
                    <a:lnTo>
                      <a:pt x="1116" y="1218"/>
                    </a:lnTo>
                    <a:lnTo>
                      <a:pt x="1121" y="1233"/>
                    </a:lnTo>
                    <a:lnTo>
                      <a:pt x="1128" y="1265"/>
                    </a:lnTo>
                    <a:lnTo>
                      <a:pt x="1132" y="1298"/>
                    </a:lnTo>
                    <a:lnTo>
                      <a:pt x="1133" y="1329"/>
                    </a:lnTo>
                    <a:lnTo>
                      <a:pt x="1132" y="1361"/>
                    </a:lnTo>
                    <a:lnTo>
                      <a:pt x="1129" y="1393"/>
                    </a:lnTo>
                    <a:lnTo>
                      <a:pt x="1123" y="1424"/>
                    </a:lnTo>
                    <a:lnTo>
                      <a:pt x="1115" y="1453"/>
                    </a:lnTo>
                    <a:lnTo>
                      <a:pt x="1115" y="1453"/>
                    </a:lnTo>
                    <a:lnTo>
                      <a:pt x="1123" y="1445"/>
                    </a:lnTo>
                    <a:lnTo>
                      <a:pt x="1133" y="1439"/>
                    </a:lnTo>
                    <a:lnTo>
                      <a:pt x="1154" y="1428"/>
                    </a:lnTo>
                    <a:lnTo>
                      <a:pt x="1175" y="1417"/>
                    </a:lnTo>
                    <a:lnTo>
                      <a:pt x="1185" y="1411"/>
                    </a:lnTo>
                    <a:lnTo>
                      <a:pt x="1192" y="1404"/>
                    </a:lnTo>
                    <a:lnTo>
                      <a:pt x="1192" y="1404"/>
                    </a:lnTo>
                    <a:close/>
                    <a:moveTo>
                      <a:pt x="1102" y="1441"/>
                    </a:moveTo>
                    <a:lnTo>
                      <a:pt x="1102" y="1441"/>
                    </a:lnTo>
                    <a:lnTo>
                      <a:pt x="1108" y="1428"/>
                    </a:lnTo>
                    <a:lnTo>
                      <a:pt x="1112" y="1414"/>
                    </a:lnTo>
                    <a:lnTo>
                      <a:pt x="1118" y="1383"/>
                    </a:lnTo>
                    <a:lnTo>
                      <a:pt x="1121" y="1351"/>
                    </a:lnTo>
                    <a:lnTo>
                      <a:pt x="1121" y="1319"/>
                    </a:lnTo>
                    <a:lnTo>
                      <a:pt x="1118" y="1286"/>
                    </a:lnTo>
                    <a:lnTo>
                      <a:pt x="1114" y="1257"/>
                    </a:lnTo>
                    <a:lnTo>
                      <a:pt x="1109" y="1243"/>
                    </a:lnTo>
                    <a:lnTo>
                      <a:pt x="1105" y="1229"/>
                    </a:lnTo>
                    <a:lnTo>
                      <a:pt x="1099" y="1218"/>
                    </a:lnTo>
                    <a:lnTo>
                      <a:pt x="1094" y="1206"/>
                    </a:lnTo>
                    <a:lnTo>
                      <a:pt x="1094" y="1206"/>
                    </a:lnTo>
                    <a:lnTo>
                      <a:pt x="1094" y="1205"/>
                    </a:lnTo>
                    <a:lnTo>
                      <a:pt x="1092" y="1205"/>
                    </a:lnTo>
                    <a:lnTo>
                      <a:pt x="1092" y="1205"/>
                    </a:lnTo>
                    <a:lnTo>
                      <a:pt x="1088" y="1208"/>
                    </a:lnTo>
                    <a:lnTo>
                      <a:pt x="1085" y="1212"/>
                    </a:lnTo>
                    <a:lnTo>
                      <a:pt x="1083" y="1216"/>
                    </a:lnTo>
                    <a:lnTo>
                      <a:pt x="1083" y="1220"/>
                    </a:lnTo>
                    <a:lnTo>
                      <a:pt x="1083" y="1232"/>
                    </a:lnTo>
                    <a:lnTo>
                      <a:pt x="1084" y="1243"/>
                    </a:lnTo>
                    <a:lnTo>
                      <a:pt x="1084" y="1243"/>
                    </a:lnTo>
                    <a:lnTo>
                      <a:pt x="1084" y="1275"/>
                    </a:lnTo>
                    <a:lnTo>
                      <a:pt x="1085" y="1310"/>
                    </a:lnTo>
                    <a:lnTo>
                      <a:pt x="1085" y="1310"/>
                    </a:lnTo>
                    <a:lnTo>
                      <a:pt x="1087" y="1331"/>
                    </a:lnTo>
                    <a:lnTo>
                      <a:pt x="1085" y="1352"/>
                    </a:lnTo>
                    <a:lnTo>
                      <a:pt x="1084" y="1393"/>
                    </a:lnTo>
                    <a:lnTo>
                      <a:pt x="1084" y="1393"/>
                    </a:lnTo>
                    <a:lnTo>
                      <a:pt x="1080" y="1416"/>
                    </a:lnTo>
                    <a:lnTo>
                      <a:pt x="1076" y="1435"/>
                    </a:lnTo>
                    <a:lnTo>
                      <a:pt x="1074" y="1444"/>
                    </a:lnTo>
                    <a:lnTo>
                      <a:pt x="1074" y="1452"/>
                    </a:lnTo>
                    <a:lnTo>
                      <a:pt x="1074" y="1460"/>
                    </a:lnTo>
                    <a:lnTo>
                      <a:pt x="1077" y="1469"/>
                    </a:lnTo>
                    <a:lnTo>
                      <a:pt x="1077" y="1469"/>
                    </a:lnTo>
                    <a:lnTo>
                      <a:pt x="1083" y="1469"/>
                    </a:lnTo>
                    <a:lnTo>
                      <a:pt x="1087" y="1468"/>
                    </a:lnTo>
                    <a:lnTo>
                      <a:pt x="1091" y="1465"/>
                    </a:lnTo>
                    <a:lnTo>
                      <a:pt x="1094" y="1460"/>
                    </a:lnTo>
                    <a:lnTo>
                      <a:pt x="1099" y="1451"/>
                    </a:lnTo>
                    <a:lnTo>
                      <a:pt x="1102" y="1441"/>
                    </a:lnTo>
                    <a:lnTo>
                      <a:pt x="1102" y="1441"/>
                    </a:lnTo>
                    <a:close/>
                    <a:moveTo>
                      <a:pt x="1059" y="1444"/>
                    </a:moveTo>
                    <a:lnTo>
                      <a:pt x="1059" y="1444"/>
                    </a:lnTo>
                    <a:lnTo>
                      <a:pt x="1049" y="1441"/>
                    </a:lnTo>
                    <a:lnTo>
                      <a:pt x="1038" y="1439"/>
                    </a:lnTo>
                    <a:lnTo>
                      <a:pt x="1017" y="1435"/>
                    </a:lnTo>
                    <a:lnTo>
                      <a:pt x="1017" y="1435"/>
                    </a:lnTo>
                    <a:lnTo>
                      <a:pt x="1004" y="1432"/>
                    </a:lnTo>
                    <a:lnTo>
                      <a:pt x="993" y="1428"/>
                    </a:lnTo>
                    <a:lnTo>
                      <a:pt x="993" y="1428"/>
                    </a:lnTo>
                    <a:lnTo>
                      <a:pt x="977" y="1427"/>
                    </a:lnTo>
                    <a:lnTo>
                      <a:pt x="962" y="1425"/>
                    </a:lnTo>
                    <a:lnTo>
                      <a:pt x="931" y="1425"/>
                    </a:lnTo>
                    <a:lnTo>
                      <a:pt x="931" y="1425"/>
                    </a:lnTo>
                    <a:lnTo>
                      <a:pt x="907" y="1423"/>
                    </a:lnTo>
                    <a:lnTo>
                      <a:pt x="883" y="1420"/>
                    </a:lnTo>
                    <a:lnTo>
                      <a:pt x="831" y="1413"/>
                    </a:lnTo>
                    <a:lnTo>
                      <a:pt x="778" y="1404"/>
                    </a:lnTo>
                    <a:lnTo>
                      <a:pt x="751" y="1402"/>
                    </a:lnTo>
                    <a:lnTo>
                      <a:pt x="725" y="1399"/>
                    </a:lnTo>
                    <a:lnTo>
                      <a:pt x="725" y="1399"/>
                    </a:lnTo>
                    <a:lnTo>
                      <a:pt x="708" y="1397"/>
                    </a:lnTo>
                    <a:lnTo>
                      <a:pt x="691" y="1393"/>
                    </a:lnTo>
                    <a:lnTo>
                      <a:pt x="674" y="1390"/>
                    </a:lnTo>
                    <a:lnTo>
                      <a:pt x="657" y="1389"/>
                    </a:lnTo>
                    <a:lnTo>
                      <a:pt x="657" y="1389"/>
                    </a:lnTo>
                    <a:lnTo>
                      <a:pt x="588" y="1382"/>
                    </a:lnTo>
                    <a:lnTo>
                      <a:pt x="520" y="1378"/>
                    </a:lnTo>
                    <a:lnTo>
                      <a:pt x="454" y="1372"/>
                    </a:lnTo>
                    <a:lnTo>
                      <a:pt x="420" y="1368"/>
                    </a:lnTo>
                    <a:lnTo>
                      <a:pt x="388" y="1364"/>
                    </a:lnTo>
                    <a:lnTo>
                      <a:pt x="388" y="1364"/>
                    </a:lnTo>
                    <a:lnTo>
                      <a:pt x="337" y="1355"/>
                    </a:lnTo>
                    <a:lnTo>
                      <a:pt x="285" y="1344"/>
                    </a:lnTo>
                    <a:lnTo>
                      <a:pt x="187" y="1320"/>
                    </a:lnTo>
                    <a:lnTo>
                      <a:pt x="187" y="1320"/>
                    </a:lnTo>
                    <a:lnTo>
                      <a:pt x="152" y="1314"/>
                    </a:lnTo>
                    <a:lnTo>
                      <a:pt x="111" y="1307"/>
                    </a:lnTo>
                    <a:lnTo>
                      <a:pt x="111" y="1307"/>
                    </a:lnTo>
                    <a:lnTo>
                      <a:pt x="86" y="1303"/>
                    </a:lnTo>
                    <a:lnTo>
                      <a:pt x="72" y="1300"/>
                    </a:lnTo>
                    <a:lnTo>
                      <a:pt x="59" y="1299"/>
                    </a:lnTo>
                    <a:lnTo>
                      <a:pt x="47" y="1299"/>
                    </a:lnTo>
                    <a:lnTo>
                      <a:pt x="41" y="1300"/>
                    </a:lnTo>
                    <a:lnTo>
                      <a:pt x="35" y="1302"/>
                    </a:lnTo>
                    <a:lnTo>
                      <a:pt x="31" y="1305"/>
                    </a:lnTo>
                    <a:lnTo>
                      <a:pt x="28" y="1309"/>
                    </a:lnTo>
                    <a:lnTo>
                      <a:pt x="26" y="1313"/>
                    </a:lnTo>
                    <a:lnTo>
                      <a:pt x="24" y="1319"/>
                    </a:lnTo>
                    <a:lnTo>
                      <a:pt x="24" y="1319"/>
                    </a:lnTo>
                    <a:lnTo>
                      <a:pt x="94" y="1330"/>
                    </a:lnTo>
                    <a:lnTo>
                      <a:pt x="166" y="1344"/>
                    </a:lnTo>
                    <a:lnTo>
                      <a:pt x="308" y="1373"/>
                    </a:lnTo>
                    <a:lnTo>
                      <a:pt x="379" y="1387"/>
                    </a:lnTo>
                    <a:lnTo>
                      <a:pt x="449" y="1402"/>
                    </a:lnTo>
                    <a:lnTo>
                      <a:pt x="521" y="1413"/>
                    </a:lnTo>
                    <a:lnTo>
                      <a:pt x="593" y="1421"/>
                    </a:lnTo>
                    <a:lnTo>
                      <a:pt x="593" y="1421"/>
                    </a:lnTo>
                    <a:lnTo>
                      <a:pt x="632" y="1425"/>
                    </a:lnTo>
                    <a:lnTo>
                      <a:pt x="670" y="1428"/>
                    </a:lnTo>
                    <a:lnTo>
                      <a:pt x="670" y="1428"/>
                    </a:lnTo>
                    <a:lnTo>
                      <a:pt x="715" y="1432"/>
                    </a:lnTo>
                    <a:lnTo>
                      <a:pt x="761" y="1437"/>
                    </a:lnTo>
                    <a:lnTo>
                      <a:pt x="858" y="1448"/>
                    </a:lnTo>
                    <a:lnTo>
                      <a:pt x="907" y="1453"/>
                    </a:lnTo>
                    <a:lnTo>
                      <a:pt x="956" y="1458"/>
                    </a:lnTo>
                    <a:lnTo>
                      <a:pt x="1005" y="1462"/>
                    </a:lnTo>
                    <a:lnTo>
                      <a:pt x="1052" y="1463"/>
                    </a:lnTo>
                    <a:lnTo>
                      <a:pt x="1052" y="1463"/>
                    </a:lnTo>
                    <a:lnTo>
                      <a:pt x="1057" y="1453"/>
                    </a:lnTo>
                    <a:lnTo>
                      <a:pt x="1059" y="1448"/>
                    </a:lnTo>
                    <a:lnTo>
                      <a:pt x="1059" y="1444"/>
                    </a:lnTo>
                    <a:lnTo>
                      <a:pt x="1059" y="1444"/>
                    </a:lnTo>
                    <a:close/>
                  </a:path>
                </a:pathLst>
              </a:custGeom>
              <a:grpFill/>
              <a:ln w="9525">
                <a:solidFill>
                  <a:srgbClr val="65C4CA"/>
                </a:solidFill>
                <a:round/>
              </a:ln>
            </p:spPr>
            <p:txBody>
              <a:bodyPr vert="horz" wrap="square" lIns="91440" tIns="45720" rIns="91440" bIns="45720" numCol="1" anchor="t" anchorCtr="0" compatLnSpc="1"/>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checkerboard(across)">
                                      <p:cBhvr>
                                        <p:cTn id="7" dur="500"/>
                                        <p:tgtEl>
                                          <p:spTgt spid="2457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29698" name="矩形 108546"/>
          <p:cNvSpPr/>
          <p:nvPr/>
        </p:nvSpPr>
        <p:spPr>
          <a:xfrm>
            <a:off x="2256473" y="829310"/>
            <a:ext cx="7678737" cy="4523105"/>
          </a:xfrm>
          <a:prstGeom prst="rect">
            <a:avLst/>
          </a:prstGeom>
          <a:noFill/>
          <a:ln w="9525">
            <a:noFill/>
          </a:ln>
        </p:spPr>
        <p:txBody>
          <a:bodyPr>
            <a:spAutoFit/>
          </a:bodyPr>
          <a:lstStyle/>
          <a:p>
            <a:pPr>
              <a:lnSpc>
                <a:spcPct val="150000"/>
              </a:lnSpc>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在未有人之前，世界因循一定的规律进行创造，人也是世界的创造物之一，人如今所为同样也是创造。和世界的创造所不同的是，我们的创造虽然必须服从世界创造的规律，但也在某种程度上服从着我们自身的意志。</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3" name="矩形 113668"/>
          <p:cNvSpPr/>
          <p:nvPr/>
        </p:nvSpPr>
        <p:spPr>
          <a:xfrm>
            <a:off x="1818005" y="2446338"/>
            <a:ext cx="8296275" cy="2861310"/>
          </a:xfrm>
          <a:prstGeom prst="rect">
            <a:avLst/>
          </a:prstGeom>
          <a:noFill/>
          <a:ln w="9525">
            <a:noFill/>
          </a:ln>
        </p:spPr>
        <p:txBody>
          <a:bodyPr>
            <a:spAutoFit/>
          </a:bodyPr>
          <a:lstStyle/>
          <a:p>
            <a:pPr>
              <a:lnSpc>
                <a:spcPct val="150000"/>
              </a:lnSpc>
            </a:pPr>
            <a:r>
              <a:rPr lang="en-US" altLang="zh-CN" sz="3000" b="1" dirty="0">
                <a:latin typeface="宋体" panose="02010600030101010101" pitchFamily="2" charset="-122"/>
              </a:rPr>
              <a:t>    </a:t>
            </a:r>
            <a:r>
              <a:rPr lang="zh-CN" altLang="zh-CN" sz="3000" b="1" dirty="0">
                <a:latin typeface="楷体" panose="02010609060101010101" charset="-122"/>
                <a:ea typeface="楷体" panose="02010609060101010101" charset="-122"/>
                <a:cs typeface="楷体" panose="02010609060101010101" charset="-122"/>
              </a:rPr>
              <a:t>人是不能离开群体独自成长的，因为每一个人都注定了他的“社会性”本质，正是如此，一个人的塑成，是集体塑造的力量，“活人塑像”的比喻是极度形象恰当的。</a:t>
            </a:r>
            <a:endParaRPr lang="zh-CN" altLang="zh-CN" sz="3000" b="1" dirty="0">
              <a:latin typeface="楷体" panose="02010609060101010101" charset="-122"/>
              <a:ea typeface="楷体" panose="02010609060101010101" charset="-122"/>
              <a:cs typeface="楷体" panose="02010609060101010101" charset="-122"/>
            </a:endParaRPr>
          </a:p>
        </p:txBody>
      </p:sp>
      <p:sp>
        <p:nvSpPr>
          <p:cNvPr id="30723" name="矩形 113668"/>
          <p:cNvSpPr/>
          <p:nvPr/>
        </p:nvSpPr>
        <p:spPr>
          <a:xfrm>
            <a:off x="1818005" y="760413"/>
            <a:ext cx="8296275" cy="1568450"/>
          </a:xfrm>
          <a:prstGeom prst="rect">
            <a:avLst/>
          </a:prstGeom>
          <a:noFill/>
          <a:ln w="9525">
            <a:noFill/>
          </a:ln>
        </p:spPr>
        <p:txBody>
          <a:bodyPr>
            <a:spAutoFit/>
          </a:bodyPr>
          <a:lstStyle/>
          <a:p>
            <a:pPr>
              <a:lnSpc>
                <a:spcPct val="150000"/>
              </a:lnSpc>
            </a:pPr>
            <a:r>
              <a:rPr lang="en-US" altLang="zh-CN" sz="3200" b="1" dirty="0">
                <a:solidFill>
                  <a:srgbClr val="0000FF"/>
                </a:solidFill>
                <a:latin typeface="楷体" panose="02010609060101010101" charset="-122"/>
                <a:ea typeface="楷体" panose="02010609060101010101" charset="-122"/>
              </a:rPr>
              <a:t>  </a:t>
            </a:r>
            <a:r>
              <a:rPr lang="zh-CN" altLang="en-US" sz="3200" b="1" dirty="0">
                <a:solidFill>
                  <a:srgbClr val="0000FF"/>
                </a:solidFill>
                <a:latin typeface="楷体" panose="02010609060101010101" charset="-122"/>
                <a:ea typeface="楷体" panose="02010609060101010101" charset="-122"/>
              </a:rPr>
              <a:t>（</a:t>
            </a:r>
            <a:r>
              <a:rPr lang="en-US" altLang="zh-CN" sz="3200" b="1" dirty="0">
                <a:solidFill>
                  <a:srgbClr val="0000FF"/>
                </a:solidFill>
                <a:latin typeface="楷体" panose="02010609060101010101" charset="-122"/>
                <a:ea typeface="楷体" panose="02010609060101010101" charset="-122"/>
              </a:rPr>
              <a:t>2</a:t>
            </a:r>
            <a:r>
              <a:rPr lang="zh-CN" altLang="en-US" sz="3200" b="1" dirty="0">
                <a:solidFill>
                  <a:srgbClr val="0000FF"/>
                </a:solidFill>
                <a:latin typeface="楷体" panose="02010609060101010101" charset="-122"/>
                <a:ea typeface="楷体" panose="02010609060101010101" charset="-122"/>
              </a:rPr>
              <a:t>）</a:t>
            </a:r>
            <a:r>
              <a:rPr lang="zh-CN" altLang="zh-CN" sz="3200" b="1" dirty="0">
                <a:solidFill>
                  <a:srgbClr val="0000FF"/>
                </a:solidFill>
                <a:latin typeface="楷体" panose="02010609060101010101" charset="-122"/>
                <a:ea typeface="楷体" panose="02010609060101010101" charset="-122"/>
              </a:rPr>
              <a:t>在一个集体当中，每一个活人之塑像</a:t>
            </a:r>
            <a:r>
              <a:rPr lang="en-US" altLang="zh-CN" sz="3200" b="1" dirty="0">
                <a:solidFill>
                  <a:srgbClr val="0000FF"/>
                </a:solidFill>
                <a:latin typeface="楷体" panose="02010609060101010101" charset="-122"/>
                <a:ea typeface="楷体" panose="02010609060101010101" charset="-122"/>
              </a:rPr>
              <a:t>……</a:t>
            </a:r>
            <a:r>
              <a:rPr lang="zh-CN" altLang="zh-CN" sz="3200" b="1" dirty="0">
                <a:solidFill>
                  <a:srgbClr val="0000FF"/>
                </a:solidFill>
                <a:latin typeface="楷体" panose="02010609060101010101" charset="-122"/>
                <a:ea typeface="楷体" panose="02010609060101010101" charset="-122"/>
              </a:rPr>
              <a:t>有时是万刀齐发。</a:t>
            </a:r>
            <a:endParaRPr lang="zh-CN" altLang="zh-CN" sz="3200" b="1" dirty="0">
              <a:solidFill>
                <a:srgbClr val="0000FF"/>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746" name="矩形 113668"/>
          <p:cNvSpPr/>
          <p:nvPr/>
        </p:nvSpPr>
        <p:spPr>
          <a:xfrm>
            <a:off x="1783080" y="1174750"/>
            <a:ext cx="6580188" cy="584200"/>
          </a:xfrm>
          <a:prstGeom prst="rect">
            <a:avLst/>
          </a:prstGeom>
          <a:noFill/>
          <a:ln w="9525">
            <a:noFill/>
          </a:ln>
        </p:spPr>
        <p:txBody>
          <a:bodyPr>
            <a:spAutoFit/>
          </a:bodyPr>
          <a:lstStyle/>
          <a:p>
            <a:r>
              <a:rPr lang="en-US" altLang="zh-CN" sz="3200" b="1" dirty="0">
                <a:latin typeface="黑体" panose="02010609060101010101" pitchFamily="49" charset="-122"/>
                <a:ea typeface="黑体" panose="02010609060101010101" pitchFamily="49" charset="-122"/>
              </a:rPr>
              <a:t> 2.</a:t>
            </a:r>
            <a:r>
              <a:rPr lang="zh-CN" altLang="zh-CN" sz="3200" b="1" dirty="0">
                <a:latin typeface="黑体" panose="02010609060101010101" pitchFamily="49" charset="-122"/>
                <a:ea typeface="黑体" panose="02010609060101010101" pitchFamily="49" charset="-122"/>
              </a:rPr>
              <a:t>品味文章语言，体会比喻妙用。</a:t>
            </a:r>
            <a:endParaRPr lang="zh-CN" altLang="zh-CN" sz="3200" b="1" dirty="0">
              <a:latin typeface="黑体" panose="02010609060101010101" pitchFamily="49" charset="-122"/>
              <a:ea typeface="黑体" panose="02010609060101010101" pitchFamily="49" charset="-122"/>
            </a:endParaRPr>
          </a:p>
        </p:txBody>
      </p:sp>
      <p:sp>
        <p:nvSpPr>
          <p:cNvPr id="3" name="矩形 113668"/>
          <p:cNvSpPr/>
          <p:nvPr/>
        </p:nvSpPr>
        <p:spPr>
          <a:xfrm>
            <a:off x="1918018" y="2117725"/>
            <a:ext cx="8213725" cy="2308225"/>
          </a:xfrm>
          <a:prstGeom prst="rect">
            <a:avLst/>
          </a:prstGeom>
          <a:noFill/>
          <a:ln w="9525">
            <a:noFill/>
          </a:ln>
        </p:spPr>
        <p:txBody>
          <a:bodyPr>
            <a:spAutoFit/>
          </a:bodyPr>
          <a:lstStyle/>
          <a:p>
            <a:pPr>
              <a:lnSpc>
                <a:spcPct val="150000"/>
              </a:lnSpc>
            </a:pPr>
            <a:r>
              <a:rPr lang="en-US" altLang="zh-CN" sz="3200" b="1" dirty="0">
                <a:solidFill>
                  <a:srgbClr val="0000FF"/>
                </a:solidFill>
                <a:latin typeface="楷体" panose="02010609060101010101" charset="-122"/>
                <a:ea typeface="楷体" panose="02010609060101010101" charset="-122"/>
              </a:rPr>
              <a:t>    </a:t>
            </a:r>
            <a:r>
              <a:rPr lang="zh-CN" altLang="en-US" sz="3200" b="1" dirty="0">
                <a:solidFill>
                  <a:srgbClr val="0000FF"/>
                </a:solidFill>
                <a:latin typeface="楷体" panose="02010609060101010101" charset="-122"/>
                <a:ea typeface="楷体" panose="02010609060101010101" charset="-122"/>
              </a:rPr>
              <a:t>（</a:t>
            </a:r>
            <a:r>
              <a:rPr lang="en-US" altLang="zh-CN" sz="3200" b="1" dirty="0">
                <a:solidFill>
                  <a:srgbClr val="0000FF"/>
                </a:solidFill>
                <a:latin typeface="楷体" panose="02010609060101010101" charset="-122"/>
                <a:ea typeface="楷体" panose="02010609060101010101" charset="-122"/>
              </a:rPr>
              <a:t>1</a:t>
            </a:r>
            <a:r>
              <a:rPr lang="zh-CN" altLang="en-US" sz="3200" b="1" dirty="0">
                <a:solidFill>
                  <a:srgbClr val="0000FF"/>
                </a:solidFill>
                <a:latin typeface="楷体" panose="02010609060101010101" charset="-122"/>
                <a:ea typeface="楷体" panose="02010609060101010101" charset="-122"/>
              </a:rPr>
              <a:t>）</a:t>
            </a:r>
            <a:r>
              <a:rPr lang="zh-CN" altLang="zh-CN" sz="3200" b="1" dirty="0">
                <a:solidFill>
                  <a:srgbClr val="0000FF"/>
                </a:solidFill>
                <a:latin typeface="楷体" panose="02010609060101010101" charset="-122"/>
                <a:ea typeface="楷体" panose="02010609060101010101" charset="-122"/>
              </a:rPr>
              <a:t>第</a:t>
            </a:r>
            <a:r>
              <a:rPr lang="en-US" altLang="zh-CN" sz="3200" b="1" dirty="0">
                <a:solidFill>
                  <a:srgbClr val="0000FF"/>
                </a:solidFill>
                <a:latin typeface="楷体" panose="02010609060101010101" charset="-122"/>
                <a:ea typeface="楷体" panose="02010609060101010101" charset="-122"/>
              </a:rPr>
              <a:t>4</a:t>
            </a:r>
            <a:r>
              <a:rPr lang="zh-CN" altLang="zh-CN" sz="3200" b="1" dirty="0">
                <a:solidFill>
                  <a:srgbClr val="0000FF"/>
                </a:solidFill>
                <a:latin typeface="楷体" panose="02010609060101010101" charset="-122"/>
                <a:ea typeface="楷体" panose="02010609060101010101" charset="-122"/>
              </a:rPr>
              <a:t>自然段“活人的塑像和大理石的塑像有一点不同</a:t>
            </a:r>
            <a:r>
              <a:rPr lang="en-US" altLang="zh-CN" sz="3200" b="1" dirty="0">
                <a:solidFill>
                  <a:srgbClr val="0000FF"/>
                </a:solidFill>
                <a:latin typeface="楷体" panose="02010609060101010101" charset="-122"/>
                <a:ea typeface="楷体" panose="02010609060101010101" charset="-122"/>
              </a:rPr>
              <a:t>……</a:t>
            </a:r>
            <a:r>
              <a:rPr lang="zh-CN" altLang="zh-CN" sz="3200" b="1" dirty="0">
                <a:solidFill>
                  <a:srgbClr val="0000FF"/>
                </a:solidFill>
                <a:latin typeface="楷体" panose="02010609060101010101" charset="-122"/>
                <a:ea typeface="楷体" panose="02010609060101010101" charset="-122"/>
              </a:rPr>
              <a:t>则一笔下去，画龙点睛”，这句话怎么理解？</a:t>
            </a:r>
            <a:endParaRPr lang="zh-CN" altLang="zh-CN" sz="3200" b="1" dirty="0">
              <a:solidFill>
                <a:srgbClr val="0000FF"/>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2770" name="矩形 108546"/>
          <p:cNvSpPr/>
          <p:nvPr/>
        </p:nvSpPr>
        <p:spPr>
          <a:xfrm>
            <a:off x="2035175" y="852805"/>
            <a:ext cx="8121650" cy="4523105"/>
          </a:xfrm>
          <a:prstGeom prst="rect">
            <a:avLst/>
          </a:prstGeom>
          <a:noFill/>
          <a:ln w="9525">
            <a:noFill/>
          </a:ln>
        </p:spPr>
        <p:txBody>
          <a:bodyPr>
            <a:spAutoFit/>
          </a:bodyPr>
          <a:lstStyle/>
          <a:p>
            <a:pPr>
              <a:lnSpc>
                <a:spcPct val="150000"/>
              </a:lnSpc>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“刀法”比喻教育方法；“万像”比喻众多教育对象。“画龙点睛”比喻使众多教育对象成才。</a:t>
            </a:r>
            <a:endParaRPr lang="zh-CN" altLang="zh-CN" sz="3200" b="1" dirty="0">
              <a:latin typeface="楷体" panose="02010609060101010101" charset="-122"/>
              <a:ea typeface="楷体" panose="02010609060101010101" charset="-122"/>
              <a:cs typeface="楷体" panose="02010609060101010101" charset="-122"/>
            </a:endParaRPr>
          </a:p>
          <a:p>
            <a:pPr>
              <a:lnSpc>
                <a:spcPct val="150000"/>
              </a:lnSpc>
            </a:pPr>
            <a:r>
              <a:rPr lang="zh-CN" altLang="zh-CN" sz="3200" b="1" dirty="0">
                <a:latin typeface="楷体" panose="02010609060101010101" charset="-122"/>
                <a:ea typeface="楷体" panose="02010609060101010101" charset="-122"/>
                <a:cs typeface="楷体" panose="02010609060101010101" charset="-122"/>
              </a:rPr>
              <a:t>    全句的意思是：教育方法不当，可能使众多受教育者被毁，教育方法得当，可以使众多受教育者成才，给人以警示。</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3794" name="矩形 113668"/>
          <p:cNvSpPr/>
          <p:nvPr/>
        </p:nvSpPr>
        <p:spPr>
          <a:xfrm>
            <a:off x="2066925" y="1265555"/>
            <a:ext cx="8058150" cy="3044825"/>
          </a:xfrm>
          <a:prstGeom prst="rect">
            <a:avLst/>
          </a:prstGeom>
          <a:noFill/>
          <a:ln w="9525">
            <a:noFill/>
          </a:ln>
        </p:spPr>
        <p:txBody>
          <a:bodyPr>
            <a:spAutoFit/>
          </a:bodyPr>
          <a:lstStyle/>
          <a:p>
            <a:pPr>
              <a:lnSpc>
                <a:spcPct val="150000"/>
              </a:lnSpc>
            </a:pPr>
            <a:r>
              <a:rPr lang="en-US" altLang="zh-CN" sz="3200" b="1" dirty="0">
                <a:solidFill>
                  <a:srgbClr val="0000FF"/>
                </a:solidFill>
                <a:latin typeface="楷体" panose="02010609060101010101" charset="-122"/>
                <a:ea typeface="楷体" panose="02010609060101010101" charset="-122"/>
              </a:rPr>
              <a:t>    </a:t>
            </a:r>
            <a:r>
              <a:rPr lang="zh-CN" altLang="en-US" sz="3200" b="1" dirty="0">
                <a:solidFill>
                  <a:srgbClr val="0000FF"/>
                </a:solidFill>
                <a:latin typeface="楷体" panose="02010609060101010101" charset="-122"/>
                <a:ea typeface="楷体" panose="02010609060101010101" charset="-122"/>
              </a:rPr>
              <a:t>（</a:t>
            </a:r>
            <a:r>
              <a:rPr lang="en-US" altLang="zh-CN" sz="3200" b="1" dirty="0">
                <a:solidFill>
                  <a:srgbClr val="0000FF"/>
                </a:solidFill>
                <a:latin typeface="楷体" panose="02010609060101010101" charset="-122"/>
                <a:ea typeface="楷体" panose="02010609060101010101" charset="-122"/>
              </a:rPr>
              <a:t>2</a:t>
            </a:r>
            <a:r>
              <a:rPr lang="zh-CN" altLang="en-US" sz="3200" b="1" dirty="0">
                <a:solidFill>
                  <a:srgbClr val="0000FF"/>
                </a:solidFill>
                <a:latin typeface="楷体" panose="02010609060101010101" charset="-122"/>
                <a:ea typeface="楷体" panose="02010609060101010101" charset="-122"/>
              </a:rPr>
              <a:t>）第</a:t>
            </a:r>
            <a:r>
              <a:rPr lang="en-US" altLang="zh-CN" sz="3200" b="1" dirty="0">
                <a:solidFill>
                  <a:srgbClr val="0000FF"/>
                </a:solidFill>
                <a:latin typeface="楷体" panose="02010609060101010101" charset="-122"/>
                <a:ea typeface="楷体" panose="02010609060101010101" charset="-122"/>
              </a:rPr>
              <a:t>10</a:t>
            </a:r>
            <a:r>
              <a:rPr lang="zh-CN" altLang="zh-CN" sz="3200" b="1" dirty="0">
                <a:solidFill>
                  <a:srgbClr val="0000FF"/>
                </a:solidFill>
                <a:latin typeface="楷体" panose="02010609060101010101" charset="-122"/>
                <a:ea typeface="楷体" panose="02010609060101010101" charset="-122"/>
              </a:rPr>
              <a:t>自然段：“当英雄无用武之地，他除了大无畏之斧</a:t>
            </a:r>
            <a:r>
              <a:rPr lang="en-US" altLang="zh-CN" sz="3200" b="1" dirty="0">
                <a:solidFill>
                  <a:srgbClr val="0000FF"/>
                </a:solidFill>
                <a:latin typeface="楷体" panose="02010609060101010101" charset="-122"/>
                <a:ea typeface="楷体" panose="02010609060101010101" charset="-122"/>
              </a:rPr>
              <a:t>……</a:t>
            </a:r>
            <a:r>
              <a:rPr lang="zh-CN" altLang="zh-CN" sz="3200" b="1" dirty="0">
                <a:solidFill>
                  <a:srgbClr val="0000FF"/>
                </a:solidFill>
                <a:latin typeface="楷体" panose="02010609060101010101" charset="-122"/>
                <a:ea typeface="楷体" panose="02010609060101010101" charset="-122"/>
              </a:rPr>
              <a:t>才能开出一条生路。”这里所用的几个比喻分别是什么？这句话怎么理解？</a:t>
            </a:r>
            <a:endParaRPr lang="zh-CN" altLang="zh-CN" sz="3200" b="1" dirty="0">
              <a:solidFill>
                <a:srgbClr val="0000FF"/>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34818" name="矩形 108546"/>
          <p:cNvSpPr/>
          <p:nvPr/>
        </p:nvSpPr>
        <p:spPr>
          <a:xfrm>
            <a:off x="1882775" y="1191260"/>
            <a:ext cx="8121650" cy="3784600"/>
          </a:xfrm>
          <a:prstGeom prst="rect">
            <a:avLst/>
          </a:prstGeom>
          <a:noFill/>
          <a:ln w="9525">
            <a:noFill/>
          </a:ln>
        </p:spPr>
        <p:txBody>
          <a:bodyPr>
            <a:spAutoFit/>
          </a:bodyPr>
          <a:lstStyle/>
          <a:p>
            <a:pPr>
              <a:lnSpc>
                <a:spcPct val="150000"/>
              </a:lnSpc>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作者把勇气比作斧，把智慧比作剑，把信念和意志比作金刚。</a:t>
            </a:r>
            <a:endParaRPr lang="zh-CN" altLang="zh-CN" sz="3200" b="1" dirty="0">
              <a:latin typeface="楷体" panose="02010609060101010101" charset="-122"/>
              <a:ea typeface="楷体" panose="02010609060101010101" charset="-122"/>
              <a:cs typeface="楷体" panose="02010609060101010101" charset="-122"/>
            </a:endParaRPr>
          </a:p>
          <a:p>
            <a:pPr>
              <a:lnSpc>
                <a:spcPct val="150000"/>
              </a:lnSpc>
            </a:pPr>
            <a:r>
              <a:rPr lang="zh-CN" altLang="zh-CN" sz="3200" b="1" dirty="0">
                <a:latin typeface="楷体" panose="02010609060101010101" charset="-122"/>
                <a:ea typeface="楷体" panose="02010609060101010101" charset="-122"/>
                <a:cs typeface="楷体" panose="02010609060101010101" charset="-122"/>
              </a:rPr>
              <a:t>    意指当一个人陷入绝境，走投无路时，只有勇气、智慧、信念与意志，才能使人绝处逢生，闯出一条生路。</a:t>
            </a:r>
            <a:endParaRPr lang="zh-CN" altLang="zh-CN" sz="3200" b="1" dirty="0">
              <a:latin typeface="楷体" panose="02010609060101010101" charset="-122"/>
              <a:ea typeface="楷体" panose="02010609060101010101" charset="-122"/>
              <a:cs typeface="楷体" panose="02010609060101010101" charset="-122"/>
            </a:endParaRPr>
          </a:p>
        </p:txBody>
      </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92172" name="矩形 92171"/>
          <p:cNvSpPr/>
          <p:nvPr/>
        </p:nvSpPr>
        <p:spPr>
          <a:xfrm>
            <a:off x="2091055" y="1389063"/>
            <a:ext cx="8010525" cy="3784600"/>
          </a:xfrm>
          <a:prstGeom prst="rect">
            <a:avLst/>
          </a:prstGeom>
          <a:noFill/>
          <a:ln w="9525">
            <a:noFill/>
          </a:ln>
        </p:spPr>
        <p:txBody>
          <a:bodyPr>
            <a:spAutoFit/>
          </a:bodyPr>
          <a:lstStyle/>
          <a:p>
            <a:pPr>
              <a:lnSpc>
                <a:spcPct val="150000"/>
              </a:lnSpc>
              <a:spcBef>
                <a:spcPct val="50000"/>
              </a:spcBef>
            </a:pPr>
            <a:r>
              <a:rPr lang="en-US" altLang="zh-CN" sz="3200" b="1" dirty="0">
                <a:latin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rPr>
              <a:t>本文写于1943年，陶行知先生否定了“不能创造”的种种错误看法，提出了“处处是创造之地，天天是创造之时，人人是创造之人”的观点。激励每一个人时时、处处要去创造。</a:t>
            </a:r>
            <a:endParaRPr lang="zh-CN" altLang="zh-CN" sz="3200" b="1" dirty="0">
              <a:latin typeface="楷体" panose="02010609060101010101" charset="-122"/>
              <a:ea typeface="楷体" panose="02010609060101010101" charset="-122"/>
              <a:cs typeface="楷体" panose="02010609060101010101" charset="-122"/>
            </a:endParaRPr>
          </a:p>
        </p:txBody>
      </p:sp>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写作背景</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72"/>
                                        </p:tgtEl>
                                        <p:attrNameLst>
                                          <p:attrName>style.visibility</p:attrName>
                                        </p:attrNameLst>
                                      </p:cBhvr>
                                      <p:to>
                                        <p:strVal val="visible"/>
                                      </p:to>
                                    </p:set>
                                    <p:anim calcmode="lin" valueType="num">
                                      <p:cBhvr additive="base">
                                        <p:cTn id="7" dur="500" fill="hold"/>
                                        <p:tgtEl>
                                          <p:spTgt spid="92172"/>
                                        </p:tgtEl>
                                        <p:attrNameLst>
                                          <p:attrName>ppt_x</p:attrName>
                                        </p:attrNameLst>
                                      </p:cBhvr>
                                      <p:tavLst>
                                        <p:tav tm="0">
                                          <p:val>
                                            <p:strVal val="1+#ppt_w/2"/>
                                          </p:val>
                                        </p:tav>
                                        <p:tav tm="100000">
                                          <p:val>
                                            <p:strVal val="#ppt_x"/>
                                          </p:val>
                                        </p:tav>
                                      </p:tavLst>
                                    </p:anim>
                                    <p:anim calcmode="lin" valueType="num">
                                      <p:cBhvr additive="base">
                                        <p:cTn id="8" dur="500" fill="hold"/>
                                        <p:tgtEl>
                                          <p:spTgt spid="92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板书设计</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2" name="图片 1"/>
          <p:cNvPicPr>
            <a:picLocks noChangeAspect="1"/>
          </p:cNvPicPr>
          <p:nvPr/>
        </p:nvPicPr>
        <p:blipFill>
          <a:blip r:embed="rId2"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24577" name="矩形 113668"/>
          <p:cNvSpPr/>
          <p:nvPr/>
        </p:nvSpPr>
        <p:spPr>
          <a:xfrm>
            <a:off x="1856740" y="2263458"/>
            <a:ext cx="608013" cy="2061210"/>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创造宣言</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5" name="文本框 4"/>
          <p:cNvSpPr txBox="1"/>
          <p:nvPr/>
        </p:nvSpPr>
        <p:spPr>
          <a:xfrm>
            <a:off x="2962910" y="1172845"/>
            <a:ext cx="5026025" cy="554038"/>
          </a:xfrm>
          <a:prstGeom prst="rect">
            <a:avLst/>
          </a:prstGeom>
          <a:noFill/>
          <a:ln w="9525">
            <a:noFill/>
          </a:ln>
        </p:spPr>
        <p:txBody>
          <a:bodyPr>
            <a:spAutoFit/>
          </a:bodyPr>
          <a:lstStyle/>
          <a:p>
            <a:r>
              <a:rPr lang="en-US" altLang="zh-CN" sz="3000" b="1" dirty="0">
                <a:latin typeface="楷体" panose="02010609060101010101" charset="-122"/>
                <a:ea typeface="楷体" panose="02010609060101010101" charset="-122"/>
                <a:cs typeface="楷体" panose="02010609060101010101" charset="-122"/>
              </a:rPr>
              <a:t>1.</a:t>
            </a:r>
            <a:r>
              <a:rPr lang="zh-CN" altLang="zh-CN" sz="3000" b="1" dirty="0">
                <a:latin typeface="楷体" panose="02010609060101010101" charset="-122"/>
                <a:ea typeface="楷体" panose="02010609060101010101" charset="-122"/>
                <a:cs typeface="楷体" panose="02010609060101010101" charset="-122"/>
              </a:rPr>
              <a:t>教育创造真善美的活人</a:t>
            </a:r>
            <a:endParaRPr lang="zh-CN" altLang="zh-CN" sz="3000" b="1" dirty="0">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9476105" y="2094230"/>
            <a:ext cx="954088" cy="2399665"/>
          </a:xfrm>
          <a:prstGeom prst="rect">
            <a:avLst/>
          </a:prstGeom>
          <a:noFill/>
          <a:ln w="9525">
            <a:noFill/>
          </a:ln>
        </p:spPr>
        <p:txBody>
          <a:bodyPr wrap="square">
            <a:spAutoFit/>
          </a:bodyPr>
          <a:lstStyle/>
          <a:p>
            <a:r>
              <a:rPr lang="zh-CN" altLang="en-US" sz="3000" b="1" dirty="0">
                <a:solidFill>
                  <a:srgbClr val="FF0000"/>
                </a:solidFill>
                <a:latin typeface="黑体" panose="02010609060101010101" pitchFamily="49" charset="-122"/>
                <a:ea typeface="黑体" panose="02010609060101010101" pitchFamily="49" charset="-122"/>
                <a:sym typeface="宋体" panose="02010600030101010101" pitchFamily="2" charset="-122"/>
              </a:rPr>
              <a:t>鼓励教育者学会创造</a:t>
            </a:r>
            <a:endParaRPr lang="zh-CN" altLang="en-US" sz="3000" b="1"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左大括号 18"/>
          <p:cNvSpPr/>
          <p:nvPr/>
        </p:nvSpPr>
        <p:spPr>
          <a:xfrm>
            <a:off x="2433235" y="1333183"/>
            <a:ext cx="440776" cy="4133850"/>
          </a:xfrm>
          <a:prstGeom prst="leftBrace">
            <a:avLst>
              <a:gd name="adj1" fmla="val 36462"/>
              <a:gd name="adj2" fmla="val 50000"/>
            </a:avLst>
          </a:prstGeom>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0"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22" name="右大括号 21"/>
          <p:cNvSpPr/>
          <p:nvPr/>
        </p:nvSpPr>
        <p:spPr>
          <a:xfrm>
            <a:off x="9051010" y="1350269"/>
            <a:ext cx="397295" cy="4132263"/>
          </a:xfrm>
          <a:prstGeom prst="rightBrace">
            <a:avLst>
              <a:gd name="adj1" fmla="val 27838"/>
              <a:gd name="adj2" fmla="val 50000"/>
            </a:avLst>
          </a:prstGeom>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0"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6" name="文本框 5"/>
          <p:cNvSpPr txBox="1"/>
          <p:nvPr/>
        </p:nvSpPr>
        <p:spPr>
          <a:xfrm>
            <a:off x="2962910" y="1979295"/>
            <a:ext cx="6369050" cy="1014413"/>
          </a:xfrm>
          <a:prstGeom prst="rect">
            <a:avLst/>
          </a:prstGeom>
          <a:noFill/>
          <a:ln w="9525">
            <a:noFill/>
          </a:ln>
        </p:spPr>
        <p:txBody>
          <a:bodyPr>
            <a:spAutoFit/>
          </a:bodyPr>
          <a:lstStyle/>
          <a:p>
            <a:r>
              <a:rPr lang="en-US" altLang="zh-CN" sz="3000" b="1" dirty="0">
                <a:latin typeface="楷体" panose="02010609060101010101" charset="-122"/>
                <a:ea typeface="楷体" panose="02010609060101010101" charset="-122"/>
                <a:cs typeface="楷体" panose="02010609060101010101" charset="-122"/>
              </a:rPr>
              <a:t>2.</a:t>
            </a:r>
            <a:r>
              <a:rPr lang="zh-CN" altLang="zh-CN" sz="3000" b="1" dirty="0">
                <a:latin typeface="楷体" panose="02010609060101010101" charset="-122"/>
                <a:ea typeface="楷体" panose="02010609060101010101" charset="-122"/>
                <a:cs typeface="楷体" panose="02010609060101010101" charset="-122"/>
              </a:rPr>
              <a:t>批驳五种错误观点——每个人都拥有创造能力</a:t>
            </a:r>
            <a:endParaRPr lang="zh-CN" altLang="zh-CN" sz="3000" b="1" dirty="0">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2962910" y="3227070"/>
            <a:ext cx="6257925" cy="1014413"/>
          </a:xfrm>
          <a:prstGeom prst="rect">
            <a:avLst/>
          </a:prstGeom>
          <a:noFill/>
          <a:ln w="9525">
            <a:noFill/>
          </a:ln>
        </p:spPr>
        <p:txBody>
          <a:bodyPr>
            <a:spAutoFit/>
          </a:bodyPr>
          <a:lstStyle/>
          <a:p>
            <a:r>
              <a:rPr lang="en-US" altLang="zh-CN" sz="3000" b="1" dirty="0">
                <a:latin typeface="楷体" panose="02010609060101010101" charset="-122"/>
                <a:ea typeface="楷体" panose="02010609060101010101" charset="-122"/>
                <a:cs typeface="楷体" panose="02010609060101010101" charset="-122"/>
              </a:rPr>
              <a:t>3.</a:t>
            </a:r>
            <a:r>
              <a:rPr lang="zh-CN" altLang="zh-CN" sz="3000" b="1" dirty="0">
                <a:latin typeface="楷体" panose="02010609060101010101" charset="-122"/>
                <a:ea typeface="楷体" panose="02010609060101010101" charset="-122"/>
                <a:cs typeface="楷体" panose="02010609060101010101" charset="-122"/>
              </a:rPr>
              <a:t>东山樵夫扼杀树苗——不懂创造的可怕</a:t>
            </a:r>
            <a:endParaRPr lang="zh-CN" altLang="zh-CN" sz="3000" b="1" dirty="0">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2962910" y="4570095"/>
            <a:ext cx="6257925" cy="1016000"/>
          </a:xfrm>
          <a:prstGeom prst="rect">
            <a:avLst/>
          </a:prstGeom>
          <a:noFill/>
          <a:ln w="9525">
            <a:noFill/>
          </a:ln>
        </p:spPr>
        <p:txBody>
          <a:bodyPr>
            <a:spAutoFit/>
          </a:bodyPr>
          <a:lstStyle/>
          <a:p>
            <a:r>
              <a:rPr lang="en-US" altLang="zh-CN" sz="3000" b="1" dirty="0">
                <a:latin typeface="楷体" panose="02010609060101010101" charset="-122"/>
                <a:ea typeface="楷体" panose="02010609060101010101" charset="-122"/>
                <a:cs typeface="楷体" panose="02010609060101010101" charset="-122"/>
              </a:rPr>
              <a:t>4.</a:t>
            </a:r>
            <a:r>
              <a:rPr lang="zh-CN" altLang="zh-CN" sz="3000" b="1" dirty="0">
                <a:latin typeface="楷体" panose="02010609060101010101" charset="-122"/>
                <a:ea typeface="楷体" panose="02010609060101010101" charset="-122"/>
                <a:cs typeface="楷体" panose="02010609060101010101" charset="-122"/>
              </a:rPr>
              <a:t>引用罗丹的话进一步阐明人人能创造的观点</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4577"/>
                                        </p:tgtEl>
                                        <p:attrNameLst>
                                          <p:attrName>style.visibility</p:attrName>
                                        </p:attrNameLst>
                                      </p:cBhvr>
                                      <p:to>
                                        <p:strVal val="visible"/>
                                      </p:to>
                                    </p:set>
                                    <p:anim calcmode="lin" valueType="num">
                                      <p:cBhvr>
                                        <p:cTn id="7" dur="500" fill="hold"/>
                                        <p:tgtEl>
                                          <p:spTgt spid="24577"/>
                                        </p:tgtEl>
                                        <p:attrNameLst>
                                          <p:attrName>ppt_w</p:attrName>
                                        </p:attrNameLst>
                                      </p:cBhvr>
                                      <p:tavLst>
                                        <p:tav tm="0">
                                          <p:val>
                                            <p:fltVal val="0"/>
                                          </p:val>
                                        </p:tav>
                                        <p:tav tm="100000">
                                          <p:val>
                                            <p:strVal val="#ppt_w"/>
                                          </p:val>
                                        </p:tav>
                                      </p:tavLst>
                                    </p:anim>
                                    <p:anim calcmode="lin" valueType="num">
                                      <p:cBhvr>
                                        <p:cTn id="8" dur="500" fill="hold"/>
                                        <p:tgtEl>
                                          <p:spTgt spid="2457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500"/>
                            </p:stCondLst>
                            <p:childTnLst>
                              <p:par>
                                <p:cTn id="39" presetID="2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P spid="5" grpId="0"/>
      <p:bldP spid="4" grpId="0"/>
      <p:bldP spid="19" grpId="0" bldLvl="0" animBg="1"/>
      <p:bldP spid="22" grpId="0" bldLvl="0" animBg="1"/>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95250" y="224790"/>
            <a:ext cx="3332480" cy="586105"/>
            <a:chOff x="150" y="354"/>
            <a:chExt cx="5248" cy="92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新课导入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6" name="Freeform 123"/>
            <p:cNvSpPr>
              <a:spLocks noEditPoints="1"/>
            </p:cNvSpPr>
            <p:nvPr/>
          </p:nvSpPr>
          <p:spPr bwMode="auto">
            <a:xfrm>
              <a:off x="150" y="354"/>
              <a:ext cx="1050" cy="832"/>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grpSp>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sp>
        <p:nvSpPr>
          <p:cNvPr id="3" name="横卷形 2"/>
          <p:cNvSpPr/>
          <p:nvPr/>
        </p:nvSpPr>
        <p:spPr>
          <a:xfrm>
            <a:off x="1658620" y="1039495"/>
            <a:ext cx="8524875" cy="3459163"/>
          </a:xfrm>
          <a:prstGeom prst="horizontalScroll">
            <a:avLst>
              <a:gd name="adj" fmla="val 4267"/>
            </a:avLst>
          </a:prstGeom>
        </p:spPr>
        <p:style>
          <a:lnRef idx="2">
            <a:schemeClr val="accent2"/>
          </a:lnRef>
          <a:fillRef idx="1">
            <a:schemeClr val="lt1"/>
          </a:fillRef>
          <a:effectRef idx="0">
            <a:schemeClr val="accent2"/>
          </a:effectRef>
          <a:fontRef idx="minor">
            <a:schemeClr val="dk1"/>
          </a:fontRef>
        </p:style>
        <p:txBody>
          <a:bodyPr anchor="ctr"/>
          <a:lstStyle/>
          <a:p>
            <a:pPr marL="0" marR="0" lvl="0" indent="0"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0" lang="en-US"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sym typeface="+mn-ea"/>
              </a:rPr>
              <a:t>    </a:t>
            </a:r>
            <a:r>
              <a:rPr kumimoji="0"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sym typeface="+mn-ea"/>
              </a:rPr>
              <a:t>泰戈尔曾经说</a:t>
            </a:r>
            <a:r>
              <a:rPr kumimoji="0" lang="zh-CN"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sym typeface="+mn-ea"/>
              </a:rPr>
              <a:t>：</a:t>
            </a:r>
            <a:r>
              <a:rPr kumimoji="0" sz="30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sym typeface="+mn-ea"/>
              </a:rPr>
              <a:t>“生命是永恒不断的创造，因为在它内部蕴含着过剩的精力，它不断流溢，越出时间和空间的界限，它不停地追求，以形形色色的自我表现的形式表现出来。”</a:t>
            </a:r>
            <a:endParaRPr kumimoji="0" lang="zh-CN" altLang="en-US" sz="3000" b="0" i="0" u="none" strike="noStrike" kern="1200" cap="none" spc="0" normalizeH="0" baseline="0" noProof="1">
              <a:ln>
                <a:noFill/>
              </a:ln>
              <a:solidFill>
                <a:schemeClr val="lt1"/>
              </a:solidFill>
              <a:effectLst/>
              <a:uLnTx/>
              <a:uFillTx/>
              <a:latin typeface="楷体" panose="02010609060101010101" charset="-122"/>
              <a:ea typeface="楷体" panose="02010609060101010101" charset="-122"/>
              <a:cs typeface="+mn-cs"/>
            </a:endParaRPr>
          </a:p>
        </p:txBody>
      </p:sp>
      <p:sp>
        <p:nvSpPr>
          <p:cNvPr id="5" name="Text Box 3"/>
          <p:cNvSpPr txBox="1"/>
          <p:nvPr/>
        </p:nvSpPr>
        <p:spPr>
          <a:xfrm>
            <a:off x="2819083" y="4684395"/>
            <a:ext cx="6796087" cy="584200"/>
          </a:xfrm>
          <a:prstGeom prst="rect">
            <a:avLst/>
          </a:prstGeom>
          <a:noFill/>
          <a:ln w="9525">
            <a:noFill/>
          </a:ln>
        </p:spPr>
        <p:txBody>
          <a:bodyPr>
            <a:spAutoFit/>
          </a:bodyPr>
          <a:lstStyle/>
          <a:p>
            <a:pPr>
              <a:spcBef>
                <a:spcPct val="50000"/>
              </a:spcBef>
            </a:pPr>
            <a:r>
              <a:rPr lang="zh-CN" altLang="zh-CN" sz="3200" b="1" dirty="0">
                <a:solidFill>
                  <a:srgbClr val="FF0000"/>
                </a:solidFill>
                <a:latin typeface="黑体" panose="02010609060101010101" pitchFamily="49" charset="-122"/>
                <a:ea typeface="黑体" panose="02010609060101010101" pitchFamily="49" charset="-122"/>
              </a:rPr>
              <a:t>说说你</a:t>
            </a:r>
            <a:r>
              <a:rPr lang="zh-CN" altLang="en-US" sz="3200" b="1" dirty="0">
                <a:solidFill>
                  <a:srgbClr val="FF0000"/>
                </a:solidFill>
                <a:latin typeface="黑体" panose="02010609060101010101" pitchFamily="49" charset="-122"/>
                <a:ea typeface="黑体" panose="02010609060101010101" pitchFamily="49" charset="-122"/>
              </a:rPr>
              <a:t>做过</a:t>
            </a:r>
            <a:r>
              <a:rPr lang="zh-CN" altLang="zh-CN" sz="3200" b="1" dirty="0">
                <a:solidFill>
                  <a:srgbClr val="FF0000"/>
                </a:solidFill>
                <a:latin typeface="黑体" panose="02010609060101010101" pitchFamily="49" charset="-122"/>
                <a:ea typeface="黑体" panose="02010609060101010101" pitchFamily="49" charset="-122"/>
              </a:rPr>
              <a:t>哪些具有“创造性”的事</a:t>
            </a:r>
            <a:endParaRPr lang="zh-CN" altLang="zh-CN"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7" name="文本框 6"/>
          <p:cNvSpPr txBox="1"/>
          <p:nvPr/>
        </p:nvSpPr>
        <p:spPr>
          <a:xfrm>
            <a:off x="2023428" y="1363980"/>
            <a:ext cx="8143875" cy="3784600"/>
          </a:xfrm>
          <a:prstGeom prst="rect">
            <a:avLst/>
          </a:prstGeom>
          <a:noFill/>
          <a:ln w="9525">
            <a:noFill/>
          </a:ln>
        </p:spPr>
        <p:txBody>
          <a:bodyPr>
            <a:spAutoFit/>
          </a:bodyPr>
          <a:lstStyle/>
          <a:p>
            <a:pPr>
              <a:lnSpc>
                <a:spcPct val="150000"/>
              </a:lnSpc>
            </a:pP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“创造”一词，我们已经在《谈创造性思维》一文中略有涉及，在本文中，你亦对“创造”有了更深的认识，请你结合两篇课文的学习经验，说说“创造”于当今社会的重要性。</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3"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随堂练习</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100"/>
                                        <p:tgtEl>
                                          <p:spTgt spid="7"/>
                                        </p:tgtEl>
                                        <p:attrNameLst>
                                          <p:attrName>style.color</p:attrName>
                                        </p:attrNameLst>
                                      </p:cBhvr>
                                      <p:tavLst>
                                        <p:tav tm="0">
                                          <p:val>
                                            <p:clrVal>
                                              <a:srgbClr val="00CCFF"/>
                                            </p:clrVal>
                                          </p:val>
                                        </p:tav>
                                        <p:tav tm="50000">
                                          <p:val>
                                            <p:clrVal>
                                              <a:srgbClr val="0000FF"/>
                                            </p:clrVal>
                                          </p:val>
                                        </p:tav>
                                      </p:tavLst>
                                    </p:anim>
                                    <p:anim calcmode="discrete" valueType="clr">
                                      <p:cBhvr>
                                        <p:cTn id="8" dur="100"/>
                                        <p:tgtEl>
                                          <p:spTgt spid="7"/>
                                        </p:tgtEl>
                                        <p:attrNameLst>
                                          <p:attrName>fillcolor</p:attrName>
                                        </p:attrNameLst>
                                      </p:cBhvr>
                                      <p:tavLst>
                                        <p:tav tm="0">
                                          <p:val>
                                            <p:clrVal>
                                              <a:schemeClr val="accent2"/>
                                            </p:clrVal>
                                          </p:val>
                                        </p:tav>
                                        <p:tav tm="50000">
                                          <p:val>
                                            <p:clrVal>
                                              <a:schemeClr val="hlink"/>
                                            </p:clrVal>
                                          </p:val>
                                        </p:tav>
                                      </p:tavLst>
                                    </p:anim>
                                    <p:set>
                                      <p:cBhvr>
                                        <p:cTn id="9" dur="10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92172" name="矩形 92171"/>
          <p:cNvSpPr/>
          <p:nvPr/>
        </p:nvSpPr>
        <p:spPr>
          <a:xfrm>
            <a:off x="1763395" y="1305878"/>
            <a:ext cx="5653088" cy="4246245"/>
          </a:xfrm>
          <a:prstGeom prst="rect">
            <a:avLst/>
          </a:prstGeom>
          <a:noFill/>
          <a:ln w="9525">
            <a:noFill/>
          </a:ln>
        </p:spPr>
        <p:txBody>
          <a:bodyPr>
            <a:spAutoFit/>
          </a:bodyPr>
          <a:lstStyle/>
          <a:p>
            <a:pPr>
              <a:lnSpc>
                <a:spcPct val="150000"/>
              </a:lnSpc>
              <a:spcBef>
                <a:spcPct val="50000"/>
              </a:spcBef>
            </a:pPr>
            <a:r>
              <a:rPr lang="zh-CN" altLang="en-US" sz="3000" b="1" dirty="0">
                <a:solidFill>
                  <a:srgbClr val="FF0000"/>
                </a:solidFill>
                <a:latin typeface="楷体" panose="02010609060101010101" charset="-122"/>
                <a:ea typeface="楷体" panose="02010609060101010101" charset="-122"/>
                <a:cs typeface="楷体" panose="02010609060101010101" charset="-122"/>
              </a:rPr>
              <a:t>【陶行知】</a:t>
            </a:r>
            <a:r>
              <a:rPr lang="zh-CN" altLang="zh-CN" sz="3000" b="1" dirty="0">
                <a:latin typeface="楷体" panose="02010609060101010101" charset="-122"/>
                <a:ea typeface="楷体" panose="02010609060101010101" charset="-122"/>
                <a:cs typeface="楷体" panose="02010609060101010101" charset="-122"/>
              </a:rPr>
              <a:t>（1891</a:t>
            </a:r>
            <a:r>
              <a:rPr lang="en-US" altLang="zh-CN" sz="3000" b="1" dirty="0">
                <a:latin typeface="楷体" panose="02010609060101010101" charset="-122"/>
                <a:ea typeface="楷体" panose="02010609060101010101" charset="-122"/>
                <a:cs typeface="楷体" panose="02010609060101010101" charset="-122"/>
              </a:rPr>
              <a:t>—1946</a:t>
            </a:r>
            <a:r>
              <a:rPr lang="zh-CN" altLang="zh-CN" sz="3000" b="1" dirty="0">
                <a:latin typeface="楷体" panose="02010609060101010101" charset="-122"/>
                <a:ea typeface="楷体" panose="02010609060101010101" charset="-122"/>
                <a:cs typeface="楷体" panose="02010609060101010101" charset="-122"/>
              </a:rPr>
              <a:t>），安徽省徽州歙县人，祖籍绍兴。中国人民教育家、思想家，伟大的民主主义战士，爱国者，中国人民救国会和中国民主同盟的主要领导人之一。</a:t>
            </a:r>
            <a:endParaRPr lang="zh-CN" altLang="zh-CN" sz="3000" b="1" dirty="0">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3" cstate="print"/>
          <a:stretch>
            <a:fillRect/>
          </a:stretch>
        </p:blipFill>
        <p:spPr>
          <a:xfrm>
            <a:off x="7709162" y="1774824"/>
            <a:ext cx="2389506" cy="3307715"/>
          </a:xfrm>
          <a:prstGeom prst="ellipse">
            <a:avLst/>
          </a:prstGeom>
        </p:spPr>
      </p:pic>
      <p:grpSp>
        <p:nvGrpSpPr>
          <p:cNvPr id="8" name="组合 7"/>
          <p:cNvGrpSpPr/>
          <p:nvPr/>
        </p:nvGrpSpPr>
        <p:grpSpPr>
          <a:xfrm>
            <a:off x="110490" y="86995"/>
            <a:ext cx="3317240" cy="723900"/>
            <a:chOff x="174" y="137"/>
            <a:chExt cx="5224" cy="1140"/>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72"/>
                                        </p:tgtEl>
                                        <p:attrNameLst>
                                          <p:attrName>style.visibility</p:attrName>
                                        </p:attrNameLst>
                                      </p:cBhvr>
                                      <p:to>
                                        <p:strVal val="visible"/>
                                      </p:to>
                                    </p:set>
                                    <p:animEffect transition="in" filter="blinds(horizontal)">
                                      <p:cBhvr>
                                        <p:cTn id="7" dur="500"/>
                                        <p:tgtEl>
                                          <p:spTgt spid="9217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12290" name="文本框 2"/>
          <p:cNvSpPr txBox="1"/>
          <p:nvPr/>
        </p:nvSpPr>
        <p:spPr>
          <a:xfrm>
            <a:off x="1984693" y="810895"/>
            <a:ext cx="8221662" cy="4523105"/>
          </a:xfrm>
          <a:prstGeom prst="rect">
            <a:avLst/>
          </a:prstGeom>
          <a:noFill/>
          <a:ln w="9525">
            <a:noFill/>
          </a:ln>
        </p:spPr>
        <p:txBody>
          <a:bodyPr>
            <a:spAutoFit/>
          </a:bodyPr>
          <a:lstStyle/>
          <a:p>
            <a:pPr>
              <a:lnSpc>
                <a:spcPct val="150000"/>
              </a:lnSpc>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他早年留学美国，归国后，终身致力于中国教育的改造，探索中国人民教育的新路，教育思想和实践经验都十分丰富。他在实践中创立的以“生活即教育”“教学做合一”</a:t>
            </a:r>
            <a:endParaRPr lang="zh-CN" altLang="zh-CN" sz="3200" b="1" dirty="0">
              <a:latin typeface="楷体" panose="02010609060101010101" charset="-122"/>
              <a:ea typeface="楷体" panose="02010609060101010101" charset="-122"/>
              <a:cs typeface="楷体" panose="02010609060101010101" charset="-122"/>
            </a:endParaRPr>
          </a:p>
          <a:p>
            <a:pPr>
              <a:lnSpc>
                <a:spcPct val="150000"/>
              </a:lnSpc>
            </a:pPr>
            <a:r>
              <a:rPr lang="zh-CN" altLang="zh-CN" sz="3200" b="1" dirty="0">
                <a:latin typeface="楷体" panose="02010609060101010101" charset="-122"/>
                <a:ea typeface="楷体" panose="02010609060101010101" charset="-122"/>
                <a:cs typeface="楷体" panose="02010609060101010101" charset="-122"/>
              </a:rPr>
              <a:t>“社会即学校”为中心的教育理论，是我国教育思想史上的一座丰碑。</a:t>
            </a:r>
            <a:endParaRPr lang="zh-CN" altLang="en-US"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文本框 2"/>
          <p:cNvSpPr txBox="1"/>
          <p:nvPr/>
        </p:nvSpPr>
        <p:spPr>
          <a:xfrm>
            <a:off x="2974975" y="2250758"/>
            <a:ext cx="7054850" cy="2061210"/>
          </a:xfrm>
          <a:prstGeom prst="rect">
            <a:avLst/>
          </a:prstGeom>
          <a:noFill/>
          <a:ln w="9525">
            <a:noFill/>
          </a:ln>
        </p:spPr>
        <p:txBody>
          <a:bodyPr>
            <a:spAutoFit/>
          </a:bodyPr>
          <a:lstStyle/>
          <a:p>
            <a:r>
              <a:rPr lang="zh-CN" altLang="en-US" sz="3200" b="1" dirty="0">
                <a:latin typeface="黑体" panose="02010609060101010101" pitchFamily="49" charset="-122"/>
                <a:ea typeface="黑体" panose="02010609060101010101" pitchFamily="49" charset="-122"/>
              </a:rPr>
              <a:t>中</a:t>
            </a:r>
            <a:r>
              <a:rPr lang="zh-CN" altLang="en-US" sz="3200" dirty="0">
                <a:latin typeface="黑体" panose="02010609060101010101" pitchFamily="49" charset="-122"/>
                <a:ea typeface="黑体" panose="02010609060101010101" pitchFamily="49" charset="-122"/>
              </a:rPr>
              <a:t>伤       </a:t>
            </a:r>
            <a:r>
              <a:rPr lang="zh-CN" altLang="en-US" sz="3200" b="1" dirty="0">
                <a:latin typeface="黑体" panose="02010609060101010101" pitchFamily="49" charset="-122"/>
                <a:ea typeface="黑体" panose="02010609060101010101" pitchFamily="49" charset="-122"/>
              </a:rPr>
              <a:t>遁</a:t>
            </a:r>
            <a:r>
              <a:rPr lang="zh-CN" altLang="en-US" sz="3200" dirty="0">
                <a:latin typeface="黑体" panose="02010609060101010101" pitchFamily="49" charset="-122"/>
                <a:ea typeface="黑体" panose="02010609060101010101" pitchFamily="49" charset="-122"/>
              </a:rPr>
              <a:t>词       </a:t>
            </a:r>
            <a:r>
              <a:rPr lang="zh-CN" altLang="en-US" sz="3200" b="1" dirty="0">
                <a:latin typeface="黑体" panose="02010609060101010101" pitchFamily="49" charset="-122"/>
                <a:ea typeface="黑体" panose="02010609060101010101" pitchFamily="49" charset="-122"/>
              </a:rPr>
              <a:t>懦</a:t>
            </a:r>
            <a:r>
              <a:rPr lang="zh-CN" altLang="en-US" sz="3200" dirty="0">
                <a:latin typeface="黑体" panose="02010609060101010101" pitchFamily="49" charset="-122"/>
                <a:ea typeface="黑体" panose="02010609060101010101" pitchFamily="49" charset="-122"/>
              </a:rPr>
              <a:t>夫</a:t>
            </a:r>
            <a:r>
              <a:rPr lang="zh-CN" altLang="en-US" sz="3200" b="1" dirty="0">
                <a:latin typeface="黑体" panose="02010609060101010101" pitchFamily="49" charset="-122"/>
                <a:ea typeface="黑体" panose="02010609060101010101" pitchFamily="49" charset="-122"/>
              </a:rPr>
              <a:t>   </a:t>
            </a:r>
            <a:endParaRPr lang="zh-CN" altLang="en-US" sz="3200" b="1" dirty="0">
              <a:latin typeface="黑体" panose="02010609060101010101" pitchFamily="49" charset="-122"/>
              <a:ea typeface="黑体" panose="02010609060101010101" pitchFamily="49" charset="-122"/>
            </a:endParaRPr>
          </a:p>
          <a:p>
            <a:endParaRPr lang="zh-CN" altLang="en-US" sz="3200" dirty="0">
              <a:latin typeface="黑体" panose="02010609060101010101" pitchFamily="49" charset="-122"/>
              <a:ea typeface="黑体" panose="02010609060101010101" pitchFamily="49" charset="-122"/>
            </a:endParaRPr>
          </a:p>
          <a:p>
            <a:endParaRPr lang="zh-CN" altLang="en-US" sz="3200"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豢</a:t>
            </a:r>
            <a:r>
              <a:rPr lang="zh-CN" altLang="en-US" sz="3200" dirty="0">
                <a:latin typeface="黑体" panose="02010609060101010101" pitchFamily="49" charset="-122"/>
                <a:ea typeface="黑体" panose="02010609060101010101" pitchFamily="49" charset="-122"/>
              </a:rPr>
              <a:t>养</a:t>
            </a:r>
            <a:r>
              <a:rPr lang="en-US" altLang="zh-CN" sz="3200" dirty="0">
                <a:latin typeface="黑体" panose="02010609060101010101" pitchFamily="49" charset="-122"/>
                <a:ea typeface="黑体" panose="02010609060101010101" pitchFamily="49" charset="-122"/>
              </a:rPr>
              <a:t>       </a:t>
            </a:r>
            <a:r>
              <a:rPr lang="zh-CN" altLang="en-US" sz="3200" dirty="0">
                <a:latin typeface="黑体" panose="02010609060101010101" pitchFamily="49" charset="-122"/>
                <a:ea typeface="黑体" panose="02010609060101010101" pitchFamily="49" charset="-122"/>
              </a:rPr>
              <a:t>灌</a:t>
            </a:r>
            <a:r>
              <a:rPr lang="zh-CN" altLang="en-US" sz="3200" b="1" dirty="0">
                <a:latin typeface="黑体" panose="02010609060101010101" pitchFamily="49" charset="-122"/>
                <a:ea typeface="黑体" panose="02010609060101010101" pitchFamily="49" charset="-122"/>
              </a:rPr>
              <a:t>溉</a:t>
            </a:r>
            <a:r>
              <a:rPr lang="zh-CN" altLang="en-US" sz="3200" dirty="0">
                <a:latin typeface="黑体" panose="02010609060101010101" pitchFamily="49" charset="-122"/>
                <a:ea typeface="黑体" panose="02010609060101010101" pitchFamily="49" charset="-122"/>
              </a:rPr>
              <a:t>       繁</a:t>
            </a:r>
            <a:r>
              <a:rPr lang="zh-CN" altLang="en-US" sz="3200" b="1" dirty="0">
                <a:latin typeface="黑体" panose="02010609060101010101" pitchFamily="49" charset="-122"/>
                <a:ea typeface="黑体" panose="02010609060101010101" pitchFamily="49" charset="-122"/>
              </a:rPr>
              <a:t>殖</a:t>
            </a:r>
            <a:endParaRPr lang="zh-CN" altLang="en-US" sz="3200" b="1" dirty="0">
              <a:latin typeface="黑体" panose="02010609060101010101" pitchFamily="49" charset="-122"/>
              <a:ea typeface="黑体" panose="02010609060101010101" pitchFamily="49" charset="-122"/>
            </a:endParaRPr>
          </a:p>
        </p:txBody>
      </p:sp>
      <p:sp>
        <p:nvSpPr>
          <p:cNvPr id="41987" name="Text Box 3"/>
          <p:cNvSpPr txBox="1"/>
          <p:nvPr/>
        </p:nvSpPr>
        <p:spPr>
          <a:xfrm>
            <a:off x="2813050" y="1668145"/>
            <a:ext cx="1317625" cy="521970"/>
          </a:xfrm>
          <a:prstGeom prst="rect">
            <a:avLst/>
          </a:prstGeom>
          <a:noFill/>
          <a:ln w="9525">
            <a:noFill/>
          </a:ln>
        </p:spPr>
        <p:txBody>
          <a:bodyPr>
            <a:spAutoFit/>
          </a:bodyPr>
          <a:lstStyle/>
          <a:p>
            <a:pPr>
              <a:spcBef>
                <a:spcPct val="50000"/>
              </a:spcBef>
            </a:pPr>
            <a:r>
              <a:rPr lang="zh-CN" altLang="zh-CN" sz="2800" b="1" dirty="0">
                <a:solidFill>
                  <a:srgbClr val="FF0000"/>
                </a:solidFill>
                <a:latin typeface="宋体" panose="02010600030101010101" pitchFamily="2" charset="-122"/>
              </a:rPr>
              <a:t>zhòng</a:t>
            </a:r>
            <a:endParaRPr lang="zh-CN" altLang="zh-CN" sz="2800" b="1" dirty="0">
              <a:solidFill>
                <a:srgbClr val="FF0000"/>
              </a:solidFill>
              <a:latin typeface="宋体" panose="02010600030101010101" pitchFamily="2" charset="-122"/>
            </a:endParaRPr>
          </a:p>
        </p:txBody>
      </p:sp>
      <p:sp>
        <p:nvSpPr>
          <p:cNvPr id="4" name="Text Box 3"/>
          <p:cNvSpPr txBox="1"/>
          <p:nvPr/>
        </p:nvSpPr>
        <p:spPr>
          <a:xfrm>
            <a:off x="5042218" y="1636713"/>
            <a:ext cx="852487" cy="521970"/>
          </a:xfrm>
          <a:prstGeom prst="rect">
            <a:avLst/>
          </a:prstGeom>
          <a:noFill/>
          <a:ln w="9525">
            <a:noFill/>
          </a:ln>
        </p:spPr>
        <p:txBody>
          <a:bodyPr>
            <a:spAutoFit/>
          </a:bodyPr>
          <a:lstStyle/>
          <a:p>
            <a:pPr>
              <a:spcBef>
                <a:spcPct val="50000"/>
              </a:spcBef>
            </a:pPr>
            <a:r>
              <a:rPr lang="zh-CN" altLang="zh-CN" sz="2800" b="1" dirty="0">
                <a:solidFill>
                  <a:srgbClr val="FF0000"/>
                </a:solidFill>
                <a:latin typeface="宋体" panose="02010600030101010101" pitchFamily="2" charset="-122"/>
              </a:rPr>
              <a:t>dùn</a:t>
            </a:r>
            <a:endParaRPr lang="zh-CN" altLang="zh-CN" sz="2800" b="1" dirty="0">
              <a:solidFill>
                <a:srgbClr val="FF0000"/>
              </a:solidFill>
              <a:latin typeface="宋体" panose="02010600030101010101" pitchFamily="2" charset="-122"/>
            </a:endParaRPr>
          </a:p>
        </p:txBody>
      </p:sp>
      <p:sp>
        <p:nvSpPr>
          <p:cNvPr id="5" name="Text Box 3"/>
          <p:cNvSpPr txBox="1"/>
          <p:nvPr/>
        </p:nvSpPr>
        <p:spPr>
          <a:xfrm>
            <a:off x="7360285" y="1606550"/>
            <a:ext cx="844550" cy="521970"/>
          </a:xfrm>
          <a:prstGeom prst="rect">
            <a:avLst/>
          </a:prstGeom>
          <a:noFill/>
          <a:ln w="9525">
            <a:noFill/>
          </a:ln>
        </p:spPr>
        <p:txBody>
          <a:bodyPr>
            <a:spAutoFit/>
          </a:bodyPr>
          <a:lstStyle/>
          <a:p>
            <a:pPr>
              <a:spcBef>
                <a:spcPct val="50000"/>
              </a:spcBef>
            </a:pPr>
            <a:r>
              <a:rPr lang="zh-CN" altLang="zh-CN" sz="2800" b="1" dirty="0">
                <a:solidFill>
                  <a:srgbClr val="FF0000"/>
                </a:solidFill>
                <a:latin typeface="宋体" panose="02010600030101010101" pitchFamily="2" charset="-122"/>
              </a:rPr>
              <a:t>nuò</a:t>
            </a:r>
            <a:endParaRPr lang="zh-CN" altLang="zh-CN" sz="2800" b="1" dirty="0">
              <a:solidFill>
                <a:srgbClr val="FF0000"/>
              </a:solidFill>
              <a:latin typeface="宋体" panose="02010600030101010101" pitchFamily="2" charset="-122"/>
            </a:endParaRPr>
          </a:p>
        </p:txBody>
      </p:sp>
      <p:sp>
        <p:nvSpPr>
          <p:cNvPr id="6" name="Text Box 3"/>
          <p:cNvSpPr txBox="1"/>
          <p:nvPr/>
        </p:nvSpPr>
        <p:spPr>
          <a:xfrm>
            <a:off x="2813050" y="3268345"/>
            <a:ext cx="1044575" cy="521970"/>
          </a:xfrm>
          <a:prstGeom prst="rect">
            <a:avLst/>
          </a:prstGeom>
          <a:noFill/>
          <a:ln w="9525">
            <a:noFill/>
          </a:ln>
        </p:spPr>
        <p:txBody>
          <a:bodyPr>
            <a:spAutoFit/>
          </a:bodyPr>
          <a:lstStyle/>
          <a:p>
            <a:pPr>
              <a:spcBef>
                <a:spcPct val="50000"/>
              </a:spcBef>
            </a:pPr>
            <a:r>
              <a:rPr lang="zh-CN" altLang="zh-CN" sz="2800" b="1" dirty="0">
                <a:solidFill>
                  <a:srgbClr val="FF0000"/>
                </a:solidFill>
                <a:latin typeface="宋体" panose="02010600030101010101" pitchFamily="2" charset="-122"/>
              </a:rPr>
              <a:t>huàn</a:t>
            </a:r>
            <a:endParaRPr lang="zh-CN" altLang="zh-CN" sz="2800" b="1" dirty="0">
              <a:solidFill>
                <a:srgbClr val="FF0000"/>
              </a:solidFill>
              <a:latin typeface="宋体" panose="02010600030101010101" pitchFamily="2" charset="-122"/>
            </a:endParaRPr>
          </a:p>
        </p:txBody>
      </p:sp>
      <p:sp>
        <p:nvSpPr>
          <p:cNvPr id="7" name="Text Box 3"/>
          <p:cNvSpPr txBox="1"/>
          <p:nvPr/>
        </p:nvSpPr>
        <p:spPr>
          <a:xfrm>
            <a:off x="7756525" y="3237865"/>
            <a:ext cx="860425" cy="521970"/>
          </a:xfrm>
          <a:prstGeom prst="rect">
            <a:avLst/>
          </a:prstGeom>
          <a:noFill/>
          <a:ln w="9525">
            <a:noFill/>
          </a:ln>
        </p:spPr>
        <p:txBody>
          <a:bodyPr>
            <a:spAutoFit/>
          </a:bodyPr>
          <a:lstStyle/>
          <a:p>
            <a:pPr>
              <a:spcBef>
                <a:spcPct val="50000"/>
              </a:spcBef>
            </a:pPr>
            <a:r>
              <a:rPr lang="zh-CN" altLang="zh-CN" sz="2800" b="1" dirty="0">
                <a:solidFill>
                  <a:srgbClr val="FF0000"/>
                </a:solidFill>
                <a:latin typeface="宋体" panose="02010600030101010101" pitchFamily="2" charset="-122"/>
              </a:rPr>
              <a:t>zhí</a:t>
            </a:r>
            <a:endParaRPr lang="zh-CN" altLang="zh-CN" sz="2800" b="1" dirty="0">
              <a:solidFill>
                <a:srgbClr val="FF0000"/>
              </a:solidFill>
              <a:latin typeface="宋体" panose="02010600030101010101" pitchFamily="2" charset="-122"/>
            </a:endParaRPr>
          </a:p>
        </p:txBody>
      </p:sp>
      <p:sp>
        <p:nvSpPr>
          <p:cNvPr id="9" name="Text Box 3"/>
          <p:cNvSpPr txBox="1"/>
          <p:nvPr/>
        </p:nvSpPr>
        <p:spPr>
          <a:xfrm>
            <a:off x="5554345" y="3237865"/>
            <a:ext cx="835025" cy="521970"/>
          </a:xfrm>
          <a:prstGeom prst="rect">
            <a:avLst/>
          </a:prstGeom>
          <a:noFill/>
          <a:ln w="9525">
            <a:noFill/>
          </a:ln>
        </p:spPr>
        <p:txBody>
          <a:bodyPr>
            <a:spAutoFit/>
          </a:bodyPr>
          <a:lstStyle/>
          <a:p>
            <a:pPr>
              <a:spcBef>
                <a:spcPct val="50000"/>
              </a:spcBef>
            </a:pPr>
            <a:r>
              <a:rPr lang="zh-CN" altLang="zh-CN" sz="2800" b="1" dirty="0">
                <a:solidFill>
                  <a:srgbClr val="FF0000"/>
                </a:solidFill>
                <a:latin typeface="宋体" panose="02010600030101010101" pitchFamily="2" charset="-122"/>
              </a:rPr>
              <a:t>gài</a:t>
            </a:r>
            <a:endParaRPr lang="zh-CN" altLang="zh-CN" sz="2800" b="1" dirty="0">
              <a:solidFill>
                <a:srgbClr val="FF0000"/>
              </a:solidFill>
              <a:latin typeface="宋体" panose="02010600030101010101" pitchFamily="2" charset="-122"/>
            </a:endParaRPr>
          </a:p>
        </p:txBody>
      </p:sp>
      <p:grpSp>
        <p:nvGrpSpPr>
          <p:cNvPr id="8" name="组合 7"/>
          <p:cNvGrpSpPr/>
          <p:nvPr/>
        </p:nvGrpSpPr>
        <p:grpSpPr>
          <a:xfrm>
            <a:off x="110490" y="86995"/>
            <a:ext cx="3317875" cy="724535"/>
            <a:chOff x="174" y="137"/>
            <a:chExt cx="5225" cy="1141"/>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字词积累</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1987"/>
                                        </p:tgtEl>
                                        <p:attrNameLst>
                                          <p:attrName>style.visibility</p:attrName>
                                        </p:attrNameLst>
                                      </p:cBhvr>
                                      <p:to>
                                        <p:strVal val="visible"/>
                                      </p:to>
                                    </p:set>
                                    <p:animEffect transition="in" filter="blinds(horizontal)">
                                      <p:cBhvr>
                                        <p:cTn id="13" dur="500"/>
                                        <p:tgtEl>
                                          <p:spTgt spid="4198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linds(horizontal)">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987" grpId="0"/>
      <p:bldP spid="4" grpId="0"/>
      <p:bldP spid="5" grpId="0"/>
      <p:bldP spid="6"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3" name="文本框 2"/>
          <p:cNvSpPr txBox="1"/>
          <p:nvPr/>
        </p:nvSpPr>
        <p:spPr>
          <a:xfrm>
            <a:off x="1853883" y="786765"/>
            <a:ext cx="8101012" cy="1568450"/>
          </a:xfrm>
          <a:prstGeom prst="rect">
            <a:avLst/>
          </a:prstGeom>
          <a:noFill/>
          <a:ln w="9525">
            <a:noFill/>
          </a:ln>
        </p:spPr>
        <p:txBody>
          <a:bodyPr>
            <a:spAutoFit/>
          </a:bodyPr>
          <a:lstStyle/>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【自暴自弃】</a:t>
            </a:r>
            <a:r>
              <a:rPr lang="zh-CN" altLang="en-US" sz="3200" b="1" dirty="0">
                <a:latin typeface="楷体" panose="02010609060101010101" charset="-122"/>
                <a:ea typeface="楷体" panose="02010609060101010101" charset="-122"/>
              </a:rPr>
              <a:t>自己瞧不起自己，甘于落后或堕落。</a:t>
            </a:r>
            <a:endParaRPr lang="zh-CN" altLang="en-US" sz="3200" b="1" dirty="0">
              <a:latin typeface="楷体" panose="02010609060101010101" charset="-122"/>
              <a:ea typeface="楷体" panose="02010609060101010101" charset="-122"/>
            </a:endParaRPr>
          </a:p>
        </p:txBody>
      </p:sp>
      <p:sp>
        <p:nvSpPr>
          <p:cNvPr id="6" name="文本框 5"/>
          <p:cNvSpPr txBox="1"/>
          <p:nvPr/>
        </p:nvSpPr>
        <p:spPr>
          <a:xfrm>
            <a:off x="1853883" y="4298950"/>
            <a:ext cx="8101012" cy="1568450"/>
          </a:xfrm>
          <a:prstGeom prst="rect">
            <a:avLst/>
          </a:prstGeom>
          <a:noFill/>
          <a:ln w="9525">
            <a:noFill/>
          </a:ln>
        </p:spPr>
        <p:txBody>
          <a:bodyPr>
            <a:spAutoFit/>
          </a:bodyPr>
          <a:lstStyle/>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【走投无路】</a:t>
            </a:r>
            <a:r>
              <a:rPr lang="zh-CN" altLang="en-US" sz="3200" b="1" dirty="0">
                <a:latin typeface="楷体" panose="02010609060101010101" charset="-122"/>
                <a:ea typeface="楷体" panose="02010609060101010101" charset="-122"/>
              </a:rPr>
              <a:t>无路可走。比喻陷入绝境，没有出路。</a:t>
            </a:r>
            <a:endParaRPr lang="zh-CN" altLang="en-US" sz="3200" b="1" dirty="0">
              <a:latin typeface="楷体" panose="02010609060101010101" charset="-122"/>
              <a:ea typeface="楷体" panose="02010609060101010101" charset="-122"/>
            </a:endParaRPr>
          </a:p>
        </p:txBody>
      </p:sp>
      <p:sp>
        <p:nvSpPr>
          <p:cNvPr id="12291" name="文本框 3"/>
          <p:cNvSpPr txBox="1"/>
          <p:nvPr/>
        </p:nvSpPr>
        <p:spPr>
          <a:xfrm>
            <a:off x="1853883" y="2543175"/>
            <a:ext cx="8174037" cy="1568450"/>
          </a:xfrm>
          <a:prstGeom prst="rect">
            <a:avLst/>
          </a:prstGeom>
          <a:noFill/>
          <a:ln w="9525">
            <a:noFill/>
          </a:ln>
        </p:spPr>
        <p:txBody>
          <a:bodyPr>
            <a:spAutoFit/>
          </a:bodyPr>
          <a:lstStyle/>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【山穷水尽】</a:t>
            </a:r>
            <a:r>
              <a:rPr lang="zh-CN" altLang="en-US" sz="3200" b="1" dirty="0">
                <a:latin typeface="楷体" panose="02010609060101010101" charset="-122"/>
                <a:ea typeface="楷体" panose="02010609060101010101" charset="-122"/>
              </a:rPr>
              <a:t>意为山和水都到了尽头，借以比喻无路可走陷入绝境。</a:t>
            </a:r>
            <a:endParaRPr lang="zh-CN" altLang="en-US" sz="32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gtEl>
                                        <p:attrNameLst>
                                          <p:attrName>style.visibility</p:attrName>
                                        </p:attrNameLst>
                                      </p:cBhvr>
                                      <p:to>
                                        <p:strVal val="visible"/>
                                      </p:to>
                                    </p:set>
                                    <p:animEffect transition="in" filter="fade">
                                      <p:cBhvr>
                                        <p:cTn id="14" dur="1000"/>
                                        <p:tgtEl>
                                          <p:spTgt spid="12291"/>
                                        </p:tgtEl>
                                      </p:cBhvr>
                                    </p:animEffect>
                                    <p:anim calcmode="lin" valueType="num">
                                      <p:cBhvr>
                                        <p:cTn id="15" dur="1000" fill="hold"/>
                                        <p:tgtEl>
                                          <p:spTgt spid="12291"/>
                                        </p:tgtEl>
                                        <p:attrNameLst>
                                          <p:attrName>ppt_x</p:attrName>
                                        </p:attrNameLst>
                                      </p:cBhvr>
                                      <p:tavLst>
                                        <p:tav tm="0">
                                          <p:val>
                                            <p:strVal val="#ppt_x"/>
                                          </p:val>
                                        </p:tav>
                                        <p:tav tm="100000">
                                          <p:val>
                                            <p:strVal val="#ppt_x"/>
                                          </p:val>
                                        </p:tav>
                                      </p:tavLst>
                                    </p:anim>
                                    <p:anim calcmode="lin" valueType="num">
                                      <p:cBhvr>
                                        <p:cTn id="16"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229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8" name="组合 7"/>
          <p:cNvGrpSpPr/>
          <p:nvPr/>
        </p:nvGrpSpPr>
        <p:grpSpPr>
          <a:xfrm>
            <a:off x="110490" y="86995"/>
            <a:ext cx="3317875" cy="724535"/>
            <a:chOff x="174" y="137"/>
            <a:chExt cx="5225" cy="1141"/>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整体感知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99331" name="矩形 99330"/>
          <p:cNvSpPr/>
          <p:nvPr/>
        </p:nvSpPr>
        <p:spPr>
          <a:xfrm>
            <a:off x="1858645" y="1454785"/>
            <a:ext cx="8077200" cy="1568450"/>
          </a:xfrm>
          <a:prstGeom prst="rect">
            <a:avLst/>
          </a:prstGeom>
          <a:noFill/>
          <a:ln w="9525">
            <a:noFill/>
          </a:ln>
        </p:spPr>
        <p:txBody>
          <a:bodyPr>
            <a:spAutoFit/>
          </a:bodyPr>
          <a:lstStyle/>
          <a:p>
            <a:pPr>
              <a:lnSpc>
                <a:spcPct val="150000"/>
              </a:lnSpc>
            </a:pPr>
            <a:r>
              <a:rPr lang="en-US" altLang="zh-CN" sz="3200" b="1" dirty="0">
                <a:latin typeface="黑体" panose="02010609060101010101" pitchFamily="49" charset="-122"/>
                <a:ea typeface="黑体" panose="02010609060101010101" pitchFamily="49" charset="-122"/>
              </a:rPr>
              <a:t>    </a:t>
            </a:r>
            <a:r>
              <a:rPr lang="zh-CN" altLang="zh-CN" sz="3200" b="1" dirty="0">
                <a:latin typeface="黑体" panose="02010609060101010101" pitchFamily="49" charset="-122"/>
                <a:ea typeface="黑体" panose="02010609060101010101" pitchFamily="49" charset="-122"/>
              </a:rPr>
              <a:t>初读课文，思考本文采用了哪几种表达方式，以哪种表达方式为主，明确文体。</a:t>
            </a:r>
            <a:endParaRPr lang="zh-CN" altLang="zh-CN" sz="3200" b="1" dirty="0">
              <a:latin typeface="黑体" panose="02010609060101010101" pitchFamily="49" charset="-122"/>
              <a:ea typeface="黑体" panose="02010609060101010101" pitchFamily="49" charset="-122"/>
            </a:endParaRPr>
          </a:p>
        </p:txBody>
      </p:sp>
      <p:sp>
        <p:nvSpPr>
          <p:cNvPr id="9" name="文本框 8"/>
          <p:cNvSpPr txBox="1"/>
          <p:nvPr/>
        </p:nvSpPr>
        <p:spPr>
          <a:xfrm>
            <a:off x="1858328" y="3261043"/>
            <a:ext cx="8316912" cy="1568450"/>
          </a:xfrm>
          <a:prstGeom prst="rect">
            <a:avLst/>
          </a:prstGeom>
          <a:noFill/>
          <a:ln w="9525">
            <a:noFill/>
          </a:ln>
        </p:spPr>
        <p:txBody>
          <a:bodyPr>
            <a:spAutoFit/>
          </a:bodyPr>
          <a:lstStyle/>
          <a:p>
            <a:pPr>
              <a:lnSpc>
                <a:spcPct val="150000"/>
              </a:lnSpc>
            </a:pPr>
            <a:r>
              <a:rPr lang="en-US" altLang="zh-CN" sz="3200" b="1" dirty="0">
                <a:latin typeface="宋体" panose="02010600030101010101" pitchFamily="2" charset="-122"/>
              </a:rPr>
              <a:t>    </a:t>
            </a:r>
            <a:r>
              <a:rPr lang="zh-CN" altLang="zh-CN" sz="3200" b="1" dirty="0">
                <a:solidFill>
                  <a:srgbClr val="FF0000"/>
                </a:solidFill>
                <a:latin typeface="楷体" panose="02010609060101010101" charset="-122"/>
                <a:ea typeface="楷体" panose="02010609060101010101" charset="-122"/>
              </a:rPr>
              <a:t>议论和叙述</a:t>
            </a:r>
            <a:r>
              <a:rPr lang="zh-CN" altLang="zh-CN" sz="3200" b="1" dirty="0">
                <a:latin typeface="楷体" panose="02010609060101010101" charset="-122"/>
                <a:ea typeface="楷体" panose="02010609060101010101" charset="-122"/>
              </a:rPr>
              <a:t>两种表达方式，以议论为主。本文是一篇</a:t>
            </a:r>
            <a:r>
              <a:rPr lang="zh-CN" altLang="zh-CN" sz="3200" b="1" dirty="0">
                <a:solidFill>
                  <a:srgbClr val="FF0000"/>
                </a:solidFill>
                <a:latin typeface="楷体" panose="02010609060101010101" charset="-122"/>
                <a:ea typeface="楷体" panose="02010609060101010101" charset="-122"/>
              </a:rPr>
              <a:t>议论文</a:t>
            </a:r>
            <a:r>
              <a:rPr lang="zh-CN" altLang="zh-CN" sz="3200" b="1" dirty="0">
                <a:latin typeface="楷体" panose="02010609060101010101" charset="-122"/>
                <a:ea typeface="楷体" panose="02010609060101010101" charset="-122"/>
              </a:rPr>
              <a:t>。</a:t>
            </a:r>
            <a:endParaRPr lang="zh-CN" altLang="zh-CN" sz="3200" b="1" dirty="0">
              <a:latin typeface="楷体" panose="02010609060101010101" charset="-122"/>
              <a:ea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checkerboard(across)">
                                      <p:cBhvr>
                                        <p:cTn id="7" dur="500"/>
                                        <p:tgtEl>
                                          <p:spTgt spid="9933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6386" name="矩形 99330"/>
          <p:cNvSpPr/>
          <p:nvPr/>
        </p:nvSpPr>
        <p:spPr>
          <a:xfrm>
            <a:off x="2026603" y="666750"/>
            <a:ext cx="4843462" cy="582613"/>
          </a:xfrm>
          <a:prstGeom prst="rect">
            <a:avLst/>
          </a:prstGeom>
          <a:noFill/>
          <a:ln w="9525">
            <a:noFill/>
          </a:ln>
        </p:spPr>
        <p:txBody>
          <a:bodyPr>
            <a:spAutoFit/>
          </a:bodyPr>
          <a:lstStyle/>
          <a:p>
            <a:r>
              <a:rPr lang="zh-CN" altLang="zh-CN" sz="3200" b="1" dirty="0">
                <a:solidFill>
                  <a:srgbClr val="FF0000"/>
                </a:solidFill>
                <a:latin typeface="黑体" panose="02010609060101010101" pitchFamily="49" charset="-122"/>
                <a:ea typeface="黑体" panose="02010609060101010101" pitchFamily="49" charset="-122"/>
              </a:rPr>
              <a:t>给文章分层，概括大意。</a:t>
            </a:r>
            <a:endParaRPr lang="zh-CN" altLang="zh-CN" sz="3200" b="1" dirty="0">
              <a:solidFill>
                <a:srgbClr val="FF0000"/>
              </a:solidFill>
              <a:latin typeface="黑体" panose="02010609060101010101" pitchFamily="49" charset="-122"/>
              <a:ea typeface="黑体" panose="02010609060101010101" pitchFamily="49" charset="-122"/>
            </a:endParaRPr>
          </a:p>
        </p:txBody>
      </p:sp>
      <p:sp>
        <p:nvSpPr>
          <p:cNvPr id="14" name="文本框 13"/>
          <p:cNvSpPr txBox="1"/>
          <p:nvPr/>
        </p:nvSpPr>
        <p:spPr>
          <a:xfrm>
            <a:off x="2137728" y="1541463"/>
            <a:ext cx="7991475" cy="1476375"/>
          </a:xfrm>
          <a:prstGeom prst="rect">
            <a:avLst/>
          </a:prstGeom>
          <a:noFill/>
          <a:ln w="9525">
            <a:noFill/>
          </a:ln>
        </p:spPr>
        <p:txBody>
          <a:bodyPr>
            <a:spAutoFit/>
          </a:bodyPr>
          <a:lstStyle/>
          <a:p>
            <a:pPr marL="714375" indent="-714375">
              <a:lnSpc>
                <a:spcPct val="150000"/>
              </a:lnSpc>
            </a:pPr>
            <a:r>
              <a:rPr lang="zh-CN" altLang="zh-CN" sz="3000" b="1" dirty="0">
                <a:latin typeface="楷体" panose="02010609060101010101" charset="-122"/>
                <a:ea typeface="楷体" panose="02010609060101010101" charset="-122"/>
                <a:cs typeface="楷体" panose="02010609060101010101" charset="-122"/>
              </a:rPr>
              <a:t>第一部分</a:t>
            </a:r>
            <a:r>
              <a:rPr lang="zh-CN" altLang="en-US" sz="3000" b="1" dirty="0">
                <a:latin typeface="楷体" panose="02010609060101010101" charset="-122"/>
                <a:ea typeface="楷体" panose="02010609060101010101" charset="-122"/>
                <a:cs typeface="楷体" panose="02010609060101010101" charset="-122"/>
              </a:rPr>
              <a:t>（第</a:t>
            </a:r>
            <a:r>
              <a:rPr lang="en-US" altLang="zh-CN" sz="3000" b="1" dirty="0">
                <a:latin typeface="楷体" panose="02010609060101010101" charset="-122"/>
                <a:ea typeface="楷体" panose="02010609060101010101" charset="-122"/>
                <a:cs typeface="楷体" panose="02010609060101010101" charset="-122"/>
              </a:rPr>
              <a:t>1</a:t>
            </a:r>
            <a:r>
              <a:rPr lang="zh-CN" altLang="en-US" sz="3000" b="1" dirty="0">
                <a:latin typeface="楷体" panose="02010609060101010101" charset="-122"/>
                <a:ea typeface="楷体" panose="02010609060101010101" charset="-122"/>
                <a:cs typeface="楷体" panose="02010609060101010101" charset="-122"/>
              </a:rPr>
              <a:t>段）：开宗明义，总领全文，提出“我们要创造”这一总论点。</a:t>
            </a:r>
            <a:endParaRPr lang="en-US" altLang="zh-CN" sz="3000" b="1" dirty="0">
              <a:latin typeface="楷体" panose="02010609060101010101" charset="-122"/>
              <a:ea typeface="楷体" panose="02010609060101010101" charset="-122"/>
              <a:cs typeface="楷体" panose="02010609060101010101" charset="-122"/>
            </a:endParaRPr>
          </a:p>
        </p:txBody>
      </p:sp>
      <p:sp>
        <p:nvSpPr>
          <p:cNvPr id="26" name="矩形 25"/>
          <p:cNvSpPr/>
          <p:nvPr/>
        </p:nvSpPr>
        <p:spPr>
          <a:xfrm>
            <a:off x="2099628" y="3287713"/>
            <a:ext cx="7750175" cy="2168525"/>
          </a:xfrm>
          <a:prstGeom prst="rect">
            <a:avLst/>
          </a:prstGeom>
          <a:noFill/>
          <a:ln w="9525">
            <a:noFill/>
          </a:ln>
        </p:spPr>
        <p:txBody>
          <a:bodyPr>
            <a:spAutoFit/>
          </a:bodyPr>
          <a:lstStyle/>
          <a:p>
            <a:pPr marL="803275" indent="-803275">
              <a:lnSpc>
                <a:spcPct val="150000"/>
              </a:lnSpc>
            </a:pPr>
            <a:r>
              <a:rPr lang="zh-CN" altLang="en-US" sz="3000" b="1" dirty="0">
                <a:latin typeface="楷体" panose="02010609060101010101" charset="-122"/>
                <a:ea typeface="楷体" panose="02010609060101010101" charset="-122"/>
                <a:cs typeface="楷体" panose="02010609060101010101" charset="-122"/>
              </a:rPr>
              <a:t>第二部分（第</a:t>
            </a:r>
            <a:r>
              <a:rPr lang="en-US" altLang="zh-CN" sz="3000" b="1" dirty="0">
                <a:latin typeface="楷体" panose="02010609060101010101" charset="-122"/>
                <a:ea typeface="楷体" panose="02010609060101010101" charset="-122"/>
                <a:cs typeface="楷体" panose="02010609060101010101" charset="-122"/>
              </a:rPr>
              <a:t>2-4</a:t>
            </a:r>
            <a:r>
              <a:rPr lang="zh-CN" altLang="en-US" sz="3000" b="1" dirty="0">
                <a:latin typeface="楷体" panose="02010609060101010101" charset="-122"/>
                <a:ea typeface="楷体" panose="02010609060101010101" charset="-122"/>
                <a:cs typeface="楷体" panose="02010609060101010101" charset="-122"/>
              </a:rPr>
              <a:t>段）：阐释教育者要创造出值得自己崇拜的人以及值得自己崇拜的创造理论和创造技术这一分论点。</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2405</Words>
  <Application>WPS 演示</Application>
  <PresentationFormat>自定义</PresentationFormat>
  <Paragraphs>150</Paragraphs>
  <Slides>30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Arial</vt:lpstr>
      <vt:lpstr>宋体</vt:lpstr>
      <vt:lpstr>Wingdings</vt:lpstr>
      <vt:lpstr>Calibri Light</vt:lpstr>
      <vt:lpstr>微软雅黑</vt:lpstr>
      <vt:lpstr>楷体</vt:lpstr>
      <vt:lpstr>黑体</vt:lpstr>
      <vt:lpstr>Arial Unicode MS</vt:lpstr>
      <vt:lpstr>Calibri</vt:lpstr>
      <vt:lpstr>Raleway Black</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2017-08-12T10:14:00Z</dcterms:created>
  <dcterms:modified xsi:type="dcterms:W3CDTF">2019-05-22T07:32:54Z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