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329" r:id="rId3"/>
    <p:sldId id="328" r:id="rId4"/>
    <p:sldId id="347" r:id="rId5"/>
    <p:sldId id="346" r:id="rId6"/>
    <p:sldId id="319" r:id="rId7"/>
    <p:sldId id="348" r:id="rId8"/>
    <p:sldId id="349" r:id="rId9"/>
    <p:sldId id="370" r:id="rId10"/>
    <p:sldId id="327" r:id="rId11"/>
    <p:sldId id="298" r:id="rId12"/>
    <p:sldId id="350" r:id="rId13"/>
    <p:sldId id="378" r:id="rId14"/>
    <p:sldId id="369" r:id="rId15"/>
    <p:sldId id="351" r:id="rId16"/>
    <p:sldId id="330" r:id="rId17"/>
    <p:sldId id="299" r:id="rId18"/>
    <p:sldId id="352" r:id="rId19"/>
    <p:sldId id="377" r:id="rId20"/>
    <p:sldId id="353" r:id="rId21"/>
    <p:sldId id="368" r:id="rId22"/>
    <p:sldId id="331" r:id="rId23"/>
    <p:sldId id="318" r:id="rId24"/>
    <p:sldId id="354" r:id="rId25"/>
    <p:sldId id="355" r:id="rId26"/>
    <p:sldId id="367" r:id="rId27"/>
    <p:sldId id="332" r:id="rId28"/>
    <p:sldId id="320" r:id="rId29"/>
    <p:sldId id="356" r:id="rId30"/>
    <p:sldId id="376" r:id="rId31"/>
    <p:sldId id="357" r:id="rId32"/>
    <p:sldId id="333" r:id="rId33"/>
    <p:sldId id="321" r:id="rId34"/>
    <p:sldId id="375" r:id="rId35"/>
    <p:sldId id="358" r:id="rId36"/>
    <p:sldId id="366" r:id="rId37"/>
    <p:sldId id="359" r:id="rId38"/>
    <p:sldId id="334" r:id="rId39"/>
    <p:sldId id="326" r:id="rId40"/>
    <p:sldId id="360" r:id="rId41"/>
    <p:sldId id="361" r:id="rId42"/>
    <p:sldId id="365" r:id="rId43"/>
    <p:sldId id="373" r:id="rId44"/>
    <p:sldId id="374" r:id="rId45"/>
    <p:sldId id="335" r:id="rId46"/>
    <p:sldId id="322" r:id="rId47"/>
    <p:sldId id="362" r:id="rId48"/>
    <p:sldId id="363" r:id="rId49"/>
    <p:sldId id="364" r:id="rId50"/>
    <p:sldId id="372" r:id="rId51"/>
    <p:sldId id="371" r:id="rId52"/>
    <p:sldId id="336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jpe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3.jpeg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2.wav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jpeg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3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512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0" y="0"/>
            <a:ext cx="12204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1"/>
          <p:cNvSpPr txBox="1"/>
          <p:nvPr/>
        </p:nvSpPr>
        <p:spPr>
          <a:xfrm>
            <a:off x="6350" y="4202430"/>
            <a:ext cx="12192000" cy="1322070"/>
          </a:xfrm>
          <a:prstGeom prst="rect">
            <a:avLst/>
          </a:prstGeom>
          <a:solidFill>
            <a:schemeClr val="bg2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5124" name="标题 1"/>
          <p:cNvSpPr>
            <a:spLocks noGrp="1"/>
          </p:cNvSpPr>
          <p:nvPr/>
        </p:nvSpPr>
        <p:spPr>
          <a:xfrm>
            <a:off x="3962400" y="422878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22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范进中举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48125" y="494665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200275" y="1883728"/>
            <a:ext cx="779145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院试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（童试）：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县级考试，童生参加，考上为生员，即秀才。 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乡试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（秋闱）：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省级考试，生员参加，考上为举人。  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39" name="文本框 1"/>
          <p:cNvSpPr txBox="1"/>
          <p:nvPr/>
        </p:nvSpPr>
        <p:spPr>
          <a:xfrm>
            <a:off x="2004060" y="905193"/>
            <a:ext cx="37512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【古代科举制度】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4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200275" y="1329055"/>
            <a:ext cx="7791450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会试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（春闱）：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国家级考试，举人参加，考上为贡士。  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殿试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国家级考试，皇帝主考，贡士参加，考上为进士。第一甲三名：状元、榜眼、探花。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337" name="文本框 3"/>
          <p:cNvSpPr txBox="1"/>
          <p:nvPr/>
        </p:nvSpPr>
        <p:spPr>
          <a:xfrm>
            <a:off x="1921193" y="1042353"/>
            <a:ext cx="790257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【吴敬梓】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（1701—1754年），字敏轩，号粒民，晚年自称“文木老人”，清朝最伟大的小说家之一。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1693" y="2794000"/>
            <a:ext cx="2441575" cy="3255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" name="组合 25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34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文本框 1"/>
          <p:cNvSpPr txBox="1"/>
          <p:nvPr/>
        </p:nvSpPr>
        <p:spPr>
          <a:xfrm>
            <a:off x="1792605" y="1095693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【儒林外史】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1919605" y="1648143"/>
            <a:ext cx="8007350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一部杰出的现实主义章回体长篇讽刺小说。“儒林”指读书人这一阶层。全书正是以封建知识分子为主要对象，描写他们的生活和精神状态。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28002" name="文本框 128001"/>
          <p:cNvSpPr txBox="1"/>
          <p:nvPr/>
        </p:nvSpPr>
        <p:spPr>
          <a:xfrm>
            <a:off x="2256155" y="1777365"/>
            <a:ext cx="758031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挈    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啐    簇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斟    绾     轩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锭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7943" y="1807845"/>
            <a:ext cx="94773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qiè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54108" y="1777365"/>
            <a:ext cx="11557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tiǎn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13195" y="2846070"/>
            <a:ext cx="12001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dìng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69515" y="2845753"/>
            <a:ext cx="118427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zhēn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3393" y="1659890"/>
            <a:ext cx="7334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41420" y="2845753"/>
            <a:ext cx="98107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wǎn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20005" y="2846070"/>
            <a:ext cx="119697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xuān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38775" y="1746250"/>
            <a:ext cx="87788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cuì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8430" y="118745"/>
            <a:ext cx="3289300" cy="692150"/>
            <a:chOff x="218" y="187"/>
            <a:chExt cx="5180" cy="1090"/>
          </a:xfrm>
        </p:grpSpPr>
        <p:sp>
          <p:nvSpPr>
            <p:cNvPr id="5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4" grpId="0"/>
      <p:bldP spid="26" grpId="0"/>
      <p:bldP spid="34" grpId="0"/>
      <p:bldP spid="49" grpId="0"/>
      <p:bldP spid="53" grpId="0"/>
      <p:bldP spid="54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矩形 98305"/>
          <p:cNvSpPr/>
          <p:nvPr/>
        </p:nvSpPr>
        <p:spPr>
          <a:xfrm>
            <a:off x="1819593" y="592455"/>
            <a:ext cx="6624637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你怎敢在我们跟前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装大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宗师说我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火候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已到 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叫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浑家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把肠子煮了 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凡事要立起个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体统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明年在我们行事里替你寻一个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馆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把与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你去丢在水里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5656" name="Rectangle 8"/>
          <p:cNvSpPr/>
          <p:nvPr/>
        </p:nvSpPr>
        <p:spPr>
          <a:xfrm>
            <a:off x="6815455" y="814705"/>
            <a:ext cx="2097088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（摆架子）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57" name="Rectangle 9"/>
          <p:cNvSpPr/>
          <p:nvPr/>
        </p:nvSpPr>
        <p:spPr>
          <a:xfrm>
            <a:off x="5988368" y="1568768"/>
            <a:ext cx="36290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（指写文章的功夫）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58" name="Rectangle 10"/>
          <p:cNvSpPr/>
          <p:nvPr/>
        </p:nvSpPr>
        <p:spPr>
          <a:xfrm>
            <a:off x="6153468" y="2373630"/>
            <a:ext cx="171450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（妻子）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59" name="Rectangle 11"/>
          <p:cNvSpPr/>
          <p:nvPr/>
        </p:nvSpPr>
        <p:spPr>
          <a:xfrm>
            <a:off x="6170930" y="3180080"/>
            <a:ext cx="17605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（规矩）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60" name="Rectangle 12"/>
          <p:cNvSpPr/>
          <p:nvPr/>
        </p:nvSpPr>
        <p:spPr>
          <a:xfrm>
            <a:off x="6570980" y="4518343"/>
            <a:ext cx="3246438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（指教书的处所）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61" name="Rectangle 13"/>
          <p:cNvSpPr/>
          <p:nvPr/>
        </p:nvSpPr>
        <p:spPr>
          <a:xfrm>
            <a:off x="4551680" y="5227955"/>
            <a:ext cx="28733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（拿给，送给）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6" grpId="0"/>
      <p:bldP spid="155657" grpId="0"/>
      <p:bldP spid="155658" grpId="0"/>
      <p:bldP spid="155659" grpId="0"/>
      <p:bldP spid="155660" grpId="0"/>
      <p:bldP spid="1556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0482" name="矩形 99329"/>
          <p:cNvSpPr/>
          <p:nvPr/>
        </p:nvSpPr>
        <p:spPr>
          <a:xfrm>
            <a:off x="2219643" y="1258570"/>
            <a:ext cx="706278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屠户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把方才这些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小心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收起 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些须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几个钱，不够你赏人 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世先生同在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桑梓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，一向有失亲近  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你而今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相与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了这个张老爷 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5662" name="Rectangle 14"/>
          <p:cNvSpPr/>
          <p:nvPr/>
        </p:nvSpPr>
        <p:spPr>
          <a:xfrm>
            <a:off x="7600315" y="1660843"/>
            <a:ext cx="18002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（顾虑）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63" name="Rectangle 15"/>
          <p:cNvSpPr/>
          <p:nvPr/>
        </p:nvSpPr>
        <p:spPr>
          <a:xfrm>
            <a:off x="7637463" y="2537778"/>
            <a:ext cx="17145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（很少）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64" name="Rectangle 16"/>
          <p:cNvSpPr/>
          <p:nvPr/>
        </p:nvSpPr>
        <p:spPr>
          <a:xfrm>
            <a:off x="7978458" y="3478530"/>
            <a:ext cx="17145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（家乡）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5665" name="Rectangle 17"/>
          <p:cNvSpPr/>
          <p:nvPr/>
        </p:nvSpPr>
        <p:spPr>
          <a:xfrm>
            <a:off x="7237730" y="4392613"/>
            <a:ext cx="17145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（结交）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2" grpId="0"/>
      <p:bldP spid="155663" grpId="0"/>
      <p:bldP spid="155664" grpId="0"/>
      <p:bldP spid="1556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1506" name="Text Box 4"/>
          <p:cNvSpPr txBox="1"/>
          <p:nvPr/>
        </p:nvSpPr>
        <p:spPr>
          <a:xfrm>
            <a:off x="2487930" y="1189355"/>
            <a:ext cx="5867400" cy="582613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defTabSz="81280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根据插图，复述课文故事梗概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1893570" y="2352358"/>
            <a:ext cx="3657600" cy="2971800"/>
            <a:chOff x="850" y="3638"/>
            <a:chExt cx="5760" cy="4680"/>
          </a:xfrm>
        </p:grpSpPr>
        <p:pic>
          <p:nvPicPr>
            <p:cNvPr id="21514" name="Picture 2" descr="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" y="3637"/>
              <a:ext cx="5760" cy="468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1515" name="Text Box 6"/>
            <p:cNvSpPr txBox="1"/>
            <p:nvPr/>
          </p:nvSpPr>
          <p:spPr>
            <a:xfrm>
              <a:off x="6010" y="7597"/>
              <a:ext cx="53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6293485" y="2357120"/>
            <a:ext cx="3657600" cy="2967038"/>
            <a:chOff x="7931" y="3645"/>
            <a:chExt cx="5760" cy="4673"/>
          </a:xfrm>
        </p:grpSpPr>
        <p:pic>
          <p:nvPicPr>
            <p:cNvPr id="21512" name="Picture 3" descr="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30" y="3645"/>
              <a:ext cx="5760" cy="4672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1513" name="Text Box 7"/>
            <p:cNvSpPr txBox="1"/>
            <p:nvPr/>
          </p:nvSpPr>
          <p:spPr>
            <a:xfrm>
              <a:off x="8062" y="7597"/>
              <a:ext cx="53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pSp>
        <p:nvGrpSpPr>
          <p:cNvPr id="22530" name="组合 1"/>
          <p:cNvGrpSpPr/>
          <p:nvPr/>
        </p:nvGrpSpPr>
        <p:grpSpPr>
          <a:xfrm>
            <a:off x="1781810" y="1704023"/>
            <a:ext cx="3657600" cy="3124200"/>
            <a:chOff x="738" y="2748"/>
            <a:chExt cx="5760" cy="4920"/>
          </a:xfrm>
        </p:grpSpPr>
        <p:pic>
          <p:nvPicPr>
            <p:cNvPr id="22534" name="Picture 4" descr="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7" y="2747"/>
              <a:ext cx="5760" cy="492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2535" name="Text Box 8"/>
            <p:cNvSpPr txBox="1"/>
            <p:nvPr/>
          </p:nvSpPr>
          <p:spPr>
            <a:xfrm>
              <a:off x="5777" y="6947"/>
              <a:ext cx="53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531" name="组合 2"/>
          <p:cNvGrpSpPr/>
          <p:nvPr/>
        </p:nvGrpSpPr>
        <p:grpSpPr>
          <a:xfrm>
            <a:off x="6269355" y="1714818"/>
            <a:ext cx="3657600" cy="3124200"/>
            <a:chOff x="8018" y="2748"/>
            <a:chExt cx="5760" cy="4920"/>
          </a:xfrm>
        </p:grpSpPr>
        <p:pic>
          <p:nvPicPr>
            <p:cNvPr id="22532" name="Picture 5" descr="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17" y="2747"/>
              <a:ext cx="5760" cy="492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2533" name="Text Box 9"/>
            <p:cNvSpPr txBox="1"/>
            <p:nvPr/>
          </p:nvSpPr>
          <p:spPr>
            <a:xfrm>
              <a:off x="8137" y="6947"/>
              <a:ext cx="53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187758" y="445135"/>
            <a:ext cx="3581400" cy="2968625"/>
            <a:chOff x="7543" y="720"/>
            <a:chExt cx="5640" cy="4674"/>
          </a:xfrm>
        </p:grpSpPr>
        <p:pic>
          <p:nvPicPr>
            <p:cNvPr id="23564" name="Picture 3" descr="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42" y="720"/>
              <a:ext cx="5640" cy="4675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3565" name="Text Box 6"/>
            <p:cNvSpPr txBox="1"/>
            <p:nvPr/>
          </p:nvSpPr>
          <p:spPr>
            <a:xfrm>
              <a:off x="7782" y="4555"/>
              <a:ext cx="65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3"/>
          <p:cNvGrpSpPr/>
          <p:nvPr/>
        </p:nvGrpSpPr>
        <p:grpSpPr>
          <a:xfrm>
            <a:off x="1615123" y="3481705"/>
            <a:ext cx="3733800" cy="2971800"/>
            <a:chOff x="1303" y="5515"/>
            <a:chExt cx="5880" cy="4680"/>
          </a:xfrm>
        </p:grpSpPr>
        <p:pic>
          <p:nvPicPr>
            <p:cNvPr id="23562" name="Picture 4" descr="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2" y="5515"/>
              <a:ext cx="5880" cy="468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3563" name="Text Box 7"/>
            <p:cNvSpPr txBox="1"/>
            <p:nvPr/>
          </p:nvSpPr>
          <p:spPr>
            <a:xfrm>
              <a:off x="6342" y="9355"/>
              <a:ext cx="53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6187758" y="3481705"/>
            <a:ext cx="3581400" cy="2971800"/>
            <a:chOff x="7543" y="5515"/>
            <a:chExt cx="5640" cy="4680"/>
          </a:xfrm>
        </p:grpSpPr>
        <p:pic>
          <p:nvPicPr>
            <p:cNvPr id="23560" name="Picture 5" descr="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" y="5515"/>
              <a:ext cx="5640" cy="468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3561" name="Text Box 8"/>
            <p:cNvSpPr txBox="1"/>
            <p:nvPr/>
          </p:nvSpPr>
          <p:spPr>
            <a:xfrm>
              <a:off x="7662" y="9355"/>
              <a:ext cx="65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组合 1"/>
          <p:cNvGrpSpPr/>
          <p:nvPr/>
        </p:nvGrpSpPr>
        <p:grpSpPr>
          <a:xfrm>
            <a:off x="1615123" y="453390"/>
            <a:ext cx="3733800" cy="2952750"/>
            <a:chOff x="1303" y="745"/>
            <a:chExt cx="5880" cy="4650"/>
          </a:xfrm>
        </p:grpSpPr>
        <p:pic>
          <p:nvPicPr>
            <p:cNvPr id="23558" name="Picture 2" descr="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02" y="745"/>
              <a:ext cx="5880" cy="465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3559" name="Text Box 9"/>
            <p:cNvSpPr txBox="1"/>
            <p:nvPr/>
          </p:nvSpPr>
          <p:spPr>
            <a:xfrm>
              <a:off x="6462" y="4555"/>
              <a:ext cx="53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6146" name="文本框 1"/>
          <p:cNvSpPr txBox="1"/>
          <p:nvPr/>
        </p:nvSpPr>
        <p:spPr>
          <a:xfrm>
            <a:off x="1633618" y="1043057"/>
            <a:ext cx="90493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整体感知课文内容，理清小说故事情节。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了解小说刻画人物的艺术手法及作用。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认识封建科举制度的罪恶，把握作品的主题。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44345" y="362903"/>
            <a:ext cx="3600450" cy="2946400"/>
            <a:chOff x="495" y="682"/>
            <a:chExt cx="5670" cy="4640"/>
          </a:xfrm>
        </p:grpSpPr>
        <p:pic>
          <p:nvPicPr>
            <p:cNvPr id="24588" name="Picture 2" descr="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5" y="682"/>
              <a:ext cx="5670" cy="464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4589" name="Text Box 6"/>
            <p:cNvSpPr txBox="1"/>
            <p:nvPr/>
          </p:nvSpPr>
          <p:spPr>
            <a:xfrm>
              <a:off x="5480" y="4597"/>
              <a:ext cx="634" cy="725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09335" y="363538"/>
            <a:ext cx="3810000" cy="2971800"/>
            <a:chOff x="7200" y="638"/>
            <a:chExt cx="6000" cy="4680"/>
          </a:xfrm>
        </p:grpSpPr>
        <p:pic>
          <p:nvPicPr>
            <p:cNvPr id="24586" name="Picture 3" descr="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0" y="637"/>
              <a:ext cx="6000" cy="468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4587" name="Text Box 7"/>
            <p:cNvSpPr txBox="1"/>
            <p:nvPr/>
          </p:nvSpPr>
          <p:spPr>
            <a:xfrm>
              <a:off x="7312" y="4492"/>
              <a:ext cx="77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3395" y="3429000"/>
            <a:ext cx="3581400" cy="3124200"/>
            <a:chOff x="1190" y="5400"/>
            <a:chExt cx="5640" cy="4920"/>
          </a:xfrm>
        </p:grpSpPr>
        <p:pic>
          <p:nvPicPr>
            <p:cNvPr id="24584" name="Picture 4" descr="1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0" y="5400"/>
              <a:ext cx="5640" cy="492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4585" name="Text Box 8"/>
            <p:cNvSpPr txBox="1"/>
            <p:nvPr/>
          </p:nvSpPr>
          <p:spPr>
            <a:xfrm>
              <a:off x="5953" y="9539"/>
              <a:ext cx="826" cy="725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11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9335" y="3429000"/>
            <a:ext cx="3810000" cy="3124200"/>
            <a:chOff x="7200" y="5400"/>
            <a:chExt cx="6000" cy="4920"/>
          </a:xfrm>
        </p:grpSpPr>
        <p:pic>
          <p:nvPicPr>
            <p:cNvPr id="24582" name="Picture 5" descr="1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00" y="5400"/>
              <a:ext cx="6000" cy="492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4583" name="Text Box 9"/>
            <p:cNvSpPr txBox="1"/>
            <p:nvPr/>
          </p:nvSpPr>
          <p:spPr>
            <a:xfrm>
              <a:off x="7200" y="9539"/>
              <a:ext cx="77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3865" y="379095"/>
            <a:ext cx="3678238" cy="3017838"/>
            <a:chOff x="850" y="693"/>
            <a:chExt cx="5794" cy="4752"/>
          </a:xfrm>
        </p:grpSpPr>
        <p:pic>
          <p:nvPicPr>
            <p:cNvPr id="25612" name="Picture 2" descr="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" y="692"/>
              <a:ext cx="5795" cy="4752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5613" name="Text Box 6"/>
            <p:cNvSpPr txBox="1"/>
            <p:nvPr/>
          </p:nvSpPr>
          <p:spPr>
            <a:xfrm>
              <a:off x="5839" y="4700"/>
              <a:ext cx="77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13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39815" y="390525"/>
            <a:ext cx="3573463" cy="2990850"/>
            <a:chOff x="7210" y="685"/>
            <a:chExt cx="5628" cy="4708"/>
          </a:xfrm>
        </p:grpSpPr>
        <p:pic>
          <p:nvPicPr>
            <p:cNvPr id="25610" name="Picture 5" descr="4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10" y="685"/>
              <a:ext cx="5627" cy="4707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5611" name="Text Box 7"/>
            <p:cNvSpPr txBox="1"/>
            <p:nvPr/>
          </p:nvSpPr>
          <p:spPr>
            <a:xfrm>
              <a:off x="7210" y="4672"/>
              <a:ext cx="77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85290" y="3499803"/>
            <a:ext cx="3684588" cy="3006725"/>
            <a:chOff x="820" y="5535"/>
            <a:chExt cx="5802" cy="4735"/>
          </a:xfrm>
        </p:grpSpPr>
        <p:pic>
          <p:nvPicPr>
            <p:cNvPr id="25608" name="Picture 3" descr="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0" y="5535"/>
              <a:ext cx="5802" cy="4735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5609" name="Text Box 8"/>
            <p:cNvSpPr txBox="1"/>
            <p:nvPr/>
          </p:nvSpPr>
          <p:spPr>
            <a:xfrm>
              <a:off x="5790" y="9498"/>
              <a:ext cx="77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15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38228" y="3482023"/>
            <a:ext cx="3578225" cy="2992437"/>
            <a:chOff x="7208" y="5513"/>
            <a:chExt cx="5636" cy="4712"/>
          </a:xfrm>
        </p:grpSpPr>
        <p:pic>
          <p:nvPicPr>
            <p:cNvPr id="25606" name="Picture 4" descr="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10" y="5512"/>
              <a:ext cx="5635" cy="4712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5607" name="Text Box 9"/>
            <p:cNvSpPr txBox="1"/>
            <p:nvPr/>
          </p:nvSpPr>
          <p:spPr>
            <a:xfrm>
              <a:off x="7207" y="9495"/>
              <a:ext cx="770" cy="72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66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2400" b="1" dirty="0">
                <a:solidFill>
                  <a:srgbClr val="FFFF66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文本框 1"/>
          <p:cNvSpPr txBox="1"/>
          <p:nvPr/>
        </p:nvSpPr>
        <p:spPr>
          <a:xfrm>
            <a:off x="1637348" y="775018"/>
            <a:ext cx="56149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给文章划分层次，概括大意。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5623" y="1703705"/>
            <a:ext cx="2028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2423" y="2321243"/>
            <a:ext cx="78216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）范进进学回家到中举前的情况。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7" name="文本框 3"/>
          <p:cNvSpPr txBox="1"/>
          <p:nvPr/>
        </p:nvSpPr>
        <p:spPr>
          <a:xfrm>
            <a:off x="1613535" y="3251518"/>
            <a:ext cx="8461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）范进中秀才后回到家里，丈人胡屠户前来贺喜。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8" name="文本框 13"/>
          <p:cNvSpPr txBox="1"/>
          <p:nvPr/>
        </p:nvSpPr>
        <p:spPr>
          <a:xfrm>
            <a:off x="1637348" y="4305618"/>
            <a:ext cx="8064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）范进向胡屠户借钱去乡试，遭拒和辱骂。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23557" grpId="0"/>
      <p:bldP spid="235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文本框 1"/>
          <p:cNvSpPr txBox="1"/>
          <p:nvPr/>
        </p:nvSpPr>
        <p:spPr>
          <a:xfrm>
            <a:off x="1914208" y="1055053"/>
            <a:ext cx="2193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8308" y="1828165"/>
            <a:ext cx="615950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3-11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）范进中举后的情景。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8158" y="2767965"/>
            <a:ext cx="80279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3-4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）发榜之日，家中断炊，范进在集上卖鸡。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6095" y="3560128"/>
            <a:ext cx="80279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）范进发疯、胡屠户治疯。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8158" y="4439603"/>
            <a:ext cx="80279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9-11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）范进回家，乡绅拜访，地位上升。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文本框 4"/>
          <p:cNvSpPr txBox="1"/>
          <p:nvPr/>
        </p:nvSpPr>
        <p:spPr>
          <a:xfrm>
            <a:off x="1784350" y="989330"/>
            <a:ext cx="59039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范进中举之前是怎样的形象？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4350" y="1573530"/>
            <a:ext cx="8623300" cy="4569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明确：从胡屠户对范进的教训中，可以看出范进的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穷困潦倒、麻木卑怯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在借钱去乡试被胡屠户拒绝和辱骂以及家里饿了两三天的情况下，依然一心去参加科考，可见他十分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热衷于功名利禄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邻居去集上告知中举消息，范进认为是愚弄他，范进在中举前受过多少欺辱可想而知，因此他也是一个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可怜之人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2"/>
          <p:cNvSpPr txBox="1"/>
          <p:nvPr/>
        </p:nvSpPr>
        <p:spPr>
          <a:xfrm>
            <a:off x="1796098" y="349250"/>
            <a:ext cx="5984875" cy="55308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仔细阅读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范进疯了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这一部分：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7260" y="1433513"/>
            <a:ext cx="44735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范进发疯的过程可以分为几个阶段？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7260" y="3032125"/>
            <a:ext cx="10779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昏厥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3673" y="3032125"/>
            <a:ext cx="10795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疯跑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4998" y="3032125"/>
            <a:ext cx="10779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跌倒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6710" y="3906838"/>
            <a:ext cx="1782763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疯走上集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285173" y="3309938"/>
            <a:ext cx="5984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063173" y="3309938"/>
            <a:ext cx="554038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2332673" y="4184650"/>
            <a:ext cx="554038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08" y="993859"/>
            <a:ext cx="3548278" cy="4905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146618" y="673418"/>
            <a:ext cx="7767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文中用了哪些描写来刻画范进的疯态？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7093" y="1659255"/>
            <a:ext cx="2562225" cy="55308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第一层写昏厥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7093" y="2537143"/>
            <a:ext cx="78771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自己把两手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了一下，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了一声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往后一交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跌倒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牙关咬紧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，不省人事。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7093" y="4035743"/>
            <a:ext cx="800893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动作、语言描写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，几十年追求功名，一旦实现，富贵荣华滚滚而来。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ldLvl="0" animBg="1"/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3"/>
          <p:cNvSpPr txBox="1"/>
          <p:nvPr/>
        </p:nvSpPr>
        <p:spPr>
          <a:xfrm>
            <a:off x="1758633" y="1193800"/>
            <a:ext cx="533241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GB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一个“好”字，将范进这样一个封建社会知识分子</a:t>
            </a:r>
            <a:r>
              <a:rPr lang="zh-CN" altLang="en-GB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满脑功名利禄，一心升官发财</a:t>
            </a:r>
            <a:r>
              <a:rPr lang="zh-CN" altLang="en-GB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的形象跃然纸上。这正是作者的点睛之笔！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2771" name="图片 39940" descr="t01454f711e89e6b80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876" y="1038523"/>
            <a:ext cx="3419920" cy="4405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92033" y="2292033"/>
            <a:ext cx="7775575" cy="2445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2800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用“爬将起来”“拍着手大笑”“飞跑”这些动作描写，写足了范进的疯劲。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812800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用重复的语言，写狂喜的心情。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2033" y="1415733"/>
            <a:ext cx="2563812" cy="55308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第二层写疯跑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06968" y="3708083"/>
            <a:ext cx="77438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28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外貌描写，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写范进一脚端在塘里的丑态，包含了极其强烈的讽刺意味。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0293" y="1034733"/>
            <a:ext cx="2563812" cy="55308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第三层写跌倒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1868" y="1893570"/>
            <a:ext cx="79756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一脚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踹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在塘里，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挣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起来，头发都跌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散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了，两手黄泥，淋淋漓漓一身的水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6350" y="811213"/>
            <a:ext cx="20193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7732395" y="1962150"/>
            <a:ext cx="738188" cy="28797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科举的故事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83448" y="1131253"/>
            <a:ext cx="3416300" cy="55308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第四层写疯走上集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3448" y="2658428"/>
            <a:ext cx="3590925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28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拍着笑着”的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动作描写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，写尽范进的疯态。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37" y="1387239"/>
            <a:ext cx="4119562" cy="4036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2" name="矩形 45061"/>
          <p:cNvSpPr/>
          <p:nvPr/>
        </p:nvSpPr>
        <p:spPr>
          <a:xfrm>
            <a:off x="2194243" y="2013268"/>
            <a:ext cx="644525" cy="200596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范进的疯态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3" name="左大括号 45062"/>
          <p:cNvSpPr/>
          <p:nvPr/>
        </p:nvSpPr>
        <p:spPr>
          <a:xfrm>
            <a:off x="2840355" y="1729105"/>
            <a:ext cx="358775" cy="2335213"/>
          </a:xfrm>
          <a:prstGeom prst="leftBrace">
            <a:avLst>
              <a:gd name="adj1" fmla="val 32123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5065" name="矩形 45064"/>
          <p:cNvSpPr/>
          <p:nvPr/>
        </p:nvSpPr>
        <p:spPr>
          <a:xfrm>
            <a:off x="3194368" y="1379855"/>
            <a:ext cx="644525" cy="8572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范进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66" name="矩形 45065"/>
          <p:cNvSpPr/>
          <p:nvPr/>
        </p:nvSpPr>
        <p:spPr>
          <a:xfrm>
            <a:off x="3194368" y="3526155"/>
            <a:ext cx="644525" cy="8572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众人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67" name="矩形 45066"/>
          <p:cNvSpPr/>
          <p:nvPr/>
        </p:nvSpPr>
        <p:spPr>
          <a:xfrm>
            <a:off x="4113530" y="781368"/>
            <a:ext cx="1057275" cy="189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语言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动作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神态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68" name="左大括号 45067"/>
          <p:cNvSpPr/>
          <p:nvPr/>
        </p:nvSpPr>
        <p:spPr>
          <a:xfrm>
            <a:off x="3824605" y="1092518"/>
            <a:ext cx="288925" cy="1406525"/>
          </a:xfrm>
          <a:prstGeom prst="leftBrace">
            <a:avLst>
              <a:gd name="adj1" fmla="val 4569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5070" name="矩形 45069"/>
          <p:cNvSpPr/>
          <p:nvPr/>
        </p:nvSpPr>
        <p:spPr>
          <a:xfrm>
            <a:off x="5353368" y="1460818"/>
            <a:ext cx="286321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多层次细节描写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73" name="左大括号 45072"/>
          <p:cNvSpPr/>
          <p:nvPr/>
        </p:nvSpPr>
        <p:spPr>
          <a:xfrm>
            <a:off x="3824605" y="3194368"/>
            <a:ext cx="288925" cy="1506538"/>
          </a:xfrm>
          <a:prstGeom prst="leftBrace">
            <a:avLst>
              <a:gd name="adj1" fmla="val 4569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5074" name="矩形 45073"/>
          <p:cNvSpPr/>
          <p:nvPr/>
        </p:nvSpPr>
        <p:spPr>
          <a:xfrm>
            <a:off x="4113530" y="2987993"/>
            <a:ext cx="4176713" cy="189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老太太的慌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报录人、邻居吓了一跳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众人拉不住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87" name="矩形 45086"/>
          <p:cNvSpPr/>
          <p:nvPr/>
        </p:nvSpPr>
        <p:spPr>
          <a:xfrm>
            <a:off x="2616518" y="5242243"/>
            <a:ext cx="745807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讽刺了科举制度对知识分子的毒害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41105" y="1149668"/>
            <a:ext cx="105727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正面描写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1105" y="3288030"/>
            <a:ext cx="105727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侧面描写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8217218" y="1619568"/>
            <a:ext cx="431800" cy="2159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8217218" y="3848418"/>
            <a:ext cx="431800" cy="2159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5065" grpId="0"/>
      <p:bldP spid="45066" grpId="0"/>
      <p:bldP spid="45067" grpId="0"/>
      <p:bldP spid="45070" grpId="0"/>
      <p:bldP spid="45074" grpId="0"/>
      <p:bldP spid="45087" grpId="0"/>
      <p:bldP spid="6" grpId="0"/>
      <p:bldP spid="7" grpId="0"/>
      <p:bldP spid="2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89468" y="1147445"/>
            <a:ext cx="8012112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2800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作者运用妙笔把这个人物丧魂落魄的丑态、狂态刻画得淋漓尽致，入木三分。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范进长期遭白眼，一旦考中，如发生天旋地转的变化，感情上承受不了。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绝大多数知识分子听任封建统治者摆布，背后隐藏的是悲剧，既可怜又可悲。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5" name="文本框 2"/>
          <p:cNvSpPr txBox="1"/>
          <p:nvPr/>
        </p:nvSpPr>
        <p:spPr>
          <a:xfrm>
            <a:off x="2329180" y="992505"/>
            <a:ext cx="5191125" cy="5842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范进的发疯说明了什么？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9180" y="1783080"/>
            <a:ext cx="803275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范进中举前穷困潦倒，受尽屈辱，中举后即能吐尽心中苦水，身价百倍，富贵荣华，而这些正是范进梦寐以求的，一旦到手即令他喜极而疯。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范进发疯的癫狂丑态揭露了封建科举制度对读书人的毒害。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文本框 2"/>
          <p:cNvSpPr txBox="1"/>
          <p:nvPr/>
        </p:nvSpPr>
        <p:spPr>
          <a:xfrm>
            <a:off x="2320925" y="693420"/>
            <a:ext cx="7550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找出范进中举后的变化，分析其形象。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8915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3500" y="1506220"/>
            <a:ext cx="6985000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/>
          <p:nvPr/>
        </p:nvGraphicFramePr>
        <p:xfrm>
          <a:off x="2178368" y="311468"/>
          <a:ext cx="7785100" cy="5846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472"/>
                <a:gridCol w="3336290"/>
                <a:gridCol w="3437338"/>
              </a:tblGrid>
              <a:tr h="5181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中举前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中举后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3958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吃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728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住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49296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4669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地位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22" marB="45722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8463" name="Text Box 29"/>
          <p:cNvSpPr txBox="1"/>
          <p:nvPr/>
        </p:nvSpPr>
        <p:spPr>
          <a:xfrm>
            <a:off x="6729730" y="922655"/>
            <a:ext cx="2962275" cy="1125538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众乡邻拿蛋　送酒　背米　捉鸡    胡屠户送肉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8465" name="Text Box 31"/>
          <p:cNvSpPr txBox="1"/>
          <p:nvPr/>
        </p:nvSpPr>
        <p:spPr>
          <a:xfrm>
            <a:off x="6840855" y="2191068"/>
            <a:ext cx="2830513" cy="9540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张乡绅送三进三间房屋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466" name="Text Box 32"/>
          <p:cNvSpPr txBox="1"/>
          <p:nvPr/>
        </p:nvSpPr>
        <p:spPr>
          <a:xfrm>
            <a:off x="3454718" y="3532505"/>
            <a:ext cx="2952750" cy="954088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无盘费去应考	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无钱打发报录人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8467" name="Text Box 33"/>
          <p:cNvSpPr txBox="1"/>
          <p:nvPr/>
        </p:nvSpPr>
        <p:spPr>
          <a:xfrm>
            <a:off x="6840855" y="3361055"/>
            <a:ext cx="3054350" cy="1296988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众乡邻搬桌椅　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屠户送四五千钱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张乡绅送纹银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8468" name="Text Box 34"/>
          <p:cNvSpPr txBox="1"/>
          <p:nvPr/>
        </p:nvSpPr>
        <p:spPr>
          <a:xfrm>
            <a:off x="3405505" y="4908868"/>
            <a:ext cx="3001963" cy="9540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胡屠户骂得狗血淋头、无人帮助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469" name="Text Box 35"/>
          <p:cNvSpPr txBox="1"/>
          <p:nvPr/>
        </p:nvSpPr>
        <p:spPr>
          <a:xfrm>
            <a:off x="6840855" y="4761230"/>
            <a:ext cx="2914650" cy="129857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胡屠户奉承恭维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众乡邻帮忙办事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张乡绅拜访拉拢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4693" y="922655"/>
            <a:ext cx="335438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每日小菜饭、猪油两三回、饿了两三天、没有早饭米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3368" y="2502218"/>
            <a:ext cx="12557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茅草棚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63" grpId="0"/>
      <p:bldP spid="58465" grpId="0"/>
      <p:bldP spid="58466" grpId="0"/>
      <p:bldP spid="58467" grpId="0"/>
      <p:bldP spid="58468" grpId="0"/>
      <p:bldP spid="58469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45030" y="2153603"/>
            <a:ext cx="8039100" cy="2453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中举前唯唯诺诺，中举后则坦然地同方面大耳的张乡绅平起平坐，打起官腔，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成了封建社会的新贵，特权阶级的人员。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2138680" y="1288415"/>
            <a:ext cx="26304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范进的形象：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29460" y="835660"/>
            <a:ext cx="80645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范进对功名的热衷除了从他坚持不懈地参加考试中可以看出之外，还有一处细节可以体现：即平日他不是一个感情容易外露的人，所以他可以忍受胡屠户的辱骂，可以冷静的卖鸡救命，但一见喜报帖便欢喜得疯起来，鲜明的反常，可以充分表现他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利欲熏心、可悲可笑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058" name="文本框 2"/>
          <p:cNvSpPr txBox="1"/>
          <p:nvPr/>
        </p:nvSpPr>
        <p:spPr>
          <a:xfrm>
            <a:off x="1878013" y="741680"/>
            <a:ext cx="7975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胡屠户在范进中举前后的态度有什么不同？试分析该人物形象。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8138" y="2421255"/>
            <a:ext cx="22796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范进中举前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05300" y="4756468"/>
            <a:ext cx="21224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吝啬、倨傲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78700" y="2421255"/>
            <a:ext cx="22796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范进中举后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87600" y="320865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语言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87600" y="3980180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动作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387600" y="475646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金钱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16425" y="320865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任意辱骂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416425" y="398018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粗鲁对待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947025" y="4756468"/>
            <a:ext cx="9810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大方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470775" y="320865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阿谀奉承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470775" y="398018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卑躬屈膝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144713" y="3059430"/>
            <a:ext cx="776446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3771900" y="2495868"/>
            <a:ext cx="0" cy="29448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902450" y="2495868"/>
            <a:ext cx="0" cy="29448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8" grpId="0"/>
      <p:bldP spid="38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aphicFrame>
        <p:nvGraphicFramePr>
          <p:cNvPr id="3" name="表格 2"/>
          <p:cNvGraphicFramePr/>
          <p:nvPr/>
        </p:nvGraphicFramePr>
        <p:xfrm>
          <a:off x="2214563" y="607378"/>
          <a:ext cx="7785099" cy="5499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033"/>
                <a:gridCol w="2129616"/>
                <a:gridCol w="3060450"/>
              </a:tblGrid>
              <a:tr h="7842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中举前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中举后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952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对范进的称呼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2044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说话的态度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2445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所带的礼品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908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对嫁女的解释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marT="45715" marB="45715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0029" name="Text Box 45"/>
          <p:cNvSpPr txBox="1"/>
          <p:nvPr/>
        </p:nvSpPr>
        <p:spPr>
          <a:xfrm>
            <a:off x="5183188" y="1750378"/>
            <a:ext cx="1371600" cy="5222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现世宝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35" name="Text Box 51"/>
          <p:cNvSpPr txBox="1"/>
          <p:nvPr/>
        </p:nvSpPr>
        <p:spPr>
          <a:xfrm>
            <a:off x="5330825" y="5368290"/>
            <a:ext cx="1077913" cy="52387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倒运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30" name="Text Box 46"/>
          <p:cNvSpPr txBox="1"/>
          <p:nvPr/>
        </p:nvSpPr>
        <p:spPr>
          <a:xfrm>
            <a:off x="7199313" y="1750378"/>
            <a:ext cx="2519362" cy="5222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老爷 贤婿老爷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0032" name="Text Box 48"/>
          <p:cNvSpPr txBox="1"/>
          <p:nvPr/>
        </p:nvSpPr>
        <p:spPr>
          <a:xfrm>
            <a:off x="7064375" y="2633028"/>
            <a:ext cx="2792413" cy="9540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恭维 奉承 讨好  千恩万谢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0037" name="Text Box 53"/>
          <p:cNvSpPr txBox="1"/>
          <p:nvPr/>
        </p:nvSpPr>
        <p:spPr>
          <a:xfrm>
            <a:off x="7062788" y="5076190"/>
            <a:ext cx="2792412" cy="954088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养到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多岁，毕竟要嫁与个老爷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64125" y="3898265"/>
            <a:ext cx="1612900" cy="952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一副大肠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一瓶酒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064125" y="2633028"/>
            <a:ext cx="1612900" cy="952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训斥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狗血喷头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86663" y="3898265"/>
            <a:ext cx="1612900" cy="952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七八斤肉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四五千钱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0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0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0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00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00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29" grpId="0"/>
      <p:bldP spid="170035" grpId="0"/>
      <p:bldP spid="170030" grpId="0"/>
      <p:bldP spid="170032" grpId="0"/>
      <p:bldP spid="170037" grpId="0"/>
      <p:bldP spid="14" grpId="0"/>
      <p:bldP spid="3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1699895" y="473710"/>
            <a:ext cx="864235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66FFFF"/>
                    </a:gs>
                    <a:gs pos="100000">
                      <a:srgbClr val="FFFFFF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indent="72009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6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有一部叫</a:t>
            </a:r>
            <a:r>
              <a:rPr kumimoji="1" lang="en-US" altLang="zh-CN" sz="36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1" lang="zh-CN" altLang="en-US" sz="36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南部新书</a:t>
            </a:r>
            <a:r>
              <a:rPr kumimoji="1" lang="en-US" altLang="zh-CN" sz="36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1" lang="zh-CN" altLang="en-US" sz="36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的书中记载：一个姓杜的读书人多次参加科举考试未中，正想回家，却收到妻子寄来的诗：</a:t>
            </a:r>
            <a:r>
              <a:rPr kumimoji="1" lang="zh-CN" altLang="en-US" sz="32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</a:t>
            </a:r>
            <a:endParaRPr kumimoji="1" lang="zh-CN" altLang="en-US" sz="32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5171" name="Text Box 3"/>
          <p:cNvSpPr txBox="1"/>
          <p:nvPr/>
        </p:nvSpPr>
        <p:spPr>
          <a:xfrm>
            <a:off x="3754120" y="2416810"/>
            <a:ext cx="4319588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良人的的有奇才，                                        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何事年年被放回？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如今妾面羞君面，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君若来时近夜来！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bldLvl="0" animBg="1"/>
      <p:bldP spid="13517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aphicFrame>
        <p:nvGraphicFramePr>
          <p:cNvPr id="3" name="表格 2"/>
          <p:cNvGraphicFramePr/>
          <p:nvPr/>
        </p:nvGraphicFramePr>
        <p:xfrm>
          <a:off x="2105978" y="547053"/>
          <a:ext cx="7785100" cy="551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8364"/>
                <a:gridCol w="2483917"/>
                <a:gridCol w="2772819"/>
              </a:tblGrid>
              <a:tr h="7664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中举前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中举后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029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对相貌的评价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2134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对才学的评价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33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能否考中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98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对亲家母称呼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3" marR="91433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0040" name="Text Box 56"/>
          <p:cNvSpPr txBox="1"/>
          <p:nvPr/>
        </p:nvSpPr>
        <p:spPr>
          <a:xfrm>
            <a:off x="4676140" y="2566353"/>
            <a:ext cx="2384425" cy="9540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不是你的文章好，舍与你的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42" name="Text Box 58"/>
          <p:cNvSpPr txBox="1"/>
          <p:nvPr/>
        </p:nvSpPr>
        <p:spPr>
          <a:xfrm>
            <a:off x="4842828" y="3893503"/>
            <a:ext cx="2051050" cy="9540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癞蛤蟆就想天鹅屁吃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44" name="Text Box 60"/>
          <p:cNvSpPr txBox="1"/>
          <p:nvPr/>
        </p:nvSpPr>
        <p:spPr>
          <a:xfrm>
            <a:off x="4842828" y="5107940"/>
            <a:ext cx="2005012" cy="95567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你那老不死的老娘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41" name="Text Box 57"/>
          <p:cNvSpPr txBox="1"/>
          <p:nvPr/>
        </p:nvSpPr>
        <p:spPr>
          <a:xfrm>
            <a:off x="7473315" y="2782253"/>
            <a:ext cx="1819275" cy="52387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才学又好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43" name="Text Box 59"/>
          <p:cNvSpPr txBox="1"/>
          <p:nvPr/>
        </p:nvSpPr>
        <p:spPr>
          <a:xfrm>
            <a:off x="7265353" y="3893503"/>
            <a:ext cx="2211387" cy="954087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毕竟要嫁与个老爷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0045" name="Text Box 61"/>
          <p:cNvSpPr txBox="1"/>
          <p:nvPr/>
        </p:nvSpPr>
        <p:spPr>
          <a:xfrm>
            <a:off x="7473315" y="5323840"/>
            <a:ext cx="2057400" cy="52387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你家老太太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09503" y="1409065"/>
            <a:ext cx="1612900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尖嘴猴腮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不三不四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65390" y="162496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品貌又高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40" grpId="0"/>
      <p:bldP spid="170042" grpId="0"/>
      <p:bldP spid="170044" grpId="0"/>
      <p:bldP spid="170041" grpId="0"/>
      <p:bldP spid="170043" grpId="0"/>
      <p:bldP spid="170045" grpId="0"/>
      <p:bldP spid="14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104708" y="954723"/>
            <a:ext cx="7959725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屠户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横披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了衣服，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腆着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肚子去了。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“范举人先走，屠户和邻居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跟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在后面……一路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低着头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替他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扯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了几十回”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4708" y="3639185"/>
            <a:ext cx="7959725" cy="1368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范进中举前后胡屠户态度的转变，表现其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趋炎附势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的小人嘴脸。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961515" y="1187133"/>
            <a:ext cx="81184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屠户把银子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攥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在手里紧紧的，把拳头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舒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过来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屠户连忙把拳头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缩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了回去，往腰里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揣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59928" y="3166745"/>
            <a:ext cx="79597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动作描写，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写出其见财心喜而又假意推让的心理，讽刺意味十足。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162810" y="1764665"/>
            <a:ext cx="80518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胡屠户在范进中举前后截然不同的两种态度形成了鲜明的对比，形象地表现出他的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前倨后恭，欺贫爱富、趋炎附势、嗜钱如命、庸俗自私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的典型市侩的性格。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3251" name="文本框 2"/>
          <p:cNvSpPr txBox="1"/>
          <p:nvPr/>
        </p:nvSpPr>
        <p:spPr>
          <a:xfrm>
            <a:off x="2162810" y="1047115"/>
            <a:ext cx="46132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总结胡屠户的形象：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5298" name="文本框 2"/>
          <p:cNvSpPr txBox="1"/>
          <p:nvPr/>
        </p:nvSpPr>
        <p:spPr>
          <a:xfrm>
            <a:off x="1566298" y="861614"/>
            <a:ext cx="8461106" cy="13726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张静斋是城中望族，之前与范进素不相识，为什么会来拜会范进，而且还又送银又送房？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9434" y="2777862"/>
            <a:ext cx="789305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张静斋这样做的目的是为了结交新贵，巩固和扩大自己的权势，从这里我们可以看出当时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官僚之间结党营私之风盛行。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文本框 1"/>
          <p:cNvSpPr txBox="1"/>
          <p:nvPr/>
        </p:nvSpPr>
        <p:spPr>
          <a:xfrm>
            <a:off x="1455103" y="1564958"/>
            <a:ext cx="52816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众邻居在范进中举前对他漠不关心，在他中举后都送了东西来。范进疯了也是众邻居来帮忙。众邻居对权势者或敬畏或谄媚，对不幸者冷酷无情。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这表现了封建社会的世态炎凉。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57347" name="Picture 15" descr="art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114" y="1800934"/>
            <a:ext cx="3286860" cy="4182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4" name="文本框 1"/>
          <p:cNvSpPr txBox="1"/>
          <p:nvPr/>
        </p:nvSpPr>
        <p:spPr>
          <a:xfrm>
            <a:off x="1424106" y="660217"/>
            <a:ext cx="89265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从邻居对待范进态度的变化中，你体会到什么？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00877" y="1104502"/>
            <a:ext cx="1024572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作为一篇讽刺小说，课文用了哪些手法进行讽刺？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0859" y="2402312"/>
            <a:ext cx="77343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"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夸张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的故事情节；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"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突出人物性格；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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讽刺性的动作、语言描写和典型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细节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描写。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4" name="文本框 5"/>
          <p:cNvSpPr txBox="1"/>
          <p:nvPr/>
        </p:nvSpPr>
        <p:spPr>
          <a:xfrm>
            <a:off x="2054860" y="1172528"/>
            <a:ext cx="80264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讽刺的背后是对腐朽的科举制度及其毒害的范进、胡屠户等人的无情揭露，是作者愤世嫉俗感情的流露。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文本框 3"/>
          <p:cNvSpPr txBox="1"/>
          <p:nvPr/>
        </p:nvSpPr>
        <p:spPr>
          <a:xfrm>
            <a:off x="1437247" y="1330251"/>
            <a:ext cx="592444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儒林外史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通过对科举制度的弊害和知识分子的精神生活的腐朽堕落的描绘，深刻地揭露和强烈地抨击了封建社会道德风俗的败坏和政治的黑暗。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42" name="图片 27652"/>
          <p:cNvPicPr>
            <a:picLocks noChangeAspect="1"/>
          </p:cNvPicPr>
          <p:nvPr/>
        </p:nvPicPr>
        <p:blipFill>
          <a:blip r:embed="rId3" cstate="print"/>
          <a:srcRect l="14023" r="14726"/>
          <a:stretch>
            <a:fillRect/>
          </a:stretch>
        </p:blipFill>
        <p:spPr>
          <a:xfrm>
            <a:off x="7778168" y="1496813"/>
            <a:ext cx="2669541" cy="375412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600000" lon="1500000" rev="0"/>
            </a:camera>
            <a:lightRig rig="threePt" dir="t"/>
          </a:scene3d>
          <a:sp3d extrusionH="381000"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43430" y="1067118"/>
            <a:ext cx="8062913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篇文章生动地描写了范进中举前后截然不同的生活境遇，通过对人物多角度的描画，刻画了范进喜极而疯的丑态，以及胡屠户、张乡绅、众乡邻等趋炎附势的嘴脸，抨击了封建社会科举制度对知识分子及各阶层人物的思想毒害，揭露了当时社会道德风气的败坏和政治的黑暗，讽刺了世态炎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18" name="Text Box 2"/>
          <p:cNvSpPr txBox="1">
            <a:spLocks noChangeArrowheads="1"/>
          </p:cNvSpPr>
          <p:nvPr/>
        </p:nvSpPr>
        <p:spPr bwMode="auto">
          <a:xfrm>
            <a:off x="1634173" y="732790"/>
            <a:ext cx="8639175" cy="498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66FFFF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3200" b="1" i="1" kern="1200" cap="none" spc="0" normalizeH="0" baseline="0" noProof="0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1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1901</a:t>
            </a:r>
            <a:r>
              <a:rPr kumimoji="1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年，慈禧下令改革科举。考试内容中加中外政治历史。为了迎合此旨意，有一次考官出题时把法国的拿破仑塞进去了，因粗略知道拿破仑与中国的项羽一样是一位以失败而告终的猛将，便出了一道中外比较试题：</a:t>
            </a:r>
            <a:r>
              <a:rPr kumimoji="1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1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项羽拿破轮论</a:t>
            </a:r>
            <a:r>
              <a:rPr kumimoji="1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1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。出题的考官赶时髦，可来自全国的八股考生哪里跟得上？于是赶出了笑话。一位考生一开笔就写道：</a:t>
            </a:r>
            <a:endParaRPr kumimoji="1" lang="zh-CN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769235" y="5276215"/>
            <a:ext cx="78470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揭露科举制度毒害、社会黑暗，讽刺世态炎凉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5898" y="2317115"/>
            <a:ext cx="1406525" cy="239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中举前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中举后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91648" y="3818890"/>
            <a:ext cx="37861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喜极而疯，丑态百出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周旋自如，势利虚伪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3493" name="文本框 2"/>
          <p:cNvSpPr txBox="1"/>
          <p:nvPr/>
        </p:nvSpPr>
        <p:spPr>
          <a:xfrm>
            <a:off x="5136198" y="1081088"/>
            <a:ext cx="1919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范进中举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7585" y="3009265"/>
            <a:ext cx="177323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多角度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1648" y="1950403"/>
            <a:ext cx="3784600" cy="1290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挨饿挨骂，甘受侮辱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追求功名，不顾一切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519998" y="2550478"/>
            <a:ext cx="311150" cy="20462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075748" y="2102803"/>
            <a:ext cx="215900" cy="987425"/>
          </a:xfrm>
          <a:prstGeom prst="leftBrace">
            <a:avLst>
              <a:gd name="adj1" fmla="val 4398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4075748" y="3931603"/>
            <a:ext cx="215900" cy="987425"/>
          </a:xfrm>
          <a:prstGeom prst="leftBrace">
            <a:avLst>
              <a:gd name="adj1" fmla="val 4398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8076248" y="3336290"/>
            <a:ext cx="360363" cy="36036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3" grpId="0"/>
      <p:bldP spid="4" grpId="0"/>
      <p:bldP spid="10" grpId="0"/>
      <p:bldP spid="5" grpId="0" bldLvl="0" animBg="1"/>
      <p:bldP spid="6" grpId="0" bldLvl="0" animBg="1"/>
      <p:bldP spid="11" grpId="0" bldLvl="0" animBg="1"/>
      <p:bldP spid="1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7" name="文本框 2"/>
          <p:cNvSpPr txBox="1"/>
          <p:nvPr/>
        </p:nvSpPr>
        <p:spPr>
          <a:xfrm>
            <a:off x="1817053" y="1886268"/>
            <a:ext cx="815498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有人说，范进中举虽以喜剧的形式结尾，但反映的却是社会的悲剧。你同意这种说法吗？请谈谈自己的看法。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91348" y="569913"/>
            <a:ext cx="813752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66FF99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indent="720090" defTabSz="914400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夫项羽，拔山盖世之雄，岂有破轮而不能拿哉？使破轮自修其政，又焉能为项羽所拿者？拿全轮而不胜，而况于拿破轮也哉？</a:t>
            </a:r>
            <a:endParaRPr kumimoji="1" lang="zh-CN" altLang="en-US" sz="32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1348" y="3137535"/>
            <a:ext cx="7991475" cy="2576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那项羽，是一个力能拔山的盖世英雄，难道连一个破轮子都不能拿起来？况且破轮子自然会被人修理而恢复，又怎么能被项羽去拿呢？ 拿完整的轮子都胜不了，何况是拿着破轮呢？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1741170" y="363220"/>
            <a:ext cx="8540750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</a:t>
            </a:r>
            <a:r>
              <a:rPr kumimoji="1" lang="zh-CN" altLang="en-US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信息时报　</a:t>
            </a:r>
            <a:r>
              <a:rPr kumimoji="1" lang="en-US" altLang="zh-CN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(2002</a:t>
            </a:r>
            <a:r>
              <a:rPr kumimoji="1" lang="zh-CN" altLang="en-US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</a:t>
            </a:r>
            <a:r>
              <a:rPr kumimoji="1" lang="en-US" altLang="zh-CN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8</a:t>
            </a:r>
            <a:r>
              <a:rPr kumimoji="1" lang="zh-CN" altLang="en-US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月</a:t>
            </a:r>
            <a:r>
              <a:rPr kumimoji="1" lang="en-US" altLang="zh-CN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23</a:t>
            </a:r>
            <a:r>
              <a:rPr kumimoji="1" lang="zh-CN" altLang="en-US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</a:t>
            </a:r>
            <a:r>
              <a:rPr kumimoji="1" lang="en-US" altLang="zh-CN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1" lang="zh-CN" altLang="en-US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报道</a:t>
            </a:r>
            <a:r>
              <a:rPr kumimoji="1" lang="en-US" altLang="zh-CN" sz="3200" b="1" kern="1200" cap="none" spc="0" normalizeH="0" baseline="0" noProof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1" lang="zh-CN" altLang="en-US" sz="32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</a:t>
            </a:r>
            <a:endParaRPr kumimoji="1" lang="zh-CN" altLang="en-US" sz="3200" b="1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720090" defTabSz="914400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广东江门开侨中学的谭健豪勇夺今年全省理科“状元”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热闹的庆祝活动过去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阿豪再次成为侨乡人们的“焦点”。从各级政府到海外侨胞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纷纷重金奖励家乡的“状元”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目前为止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他已收到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多个单位或海内外团体及个人的资金人民币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12.5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万多元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美金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2100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元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港币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r>
              <a:rPr kumimoji="1" lang="zh-CN" altLang="en-US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万元</a:t>
            </a:r>
            <a:r>
              <a:rPr kumimoji="1" lang="en-US" altLang="zh-CN" sz="32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,</a:t>
            </a:r>
            <a:r>
              <a:rPr kumimoji="1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折合人民币有</a:t>
            </a:r>
            <a:r>
              <a:rPr kumimoji="1" lang="en-US" altLang="zh-CN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20</a:t>
            </a:r>
            <a:r>
              <a:rPr kumimoji="1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多万元。</a:t>
            </a:r>
            <a:endParaRPr kumimoji="1" lang="zh-CN" altLang="en-US" sz="3200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267" name="Rectangle 3"/>
          <p:cNvSpPr>
            <a:spLocks noGrp="1" noRot="1"/>
          </p:cNvSpPr>
          <p:nvPr/>
        </p:nvSpPr>
        <p:spPr>
          <a:xfrm>
            <a:off x="1474470" y="51879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81" name="Text Box 9"/>
          <p:cNvSpPr txBox="1"/>
          <p:nvPr/>
        </p:nvSpPr>
        <p:spPr>
          <a:xfrm>
            <a:off x="1580198" y="3860800"/>
            <a:ext cx="1339850" cy="32845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一士登甲科，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九族光彩新。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22757" r="13757"/>
          <a:stretch>
            <a:fillRect/>
          </a:stretch>
        </p:blipFill>
        <p:spPr>
          <a:xfrm>
            <a:off x="6791960" y="393700"/>
            <a:ext cx="3117850" cy="309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1435" y="3678238"/>
            <a:ext cx="3806825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r="9871" b="4802"/>
          <a:stretch>
            <a:fillRect/>
          </a:stretch>
        </p:blipFill>
        <p:spPr>
          <a:xfrm>
            <a:off x="2191385" y="315913"/>
            <a:ext cx="3140075" cy="308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507673" y="371475"/>
            <a:ext cx="1108075" cy="30908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十年窗下无人问，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一举成名天下知。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81948" y="3462338"/>
            <a:ext cx="2122487" cy="307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201285" y="3749675"/>
            <a:ext cx="1108075" cy="2563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朝为田舍郎，暮登天子堂。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1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81468" y="364490"/>
            <a:ext cx="8785225" cy="577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范进中举“这个片断选自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儒林外史</a:t>
            </a:r>
            <a:r>
              <a:rPr kumimoji="1" lang="en-US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kumimoji="1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回“</a:t>
            </a:r>
            <a:r>
              <a:rPr kumimoji="1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周学道校士拔真才，胡屠户行凶查捷报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”。小说描写广东学道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周进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上任后在广州主考两场生员，然后主考南海、番禺两县的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童生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考试，其中就有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范进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。范进当时已是</a:t>
            </a:r>
            <a:r>
              <a:rPr kumimoji="1" lang="en-US" altLang="zh-CN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了，从</a:t>
            </a:r>
            <a:r>
              <a:rPr kumimoji="1" lang="en-US" altLang="zh-CN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</a:t>
            </a:r>
            <a:r>
              <a:rPr kumimoji="1" lang="en-US" altLang="zh-CN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54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，他整整考了</a:t>
            </a:r>
            <a:r>
              <a:rPr kumimoji="1" lang="en-US" altLang="zh-CN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。当花白着胡子的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范进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坐在考场里，引起了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周进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的怜悯，因为范进与自己的遭遇非常相似。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周进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最初考了许多年连秀才也没有考上，最后他做生意的一个朋友替他捐钱买了一个秀才资格，他才得以考上举人，最终考上进士。正因为如此，他才对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范进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格外关照，结果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范进在童试中考上第一名秀才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，紧接着</a:t>
            </a:r>
            <a:r>
              <a:rPr kumimoji="1" lang="zh-CN" altLang="en-US" sz="2800" b="1" kern="1200" cap="none" spc="0" normalizeH="0" baseline="0" noProof="0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在乡试中考了第七名</a:t>
            </a:r>
            <a:r>
              <a:rPr kumimoji="1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1" lang="zh-CN" altLang="en-US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4007</Words>
  <Application>WPS 演示</Application>
  <PresentationFormat>自定义</PresentationFormat>
  <Paragraphs>429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Calibri</vt:lpstr>
      <vt:lpstr>Arial Unicode MS</vt:lpstr>
      <vt:lpstr>Times New Roman</vt:lpstr>
      <vt:lpstr>Monotype Sorts</vt:lpstr>
      <vt:lpstr>Raleway Black</vt:lpstr>
      <vt:lpstr>Segoe Print</vt:lpstr>
      <vt:lpstr>Wingdings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