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9" r:id="rId3"/>
    <p:sldId id="328" r:id="rId4"/>
    <p:sldId id="319" r:id="rId5"/>
    <p:sldId id="327" r:id="rId6"/>
    <p:sldId id="330" r:id="rId7"/>
    <p:sldId id="298" r:id="rId8"/>
    <p:sldId id="331" r:id="rId9"/>
    <p:sldId id="332" r:id="rId10"/>
    <p:sldId id="333" r:id="rId11"/>
    <p:sldId id="299" r:id="rId12"/>
    <p:sldId id="318" r:id="rId13"/>
    <p:sldId id="320" r:id="rId14"/>
    <p:sldId id="321" r:id="rId15"/>
    <p:sldId id="334" r:id="rId16"/>
    <p:sldId id="32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320" y="-43180"/>
            <a:ext cx="12207875" cy="6908800"/>
          </a:xfrm>
          <a:prstGeom prst="rect">
            <a:avLst/>
          </a:prstGeom>
        </p:spPr>
      </p:pic>
      <p:sp>
        <p:nvSpPr>
          <p:cNvPr id="104450" name="文本框 1"/>
          <p:cNvSpPr txBox="1"/>
          <p:nvPr/>
        </p:nvSpPr>
        <p:spPr>
          <a:xfrm>
            <a:off x="-20955" y="4138930"/>
            <a:ext cx="12208510" cy="1322070"/>
          </a:xfrm>
          <a:prstGeom prst="rect">
            <a:avLst/>
          </a:prstGeom>
          <a:solidFill>
            <a:srgbClr val="F2F2F2">
              <a:alpha val="46999"/>
            </a:srgb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451" name="标题 1"/>
          <p:cNvSpPr>
            <a:spLocks noGrp="1"/>
          </p:cNvSpPr>
          <p:nvPr/>
        </p:nvSpPr>
        <p:spPr>
          <a:xfrm>
            <a:off x="4298950" y="4138930"/>
            <a:ext cx="359410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/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商山早行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655820" y="4856480"/>
            <a:ext cx="30289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4689" name="文本框 2"/>
          <p:cNvSpPr txBox="1"/>
          <p:nvPr/>
        </p:nvSpPr>
        <p:spPr>
          <a:xfrm>
            <a:off x="1404938" y="711835"/>
            <a:ext cx="8174037" cy="4916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样，对于早行者来说，板桥、霜和霜上的人迹也都是有特征性的景物。作者于雄鸡报晓、残月未落之时上路，也算得上“早行”了；然而已经是“人迹板桥霜”，这真是“莫道君行早，更有早行人”啊！这两句纯用名词组成的诗句，写早行情景宛然在目，确实称得上“意象具足”的佳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5" name="文本框 1"/>
          <p:cNvSpPr txBox="1"/>
          <p:nvPr/>
        </p:nvSpPr>
        <p:spPr>
          <a:xfrm>
            <a:off x="2265363" y="1015683"/>
            <a:ext cx="5153025" cy="582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槲叶落山路，枳花明驿墙。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4135" y="1829435"/>
            <a:ext cx="8465820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这两句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的是刚上路的景色。槲树的叶片很大，冬天虽干枯，却存留枝上，而这时候，枳树的白花已在开放。因为天还没有大亮，驿墙旁边的白色枳花，就比较显眼，所以用了个“明”字。可以看出，诗人始终没有忘记“早行”二字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6737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9286" y="681925"/>
            <a:ext cx="4015121" cy="5362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r="8720"/>
          <a:stretch>
            <a:fillRect/>
          </a:stretch>
        </p:blipFill>
        <p:spPr>
          <a:xfrm>
            <a:off x="5887382" y="521904"/>
            <a:ext cx="4480985" cy="290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rcRect l="1926" t="2393" r="18658" b="20180"/>
          <a:stretch>
            <a:fillRect/>
          </a:stretch>
        </p:blipFill>
        <p:spPr>
          <a:xfrm>
            <a:off x="5841343" y="3588684"/>
            <a:ext cx="4573518" cy="2734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5" name="文本框 1"/>
          <p:cNvSpPr txBox="1"/>
          <p:nvPr/>
        </p:nvSpPr>
        <p:spPr>
          <a:xfrm>
            <a:off x="2370375" y="883996"/>
            <a:ext cx="5153025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因思杜陵梦，凫雁满回塘。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3040" y="1923415"/>
            <a:ext cx="86883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旅途早行的景色，使诗人想起了昨夜在梦中出现的故乡景色。春天来了，故乡杜陵，回塘水暖，凫雁自得其乐；而自己，却离家日远，在茅店里歇脚，在山路上奔波。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785" name="文本框 2"/>
          <p:cNvSpPr txBox="1"/>
          <p:nvPr/>
        </p:nvSpPr>
        <p:spPr>
          <a:xfrm>
            <a:off x="1545865" y="1010306"/>
            <a:ext cx="8884494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杜陵梦”，补出了夜间在茅店里思家的心情，与“客行悲故乡”首尾照应；而梦中的故乡景色与旅途上的景色又形成鲜明的对照。眼里看的是“槲叶落山路”，心里想的是“凫雁满回塘”。“早行”之景与情，都得到了完美的表现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6018" name="文本框 1"/>
          <p:cNvSpPr txBox="1"/>
          <p:nvPr/>
        </p:nvSpPr>
        <p:spPr>
          <a:xfrm>
            <a:off x="1835741" y="1814313"/>
            <a:ext cx="8563621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此诗描写了旅途中寒冷凄清的早行景色，抒发了游子在外的孤寂之情和浓浓的思乡之意，字里行间流露出人在旅途的失意和无奈。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7172" name="文本框 2"/>
          <p:cNvSpPr txBox="1"/>
          <p:nvPr/>
        </p:nvSpPr>
        <p:spPr>
          <a:xfrm>
            <a:off x="1764983" y="1167130"/>
            <a:ext cx="81534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【温庭筠】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唐代诗人、词人。本名岐，字飞卿，太原祁县（今山西祁县东南）人。诗与李商隐齐名，时称“温李”。其词艺术成就在晚唐诸词人之上，为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“花间派”</a:t>
            </a:r>
            <a:r>
              <a:rPr lang="zh-CN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首要词人，对词的发展影响较大。在词史上，与韦庄并称“温韦”。</a:t>
            </a:r>
            <a:endParaRPr lang="zh-CN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诗词诵读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"/>
          <p:cNvSpPr/>
          <p:nvPr/>
        </p:nvSpPr>
        <p:spPr>
          <a:xfrm>
            <a:off x="2869248" y="1369378"/>
            <a:ext cx="5794375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晨起动征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铎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，客行悲故乡。</a:t>
            </a:r>
            <a:endParaRPr lang="zh-CN" altLang="zh-CN" sz="36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鸡声茅店月，人迹板桥霜。</a:t>
            </a:r>
            <a:endParaRPr lang="zh-CN" altLang="zh-CN" sz="36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槲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叶落山路，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枳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花明驿墙。</a:t>
            </a:r>
            <a:endParaRPr lang="zh-CN" altLang="zh-CN" sz="36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20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因思杜陵梦，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凫</a:t>
            </a:r>
            <a:r>
              <a:rPr lang="zh-CN" altLang="zh-CN" sz="3600" dirty="0">
                <a:latin typeface="黑体" panose="02010609060101010101" charset="-122"/>
                <a:ea typeface="黑体" panose="02010609060101010101" charset="-122"/>
              </a:rPr>
              <a:t>雁满回塘。</a:t>
            </a:r>
            <a:endParaRPr lang="zh-CN" altLang="zh-CN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02798" y="1285240"/>
            <a:ext cx="7985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duó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9248" y="3545840"/>
            <a:ext cx="59372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hú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4823" y="3545840"/>
            <a:ext cx="798512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zhǐ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9435" y="4688840"/>
            <a:ext cx="59372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fú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1" name="文本框 2"/>
          <p:cNvSpPr txBox="1"/>
          <p:nvPr/>
        </p:nvSpPr>
        <p:spPr>
          <a:xfrm>
            <a:off x="1850390" y="1198880"/>
            <a:ext cx="77819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黎明起身，套子驾车铃声叮当。踏上征途，游子不禁思念故乡。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残月高挂，村野客店传来声声鸡叫；板桥清霜，先行客人留下行行足迹。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09569" name="文本框 2"/>
          <p:cNvSpPr txBox="1"/>
          <p:nvPr/>
        </p:nvSpPr>
        <p:spPr>
          <a:xfrm>
            <a:off x="1608455" y="1065530"/>
            <a:ext cx="81470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槲树枯叶，飘落山路；枳树白花，映亮店墙，触景伤情。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charset="0"/>
              <a:buChar char=""/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不由想起夜回长安的梦境。野鸭大雁，早已挤满堤岸曲折的湖塘。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9570" name="图片 2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318" y="5710555"/>
            <a:ext cx="669925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诗词赏析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9" name="文本框 1"/>
          <p:cNvSpPr txBox="1"/>
          <p:nvPr/>
        </p:nvSpPr>
        <p:spPr>
          <a:xfrm>
            <a:off x="3213853" y="1562573"/>
            <a:ext cx="5080000" cy="584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晨起动征铎，客行悲故乡。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332854" y="2588916"/>
            <a:ext cx="906650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首句表现“早行”的典型情景，概括性很强。第二句固然是作者讲自己，但也适用于一般旅客。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1617" name="文本框 1"/>
          <p:cNvSpPr txBox="1"/>
          <p:nvPr/>
        </p:nvSpPr>
        <p:spPr>
          <a:xfrm>
            <a:off x="1581150" y="1259205"/>
            <a:ext cx="803275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“在家千日好，出外一时难。”在封建社会里，一般人由于交通困难、人情淡薄等许多原因，往往安土重迁，怯于远行。“客行悲故乡”这句诗，很能够引起读者情感上的共鸣。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1868488" y="2263775"/>
            <a:ext cx="2593975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鸡声茅店月，</a:t>
            </a:r>
            <a:endParaRPr lang="zh-CN" altLang="zh-CN" sz="3200" b="1" noProof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zh-CN" altLang="zh-CN" sz="3200" b="1" noProof="1"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人迹板桥霜。</a:t>
            </a:r>
            <a:endParaRPr lang="zh-CN" altLang="zh-CN" sz="3200" b="1" noProof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64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6000" y="1073150"/>
            <a:ext cx="4454525" cy="394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65" name="文本框 2"/>
          <p:cNvSpPr txBox="1"/>
          <p:nvPr/>
        </p:nvSpPr>
        <p:spPr>
          <a:xfrm>
            <a:off x="1482725" y="583565"/>
            <a:ext cx="8129588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charset="0"/>
              <a:buNone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时旅客为了安全，一般都是“未晚先投宿，鸡鸣早看天”。诗人既然写的是早行，那么鸡声和月是必然要体现的。而茅店又是山区有特征性的景物。“鸡声茅店月”，把旅人住在茅店里，听见鸡声就爬起来看天色，看见天上有月，就收拾行装，起身赶路的特征都有声有色地表现了出来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1085</Words>
  <Application>WPS 演示</Application>
  <PresentationFormat>自定义</PresentationFormat>
  <Paragraphs>58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微软雅黑</vt:lpstr>
      <vt:lpstr>楷体</vt:lpstr>
      <vt:lpstr>Wingdings</vt:lpstr>
      <vt:lpstr>黑体</vt:lpstr>
      <vt:lpstr>Raleway Black</vt:lpstr>
      <vt:lpstr>Arial Unicode MS</vt:lpstr>
      <vt:lpstr>Calibri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2019-05-22T07:00:15Z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