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9" r:id="rId3"/>
    <p:sldId id="328" r:id="rId4"/>
    <p:sldId id="319" r:id="rId5"/>
    <p:sldId id="298" r:id="rId6"/>
    <p:sldId id="327" r:id="rId7"/>
    <p:sldId id="330" r:id="rId8"/>
    <p:sldId id="299" r:id="rId9"/>
    <p:sldId id="331" r:id="rId10"/>
    <p:sldId id="318" r:id="rId11"/>
    <p:sldId id="332" r:id="rId12"/>
    <p:sldId id="320" r:id="rId13"/>
    <p:sldId id="333" r:id="rId14"/>
    <p:sldId id="321" r:id="rId15"/>
    <p:sldId id="334" r:id="rId16"/>
    <p:sldId id="326" r:id="rId17"/>
    <p:sldId id="335" r:id="rId18"/>
    <p:sldId id="32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876" y="-24765"/>
            <a:ext cx="12207875" cy="6891020"/>
          </a:xfrm>
          <a:prstGeom prst="rect">
            <a:avLst/>
          </a:prstGeom>
        </p:spPr>
      </p:pic>
      <p:sp>
        <p:nvSpPr>
          <p:cNvPr id="104450" name="文本框 1"/>
          <p:cNvSpPr txBox="1"/>
          <p:nvPr/>
        </p:nvSpPr>
        <p:spPr>
          <a:xfrm>
            <a:off x="-15875" y="4138930"/>
            <a:ext cx="12198350" cy="132207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451" name="标题 1"/>
          <p:cNvSpPr>
            <a:spLocks noGrp="1"/>
          </p:cNvSpPr>
          <p:nvPr/>
        </p:nvSpPr>
        <p:spPr>
          <a:xfrm>
            <a:off x="4015105" y="4138930"/>
            <a:ext cx="4135438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月夜忆舍弟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79290" y="4953000"/>
            <a:ext cx="32067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65" name="文本框 1"/>
          <p:cNvSpPr txBox="1"/>
          <p:nvPr/>
        </p:nvSpPr>
        <p:spPr>
          <a:xfrm>
            <a:off x="1491615" y="877253"/>
            <a:ext cx="81153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沉重单调的更鼓和天边孤雁的叫声不仅没有带来一丝活气，反而使本来就荒凉不堪的边塞显得更加冷落沉寂。“断人行”点明社会环境，说明战事仍然频繁、激烈，道路为之阻隔。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两句诗渲染了浓重悲凉的气氛，点明“月夜”的背景。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1"/>
          <p:cNvSpPr txBox="1"/>
          <p:nvPr/>
        </p:nvSpPr>
        <p:spPr>
          <a:xfrm>
            <a:off x="2793048" y="1213485"/>
            <a:ext cx="5087938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露从今夜白，月是故乡明。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821815" y="2125345"/>
            <a:ext cx="793750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颔联点题。“露从今夜白”，既写景，也点明时令。“月是故乡明”，也是写景，却不完全是客观实景，而是融入了自己的主观感情。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3" name="文本框 2"/>
          <p:cNvSpPr txBox="1"/>
          <p:nvPr/>
        </p:nvSpPr>
        <p:spPr>
          <a:xfrm>
            <a:off x="1714818" y="925513"/>
            <a:ext cx="81692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明是普天之下共一轮明月，本无差别，偏要说故乡的月亮最明；明明是作者自己的心理幻觉，偏要说得那么肯定，不容质疑。然而，这种以幻作真的手法却使人觉得合乎情理，这是因为它深刻地表现了作者微妙的心理，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突出了对故乡的感怀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37" name="文本框 2"/>
          <p:cNvSpPr txBox="1"/>
          <p:nvPr/>
        </p:nvSpPr>
        <p:spPr>
          <a:xfrm>
            <a:off x="5415818" y="1178373"/>
            <a:ext cx="575846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上两联信手挥写，若不经意，看似与忆弟无关，其实不然。不仅望月怀乡写出“忆”，就是闻戍鼓，听雁声，见寒露，也无不使作者感物伤怀，引起思念之情。所以是字字忆弟，句句有情。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6738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9826" y="1194112"/>
            <a:ext cx="3811587" cy="380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5" name="文本框 1"/>
          <p:cNvSpPr txBox="1"/>
          <p:nvPr/>
        </p:nvSpPr>
        <p:spPr>
          <a:xfrm>
            <a:off x="2883218" y="949325"/>
            <a:ext cx="5043488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有弟皆分散，无家问死生。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2943" y="1913573"/>
            <a:ext cx="8294687" cy="3290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颈联由望月转入抒情，过渡十分自然。月光常会引人遐想，更容易勾起思乡之念。诗人今遭逢离乱，又在这清冷的月夜，更是别有一番滋味在心头。在他的绵绵愁思中夹杂着生离死别的焦虑不安，语气也分外沉痛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8785" name="文本框 2"/>
          <p:cNvSpPr txBox="1"/>
          <p:nvPr/>
        </p:nvSpPr>
        <p:spPr>
          <a:xfrm>
            <a:off x="1706563" y="1413510"/>
            <a:ext cx="8021637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上句说弟兄离散，天各一方；下句说家已不存，生死难卜，写得伤心断肠，感人至深。这两句诗也概括了安史之乱中人民饱经忧患丧乱的普遍遭遇。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8786" name="图片 1" descr="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172575" y="5858510"/>
            <a:ext cx="555625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3425" name="文本框 1"/>
          <p:cNvSpPr txBox="1"/>
          <p:nvPr/>
        </p:nvSpPr>
        <p:spPr>
          <a:xfrm>
            <a:off x="2606358" y="1023620"/>
            <a:ext cx="5043488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寄书长不达，况乃未休兵。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635" y="1845310"/>
            <a:ext cx="83673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尾联紧承颈联进一步抒发内心的忧虑之情。亲人们四处流散，平时寄书尚且常常不达，更何况战事频仍，生死茫茫当更难预料。含蓄蕴藉，一结无限深情。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771015" y="1393190"/>
            <a:ext cx="8145463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层次井然，首尾照应，承转圆熟，结构严谨。“未休兵”则“断人行”，望月则“忆舍弟”，“无家”则“寄书不达”，人“分散”则“死生”不明，一句一转，一气呵成。怀乡思亲之情凄楚哀感，沉郁顿挫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05473" name="文本框 4"/>
          <p:cNvSpPr txBox="1"/>
          <p:nvPr/>
        </p:nvSpPr>
        <p:spPr>
          <a:xfrm>
            <a:off x="2261192" y="1548458"/>
            <a:ext cx="6632575" cy="16992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反复诵读，理解诗歌内容。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品味诗歌语言，体会诗人情感。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5477" name="AutoShape 14" descr="u=659003504,3790867401&amp;fm=214&amp;gp=0"/>
          <p:cNvSpPr>
            <a:spLocks noChangeAspect="1"/>
          </p:cNvSpPr>
          <p:nvPr/>
        </p:nvSpPr>
        <p:spPr>
          <a:xfrm>
            <a:off x="5746750" y="30956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478" name="AutoShape 16" descr="u=659003504,3790867401&amp;fm=214&amp;gp=0"/>
          <p:cNvSpPr>
            <a:spLocks noChangeAspect="1"/>
          </p:cNvSpPr>
          <p:nvPr/>
        </p:nvSpPr>
        <p:spPr>
          <a:xfrm>
            <a:off x="5873750" y="32226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2"/>
          <p:cNvSpPr txBox="1"/>
          <p:nvPr/>
        </p:nvSpPr>
        <p:spPr>
          <a:xfrm>
            <a:off x="1842446" y="1212236"/>
            <a:ext cx="8541417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【杜甫】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字子美，自称少陵野老。唐代最伟大的现实主义诗人，宋以后被尊为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“诗圣”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，与李白并称“李杜”。其诗大胆揭露当时社会矛盾，显示了唐代由盛转衰的历史过程，因被称为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“诗史”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。有《杜工部集》。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60418" name="Text Box 6"/>
          <p:cNvSpPr txBox="1"/>
          <p:nvPr/>
        </p:nvSpPr>
        <p:spPr>
          <a:xfrm>
            <a:off x="1798416" y="1359159"/>
            <a:ext cx="88799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这首诗是唐肃宗乾元二年（759）秋杜甫在秦州所作。唐玄宗天宝十四年（755），安史之乱爆发，乾元二年九月，叛军安禄山、史思明从范阳引兵南下，攻陷汴州，西进洛阳，山东、河南都处于战乱之中。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5" name="Text Box 6"/>
          <p:cNvSpPr txBox="1"/>
          <p:nvPr/>
        </p:nvSpPr>
        <p:spPr>
          <a:xfrm>
            <a:off x="1354606" y="975263"/>
            <a:ext cx="575911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当时，杜甫的几个弟弟正分散在这一带，由于战事阻隔，音信不通，引起他强烈的忧虑和思念。这首诗就是他当时思想感情的真实记录。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8546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5222" y="982421"/>
            <a:ext cx="2898775" cy="3917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5"/>
          <p:cNvSpPr/>
          <p:nvPr/>
        </p:nvSpPr>
        <p:spPr>
          <a:xfrm>
            <a:off x="2808487" y="1307540"/>
            <a:ext cx="5905500" cy="3856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戍鼓断人行，边秋一雁声。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露从今夜白，月是故乡明。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有弟皆分散，无家问死生。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寄书长不达，况乃未休兵。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34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3" name="文本框 2"/>
          <p:cNvSpPr txBox="1"/>
          <p:nvPr/>
        </p:nvSpPr>
        <p:spPr>
          <a:xfrm>
            <a:off x="1441332" y="1109362"/>
            <a:ext cx="81089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戍楼上响起禁止通行的鼓声，秋季的边境传来孤雁的哀鸣。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今天是白露节更怀念家里人，还是觉得家乡的月亮更明亮。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37595" t="12237" r="37400" b="71883"/>
          <a:stretch>
            <a:fillRect/>
          </a:stretch>
        </p:blipFill>
        <p:spPr>
          <a:xfrm>
            <a:off x="10101235" y="4587499"/>
            <a:ext cx="1842792" cy="2037098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1617" name="文本框 2"/>
          <p:cNvSpPr txBox="1"/>
          <p:nvPr/>
        </p:nvSpPr>
        <p:spPr>
          <a:xfrm>
            <a:off x="1524000" y="1163320"/>
            <a:ext cx="81470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虽有兄弟但都离散各去一方，已经无法打听到他们的消息。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寄书信询问也不知送往何处，因为天下依旧战乱不能太平。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2691448" y="1265555"/>
            <a:ext cx="5089525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戍鼓断人行，边秋一雁声。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886903" y="2199005"/>
            <a:ext cx="8113712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这首诗首联即突兀不平。题目是“月夜”，作者却不从月夜写起，而是首先描绘了一幅边塞秋天的图景。路断行人，写出所见；戍鼓雁声，写出所闻。耳目所及皆是一片凄凉景象。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WPS 演示</Application>
  <PresentationFormat>自定义</PresentationFormat>
  <Paragraphs>60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微软雅黑</vt:lpstr>
      <vt:lpstr>楷体</vt:lpstr>
      <vt:lpstr>Wingdings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