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329" r:id="rId3"/>
    <p:sldId id="298" r:id="rId4"/>
    <p:sldId id="328" r:id="rId5"/>
    <p:sldId id="319" r:id="rId6"/>
    <p:sldId id="299" r:id="rId7"/>
    <p:sldId id="327" r:id="rId8"/>
    <p:sldId id="330" r:id="rId9"/>
    <p:sldId id="318" r:id="rId10"/>
    <p:sldId id="331" r:id="rId11"/>
    <p:sldId id="332" r:id="rId12"/>
    <p:sldId id="320" r:id="rId13"/>
    <p:sldId id="333" r:id="rId14"/>
    <p:sldId id="321" r:id="rId15"/>
    <p:sldId id="334" r:id="rId16"/>
    <p:sldId id="326" r:id="rId17"/>
    <p:sldId id="335" r:id="rId18"/>
    <p:sldId id="32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1248"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jpe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9.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50165" y="-31750"/>
            <a:ext cx="12206605" cy="6898005"/>
          </a:xfrm>
          <a:prstGeom prst="rect">
            <a:avLst/>
          </a:prstGeom>
        </p:spPr>
      </p:pic>
      <p:pic>
        <p:nvPicPr>
          <p:cNvPr id="3" name="图片 17" descr="图片1"/>
          <p:cNvPicPr>
            <a:picLocks noChangeAspect="1"/>
          </p:cNvPicPr>
          <p:nvPr/>
        </p:nvPicPr>
        <p:blipFill>
          <a:blip r:embed="rId3" cstate="print"/>
          <a:stretch>
            <a:fillRect/>
          </a:stretch>
        </p:blipFill>
        <p:spPr>
          <a:xfrm>
            <a:off x="11138535" y="138430"/>
            <a:ext cx="914400" cy="411163"/>
          </a:xfrm>
          <a:prstGeom prst="rect">
            <a:avLst/>
          </a:prstGeom>
          <a:noFill/>
          <a:ln w="9525">
            <a:noFill/>
          </a:ln>
        </p:spPr>
      </p:pic>
      <p:sp>
        <p:nvSpPr>
          <p:cNvPr id="118786" name="文本框 1"/>
          <p:cNvSpPr txBox="1"/>
          <p:nvPr/>
        </p:nvSpPr>
        <p:spPr>
          <a:xfrm>
            <a:off x="-49530" y="4138930"/>
            <a:ext cx="12205970" cy="1322070"/>
          </a:xfrm>
          <a:prstGeom prst="rect">
            <a:avLst/>
          </a:prstGeom>
          <a:solidFill>
            <a:srgbClr val="F2F2F2">
              <a:alpha val="46999"/>
            </a:srgbClr>
          </a:solidFill>
          <a:ln w="9525">
            <a:noFill/>
          </a:ln>
        </p:spPr>
        <p:txBody>
          <a:bodyPr wrap="square" anchor="t">
            <a:spAutoFit/>
          </a:bodyPr>
          <a:lstStyle/>
          <a:p>
            <a:endParaRPr lang="zh-CN" altLang="en-US" sz="8000" dirty="0">
              <a:latin typeface="Arial" panose="020B0604020202020204" pitchFamily="34" charset="0"/>
              <a:ea typeface="宋体" panose="02010600030101010101" pitchFamily="2" charset="-122"/>
            </a:endParaRPr>
          </a:p>
        </p:txBody>
      </p:sp>
      <p:sp>
        <p:nvSpPr>
          <p:cNvPr id="118787" name="标题 1"/>
          <p:cNvSpPr>
            <a:spLocks noGrp="1"/>
          </p:cNvSpPr>
          <p:nvPr/>
        </p:nvSpPr>
        <p:spPr>
          <a:xfrm>
            <a:off x="3985260" y="4307840"/>
            <a:ext cx="4135438" cy="717550"/>
          </a:xfrm>
          <a:prstGeom prst="rect">
            <a:avLst/>
          </a:prstGeom>
          <a:noFill/>
          <a:ln w="9525">
            <a:noFill/>
          </a:ln>
        </p:spPr>
        <p:txBody>
          <a:bodyPr anchor="t"/>
          <a:lstStyle>
            <a:lvl1pPr lvl="0">
              <a:defRPr/>
            </a:lvl1pPr>
          </a:lstStyle>
          <a:p>
            <a:pPr lvl="0" algn="ctr" eaLnBrk="1" hangingPunct="1"/>
            <a:r>
              <a:rPr lang="zh-CN" altLang="en-US" sz="4400" b="1" dirty="0">
                <a:latin typeface="楷体" panose="02010609060101010101" charset="-122"/>
                <a:ea typeface="楷体" panose="02010609060101010101" charset="-122"/>
              </a:rPr>
              <a:t>长沙过贾谊宅</a:t>
            </a:r>
            <a:endParaRPr lang="zh-CN" altLang="en-US" sz="4400" b="1" dirty="0">
              <a:latin typeface="楷体" panose="02010609060101010101" charset="-122"/>
              <a:ea typeface="楷体" panose="02010609060101010101" charset="-122"/>
            </a:endParaRPr>
          </a:p>
        </p:txBody>
      </p:sp>
      <p:cxnSp>
        <p:nvCxnSpPr>
          <p:cNvPr id="4" name="直接连接符 3"/>
          <p:cNvCxnSpPr/>
          <p:nvPr/>
        </p:nvCxnSpPr>
        <p:spPr>
          <a:xfrm>
            <a:off x="4284345" y="5025390"/>
            <a:ext cx="35369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25" name="图片 1"/>
          <p:cNvPicPr>
            <a:picLocks noChangeAspect="1"/>
          </p:cNvPicPr>
          <p:nvPr/>
        </p:nvPicPr>
        <p:blipFill>
          <a:blip r:embed="rId3" cstate="print"/>
          <a:srcRect r="9676"/>
          <a:stretch>
            <a:fillRect/>
          </a:stretch>
        </p:blipFill>
        <p:spPr>
          <a:xfrm>
            <a:off x="2097088" y="635635"/>
            <a:ext cx="7121525" cy="5321300"/>
          </a:xfrm>
          <a:prstGeom prst="rect">
            <a:avLst/>
          </a:prstGeom>
          <a:noFill/>
          <a:ln w="9525">
            <a:noFill/>
          </a:ln>
        </p:spPr>
      </p:pic>
      <p:pic>
        <p:nvPicPr>
          <p:cNvPr id="3" name="图片 2"/>
          <p:cNvPicPr>
            <a:picLocks noChangeAspect="1"/>
          </p:cNvPicPr>
          <p:nvPr/>
        </p:nvPicPr>
        <p:blipFill>
          <a:blip r:embed="rId4" cstate="print"/>
          <a:stretch>
            <a:fillRect/>
          </a:stretch>
        </p:blipFill>
        <p:spPr>
          <a:xfrm>
            <a:off x="1752600" y="1399223"/>
            <a:ext cx="7810500" cy="3792537"/>
          </a:xfrm>
          <a:prstGeom prst="rect">
            <a:avLst/>
          </a:prstGeom>
          <a:noFill/>
          <a:ln w="9525">
            <a:noFill/>
          </a:ln>
        </p:spPr>
      </p:pic>
      <p:pic>
        <p:nvPicPr>
          <p:cNvPr id="4" name="图片 3"/>
          <p:cNvPicPr>
            <a:picLocks noChangeAspect="1"/>
          </p:cNvPicPr>
          <p:nvPr/>
        </p:nvPicPr>
        <p:blipFill>
          <a:blip r:embed="rId5" cstate="print"/>
          <a:srcRect b="6126"/>
          <a:stretch>
            <a:fillRect/>
          </a:stretch>
        </p:blipFill>
        <p:spPr>
          <a:xfrm>
            <a:off x="3527425" y="497523"/>
            <a:ext cx="4259263" cy="55991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9" presetClass="entr" presetSubtype="0" accel="10000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7" name="文本框 1"/>
          <p:cNvSpPr txBox="1"/>
          <p:nvPr/>
        </p:nvSpPr>
        <p:spPr>
          <a:xfrm>
            <a:off x="2596198" y="1288098"/>
            <a:ext cx="6702425" cy="584200"/>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秋草独寻人去后，寒林空见日斜时。</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sp>
        <p:nvSpPr>
          <p:cNvPr id="3" name="文本框 1"/>
          <p:cNvSpPr txBox="1"/>
          <p:nvPr/>
        </p:nvSpPr>
        <p:spPr>
          <a:xfrm>
            <a:off x="1628458" y="2155825"/>
            <a:ext cx="8099425" cy="3046095"/>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颔联是围绕题中的</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过</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字展开描写的，渲染出故宅一片萧条冷落的景色。而在这样的氛围中，诗人还要去</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独寻</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，一种景仰向慕、寂寞兴叹的心情，油然而生。</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131073" name="文本框 2"/>
          <p:cNvSpPr txBox="1"/>
          <p:nvPr/>
        </p:nvSpPr>
        <p:spPr>
          <a:xfrm>
            <a:off x="1580828" y="1062990"/>
            <a:ext cx="4928460" cy="3440942"/>
          </a:xfrm>
          <a:prstGeom prst="rect">
            <a:avLst/>
          </a:prstGeom>
          <a:noFill/>
          <a:ln w="9525">
            <a:noFill/>
          </a:ln>
        </p:spPr>
        <p:txBody>
          <a:bodyPr wrap="square" anchor="t">
            <a:spAutoFit/>
          </a:bodyPr>
          <a:lstStyle/>
          <a:p>
            <a:pPr>
              <a:lnSpc>
                <a:spcPct val="170000"/>
              </a:lnSpc>
              <a:buClr>
                <a:srgbClr val="00CCFF"/>
              </a:buClr>
              <a:buFont typeface="Wingdings" panose="05000000000000000000" charset="0"/>
              <a:buNone/>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寒林日斜，不仅是眼前所见，也是贾谊当时的实际处境，也正是李唐王朝危殆形势的写照。</a:t>
            </a:r>
            <a:endParaRPr lang="zh-CN" altLang="zh-CN" sz="3200" b="1" dirty="0">
              <a:latin typeface="楷体" panose="02010609060101010101" charset="-122"/>
              <a:ea typeface="楷体" panose="02010609060101010101" charset="-122"/>
              <a:cs typeface="楷体" panose="02010609060101010101" charset="-122"/>
            </a:endParaRPr>
          </a:p>
        </p:txBody>
      </p:sp>
      <p:pic>
        <p:nvPicPr>
          <p:cNvPr id="131074" name="图片 2"/>
          <p:cNvPicPr>
            <a:picLocks noChangeAspect="1"/>
          </p:cNvPicPr>
          <p:nvPr/>
        </p:nvPicPr>
        <p:blipFill>
          <a:blip r:embed="rId2" cstate="print"/>
          <a:srcRect l="35545" t="2802" b="11537"/>
          <a:stretch>
            <a:fillRect/>
          </a:stretch>
        </p:blipFill>
        <p:spPr>
          <a:xfrm>
            <a:off x="7029740" y="929899"/>
            <a:ext cx="3338626" cy="3735092"/>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103425" name="文本框 1"/>
          <p:cNvSpPr txBox="1"/>
          <p:nvPr/>
        </p:nvSpPr>
        <p:spPr>
          <a:xfrm>
            <a:off x="2416810" y="928053"/>
            <a:ext cx="6731000" cy="582613"/>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汉文有道恩犹薄，湘水无情吊岂知？</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sp>
        <p:nvSpPr>
          <p:cNvPr id="3" name="文本框 2"/>
          <p:cNvSpPr txBox="1"/>
          <p:nvPr/>
        </p:nvSpPr>
        <p:spPr>
          <a:xfrm>
            <a:off x="1538288" y="1820228"/>
            <a:ext cx="8021637" cy="3930650"/>
          </a:xfrm>
          <a:prstGeom prst="rect">
            <a:avLst/>
          </a:prstGeom>
          <a:noFill/>
          <a:ln w="9525">
            <a:noFill/>
          </a:ln>
        </p:spPr>
        <p:txBody>
          <a:bodyPr wrap="square" anchor="t">
            <a:spAutoFit/>
          </a:bodyPr>
          <a:lstStyle/>
          <a:p>
            <a:pPr>
              <a:lnSpc>
                <a:spcPct val="130000"/>
              </a:lnSpc>
              <a:buClr>
                <a:srgbClr val="00CCFF"/>
              </a:buClr>
              <a:buFont typeface="Wingdings" panose="05000000000000000000" charset="0"/>
              <a:buNone/>
            </a:pPr>
            <a:r>
              <a:rPr lang="en-US" altLang="zh-CN" sz="3200" b="1" dirty="0">
                <a:latin typeface="宋体" panose="02010600030101010101" pitchFamily="2" charset="-122"/>
                <a:ea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颈联从贾谊的见疏，隐隐联系到自己。号称</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有道</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的汉文帝，对贾谊尚且这样薄恩。那么，当时昏聩无能的唐代宗，对刘长卿当然更谈不上什么恩遇了；刘长卿的一贬再贬，沉沦坎坷，也就是必然的了。这就是所谓</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言外之意</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133121" name="文本框 2"/>
          <p:cNvSpPr txBox="1"/>
          <p:nvPr/>
        </p:nvSpPr>
        <p:spPr>
          <a:xfrm>
            <a:off x="1673860" y="708343"/>
            <a:ext cx="7994650" cy="5262245"/>
          </a:xfrm>
          <a:prstGeom prst="rect">
            <a:avLst/>
          </a:prstGeom>
          <a:noFill/>
          <a:ln w="9525">
            <a:noFill/>
          </a:ln>
        </p:spPr>
        <p:txBody>
          <a:bodyPr wrap="square" anchor="t">
            <a:spAutoFit/>
          </a:bodyPr>
          <a:lstStyle/>
          <a:p>
            <a:pPr>
              <a:lnSpc>
                <a:spcPct val="140000"/>
              </a:lnSpc>
              <a:buClr>
                <a:srgbClr val="00CCFF"/>
              </a:buClr>
              <a:buFont typeface="Wingdings" panose="05000000000000000000" charset="0"/>
              <a:buNone/>
            </a:pPr>
            <a:r>
              <a:rPr lang="en-US" altLang="zh-CN" sz="3000" b="1" dirty="0">
                <a:latin typeface="楷体" panose="02010609060101010101" charset="-122"/>
                <a:ea typeface="楷体" panose="02010609060101010101" charset="-122"/>
                <a:cs typeface="楷体" panose="02010609060101010101" charset="-122"/>
              </a:rPr>
              <a:t>    </a:t>
            </a:r>
            <a:r>
              <a:rPr lang="zh-CN" altLang="zh-CN" sz="3000" b="1" dirty="0">
                <a:latin typeface="楷体" panose="02010609060101010101" charset="-122"/>
                <a:ea typeface="楷体" panose="02010609060101010101" charset="-122"/>
                <a:cs typeface="楷体" panose="02010609060101010101" charset="-122"/>
              </a:rPr>
              <a:t>湘水无情，流去了多少年光。楚国的屈原哪能知道上百年后，贾谊会来到湘水之滨吊念自己；西汉的贾谊更想不到近千年后的刘长卿又会迎着萧瑟的秋风来凭吊自己的遗址。后来者的心曲，恨不起古人于地下来倾听，当世更没有人能理解。诗人由衷地在寻求知音，那种抑郁无诉、徒呼负负的心境，刻画得十分动情，十分真切。</a:t>
            </a:r>
            <a:endParaRPr lang="zh-CN" altLang="zh-CN"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103425" name="文本框 1"/>
          <p:cNvSpPr txBox="1"/>
          <p:nvPr/>
        </p:nvSpPr>
        <p:spPr>
          <a:xfrm>
            <a:off x="2567305" y="945833"/>
            <a:ext cx="6684963" cy="582613"/>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寂寂江山摇落处，怜君何事到天涯！</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sp>
        <p:nvSpPr>
          <p:cNvPr id="8" name="文本框 7"/>
          <p:cNvSpPr txBox="1"/>
          <p:nvPr/>
        </p:nvSpPr>
        <p:spPr>
          <a:xfrm>
            <a:off x="1683068" y="1919923"/>
            <a:ext cx="8086725" cy="3784600"/>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宋体" panose="02010600030101010101" pitchFamily="2" charset="-122"/>
                <a:ea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尾联刻画了作者独立风中的形象。这幅荒村日暮图，正是刘长卿活动的典型环境。它象征着当时国家的衰败局势，与第四句的</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日斜时</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映衬照应，加重了诗篇的时代气息和感情色彩。</a:t>
            </a:r>
            <a:endParaRPr lang="zh-CN" altLang="zh-CN" sz="3200" b="1" dirty="0">
              <a:latin typeface="楷体" panose="02010609060101010101" charset="-122"/>
              <a:ea typeface="楷体" panose="02010609060101010101" charset="-122"/>
              <a:cs typeface="楷体" panose="02010609060101010101"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135169" name="文本框 2"/>
          <p:cNvSpPr txBox="1"/>
          <p:nvPr/>
        </p:nvSpPr>
        <p:spPr>
          <a:xfrm>
            <a:off x="1801177" y="838200"/>
            <a:ext cx="8520693" cy="3785652"/>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这里的弦外音是：我和您都是无罪的呵，为什么要受到这样严厉的惩罚！这是对强加在他们身上的不合理现实的强烈控诉。读着这故为设问的结尾，仿佛看到了诗人抑制不住的泪水，听到了诗人一声声伤心哀惋的叹喟。</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课堂小结</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86018" name="文本框 1"/>
          <p:cNvSpPr txBox="1"/>
          <p:nvPr/>
        </p:nvSpPr>
        <p:spPr>
          <a:xfrm>
            <a:off x="1864995" y="1304608"/>
            <a:ext cx="8020050" cy="4547870"/>
          </a:xfrm>
          <a:prstGeom prst="rect">
            <a:avLst/>
          </a:prstGeom>
          <a:noFill/>
          <a:ln w="9525">
            <a:noFill/>
          </a:ln>
        </p:spPr>
        <p:txBody>
          <a:bodyPr wrap="square" lIns="68580" tIns="34290" rIns="68580" bIns="34290" anchor="t">
            <a:spAutoFit/>
          </a:bodyPr>
          <a:lstStyle/>
          <a:p>
            <a:pPr>
              <a:lnSpc>
                <a:spcPct val="130000"/>
              </a:lnSpc>
              <a:spcBef>
                <a:spcPts val="1800"/>
              </a:spcBef>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这首怀古诗表面上咏的是古人古事，实际上还是着眼于今人今事，字里行间处处有诗人的自我在，但这些又写得不那么露，而是很讲究含蓄蕴藉的，诗人善于把自己的身世际遇、悲愁感兴，巧妙地结合到诗歌的形象中去，于曲折处微露讽世之意，给人以警醒的感觉。</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6018"/>
                                        </p:tgtEl>
                                        <p:attrNameLst>
                                          <p:attrName>style.visibility</p:attrName>
                                        </p:attrNameLst>
                                      </p:cBhvr>
                                      <p:to>
                                        <p:strVal val="visible"/>
                                      </p:to>
                                    </p:set>
                                    <p:anim calcmode="discrete" valueType="clr">
                                      <p:cBhvr override="childStyle">
                                        <p:cTn id="7" dur="100"/>
                                        <p:tgtEl>
                                          <p:spTgt spid="86018"/>
                                        </p:tgtEl>
                                        <p:attrNameLst>
                                          <p:attrName>style.color</p:attrName>
                                        </p:attrNameLst>
                                      </p:cBhvr>
                                      <p:tavLst>
                                        <p:tav tm="0">
                                          <p:val>
                                            <p:clrVal>
                                              <a:srgbClr val="00CCFF"/>
                                            </p:clrVal>
                                          </p:val>
                                        </p:tav>
                                        <p:tav tm="50000">
                                          <p:val>
                                            <p:clrVal>
                                              <a:srgbClr val="0000FF"/>
                                            </p:clrVal>
                                          </p:val>
                                        </p:tav>
                                      </p:tavLst>
                                    </p:anim>
                                    <p:anim calcmode="discrete" valueType="clr">
                                      <p:cBhvr>
                                        <p:cTn id="8" dur="100"/>
                                        <p:tgtEl>
                                          <p:spTgt spid="86018"/>
                                        </p:tgtEl>
                                        <p:attrNameLst>
                                          <p:attrName>fillcolor</p:attrName>
                                        </p:attrNameLst>
                                      </p:cBhvr>
                                      <p:tavLst>
                                        <p:tav tm="0">
                                          <p:val>
                                            <p:clrVal>
                                              <a:schemeClr val="accent2"/>
                                            </p:clrVal>
                                          </p:val>
                                        </p:tav>
                                        <p:tav tm="50000">
                                          <p:val>
                                            <p:clrVal>
                                              <a:schemeClr val="hlink"/>
                                            </p:clrVal>
                                          </p:val>
                                        </p:tav>
                                      </p:tavLst>
                                    </p:anim>
                                    <p:set>
                                      <p:cBhvr>
                                        <p:cTn id="9" dur="100"/>
                                        <p:tgtEl>
                                          <p:spTgt spid="860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8" name="组合 7"/>
          <p:cNvGrpSpPr/>
          <p:nvPr/>
        </p:nvGrpSpPr>
        <p:grpSpPr>
          <a:xfrm>
            <a:off x="110490" y="86995"/>
            <a:ext cx="3317240" cy="723900"/>
            <a:chOff x="174" y="137"/>
            <a:chExt cx="5224" cy="1140"/>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7172" name="文本框 2"/>
          <p:cNvSpPr txBox="1"/>
          <p:nvPr/>
        </p:nvSpPr>
        <p:spPr>
          <a:xfrm>
            <a:off x="1555136" y="1671046"/>
            <a:ext cx="5295115" cy="3046988"/>
          </a:xfrm>
          <a:prstGeom prst="rect">
            <a:avLst/>
          </a:prstGeom>
          <a:noFill/>
          <a:ln w="9525">
            <a:noFill/>
          </a:ln>
        </p:spPr>
        <p:txBody>
          <a:bodyPr wrap="square" anchor="t">
            <a:spAutoFit/>
          </a:bodyPr>
          <a:lstStyle/>
          <a:p>
            <a:pPr>
              <a:lnSpc>
                <a:spcPct val="150000"/>
              </a:lnSpc>
            </a:pPr>
            <a:r>
              <a:rPr lang="zh-CN" altLang="zh-CN" sz="3200" b="1" dirty="0">
                <a:solidFill>
                  <a:srgbClr val="FF0000"/>
                </a:solidFill>
                <a:latin typeface="楷体" panose="02010609060101010101" charset="-122"/>
                <a:ea typeface="楷体" panose="02010609060101010101" charset="-122"/>
                <a:sym typeface="宋体" panose="02010600030101010101" pitchFamily="2" charset="-122"/>
              </a:rPr>
              <a:t>【刘长卿】</a:t>
            </a:r>
            <a:r>
              <a:rPr lang="zh-CN" altLang="zh-CN" sz="3200" b="1" dirty="0">
                <a:latin typeface="楷体" panose="02010609060101010101" charset="-122"/>
                <a:ea typeface="楷体" panose="02010609060101010101" charset="-122"/>
                <a:sym typeface="宋体" panose="02010600030101010101" pitchFamily="2" charset="-122"/>
              </a:rPr>
              <a:t>字文房，汉族，宣城（今属安徽）人，唐代诗人。德宗建中年间，官终随州刺史，世称刘随州。</a:t>
            </a:r>
            <a:endParaRPr lang="zh-CN" altLang="zh-CN" sz="3200" b="1" dirty="0">
              <a:latin typeface="楷体" panose="02010609060101010101" charset="-122"/>
              <a:ea typeface="楷体" panose="02010609060101010101" charset="-122"/>
              <a:sym typeface="宋体" panose="02010600030101010101" pitchFamily="2" charset="-122"/>
            </a:endParaRPr>
          </a:p>
        </p:txBody>
      </p:sp>
      <p:pic>
        <p:nvPicPr>
          <p:cNvPr id="9" name="图片 8"/>
          <p:cNvPicPr>
            <a:picLocks noChangeAspect="1"/>
          </p:cNvPicPr>
          <p:nvPr/>
        </p:nvPicPr>
        <p:blipFill>
          <a:blip r:embed="rId2" cstate="print"/>
          <a:stretch>
            <a:fillRect/>
          </a:stretch>
        </p:blipFill>
        <p:spPr>
          <a:xfrm>
            <a:off x="6994503" y="1085312"/>
            <a:ext cx="3168650" cy="4429125"/>
          </a:xfrm>
          <a:prstGeom prst="rect">
            <a:avLst/>
          </a:prstGeom>
          <a:noFill/>
          <a:ln w="9525">
            <a:noFill/>
          </a:ln>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 calcmode="lin" valueType="num">
                                      <p:cBhvr>
                                        <p:cTn id="7" dur="500" fill="hold"/>
                                        <p:tgtEl>
                                          <p:spTgt spid="7172"/>
                                        </p:tgtEl>
                                        <p:attrNameLst>
                                          <p:attrName>ppt_w</p:attrName>
                                        </p:attrNameLst>
                                      </p:cBhvr>
                                      <p:tavLst>
                                        <p:tav tm="0">
                                          <p:val>
                                            <p:strVal val="#ppt_w*0.05"/>
                                          </p:val>
                                        </p:tav>
                                        <p:tav tm="100000">
                                          <p:val>
                                            <p:strVal val="#ppt_w"/>
                                          </p:val>
                                        </p:tav>
                                      </p:tavLst>
                                    </p:anim>
                                    <p:anim calcmode="lin" valueType="num">
                                      <p:cBhvr>
                                        <p:cTn id="8" dur="500" fill="hold"/>
                                        <p:tgtEl>
                                          <p:spTgt spid="7172"/>
                                        </p:tgtEl>
                                        <p:attrNameLst>
                                          <p:attrName>ppt_h</p:attrName>
                                        </p:attrNameLst>
                                      </p:cBhvr>
                                      <p:tavLst>
                                        <p:tav tm="0">
                                          <p:val>
                                            <p:strVal val="#ppt_h"/>
                                          </p:val>
                                        </p:tav>
                                        <p:tav tm="100000">
                                          <p:val>
                                            <p:strVal val="#ppt_h"/>
                                          </p:val>
                                        </p:tav>
                                      </p:tavLst>
                                    </p:anim>
                                    <p:anim calcmode="lin" valueType="num">
                                      <p:cBhvr>
                                        <p:cTn id="9" dur="500" fill="hold"/>
                                        <p:tgtEl>
                                          <p:spTgt spid="7172"/>
                                        </p:tgtEl>
                                        <p:attrNameLst>
                                          <p:attrName>ppt_x</p:attrName>
                                        </p:attrNameLst>
                                      </p:cBhvr>
                                      <p:tavLst>
                                        <p:tav tm="0">
                                          <p:val>
                                            <p:strVal val="#ppt_x-.2"/>
                                          </p:val>
                                        </p:tav>
                                        <p:tav tm="100000">
                                          <p:val>
                                            <p:strVal val="#ppt_x"/>
                                          </p:val>
                                        </p:tav>
                                      </p:tavLst>
                                    </p:anim>
                                    <p:anim calcmode="lin" valueType="num">
                                      <p:cBhvr>
                                        <p:cTn id="10" dur="500" fill="hold"/>
                                        <p:tgtEl>
                                          <p:spTgt spid="7172"/>
                                        </p:tgtEl>
                                        <p:attrNameLst>
                                          <p:attrName>ppt_y</p:attrName>
                                        </p:attrNameLst>
                                      </p:cBhvr>
                                      <p:tavLst>
                                        <p:tav tm="0">
                                          <p:val>
                                            <p:strVal val="#ppt_y"/>
                                          </p:val>
                                        </p:tav>
                                        <p:tav tm="100000">
                                          <p:val>
                                            <p:strVal val="#ppt_y"/>
                                          </p:val>
                                        </p:tav>
                                      </p:tavLst>
                                    </p:anim>
                                    <p:animEffect transition="in" filter="fade">
                                      <p:cBhvr>
                                        <p:cTn id="11" dur="500"/>
                                        <p:tgtEl>
                                          <p:spTgt spid="7172"/>
                                        </p:tgtEl>
                                      </p:cBhvr>
                                    </p:animEffect>
                                  </p:childTnLst>
                                </p:cTn>
                              </p:par>
                            </p:childTnLst>
                          </p:cTn>
                        </p:par>
                        <p:par>
                          <p:cTn id="12" fill="hold">
                            <p:stCondLst>
                              <p:cond delay="500"/>
                            </p:stCondLst>
                            <p:childTnLst>
                              <p:par>
                                <p:cTn id="13" presetID="5"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1520" cy="681990"/>
            <a:chOff x="247" y="204"/>
            <a:chExt cx="5152" cy="1074"/>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写作背景</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60418" name="Text Box 6"/>
          <p:cNvSpPr txBox="1"/>
          <p:nvPr/>
        </p:nvSpPr>
        <p:spPr>
          <a:xfrm>
            <a:off x="1673859" y="1278255"/>
            <a:ext cx="8849489" cy="4523105"/>
          </a:xfrm>
          <a:prstGeom prst="rect">
            <a:avLst/>
          </a:prstGeom>
          <a:noFill/>
          <a:ln w="9525">
            <a:noFill/>
          </a:ln>
        </p:spPr>
        <p:txBody>
          <a:bodyPr wrap="square" anchor="t">
            <a:spAutoFit/>
          </a:bodyPr>
          <a:lstStyle/>
          <a:p>
            <a:pPr>
              <a:lnSpc>
                <a:spcPct val="150000"/>
              </a:lnSpc>
              <a:spcBef>
                <a:spcPct val="50000"/>
              </a:spcBef>
            </a:pPr>
            <a:r>
              <a:rPr lang="en-US" altLang="zh-CN" sz="3200" b="1" dirty="0">
                <a:latin typeface="宋体" panose="02010600030101010101" pitchFamily="2" charset="-122"/>
                <a:ea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此诗的内容，与作者的迁谪生涯有关。刘长卿</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刚而犯上，两遭迁谪</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。第一次迁谪在公元758年（唐肃宗至德三年）春天，由苏州长洲县尉被贬为潘州南巴县尉；第二次在公元773年（唐代宗大历八年）至777年（大历十二年）间的一个深秋。</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 calcmode="lin" valueType="num">
                                      <p:cBhvr>
                                        <p:cTn id="7" dur="500" fill="hold"/>
                                        <p:tgtEl>
                                          <p:spTgt spid="6041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041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041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04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121857" name="Text Box 6"/>
          <p:cNvSpPr txBox="1"/>
          <p:nvPr/>
        </p:nvSpPr>
        <p:spPr>
          <a:xfrm>
            <a:off x="1998345" y="1352550"/>
            <a:ext cx="8525004" cy="3046988"/>
          </a:xfrm>
          <a:prstGeom prst="rect">
            <a:avLst/>
          </a:prstGeom>
          <a:noFill/>
          <a:ln w="9525">
            <a:noFill/>
          </a:ln>
        </p:spPr>
        <p:txBody>
          <a:bodyPr wrap="square" anchor="t">
            <a:spAutoFit/>
          </a:bodyPr>
          <a:lstStyle/>
          <a:p>
            <a:pPr>
              <a:lnSpc>
                <a:spcPct val="150000"/>
              </a:lnSpc>
              <a:spcBef>
                <a:spcPct val="50000"/>
              </a:spcBef>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因被诬陷，由淮西鄂岳转运留后被贬为睦州司马。从这首诗所描写的深秋景象来看，诗当作于诗人第二次迁谪来到长沙的时候，那时正是秋冬之交，与诗中节令恰相符合。</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38430" y="118745"/>
            <a:ext cx="3289935" cy="692785"/>
            <a:chOff x="218" y="187"/>
            <a:chExt cx="5181" cy="1091"/>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诗词诵读</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 name="Rectangle 5"/>
          <p:cNvSpPr/>
          <p:nvPr/>
        </p:nvSpPr>
        <p:spPr>
          <a:xfrm>
            <a:off x="2192338" y="1620203"/>
            <a:ext cx="7654925" cy="3856037"/>
          </a:xfrm>
          <a:prstGeom prst="rect">
            <a:avLst/>
          </a:prstGeom>
          <a:noFill/>
          <a:ln w="9525">
            <a:noFill/>
          </a:ln>
        </p:spPr>
        <p:txBody>
          <a:bodyPr wrap="square" anchor="t">
            <a:spAutoFit/>
          </a:bodyPr>
          <a:lstStyle/>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三年谪宦此栖迟，万古惟留楚客悲。</a:t>
            </a:r>
            <a:endParaRPr lang="zh-CN" altLang="zh-CN" sz="3600" b="1" dirty="0">
              <a:latin typeface="黑体" panose="02010609060101010101" pitchFamily="49" charset="-122"/>
              <a:ea typeface="黑体" panose="02010609060101010101" pitchFamily="49" charset="-122"/>
            </a:endParaRPr>
          </a:p>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秋草独寻人去后，寒林空见日斜时。</a:t>
            </a:r>
            <a:endParaRPr lang="zh-CN" altLang="zh-CN" sz="3600" b="1" dirty="0">
              <a:latin typeface="黑体" panose="02010609060101010101" pitchFamily="49" charset="-122"/>
              <a:ea typeface="黑体" panose="02010609060101010101" pitchFamily="49" charset="-122"/>
            </a:endParaRPr>
          </a:p>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汉文有道恩犹薄，湘水无情吊岂知？</a:t>
            </a:r>
            <a:endParaRPr lang="zh-CN" altLang="zh-CN" sz="3600" b="1" dirty="0">
              <a:latin typeface="黑体" panose="02010609060101010101" pitchFamily="49" charset="-122"/>
              <a:ea typeface="黑体" panose="02010609060101010101" pitchFamily="49" charset="-122"/>
            </a:endParaRPr>
          </a:p>
          <a:p>
            <a:pPr>
              <a:lnSpc>
                <a:spcPct val="170000"/>
              </a:lnSpc>
              <a:buClr>
                <a:srgbClr val="00CCFF"/>
              </a:buClr>
              <a:buFont typeface="Wingdings" panose="05000000000000000000" charset="0"/>
              <a:buNone/>
            </a:pPr>
            <a:r>
              <a:rPr lang="zh-CN" altLang="zh-CN" sz="3600" b="1" dirty="0">
                <a:latin typeface="黑体" panose="02010609060101010101" pitchFamily="49" charset="-122"/>
                <a:ea typeface="黑体" panose="02010609060101010101" pitchFamily="49" charset="-122"/>
              </a:rPr>
              <a:t>寂寂江山摇落处，怜君何事到天涯！</a:t>
            </a:r>
            <a:endParaRPr lang="zh-CN" altLang="zh-CN" sz="3600" b="1" dirty="0">
              <a:latin typeface="黑体" panose="02010609060101010101" pitchFamily="49" charset="-122"/>
              <a:ea typeface="黑体" panose="02010609060101010101" pitchFamily="49"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123905" name="文本框 2"/>
          <p:cNvSpPr txBox="1"/>
          <p:nvPr/>
        </p:nvSpPr>
        <p:spPr>
          <a:xfrm>
            <a:off x="1663700" y="1119823"/>
            <a:ext cx="8108950" cy="3046095"/>
          </a:xfrm>
          <a:prstGeom prst="rect">
            <a:avLst/>
          </a:prstGeom>
          <a:noFill/>
          <a:ln w="9525">
            <a:noFill/>
          </a:ln>
        </p:spPr>
        <p:txBody>
          <a:bodyPr wrap="square" anchor="t">
            <a:spAutoFit/>
          </a:bodyPr>
          <a:lstStyle/>
          <a:p>
            <a:pPr marL="457200" indent="-457200">
              <a:lnSpc>
                <a:spcPct val="150000"/>
              </a:lnSpc>
              <a:buClr>
                <a:srgbClr val="B7DEE8"/>
              </a:buClr>
              <a:buFont typeface="Wingdings" panose="05000000000000000000" charset="0"/>
              <a:buChar char=""/>
            </a:pPr>
            <a:r>
              <a:rPr lang="zh-CN" altLang="zh-CN" sz="3200" b="1" dirty="0">
                <a:latin typeface="楷体" panose="02010609060101010101" charset="-122"/>
                <a:ea typeface="楷体" panose="02010609060101010101" charset="-122"/>
              </a:rPr>
              <a:t>贾谊被贬在此地居住三年，可悲遭遇千万代令人伤情。</a:t>
            </a:r>
            <a:endParaRPr lang="zh-CN" altLang="zh-CN" sz="3200" b="1" dirty="0">
              <a:latin typeface="楷体" panose="02010609060101010101" charset="-122"/>
              <a:ea typeface="楷体" panose="02010609060101010101" charset="-122"/>
            </a:endParaRPr>
          </a:p>
          <a:p>
            <a:pPr marL="457200" indent="-457200">
              <a:lnSpc>
                <a:spcPct val="150000"/>
              </a:lnSpc>
              <a:buClr>
                <a:srgbClr val="B7DEE8"/>
              </a:buClr>
              <a:buFont typeface="Wingdings" panose="05000000000000000000" charset="0"/>
              <a:buChar char=""/>
            </a:pPr>
            <a:r>
              <a:rPr lang="zh-CN" altLang="zh-CN" sz="3200" b="1" dirty="0">
                <a:latin typeface="楷体" panose="02010609060101010101" charset="-122"/>
                <a:ea typeface="楷体" panose="02010609060101010101" charset="-122"/>
              </a:rPr>
              <a:t>我在秋草中寻觅人迹不在，寒林里空见夕阳缓缓斜倾。</a:t>
            </a:r>
            <a:endParaRPr lang="zh-CN" altLang="zh-CN" sz="3200" b="1" dirty="0">
              <a:latin typeface="楷体" panose="02010609060101010101" charset="-122"/>
              <a:ea typeface="楷体" panose="02010609060101010101" charset="-122"/>
            </a:endParaRPr>
          </a:p>
        </p:txBody>
      </p:sp>
      <p:pic>
        <p:nvPicPr>
          <p:cNvPr id="4" name="图片 3"/>
          <p:cNvPicPr>
            <a:picLocks noChangeAspect="1"/>
          </p:cNvPicPr>
          <p:nvPr/>
        </p:nvPicPr>
        <p:blipFill>
          <a:blip r:embed="rId2" cstate="print"/>
          <a:srcRect t="19955" r="12568" b="14261"/>
          <a:stretch>
            <a:fillRect/>
          </a:stretch>
        </p:blipFill>
        <p:spPr>
          <a:xfrm>
            <a:off x="7993379" y="3723004"/>
            <a:ext cx="2139316" cy="2146300"/>
          </a:xfrm>
          <a:prstGeom prst="round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25953" name="文本框 2"/>
          <p:cNvSpPr txBox="1"/>
          <p:nvPr/>
        </p:nvSpPr>
        <p:spPr>
          <a:xfrm>
            <a:off x="1789430" y="1283970"/>
            <a:ext cx="8147050" cy="3046095"/>
          </a:xfrm>
          <a:prstGeom prst="rect">
            <a:avLst/>
          </a:prstGeom>
          <a:noFill/>
          <a:ln w="9525">
            <a:noFill/>
          </a:ln>
        </p:spPr>
        <p:txBody>
          <a:bodyPr wrap="square" anchor="t">
            <a:spAutoFit/>
          </a:bodyPr>
          <a:lstStyle/>
          <a:p>
            <a:pPr marL="457200" indent="-457200">
              <a:lnSpc>
                <a:spcPct val="150000"/>
              </a:lnSpc>
              <a:buClr>
                <a:srgbClr val="B7DEE8"/>
              </a:buClr>
              <a:buFont typeface="Wingdings" panose="05000000000000000000" charset="0"/>
              <a:buChar char=""/>
            </a:pPr>
            <a:r>
              <a:rPr lang="zh-CN" altLang="zh-CN" sz="3200" b="1" dirty="0">
                <a:latin typeface="楷体" panose="02010609060101010101" charset="-122"/>
                <a:ea typeface="楷体" panose="02010609060101010101" charset="-122"/>
              </a:rPr>
              <a:t>汉文帝重才恩德尚且淡薄，湘江水无意凭吊有谁知情？</a:t>
            </a:r>
            <a:endParaRPr lang="zh-CN" altLang="zh-CN" sz="3200" b="1" dirty="0">
              <a:latin typeface="楷体" panose="02010609060101010101" charset="-122"/>
              <a:ea typeface="楷体" panose="02010609060101010101" charset="-122"/>
            </a:endParaRPr>
          </a:p>
          <a:p>
            <a:pPr marL="457200" indent="-457200">
              <a:lnSpc>
                <a:spcPct val="150000"/>
              </a:lnSpc>
              <a:buClr>
                <a:srgbClr val="B7DEE8"/>
              </a:buClr>
              <a:buFont typeface="Wingdings" panose="05000000000000000000" charset="0"/>
              <a:buChar char=""/>
            </a:pPr>
            <a:r>
              <a:rPr lang="zh-CN" altLang="zh-CN" sz="3200" b="1" dirty="0">
                <a:latin typeface="楷体" panose="02010609060101010101" charset="-122"/>
                <a:ea typeface="楷体" panose="02010609060101010101" charset="-122"/>
              </a:rPr>
              <a:t>寂寞冷落深山里落叶纷纷，可怜你不知因何天涯飘零！</a:t>
            </a:r>
            <a:endParaRPr lang="zh-CN" altLang="zh-CN" sz="3200" b="1" dirty="0">
              <a:latin typeface="楷体" panose="02010609060101010101" charset="-122"/>
              <a:ea typeface="楷体" panose="02010609060101010101" charset="-122"/>
            </a:endParaRPr>
          </a:p>
        </p:txBody>
      </p:sp>
      <p:pic>
        <p:nvPicPr>
          <p:cNvPr id="125954" name="图片 2" descr="4"/>
          <p:cNvPicPr>
            <a:picLocks noChangeAspect="1"/>
          </p:cNvPicPr>
          <p:nvPr/>
        </p:nvPicPr>
        <p:blipFill>
          <a:blip r:embed="rId2" cstate="print"/>
          <a:stretch>
            <a:fillRect/>
          </a:stretch>
        </p:blipFill>
        <p:spPr>
          <a:xfrm>
            <a:off x="9325293" y="5722620"/>
            <a:ext cx="669925" cy="482600"/>
          </a:xfrm>
          <a:prstGeom prst="rect">
            <a:avLst/>
          </a:prstGeom>
          <a:noFill/>
          <a:ln w="9525">
            <a:noFill/>
          </a:ln>
        </p:spPr>
      </p:pic>
    </p:spTree>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63830" y="137160"/>
            <a:ext cx="3264535" cy="674370"/>
            <a:chOff x="258" y="216"/>
            <a:chExt cx="5141" cy="1062"/>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诗词赏析</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1"/>
          <p:cNvSpPr txBox="1"/>
          <p:nvPr/>
        </p:nvSpPr>
        <p:spPr>
          <a:xfrm>
            <a:off x="2550478" y="1696403"/>
            <a:ext cx="6721475" cy="584200"/>
          </a:xfrm>
          <a:prstGeom prst="rect">
            <a:avLst/>
          </a:prstGeom>
          <a:solidFill>
            <a:schemeClr val="accent6">
              <a:lumMod val="20000"/>
              <a:lumOff val="80000"/>
            </a:schemeClr>
          </a:solidFill>
          <a:ln w="9525">
            <a:noFill/>
          </a:ln>
        </p:spPr>
        <p:txBody>
          <a:bodyPr wrap="square" anchor="t">
            <a:spAutoFit/>
          </a:bodyPr>
          <a:lstStyle/>
          <a:p>
            <a:pPr>
              <a:buClr>
                <a:srgbClr val="00CCFF"/>
              </a:buClr>
              <a:buFont typeface="Wingdings" panose="05000000000000000000" charset="0"/>
              <a:buNone/>
            </a:pPr>
            <a:r>
              <a:rPr lang="zh-CN" altLang="zh-CN" sz="3200" b="1" noProof="1">
                <a:latin typeface="黑体" panose="02010609060101010101" pitchFamily="49" charset="-122"/>
                <a:ea typeface="黑体" panose="02010609060101010101" pitchFamily="49" charset="-122"/>
                <a:cs typeface="+mn-cs"/>
                <a:sym typeface="+mn-ea"/>
              </a:rPr>
              <a:t>三年谪宦此栖迟，万古惟留楚客悲。</a:t>
            </a:r>
            <a:endParaRPr lang="zh-CN" altLang="zh-CN" sz="3200" b="1" noProof="1">
              <a:latin typeface="宋体" panose="02010600030101010101" pitchFamily="2" charset="-122"/>
              <a:ea typeface="宋体" panose="02010600030101010101" pitchFamily="2" charset="-122"/>
              <a:sym typeface="宋体" panose="02010600030101010101" pitchFamily="2" charset="-122"/>
            </a:endParaRPr>
          </a:p>
        </p:txBody>
      </p:sp>
      <p:sp>
        <p:nvSpPr>
          <p:cNvPr id="3" name="文本框 1"/>
          <p:cNvSpPr txBox="1"/>
          <p:nvPr/>
        </p:nvSpPr>
        <p:spPr>
          <a:xfrm>
            <a:off x="1498600" y="2670175"/>
            <a:ext cx="8032750" cy="2306955"/>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宋体" panose="02010600030101010101" pitchFamily="2" charset="-122"/>
                <a:ea typeface="宋体" panose="02010600030101010101" pitchFamily="2" charset="-122"/>
                <a:sym typeface="宋体" panose="02010600030101010101" pitchFamily="2" charset="-122"/>
              </a:rPr>
              <a:t>    </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三年谪宦</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，只落得</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万古</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留悲，上下句意钩连相生，呼应紧凑，</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给人以抑郁沉重的悲凉之感</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endPar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8001" name="文本框 1"/>
          <p:cNvSpPr txBox="1"/>
          <p:nvPr/>
        </p:nvSpPr>
        <p:spPr>
          <a:xfrm>
            <a:off x="1651635" y="925513"/>
            <a:ext cx="8188325" cy="4523105"/>
          </a:xfrm>
          <a:prstGeom prst="rect">
            <a:avLst/>
          </a:prstGeom>
          <a:noFill/>
          <a:ln w="9525">
            <a:noFill/>
          </a:ln>
        </p:spPr>
        <p:txBody>
          <a:bodyPr wrap="square" anchor="t">
            <a:spAutoFit/>
          </a:bodyPr>
          <a:lstStyle/>
          <a:p>
            <a:pPr>
              <a:lnSpc>
                <a:spcPct val="150000"/>
              </a:lnSpc>
              <a:buClr>
                <a:srgbClr val="00CCFF"/>
              </a:buClr>
              <a:buFont typeface="Wingdings" panose="05000000000000000000" charset="0"/>
              <a:buNone/>
            </a:pP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此</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字点出了</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贾谊宅</a:t>
            </a:r>
            <a:r>
              <a:rPr lang="en-US"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栖迟</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，这种生活本就是惊惶不安的，用以暗喻贾谊的侘傺失意，是恰切的。</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楚客</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，标举贾谊的身份。一个</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悲</a:t>
            </a:r>
            <a:r>
              <a:rPr lang="en-US"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字，直贯篇末，奠定了全诗凄怆忧愤的基调，不仅切合贾谊的一生，也暗寓了刘长卿自己迁谪的悲苦命运。</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Tree>
  </p:cSld>
  <p:clrMapOvr>
    <a:masterClrMapping/>
  </p:clrMapOvr>
  <p:transition>
    <p:pull dir="d"/>
  </p:transition>
  <p:timing>
    <p:tnLst>
      <p:par>
        <p:cTn id="1" dur="indefinite" restart="never" nodeType="tmRoot"/>
      </p:par>
    </p:tn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1336</Words>
  <Application>WPS 演示</Application>
  <PresentationFormat>自定义</PresentationFormat>
  <Paragraphs>55</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Arial</vt:lpstr>
      <vt:lpstr>宋体</vt:lpstr>
      <vt:lpstr>Wingdings</vt:lpstr>
      <vt:lpstr>Calibri Light</vt:lpstr>
      <vt:lpstr>微软雅黑</vt:lpstr>
      <vt:lpstr>楷体</vt:lpstr>
      <vt:lpstr>Wingdings</vt:lpstr>
      <vt:lpstr>黑体</vt:lpstr>
      <vt:lpstr>Raleway Black</vt:lpstr>
      <vt:lpstr>Arial Unicode MS</vt:lpstr>
      <vt:lpstr>Calibri</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