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9" r:id="rId2"/>
    <p:sldId id="328" r:id="rId3"/>
    <p:sldId id="319" r:id="rId4"/>
    <p:sldId id="327" r:id="rId5"/>
    <p:sldId id="298" r:id="rId6"/>
    <p:sldId id="330" r:id="rId7"/>
    <p:sldId id="299" r:id="rId8"/>
    <p:sldId id="331" r:id="rId9"/>
    <p:sldId id="318" r:id="rId10"/>
    <p:sldId id="332" r:id="rId11"/>
    <p:sldId id="320" r:id="rId12"/>
    <p:sldId id="333" r:id="rId13"/>
    <p:sldId id="321" r:id="rId14"/>
    <p:sldId id="33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2019/4/26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5875" y="13335"/>
            <a:ext cx="12136120" cy="6852920"/>
          </a:xfrm>
          <a:prstGeom prst="rect">
            <a:avLst/>
          </a:prstGeom>
        </p:spPr>
      </p:pic>
      <p:sp>
        <p:nvSpPr>
          <p:cNvPr id="118786" name="文本框 1"/>
          <p:cNvSpPr txBox="1"/>
          <p:nvPr/>
        </p:nvSpPr>
        <p:spPr>
          <a:xfrm>
            <a:off x="-15875" y="4138930"/>
            <a:ext cx="12136120" cy="768350"/>
          </a:xfrm>
          <a:prstGeom prst="rect">
            <a:avLst/>
          </a:prstGeom>
          <a:solidFill>
            <a:srgbClr val="F2F2F2">
              <a:alpha val="46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8787" name="标题 1"/>
          <p:cNvSpPr>
            <a:spLocks noGrp="1"/>
          </p:cNvSpPr>
          <p:nvPr/>
        </p:nvSpPr>
        <p:spPr>
          <a:xfrm>
            <a:off x="3271838" y="4225925"/>
            <a:ext cx="5561012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左迁至蓝关示侄孙湘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504565" y="5026660"/>
            <a:ext cx="5183188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5" name="文本框 2"/>
          <p:cNvSpPr txBox="1"/>
          <p:nvPr/>
        </p:nvSpPr>
        <p:spPr>
          <a:xfrm>
            <a:off x="1360305" y="650956"/>
            <a:ext cx="851211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、六句就景抒情，情悲且壮。韩愈在一首哭女之作中写道：“以罪贬潮州刺史，乘驿赴任；其后家亦谴逐，小女道死，殡之层峰驿旁山下。”可知他当日仓促先行，告别妻儿时的心情如何。韩愈为上表付出了惨痛的代价，“家何在”三字中，有他的血泪和愤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49" name="文本框 2"/>
          <p:cNvSpPr txBox="1"/>
          <p:nvPr/>
        </p:nvSpPr>
        <p:spPr>
          <a:xfrm>
            <a:off x="1644763" y="866302"/>
            <a:ext cx="8522125" cy="4228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“云横”“雪拥”，既是实景，又不无象征意义。“蓝关”形容关山险恶，归途渺渺，前途茫茫，“雪拥蓝关”语意双关，明写天气寒冷，暗写政治气候恶劣。“马不前”其实是人不前，三字中流露出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作者英雄失落之悲，表现了诗人对亲人、对国都的眷顾与依恋。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5" name="文本框 1"/>
          <p:cNvSpPr txBox="1"/>
          <p:nvPr/>
        </p:nvSpPr>
        <p:spPr>
          <a:xfrm>
            <a:off x="2778760" y="910273"/>
            <a:ext cx="6684963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知汝远来应有意，好收吾骨瘴江边。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0230" y="1796098"/>
            <a:ext cx="8158163" cy="3692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联，景阔情悲，蕴涵深广，遂成千古名句。作者原是抱着必死的决心上表言事的，如今自料此去必死，故对韩湘安排后事，以“好收吾骨”作结。在章法上，又照应第二联，故语虽悲酸，却悲中有壮，表现了“为除弊事”而“不惜残年”的坚强意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艺术特色</a:t>
              </a: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86018" name="文本框 1"/>
          <p:cNvSpPr txBox="1"/>
          <p:nvPr/>
        </p:nvSpPr>
        <p:spPr>
          <a:xfrm>
            <a:off x="1534160" y="1284605"/>
            <a:ext cx="8761730" cy="3761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其诗笔势纵横，开合动荡。如“朝奏”“夕贬”“九重天”“路八千”等，对比鲜明，高度概括。一上来就有高屋建瓴之势。三、四句用“流水对”，十四字形成一整体，紧紧承接上文，令人有浑然天成之感。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1" name="文本框 1"/>
          <p:cNvSpPr txBox="1"/>
          <p:nvPr/>
        </p:nvSpPr>
        <p:spPr>
          <a:xfrm>
            <a:off x="1852930" y="1173798"/>
            <a:ext cx="8020050" cy="37617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五、六句跳开一笔，写景抒情，“云横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雪拥”，境界雄阔。“横”状广度，“拥”状高度，二字皆下得极有力。故全诗大气磅礴，卷洪波巨澜于方寸，能产生撼动人心的力量。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700066" y="1396403"/>
            <a:ext cx="8668299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【韩愈】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唐代文学家、哲学家。字退之，河南河阳（今河南孟州）人。自谓郡望昌黎，世称韩昌黎。倡导古文运动，其散文被列为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“唐宋八大家”之首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，与柳宗元并称“韩柳”。有《昌黎先生集》。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Text Box 6"/>
          <p:cNvSpPr txBox="1"/>
          <p:nvPr/>
        </p:nvSpPr>
        <p:spPr>
          <a:xfrm>
            <a:off x="1314993" y="1248787"/>
            <a:ext cx="948732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韩愈大半生仕宦蹉跎，五十岁才因参与平淮而擢升刑部侍郎。两年后又遭此难，情绪十分低落，满心委屈、愤慨、悲伤。潮州州治潮阳在广东东部，距离当时的京师长安有千里之遥。韩愈只身一人，仓促上路，走到蓝田关口时，他的妻儿还没有跟上来，只有他的侄孙子跟了上来，所以他写下这首诗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"/>
          <p:cNvSpPr/>
          <p:nvPr/>
        </p:nvSpPr>
        <p:spPr>
          <a:xfrm>
            <a:off x="2268538" y="1385888"/>
            <a:ext cx="7654925" cy="3856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一封朝奏九重天，夕贬潮州路八千。</a:t>
            </a: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欲为圣明除弊事，肯将衰朽惜残年！</a:t>
            </a: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云横秦岭家何在？雪拥蓝关马不前。</a:t>
            </a:r>
          </a:p>
          <a:p>
            <a:pPr>
              <a:lnSpc>
                <a:spcPct val="17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知汝远来应有意，好收吾骨瘴江边。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诗词诵读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22881" name="文本框 2"/>
          <p:cNvSpPr txBox="1"/>
          <p:nvPr/>
        </p:nvSpPr>
        <p:spPr>
          <a:xfrm>
            <a:off x="1660525" y="897255"/>
            <a:ext cx="4833938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早晨我把一篇谏书上奏给朝廷，晚上被贬潮州离京八千里路程。</a:t>
            </a: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本想替皇上除去那些有害的事，哪里考虑衰朽之身还顾惜余生！</a:t>
            </a:r>
          </a:p>
        </p:txBody>
      </p:sp>
      <p:pic>
        <p:nvPicPr>
          <p:cNvPr id="122882" name="图片 1"/>
          <p:cNvPicPr>
            <a:picLocks noChangeAspect="1"/>
          </p:cNvPicPr>
          <p:nvPr/>
        </p:nvPicPr>
        <p:blipFill>
          <a:blip r:embed="rId3" cstate="print"/>
          <a:srcRect l="-952" t="9140" r="11333" b="943"/>
          <a:stretch>
            <a:fillRect/>
          </a:stretch>
        </p:blipFill>
        <p:spPr>
          <a:xfrm>
            <a:off x="6991835" y="1111191"/>
            <a:ext cx="3074988" cy="412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24929" name="文本框 2"/>
          <p:cNvSpPr txBox="1"/>
          <p:nvPr/>
        </p:nvSpPr>
        <p:spPr>
          <a:xfrm>
            <a:off x="1813560" y="944880"/>
            <a:ext cx="81470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阴云笼罩着秦岭家乡可在何处？大雪拥塞蓝关马儿也不肯前行。</a:t>
            </a: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我知道你远道而来该另有心意，正好在瘴江边把我的尸骨收清。</a:t>
            </a:r>
          </a:p>
        </p:txBody>
      </p:sp>
      <p:pic>
        <p:nvPicPr>
          <p:cNvPr id="124930" name="图片 2" descr="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49423" y="5589905"/>
            <a:ext cx="669925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诗词赏析</a:t>
              </a: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683193" y="1210628"/>
            <a:ext cx="6721475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一封朝奏九重天，夕贬潮州路八千。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501140" y="2189480"/>
            <a:ext cx="80327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首联直抒自己获罪被贬的原因。既本着“佛如有灵，能作祸祟，凡有殃咎，宜加臣身”（《谏佛骨表》）的精神，则虽遭获严惩亦无怨悔。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499678" y="1067753"/>
            <a:ext cx="6702425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欲为圣明除弊事，肯将衰朽惜残年！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701165" y="1875790"/>
            <a:ext cx="8126413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三、四句直书“除弊事”，认为自己是正确的，申述了自己忠而获罪和非罪远谪的愤慨，富有胆识。尽管招来一场弥天大祸，他仍旧是“肯将衰朽惜残年”，且老而弥坚，使人如见到他的刚直不阿之态。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5" name="文本框 1"/>
          <p:cNvSpPr txBox="1"/>
          <p:nvPr/>
        </p:nvSpPr>
        <p:spPr>
          <a:xfrm>
            <a:off x="2328545" y="815340"/>
            <a:ext cx="673100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云横秦岭家何在？雪拥蓝关马不前。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2800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4680" y="1684160"/>
            <a:ext cx="6997700" cy="417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1137</Words>
  <Application>Microsoft Office PowerPoint</Application>
  <PresentationFormat>自定义</PresentationFormat>
  <Paragraphs>28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2019-04-26T07:32:28Z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