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47" r:id="rId3"/>
    <p:sldId id="328" r:id="rId4"/>
    <p:sldId id="319" r:id="rId5"/>
    <p:sldId id="298" r:id="rId6"/>
    <p:sldId id="327" r:id="rId7"/>
    <p:sldId id="330" r:id="rId8"/>
    <p:sldId id="299" r:id="rId9"/>
    <p:sldId id="331" r:id="rId10"/>
    <p:sldId id="318" r:id="rId11"/>
    <p:sldId id="332" r:id="rId12"/>
    <p:sldId id="320" r:id="rId13"/>
    <p:sldId id="333" r:id="rId14"/>
    <p:sldId id="321" r:id="rId15"/>
    <p:sldId id="334" r:id="rId16"/>
    <p:sldId id="326" r:id="rId17"/>
    <p:sldId id="335" r:id="rId18"/>
    <p:sldId id="322" r:id="rId19"/>
    <p:sldId id="33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图片 13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6990" y="-66040"/>
            <a:ext cx="12286615" cy="6990715"/>
          </a:xfrm>
          <a:prstGeom prst="rect">
            <a:avLst/>
          </a:prstGeom>
        </p:spPr>
      </p:pic>
      <p:pic>
        <p:nvPicPr>
          <p:cNvPr id="34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786" name="文本框 1"/>
          <p:cNvSpPr txBox="1"/>
          <p:nvPr/>
        </p:nvSpPr>
        <p:spPr>
          <a:xfrm>
            <a:off x="-46990" y="4124325"/>
            <a:ext cx="12285980" cy="1322070"/>
          </a:xfrm>
          <a:prstGeom prst="rect">
            <a:avLst/>
          </a:prstGeom>
          <a:solidFill>
            <a:srgbClr val="F2F2F2">
              <a:alpha val="46999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8787" name="标题 1"/>
          <p:cNvSpPr>
            <a:spLocks noGrp="1"/>
          </p:cNvSpPr>
          <p:nvPr/>
        </p:nvSpPr>
        <p:spPr>
          <a:xfrm>
            <a:off x="4298950" y="4222750"/>
            <a:ext cx="3594100" cy="71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/>
            </a:lvl1pPr>
          </a:lstStyle>
          <a:p>
            <a:pPr lvl="0" algn="ctr" eaLnBrk="1" hangingPunct="1"/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咸阳城东楼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4502150" y="4940300"/>
            <a:ext cx="30289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5" name="文本框 2"/>
          <p:cNvSpPr txBox="1"/>
          <p:nvPr/>
        </p:nvSpPr>
        <p:spPr>
          <a:xfrm>
            <a:off x="1820545" y="1295400"/>
            <a:ext cx="8129588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“一上”表明触发诗人情感时间之短瞬，“万里”则极言愁思空间之迢遥广大，一个“愁”字，奠定了全诗的基调。笔触低沉，景致凄迷，触景生情，苍凉伤感的情怀落笔即出，意远而势雄。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"/>
          <p:cNvSpPr txBox="1"/>
          <p:nvPr/>
        </p:nvSpPr>
        <p:spPr>
          <a:xfrm>
            <a:off x="2796540" y="850583"/>
            <a:ext cx="6667500" cy="5826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溪云初起日沉阁，山雨欲来风满楼。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955165" y="1747520"/>
            <a:ext cx="80327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颔联写晚眺远景，寓意深远。这是对自然景物的临摹，也是对唐王朝日薄西山，危机四伏的没落局势的形象化勾画，它淋漓尽致而又形象传神地写出了诗人“万里愁”的真实原因。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107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5803" y="563563"/>
            <a:ext cx="7870825" cy="546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75803" y="620713"/>
            <a:ext cx="76358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云起日沉，雨来风满，动感分明；“风为雨头”，含蕴深刻。此联常用来比喻重大事件发生前的紧张气氛，是千古传咏的名句。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"/>
          <p:cNvSpPr txBox="1"/>
          <p:nvPr/>
        </p:nvSpPr>
        <p:spPr>
          <a:xfrm>
            <a:off x="2710180" y="995998"/>
            <a:ext cx="6667500" cy="5826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鸟下绿芜秦苑夕，蝉鸣黄叶汉宫秋。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919605" y="1853248"/>
            <a:ext cx="8113713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颈联写晚眺近景，虚实结合：山雨将到，鸟雀仓惶逃入遍地绿芜、秋蝉悲鸣躲在黄叶高林。这些是诗人眼前的实景。但早已荡然无存的“秦苑”“汉宫”又给人无尽联想。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21" name="文本框 2"/>
          <p:cNvSpPr txBox="1"/>
          <p:nvPr/>
        </p:nvSpPr>
        <p:spPr>
          <a:xfrm>
            <a:off x="1951990" y="980440"/>
            <a:ext cx="8039100" cy="4028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6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禁苑深宫，而今绿芜遍地，黄叶满林；唯有鸟雀和虫鸣，不识兴亡，依然如故。历史的演进，王朝的更替，世事的变化沧桑，把诗人的愁怨从“万里”推向“千古”，以实景叠合虚景，吊古之情油然而生。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3425" name="文本框 1"/>
          <p:cNvSpPr txBox="1"/>
          <p:nvPr/>
        </p:nvSpPr>
        <p:spPr>
          <a:xfrm>
            <a:off x="2690178" y="1086803"/>
            <a:ext cx="6681788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行人莫问当年事，故国东来渭水流。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34515" y="1990090"/>
            <a:ext cx="81946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尾联作结，融情于景。“莫问”二字，并非劝诫之辞，实乃令人思索之语，它让读者从悲凉颓败的自然景物中钩沉历史的教训。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169" name="文本框 2"/>
          <p:cNvSpPr txBox="1"/>
          <p:nvPr/>
        </p:nvSpPr>
        <p:spPr>
          <a:xfrm>
            <a:off x="1690053" y="1270635"/>
            <a:ext cx="8123237" cy="343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一个“流”字，则暗示出颓势难救的痛惜之情。渭水无语东流的景象中，融铸着诗人相思的忧愁和感古伤今的悲凉，委婉含蓄，令人伤感。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8" name="文本框 1"/>
          <p:cNvSpPr txBox="1"/>
          <p:nvPr/>
        </p:nvSpPr>
        <p:spPr>
          <a:xfrm>
            <a:off x="1876743" y="1772920"/>
            <a:ext cx="7974012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此诗用云、日、风、雨层层推进，又以绿芜、黄叶来渲染，勾勒出一个萧条凄凉的意境，借秦苑、汉宫的荒废，抒发了对家国衰败的无限感慨。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217" name="文本框 1"/>
          <p:cNvSpPr txBox="1"/>
          <p:nvPr/>
        </p:nvSpPr>
        <p:spPr>
          <a:xfrm>
            <a:off x="1886268" y="948690"/>
            <a:ext cx="8116887" cy="4500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诗情景交融，景中寓情，诗人通过对景物的描写，赋予抽象的感情以形体，在呈现自然之景的同时又体现丰富的生活经验，以及对历史和现实的深刻思考。景别致而凄美，情愁苦而悲怆，意蕴藉而苍凉，境雄阔而高远，神完气足，为唐人登临诗篇之佳作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7172" name="文本框 2"/>
          <p:cNvSpPr txBox="1"/>
          <p:nvPr/>
        </p:nvSpPr>
        <p:spPr>
          <a:xfrm>
            <a:off x="2091765" y="1474529"/>
            <a:ext cx="46513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【许浑】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字用晦，丹阳（今属江苏）人，唐代诗人。晚年归丹阳丁卯桥村舍闲居，自编诗集，曰《丁卯集》。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71994" y="1503335"/>
            <a:ext cx="2660941" cy="38824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2"/>
          <p:cNvSpPr txBox="1"/>
          <p:nvPr/>
        </p:nvSpPr>
        <p:spPr>
          <a:xfrm>
            <a:off x="1673138" y="1240973"/>
            <a:ext cx="8385261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此诗大约是许浑于唐宣宗大中三年（849）任监察御史的时候所写。此时大唐王朝已经处于风雨飘摇之际，政治非常腐败，农民起义此起彼伏。一个秋天的傍晚，诗人登上咸阳古城楼观赏风景，即兴写下了这首七律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诗词诵读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9" name="Rectangle 5"/>
          <p:cNvSpPr/>
          <p:nvPr/>
        </p:nvSpPr>
        <p:spPr>
          <a:xfrm>
            <a:off x="2351088" y="1462405"/>
            <a:ext cx="7699375" cy="3857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一上高城万里愁，蒹葭杨柳似汀洲。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溪云初起日沉阁，山雨欲来风满楼。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鸟下绿芜秦苑夕，蝉鸣黄叶汉宫秋。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行人莫问当年事，故国东来渭水流。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1" name="文本框 2"/>
          <p:cNvSpPr txBox="1"/>
          <p:nvPr/>
        </p:nvSpPr>
        <p:spPr>
          <a:xfrm>
            <a:off x="1778953" y="1223010"/>
            <a:ext cx="8186457" cy="3046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登上百尺高楼，引我万里乡愁。芦苇杨柳丛生，好似家乡沙洲。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乌云刚刚浮起在溪水边上，夕阳已经沉落楼阁后面。山雨即将来临，满楼风声飒飒。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24929" name="文本框 2"/>
          <p:cNvSpPr txBox="1"/>
          <p:nvPr/>
        </p:nvSpPr>
        <p:spPr>
          <a:xfrm>
            <a:off x="1255363" y="1116287"/>
            <a:ext cx="9484963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秦汉宫苑，一片荒凉。鸟儿落入乱草之中，秋蝉鸣叫枯黄叶间。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行人莫问当年繁华盛事，都城依旧，只见渭水不停东流。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诗词赏析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627630" y="1719263"/>
            <a:ext cx="6667500" cy="5826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一上高城万里愁，蒹葭杨柳似汀洲。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641475" y="2584450"/>
            <a:ext cx="80327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此诗首联扣题，抒情写景。“蒹葭”，暗用《诗经·国风·秦风·蒹葭》的诗意，表思念心绪。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pic>
        <p:nvPicPr>
          <p:cNvPr id="126977" name="图片 1"/>
          <p:cNvPicPr>
            <a:picLocks noChangeAspect="1"/>
          </p:cNvPicPr>
          <p:nvPr/>
        </p:nvPicPr>
        <p:blipFill>
          <a:blip r:embed="rId2" cstate="print"/>
          <a:srcRect b="5687"/>
          <a:stretch>
            <a:fillRect/>
          </a:stretch>
        </p:blipFill>
        <p:spPr>
          <a:xfrm>
            <a:off x="1947318" y="573437"/>
            <a:ext cx="7677128" cy="492960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r="12714" b="6351"/>
          <a:stretch>
            <a:fillRect/>
          </a:stretch>
        </p:blipFill>
        <p:spPr>
          <a:xfrm>
            <a:off x="1939570" y="484957"/>
            <a:ext cx="7684877" cy="4985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1" name="文本框 1"/>
          <p:cNvSpPr txBox="1"/>
          <p:nvPr/>
        </p:nvSpPr>
        <p:spPr>
          <a:xfrm>
            <a:off x="2144713" y="1255713"/>
            <a:ext cx="8170862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诗人一登上咸阳高高的城楼，向南望去，远处烟笼蒹葭，雾罩杨柳，很像长江中的汀洲。诗人游宦长安，远离家乡，一旦登临，思乡之情涌上心头。蒹葭杨柳，居然略类江南。万里之愁，正以乡思为始。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1271</Words>
  <Application>WPS 演示</Application>
  <PresentationFormat>自定义</PresentationFormat>
  <Paragraphs>58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微软雅黑</vt:lpstr>
      <vt:lpstr>楷体</vt:lpstr>
      <vt:lpstr>Wingdings</vt:lpstr>
      <vt:lpstr>黑体</vt:lpstr>
      <vt:lpstr>Raleway Black</vt:lpstr>
      <vt:lpstr>Arial Unicode MS</vt:lpstr>
      <vt:lpstr>Calibri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