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29" r:id="rId3"/>
    <p:sldId id="328" r:id="rId4"/>
    <p:sldId id="327" r:id="rId5"/>
    <p:sldId id="319" r:id="rId6"/>
    <p:sldId id="298" r:id="rId7"/>
    <p:sldId id="330" r:id="rId8"/>
    <p:sldId id="299" r:id="rId9"/>
    <p:sldId id="331" r:id="rId10"/>
    <p:sldId id="318" r:id="rId11"/>
    <p:sldId id="332" r:id="rId12"/>
    <p:sldId id="320" r:id="rId13"/>
    <p:sldId id="333" r:id="rId14"/>
    <p:sldId id="321" r:id="rId15"/>
    <p:sldId id="334" r:id="rId16"/>
    <p:sldId id="326" r:id="rId17"/>
    <p:sldId id="335" r:id="rId18"/>
    <p:sldId id="32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86" name="文本框 1"/>
          <p:cNvSpPr txBox="1"/>
          <p:nvPr/>
        </p:nvSpPr>
        <p:spPr>
          <a:xfrm>
            <a:off x="-1270" y="4255770"/>
            <a:ext cx="12162155" cy="1322070"/>
          </a:xfrm>
          <a:prstGeom prst="rect">
            <a:avLst/>
          </a:prstGeom>
          <a:solidFill>
            <a:srgbClr val="F2F2F2">
              <a:alpha val="46999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787" name="标题 1"/>
          <p:cNvSpPr>
            <a:spLocks noGrp="1"/>
          </p:cNvSpPr>
          <p:nvPr/>
        </p:nvSpPr>
        <p:spPr>
          <a:xfrm>
            <a:off x="2677795" y="4222750"/>
            <a:ext cx="6508750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 eaLnBrk="1" hangingPunct="1"/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丑奴儿·书博山道中壁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792095" y="4940300"/>
            <a:ext cx="62801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789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7620" y="522288"/>
            <a:ext cx="6750050" cy="3616325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49" name="文本框 1"/>
          <p:cNvSpPr txBox="1"/>
          <p:nvPr/>
        </p:nvSpPr>
        <p:spPr>
          <a:xfrm>
            <a:off x="1381475" y="606765"/>
            <a:ext cx="9265861" cy="4573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作者连用两个“爱上层楼”，这一叠句的运用，避开了一般的泛泛描述，而是有力地带起了下文。前一个“爱上层楼”，同首句构成因果复句，后一个“爱上层楼”，又同下面“为赋新词强说愁”结成因果关系。这一叠句的运用，把两个不同的层次联系起来，将上片“不识愁”的这一思想表达得十分完整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/>
          <p:nvPr/>
        </p:nvSpPr>
        <p:spPr>
          <a:xfrm>
            <a:off x="1746885" y="983615"/>
            <a:ext cx="8216900" cy="12731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   </a:t>
            </a:r>
            <a:r>
              <a:rPr altLang="zh-CN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而今识尽愁滋味，欲说还休。欲说还休，却道</a:t>
            </a:r>
            <a:r>
              <a:rPr lang="en-US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“</a:t>
            </a:r>
            <a:r>
              <a:rPr altLang="zh-CN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天凉好个秋</a:t>
            </a:r>
            <a:r>
              <a:rPr lang="en-US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”</a:t>
            </a:r>
            <a:r>
              <a:rPr lang="zh-CN" altLang="en-US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！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638397" y="2616916"/>
            <a:ext cx="879196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词的下片，表现自己随着年岁的增长，处世阅历渐深，对于这个“愁”字有了真切的体验。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097" name="文本框 1"/>
          <p:cNvSpPr txBox="1"/>
          <p:nvPr/>
        </p:nvSpPr>
        <p:spPr>
          <a:xfrm>
            <a:off x="1503336" y="944406"/>
            <a:ext cx="8880528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作者怀着捐躯报国的志愿投奔南宋，本想与南宋政权同心协力，共建恢复大业。谁知，南宋政权对他招之即来，挥之即去，他不仅报国无门，而且还落得被削职闲居的境地，“一腔忠愤，无处发泄”，其心中的愁闷痛楚可以想见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21" name="图片 1"/>
          <p:cNvPicPr>
            <a:picLocks noChangeAspect="1"/>
          </p:cNvPicPr>
          <p:nvPr/>
        </p:nvPicPr>
        <p:blipFill>
          <a:blip r:embed="rId2" cstate="print"/>
          <a:srcRect b="8180"/>
          <a:stretch>
            <a:fillRect/>
          </a:stretch>
        </p:blipFill>
        <p:spPr>
          <a:xfrm>
            <a:off x="2726658" y="531614"/>
            <a:ext cx="6496050" cy="546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45" name="文本框 1"/>
          <p:cNvSpPr txBox="1"/>
          <p:nvPr/>
        </p:nvSpPr>
        <p:spPr>
          <a:xfrm>
            <a:off x="1840703" y="934085"/>
            <a:ext cx="852766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作者又连用两句“欲说还休”，仍然采用叠句形式，在结构用法上也与上片互为呼应。这两句“欲说还休”包含有两层不同的意思。前句紧承上句的“尽”字而来，作者过去无愁而硬要说愁，如今却愁到极点而无话可说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169" name="文本框 1"/>
          <p:cNvSpPr txBox="1"/>
          <p:nvPr/>
        </p:nvSpPr>
        <p:spPr>
          <a:xfrm>
            <a:off x="1535748" y="617220"/>
            <a:ext cx="8646638" cy="4573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后一个“欲说还休”则是紧连下文。因为，作者胸中的忧愁不是个人的离愁别绪，而是忧国伤时之愁。而在当时投降派把持朝政的情况下，抒发这种忧愁是犯大忌的，因此作者在此不便直说，只得转而言天气。“天凉好个秋”这句结尾表面形似轻脱，实则十分含蓄，充分表达了作者之“愁”的深沉博大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6018" name="文本框 1"/>
          <p:cNvSpPr txBox="1"/>
          <p:nvPr/>
        </p:nvSpPr>
        <p:spPr>
          <a:xfrm>
            <a:off x="1417869" y="1313240"/>
            <a:ext cx="9027989" cy="376256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词，通过“少年”“而今”，无愁、有愁的对比，表现了他受压抑排挤、报国无门的痛苦，是对南宋统治集团的讽刺和不满。在艺术手法上，“少年”是宾，“而今”是主，以昔衬今，以有写无，以无写有，写作手法也很巧妙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17" name="文本框 1"/>
          <p:cNvSpPr txBox="1"/>
          <p:nvPr/>
        </p:nvSpPr>
        <p:spPr>
          <a:xfrm>
            <a:off x="1634285" y="1322705"/>
            <a:ext cx="8470610" cy="34156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70000"/>
              </a:lnSpc>
              <a:spcBef>
                <a:spcPts val="18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突出渲染一个“愁”字，并以此为线索层层铺展，感情真挚委婉，言浅而意深，将词人大半生的经历感受高度概括出来，有强烈的艺术效果。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7172" name="文本框 2"/>
          <p:cNvSpPr txBox="1"/>
          <p:nvPr/>
        </p:nvSpPr>
        <p:spPr>
          <a:xfrm>
            <a:off x="1348211" y="1389241"/>
            <a:ext cx="5207571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【辛弃疾】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字幼安，号稼轩，南宋豪放派词人、将领，有“词中之龙”之称。与苏轼合称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“苏辛”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，与李清照并称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“济南二安”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2894" y="1570377"/>
            <a:ext cx="2919413" cy="3727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57" name="文本框 2"/>
          <p:cNvSpPr txBox="1"/>
          <p:nvPr/>
        </p:nvSpPr>
        <p:spPr>
          <a:xfrm>
            <a:off x="1537943" y="739102"/>
            <a:ext cx="917138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其词艺术风格多样，以豪放为主，风格沉雄豪迈又不乏细腻柔媚之处。其词题材广阔又善化用典故入词，抒写力图恢复国家统一的爱国热情，倾诉壮志难酬的悲愤，对当时执政者的屈辱求和颇多谴责；也有不少吟咏祖国河山的作品。现存词六百多首，有词集《稼轩长短句》等传世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1430402" y="1260438"/>
            <a:ext cx="9216934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此词是辛弃疾被弹劾去职、闲居带湖时所作，创作时间在公元1181年至1192年间。辛弃疾在带湖居住期间，常到博山游览，博山风景优美，他却无心赏玩。眼看国事日非，自己无能为力，一腔愁绪无法排遣，遂在博山道中一壁上题了这首词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诗词诵读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9" name="Rectangle 5"/>
          <p:cNvSpPr/>
          <p:nvPr/>
        </p:nvSpPr>
        <p:spPr>
          <a:xfrm>
            <a:off x="2051050" y="1441450"/>
            <a:ext cx="8089900" cy="3635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6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少年不识愁滋味，爱上层楼。爱上层楼，为赋新词强说愁。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6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    而今识尽愁滋味，欲说还休。欲说还休，却道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天凉好个秋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！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24929" name="文本框 2"/>
          <p:cNvSpPr txBox="1"/>
          <p:nvPr/>
        </p:nvSpPr>
        <p:spPr>
          <a:xfrm>
            <a:off x="1100917" y="1448364"/>
            <a:ext cx="5718337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人年轻的时候不知道什么是愁苦的滋味，喜欢登上高楼。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喜欢登上高楼，为写一首新词没有愁苦而硬要说愁。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4930" name="图片 1"/>
          <p:cNvPicPr>
            <a:picLocks noChangeAspect="1"/>
          </p:cNvPicPr>
          <p:nvPr/>
        </p:nvPicPr>
        <p:blipFill>
          <a:blip r:embed="rId2" cstate="print"/>
          <a:srcRect r="44792"/>
          <a:stretch>
            <a:fillRect/>
          </a:stretch>
        </p:blipFill>
        <p:spPr>
          <a:xfrm>
            <a:off x="7203644" y="1038386"/>
            <a:ext cx="2885753" cy="35026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26977" name="文本框 2"/>
          <p:cNvSpPr txBox="1"/>
          <p:nvPr/>
        </p:nvSpPr>
        <p:spPr>
          <a:xfrm>
            <a:off x="1698130" y="1563833"/>
            <a:ext cx="84997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现在尝尽了忧愁的滋味，想说却最终没有说。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想说却最终没有说，却说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好一个凉爽的秋天啊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26978" name="图片 2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31898" y="5682615"/>
            <a:ext cx="669925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650188" y="1326112"/>
            <a:ext cx="7874000" cy="12731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   </a:t>
            </a:r>
            <a:r>
              <a:rPr altLang="zh-CN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少年不识愁滋味，爱上层楼。爱上层楼，为赋新词强说愁。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4468" y="3168015"/>
            <a:ext cx="88054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词的上片，作者着重回忆少年时代自己不知愁苦，所以喜欢登上高楼，凭栏远眺。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3515" y="2921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诗词赏析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25" name="文本框 1"/>
          <p:cNvSpPr txBox="1"/>
          <p:nvPr/>
        </p:nvSpPr>
        <p:spPr>
          <a:xfrm>
            <a:off x="1529398" y="598999"/>
            <a:ext cx="8807971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少年时代，风华正茂，涉世不深，乐观自信，对于人们常说的“愁”还缺乏真切的体验。首句“少年不识愁滋味”是上片的核心。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29026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26605" y="3208148"/>
            <a:ext cx="4835470" cy="31151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1345</Words>
  <Application>WPS 演示</Application>
  <PresentationFormat>自定义</PresentationFormat>
  <Paragraphs>49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微软雅黑</vt:lpstr>
      <vt:lpstr>楷体</vt:lpstr>
      <vt:lpstr>Wingdings</vt:lpstr>
      <vt:lpstr>黑体</vt:lpstr>
      <vt:lpstr>Raleway Black</vt:lpstr>
      <vt:lpstr>Arial Unicode MS</vt:lpstr>
      <vt:lpstr>Calibri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