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329" r:id="rId3"/>
    <p:sldId id="328" r:id="rId4"/>
    <p:sldId id="319" r:id="rId5"/>
    <p:sldId id="327" r:id="rId6"/>
    <p:sldId id="298" r:id="rId7"/>
    <p:sldId id="330" r:id="rId8"/>
    <p:sldId id="299" r:id="rId9"/>
    <p:sldId id="331" r:id="rId10"/>
    <p:sldId id="318" r:id="rId11"/>
    <p:sldId id="332" r:id="rId12"/>
    <p:sldId id="320" r:id="rId13"/>
    <p:sldId id="333" r:id="rId14"/>
    <p:sldId id="321" r:id="rId15"/>
    <p:sldId id="334" r:id="rId16"/>
    <p:sldId id="326" r:id="rId17"/>
    <p:sldId id="335" r:id="rId18"/>
    <p:sldId id="322" r:id="rId19"/>
    <p:sldId id="33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0E8"/>
    <a:srgbClr val="DF7A60"/>
    <a:srgbClr val="FFC000"/>
    <a:srgbClr val="FFFFFF"/>
    <a:srgbClr val="65C4CA"/>
    <a:srgbClr val="784B23"/>
    <a:srgbClr val="EEC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730" autoAdjust="0"/>
  </p:normalViewPr>
  <p:slideViewPr>
    <p:cSldViewPr snapToGrid="0">
      <p:cViewPr>
        <p:scale>
          <a:sx n="61" d="100"/>
          <a:sy n="61" d="100"/>
        </p:scale>
        <p:origin x="-1248" y="-582"/>
      </p:cViewPr>
      <p:guideLst>
        <p:guide orient="horz" pos="2242"/>
        <p:guide pos="3848"/>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grpSp>
        <p:nvGrpSpPr>
          <p:cNvPr id="6" name="组合 5"/>
          <p:cNvGrpSpPr/>
          <p:nvPr userDrawn="1"/>
        </p:nvGrpSpPr>
        <p:grpSpPr>
          <a:xfrm>
            <a:off x="302260" y="3417570"/>
            <a:ext cx="2454275" cy="2700655"/>
            <a:chOff x="476" y="5382"/>
            <a:chExt cx="3865" cy="4253"/>
          </a:xfrm>
        </p:grpSpPr>
        <p:sp>
          <p:nvSpPr>
            <p:cNvPr id="7" name="Freeform 24"/>
            <p:cNvSpPr/>
            <p:nvPr userDrawn="1"/>
          </p:nvSpPr>
          <p:spPr bwMode="auto">
            <a:xfrm>
              <a:off x="681" y="5631"/>
              <a:ext cx="3482" cy="3928"/>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 name="Freeform 22"/>
            <p:cNvSpPr/>
            <p:nvPr userDrawn="1"/>
          </p:nvSpPr>
          <p:spPr bwMode="auto">
            <a:xfrm>
              <a:off x="2427" y="6231"/>
              <a:ext cx="560" cy="52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3" name="Freeform 23"/>
            <p:cNvSpPr/>
            <p:nvPr userDrawn="1"/>
          </p:nvSpPr>
          <p:spPr bwMode="auto">
            <a:xfrm>
              <a:off x="1054" y="5740"/>
              <a:ext cx="622" cy="6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7" name="Freeform 27"/>
            <p:cNvSpPr/>
            <p:nvPr userDrawn="1"/>
          </p:nvSpPr>
          <p:spPr bwMode="auto">
            <a:xfrm>
              <a:off x="681" y="5984"/>
              <a:ext cx="375" cy="589"/>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1" name="Freeform 28"/>
            <p:cNvSpPr/>
            <p:nvPr userDrawn="1"/>
          </p:nvSpPr>
          <p:spPr bwMode="auto">
            <a:xfrm>
              <a:off x="476" y="7546"/>
              <a:ext cx="532" cy="67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 name="Freeform 29"/>
            <p:cNvSpPr/>
            <p:nvPr userDrawn="1"/>
          </p:nvSpPr>
          <p:spPr bwMode="auto">
            <a:xfrm>
              <a:off x="2150" y="5421"/>
              <a:ext cx="416" cy="319"/>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5" name="Freeform 30"/>
            <p:cNvSpPr/>
            <p:nvPr userDrawn="1"/>
          </p:nvSpPr>
          <p:spPr bwMode="auto">
            <a:xfrm>
              <a:off x="1468" y="5382"/>
              <a:ext cx="755" cy="528"/>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 name="Freeform 32"/>
            <p:cNvSpPr/>
            <p:nvPr userDrawn="1"/>
          </p:nvSpPr>
          <p:spPr bwMode="auto">
            <a:xfrm>
              <a:off x="3241" y="5910"/>
              <a:ext cx="1100" cy="508"/>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7" name="Freeform 33"/>
            <p:cNvSpPr/>
            <p:nvPr userDrawn="1"/>
          </p:nvSpPr>
          <p:spPr bwMode="auto">
            <a:xfrm rot="15960000">
              <a:off x="2497" y="9319"/>
              <a:ext cx="255" cy="37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8" name="Freeform 34"/>
            <p:cNvSpPr/>
            <p:nvPr userDrawn="1"/>
          </p:nvSpPr>
          <p:spPr bwMode="auto">
            <a:xfrm>
              <a:off x="3729" y="7676"/>
              <a:ext cx="612" cy="4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grpSp>
      <p:sp>
        <p:nvSpPr>
          <p:cNvPr id="29" name="矩形 28"/>
          <p:cNvSpPr/>
          <p:nvPr userDrawn="1"/>
        </p:nvSpPr>
        <p:spPr>
          <a:xfrm>
            <a:off x="-635" y="-14605"/>
            <a:ext cx="12217400" cy="6866890"/>
          </a:xfrm>
          <a:prstGeom prst="rect">
            <a:avLst/>
          </a:prstGeom>
          <a:solidFill>
            <a:srgbClr val="FDF0E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userDrawn="1"/>
        </p:nvPicPr>
        <p:blipFill>
          <a:blip r:embed="rId2" cstate="print"/>
          <a:stretch>
            <a:fillRect/>
          </a:stretch>
        </p:blipFill>
        <p:spPr>
          <a:xfrm>
            <a:off x="-5715" y="1142365"/>
            <a:ext cx="12222480" cy="5715000"/>
          </a:xfrm>
          <a:prstGeom prst="rect">
            <a:avLst/>
          </a:prstGeom>
        </p:spPr>
      </p:pic>
      <p:sp>
        <p:nvSpPr>
          <p:cNvPr id="31" name="Freeform 24"/>
          <p:cNvSpPr/>
          <p:nvPr userDrawn="1"/>
        </p:nvSpPr>
        <p:spPr bwMode="auto">
          <a:xfrm>
            <a:off x="9787255" y="3797300"/>
            <a:ext cx="2211070" cy="249428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userDrawn="1"/>
        </p:nvSpPr>
        <p:spPr bwMode="auto">
          <a:xfrm>
            <a:off x="10895965" y="4229100"/>
            <a:ext cx="355600" cy="33274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userDrawn="1"/>
        </p:nvSpPr>
        <p:spPr bwMode="auto">
          <a:xfrm>
            <a:off x="10024110" y="3917315"/>
            <a:ext cx="394970" cy="4127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 name="Freeform 27"/>
          <p:cNvSpPr/>
          <p:nvPr userDrawn="1"/>
        </p:nvSpPr>
        <p:spPr bwMode="auto">
          <a:xfrm>
            <a:off x="9787255" y="4072255"/>
            <a:ext cx="238125" cy="374015"/>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userDrawn="1"/>
        </p:nvSpPr>
        <p:spPr bwMode="auto">
          <a:xfrm>
            <a:off x="9657080" y="5064125"/>
            <a:ext cx="337820" cy="42545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userDrawn="1"/>
        </p:nvSpPr>
        <p:spPr bwMode="auto">
          <a:xfrm>
            <a:off x="10720070" y="3714750"/>
            <a:ext cx="264160" cy="202565"/>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userDrawn="1"/>
        </p:nvSpPr>
        <p:spPr bwMode="auto">
          <a:xfrm>
            <a:off x="10287000" y="3689985"/>
            <a:ext cx="479425" cy="33528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userDrawn="1"/>
        </p:nvSpPr>
        <p:spPr bwMode="auto">
          <a:xfrm>
            <a:off x="11412855" y="4025265"/>
            <a:ext cx="698500" cy="32258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userDrawn="1"/>
        </p:nvSpPr>
        <p:spPr bwMode="auto">
          <a:xfrm rot="15960000">
            <a:off x="10940415" y="6189980"/>
            <a:ext cx="161925" cy="24003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userDrawn="1"/>
        </p:nvSpPr>
        <p:spPr bwMode="auto">
          <a:xfrm>
            <a:off x="11722735" y="5146675"/>
            <a:ext cx="388620" cy="26035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1" name="圆角矩形 40"/>
          <p:cNvSpPr/>
          <p:nvPr userDrawn="1"/>
        </p:nvSpPr>
        <p:spPr>
          <a:xfrm>
            <a:off x="3617595" y="682625"/>
            <a:ext cx="4996180" cy="3651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userDrawn="1"/>
        </p:nvPicPr>
        <p:blipFill rotWithShape="1">
          <a:blip r:embed="rId3" cstate="screen"/>
          <a:srcRect/>
          <a:stretch>
            <a:fillRect/>
          </a:stretch>
        </p:blipFill>
        <p:spPr>
          <a:xfrm>
            <a:off x="2766060" y="4218305"/>
            <a:ext cx="6781800" cy="2878455"/>
          </a:xfrm>
          <a:prstGeom prst="rect">
            <a:avLst/>
          </a:prstGeom>
        </p:spPr>
      </p:pic>
      <p:cxnSp>
        <p:nvCxnSpPr>
          <p:cNvPr id="43" name="直接连接符 42"/>
          <p:cNvCxnSpPr/>
          <p:nvPr userDrawn="1"/>
        </p:nvCxnSpPr>
        <p:spPr>
          <a:xfrm>
            <a:off x="3720465" y="2638425"/>
            <a:ext cx="4777740" cy="0"/>
          </a:xfrm>
          <a:prstGeom prst="line">
            <a:avLst/>
          </a:prstGeom>
          <a:ln w="19050">
            <a:solidFill>
              <a:schemeClr val="accent1"/>
            </a:solidFill>
          </a:ln>
          <a:effectLst>
            <a:reflection blurRad="6350" stA="50000" endA="300" endPos="38500" dist="50800" dir="5400000" sy="-100000" algn="bl" rotWithShape="0"/>
          </a:effectLst>
        </p:spPr>
        <p:style>
          <a:lnRef idx="1">
            <a:schemeClr val="dk1"/>
          </a:lnRef>
          <a:fillRef idx="0">
            <a:schemeClr val="dk1"/>
          </a:fillRef>
          <a:effectRef idx="0">
            <a:schemeClr val="dk1"/>
          </a:effectRef>
          <a:fontRef idx="minor">
            <a:schemeClr val="tx1"/>
          </a:fontRef>
        </p:style>
      </p:cxnSp>
      <p:sp>
        <p:nvSpPr>
          <p:cNvPr id="44" name="文本框 43"/>
          <p:cNvSpPr txBox="1"/>
          <p:nvPr userDrawn="1"/>
        </p:nvSpPr>
        <p:spPr>
          <a:xfrm>
            <a:off x="8993505" y="118110"/>
            <a:ext cx="3167380" cy="460375"/>
          </a:xfrm>
          <a:prstGeom prst="rect">
            <a:avLst/>
          </a:prstGeom>
          <a:noFill/>
        </p:spPr>
        <p:txBody>
          <a:bodyPr wrap="square" rtlCol="0">
            <a:spAutoFit/>
          </a:bodyPr>
          <a:lstStyle/>
          <a:p>
            <a:pPr algn="l"/>
            <a:r>
              <a:rPr lang="en-US" altLang="zh-CN" sz="2400" dirty="0">
                <a:solidFill>
                  <a:srgbClr val="784B23"/>
                </a:solidFill>
                <a:latin typeface="楷体" panose="02010609060101010101" charset="-122"/>
                <a:ea typeface="楷体" panose="02010609060101010101" charset="-122"/>
                <a:cs typeface="楷体" panose="02010609060101010101" charset="-122"/>
              </a:rPr>
              <a:t> </a:t>
            </a:r>
            <a:r>
              <a:rPr lang="en-US" sz="2400" dirty="0">
                <a:solidFill>
                  <a:srgbClr val="784B23"/>
                </a:solidFill>
                <a:latin typeface="楷体" panose="02010609060101010101" charset="-122"/>
                <a:ea typeface="楷体" panose="02010609060101010101" charset="-122"/>
                <a:cs typeface="楷体" panose="02010609060101010101" charset="-122"/>
              </a:rPr>
              <a:t>www.youyi100.com</a:t>
            </a:r>
            <a:endParaRPr lang="en-US" sz="2400" dirty="0">
              <a:solidFill>
                <a:srgbClr val="784B23"/>
              </a:solidFill>
              <a:latin typeface="楷体" panose="02010609060101010101" charset="-122"/>
              <a:ea typeface="楷体" panose="02010609060101010101" charset="-122"/>
              <a:cs typeface="楷体" panose="02010609060101010101" charset="-122"/>
            </a:endParaRPr>
          </a:p>
        </p:txBody>
      </p:sp>
      <p:pic>
        <p:nvPicPr>
          <p:cNvPr id="45" name="图片 17" descr="图片1"/>
          <p:cNvPicPr>
            <a:picLocks noChangeAspect="1"/>
          </p:cNvPicPr>
          <p:nvPr userDrawn="1"/>
        </p:nvPicPr>
        <p:blipFill>
          <a:blip r:embed="rId4" cstate="print"/>
          <a:stretch>
            <a:fillRect/>
          </a:stretch>
        </p:blipFill>
        <p:spPr>
          <a:xfrm>
            <a:off x="237490" y="118110"/>
            <a:ext cx="914400" cy="41148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0E8">
            <a:alpha val="73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3.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191115" y="5979795"/>
            <a:ext cx="2089150" cy="886460"/>
          </a:xfrm>
          <a:prstGeom prst="rect">
            <a:avLst/>
          </a:prstGeom>
        </p:spPr>
      </p:pic>
      <p:pic>
        <p:nvPicPr>
          <p:cNvPr id="2" name="图片 1" descr="图片1"/>
          <p:cNvPicPr>
            <a:picLocks noChangeAspect="1"/>
          </p:cNvPicPr>
          <p:nvPr/>
        </p:nvPicPr>
        <p:blipFill>
          <a:blip r:embed="rId2" cstate="print"/>
          <a:stretch>
            <a:fillRect/>
          </a:stretch>
        </p:blipFill>
        <p:spPr>
          <a:xfrm>
            <a:off x="5715" y="-25400"/>
            <a:ext cx="12192000" cy="6891655"/>
          </a:xfrm>
          <a:prstGeom prst="rect">
            <a:avLst/>
          </a:prstGeom>
        </p:spPr>
      </p:pic>
      <p:pic>
        <p:nvPicPr>
          <p:cNvPr id="3"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104450" name="文本框 1"/>
          <p:cNvSpPr txBox="1"/>
          <p:nvPr/>
        </p:nvSpPr>
        <p:spPr>
          <a:xfrm>
            <a:off x="11430" y="4138930"/>
            <a:ext cx="12186285" cy="1322070"/>
          </a:xfrm>
          <a:prstGeom prst="rect">
            <a:avLst/>
          </a:prstGeom>
          <a:solidFill>
            <a:srgbClr val="F2F2F2">
              <a:alpha val="46999"/>
            </a:srgbClr>
          </a:solidFill>
          <a:ln w="9525">
            <a:noFill/>
          </a:ln>
        </p:spPr>
        <p:txBody>
          <a:bodyPr wrap="square" anchor="t">
            <a:spAutoFit/>
          </a:bodyPr>
          <a:lstStyle/>
          <a:p>
            <a:endParaRPr lang="zh-CN" altLang="en-US" sz="8000" dirty="0">
              <a:latin typeface="Arial" panose="020B0604020202020204" pitchFamily="34" charset="0"/>
              <a:ea typeface="宋体" panose="02010600030101010101" pitchFamily="2" charset="-122"/>
            </a:endParaRPr>
          </a:p>
        </p:txBody>
      </p:sp>
      <p:sp>
        <p:nvSpPr>
          <p:cNvPr id="104451" name="标题 1"/>
          <p:cNvSpPr>
            <a:spLocks noGrp="1"/>
          </p:cNvSpPr>
          <p:nvPr/>
        </p:nvSpPr>
        <p:spPr>
          <a:xfrm>
            <a:off x="5206683" y="4138930"/>
            <a:ext cx="2322512" cy="717550"/>
          </a:xfrm>
          <a:prstGeom prst="rect">
            <a:avLst/>
          </a:prstGeom>
          <a:noFill/>
          <a:ln w="9525">
            <a:noFill/>
          </a:ln>
        </p:spPr>
        <p:txBody>
          <a:bodyPr anchor="t"/>
          <a:lstStyle>
            <a:lvl1pPr lvl="0">
              <a:defRPr/>
            </a:lvl1pPr>
          </a:lstStyle>
          <a:p>
            <a:pPr lvl="0" eaLnBrk="1" hangingPunct="1"/>
            <a:r>
              <a:rPr lang="zh-CN" altLang="en-US" sz="4400" b="1" dirty="0">
                <a:latin typeface="楷体" panose="02010609060101010101" charset="-122"/>
                <a:ea typeface="楷体" panose="02010609060101010101" charset="-122"/>
              </a:rPr>
              <a:t>无题</a:t>
            </a:r>
            <a:endParaRPr lang="zh-CN" altLang="en-US" sz="4400" b="1" dirty="0">
              <a:latin typeface="楷体" panose="02010609060101010101" charset="-122"/>
              <a:ea typeface="楷体" panose="02010609060101010101" charset="-122"/>
            </a:endParaRPr>
          </a:p>
        </p:txBody>
      </p:sp>
      <p:cxnSp>
        <p:nvCxnSpPr>
          <p:cNvPr id="4" name="直接连接符 3"/>
          <p:cNvCxnSpPr/>
          <p:nvPr/>
        </p:nvCxnSpPr>
        <p:spPr>
          <a:xfrm>
            <a:off x="4922838" y="4856480"/>
            <a:ext cx="20034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89" name="文本框 1"/>
          <p:cNvSpPr txBox="1"/>
          <p:nvPr/>
        </p:nvSpPr>
        <p:spPr>
          <a:xfrm>
            <a:off x="2087880" y="1102360"/>
            <a:ext cx="8035925" cy="3784600"/>
          </a:xfrm>
          <a:prstGeom prst="rect">
            <a:avLst/>
          </a:prstGeom>
          <a:noFill/>
          <a:ln w="9525">
            <a:noFill/>
          </a:ln>
        </p:spPr>
        <p:txBody>
          <a:bodyPr wrap="square" anchor="t">
            <a:spAutoFit/>
          </a:bodyPr>
          <a:lstStyle/>
          <a:p>
            <a:pPr>
              <a:lnSpc>
                <a:spcPct val="150000"/>
              </a:lnSpc>
              <a:buClr>
                <a:srgbClr val="00CCFF"/>
              </a:buClr>
              <a:buFont typeface="Wingdings" panose="05000000000000000000" charset="0"/>
              <a:buNone/>
            </a:pP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“春蚕”句首先是人的眷恋感情之缠绵同春蚕吐丝绵绵不尽之间的联想，又从蚕吐丝到“死”方止而推移到人的感情之生死不渝，因此写出了“到死丝方尽”，使这一形象具有了多种比喻的意义。</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pic>
        <p:nvPicPr>
          <p:cNvPr id="115713" name="图片 2"/>
          <p:cNvPicPr>
            <a:picLocks noChangeAspect="1"/>
          </p:cNvPicPr>
          <p:nvPr/>
        </p:nvPicPr>
        <p:blipFill>
          <a:blip r:embed="rId3" cstate="print"/>
          <a:srcRect t="2864"/>
          <a:stretch>
            <a:fillRect/>
          </a:stretch>
        </p:blipFill>
        <p:spPr>
          <a:xfrm>
            <a:off x="1687513" y="353695"/>
            <a:ext cx="4979987" cy="3987800"/>
          </a:xfrm>
          <a:prstGeom prst="rect">
            <a:avLst/>
          </a:prstGeom>
          <a:noFill/>
          <a:ln w="9525">
            <a:noFill/>
          </a:ln>
        </p:spPr>
      </p:pic>
      <p:pic>
        <p:nvPicPr>
          <p:cNvPr id="3" name="图片 2"/>
          <p:cNvPicPr>
            <a:picLocks noChangeAspect="1"/>
          </p:cNvPicPr>
          <p:nvPr/>
        </p:nvPicPr>
        <p:blipFill>
          <a:blip r:embed="rId4" cstate="print"/>
          <a:srcRect l="11018" t="6506" r="9055" b="19536"/>
          <a:stretch>
            <a:fillRect/>
          </a:stretch>
        </p:blipFill>
        <p:spPr>
          <a:xfrm>
            <a:off x="5229225" y="2920364"/>
            <a:ext cx="4671695" cy="3307081"/>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116737" name="文本框 1"/>
          <p:cNvSpPr txBox="1"/>
          <p:nvPr/>
        </p:nvSpPr>
        <p:spPr>
          <a:xfrm>
            <a:off x="2110423" y="633730"/>
            <a:ext cx="8035925" cy="4916170"/>
          </a:xfrm>
          <a:prstGeom prst="rect">
            <a:avLst/>
          </a:prstGeom>
          <a:noFill/>
          <a:ln w="9525">
            <a:noFill/>
          </a:ln>
        </p:spPr>
        <p:txBody>
          <a:bodyPr wrap="square" anchor="t">
            <a:spAutoFit/>
          </a:bodyPr>
          <a:lstStyle/>
          <a:p>
            <a:pPr>
              <a:lnSpc>
                <a:spcPct val="140000"/>
              </a:lnSpc>
              <a:buClr>
                <a:srgbClr val="00CCFF"/>
              </a:buClr>
              <a:buFont typeface="Wingdings" panose="05000000000000000000" charset="0"/>
              <a:buNone/>
            </a:pP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蜡炬成灰泪始干”同样是用蜡烛作比喻，却不是单一地以蜡泪比拟痛苦，而是还进一步以“成灰始干”反映痛苦的感情终生以随，联想比前人深微复杂得多，形象的底蕴也因此而丰富得多了。以上四句着重揭示内心的感情活动，使难以言说的复杂感情具体化，写得很精彩。</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267"/>
          <p:cNvGrpSpPr/>
          <p:nvPr/>
        </p:nvGrpSpPr>
        <p:grpSpPr>
          <a:xfrm>
            <a:off x="10668000" y="5046133"/>
            <a:ext cx="1304925" cy="1693122"/>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7" name="文本框 1"/>
          <p:cNvSpPr txBox="1"/>
          <p:nvPr/>
        </p:nvSpPr>
        <p:spPr>
          <a:xfrm>
            <a:off x="2762250" y="936943"/>
            <a:ext cx="6667500" cy="584200"/>
          </a:xfrm>
          <a:prstGeom prst="rect">
            <a:avLst/>
          </a:prstGeom>
          <a:solidFill>
            <a:schemeClr val="accent6">
              <a:lumMod val="20000"/>
              <a:lumOff val="80000"/>
            </a:schemeClr>
          </a:solidFill>
          <a:ln w="9525">
            <a:noFill/>
          </a:ln>
        </p:spPr>
        <p:txBody>
          <a:bodyPr wrap="square" anchor="t">
            <a:spAutoFit/>
          </a:bodyPr>
          <a:lstStyle/>
          <a:p>
            <a:pPr>
              <a:buClr>
                <a:srgbClr val="00CCFF"/>
              </a:buClr>
              <a:buFont typeface="Wingdings" panose="05000000000000000000" charset="0"/>
              <a:buNone/>
            </a:pPr>
            <a:r>
              <a:rPr lang="zh-CN" altLang="zh-CN" sz="3200" b="1" noProof="1">
                <a:latin typeface="黑体" panose="02010609060101010101" pitchFamily="49" charset="-122"/>
                <a:ea typeface="黑体" panose="02010609060101010101" pitchFamily="49" charset="-122"/>
                <a:cs typeface="+mn-cs"/>
                <a:sym typeface="+mn-ea"/>
              </a:rPr>
              <a:t>晓镜但愁云鬓改，夜吟应觉月光寒。</a:t>
            </a:r>
            <a:endParaRPr lang="zh-CN" altLang="zh-CN" sz="3200" b="1" noProof="1">
              <a:latin typeface="宋体" panose="02010600030101010101" pitchFamily="2" charset="-122"/>
              <a:ea typeface="宋体" panose="02010600030101010101" pitchFamily="2" charset="-122"/>
              <a:sym typeface="宋体" panose="02010600030101010101" pitchFamily="2" charset="-122"/>
            </a:endParaRPr>
          </a:p>
        </p:txBody>
      </p:sp>
      <p:sp>
        <p:nvSpPr>
          <p:cNvPr id="3" name="文本框 1"/>
          <p:cNvSpPr txBox="1"/>
          <p:nvPr/>
        </p:nvSpPr>
        <p:spPr>
          <a:xfrm>
            <a:off x="1789748" y="1772285"/>
            <a:ext cx="8132762" cy="3784600"/>
          </a:xfrm>
          <a:prstGeom prst="rect">
            <a:avLst/>
          </a:prstGeom>
          <a:noFill/>
          <a:ln w="9525">
            <a:noFill/>
          </a:ln>
        </p:spPr>
        <p:txBody>
          <a:bodyPr wrap="square" anchor="t">
            <a:spAutoFit/>
          </a:bodyPr>
          <a:lstStyle/>
          <a:p>
            <a:pPr>
              <a:lnSpc>
                <a:spcPct val="150000"/>
              </a:lnSpc>
              <a:buClr>
                <a:srgbClr val="00CCFF"/>
              </a:buClr>
              <a:buFont typeface="Wingdings" panose="05000000000000000000" charset="0"/>
              <a:buNone/>
            </a:pPr>
            <a:r>
              <a:rPr lang="en-US" altLang="zh-CN" sz="3200" b="1" dirty="0">
                <a:latin typeface="宋体" panose="02010600030101010101" pitchFamily="2" charset="-122"/>
                <a:ea typeface="宋体" panose="02010600030101010101" pitchFamily="2" charset="-122"/>
                <a:sym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上句写出了年轻女子</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晓妆对镜，抚鬓自伤</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的形象，从中暗示出女方的思念和忧愁。自己于夜间因痛苦而憔悴，清晨又为憔悴而痛苦。这种昼夜廻环、缠绵往复的感情，仍然表现着痛苦而执着的心曲。</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118785" name="文本框 2"/>
          <p:cNvSpPr txBox="1"/>
          <p:nvPr/>
        </p:nvSpPr>
        <p:spPr>
          <a:xfrm>
            <a:off x="1927860" y="703263"/>
            <a:ext cx="8039100" cy="4892675"/>
          </a:xfrm>
          <a:prstGeom prst="rect">
            <a:avLst/>
          </a:prstGeom>
          <a:noFill/>
          <a:ln w="9525">
            <a:noFill/>
          </a:ln>
        </p:spPr>
        <p:txBody>
          <a:bodyPr wrap="square" anchor="t">
            <a:spAutoFit/>
          </a:bodyPr>
          <a:lstStyle/>
          <a:p>
            <a:pPr>
              <a:lnSpc>
                <a:spcPct val="130000"/>
              </a:lnSpc>
              <a:buClr>
                <a:srgbClr val="00CCFF"/>
              </a:buClr>
              <a:buFont typeface="Wingdings" panose="05000000000000000000" charset="0"/>
              <a:buNone/>
            </a:pPr>
            <a:r>
              <a:rPr lang="en-US" altLang="zh-CN" sz="3000" b="1" dirty="0">
                <a:latin typeface="楷体" panose="02010609060101010101" charset="-122"/>
                <a:ea typeface="楷体" panose="02010609060101010101" charset="-122"/>
                <a:cs typeface="楷体" panose="02010609060101010101" charset="-122"/>
              </a:rPr>
              <a:t>    </a:t>
            </a:r>
            <a:r>
              <a:rPr lang="zh-CN" altLang="zh-CN" sz="3000" b="1" dirty="0">
                <a:latin typeface="楷体" panose="02010609060101010101" charset="-122"/>
                <a:ea typeface="楷体" panose="02010609060101010101" charset="-122"/>
                <a:cs typeface="楷体" panose="02010609060101010101" charset="-122"/>
              </a:rPr>
              <a:t>下句是借生理上冷的感觉反映心理上的凄凉之感。“应”字是揣度、料想的口气，表明这一切都是自己对于对方的想象。想象如此生动，体现了她对于情人的思念之切和了解之深。 直接写出年轻女子寒夜相思的悲凉情境，深夜沉吟，孤寂无伴，会感觉月光的刺骨清寒。细腻地描写对方的愁苦，可见诗人对女方的体贴入微，也就更加表现出诗人感情的深挚。</a:t>
            </a:r>
            <a:endParaRPr lang="zh-CN"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Group 10"/>
          <p:cNvGrpSpPr/>
          <p:nvPr/>
        </p:nvGrpSpPr>
        <p:grpSpPr>
          <a:xfrm>
            <a:off x="10595610" y="4842510"/>
            <a:ext cx="1421130" cy="1915795"/>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5"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9"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103425" name="文本框 1"/>
          <p:cNvSpPr txBox="1"/>
          <p:nvPr/>
        </p:nvSpPr>
        <p:spPr>
          <a:xfrm>
            <a:off x="2810828" y="922338"/>
            <a:ext cx="6681788" cy="584200"/>
          </a:xfrm>
          <a:prstGeom prst="rect">
            <a:avLst/>
          </a:prstGeom>
          <a:solidFill>
            <a:schemeClr val="accent6">
              <a:lumMod val="20000"/>
              <a:lumOff val="80000"/>
            </a:schemeClr>
          </a:solidFill>
          <a:ln w="9525">
            <a:noFill/>
          </a:ln>
        </p:spPr>
        <p:txBody>
          <a:bodyPr wrap="square" anchor="t">
            <a:spAutoFit/>
          </a:bodyPr>
          <a:lstStyle/>
          <a:p>
            <a:pPr>
              <a:buClr>
                <a:srgbClr val="00CCFF"/>
              </a:buClr>
              <a:buFont typeface="Wingdings" panose="05000000000000000000" charset="0"/>
              <a:buNone/>
            </a:pPr>
            <a:r>
              <a:rPr lang="zh-CN" altLang="zh-CN" sz="3200" b="1" noProof="1">
                <a:latin typeface="黑体" panose="02010609060101010101" pitchFamily="49" charset="-122"/>
                <a:ea typeface="黑体" panose="02010609060101010101" pitchFamily="49" charset="-122"/>
                <a:cs typeface="+mn-cs"/>
                <a:sym typeface="+mn-ea"/>
              </a:rPr>
              <a:t>蓬山此去无多路，青鸟殷勤为探看。</a:t>
            </a:r>
            <a:endParaRPr lang="zh-CN" altLang="zh-CN" sz="3200" b="1" noProof="1">
              <a:latin typeface="宋体" panose="02010600030101010101" pitchFamily="2" charset="-122"/>
              <a:ea typeface="宋体" panose="02010600030101010101" pitchFamily="2" charset="-122"/>
              <a:sym typeface="宋体" panose="02010600030101010101" pitchFamily="2" charset="-122"/>
            </a:endParaRPr>
          </a:p>
        </p:txBody>
      </p:sp>
      <p:pic>
        <p:nvPicPr>
          <p:cNvPr id="120834" name="图片 1"/>
          <p:cNvPicPr>
            <a:picLocks noChangeAspect="1"/>
          </p:cNvPicPr>
          <p:nvPr/>
        </p:nvPicPr>
        <p:blipFill>
          <a:blip r:embed="rId1" cstate="print"/>
          <a:stretch>
            <a:fillRect/>
          </a:stretch>
        </p:blipFill>
        <p:spPr>
          <a:xfrm>
            <a:off x="3010853" y="1631950"/>
            <a:ext cx="6281737" cy="419100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121857" name="文本框 2"/>
          <p:cNvSpPr txBox="1"/>
          <p:nvPr/>
        </p:nvSpPr>
        <p:spPr>
          <a:xfrm>
            <a:off x="1958023" y="865188"/>
            <a:ext cx="7978775" cy="4523105"/>
          </a:xfrm>
          <a:prstGeom prst="rect">
            <a:avLst/>
          </a:prstGeom>
          <a:noFill/>
          <a:ln w="9525">
            <a:noFill/>
          </a:ln>
        </p:spPr>
        <p:txBody>
          <a:bodyPr wrap="square" anchor="t">
            <a:spAutoFit/>
          </a:bodyPr>
          <a:lstStyle/>
          <a:p>
            <a:pPr>
              <a:lnSpc>
                <a:spcPct val="150000"/>
              </a:lnSpc>
              <a:buClr>
                <a:srgbClr val="00CCFF"/>
              </a:buClr>
              <a:buFont typeface="Wingdings" panose="05000000000000000000" charset="0"/>
              <a:buNone/>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尾联想象愈具体，思念愈深切，便愈会燃起会面的渴望，这就是其内容。这个寄希望于使者的结尾，并没有改变“相见时难”的痛苦境遇，不过是无望中的希望，前途依旧渺茫。诗已经结束了，抒情主人公的痛苦与追求还将继续下去。</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课堂小结</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2" name="图片 1"/>
          <p:cNvPicPr>
            <a:picLocks noChangeAspect="1"/>
          </p:cNvPicPr>
          <p:nvPr/>
        </p:nvPicPr>
        <p:blipFill>
          <a:blip r:embed="rId2"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86018" name="文本框 1"/>
          <p:cNvSpPr txBox="1"/>
          <p:nvPr/>
        </p:nvSpPr>
        <p:spPr>
          <a:xfrm>
            <a:off x="1912938" y="1748790"/>
            <a:ext cx="7974012" cy="3023235"/>
          </a:xfrm>
          <a:prstGeom prst="rect">
            <a:avLst/>
          </a:prstGeom>
          <a:noFill/>
          <a:ln w="9525">
            <a:noFill/>
          </a:ln>
        </p:spPr>
        <p:txBody>
          <a:bodyPr wrap="square" lIns="68580" tIns="34290" rIns="68580" bIns="34290" anchor="t">
            <a:spAutoFit/>
          </a:bodyPr>
          <a:lstStyle/>
          <a:p>
            <a:pPr>
              <a:lnSpc>
                <a:spcPct val="150000"/>
              </a:lnSpc>
              <a:spcBef>
                <a:spcPts val="1800"/>
              </a:spcBef>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这首诗，从头至尾都融铸着痛苦、失望而又缠绵、执着的感情，诗中每一联都是这种感情状态的反映，但是各联的具体意境又彼此有别。</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6018"/>
                                        </p:tgtEl>
                                        <p:attrNameLst>
                                          <p:attrName>style.visibility</p:attrName>
                                        </p:attrNameLst>
                                      </p:cBhvr>
                                      <p:to>
                                        <p:strVal val="visible"/>
                                      </p:to>
                                    </p:set>
                                    <p:anim calcmode="discrete" valueType="clr">
                                      <p:cBhvr override="childStyle">
                                        <p:cTn id="7" dur="100"/>
                                        <p:tgtEl>
                                          <p:spTgt spid="86018"/>
                                        </p:tgtEl>
                                        <p:attrNameLst>
                                          <p:attrName>style.color</p:attrName>
                                        </p:attrNameLst>
                                      </p:cBhvr>
                                      <p:tavLst>
                                        <p:tav tm="0">
                                          <p:val>
                                            <p:clrVal>
                                              <a:srgbClr val="00CCFF"/>
                                            </p:clrVal>
                                          </p:val>
                                        </p:tav>
                                        <p:tav tm="50000">
                                          <p:val>
                                            <p:clrVal>
                                              <a:srgbClr val="0000FF"/>
                                            </p:clrVal>
                                          </p:val>
                                        </p:tav>
                                      </p:tavLst>
                                    </p:anim>
                                    <p:anim calcmode="discrete" valueType="clr">
                                      <p:cBhvr>
                                        <p:cTn id="8" dur="100"/>
                                        <p:tgtEl>
                                          <p:spTgt spid="86018"/>
                                        </p:tgtEl>
                                        <p:attrNameLst>
                                          <p:attrName>fillcolor</p:attrName>
                                        </p:attrNameLst>
                                      </p:cBhvr>
                                      <p:tavLst>
                                        <p:tav tm="0">
                                          <p:val>
                                            <p:clrVal>
                                              <a:schemeClr val="accent2"/>
                                            </p:clrVal>
                                          </p:val>
                                        </p:tav>
                                        <p:tav tm="50000">
                                          <p:val>
                                            <p:clrVal>
                                              <a:schemeClr val="hlink"/>
                                            </p:clrVal>
                                          </p:val>
                                        </p:tav>
                                      </p:tavLst>
                                    </p:anim>
                                    <p:set>
                                      <p:cBhvr>
                                        <p:cTn id="9" dur="100"/>
                                        <p:tgtEl>
                                          <p:spTgt spid="860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123905" name="文本框 1"/>
          <p:cNvSpPr txBox="1"/>
          <p:nvPr/>
        </p:nvSpPr>
        <p:spPr>
          <a:xfrm>
            <a:off x="1927543" y="1220153"/>
            <a:ext cx="7989887" cy="3761740"/>
          </a:xfrm>
          <a:prstGeom prst="rect">
            <a:avLst/>
          </a:prstGeom>
          <a:noFill/>
          <a:ln w="9525">
            <a:noFill/>
          </a:ln>
        </p:spPr>
        <p:txBody>
          <a:bodyPr wrap="square" lIns="68580" tIns="34290" rIns="68580" bIns="34290" anchor="t">
            <a:spAutoFit/>
          </a:bodyPr>
          <a:lstStyle/>
          <a:p>
            <a:pPr>
              <a:lnSpc>
                <a:spcPct val="150000"/>
              </a:lnSpc>
              <a:spcBef>
                <a:spcPts val="1800"/>
              </a:spcBef>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它们从不同的方面反复表现着融贯全诗的复杂感情，同时又以彼此之间的密切衔接而纵向地反映以这种复杂感情为内容的心理过程。这样的抒情，连绵往复，细微精深，成功地再现了心底的绵邈深情。</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156845" y="129540"/>
            <a:ext cx="3271520" cy="681990"/>
            <a:chOff x="247" y="204"/>
            <a:chExt cx="5152" cy="1074"/>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走近作者</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9" name="椭圆 52"/>
            <p:cNvSpPr/>
            <p:nvPr/>
          </p:nvSpPr>
          <p:spPr>
            <a:xfrm>
              <a:off x="247" y="204"/>
              <a:ext cx="804" cy="977"/>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7172" name="文本框 2"/>
          <p:cNvSpPr txBox="1"/>
          <p:nvPr/>
        </p:nvSpPr>
        <p:spPr>
          <a:xfrm>
            <a:off x="2150110" y="1429385"/>
            <a:ext cx="4921250" cy="3784600"/>
          </a:xfrm>
          <a:prstGeom prst="rect">
            <a:avLst/>
          </a:prstGeom>
          <a:noFill/>
          <a:ln w="9525">
            <a:noFill/>
          </a:ln>
        </p:spPr>
        <p:txBody>
          <a:bodyPr wrap="square" anchor="t">
            <a:spAutoFit/>
          </a:bodyPr>
          <a:lstStyle/>
          <a:p>
            <a:pPr>
              <a:lnSpc>
                <a:spcPct val="150000"/>
              </a:lnSpc>
            </a:pPr>
            <a:r>
              <a:rPr lang="zh-CN" altLang="zh-CN" sz="3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【李商隐】</a:t>
            </a:r>
            <a:r>
              <a:rPr lang="zh-CN" altLang="zh-CN" sz="3200" b="1">
                <a:latin typeface="楷体" panose="02010609060101010101" charset="-122"/>
                <a:ea typeface="楷体" panose="02010609060101010101" charset="-122"/>
                <a:cs typeface="楷体" panose="02010609060101010101" charset="-122"/>
                <a:sym typeface="宋体" panose="02010600030101010101" pitchFamily="2" charset="-122"/>
              </a:rPr>
              <a:t>字义山，擅长骈文写作，诗作文学价值也很高，他和杜牧合称“小李杜”，与温庭筠合称为“温李”。</a:t>
            </a:r>
            <a:endParaRPr lang="zh-CN" altLang="zh-CN" sz="3200" b="1">
              <a:latin typeface="楷体" panose="02010609060101010101" charset="-122"/>
              <a:ea typeface="楷体" panose="02010609060101010101" charset="-122"/>
              <a:cs typeface="楷体" panose="02010609060101010101" charset="-122"/>
              <a:sym typeface="宋体" panose="02010600030101010101" pitchFamily="2" charset="-122"/>
            </a:endParaRPr>
          </a:p>
        </p:txBody>
      </p:sp>
      <p:pic>
        <p:nvPicPr>
          <p:cNvPr id="3" name="图片 2"/>
          <p:cNvPicPr>
            <a:picLocks noChangeAspect="1"/>
          </p:cNvPicPr>
          <p:nvPr/>
        </p:nvPicPr>
        <p:blipFill>
          <a:blip r:embed="rId2" cstate="print"/>
          <a:srcRect l="6853"/>
          <a:stretch>
            <a:fillRect/>
          </a:stretch>
        </p:blipFill>
        <p:spPr>
          <a:xfrm>
            <a:off x="7443319" y="1528940"/>
            <a:ext cx="2809875" cy="3492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ppt_w</p:attrName>
                                        </p:attrNameLst>
                                      </p:cBhvr>
                                      <p:tavLst>
                                        <p:tav tm="0">
                                          <p:val>
                                            <p:strVal val="#ppt_w*0.05"/>
                                          </p:val>
                                        </p:tav>
                                        <p:tav tm="100000">
                                          <p:val>
                                            <p:strVal val="#ppt_w"/>
                                          </p:val>
                                        </p:tav>
                                      </p:tavLst>
                                    </p:anim>
                                    <p:anim calcmode="lin" valueType="num">
                                      <p:cBhvr>
                                        <p:cTn id="8" dur="500" fill="hold"/>
                                        <p:tgtEl>
                                          <p:spTgt spid="7172"/>
                                        </p:tgtEl>
                                        <p:attrNameLst>
                                          <p:attrName>ppt_h</p:attrName>
                                        </p:attrNameLst>
                                      </p:cBhvr>
                                      <p:tavLst>
                                        <p:tav tm="0">
                                          <p:val>
                                            <p:strVal val="#ppt_h"/>
                                          </p:val>
                                        </p:tav>
                                        <p:tav tm="100000">
                                          <p:val>
                                            <p:strVal val="#ppt_h"/>
                                          </p:val>
                                        </p:tav>
                                      </p:tavLst>
                                    </p:anim>
                                    <p:anim calcmode="lin" valueType="num">
                                      <p:cBhvr>
                                        <p:cTn id="9" dur="500" fill="hold"/>
                                        <p:tgtEl>
                                          <p:spTgt spid="7172"/>
                                        </p:tgtEl>
                                        <p:attrNameLst>
                                          <p:attrName>ppt_x</p:attrName>
                                        </p:attrNameLst>
                                      </p:cBhvr>
                                      <p:tavLst>
                                        <p:tav tm="0">
                                          <p:val>
                                            <p:strVal val="#ppt_x-.2"/>
                                          </p:val>
                                        </p:tav>
                                        <p:tav tm="100000">
                                          <p:val>
                                            <p:strVal val="#ppt_x"/>
                                          </p:val>
                                        </p:tav>
                                      </p:tavLst>
                                    </p:anim>
                                    <p:anim calcmode="lin" valueType="num">
                                      <p:cBhvr>
                                        <p:cTn id="10" dur="500" fill="hold"/>
                                        <p:tgtEl>
                                          <p:spTgt spid="7172"/>
                                        </p:tgtEl>
                                        <p:attrNameLst>
                                          <p:attrName>ppt_y</p:attrName>
                                        </p:attrNameLst>
                                      </p:cBhvr>
                                      <p:tavLst>
                                        <p:tav tm="0">
                                          <p:val>
                                            <p:strVal val="#ppt_y"/>
                                          </p:val>
                                        </p:tav>
                                        <p:tav tm="100000">
                                          <p:val>
                                            <p:strVal val="#ppt_y"/>
                                          </p:val>
                                        </p:tav>
                                      </p:tavLst>
                                    </p:anim>
                                    <p:animEffect transition="in" filter="fade">
                                      <p:cBhvr>
                                        <p:cTn id="11" dur="500"/>
                                        <p:tgtEl>
                                          <p:spTgt spid="7172"/>
                                        </p:tgtEl>
                                      </p:cBhvr>
                                    </p:animEffect>
                                  </p:childTnLst>
                                </p:cTn>
                              </p:par>
                            </p:childTnLst>
                          </p:cTn>
                        </p:par>
                        <p:par>
                          <p:cTn id="12" fill="hold">
                            <p:stCondLst>
                              <p:cond delay="500"/>
                            </p:stCondLst>
                            <p:childTnLst>
                              <p:par>
                                <p:cTn id="13" presetID="5"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13" name="图片 12"/>
          <p:cNvPicPr>
            <a:picLocks noChangeAspect="1"/>
          </p:cNvPicPr>
          <p:nvPr/>
        </p:nvPicPr>
        <p:blipFill>
          <a:blip r:embed="rId2" cstate="print"/>
          <a:stretch>
            <a:fillRect/>
          </a:stretch>
        </p:blipFill>
        <p:spPr>
          <a:xfrm>
            <a:off x="10991215" y="5241608"/>
            <a:ext cx="1012825" cy="1522412"/>
          </a:xfrm>
          <a:prstGeom prst="rect">
            <a:avLst/>
          </a:prstGeom>
          <a:noFill/>
          <a:ln w="9525">
            <a:noFill/>
          </a:ln>
        </p:spPr>
      </p:pic>
      <p:sp>
        <p:nvSpPr>
          <p:cNvPr id="106497" name="文本框 2"/>
          <p:cNvSpPr txBox="1"/>
          <p:nvPr/>
        </p:nvSpPr>
        <p:spPr>
          <a:xfrm>
            <a:off x="1607798" y="853445"/>
            <a:ext cx="8435103" cy="4524315"/>
          </a:xfrm>
          <a:prstGeom prst="rect">
            <a:avLst/>
          </a:prstGeom>
          <a:noFill/>
          <a:ln w="9525">
            <a:noFill/>
          </a:ln>
        </p:spPr>
        <p:txBody>
          <a:bodyPr wrap="square" anchor="t">
            <a:spAutoFit/>
          </a:bodyPr>
          <a:lstStyle/>
          <a:p>
            <a:pPr>
              <a:lnSpc>
                <a:spcPct val="150000"/>
              </a:lnSpc>
            </a:pP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其诗构思新奇，风格浓丽，尤其是一些爱情诗写得缠绵悱恻，为人传诵。但过于隐晦迷离，难于索解，至有“诗家总爱西昆好，独恨无人作郑笺”之说。他的诗长于律、绝，富于文采，风格色彩浓丽，多用典，意旨比较隐晦，以《无题》组诗最为著名。有《李义山诗集》。</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3" name="Rectangle 5"/>
          <p:cNvSpPr/>
          <p:nvPr/>
        </p:nvSpPr>
        <p:spPr>
          <a:xfrm>
            <a:off x="2038292" y="1501990"/>
            <a:ext cx="7699375" cy="3856038"/>
          </a:xfrm>
          <a:prstGeom prst="rect">
            <a:avLst/>
          </a:prstGeom>
          <a:noFill/>
          <a:ln w="9525">
            <a:noFill/>
          </a:ln>
        </p:spPr>
        <p:txBody>
          <a:bodyPr wrap="square" anchor="t">
            <a:spAutoFit/>
          </a:bodyPr>
          <a:lstStyle/>
          <a:p>
            <a:pPr>
              <a:lnSpc>
                <a:spcPct val="170000"/>
              </a:lnSpc>
              <a:buClr>
                <a:srgbClr val="00CCFF"/>
              </a:buClr>
              <a:buFont typeface="Wingdings" panose="05000000000000000000" charset="0"/>
              <a:buNone/>
            </a:pPr>
            <a:r>
              <a:rPr lang="zh-CN" altLang="zh-CN" sz="3600" b="1" dirty="0">
                <a:latin typeface="黑体" panose="02010609060101010101" pitchFamily="49" charset="-122"/>
                <a:ea typeface="黑体" panose="02010609060101010101" pitchFamily="49" charset="-122"/>
              </a:rPr>
              <a:t>相见时难别亦难，东风无力百花残。</a:t>
            </a:r>
            <a:endParaRPr lang="zh-CN" altLang="zh-CN" sz="3600" b="1" dirty="0">
              <a:latin typeface="黑体" panose="02010609060101010101" pitchFamily="49" charset="-122"/>
              <a:ea typeface="黑体" panose="02010609060101010101" pitchFamily="49" charset="-122"/>
            </a:endParaRPr>
          </a:p>
          <a:p>
            <a:pPr>
              <a:lnSpc>
                <a:spcPct val="170000"/>
              </a:lnSpc>
              <a:buClr>
                <a:srgbClr val="00CCFF"/>
              </a:buClr>
              <a:buFont typeface="Wingdings" panose="05000000000000000000" charset="0"/>
              <a:buNone/>
            </a:pPr>
            <a:r>
              <a:rPr lang="zh-CN" altLang="zh-CN" sz="3600" b="1" dirty="0">
                <a:latin typeface="黑体" panose="02010609060101010101" pitchFamily="49" charset="-122"/>
                <a:ea typeface="黑体" panose="02010609060101010101" pitchFamily="49" charset="-122"/>
              </a:rPr>
              <a:t>春蚕到死丝方尽，蜡炬成灰泪始干。</a:t>
            </a:r>
            <a:endParaRPr lang="zh-CN" altLang="zh-CN" sz="3600" b="1" dirty="0">
              <a:latin typeface="黑体" panose="02010609060101010101" pitchFamily="49" charset="-122"/>
              <a:ea typeface="黑体" panose="02010609060101010101" pitchFamily="49" charset="-122"/>
            </a:endParaRPr>
          </a:p>
          <a:p>
            <a:pPr>
              <a:lnSpc>
                <a:spcPct val="170000"/>
              </a:lnSpc>
              <a:buClr>
                <a:srgbClr val="00CCFF"/>
              </a:buClr>
              <a:buFont typeface="Wingdings" panose="05000000000000000000" charset="0"/>
              <a:buNone/>
            </a:pPr>
            <a:r>
              <a:rPr lang="zh-CN" altLang="zh-CN" sz="3600" b="1" dirty="0">
                <a:latin typeface="黑体" panose="02010609060101010101" pitchFamily="49" charset="-122"/>
                <a:ea typeface="黑体" panose="02010609060101010101" pitchFamily="49" charset="-122"/>
              </a:rPr>
              <a:t>晓镜但愁云鬓改，夜吟应觉月光寒。</a:t>
            </a:r>
            <a:endParaRPr lang="zh-CN" altLang="zh-CN" sz="3600" b="1" dirty="0">
              <a:latin typeface="黑体" panose="02010609060101010101" pitchFamily="49" charset="-122"/>
              <a:ea typeface="黑体" panose="02010609060101010101" pitchFamily="49" charset="-122"/>
            </a:endParaRPr>
          </a:p>
          <a:p>
            <a:pPr>
              <a:lnSpc>
                <a:spcPct val="170000"/>
              </a:lnSpc>
              <a:buClr>
                <a:srgbClr val="00CCFF"/>
              </a:buClr>
              <a:buFont typeface="Wingdings" panose="05000000000000000000" charset="0"/>
              <a:buNone/>
            </a:pPr>
            <a:r>
              <a:rPr lang="zh-CN" altLang="zh-CN" sz="3600" b="1" dirty="0">
                <a:latin typeface="黑体" panose="02010609060101010101" pitchFamily="49" charset="-122"/>
                <a:ea typeface="黑体" panose="02010609060101010101" pitchFamily="49" charset="-122"/>
              </a:rPr>
              <a:t>蓬山此去无多路，青鸟殷勤为探看。</a:t>
            </a:r>
            <a:endParaRPr lang="zh-CN" altLang="zh-CN" sz="3600" b="1" dirty="0">
              <a:latin typeface="黑体" panose="02010609060101010101" pitchFamily="49" charset="-122"/>
              <a:ea typeface="黑体" panose="02010609060101010101" pitchFamily="49" charset="-122"/>
            </a:endParaRPr>
          </a:p>
        </p:txBody>
      </p:sp>
      <p:grpSp>
        <p:nvGrpSpPr>
          <p:cNvPr id="8" name="组合 7"/>
          <p:cNvGrpSpPr/>
          <p:nvPr/>
        </p:nvGrpSpPr>
        <p:grpSpPr>
          <a:xfrm>
            <a:off x="110490" y="86995"/>
            <a:ext cx="3317875" cy="724535"/>
            <a:chOff x="174" y="137"/>
            <a:chExt cx="5225" cy="1141"/>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诗词诵读</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26"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58"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08545" name="文本框 2"/>
          <p:cNvSpPr txBox="1"/>
          <p:nvPr/>
        </p:nvSpPr>
        <p:spPr>
          <a:xfrm>
            <a:off x="1637800" y="1262208"/>
            <a:ext cx="8746064" cy="3046988"/>
          </a:xfrm>
          <a:prstGeom prst="rect">
            <a:avLst/>
          </a:prstGeom>
          <a:noFill/>
          <a:ln w="9525">
            <a:noFill/>
          </a:ln>
        </p:spPr>
        <p:txBody>
          <a:bodyPr wrap="square" anchor="t">
            <a:spAutoFit/>
          </a:bodyPr>
          <a:lstStyle/>
          <a:p>
            <a:pPr marL="457200" indent="-457200">
              <a:lnSpc>
                <a:spcPct val="150000"/>
              </a:lnSpc>
              <a:buClr>
                <a:srgbClr val="B7DEE8"/>
              </a:buClr>
              <a:buFont typeface="Wingdings" panose="05000000000000000000" charset="0"/>
              <a:buChar char=""/>
            </a:pPr>
            <a:r>
              <a:rPr lang="zh-CN" altLang="zh-CN" sz="3200" b="1" dirty="0">
                <a:latin typeface="楷体" panose="02010609060101010101" charset="-122"/>
                <a:ea typeface="楷体" panose="02010609060101010101" charset="-122"/>
              </a:rPr>
              <a:t>见面的机会真是难得，分别时更是难舍难分，况且又兼东风将收的暮春天气，百花残谢，更加使人伤感。春蚕结茧到死时丝才吐完，蜡烛要燃尽成灰时像泪一样的蜡油才能滴干。</a:t>
            </a:r>
            <a:endParaRPr lang="zh-CN" altLang="zh-CN" sz="3200" b="1" dirty="0">
              <a:latin typeface="楷体" panose="02010609060101010101" charset="-122"/>
              <a:ea typeface="楷体" panose="02010609060101010101" charset="-122"/>
            </a:endParaRPr>
          </a:p>
        </p:txBody>
      </p:sp>
    </p:spTree>
  </p:cSld>
  <p:clrMapOvr>
    <a:masterClrMapping/>
  </p:clrMapOvr>
  <p:transition>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10593" name="文本框 2"/>
          <p:cNvSpPr txBox="1"/>
          <p:nvPr/>
        </p:nvSpPr>
        <p:spPr>
          <a:xfrm>
            <a:off x="1351017" y="1090521"/>
            <a:ext cx="9513295" cy="3785652"/>
          </a:xfrm>
          <a:prstGeom prst="rect">
            <a:avLst/>
          </a:prstGeom>
          <a:noFill/>
          <a:ln w="9525">
            <a:noFill/>
          </a:ln>
        </p:spPr>
        <p:txBody>
          <a:bodyPr wrap="square" anchor="t">
            <a:spAutoFit/>
          </a:bodyPr>
          <a:lstStyle/>
          <a:p>
            <a:pPr marL="457200" indent="-457200">
              <a:lnSpc>
                <a:spcPct val="150000"/>
              </a:lnSpc>
              <a:buClr>
                <a:srgbClr val="B7DEE8"/>
              </a:buClr>
              <a:buFont typeface="Wingdings" panose="05000000000000000000" charset="0"/>
              <a:buChar char=""/>
            </a:pPr>
            <a:r>
              <a:rPr lang="zh-CN" altLang="zh-CN" sz="3200" b="1" dirty="0">
                <a:latin typeface="楷体" panose="02010609060101010101" charset="-122"/>
                <a:ea typeface="楷体" panose="02010609060101010101" charset="-122"/>
              </a:rPr>
              <a:t>女子早晨妆扮照镜，只担忧丰盛如云的鬓发改变颜色，青春的容颜消失。男子晚上长吟不寐，必然感到冷月侵人。对方的住处就在不远的蓬莱山，却无路可通，可望而不可及。希望有青鸟一样的使者殷勤地为我去探看情人。</a:t>
            </a:r>
            <a:endParaRPr lang="zh-CN" altLang="zh-CN" sz="3200" b="1" dirty="0">
              <a:latin typeface="楷体" panose="02010609060101010101" charset="-122"/>
              <a:ea typeface="楷体" panose="02010609060101010101" charset="-122"/>
            </a:endParaRPr>
          </a:p>
        </p:txBody>
      </p:sp>
    </p:spTree>
  </p:cSld>
  <p:clrMapOvr>
    <a:masterClrMapping/>
  </p:clrMapOvr>
  <p:transition>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138430" y="118745"/>
            <a:ext cx="3289935" cy="692785"/>
            <a:chOff x="218" y="187"/>
            <a:chExt cx="5181" cy="1091"/>
          </a:xfrm>
        </p:grpSpPr>
        <p:sp>
          <p:nvSpPr>
            <p:cNvPr id="48"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文本框 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诗词赏析</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7" name="文本框 1"/>
          <p:cNvSpPr txBox="1"/>
          <p:nvPr/>
        </p:nvSpPr>
        <p:spPr>
          <a:xfrm>
            <a:off x="2781935" y="1187149"/>
            <a:ext cx="6667500" cy="584200"/>
          </a:xfrm>
          <a:prstGeom prst="rect">
            <a:avLst/>
          </a:prstGeom>
          <a:solidFill>
            <a:schemeClr val="accent6">
              <a:lumMod val="20000"/>
              <a:lumOff val="80000"/>
            </a:schemeClr>
          </a:solidFill>
          <a:ln w="9525">
            <a:noFill/>
          </a:ln>
        </p:spPr>
        <p:txBody>
          <a:bodyPr wrap="square" anchor="t">
            <a:spAutoFit/>
          </a:bodyPr>
          <a:lstStyle/>
          <a:p>
            <a:pPr>
              <a:buClr>
                <a:srgbClr val="00CCFF"/>
              </a:buClr>
              <a:buFont typeface="Wingdings" panose="05000000000000000000" charset="0"/>
              <a:buNone/>
            </a:pPr>
            <a:r>
              <a:rPr lang="zh-CN" altLang="zh-CN" sz="3200" b="1" noProof="1">
                <a:latin typeface="黑体" panose="02010609060101010101" pitchFamily="49" charset="-122"/>
                <a:ea typeface="黑体" panose="02010609060101010101" pitchFamily="49" charset="-122"/>
                <a:cs typeface="+mn-cs"/>
                <a:sym typeface="+mn-ea"/>
              </a:rPr>
              <a:t>相见时难别亦难，东风无力百花残。</a:t>
            </a:r>
            <a:endParaRPr lang="zh-CN" altLang="zh-CN" sz="3200" b="1" noProof="1">
              <a:latin typeface="宋体" panose="02010600030101010101" pitchFamily="2" charset="-122"/>
              <a:ea typeface="宋体" panose="02010600030101010101" pitchFamily="2" charset="-122"/>
              <a:sym typeface="宋体" panose="02010600030101010101" pitchFamily="2" charset="-122"/>
            </a:endParaRPr>
          </a:p>
        </p:txBody>
      </p:sp>
      <p:sp>
        <p:nvSpPr>
          <p:cNvPr id="3" name="文本框 1"/>
          <p:cNvSpPr txBox="1"/>
          <p:nvPr/>
        </p:nvSpPr>
        <p:spPr>
          <a:xfrm>
            <a:off x="1751604" y="2180930"/>
            <a:ext cx="8895731" cy="2651125"/>
          </a:xfrm>
          <a:prstGeom prst="rect">
            <a:avLst/>
          </a:prstGeom>
          <a:noFill/>
          <a:ln w="9525">
            <a:noFill/>
          </a:ln>
        </p:spPr>
        <p:txBody>
          <a:bodyPr wrap="square" anchor="t">
            <a:spAutoFit/>
          </a:bodyPr>
          <a:lstStyle/>
          <a:p>
            <a:pPr>
              <a:lnSpc>
                <a:spcPct val="130000"/>
              </a:lnSpc>
              <a:buClr>
                <a:srgbClr val="00CCFF"/>
              </a:buClr>
              <a:buFont typeface="Wingdings" panose="05000000000000000000" charset="0"/>
              <a:buNone/>
            </a:pPr>
            <a:r>
              <a:rPr lang="en-US" altLang="zh-CN" sz="3200" b="1" dirty="0">
                <a:latin typeface="宋体" panose="02010600030101010101" pitchFamily="2" charset="-122"/>
                <a:ea typeface="宋体" panose="02010600030101010101" pitchFamily="2" charset="-122"/>
                <a:sym typeface="宋体" panose="02010600030101010101" pitchFamily="2" charset="-122"/>
              </a:rPr>
              <a:t>    </a:t>
            </a:r>
            <a:r>
              <a:rPr lang="zh-CN" altLang="zh-CN" sz="3200" b="1" dirty="0">
                <a:latin typeface="楷体" panose="02010609060101010101" charset="-122"/>
                <a:ea typeface="楷体" panose="02010609060101010101" charset="-122"/>
                <a:sym typeface="宋体" panose="02010600030101010101" pitchFamily="2" charset="-122"/>
              </a:rPr>
              <a:t>首联是极度相思而发出的深沉感叹，在聚散两依依中突出别离的苦痛。前一句既写自然环境，也是抒情者心境的反映，物我交融，心灵与自然取得了精微的契合。</a:t>
            </a:r>
            <a:endParaRPr lang="zh-CN" altLang="zh-CN" sz="3200" b="1" dirty="0">
              <a:latin typeface="楷体" panose="02010609060101010101" charset="-122"/>
              <a:ea typeface="楷体" panose="02010609060101010101" charset="-122"/>
              <a:sym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12641" name="文本框 1"/>
          <p:cNvSpPr txBox="1"/>
          <p:nvPr/>
        </p:nvSpPr>
        <p:spPr>
          <a:xfrm>
            <a:off x="1762125" y="1114425"/>
            <a:ext cx="8466756" cy="3046988"/>
          </a:xfrm>
          <a:prstGeom prst="rect">
            <a:avLst/>
          </a:prstGeom>
          <a:noFill/>
          <a:ln w="9525">
            <a:noFill/>
          </a:ln>
        </p:spPr>
        <p:txBody>
          <a:bodyPr wrap="square" anchor="t">
            <a:spAutoFit/>
          </a:bodyPr>
          <a:lstStyle/>
          <a:p>
            <a:pPr>
              <a:lnSpc>
                <a:spcPct val="150000"/>
              </a:lnSpc>
              <a:buClr>
                <a:srgbClr val="00CCFF"/>
              </a:buClr>
              <a:buFont typeface="Wingdings" panose="05000000000000000000" charset="0"/>
              <a:buNone/>
            </a:pP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第二句则写伤别之人偏逢暮春。百花盛开凭借的是春风之力，而春风力竭，则群芳凋逝。花尚如此，人就不能怎样了。诗人在这里用暮春景象进一步表达了人世遭逢的深深感伤。</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1"/>
          <p:cNvSpPr txBox="1"/>
          <p:nvPr/>
        </p:nvSpPr>
        <p:spPr>
          <a:xfrm>
            <a:off x="2630170" y="1165543"/>
            <a:ext cx="6667500" cy="584200"/>
          </a:xfrm>
          <a:prstGeom prst="rect">
            <a:avLst/>
          </a:prstGeom>
          <a:solidFill>
            <a:schemeClr val="accent6">
              <a:lumMod val="20000"/>
              <a:lumOff val="80000"/>
            </a:schemeClr>
          </a:solidFill>
          <a:ln w="9525">
            <a:noFill/>
          </a:ln>
        </p:spPr>
        <p:txBody>
          <a:bodyPr wrap="square" anchor="t">
            <a:spAutoFit/>
          </a:bodyPr>
          <a:lstStyle/>
          <a:p>
            <a:pPr>
              <a:buClr>
                <a:srgbClr val="00CCFF"/>
              </a:buClr>
              <a:buFont typeface="Wingdings" panose="05000000000000000000" charset="0"/>
              <a:buNone/>
            </a:pPr>
            <a:r>
              <a:rPr lang="zh-CN" altLang="zh-CN" sz="3200" b="1" noProof="1">
                <a:latin typeface="黑体" panose="02010609060101010101" pitchFamily="49" charset="-122"/>
                <a:ea typeface="黑体" panose="02010609060101010101" pitchFamily="49" charset="-122"/>
                <a:cs typeface="+mn-cs"/>
                <a:sym typeface="+mn-ea"/>
              </a:rPr>
              <a:t>春蚕到死丝方尽，蜡炬成灰泪始干。</a:t>
            </a:r>
            <a:endParaRPr lang="zh-CN" altLang="zh-CN" sz="3200" b="1" noProof="1">
              <a:latin typeface="宋体" panose="02010600030101010101" pitchFamily="2" charset="-122"/>
              <a:ea typeface="宋体" panose="02010600030101010101" pitchFamily="2" charset="-122"/>
              <a:sym typeface="宋体" panose="02010600030101010101" pitchFamily="2" charset="-122"/>
            </a:endParaRPr>
          </a:p>
        </p:txBody>
      </p:sp>
      <p:sp>
        <p:nvSpPr>
          <p:cNvPr id="3" name="文本框 1"/>
          <p:cNvSpPr txBox="1"/>
          <p:nvPr/>
        </p:nvSpPr>
        <p:spPr>
          <a:xfrm>
            <a:off x="1653539" y="2064385"/>
            <a:ext cx="8358365" cy="3050056"/>
          </a:xfrm>
          <a:prstGeom prst="rect">
            <a:avLst/>
          </a:prstGeom>
          <a:noFill/>
          <a:ln w="9525">
            <a:noFill/>
          </a:ln>
        </p:spPr>
        <p:txBody>
          <a:bodyPr wrap="square" anchor="t">
            <a:spAutoFit/>
          </a:bodyPr>
          <a:lstStyle/>
          <a:p>
            <a:pPr>
              <a:lnSpc>
                <a:spcPct val="150000"/>
              </a:lnSpc>
              <a:buClr>
                <a:srgbClr val="00CCFF"/>
              </a:buClr>
              <a:buFont typeface="Wingdings" panose="05000000000000000000" charset="0"/>
              <a:buNone/>
            </a:pPr>
            <a:r>
              <a:rPr lang="en-US" altLang="zh-CN" sz="3200" b="1" dirty="0">
                <a:latin typeface="宋体" panose="02010600030101010101" pitchFamily="2" charset="-122"/>
                <a:ea typeface="宋体" panose="02010600030101010101" pitchFamily="2" charset="-122"/>
                <a:sym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颔联接着写因为“相见时难”而“别亦难”的感情，表现得更为曲折入微。诗人以象征的手法写出自己的痴情苦意以及九死而不悔的爱情追求。</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1453</Words>
  <Application>WPS 演示</Application>
  <PresentationFormat>自定义</PresentationFormat>
  <Paragraphs>51</Paragraphs>
  <Slides>18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Arial</vt:lpstr>
      <vt:lpstr>宋体</vt:lpstr>
      <vt:lpstr>Wingdings</vt:lpstr>
      <vt:lpstr>Calibri Light</vt:lpstr>
      <vt:lpstr>微软雅黑</vt:lpstr>
      <vt:lpstr>楷体</vt:lpstr>
      <vt:lpstr>Wingdings</vt:lpstr>
      <vt:lpstr>黑体</vt:lpstr>
      <vt:lpstr>Raleway Black</vt:lpstr>
      <vt:lpstr>Arial Unicode MS</vt:lpstr>
      <vt:lpstr>Calibri</vt:lpstr>
      <vt:lpstr>Segoe Print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2017-08-12T10:14:00Z</dcterms:created>
  <dcterms:modified xsi:type="dcterms:W3CDTF">2019-05-22T07:52:09Z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y fmtid="{D5CDD505-2E9C-101B-9397-08002B2CF9AE}" pid="3" name="KSORubyTemplateID">
    <vt:lpwstr>21</vt:lpwstr>
  </property>
  <property fmtid="{64440492-4C8B-11D1-8B70-080036B11A03}" pid="4">
    <vt:lpwstr>语文备课大师【全免费】</vt:lpwstr>
  </property>
</Properties>
</file>