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9" r:id="rId3"/>
    <p:sldId id="328" r:id="rId4"/>
    <p:sldId id="319" r:id="rId5"/>
    <p:sldId id="327" r:id="rId6"/>
    <p:sldId id="298" r:id="rId7"/>
    <p:sldId id="299" r:id="rId8"/>
    <p:sldId id="330" r:id="rId9"/>
    <p:sldId id="331" r:id="rId10"/>
    <p:sldId id="318" r:id="rId11"/>
    <p:sldId id="332" r:id="rId12"/>
    <p:sldId id="320" r:id="rId13"/>
    <p:sldId id="333" r:id="rId14"/>
    <p:sldId id="321" r:id="rId15"/>
    <p:sldId id="32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3815" y="-635"/>
            <a:ext cx="12280265" cy="6866890"/>
          </a:xfrm>
          <a:prstGeom prst="rect">
            <a:avLst/>
          </a:prstGeom>
        </p:spPr>
      </p:pic>
      <p:sp>
        <p:nvSpPr>
          <p:cNvPr id="104450" name="文本框 1"/>
          <p:cNvSpPr txBox="1"/>
          <p:nvPr/>
        </p:nvSpPr>
        <p:spPr>
          <a:xfrm>
            <a:off x="30480" y="4138930"/>
            <a:ext cx="12269470" cy="1322070"/>
          </a:xfrm>
          <a:prstGeom prst="rect">
            <a:avLst/>
          </a:prstGeom>
          <a:solidFill>
            <a:srgbClr val="F2F2F2">
              <a:alpha val="46999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451" name="标题 1"/>
          <p:cNvSpPr>
            <a:spLocks noGrp="1"/>
          </p:cNvSpPr>
          <p:nvPr/>
        </p:nvSpPr>
        <p:spPr>
          <a:xfrm>
            <a:off x="5259388" y="4222750"/>
            <a:ext cx="2322512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 eaLnBrk="1" hangingPunct="1"/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行香子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418773" y="4940300"/>
            <a:ext cx="20034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18215" y="12954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"/>
          <p:cNvSpPr txBox="1"/>
          <p:nvPr/>
        </p:nvSpPr>
        <p:spPr>
          <a:xfrm>
            <a:off x="2466432" y="990460"/>
            <a:ext cx="7966075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远远围墙，隐隐茅堂。飏青旗，流水桥旁。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677035" y="1847850"/>
            <a:ext cx="8132763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“远远”四句，词人移步小园转向远处一带的围墙，在墙内隐现出茅草小堂。在墙外小桥流水不远，飘扬着一面青色酒旗，显然有一家小酒店就在近旁。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37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9920" y="610553"/>
            <a:ext cx="7950200" cy="5299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5" name="文本框 1"/>
          <p:cNvSpPr txBox="1"/>
          <p:nvPr/>
        </p:nvSpPr>
        <p:spPr>
          <a:xfrm>
            <a:off x="2151063" y="1069975"/>
            <a:ext cx="7889875" cy="12731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偶然乘兴，步过东冈。正莺儿啼，燕儿舞，蝶儿忙。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46288" y="2593340"/>
            <a:ext cx="80994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“偶然”二句，写词人突然萌发了酒意，赏春也须酒佐兴，然后乘着一时的兴致，再步行着翻过东边的小山岗。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85" name="文本框 2"/>
          <p:cNvSpPr txBox="1"/>
          <p:nvPr/>
        </p:nvSpPr>
        <p:spPr>
          <a:xfrm>
            <a:off x="1632268" y="898208"/>
            <a:ext cx="79787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“正莺儿啼”三句，承上两句意脉，即翻过小山岗，“柳暗花明又一村”，另有一番景象：莺啼燕舞、蝴蝶采蜜忙。它们最能代表春天，比起小园来，是别一种春光。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15808"/>
          <a:stretch>
            <a:fillRect/>
          </a:stretch>
        </p:blipFill>
        <p:spPr>
          <a:xfrm>
            <a:off x="9825925" y="3975315"/>
            <a:ext cx="2107769" cy="2650210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6018" name="文本框 1"/>
          <p:cNvSpPr txBox="1"/>
          <p:nvPr/>
        </p:nvSpPr>
        <p:spPr>
          <a:xfrm>
            <a:off x="1923415" y="1162685"/>
            <a:ext cx="7974013" cy="4547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  <a:spcBef>
                <a:spcPts val="18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人运用通俗、生动、朴素、清新的语言写景状物；使朴质自然的村野春光随词人轻松的脚步得到展现。全词下笔轻灵，意兴盎然，洋溢着一种由衷的快意和舒畅，如此风格情调在秦观的词中并不多见，但崭然一出便别开一番天地，对后代词曲在题材和意境的开拓方面有较大影响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18215" y="12954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7172" name="文本框 2"/>
          <p:cNvSpPr txBox="1"/>
          <p:nvPr/>
        </p:nvSpPr>
        <p:spPr>
          <a:xfrm>
            <a:off x="1792605" y="1668780"/>
            <a:ext cx="8078788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【秦观】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字太虚，又字少游，别号邗沟居士，世称淮海先生。汉族，北宋高邮（今江苏）人。秦观一生坎坷，所写诗词，高古沉重，寄托身世，感人至深。</a:t>
            </a:r>
            <a:endParaRPr lang="zh-CN" altLang="zh-CN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诗词诵读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5"/>
          <p:cNvSpPr/>
          <p:nvPr/>
        </p:nvSpPr>
        <p:spPr>
          <a:xfrm>
            <a:off x="1745615" y="1165543"/>
            <a:ext cx="8089900" cy="44116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树绕村庄，水满陂塘。倚东风，豪兴徜徉。小园几许，收尽春光。有桃花红，李花白，菜花黄。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远远围墙，隐隐茅堂。飏青旗，流水桥旁。偶然乘兴，步过东冈。正莺儿啼，燕儿舞，蝶儿忙。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文本框 2"/>
          <p:cNvSpPr txBox="1"/>
          <p:nvPr/>
        </p:nvSpPr>
        <p:spPr>
          <a:xfrm>
            <a:off x="1689299" y="469637"/>
            <a:ext cx="8524083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绿树绕着村庄，春水溢满池塘，沐浴着东风，带着豪兴我信步而行。小园很小，却收尽春光。桃花正红，李花雪白，菜花金黄。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8546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192651" y="2820693"/>
            <a:ext cx="5625884" cy="364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10593" name="文本框 2"/>
          <p:cNvSpPr txBox="1"/>
          <p:nvPr/>
        </p:nvSpPr>
        <p:spPr>
          <a:xfrm>
            <a:off x="1616269" y="1202313"/>
            <a:ext cx="8256152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远远一带围墙，隐约有几间茅草屋。青色的旗帜在风中飞扬，小桥矗立在溪水旁。偶然乘着游兴，走过东面的山冈。莺儿鸣啼，燕儿飞舞，蝶儿匆忙，一派大好春光。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诗词赏析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144007" y="1478178"/>
            <a:ext cx="7874000" cy="582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树绕村庄，水满陂塘。倚东风，豪兴徜徉。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6092" y="2376170"/>
            <a:ext cx="8627771" cy="265303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词一开始“绕树”两句，写所见烂漫春光。词人先从整个村庄写起。村庄的周遭，层层绿树环绕；村子里的池塘，水已涨得满满的与池岸齐平了，显然这是春到农村的标志。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12641" name="文本框 1"/>
          <p:cNvSpPr txBox="1"/>
          <p:nvPr/>
        </p:nvSpPr>
        <p:spPr>
          <a:xfrm>
            <a:off x="1660755" y="913270"/>
            <a:ext cx="4926023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接着“倚东风”两句，是描写词人乘着温和的春风，兴趣正浓地信步漫游村庄，欣赏着春天的风光，表现了词人喜爱农村景色的神态。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12642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8247" y="944266"/>
            <a:ext cx="3334621" cy="449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641475" y="882015"/>
            <a:ext cx="8032750" cy="12731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小园几许，收尽春光。有桃花红，李花白，菜花黄。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641475" y="2372678"/>
            <a:ext cx="80327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“小园”二句，写词人在漫游中为一座春意盎然的小园所吸引。看上去园子才那么一点点大，但却像收入了全部春光。那么，有哪些春色呢？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89" name="文本框 1"/>
          <p:cNvSpPr txBox="1"/>
          <p:nvPr/>
        </p:nvSpPr>
        <p:spPr>
          <a:xfrm>
            <a:off x="1495108" y="1361758"/>
            <a:ext cx="8035925" cy="343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“有桃花红”三句，写红色的桃花，白色的李花和黄色的菜花，正是这些绚丽的色彩，浓郁的香味，才构成了春满小园的诱人图画。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1000</Words>
  <Application>WPS 演示</Application>
  <PresentationFormat>自定义</PresentationFormat>
  <Paragraphs>43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微软雅黑</vt:lpstr>
      <vt:lpstr>楷体</vt:lpstr>
      <vt:lpstr>Wingdings</vt:lpstr>
      <vt:lpstr>黑体</vt:lpstr>
      <vt:lpstr>Raleway Black</vt:lpstr>
      <vt:lpstr>Arial Unicode MS</vt:lpstr>
      <vt:lpstr>Calibri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