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29" r:id="rId3"/>
    <p:sldId id="328" r:id="rId4"/>
    <p:sldId id="319" r:id="rId5"/>
    <p:sldId id="327" r:id="rId6"/>
    <p:sldId id="298" r:id="rId7"/>
    <p:sldId id="330" r:id="rId8"/>
    <p:sldId id="299" r:id="rId9"/>
    <p:sldId id="331" r:id="rId10"/>
    <p:sldId id="318" r:id="rId11"/>
    <p:sldId id="332" r:id="rId12"/>
    <p:sldId id="320" r:id="rId13"/>
    <p:sldId id="333" r:id="rId14"/>
    <p:sldId id="321" r:id="rId15"/>
    <p:sldId id="334" r:id="rId16"/>
    <p:sldId id="326" r:id="rId17"/>
    <p:sldId id="335" r:id="rId18"/>
    <p:sldId id="322" r:id="rId19"/>
    <p:sldId id="346" r:id="rId20"/>
    <p:sldId id="33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Picture 4" descr="http://pic.90sjimg.com/design/00/98/55/69/59477d035a683.png!/fw/282/quality/90/unsharp/true/compress/true/canvas/282x288a0a0/cvscolor/FFFFFF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54730" y="638493"/>
            <a:ext cx="5083175" cy="4141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AutoShape 14" descr="u=659003504,3790867401&amp;fm=214&amp;gp=0"/>
          <p:cNvSpPr>
            <a:spLocks noChangeAspect="1"/>
          </p:cNvSpPr>
          <p:nvPr/>
        </p:nvSpPr>
        <p:spPr>
          <a:xfrm>
            <a:off x="6109970" y="3276600"/>
            <a:ext cx="4064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8" name="AutoShape 16" descr="u=659003504,3790867401&amp;fm=214&amp;gp=0"/>
          <p:cNvSpPr>
            <a:spLocks noChangeAspect="1"/>
          </p:cNvSpPr>
          <p:nvPr/>
        </p:nvSpPr>
        <p:spPr>
          <a:xfrm>
            <a:off x="6236970" y="3403600"/>
            <a:ext cx="4064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9" name="矩形 35"/>
          <p:cNvSpPr/>
          <p:nvPr/>
        </p:nvSpPr>
        <p:spPr>
          <a:xfrm>
            <a:off x="4040505" y="4011613"/>
            <a:ext cx="411226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口语交际：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讨论</a:t>
            </a:r>
            <a:endParaRPr lang="zh-CN" altLang="zh-CN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03225" y="1398588"/>
            <a:ext cx="11456988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  <a:sym typeface="宋体" panose="02010600030101010101" pitchFamily="2" charset="-122"/>
              </a:rPr>
              <a:t>     </a:t>
            </a:r>
            <a:r>
              <a:rPr kumimoji="0" lang="zh-CN" altLang="en-US" sz="3200" b="1" kern="1200" cap="none" spc="0" normalizeH="0" baseline="0" noProof="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“包容合作”即讨论问题时，不可避免会出现不同观点的碰撞，甚至是交锋，我们要理性客观地发表意见，坦诚谦虚地对待不同看法，礼貌地表达自己不同的观点保证讨论在互相信任、互相帮助的氛围中进行。</a:t>
            </a:r>
            <a:endParaRPr kumimoji="0" lang="zh-CN" altLang="en-US" sz="3200" b="1" kern="1200" cap="none" spc="0" normalizeH="0" baseline="0" noProof="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1489075" y="514350"/>
            <a:ext cx="615950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讨论时怎样做到“包容合作”？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矩形 1"/>
          <p:cNvSpPr/>
          <p:nvPr/>
        </p:nvSpPr>
        <p:spPr>
          <a:xfrm>
            <a:off x="415925" y="398145"/>
            <a:ext cx="1135856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algn="just"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中考结束后，举办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升学宴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成风，有的认为这是对老师的感谢，有的觉得容易滋生不正风气。请发表你的看法。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11200" y="2349183"/>
            <a:ext cx="10853738" cy="3192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45720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我赞成这种做法。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升学宴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既是对孩子通过努力取得优秀成绩的肯定，又是对孩子未来的期许，鼓励孩子在以后的学习生活中继续努力。</a:t>
            </a:r>
            <a:endParaRPr kumimoji="0" lang="zh-CN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我不赞成这种做法。学习上取得成功对学生来说是应该的，家人之间可以庆祝，但不应提倡举办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升学宴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，这样做既会给家人和朋友增加经济负担，又容易滋生腐败现象，助长歪风邪气。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矩形 1"/>
          <p:cNvSpPr/>
          <p:nvPr/>
        </p:nvSpPr>
        <p:spPr>
          <a:xfrm>
            <a:off x="820420" y="473075"/>
            <a:ext cx="10483850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</a:rPr>
              <a:t>人们通过手机获取海量碎片化信息。就碎片化阅读的利与弊分正反两方展开辩论，请你选择一方，陈述观点。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7895" y="2036763"/>
            <a:ext cx="10675938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1.(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正方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大家好！我支持正方观点，认为碎片化阅读优势明显：能够随时随地即时获取大量信息；有效提高零散时间的利用率。</a:t>
            </a:r>
            <a:endParaRPr kumimoji="0" lang="zh-CN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2.(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反方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大家好！我支持反方观点，认为碎片化阅读存在极大弊端，理由如下：一是降低了阅读效果；二是缺乏深度思考；三是阅读者获得的信息是零星的，不系统，不严谨。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矩形 1"/>
          <p:cNvSpPr/>
          <p:nvPr/>
        </p:nvSpPr>
        <p:spPr>
          <a:xfrm>
            <a:off x="708025" y="327025"/>
            <a:ext cx="10533063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英雄是榜样形象。可是，花木兰、邱少云、刘胡兰等英雄的事迹屡遭质疑。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如何正确对待我们的英雄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请围绕话题讨论。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7512" y="1668463"/>
            <a:ext cx="11268209" cy="474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1.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英雄是一个国家、一个民族的脊梁，没有英雄的民族，是可怜的生物族群；有了英雄，不知呵护、爱戴、敬仰，则是没有希望的民族。因此，致敬英雄是最好的国民教育方式。</a:t>
            </a:r>
            <a:endParaRPr kumimoji="0" lang="zh-CN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2.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宣扬英雄事迹，要做到科学性和历史性的统一。首先，尊重史料，还原真实的英雄原貌；其次，弘扬正气，建立正确的价值体系。因此，我们应摒弃歪曲历史、蔑视英雄的行为。</a:t>
            </a:r>
            <a:endParaRPr kumimoji="0" lang="zh-CN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3.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英雄是民族精神的守护神。一个有希望的民族不能没有英雄，一个有前途的国家不能没有先锋。因此，英雄的事迹和精神永远是激励我们前行的强大力量。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矩形 1"/>
          <p:cNvSpPr/>
          <p:nvPr/>
        </p:nvSpPr>
        <p:spPr>
          <a:xfrm>
            <a:off x="699711" y="274100"/>
            <a:ext cx="9978621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在文明城市创建过程中，取缔了路边摊点，你有什么看法，请发表观点。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4400" y="1725231"/>
            <a:ext cx="1055434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我赞同取缔路边摊点。路边摊大多属于无证经营，往往不受有关部门的监管，卫生条件难以保证。部分人还会占道经营，造成交通拥堵。</a:t>
            </a:r>
            <a:endParaRPr kumimoji="0" lang="zh-CN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我认为应当妥善处理，不能盲目取缔。一方面，路边摊点的经营收入往往是某些家庭的经济来源，盲目取缔会给一些家庭造成生活上的困难，不利于社会稳定，另一方面，也会给居民生活造成不便。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0722" name="Picture 50" descr="t01eb9b7420d3643aa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09725" y="929640"/>
            <a:ext cx="8990013" cy="4541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3"/>
          <p:cNvSpPr txBox="1"/>
          <p:nvPr/>
        </p:nvSpPr>
        <p:spPr>
          <a:xfrm>
            <a:off x="3482975" y="2324100"/>
            <a:ext cx="5243513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通过学习，我们了解了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讨论的技巧，学会了讨论。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1747" name="矩形 4"/>
          <p:cNvSpPr/>
          <p:nvPr/>
        </p:nvSpPr>
        <p:spPr>
          <a:xfrm>
            <a:off x="1131253" y="1943418"/>
            <a:ext cx="99282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1：怎样才算是“有教养”？如何做一个有教养的人？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2：中学生上学应不应该带手机？为什么？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课堂练习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内容占位符 2"/>
          <p:cNvSpPr txBox="1">
            <a:spLocks noChangeArrowheads="1"/>
          </p:cNvSpPr>
          <p:nvPr/>
        </p:nvSpPr>
        <p:spPr bwMode="auto">
          <a:xfrm>
            <a:off x="417513" y="695325"/>
            <a:ext cx="11052175" cy="452596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b="1" kern="1200" cap="none" spc="0" normalizeH="0" baseline="0" noProof="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参考答案1：</a:t>
            </a:r>
            <a:endParaRPr kumimoji="0" lang="zh-CN" altLang="en-US" sz="2800" b="1" kern="1200" cap="none" spc="0" normalizeH="0" baseline="0" noProof="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 eaLnBrk="1" hangingPunct="1"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“有教养”是能够以尊重的态度对待别人。这种尊重不仅仅是在社会上对他人的尊重，更体现在对自己的家人、亲人和下属的尊重。</a:t>
            </a:r>
            <a:endParaRPr kumimoji="0" lang="zh-CN" altLang="en-US" sz="2800" b="1" kern="1200" cap="none" spc="0" normalizeH="0" baseline="0" noProof="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 eaLnBrk="1" hangingPunct="1"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做一个有教养的人，要礼貌待人，这种礼貌待人是出自自己内心的，是习以为常的，是能够让自己心情愉快的，是一视同仁的；做事不自吹自擂，懂得珍惜别人的时间，承诺的事情一定会做到，不摆架子，在任何场合中，都始终如一，稳重随和。随时注意自己的举止，谈吐和仪表，因为一个人的仪态可以反映出不同的思想境界、精神面貌、道德观念，既构成外在美，也体现内在美。 在不同意他人观点时，从不打断别人的话，要待对方说完后再去补充或反驳。 </a:t>
            </a:r>
            <a:endParaRPr kumimoji="0" lang="zh-CN" altLang="en-US" sz="2800" b="1" kern="1200" cap="none" spc="0" normalizeH="0" baseline="0" noProof="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 txBox="1">
            <a:spLocks noChangeArrowheads="1"/>
          </p:cNvSpPr>
          <p:nvPr/>
        </p:nvSpPr>
        <p:spPr bwMode="auto">
          <a:xfrm>
            <a:off x="609283" y="665163"/>
            <a:ext cx="10972800" cy="452596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参考答案2：</a:t>
            </a:r>
            <a:endParaRPr kumimoji="0" lang="zh-CN" altLang="en-US" sz="2800" b="1" kern="1200" cap="none" spc="0" normalizeH="0" baseline="0" noProof="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我认为中学生可以带手机。手机之所以出现，就是为了人们通讯和联系的方便和快捷。放学或放假，孩子还没回家，家长心急如焚：孩子有个手机就会很方便联系。在孩子有事情或者是有情绪的时候，也可以及时联系家长进行倾诉。关于害怕允许带手机会影响孩子学习的问题，学生玩手机不是手机本身的问题，而是学生自制力的问题。所以，我们不不应该想着禁止学生带手机，而是应该想如何提高学生自制力，以及引导学生合理利用手机。</a:t>
            </a:r>
            <a:endParaRPr kumimoji="0" lang="zh-CN" altLang="en-US" sz="2800" b="1" kern="1200" cap="none" spc="0" normalizeH="0" baseline="0" noProof="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 txBox="1">
            <a:spLocks noChangeArrowheads="1"/>
          </p:cNvSpPr>
          <p:nvPr/>
        </p:nvSpPr>
        <p:spPr bwMode="auto">
          <a:xfrm>
            <a:off x="673100" y="538163"/>
            <a:ext cx="10972800" cy="5551488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参考答案</a:t>
            </a:r>
            <a:r>
              <a:rPr kumimoji="0" lang="en-US" altLang="zh-CN" sz="2800" b="1" kern="1200" cap="none" spc="0" normalizeH="0" baseline="0" noProof="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endParaRPr kumimoji="0" lang="zh-CN" altLang="en-US" sz="2800" b="1" kern="1200" cap="none" spc="0" normalizeH="0" baseline="0" noProof="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我认为中学生不应该带手机。现在智能手机普及程度高，手机功能也很多，大部分中学生的自制力就不高。一旦允许带手机，学生晚上就可能玩手机玩得很晚，从而影响睡眠质量和第二天上课的精神状态，还可能在上课期间因为接收消息和翻看消息，而打断听课的思路，影响上课的质量，并还会对身边的同学造成影响。同时，禁止中学生带手机，也是很多国家都明令禁止了的。如韩国，制定法案规定小学生不能携带手机入校；准许初中生与高中生携带手机，但到校后须将手机交给学校集中保管，放学后还给学生。日本则禁止学生携带手机上学。一些私立学校则规定，统一由学校购置学生的手机，该手机可携带到学校，上课时统一关机，学生与学生或师生通话免费，可通过</a:t>
            </a:r>
            <a:r>
              <a:rPr kumimoji="0" lang="en-US" altLang="zh-CN" sz="2800" b="1" kern="1200" cap="none" spc="0" normalizeH="0" baseline="0" noProof="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G</a:t>
            </a: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PS掌握学生发生紧急情况时的位置。英国的教育部也曾致函各学校校长，明确表示除了紧急情况，16岁以下的学生不准使用手机。</a:t>
            </a:r>
            <a:endParaRPr kumimoji="0" lang="zh-CN" altLang="en-US" sz="2800" b="1" kern="1200" cap="none" spc="0" normalizeH="0" baseline="0" noProof="0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pic>
        <p:nvPicPr>
          <p:cNvPr id="17410" name="Picture 50" descr="t01eb9b7420d3643aa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7550" y="1272223"/>
            <a:ext cx="8991600" cy="4541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3224213" y="1965960"/>
            <a:ext cx="6562725" cy="3495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indent="72009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培根说</a:t>
            </a: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:</a:t>
            </a: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讨论犹如砺石，思想好比锋刃，两相砥砺将使思想更加锋利。</a:t>
            </a: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indent="72009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今天我们来学习讨论。</a:t>
            </a:r>
            <a:endParaRPr kumimoji="0" lang="zh-CN" altLang="en-US" sz="3200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algn="r" defTabSz="914400" eaLnBrk="1" hangingPunct="1">
              <a:lnSpc>
                <a:spcPts val="35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sz="3200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思考感悟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1"/>
          <p:cNvSpPr txBox="1"/>
          <p:nvPr/>
        </p:nvSpPr>
        <p:spPr>
          <a:xfrm>
            <a:off x="3116263" y="752793"/>
            <a:ext cx="2655887" cy="714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什么是讨论？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8435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16580" y="2446655"/>
            <a:ext cx="5957888" cy="355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116263" y="1467168"/>
            <a:ext cx="630745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是就某件事互相表明见解或论证。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1"/>
          <p:cNvSpPr txBox="1"/>
          <p:nvPr/>
        </p:nvSpPr>
        <p:spPr>
          <a:xfrm>
            <a:off x="337820" y="474345"/>
            <a:ext cx="10999788" cy="427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讨论参加者一般有哪些人？每人的职责是什么？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</a:pP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8883" y="3204547"/>
            <a:ext cx="4814887" cy="299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2511108" y="1334770"/>
            <a:ext cx="882650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组织者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巧妙引导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；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汇报者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摘要陈述；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记录者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记录梗概 ；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参与者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坦诚友好。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16585" y="584200"/>
            <a:ext cx="1058545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  <a:sym typeface="宋体" panose="02010600030101010101" pitchFamily="2" charset="-122"/>
              </a:rPr>
              <a:t>       </a:t>
            </a:r>
            <a:endParaRPr kumimoji="0" lang="zh-CN" altLang="en-US" sz="2800" b="1" kern="1200" cap="none" spc="0" normalizeH="0" baseline="0" noProof="0" dirty="0">
              <a:latin typeface="+mn-ea"/>
              <a:ea typeface="+mn-ea"/>
              <a:cs typeface="+mn-cs"/>
              <a:sym typeface="宋体" panose="02010600030101010101" pitchFamily="2" charset="-122"/>
            </a:endParaRPr>
          </a:p>
          <a:p>
            <a:pPr marR="0" indent="72009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选择一个讨论的话题，每个人围绕话题搜集资料，包括名人轶事，名言警句等，根据话题，对资料进行分析综合，以及自己的理解，形成自己的观点，并反向推理，看自己的论证是否合理，是否符合逻辑。</a:t>
            </a:r>
            <a:endParaRPr kumimoji="0" lang="zh-CN" altLang="en-US" sz="28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>
                <a:latin typeface="+mn-ea"/>
                <a:ea typeface="+mn-ea"/>
                <a:cs typeface="+mn-cs"/>
                <a:sym typeface="宋体" panose="02010600030101010101" pitchFamily="2" charset="-122"/>
              </a:rPr>
              <a:t>      </a:t>
            </a:r>
            <a:endParaRPr kumimoji="0" lang="zh-CN" altLang="en-US" sz="28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6758" y="3276600"/>
            <a:ext cx="5019582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4" name="矩形 3"/>
          <p:cNvSpPr/>
          <p:nvPr/>
        </p:nvSpPr>
        <p:spPr>
          <a:xfrm>
            <a:off x="1365885" y="487363"/>
            <a:ext cx="5951538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讨论时，如何形成自己的观点？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95618" y="1123315"/>
            <a:ext cx="11395075" cy="4338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0" dirty="0">
                <a:latin typeface="+mn-ea"/>
                <a:ea typeface="+mn-ea"/>
                <a:cs typeface="+mn-cs"/>
                <a:sym typeface="宋体" panose="02010600030101010101" pitchFamily="2" charset="-122"/>
              </a:rPr>
              <a:t>      </a:t>
            </a:r>
            <a:endParaRPr kumimoji="0" lang="zh-CN" altLang="en-US" sz="2400" b="1" kern="1200" cap="none" spc="0" normalizeH="0" baseline="0" noProof="0" dirty="0">
              <a:latin typeface="+mn-ea"/>
              <a:ea typeface="+mn-ea"/>
              <a:cs typeface="+mn-cs"/>
              <a:sym typeface="宋体" panose="02010600030101010101" pitchFamily="2" charset="-122"/>
            </a:endParaRPr>
          </a:p>
          <a:p>
            <a:pPr marR="0" indent="72009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在讨论时，要用简洁的语言阐明自己的观点，然后说出自己的论据，以及论证的过程。在别人提出疑问和质疑时，既要敢于坚持自己的见解，又要认真听取他人的观点，思考他人观点的合理性和不足之处，积极提出，修正自己的观点，最后通过讨论达成一致，得出结论。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1301433" y="653415"/>
            <a:ext cx="88360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在讨论时，如何用简洁的语言阐明自己的观点？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506855" y="2194878"/>
            <a:ext cx="9361488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indent="72009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讨论过程中，要始终坚持讨论的十二字原则：紧扣议题；言无不尽；包容合作。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indent="72009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531" name="矩形 2"/>
          <p:cNvSpPr/>
          <p:nvPr/>
        </p:nvSpPr>
        <p:spPr>
          <a:xfrm>
            <a:off x="1206818" y="1097915"/>
            <a:ext cx="9867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讨论过程中，要始终坚持讨论的十二字原则是什么？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75310" y="1320483"/>
            <a:ext cx="10785475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      </a:t>
            </a:r>
            <a:endParaRPr kumimoji="0" lang="zh-CN" altLang="en-US" sz="2400" b="1" kern="1200" cap="none" spc="0" normalizeH="0" baseline="0" noProof="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  <a:sym typeface="宋体" panose="02010600030101010101" pitchFamily="2" charset="-122"/>
              </a:rPr>
              <a:t>      </a:t>
            </a:r>
            <a:r>
              <a:rPr kumimoji="0" lang="zh-CN" altLang="en-US" sz="3200" b="1" kern="1200" cap="none" spc="0" normalizeH="0" baseline="0" noProof="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“紧扣议题”，就是在讨论时，要围绕着议题展开，有的放矢，突出重点；切不可东拉西扯，离题万里，不能将讨论变成漫无边际的聊天，否则讨论难以有成果。</a:t>
            </a:r>
            <a:endParaRPr kumimoji="0" lang="zh-CN" altLang="en-US" sz="2400" b="1" kern="1200" cap="none" spc="0" normalizeH="0" baseline="0" noProof="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1864678" y="851535"/>
            <a:ext cx="592931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讨论时怎样做到“紧扣议题”？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23875" y="1509713"/>
            <a:ext cx="11417300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+mn-cs"/>
                <a:sym typeface="宋体" panose="02010600030101010101" pitchFamily="2" charset="-122"/>
              </a:rPr>
              <a:t>    </a:t>
            </a:r>
            <a:r>
              <a:rPr kumimoji="0" lang="zh-CN" altLang="en-US" sz="3200" b="1" kern="1200" cap="none" spc="0" normalizeH="0" baseline="0" noProof="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言无不尽”即每个讨论者都要积极发言，只有参与者都积极发言，讨论才能成功。不能因为觉得自己没有准备好而缄口不言，讨论本身就是一个从“没想好”逐渐走向“想好”的过程，“不成形”的观点同样闪烁着智慧的火花，只要大胆地说出来，就有可能互相启发。</a:t>
            </a:r>
            <a:endParaRPr kumimoji="0" lang="zh-CN" altLang="en-US" sz="2400" b="1" kern="1200" cap="none" spc="0" normalizeH="0" baseline="0" noProof="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1260475" y="608013"/>
            <a:ext cx="61595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讨论时怎样做到“言无不尽”？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2613</Words>
  <Application>WPS 演示</Application>
  <PresentationFormat>自定义</PresentationFormat>
  <Paragraphs>92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Raleway Black</vt:lpstr>
      <vt:lpstr>Arial Unicode MS</vt:lpstr>
      <vt:lpstr>Calibri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