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29" r:id="rId3"/>
    <p:sldId id="346" r:id="rId4"/>
    <p:sldId id="347" r:id="rId5"/>
    <p:sldId id="328" r:id="rId6"/>
    <p:sldId id="319" r:id="rId7"/>
    <p:sldId id="348" r:id="rId8"/>
    <p:sldId id="349" r:id="rId9"/>
    <p:sldId id="327" r:id="rId10"/>
    <p:sldId id="298" r:id="rId11"/>
    <p:sldId id="350" r:id="rId12"/>
    <p:sldId id="351" r:id="rId13"/>
    <p:sldId id="330" r:id="rId14"/>
    <p:sldId id="299" r:id="rId15"/>
    <p:sldId id="352" r:id="rId16"/>
    <p:sldId id="353" r:id="rId17"/>
    <p:sldId id="331" r:id="rId18"/>
    <p:sldId id="318" r:id="rId19"/>
    <p:sldId id="332" r:id="rId20"/>
    <p:sldId id="320" r:id="rId21"/>
    <p:sldId id="333" r:id="rId22"/>
    <p:sldId id="321" r:id="rId23"/>
    <p:sldId id="334" r:id="rId24"/>
    <p:sldId id="326" r:id="rId25"/>
    <p:sldId id="354" r:id="rId26"/>
    <p:sldId id="335" r:id="rId27"/>
    <p:sldId id="322" r:id="rId28"/>
    <p:sldId id="336" r:id="rId29"/>
    <p:sldId id="355" r:id="rId30"/>
    <p:sldId id="35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6386" name="AutoShape 14" descr="u=659003504,3790867401&amp;fm=214&amp;gp=0"/>
          <p:cNvSpPr>
            <a:spLocks noChangeAspect="1"/>
          </p:cNvSpPr>
          <p:nvPr/>
        </p:nvSpPr>
        <p:spPr>
          <a:xfrm>
            <a:off x="4840605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AutoShape 16" descr="u=659003504,3790867401&amp;fm=214&amp;gp=0"/>
          <p:cNvSpPr>
            <a:spLocks noChangeAspect="1"/>
          </p:cNvSpPr>
          <p:nvPr/>
        </p:nvSpPr>
        <p:spPr>
          <a:xfrm>
            <a:off x="4967605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2" cstate="print"/>
          <a:srcRect l="2066"/>
          <a:stretch>
            <a:fillRect/>
          </a:stretch>
        </p:blipFill>
        <p:spPr>
          <a:xfrm>
            <a:off x="0" y="0"/>
            <a:ext cx="121615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AutoShape 14" descr="u=659003504,3790867401&amp;fm=214&amp;gp=0"/>
          <p:cNvSpPr>
            <a:spLocks noChangeAspect="1"/>
          </p:cNvSpPr>
          <p:nvPr/>
        </p:nvSpPr>
        <p:spPr>
          <a:xfrm>
            <a:off x="4840605" y="32654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AutoShape 16" descr="u=659003504,3790867401&amp;fm=214&amp;gp=0"/>
          <p:cNvSpPr>
            <a:spLocks noChangeAspect="1"/>
          </p:cNvSpPr>
          <p:nvPr/>
        </p:nvSpPr>
        <p:spPr>
          <a:xfrm>
            <a:off x="4967605" y="33924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1"/>
          <p:cNvSpPr txBox="1"/>
          <p:nvPr/>
        </p:nvSpPr>
        <p:spPr>
          <a:xfrm>
            <a:off x="635" y="4191000"/>
            <a:ext cx="12160885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333558" y="4908233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3" name="标题 1"/>
          <p:cNvSpPr txBox="1"/>
          <p:nvPr/>
        </p:nvSpPr>
        <p:spPr>
          <a:xfrm>
            <a:off x="4121468" y="4191000"/>
            <a:ext cx="391795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学习缩写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矩形 1"/>
          <p:cNvSpPr/>
          <p:nvPr/>
        </p:nvSpPr>
        <p:spPr>
          <a:xfrm>
            <a:off x="2273935" y="304800"/>
            <a:ext cx="7620000" cy="674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他摇身一变，变做牛魔王，又一个跟头到了翠云山。铁扇公主辨不出真假，打开洞门，拉着他进了洞。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铁扇公主把借扇的经过说了一遍，假牛魔王故意怒气冲冲地说：“可惜！可惜！夫人，你怎么把宝贝借给那猴子？真气死我了！”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铁扇公主笑着说：“大王不必生气，他借去的是假的。”假牛魔王说：“夫人，真扇子可要藏好，别让那猴子偷走。”铁扇公主笑嘻嘻地说：“我藏在嘴里，谁能偷得走？”说着从嘴里吐出小扇子，晃了晃，变成了一丈二尺长的大扇子，递给了假牛魔王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021840" y="436880"/>
            <a:ext cx="8153400" cy="6530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假牛魔王接过扇子，把脸一抹，现了原形，边走边说：“多谢嫂子，多谢嫂子！”铁扇公主气得跌倒在地上，哭喊着：“气死我了！气死我了！”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孙悟空刚走，牛魔王就回到了芭蕉洞。铁扇公主哭哭啼啼，把孙悟空借扇的事一五一十地说了。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牛魔王气得双脚直跺，转身就去追赶孙悟空。他追了一阵，远远看见孙悟空扛着芭蕉扇往前走。他想了想，摇身一变，变做猪八戒，叫道：“哥哥，我老猪来了！师父让我接你来了！”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假猪八戒从孙悟空手里接过芭蕉扇，口里念了念，大扇子变成了小扇子。他把小扇子放到嘴里，把脸一抹，现了原形，拔剑朝孙悟空砍去。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矩形 1"/>
          <p:cNvSpPr/>
          <p:nvPr/>
        </p:nvSpPr>
        <p:spPr>
          <a:xfrm>
            <a:off x="2083435" y="838200"/>
            <a:ext cx="7848600" cy="4742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孙悟空抡起金箍棒应战。他们从白天一直打到晚上。牛魔王打不过孙悟空，摇身一变，变做一只天鹅，嘎嘎叫了两声，飞上了蓝天；孙悟空也一变，变做一只大青鸟，嗖的一声，钻入云端，抱住天鹅的脖子，要啄他的眼睛。牛魔王呼地栽到地上，变做一只小鹿，一边走一边吃青草；孙悟空扑下来，变做一只猛虎追赶小鹿。牛魔王急了，变做一只狮子；孙悟空打个滚，变做一头巨象，甩开长鼻子去卷那狮子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3323" name="矩形 67594"/>
          <p:cNvSpPr>
            <a:spLocks noChangeArrowheads="1"/>
          </p:cNvSpPr>
          <p:nvPr/>
        </p:nvSpPr>
        <p:spPr bwMode="auto">
          <a:xfrm>
            <a:off x="1842770" y="485140"/>
            <a:ext cx="8305800" cy="617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牛魔王没有办法，只好现出原形</a:t>
            </a:r>
            <a: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头大白牛，身高八百丈，四肢像铁塔；孙悟空也现了原形，大叫一声“长！”立即身高万丈，手抡金箍棒，朝牛魔王打去。牛魔王知道这棒的厉害，连忙叫起来：“别打，别打，我把扇子借给你！”说着，从嘴里吐出芭蕉扇，乖乖地交给了孙悟空。</a:t>
            </a:r>
            <a:endParaRPr kumimoji="0" lang="en-US" altLang="zh-CN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孙悟空一个跟头回到火焰山。他举起芭蕉扇，使劲儿一扇，火焰变小了；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又一扇，凉风习习，火全灭了；再一扇，乌云滚滚，下起雨来。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第二天一早，孙悟空还了芭蕉扇，师徒四人越过火焰山，继续向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西天走去。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4347" name="矩形 68619"/>
          <p:cNvSpPr>
            <a:spLocks noChangeArrowheads="1"/>
          </p:cNvSpPr>
          <p:nvPr/>
        </p:nvSpPr>
        <p:spPr bwMode="auto">
          <a:xfrm>
            <a:off x="1751965" y="424815"/>
            <a:ext cx="807720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孙悟空三借芭蕉扇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缩写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唐僧师徒四人，一路风尘仆仆朝西行去。走着走着，渐渐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怪。一打听才知道前方有座火焰山，方圆八百里寸草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觉得热气袭人，难以忍受。此时正值秋天，大家感到很奇不生。又听当地人说，要想过山，只有向铁扇公主借芭蕉扇扇灭火后才能通过。悟空把师父安排好，前往芭蕉洞找铁扇公主。铁扇公主是牛魔王的妻子，红孩儿之母。因上次红孩儿想吃唐僧肉与孙悟空结下了冤仇，铁扇公主哪里肯借。悟空初次借扇，被铁扇公主用芭蕉扇扇得无踪无影。灵吉菩萨得知实情，给他一粒“定风丹”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42845" y="552450"/>
            <a:ext cx="7105650" cy="5632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悟空二次来借扇，公主又用扇扇他，悟空口含定风丹，一动不动。公主急忙回洞，闭门不出。悟空变作一只小虫，乘公主喝茶之际进入铁扇公主腹中。公主腹疼难忍，答应借扇，给的是一把假扇。第三次，悟空变成牛魔王模样，骗得真扇。牛魔王到家得知真相后急忙变作猪八戒骗得芭蕉扇，悟空与牛魔王大战，牛魔王打不过交出真扇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悟空用芭蕉扇扇灭山火，师徒四人继续西行取经。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69643" name="矩形 69642"/>
          <p:cNvSpPr/>
          <p:nvPr/>
        </p:nvSpPr>
        <p:spPr>
          <a:xfrm>
            <a:off x="3620770" y="407670"/>
            <a:ext cx="3432810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defTabSz="68580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三、方法总结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44" name="矩形 69643"/>
          <p:cNvSpPr/>
          <p:nvPr/>
        </p:nvSpPr>
        <p:spPr>
          <a:xfrm>
            <a:off x="1791970" y="1228725"/>
            <a:ext cx="8229600" cy="15509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1.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缩写前，认真阅读原文，深入体会作品的主旨；缩写时，对原作进行高度概括，但不能改变其中心思想，也不能随意增添内容。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9645" name="矩形 69644"/>
          <p:cNvSpPr/>
          <p:nvPr/>
        </p:nvSpPr>
        <p:spPr>
          <a:xfrm>
            <a:off x="1791970" y="3200400"/>
            <a:ext cx="8229600" cy="21161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en-US" altLang="zh-CN" sz="2800" b="1" dirty="0">
                <a:solidFill>
                  <a:srgbClr val="9900CC"/>
                </a:solidFill>
                <a:latin typeface="楷体" panose="02010609060101010101" charset="-122"/>
                <a:ea typeface="楷体" panose="02010609060101010101" charset="-122"/>
              </a:rPr>
              <a:t>    2.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charset="-122"/>
                <a:ea typeface="楷体" panose="02010609060101010101" charset="-122"/>
              </a:rPr>
              <a:t>分清主次，去粗存精。具体来说就是八个字“删除、保留、合并、改写”。要分清原作的主干和枝叶，遵循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charset="-122"/>
                <a:ea typeface="楷体" panose="02010609060101010101" charset="-122"/>
              </a:rPr>
              <a:t>保留主干，删除枝叶</a:t>
            </a:r>
            <a:r>
              <a:rPr lang="en-US" altLang="zh-CN" sz="2800" b="1" dirty="0">
                <a:solidFill>
                  <a:srgbClr val="9900CC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9900CC"/>
                </a:solidFill>
                <a:latin typeface="楷体" panose="02010609060101010101" charset="-122"/>
                <a:ea typeface="楷体" panose="02010609060101010101" charset="-122"/>
              </a:rPr>
              <a:t>的原则，确定取舍详略。</a:t>
            </a:r>
            <a:endParaRPr lang="zh-CN" altLang="en-US" sz="2800" b="1" dirty="0">
              <a:solidFill>
                <a:srgbClr val="990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/>
            <a:endParaRPr lang="zh-CN" altLang="en-US" sz="2100" b="1" dirty="0">
              <a:solidFill>
                <a:srgbClr val="99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3" grpId="0"/>
      <p:bldP spid="69644" grpId="0"/>
      <p:bldP spid="696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矩形 1"/>
          <p:cNvSpPr/>
          <p:nvPr/>
        </p:nvSpPr>
        <p:spPr>
          <a:xfrm>
            <a:off x="1842453" y="229870"/>
            <a:ext cx="7896225" cy="622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删除：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删除次要人物，保留主要人物；删除次要情节，保留主要故事；删除一些详尽的描写，改为简洁的叙述。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保留：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保留原文的中心和要点，保留原文中精彩的句子、反映观点的句子或中心句以及重要情节。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合并：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采用归纳总结的方法把原文中有关说明性、交代性的相关段落连缀成简明扼要的几句话甚至是一句话。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改写：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在叙述中，可以把直接叙述改为转述，尽可能简化人物语言，这样，既使情节连贯，又使语句简练。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文本框 9239"/>
          <p:cNvSpPr txBox="1"/>
          <p:nvPr/>
        </p:nvSpPr>
        <p:spPr>
          <a:xfrm>
            <a:off x="9111298" y="1876108"/>
            <a:ext cx="1250950" cy="2841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4" name="矩形 9243"/>
          <p:cNvSpPr/>
          <p:nvPr/>
        </p:nvSpPr>
        <p:spPr>
          <a:xfrm>
            <a:off x="2045335" y="1757045"/>
            <a:ext cx="7924800" cy="28384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注意语言流畅和文气连贯。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做到结构完整，中心明确，语言流畅。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30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缩写后的文章应是原文的缩微呈现，也是一篇独立的文章。行文时要注意如有摘引的语句，要使之与自己的话融为一体，保持文意畅通。</a:t>
            </a:r>
            <a:endParaRPr lang="zh-CN" altLang="en-US" sz="30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796" name="矩形 9244"/>
          <p:cNvSpPr>
            <a:spLocks noTextEdit="1"/>
          </p:cNvSpPr>
          <p:nvPr/>
        </p:nvSpPr>
        <p:spPr>
          <a:xfrm>
            <a:off x="4712335" y="842645"/>
            <a:ext cx="1600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注意事项</a:t>
            </a:r>
            <a:endParaRPr lang="zh-CN" altLang="en-US" sz="3600" b="1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167890" y="457200"/>
            <a:ext cx="7848600" cy="57905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3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不同文体缩写的注意点不同。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叙事性文章：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要保留原文中的主要人物和主要情节，删减不影响中心情节</a:t>
            </a:r>
            <a:r>
              <a:rPr lang="en-US" altLang="zh-CN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如果原文情感丰富，独具韵味，缩写时可以有所体现；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说明性文章：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要保留体现说明对象主要特征和本质的部分，遵循原文的说明顺序，适当保留解释性的词句，以便读者理解，但不必呈现太多的说明方法；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议论性文章：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要突出原文的论点，体现论证的思路，至于论据可择要保留，对论据中的叙述成分要做较大幅度的压缩。</a:t>
            </a:r>
            <a:endParaRPr lang="zh-CN" altLang="en-US" sz="28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7411" name="AutoShape 14" descr="u=659003504,3790867401&amp;fm=214&amp;gp=0"/>
          <p:cNvSpPr>
            <a:spLocks noChangeAspect="1"/>
          </p:cNvSpPr>
          <p:nvPr/>
        </p:nvSpPr>
        <p:spPr>
          <a:xfrm>
            <a:off x="5984875" y="342773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AutoShape 16" descr="u=659003504,3790867401&amp;fm=214&amp;gp=0"/>
          <p:cNvSpPr>
            <a:spLocks noChangeAspect="1"/>
          </p:cNvSpPr>
          <p:nvPr/>
        </p:nvSpPr>
        <p:spPr>
          <a:xfrm>
            <a:off x="6111875" y="355473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1162" y="1095105"/>
            <a:ext cx="1092327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把握缩写的原则，学习缩写的方法。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9750" marR="0" lvl="0" indent="-539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强化缩写练习，提高分析、综合、理解和概括的能力。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AutoShape 14" descr="u=659003504,3790867401&amp;fm=214&amp;gp=0"/>
          <p:cNvSpPr>
            <a:spLocks noChangeAspect="1"/>
          </p:cNvSpPr>
          <p:nvPr/>
        </p:nvSpPr>
        <p:spPr>
          <a:xfrm>
            <a:off x="5662295" y="331279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3" name="AutoShape 16" descr="u=659003504,3790867401&amp;fm=214&amp;gp=0"/>
          <p:cNvSpPr>
            <a:spLocks noChangeAspect="1"/>
          </p:cNvSpPr>
          <p:nvPr/>
        </p:nvSpPr>
        <p:spPr>
          <a:xfrm>
            <a:off x="5789295" y="343979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6508" y="1169670"/>
            <a:ext cx="7342187" cy="1054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从学过的小说里选择一篇，尝试缩写。（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字左右）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45" name="矩形 16"/>
          <p:cNvSpPr>
            <a:spLocks noTextEdit="1"/>
          </p:cNvSpPr>
          <p:nvPr/>
        </p:nvSpPr>
        <p:spPr>
          <a:xfrm>
            <a:off x="1749108" y="2352358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09395" y="2823845"/>
            <a:ext cx="83058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抓住主要人物和主要情节，列出缩写提纲。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概括要准确，线索要清晰，结构要完整。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078230" marR="0" lvl="0" indent="-107823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语言要简明、通顺、流畅；不需要做评论或补充解释。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5847" name="文本框 22"/>
          <p:cNvSpPr txBox="1"/>
          <p:nvPr/>
        </p:nvSpPr>
        <p:spPr>
          <a:xfrm>
            <a:off x="1579245" y="479108"/>
            <a:ext cx="23955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写作实践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58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1"/>
          <p:cNvSpPr/>
          <p:nvPr/>
        </p:nvSpPr>
        <p:spPr>
          <a:xfrm>
            <a:off x="2035175" y="1150620"/>
            <a:ext cx="784860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大名府梁中书为讨好其岳父蔡京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特差青面兽杨志负责带领押送十万生辰纲前去祝寿。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绿林好汉晁盖、吴用、刘唐、公孙胜、阮氏三兄弟、白胜七人决定截下这笔不义之财。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杨志为保生辰纲顺利押送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一路急行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防范甚严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导致随行押送人员苦不堪言。</a:t>
            </a: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867" name="矩形 2"/>
          <p:cNvSpPr/>
          <p:nvPr/>
        </p:nvSpPr>
        <p:spPr>
          <a:xfrm>
            <a:off x="4054475" y="621983"/>
            <a:ext cx="30702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智取生辰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缩写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矩形 1"/>
          <p:cNvSpPr/>
          <p:nvPr/>
        </p:nvSpPr>
        <p:spPr>
          <a:xfrm>
            <a:off x="1682115" y="534670"/>
            <a:ext cx="8458200" cy="623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在黄泥岗歇凉时杨志遇到一队贩枣客商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后又有卖酒小贩走上岗子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贩枣客买了一桶酒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在付钱时发生纠纷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有人偷喝了另一桶里的半瓢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再有人拿着瓢来舀上了酒准备偷喝时，却被卖酒小贩夺走倒入桶中。杨志见属下口渴难耐，且另外一桶已经被吃过半瓢，以为没有问题，就容许他们买下了剩下的酒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喝下后全被麻翻在地，尽失去生成纲。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这条智取生辰纲的计策是吴用提出的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原先两桶酒皆为好酒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他们先喝了一桶引诱杨志等人，在纠纷之时偷喝另外一桶里面的半瓢，是故意给杨志一行看到，让他们相信酒是好的。第二人偷喝时乘机在瓢中放了药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因偷喝未果瓢里的酒被倒入桶中，所以杨志等人喝时便是下了药的酒了。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8914" name="AutoShape 14" descr="u=659003504,3790867401&amp;fm=214&amp;gp=0"/>
          <p:cNvSpPr>
            <a:spLocks noChangeAspect="1"/>
          </p:cNvSpPr>
          <p:nvPr/>
        </p:nvSpPr>
        <p:spPr>
          <a:xfrm>
            <a:off x="6072505" y="33851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AutoShape 16" descr="u=659003504,3790867401&amp;fm=214&amp;gp=0"/>
          <p:cNvSpPr>
            <a:spLocks noChangeAspect="1"/>
          </p:cNvSpPr>
          <p:nvPr/>
        </p:nvSpPr>
        <p:spPr>
          <a:xfrm>
            <a:off x="6199505" y="35121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8968" y="715010"/>
            <a:ext cx="8723312" cy="1054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indent="719455" defTabSz="685800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从学过的议论文里选择一篇，缩写为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字左右的短文。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864043" y="2413635"/>
            <a:ext cx="8599488" cy="26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突出原文的论点，包括主论点和分论点。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用简洁的语言，将文章的论证过程概括清楚。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078230" marR="0" lvl="0" indent="-1078230" algn="l" defTabSz="6858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可以适当保留关键性的论据，但要删减其中的叙述或介绍性成分。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8918" name="矩形 6"/>
          <p:cNvSpPr>
            <a:spLocks noTextEdit="1"/>
          </p:cNvSpPr>
          <p:nvPr/>
        </p:nvSpPr>
        <p:spPr>
          <a:xfrm>
            <a:off x="2642235" y="2070735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FFFF"/>
                </a:solidFill>
                <a:latin typeface="楷体" panose="02010609060101010101" charset="-122"/>
                <a:ea typeface="楷体" panose="02010609060101010101" charset="-122"/>
              </a:rPr>
              <a:t>提示：</a:t>
            </a:r>
            <a:endParaRPr lang="zh-CN" altLang="en-US" sz="3600" b="1">
              <a:ln w="95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89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938" name="矩形 1"/>
          <p:cNvSpPr/>
          <p:nvPr/>
        </p:nvSpPr>
        <p:spPr>
          <a:xfrm>
            <a:off x="3367723" y="594360"/>
            <a:ext cx="52355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中国人失掉自信力了吗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缩写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39" name="矩形 2"/>
          <p:cNvSpPr/>
          <p:nvPr/>
        </p:nvSpPr>
        <p:spPr>
          <a:xfrm>
            <a:off x="1938020" y="1373823"/>
            <a:ext cx="8096250" cy="5716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有人从公开文字上看到我们以前相信“地大物博”，后来寄希望于国联，到现在一味求神拜佛，便慨叹：中国人失掉自信力了。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中国人曾经相信的是“他信力”，现在求神拜佛是在发展着“自欺力”。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但是中国有不失掉自信力的人在。自古以来，就有埋头苦干、为民请命等作为中国脊梁的人。这一类人现在也不少，他们在前仆后继的战斗中，不能为大家所知道罢了。说中国人失掉了自信力，用以指一部分人则可，如果加到全体上，那就是污蔑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要论中国人有没有自信力，不能被状元宰相的文章以及一些表面现象所诓骗，要自己去看地底下。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b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0962" name="AutoShape 14" descr="u=659003504,3790867401&amp;fm=214&amp;gp=0"/>
          <p:cNvSpPr>
            <a:spLocks noChangeAspect="1"/>
          </p:cNvSpPr>
          <p:nvPr/>
        </p:nvSpPr>
        <p:spPr>
          <a:xfrm>
            <a:off x="5770880" y="31921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AutoShape 16" descr="u=659003504,3790867401&amp;fm=214&amp;gp=0"/>
          <p:cNvSpPr>
            <a:spLocks noChangeAspect="1"/>
          </p:cNvSpPr>
          <p:nvPr/>
        </p:nvSpPr>
        <p:spPr>
          <a:xfrm>
            <a:off x="5897880" y="331914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椭圆 13324"/>
          <p:cNvSpPr/>
          <p:nvPr/>
        </p:nvSpPr>
        <p:spPr>
          <a:xfrm>
            <a:off x="1351280" y="401320"/>
            <a:ext cx="1290638" cy="720725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/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22755" y="477520"/>
            <a:ext cx="8086725" cy="157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班上要编写一本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班级读书档案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，邀请每位同学用缩写的方式介绍自己最喜欢的一本书。就此写一篇作文。题目自拟。不少于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66" name="矩形 13328"/>
          <p:cNvSpPr/>
          <p:nvPr/>
        </p:nvSpPr>
        <p:spPr>
          <a:xfrm>
            <a:off x="1884680" y="2130108"/>
            <a:ext cx="8077200" cy="36861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要提供图书的基础信息，简要说明这本书的基本情况，如书名、作者、出版社、出版年月等。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文章主体部分呈现这本书的主要内容。整体的篇幅一般较长，内容丰富，需要拟写比较详细的想、缩写提纲，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可以单设一段，说说你对这本书的评价和推荐它的理由。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657350" y="632460"/>
            <a:ext cx="8534400" cy="5592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我最喜欢的一本书</a:t>
            </a:r>
            <a:r>
              <a:rPr kumimoji="0" lang="en-US" altLang="zh-CN" sz="2800" b="1" i="0" u="none" strike="noStrike" kern="100" cap="none" spc="-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《骆驼祥子》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老舍先生的《骆驼祥子》是我最喜欢的一本书。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书中的祥子来自农村，刚开始他高大、结实，带着农村的质朴和固执，认准了拉车一行，就一心想要通过自己的奋斗买上一辆属于自己的新车。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凭着勤劳和坚韧，经过三年的努力，他用自己的血汗换来了一辆洋车。可是当时中国军阀统治黑暗，祥子拉车不到半年，连人带车被逃兵虏走了。祥子逃跑时牵回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三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匹骆驼，在路上卖了三十块钱。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70710" y="538163"/>
            <a:ext cx="8153400" cy="554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返回城里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祥子没有灰心，他从头开始，更加卖力的拉车。在曹家拉包月时祥子的所有的钱被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孙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侦探敲诈洗劫一空，买车成了泡影，而虎妞对他的那种推脱不开的“爱情”又给他的身心都带来磨难。因受到虎妞欺骗，无奈下取了虎妞为妻。</a:t>
            </a:r>
            <a:endParaRPr kumimoji="0" lang="en-US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迎着又一个又一个的打击，他仍执拗地想用更大的努力来实现自己梦寐以求的生活愿望，后来用虎妞的积蓄买了一辆车。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18970" y="998220"/>
            <a:ext cx="8153400" cy="42799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生活总是那样的折磨人，祥子拉车没多久，不幸的事又发生了，老婆虎妞死于难产，祥子不得不卖车料理虎妞的丧事。他的愿望在经过多次挫折以后，终于完全破灭。他所喜爱的小福子的自杀，吹熄了心中最后一朵希望的火花，祥子丧失了对生活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任何企求和信心，从此走上了不归路。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833880" y="522605"/>
            <a:ext cx="8420100" cy="5740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他不再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像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以前那样喜欢拉车，他讨厌拉车，讨厌劳力。从上进好强变得自甘堕落。原来那个正直善良的祥子，被生活的磨盘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碾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得粉碎。他开始玩弄生活，吃喝嫖赌，贩卖人口，彻底变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成了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行尸走肉、城市垃圾。</a:t>
            </a:r>
            <a:endParaRPr kumimoji="0" lang="zh-CN" altLang="zh-CN" sz="2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72009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这本书痛斥了压迫人民的无德之人，揭露了黑暗的旧社会对淳朴善良的劳动者所进行的剥削、压迫，控诉了旧社会活生生把人“变”成鬼的罪恶，表达了作者对劳动人民的深切同情，批判了自私狭隘的个人主义，也揭示个人奋斗不是劳动人民摆脱贫困改变境遇的主题。更体现了人是随环境变换而改变的动物，是最不堪一击的</a:t>
            </a:r>
            <a:r>
              <a:rPr kumimoji="0" lang="zh-CN" altLang="en-US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26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人性的丑恶在此暴露无遗。</a:t>
            </a:r>
            <a:endParaRPr kumimoji="0" lang="zh-CN" altLang="zh-CN" sz="26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8435" name="AutoShape 14" descr="u=659003504,3790867401&amp;fm=214&amp;gp=0"/>
          <p:cNvSpPr>
            <a:spLocks noChangeAspect="1"/>
          </p:cNvSpPr>
          <p:nvPr/>
        </p:nvSpPr>
        <p:spPr>
          <a:xfrm>
            <a:off x="6071235" y="312547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AutoShape 16" descr="u=659003504,3790867401&amp;fm=214&amp;gp=0"/>
          <p:cNvSpPr>
            <a:spLocks noChangeAspect="1"/>
          </p:cNvSpPr>
          <p:nvPr/>
        </p:nvSpPr>
        <p:spPr>
          <a:xfrm>
            <a:off x="6198235" y="325247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8211"/>
          <p:cNvSpPr/>
          <p:nvPr/>
        </p:nvSpPr>
        <p:spPr>
          <a:xfrm>
            <a:off x="1943052" y="1039773"/>
            <a:ext cx="8192839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719455" defTabSz="68580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同学们，以往我们写作文往往要求细致、具体，但生活中，很多时候需要我们长话短说，言简意赅。例如读了一篇好文章或是一本好书，你一定受益匪浅。要是想把这个故事简单地介绍给别人，就可以用缩写的方法。通过缩写训练，可以提高把握文章要点、思路的能力，还能培养概括、综合能力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86785" y="3936683"/>
            <a:ext cx="5473700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59648" y="4828858"/>
            <a:ext cx="7754937" cy="5191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8438" y="4178935"/>
            <a:ext cx="82581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缩写，就是在保持中心思想不变的前提下，压缩文章的篇幅，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把主要内容用自己的话说一遍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（吕淑湘语）。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9458" name="AutoShape 14" descr="u=659003504,3790867401&amp;fm=214&amp;gp=0"/>
          <p:cNvSpPr>
            <a:spLocks noChangeAspect="1"/>
          </p:cNvSpPr>
          <p:nvPr/>
        </p:nvSpPr>
        <p:spPr>
          <a:xfrm>
            <a:off x="5607050" y="3309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9" name="AutoShape 16" descr="u=659003504,3790867401&amp;fm=214&amp;gp=0"/>
          <p:cNvSpPr>
            <a:spLocks noChangeAspect="1"/>
          </p:cNvSpPr>
          <p:nvPr/>
        </p:nvSpPr>
        <p:spPr>
          <a:xfrm>
            <a:off x="5734050" y="3436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0" name="矩形 14"/>
          <p:cNvSpPr/>
          <p:nvPr/>
        </p:nvSpPr>
        <p:spPr>
          <a:xfrm>
            <a:off x="2663825" y="385445"/>
            <a:ext cx="585152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defTabSz="68580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一、“长话短说”缩句练习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461" name="左大括号 15"/>
          <p:cNvSpPr/>
          <p:nvPr/>
        </p:nvSpPr>
        <p:spPr>
          <a:xfrm>
            <a:off x="2952750" y="1649413"/>
            <a:ext cx="88900" cy="1471612"/>
          </a:xfrm>
          <a:prstGeom prst="leftBrace">
            <a:avLst>
              <a:gd name="adj1" fmla="val 137639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/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2" name="左大括号 16"/>
          <p:cNvSpPr/>
          <p:nvPr/>
        </p:nvSpPr>
        <p:spPr>
          <a:xfrm>
            <a:off x="2941638" y="3511550"/>
            <a:ext cx="87312" cy="1471613"/>
          </a:xfrm>
          <a:prstGeom prst="leftBrace">
            <a:avLst>
              <a:gd name="adj1" fmla="val 140143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/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5100" y="1422400"/>
            <a:ext cx="1447800" cy="11779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685800"/>
            <a:r>
              <a:rPr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削枝存干</a:t>
            </a:r>
            <a:endParaRPr lang="zh-CN" altLang="en-US" sz="24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defTabSz="685800"/>
            <a:r>
              <a:rPr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具体描写</a:t>
            </a:r>
            <a:endParaRPr lang="en-US" altLang="zh-CN" sz="24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defTabSz="685800"/>
            <a:r>
              <a:rPr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概括式</a:t>
            </a:r>
            <a:endParaRPr lang="zh-CN" altLang="en-US" sz="24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4775" y="4175125"/>
            <a:ext cx="1447800" cy="8080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685800"/>
            <a:r>
              <a:rPr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人物语言概括式</a:t>
            </a:r>
            <a:endParaRPr lang="zh-CN" altLang="en-US" sz="24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9413" y="1050925"/>
            <a:ext cx="5480668" cy="806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①年轻的女教师一本正经板着面孔讲人的起源，讲人的发育和进化。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41650" y="2011363"/>
            <a:ext cx="5707063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女教师讲人的起源，讲人的发育和进化。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41638" y="2581275"/>
            <a:ext cx="6016625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②我的脸由于困窘和羞愧一下子涨得通红。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36900" y="3044825"/>
            <a:ext cx="2614613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我的脸涨得通红。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99488" y="1027113"/>
            <a:ext cx="1677987" cy="1670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26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去掉具体描写的部分，留下主要内容</a:t>
            </a:r>
            <a:endParaRPr lang="zh-CN" altLang="en-US" sz="26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62275" y="3530600"/>
            <a:ext cx="5233988" cy="2286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③晏子严肃地回答：“这是什么话？我国首都临淄住满了人。大伙儿把袖子举起来，就是一片云；大伙儿甩一把汗，就是一阵雨；街上的行人肩膀擦着肩膀，脚尖碰着脚跟。大王怎么说齐国没有人呢？”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41638" y="5865813"/>
            <a:ext cx="5087937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晏子回答齐王说他们齐国的人很多。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485188" y="3614738"/>
            <a:ext cx="1677987" cy="2070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26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把人物语言概括化，就可达到言简意赅的目的</a:t>
            </a:r>
            <a:endParaRPr lang="zh-CN" altLang="en-US" sz="26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73" name="右大括号 27"/>
          <p:cNvSpPr/>
          <p:nvPr/>
        </p:nvSpPr>
        <p:spPr>
          <a:xfrm>
            <a:off x="8277225" y="1649413"/>
            <a:ext cx="238125" cy="1471612"/>
          </a:xfrm>
          <a:prstGeom prst="rightBrace">
            <a:avLst>
              <a:gd name="adj1" fmla="val 51385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/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74" name="右大括号 28"/>
          <p:cNvSpPr/>
          <p:nvPr/>
        </p:nvSpPr>
        <p:spPr>
          <a:xfrm>
            <a:off x="8277225" y="3702050"/>
            <a:ext cx="238125" cy="1471613"/>
          </a:xfrm>
          <a:prstGeom prst="rightBrace">
            <a:avLst>
              <a:gd name="adj1" fmla="val 51385"/>
              <a:gd name="adj2" fmla="val 50000"/>
            </a:avLst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defTabSz="685800"/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27666"/>
          <p:cNvSpPr/>
          <p:nvPr/>
        </p:nvSpPr>
        <p:spPr>
          <a:xfrm>
            <a:off x="4033520" y="548640"/>
            <a:ext cx="3383915" cy="5607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defTabSz="68580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二、范文缩写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矩形 27668"/>
          <p:cNvSpPr/>
          <p:nvPr/>
        </p:nvSpPr>
        <p:spPr>
          <a:xfrm>
            <a:off x="1899920" y="1264920"/>
            <a:ext cx="8382000" cy="5978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孙悟空三借芭蕉扇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孙悟空、猪八戒和沙和尚保护唐僧去西天取经。一天，他们来到一个地方，觉得像进了蒸笼，个个汗流浃背。当时正值深秋，这里为什么这么炎热呢？一打听，原来这里有座火焰山，方圆好几百里，常年呼呼冒着大火，周围寸草不生。要去西天，非得过火焰山不可。可是，在熊熊的大火里，就是铜脑袋、铁身子，也会熔化。怎么才能过去呢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defTabSz="685800">
              <a:lnSpc>
                <a:spcPct val="120000"/>
              </a:lnSpc>
            </a:pPr>
            <a:endParaRPr lang="en-US" altLang="zh-CN" sz="28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685800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 defTabSz="685800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矩形 2"/>
          <p:cNvSpPr/>
          <p:nvPr/>
        </p:nvSpPr>
        <p:spPr>
          <a:xfrm>
            <a:off x="2042160" y="579120"/>
            <a:ext cx="8001000" cy="569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当地人告诉他们：“往西南方走一千四百多里，有座翠云山，山上的芭蕉洞里住着个铁扇公主。她有一把神奇的芭蕉扇，一扇火就灭，二扇生凉风，三扇天下雨。如果能借来芭蕉扇，你们就能过火焰山。”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孙悟空心想：“这铁扇公主我知道，她的丈夫牛魔王还是我的结拜哥哥呢！”于是，他一个跟头来到翠云山。见了铁扇公主，孙悟空作了个揖，说：“嫂子，请您把芭蕉扇借给我用用。”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673860" y="411480"/>
            <a:ext cx="8458200" cy="6056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铁扇公主因为孙悟空帮观音菩萨收服了她的儿子红孩儿，所以一直痛恨他，哪里肯把扇子借给他，故意说：“你把头伸过来，让我砍几剑，受得住就借给你。”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孙悟空双手叉腰，伸着头说：“任嫂子砍，只要肯借给我扇子。”铁扇公主朝孙悟空头上乒乒一连砍了几十下，可是孙悟空连半根毫毛都没掉。铁扇公主知道斗不过孙悟空，急忙取出芭蕉扇，用力一扇，扇起了一阵狂风，把孙悟空吹得无影无踪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孙悟空被吹到小须弥山，遇到灵吉菩萨。灵吉菩萨问明情况，把一颗定风丹缝在孙悟空的衣领里。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"/>
          <p:cNvSpPr/>
          <p:nvPr/>
        </p:nvSpPr>
        <p:spPr>
          <a:xfrm>
            <a:off x="1752600" y="512763"/>
            <a:ext cx="8534400" cy="571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孙悟空谢过灵吉菩萨，一个跟头，又回到翠云山芭蕉洞前。他一边用金箍棒敲打洞门，一边高声叫喊：“开门！开门！老孙借扇子来了！”铁扇公主大吃一惊，冲出洞门，取出扇子，朝孙悟空连扇几下。顿时狂风呼啸，飞沙走石，可孙悟空却纹丝不动。铁扇公主吓坏了，慌忙收起扇子，逃回洞里，砰的一声，把大门紧紧地关上了。孙悟空变做一只芝麻大的小飞虫，从门缝里钻了进去，落到茶杯里。铁扇公主端起茶杯，咕噜咕噜，把茶水连同孙悟空一起喝到肚子里。孙悟空在铁扇公主的肚子里，双腿往下一蹬，头往上一顶，疼得铁扇公主直打滚，大叫饶命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06245" y="538163"/>
            <a:ext cx="8458200" cy="554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孙悟空说：“看在牛大哥的面子上，饶了你，快把扇子拿出来。”铁扇公主眼珠一转，说“行，行，我把扇子借给你。”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孙悟空拿了芭蕉扇，道了谢，腾云驾雾，兴冲冲回到火焰山。他对着火焰山举起芭蕉扇使劲儿一扇，可是火苗却熊熊腾起；再一扇，火势增大百倍；又一扇，烈火竟蹿起千丈高，把自己屁股上的毫毛都烧光了。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孙悟空知道上了当，借来的是把假芭蕉扇。他挠挠腮，眨眨眼，又想出一个好主意。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5220</Words>
  <Application>WPS 演示</Application>
  <PresentationFormat>自定义</PresentationFormat>
  <Paragraphs>174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仿宋</vt:lpstr>
      <vt:lpstr>Raleway Black</vt:lpstr>
      <vt:lpstr>Times New Roman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