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29" r:id="rId3"/>
    <p:sldId id="328" r:id="rId4"/>
    <p:sldId id="346" r:id="rId5"/>
    <p:sldId id="347" r:id="rId6"/>
    <p:sldId id="319" r:id="rId7"/>
    <p:sldId id="348" r:id="rId8"/>
    <p:sldId id="349" r:id="rId9"/>
    <p:sldId id="327" r:id="rId10"/>
    <p:sldId id="298" r:id="rId11"/>
    <p:sldId id="350" r:id="rId12"/>
    <p:sldId id="351" r:id="rId13"/>
    <p:sldId id="330" r:id="rId14"/>
    <p:sldId id="299" r:id="rId15"/>
    <p:sldId id="352" r:id="rId16"/>
    <p:sldId id="353" r:id="rId17"/>
    <p:sldId id="331" r:id="rId18"/>
    <p:sldId id="318" r:id="rId19"/>
    <p:sldId id="332" r:id="rId20"/>
    <p:sldId id="320" r:id="rId21"/>
    <p:sldId id="354" r:id="rId22"/>
    <p:sldId id="355" r:id="rId23"/>
    <p:sldId id="333" r:id="rId24"/>
    <p:sldId id="321" r:id="rId25"/>
    <p:sldId id="356" r:id="rId26"/>
    <p:sldId id="357" r:id="rId27"/>
    <p:sldId id="334" r:id="rId28"/>
    <p:sldId id="326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38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jpe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16385" name="AutoShape 14" descr="u=659003504,3790867401&amp;fm=214&amp;gp=0"/>
          <p:cNvSpPr>
            <a:spLocks noChangeAspect="1"/>
          </p:cNvSpPr>
          <p:nvPr/>
        </p:nvSpPr>
        <p:spPr>
          <a:xfrm>
            <a:off x="4385310" y="3284855"/>
            <a:ext cx="408305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6" name="AutoShape 16" descr="u=659003504,3790867401&amp;fm=214&amp;gp=0"/>
          <p:cNvSpPr>
            <a:spLocks noChangeAspect="1"/>
          </p:cNvSpPr>
          <p:nvPr/>
        </p:nvSpPr>
        <p:spPr>
          <a:xfrm>
            <a:off x="4512310" y="3411855"/>
            <a:ext cx="408305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4290" y="8255"/>
            <a:ext cx="1226058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AutoShape 14" descr="u=659003504,3790867401&amp;fm=214&amp;gp=0"/>
          <p:cNvSpPr>
            <a:spLocks noChangeAspect="1"/>
          </p:cNvSpPr>
          <p:nvPr/>
        </p:nvSpPr>
        <p:spPr>
          <a:xfrm>
            <a:off x="4639310" y="3538855"/>
            <a:ext cx="408305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AutoShape 16" descr="u=659003504,3790867401&amp;fm=214&amp;gp=0"/>
          <p:cNvSpPr>
            <a:spLocks noChangeAspect="1"/>
          </p:cNvSpPr>
          <p:nvPr/>
        </p:nvSpPr>
        <p:spPr>
          <a:xfrm>
            <a:off x="4766310" y="3665855"/>
            <a:ext cx="408305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文本框 1"/>
          <p:cNvSpPr txBox="1"/>
          <p:nvPr/>
        </p:nvSpPr>
        <p:spPr>
          <a:xfrm>
            <a:off x="-34290" y="4210685"/>
            <a:ext cx="12204700" cy="132207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491230" y="4927918"/>
            <a:ext cx="52095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2" name="标题 1"/>
          <p:cNvSpPr txBox="1"/>
          <p:nvPr/>
        </p:nvSpPr>
        <p:spPr>
          <a:xfrm>
            <a:off x="3221355" y="4210685"/>
            <a:ext cx="5749290" cy="717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r>
              <a:rPr lang="zh-CN" altLang="en-US" sz="4400" b="1" dirty="0">
                <a:latin typeface="黑体" panose="02010609060101010101" charset="-122"/>
                <a:ea typeface="黑体" panose="02010609060101010101" charset="-122"/>
              </a:rPr>
              <a:t>议论要言之有据</a:t>
            </a:r>
            <a:endParaRPr lang="zh-CN" altLang="en-US" sz="4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14" name="Picture 7" descr="C:\Users\cj\图片素材\立体纸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93478" y="1514793"/>
            <a:ext cx="6175375" cy="384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矩形 25"/>
          <p:cNvSpPr/>
          <p:nvPr/>
        </p:nvSpPr>
        <p:spPr>
          <a:xfrm>
            <a:off x="1107758" y="749300"/>
            <a:ext cx="196850" cy="196850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97635" y="432118"/>
            <a:ext cx="39998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材料与观点保持一致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763713" y="1770380"/>
            <a:ext cx="1576387" cy="1352550"/>
            <a:chOff x="1256764" y="1434338"/>
            <a:chExt cx="1575641" cy="1353436"/>
          </a:xfrm>
        </p:grpSpPr>
        <p:pic>
          <p:nvPicPr>
            <p:cNvPr id="26629" name="Picture 2" descr="çº¢è²æç»åçæ ç­¾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56764" y="1434338"/>
              <a:ext cx="1575641" cy="13534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3" name="矩形 52"/>
            <p:cNvSpPr/>
            <p:nvPr/>
          </p:nvSpPr>
          <p:spPr>
            <a:xfrm rot="20812846">
              <a:off x="1634410" y="2036395"/>
              <a:ext cx="897465" cy="5223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选材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5396865" y="1994218"/>
            <a:ext cx="2724150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成功出于勤奋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4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14" name="Picture 7" descr="C:\Users\cj\图片素材\立体纸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6755" y="1019493"/>
            <a:ext cx="10115550" cy="736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矩形 25"/>
          <p:cNvSpPr/>
          <p:nvPr/>
        </p:nvSpPr>
        <p:spPr>
          <a:xfrm>
            <a:off x="1031558" y="729298"/>
            <a:ext cx="198438" cy="196850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8675" name="矩形 16"/>
          <p:cNvSpPr/>
          <p:nvPr/>
        </p:nvSpPr>
        <p:spPr>
          <a:xfrm>
            <a:off x="1443355" y="413068"/>
            <a:ext cx="40608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材料与观点保持一致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385570" y="1506855"/>
            <a:ext cx="1574800" cy="1354138"/>
            <a:chOff x="1013748" y="1479560"/>
            <a:chExt cx="1575641" cy="1353436"/>
          </a:xfrm>
        </p:grpSpPr>
        <p:pic>
          <p:nvPicPr>
            <p:cNvPr id="28677" name="Picture 2" descr="çº¢è²æç»åçæ ç­¾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13748" y="1479560"/>
              <a:ext cx="1575641" cy="13534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" name="矩形 48"/>
            <p:cNvSpPr/>
            <p:nvPr/>
          </p:nvSpPr>
          <p:spPr>
            <a:xfrm rot="20812846">
              <a:off x="1369538" y="2085671"/>
              <a:ext cx="903770" cy="5236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宋体" panose="02010600030101010101" pitchFamily="2" charset="-122"/>
                  <a:ea typeface="+mn-ea"/>
                  <a:cs typeface="+mn-cs"/>
                </a:rPr>
                <a:t>组</a:t>
              </a: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宋体" panose="02010600030101010101" pitchFamily="2" charset="-122"/>
                  <a:ea typeface="+mn-ea"/>
                  <a:cs typeface="+mn-cs"/>
                </a:rPr>
                <a:t>材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3794125" y="1379855"/>
            <a:ext cx="7092950" cy="4894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358775" eaLnBrk="0" hangingPunct="0"/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张海迪，小时候因患血管瘤导致高位截瘫。从那时起，张海迪开始了她独特的人生。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岁时，张海迪跟随父母，下放莘县，给孩子当起了老师。她还自学针灸医术，为乡亲们无偿治疗。后来，张海迪还当过无线电修理工。她虽然没有机会走进校园，却发奋学习，学完了小学、中学的全部课程，自学了大学英语、日语、德语以及世界语，并攻读了大学和硕士研究生的课程。 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1983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年张海迪开始从事文学创作，先后翻译了数十万字的英语小说，编著了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生命的追问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轮椅上的梦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等书籍。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2002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年，一部长达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30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万字的长篇小说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绝顶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问世。</a:t>
            </a:r>
            <a:endParaRPr lang="zh-CN" altLang="en-US" sz="26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93103" y="678815"/>
            <a:ext cx="219075" cy="198438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231265" y="362903"/>
            <a:ext cx="48952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材料要丰富，增强说服力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239770" y="1260475"/>
            <a:ext cx="2005013" cy="593725"/>
            <a:chOff x="755776" y="977723"/>
            <a:chExt cx="1800000" cy="592481"/>
          </a:xfrm>
        </p:grpSpPr>
        <p:pic>
          <p:nvPicPr>
            <p:cNvPr id="49" name="Picture 9" descr="éè²çº¿æ¡æ¡æ¶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776" y="977723"/>
              <a:ext cx="1800000" cy="5924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3" name="矩形 52"/>
            <p:cNvSpPr/>
            <p:nvPr/>
          </p:nvSpPr>
          <p:spPr>
            <a:xfrm>
              <a:off x="898294" y="1012575"/>
              <a:ext cx="1447981" cy="5208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事实论据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3435033" y="2133600"/>
            <a:ext cx="1804987" cy="21583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事例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史实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统计数字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6286183" y="1292225"/>
            <a:ext cx="2006600" cy="602932"/>
            <a:chOff x="755776" y="977723"/>
            <a:chExt cx="1800620" cy="602114"/>
          </a:xfrm>
        </p:grpSpPr>
        <p:pic>
          <p:nvPicPr>
            <p:cNvPr id="56" name="Picture 9" descr="éè²çº¿æ¡æ¡æ¶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776" y="977723"/>
              <a:ext cx="1800620" cy="5929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" name="矩形 56"/>
            <p:cNvSpPr/>
            <p:nvPr/>
          </p:nvSpPr>
          <p:spPr>
            <a:xfrm>
              <a:off x="996523" y="1058576"/>
              <a:ext cx="1447334" cy="5212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道理</a:t>
              </a: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论据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6467158" y="1966913"/>
            <a:ext cx="1806575" cy="4225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真理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名人名言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格言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谚语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原理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定理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公式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2290" name="Picture 2" descr="ç¢éå¡éåç´ 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495" y="1307813"/>
            <a:ext cx="608652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6" grpId="0"/>
      <p:bldP spid="54" grpId="0"/>
      <p:bldP spid="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9923" y="554355"/>
            <a:ext cx="196850" cy="196850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2770" name="矩形 16"/>
          <p:cNvSpPr/>
          <p:nvPr/>
        </p:nvSpPr>
        <p:spPr>
          <a:xfrm>
            <a:off x="1256665" y="237173"/>
            <a:ext cx="51085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材料要丰富，增强说服力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4" name="Picture 7" descr="C:\Users\cj\图片素材\立体纸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77495" y="751205"/>
            <a:ext cx="12039600" cy="7418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矩形 1"/>
          <p:cNvSpPr/>
          <p:nvPr/>
        </p:nvSpPr>
        <p:spPr>
          <a:xfrm>
            <a:off x="1841818" y="1092835"/>
            <a:ext cx="7921625" cy="54463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412750" eaLnBrk="0" hangingPunct="0"/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泰戈尔说：“当你把所有的错误关在门外，真理也就被拒绝了。”失败与成功相伴而行，以成熟的心态坦然面对失败，才可能最终到达光辉的顶峰。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12750" eaLnBrk="0" hangingPunct="0"/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跌跤，学不会走路；不能承受失败，就不能迎来成功。失败虽然会暂时令人沮丧，但能激发人们奋斗的决心。面对失败，也许只需转转身，再稍加努力，我们就能发现成功近在咫尺。人生的道路并不平坦，无论是谁，都会遇到坎坷与阻隔。陶行知先生有一条著名的人生哲理，就是将失败倒过来说：有人说他“屡战屡败”，他将之更改为“屡败屡战”；有人形容他搞研究“十叩柴扉九不开”，他解释是“九叩柴扉一扉开”。这种从绝望中寻找希望的乐观精神，给了陶行知无穷的勇气和自信，也使他成为了一代名家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12750" algn="r" eaLnBrk="0" hangingPunct="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坦言失败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6" name="Freeform 301"/>
          <p:cNvSpPr/>
          <p:nvPr/>
        </p:nvSpPr>
        <p:spPr>
          <a:xfrm>
            <a:off x="2777490" y="1762760"/>
            <a:ext cx="6480175" cy="318928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041" h="1076">
                <a:moveTo>
                  <a:pt x="2041" y="1076"/>
                </a:moveTo>
                <a:lnTo>
                  <a:pt x="2041" y="1076"/>
                </a:lnTo>
                <a:lnTo>
                  <a:pt x="0" y="1076"/>
                </a:lnTo>
                <a:lnTo>
                  <a:pt x="0" y="0"/>
                </a:lnTo>
                <a:lnTo>
                  <a:pt x="2041" y="0"/>
                </a:lnTo>
                <a:lnTo>
                  <a:pt x="2041" y="107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7938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Line 10"/>
          <p:cNvSpPr/>
          <p:nvPr/>
        </p:nvSpPr>
        <p:spPr>
          <a:xfrm flipV="1">
            <a:off x="2707640" y="3392488"/>
            <a:ext cx="3175" cy="1558925"/>
          </a:xfrm>
          <a:prstGeom prst="line">
            <a:avLst/>
          </a:prstGeom>
          <a:ln w="254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" name="Freeform 11"/>
          <p:cNvSpPr/>
          <p:nvPr/>
        </p:nvSpPr>
        <p:spPr>
          <a:xfrm>
            <a:off x="2707640" y="4948238"/>
            <a:ext cx="6765925" cy="171450"/>
          </a:xfrm>
          <a:custGeom>
            <a:avLst/>
            <a:gdLst/>
            <a:ahLst/>
            <a:cxnLst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0"/>
              </a:cxn>
            </a:cxnLst>
            <a:rect l="0" t="0" r="0" b="0"/>
            <a:pathLst>
              <a:path w="1520" h="41">
                <a:moveTo>
                  <a:pt x="1520" y="0"/>
                </a:moveTo>
                <a:cubicBezTo>
                  <a:pt x="1520" y="9"/>
                  <a:pt x="1520" y="9"/>
                  <a:pt x="1520" y="9"/>
                </a:cubicBezTo>
                <a:cubicBezTo>
                  <a:pt x="1520" y="26"/>
                  <a:pt x="1506" y="41"/>
                  <a:pt x="1488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14" y="41"/>
                  <a:pt x="0" y="26"/>
                  <a:pt x="0" y="9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254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3"/>
          <p:cNvSpPr/>
          <p:nvPr/>
        </p:nvSpPr>
        <p:spPr>
          <a:xfrm>
            <a:off x="2882265" y="1663700"/>
            <a:ext cx="6594475" cy="33226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077" h="1121">
                <a:moveTo>
                  <a:pt x="0" y="0"/>
                </a:moveTo>
                <a:cubicBezTo>
                  <a:pt x="2031" y="0"/>
                  <a:pt x="2031" y="0"/>
                  <a:pt x="2031" y="0"/>
                </a:cubicBezTo>
                <a:cubicBezTo>
                  <a:pt x="2056" y="0"/>
                  <a:pt x="2076" y="20"/>
                  <a:pt x="2076" y="45"/>
                </a:cubicBezTo>
                <a:cubicBezTo>
                  <a:pt x="2076" y="1108"/>
                  <a:pt x="2077" y="1121"/>
                  <a:pt x="2077" y="1121"/>
                </a:cubicBezTo>
              </a:path>
            </a:pathLst>
          </a:custGeom>
          <a:noFill/>
          <a:ln w="254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5"/>
          <p:cNvSpPr/>
          <p:nvPr/>
        </p:nvSpPr>
        <p:spPr>
          <a:xfrm>
            <a:off x="2707640" y="1666875"/>
            <a:ext cx="174625" cy="1725613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0"/>
              </a:cxn>
            </a:cxnLst>
            <a:rect l="0" t="0" r="0" b="0"/>
            <a:pathLst>
              <a:path w="39" h="415">
                <a:moveTo>
                  <a:pt x="0" y="415"/>
                </a:move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39" y="0"/>
                  <a:pt x="39" y="0"/>
                  <a:pt x="39" y="0"/>
                </a:cubicBezTo>
              </a:path>
            </a:pathLst>
          </a:custGeom>
          <a:noFill/>
          <a:ln w="254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4796790" y="2940050"/>
            <a:ext cx="2441575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典例精析</a:t>
            </a:r>
            <a:endParaRPr kumimoji="0" lang="zh-CN" altLang="en-US" sz="4400" b="1" kern="1200" cap="none" spc="0" normalizeH="0" baseline="0" noProof="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grpSp>
        <p:nvGrpSpPr>
          <p:cNvPr id="35841" name="组合 3"/>
          <p:cNvGrpSpPr/>
          <p:nvPr/>
        </p:nvGrpSpPr>
        <p:grpSpPr>
          <a:xfrm>
            <a:off x="1638935" y="358775"/>
            <a:ext cx="7780338" cy="737235"/>
            <a:chOff x="3491880" y="1625544"/>
            <a:chExt cx="7780632" cy="736657"/>
          </a:xfrm>
        </p:grpSpPr>
        <p:sp>
          <p:nvSpPr>
            <p:cNvPr id="35842" name="矩形 4"/>
            <p:cNvSpPr/>
            <p:nvPr/>
          </p:nvSpPr>
          <p:spPr>
            <a:xfrm>
              <a:off x="3923928" y="1625544"/>
              <a:ext cx="7348584" cy="7366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charset="-122"/>
                  <a:ea typeface="黑体" panose="02010609060101010101" charset="-122"/>
                </a:rPr>
                <a:t>阅读下面的文章，回答问题。</a:t>
              </a:r>
              <a:endParaRPr lang="zh-CN" altLang="en-US" sz="28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815742" y="1744514"/>
              <a:ext cx="0" cy="21414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燕尾形 6"/>
            <p:cNvSpPr/>
            <p:nvPr/>
          </p:nvSpPr>
          <p:spPr>
            <a:xfrm>
              <a:off x="3491880" y="1727064"/>
              <a:ext cx="242897" cy="249043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35845" name="矩形 8"/>
          <p:cNvSpPr/>
          <p:nvPr/>
        </p:nvSpPr>
        <p:spPr>
          <a:xfrm>
            <a:off x="1638935" y="1568450"/>
            <a:ext cx="6621463" cy="482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412750" eaLnBrk="0" hangingPunct="0">
              <a:lnSpc>
                <a:spcPct val="120000"/>
              </a:lnSpc>
            </a:pPr>
            <a:r>
              <a:rPr lang="zh-CN" altLang="zh-CN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①过去，我们夸奖一个人长相英俊、风度潇洒，喜欢用“一表人才”。现在，网友们又发明了一个热词：颜值。在价值多元化的今天，我们应该如何正确看待“颜值”呢？</a:t>
            </a:r>
            <a:endParaRPr lang="zh-CN" altLang="zh-CN" sz="2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12750" eaLnBrk="0" hangingPunct="0">
              <a:lnSpc>
                <a:spcPct val="120000"/>
              </a:lnSpc>
            </a:pPr>
            <a:r>
              <a:rPr lang="zh-CN" altLang="zh-CN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在中国传统文化中，相貌从未被大家忘记，“貌比潘安”的赞誉流传至今。但潘安被称赞并不单单因为他的相貌，他的德行、他的才华、他对妻子的专情才是他被后人记住的关键所在。所以，颜值高固然是优势，但仅有高颜值是远远不够的。</a:t>
            </a:r>
            <a:endParaRPr lang="zh-CN" altLang="zh-CN" sz="2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5846" name="组合 10"/>
          <p:cNvGrpSpPr/>
          <p:nvPr/>
        </p:nvGrpSpPr>
        <p:grpSpPr>
          <a:xfrm>
            <a:off x="3337560" y="585788"/>
            <a:ext cx="2395538" cy="1689100"/>
            <a:chOff x="3938239" y="505391"/>
            <a:chExt cx="2396179" cy="1689639"/>
          </a:xfrm>
        </p:grpSpPr>
        <p:pic>
          <p:nvPicPr>
            <p:cNvPr id="35847" name="Picture 2" descr="ä¸­å½é£é¢å¼æå­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53376" y="505391"/>
              <a:ext cx="1881042" cy="16896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矩形 9"/>
            <p:cNvSpPr/>
            <p:nvPr/>
          </p:nvSpPr>
          <p:spPr>
            <a:xfrm>
              <a:off x="3938239" y="892865"/>
              <a:ext cx="906706" cy="6383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也说</a:t>
              </a:r>
              <a:endPara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390573" y="2274888"/>
            <a:ext cx="161607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引出话题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58285" y="3057525"/>
            <a:ext cx="3200400" cy="3794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25498" y="3810000"/>
            <a:ext cx="1616075" cy="138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举例论证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仅高颜值远远不够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865" name="矩形 1"/>
          <p:cNvSpPr/>
          <p:nvPr/>
        </p:nvSpPr>
        <p:spPr>
          <a:xfrm>
            <a:off x="1539240" y="400685"/>
            <a:ext cx="6629400" cy="58464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412750" eaLnBrk="0" hangingPunct="0">
              <a:lnSpc>
                <a:spcPct val="120000"/>
              </a:lnSpc>
            </a:pPr>
            <a:r>
              <a:rPr lang="zh-CN" altLang="zh-CN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颜值高，让人易于在社会生活中占得先机。在人类的进化史中，真的难以彻底剔除人性中的“爱美”基因。放眼当今世界，相貌甚至被当成了一种商品或一个消费符号。在职场、社交场以及婚恋场上，颇值高的人都比颜值低的人更加如鱼得水；而那些颜值不高的人，却不太容易在第一时间得到别人的垂青。于是，很多人吐槽说：对这个看脸的世界失望了！</a:t>
            </a:r>
            <a:endParaRPr lang="zh-CN" altLang="zh-CN" sz="2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12750" eaLnBrk="0" hangingPunct="0">
              <a:lnSpc>
                <a:spcPct val="120000"/>
              </a:lnSpc>
            </a:pPr>
            <a:r>
              <a:rPr lang="zh-CN" altLang="zh-CN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④如果仔细研究人类发展史，颜值不高的人，对这个世界大可不必失望。就长远发展来说，一个人更重要的是拥有德行和才华。</a:t>
            </a:r>
            <a:endParaRPr lang="zh-CN" altLang="zh-CN" sz="2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57528" y="1315085"/>
            <a:ext cx="2003425" cy="138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由社会现象点明颜值高是一种优势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68640" y="4585335"/>
            <a:ext cx="1828800" cy="138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引出下文貌因德而美的观点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89" name="矩形 8"/>
          <p:cNvSpPr/>
          <p:nvPr/>
        </p:nvSpPr>
        <p:spPr>
          <a:xfrm>
            <a:off x="2238375" y="842645"/>
            <a:ext cx="5943600" cy="45694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412750" eaLnBrk="0" hangingPunct="0">
              <a:lnSpc>
                <a:spcPct val="130000"/>
              </a:lnSpc>
            </a:pP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貌因德而美。外表是皮囊，德行才是核心，若非如此，再好的相貌也没有价值。汪精卫长相英俊，气度不凡，可谓“颜值高”，但这样一位相貌出众的热血青年后来却做了汉奸，至今仍遭到中国人的唾弃。德不配颜，徒有“颜值”之虚名，其“高颜值”反倒成了一个笑话。</a:t>
            </a:r>
            <a:endParaRPr lang="zh-CN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10575" y="2061845"/>
            <a:ext cx="2057400" cy="138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从反面举例论证貌因德而美的观点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3" name="矩形 1"/>
          <p:cNvSpPr/>
          <p:nvPr/>
        </p:nvSpPr>
        <p:spPr>
          <a:xfrm>
            <a:off x="1772920" y="734060"/>
            <a:ext cx="6629400" cy="5259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719455" eaLnBrk="0" hangingPunct="0">
              <a:lnSpc>
                <a:spcPct val="120000"/>
              </a:lnSpc>
            </a:pP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⑥才补颜不足。颜值低是一种“先天不足”，才华却是弥补这种“不足”的营养剂。英国人戈登在他的著述中对晚清大臣曾国藩有如此描述：个子中等，身材肥胖，脸上皱纹密布，脸色阴沉，目光迟钝；穿着陈旧，衣服打皱，上面还有斑斑的油迹。可以看出，曾国藩的外貌并不“漂亮”，可谓“颜值不高”，但他却在大风大浪中凭借过人才华，成就一番事业，名留青史，令人敬仰。</a:t>
            </a:r>
            <a:endParaRPr lang="zh-CN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37245" y="2181860"/>
            <a:ext cx="2109788" cy="138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从正面举例论证才补颜不足的观点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374265" y="753745"/>
            <a:ext cx="4876800" cy="474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1402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⑦古语云“腹有诗书气自华”，现在也有流行语“欣赏一个人，始于颜值，敬于才华，终于人品”。无论一个人如何风华绝代，最后沉淀下来值得称道的只有两样——德行和才华，然后才可能说，这个人还有“颜值”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（有删改）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5865" y="1896745"/>
            <a:ext cx="2566988" cy="181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总结观点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一个人有德行和才华，才可能有“颜值”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17412" name="AutoShape 14" descr="u=659003504,3790867401&amp;fm=214&amp;gp=0"/>
          <p:cNvSpPr>
            <a:spLocks noChangeAspect="1"/>
          </p:cNvSpPr>
          <p:nvPr/>
        </p:nvSpPr>
        <p:spPr>
          <a:xfrm>
            <a:off x="5988050" y="355409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AutoShape 16" descr="u=659003504,3790867401&amp;fm=214&amp;gp=0"/>
          <p:cNvSpPr>
            <a:spLocks noChangeAspect="1"/>
          </p:cNvSpPr>
          <p:nvPr/>
        </p:nvSpPr>
        <p:spPr>
          <a:xfrm>
            <a:off x="6115050" y="368109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33954" y="1176763"/>
            <a:ext cx="81534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eaLnBrk="0" hangingPunct="0">
              <a:lnSpc>
                <a:spcPct val="150000"/>
              </a:lnSpc>
              <a:buAutoNum type="arabicPeriod"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理解事实论据和道理论据两种论据类型。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 eaLnBrk="0" hangingPunct="0">
              <a:lnSpc>
                <a:spcPct val="150000"/>
              </a:lnSpc>
              <a:buAutoNum type="arabicPeriod"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学会做到言之有据的方法。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728153" y="300038"/>
            <a:ext cx="845820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719455" eaLnBrk="0" hangingPunct="0"/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自然段引用英国人戈登在著述中的文字后，原稿还引用了如下资料，但作者修改文章时将其删除，请分析删除理由。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14500" y="1683703"/>
            <a:ext cx="8763000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719455" eaLnBrk="0" hangingPunct="0"/>
            <a:r>
              <a:rPr lang="zh-CN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曾国藩自己也说：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余性鲁钝，他人目下二三行，余或疾读不能终一行。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zh-CN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30095" y="2685415"/>
            <a:ext cx="8502650" cy="373126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41402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⑥才补颜不足。颜值低是一种“先天不足”，才华却是弥补这种“不足”的营养剂。英国人戈登在他的著述中对晚清大臣曾国藩有如此描述：个子中等，身材肥胖，脸上皱纹密布，脸色阴沉，目光迟钝；穿着陈旧，衣服打皱，上面还有斑斑的油迹。可以看出，曾国藩的外貌并不“漂亮”，可谓“颜值不高”，但他却在大风大浪中凭借过人才华，成就一番事业，名留青史，令人敬仰。</a:t>
            </a:r>
            <a:endParaRPr kumimoji="0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5" name="矩形 8"/>
          <p:cNvSpPr/>
          <p:nvPr/>
        </p:nvSpPr>
        <p:spPr>
          <a:xfrm>
            <a:off x="1588135" y="923290"/>
            <a:ext cx="6858000" cy="5367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719455" eaLnBrk="0" hangingPunct="0">
              <a:lnSpc>
                <a:spcPct val="120000"/>
              </a:lnSpc>
            </a:pP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①宝剑锋从磨砺出，梅花香自苦寒来。干事创业，往往需要一番“咬咬牙”的坚持。</a:t>
            </a:r>
            <a:endParaRPr lang="zh-CN" altLang="en-US" sz="2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 eaLnBrk="0" hangingPunct="0">
              <a:lnSpc>
                <a:spcPct val="120000"/>
              </a:lnSpc>
            </a:pP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②党史上，有位干部因“咬牙”而闻名。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1943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冀南抗日根据地斗争异常艰苦与残酷：战斗频繁，旱灾严重，庄稼颗粒无收，痢疾、霍乱盛行。时任冀南区党委书记、行署主任兼冀南军区政治委员的宋任穷，一边坚持对敌作战，一边组织生产自救，还深入敌后做群众工作，累得多次吐血。凭着顽强的意志和乐观主义精神，他率领冀南军民咬紧牙关度过了最艰难的时期，因此得名“咬牙干部”。</a:t>
            </a:r>
            <a:endParaRPr lang="zh-CN" altLang="en-US" sz="2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02535" y="285115"/>
            <a:ext cx="4692650" cy="638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“咬牙”是一种修炼 向贤彪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04885" y="3317240"/>
            <a:ext cx="18288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举例论证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740535" y="1856740"/>
            <a:ext cx="62484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8587423" y="1170940"/>
            <a:ext cx="1828800" cy="954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引用论证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提出观点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09" name="矩形 1"/>
          <p:cNvSpPr/>
          <p:nvPr/>
        </p:nvSpPr>
        <p:spPr>
          <a:xfrm>
            <a:off x="1804670" y="551498"/>
            <a:ext cx="6629400" cy="5688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412750" eaLnBrk="0" hangingPunct="0">
              <a:lnSpc>
                <a:spcPct val="140000"/>
              </a:lnSpc>
            </a:pP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“咬牙”体现的是坚韧。人生之路难以一帆风顺，惟有不畏艰险、直面挑战，坚持不懈、持之以恒，才能采撷成功的果实。习近平总书记当年在梁家河插队时，什么活儿都干，开荒、种地、铡草、放羊、拉煤、打坝、挑粪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从不惜力，磨砺出不畏艰险、百折不挠的意志品格。成功往往只奖赏那些坚韧的人。一件工作、一项事业干到最艰难的时候，往往也最需要咬紧牙关。而一旦坚持下来，就容易突出重围、打开局面。</a:t>
            </a:r>
            <a:endParaRPr lang="zh-CN" altLang="en-US" sz="2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10270" y="1972310"/>
            <a:ext cx="1828800" cy="138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举例论证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“咬牙”体现坚韧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3" name="矩形 8"/>
          <p:cNvSpPr/>
          <p:nvPr/>
        </p:nvSpPr>
        <p:spPr>
          <a:xfrm>
            <a:off x="1688465" y="356235"/>
            <a:ext cx="6934200" cy="6092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412750" eaLnBrk="0" hangingPunct="0"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④“咬牙”彰显的是智慧。京剧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沙家浜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中，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新四军伤病员被困于芦苇荡，因连续多日面临日伪军的“扫荡”，体力和毅力几近于极限。指导员郭建光激励大家：有利的情况和主动的恢复，往往产生于再坚持一下的努力之中。最终，他们以“再坚持一下”的顽强精神，迎来了大部队的反“扫荡”。咬紧牙关的坚持精神，不仅需要不畏艰难的勇敢，也需要透过现象看本质的智慧。咬紧牙关坚持下去，就能变被动为主动。</a:t>
            </a:r>
            <a:endParaRPr lang="zh-CN" altLang="en-US" sz="2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22665" y="1832610"/>
            <a:ext cx="1828800" cy="181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举例论证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“咬牙”彰显的是智慧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7" name="矩形 1"/>
          <p:cNvSpPr/>
          <p:nvPr/>
        </p:nvSpPr>
        <p:spPr>
          <a:xfrm>
            <a:off x="2014220" y="838200"/>
            <a:ext cx="6096000" cy="49129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412750" eaLnBrk="0" hangingPunct="0">
              <a:lnSpc>
                <a:spcPct val="14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⑤“咬牙”蕴含的是担当。在重压和困难面前“咬牙”坚持，强健的是人的内心。“拼命黄郎”黄大年，平均每年出差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多天，一回来就一头扎进实验室。他的研究首次推动我国快速移动平台探测技术装备研发，攻克了技术瓶颈。正是“咬牙”背后的担当精神，成就了黄大年无悔的人生。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34045" y="2079625"/>
            <a:ext cx="2362200" cy="138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举例论证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“咬牙”蕴含的是担当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1" name="矩形 8"/>
          <p:cNvSpPr/>
          <p:nvPr/>
        </p:nvSpPr>
        <p:spPr>
          <a:xfrm>
            <a:off x="2083118" y="424815"/>
            <a:ext cx="5843587" cy="58464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412750" eaLnBrk="0" hangingPunct="0">
              <a:lnSpc>
                <a:spcPct val="120000"/>
              </a:lnSpc>
            </a:pP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⑥行百里者半九十。越接近成功就越艰难，越艰难就越要坚持，否则就会前功尽弃、半途而废。从某种意义上说，“咬牙”是成功的序曲。</a:t>
            </a:r>
            <a:r>
              <a:rPr lang="zh-CN" altLang="en-US" sz="26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没有松骨峰战斗中志愿军的“咬牙”，就没有以“气”胜“钢”的功绩；没有谷文昌一次次面对失败后的“咬牙”，就没有沙海变绿洲的奇迹；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拿出不达目的誓不罢休的执着，砥砺千磨万击还坚劲的意志，知难而进、久久为功，多经历几次“咬牙”，一个人必能闯关夺隘、化险为夷，用奋斗之犁开辟前行之路。</a:t>
            </a:r>
            <a:endParaRPr lang="zh-CN" altLang="en-US" sz="2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90230" y="2101215"/>
            <a:ext cx="2185988" cy="181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举例论证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“咬牙”坚持，才能获得成功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5" name="矩形 1"/>
          <p:cNvSpPr/>
          <p:nvPr/>
        </p:nvSpPr>
        <p:spPr>
          <a:xfrm>
            <a:off x="1922145" y="1215390"/>
            <a:ext cx="5638800" cy="3322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719455" eaLnBrk="0" hangingPunct="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⑦惟其艰难，更显勇毅。“咬牙”是一种修炼，在一次次“咬牙”中，软弱将变得坚强，稚嫩将变得成熟，徘徊将变得坚定。（选自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人民日报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，有删改）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24470" y="1977390"/>
            <a:ext cx="2185988" cy="181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总结观点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“咬牙”是一种修炼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照应文题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" name="矩形 7"/>
          <p:cNvSpPr/>
          <p:nvPr/>
        </p:nvSpPr>
        <p:spPr>
          <a:xfrm>
            <a:off x="2015490" y="568643"/>
            <a:ext cx="8116888" cy="6365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模仿第⑥段画线句的句式，给本段补充一个论据。</a:t>
            </a:r>
            <a:endParaRPr lang="zh-CN" altLang="zh-CN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015173" y="4191635"/>
            <a:ext cx="842645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参考答案：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没有王进喜用身体堵住井喷的“咬牙”，就没有大庆油田的传奇。</a:t>
            </a:r>
            <a:endParaRPr lang="zh-CN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050098" y="1372235"/>
            <a:ext cx="7378700" cy="2414588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41402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没有松骨峰战斗中志愿军的“咬牙”，就没有以“气”胜“钢”的功绩；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没有谷文昌一次次面对失败后的“咬牙”，就没有沙海变绿洲的奇迹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；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     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8" grpId="0"/>
      <p:bldP spid="4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81610" y="1191578"/>
            <a:ext cx="3748088" cy="631825"/>
            <a:chOff x="-76877" y="57277"/>
            <a:chExt cx="3352733" cy="630945"/>
          </a:xfrm>
        </p:grpSpPr>
        <p:pic>
          <p:nvPicPr>
            <p:cNvPr id="18434" name="Picture 2" descr="F:\三、做课文件\2017新图标\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76877" y="83422"/>
              <a:ext cx="3352733" cy="604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35" name="Picture 3" descr="F:\三、做课文件\2017新图标\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001" y="57277"/>
              <a:ext cx="2173030" cy="6048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53123" y="1102043"/>
            <a:ext cx="3352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什么是言之有据</a:t>
            </a:r>
            <a:endParaRPr kumimoji="0" lang="zh-CN" altLang="en-US" sz="3200" b="1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70968" y="2492058"/>
            <a:ext cx="1214437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4000" b="1" dirty="0">
                <a:latin typeface="黑体" panose="02010609060101010101" charset="-122"/>
                <a:ea typeface="黑体" panose="02010609060101010101" charset="-122"/>
              </a:rPr>
              <a:t>材料</a:t>
            </a:r>
            <a:endParaRPr lang="zh-CN" altLang="en-US" sz="4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908292" y="2467797"/>
            <a:ext cx="1562821" cy="87865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168968" y="2501583"/>
            <a:ext cx="1728787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议论文</a:t>
            </a:r>
            <a:endParaRPr lang="zh-CN" altLang="en-US" sz="4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45680" y="4222433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道理论据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53343" y="4222433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事实论据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01501" flipV="1">
            <a:off x="5963198" y="3355997"/>
            <a:ext cx="1562822" cy="8786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01501" flipV="1">
            <a:off x="6763594" y="3364305"/>
            <a:ext cx="1562822" cy="8786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15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19457" name="组合 6"/>
          <p:cNvGrpSpPr/>
          <p:nvPr/>
        </p:nvGrpSpPr>
        <p:grpSpPr>
          <a:xfrm>
            <a:off x="0" y="540520"/>
            <a:ext cx="3849687" cy="631825"/>
            <a:chOff x="-76877" y="57277"/>
            <a:chExt cx="3352733" cy="630945"/>
          </a:xfrm>
        </p:grpSpPr>
        <p:pic>
          <p:nvPicPr>
            <p:cNvPr id="19458" name="Picture 2" descr="F:\三、做课文件\2017新图标\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76877" y="83422"/>
              <a:ext cx="3352733" cy="604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59" name="Picture 3" descr="F:\三、做课文件\2017新图标\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001" y="57277"/>
              <a:ext cx="2173030" cy="6048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96913" y="479822"/>
            <a:ext cx="31496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100" normalizeH="0" baseline="0" noProof="0" dirty="0">
                <a:ln>
                  <a:noFill/>
                </a:ln>
                <a:solidFill>
                  <a:srgbClr val="3B2414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什么是言之有据</a:t>
            </a:r>
            <a:endParaRPr kumimoji="0" lang="zh-CN" altLang="en-US" sz="3200" b="1" i="0" u="none" strike="noStrike" kern="1200" cap="none" spc="100" normalizeH="0" baseline="0" noProof="0" dirty="0">
              <a:ln>
                <a:noFill/>
              </a:ln>
              <a:solidFill>
                <a:srgbClr val="3B2414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18055" y="1291273"/>
            <a:ext cx="1800225" cy="604837"/>
            <a:chOff x="755776" y="977723"/>
            <a:chExt cx="1800000" cy="592481"/>
          </a:xfrm>
        </p:grpSpPr>
        <p:pic>
          <p:nvPicPr>
            <p:cNvPr id="1033" name="Picture 9" descr="éè²çº¿æ¡æ¡æ¶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5776" y="977723"/>
              <a:ext cx="1800000" cy="5924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995459" y="1058587"/>
              <a:ext cx="1422222" cy="4618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事实论据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</p:grpSp>
      <p:pic>
        <p:nvPicPr>
          <p:cNvPr id="16" name="Picture 3"/>
          <p:cNvPicPr>
            <a:picLocks noChangeAspect="1"/>
          </p:cNvPicPr>
          <p:nvPr/>
        </p:nvPicPr>
        <p:blipFill>
          <a:blip r:embed="rId6" cstate="print"/>
          <a:srcRect l="57680" t="7205" b="2766"/>
          <a:stretch>
            <a:fillRect/>
          </a:stretch>
        </p:blipFill>
        <p:spPr>
          <a:xfrm>
            <a:off x="3980180" y="2281873"/>
            <a:ext cx="74613" cy="3960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219643" y="2153285"/>
            <a:ext cx="1627187" cy="3384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>
              <a:lnSpc>
                <a:spcPct val="200000"/>
              </a:lnSpc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事例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200000"/>
              </a:lnSpc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史实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200000"/>
              </a:lnSpc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统计数字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200000"/>
              </a:lnSpc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……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19880" y="1373823"/>
            <a:ext cx="6384925" cy="45231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《敬业与乐业》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41402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唐朝有一位名僧百丈禅师，他常常用两句格言教训弟子，说道：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一日不做事，一日不吃饭。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每日除上堂说法之外，还要自己扫地、擦桌子、洗衣服，直到八十岁，日日如此。有一回，他的门生想替他服务，把他本日应做的工悄悄地都做了。这位言行相顾的老禅师，老实不客气，那一天便绝对地不肯吃饭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1" name="组合 6"/>
          <p:cNvGrpSpPr/>
          <p:nvPr/>
        </p:nvGrpSpPr>
        <p:grpSpPr>
          <a:xfrm>
            <a:off x="-13017" y="626745"/>
            <a:ext cx="3624262" cy="631825"/>
            <a:chOff x="-76877" y="57277"/>
            <a:chExt cx="3352733" cy="630945"/>
          </a:xfrm>
        </p:grpSpPr>
        <p:pic>
          <p:nvPicPr>
            <p:cNvPr id="20482" name="Picture 2" descr="F:\三、做课文件\2017新图标\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76877" y="83422"/>
              <a:ext cx="3352733" cy="604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83" name="Picture 3" descr="F:\三、做课文件\2017新图标\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001" y="57277"/>
              <a:ext cx="2173030" cy="6048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96900" y="566738"/>
            <a:ext cx="32004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100" normalizeH="0" baseline="0" noProof="0" dirty="0">
                <a:ln>
                  <a:noFill/>
                </a:ln>
                <a:solidFill>
                  <a:srgbClr val="3B2414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什么是言之有据</a:t>
            </a:r>
            <a:endParaRPr kumimoji="0" lang="zh-CN" altLang="en-US" sz="3200" b="1" i="0" u="none" strike="noStrike" kern="1200" cap="none" spc="100" normalizeH="0" baseline="0" noProof="0" dirty="0">
              <a:ln>
                <a:noFill/>
              </a:ln>
              <a:solidFill>
                <a:srgbClr val="3B2414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grpSp>
        <p:nvGrpSpPr>
          <p:cNvPr id="20485" name="组合 4"/>
          <p:cNvGrpSpPr/>
          <p:nvPr/>
        </p:nvGrpSpPr>
        <p:grpSpPr>
          <a:xfrm>
            <a:off x="1736725" y="1538923"/>
            <a:ext cx="1931988" cy="592137"/>
            <a:chOff x="820048" y="993111"/>
            <a:chExt cx="1800000" cy="592481"/>
          </a:xfrm>
        </p:grpSpPr>
        <p:pic>
          <p:nvPicPr>
            <p:cNvPr id="1033" name="Picture 9" descr="éè²çº¿æ¡æ¡æ¶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20048" y="993111"/>
              <a:ext cx="1800000" cy="5924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996055" y="1058236"/>
              <a:ext cx="1260148" cy="462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事实论据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</p:grpSp>
      <p:pic>
        <p:nvPicPr>
          <p:cNvPr id="16" name="Picture 3"/>
          <p:cNvPicPr>
            <a:picLocks noChangeAspect="1"/>
          </p:cNvPicPr>
          <p:nvPr/>
        </p:nvPicPr>
        <p:blipFill>
          <a:blip r:embed="rId6" cstate="print"/>
          <a:srcRect l="57680" t="7205" b="2766"/>
          <a:stretch>
            <a:fillRect/>
          </a:stretch>
        </p:blipFill>
        <p:spPr>
          <a:xfrm>
            <a:off x="3796983" y="2043430"/>
            <a:ext cx="73025" cy="395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9" name="矩形 1"/>
          <p:cNvSpPr/>
          <p:nvPr/>
        </p:nvSpPr>
        <p:spPr>
          <a:xfrm>
            <a:off x="1984058" y="2113280"/>
            <a:ext cx="1627187" cy="3384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>
              <a:lnSpc>
                <a:spcPct val="200000"/>
              </a:lnSpc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事例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200000"/>
              </a:lnSpc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史实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200000"/>
              </a:lnSpc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统计数字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200000"/>
              </a:lnSpc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……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99585" y="1232218"/>
            <a:ext cx="6002338" cy="48926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《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论教养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endParaRPr kumimoji="0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41402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比方说，我确信，一个人是不是真正有教养，首先要看他在自己家里、在自己亲属之间的表现，看他和亲人们的关系究竟怎么样。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41402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一个男人，假如他在街道上能为陌生的妇女让路，让她先行，乘坐公共汽车时，能让妇女首先上车，甚至亲手为她把车门打开，可是他在家里，却懒得帮助疲惫不堪的妻子刷洗餐具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那么，我们可以断定这个男人还存在着教养上的缺陷。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2280920" y="1149668"/>
            <a:ext cx="1800225" cy="592137"/>
            <a:chOff x="755776" y="977723"/>
            <a:chExt cx="1800000" cy="592481"/>
          </a:xfrm>
        </p:grpSpPr>
        <p:pic>
          <p:nvPicPr>
            <p:cNvPr id="1033" name="Picture 9" descr="éè²çº¿æ¡æ¡æ¶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776" y="977723"/>
              <a:ext cx="1800000" cy="5924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995459" y="1058732"/>
              <a:ext cx="1422222" cy="462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道理</a:t>
              </a:r>
              <a:r>
                <a:rPr kumimoji="0" lang="zh-CN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论据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</p:grpSp>
      <p:pic>
        <p:nvPicPr>
          <p:cNvPr id="16" name="Picture 3"/>
          <p:cNvPicPr>
            <a:picLocks noChangeAspect="1"/>
          </p:cNvPicPr>
          <p:nvPr/>
        </p:nvPicPr>
        <p:blipFill>
          <a:blip r:embed="rId3" cstate="print"/>
          <a:srcRect l="57680" t="7205" b="2766"/>
          <a:stretch>
            <a:fillRect/>
          </a:stretch>
        </p:blipFill>
        <p:spPr>
          <a:xfrm>
            <a:off x="4250055" y="1704658"/>
            <a:ext cx="73025" cy="3960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110105" y="1776095"/>
            <a:ext cx="2312988" cy="41608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真理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名人名言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格言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谚语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原理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定理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公式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……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24755" y="1741488"/>
            <a:ext cx="5865813" cy="3322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《敬业与乐业》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庄子说：“用志不分，乃凝于神。”孔子说：“素其位而行，不愿乎其外。” 曾文正说：“坐这山，望那山，一事无成。”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1511" name="组合 11"/>
          <p:cNvGrpSpPr/>
          <p:nvPr/>
        </p:nvGrpSpPr>
        <p:grpSpPr>
          <a:xfrm>
            <a:off x="121603" y="490220"/>
            <a:ext cx="3624262" cy="631825"/>
            <a:chOff x="-76877" y="57277"/>
            <a:chExt cx="3352733" cy="630945"/>
          </a:xfrm>
        </p:grpSpPr>
        <p:pic>
          <p:nvPicPr>
            <p:cNvPr id="21512" name="Picture 2" descr="F:\三、做课文件\2017新图标\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-76877" y="83422"/>
              <a:ext cx="3352733" cy="604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3" name="Picture 3" descr="F:\三、做课文件\2017新图标\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001" y="57277"/>
              <a:ext cx="2173030" cy="6048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83260" y="380028"/>
            <a:ext cx="32004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100" normalizeH="0" baseline="0" noProof="0" dirty="0">
                <a:ln>
                  <a:noFill/>
                </a:ln>
                <a:solidFill>
                  <a:srgbClr val="3B2414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什么是言之有据</a:t>
            </a:r>
            <a:endParaRPr kumimoji="0" lang="zh-CN" altLang="en-US" sz="3200" b="1" i="0" u="none" strike="noStrike" kern="1200" cap="none" spc="100" normalizeH="0" baseline="0" noProof="0" dirty="0">
              <a:ln>
                <a:noFill/>
              </a:ln>
              <a:solidFill>
                <a:srgbClr val="3B2414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3"/>
          <p:cNvPicPr>
            <a:picLocks noChangeAspect="1"/>
          </p:cNvPicPr>
          <p:nvPr/>
        </p:nvPicPr>
        <p:blipFill>
          <a:blip r:embed="rId2" cstate="print"/>
          <a:srcRect l="57680" t="7205" b="2766"/>
          <a:stretch>
            <a:fillRect/>
          </a:stretch>
        </p:blipFill>
        <p:spPr>
          <a:xfrm>
            <a:off x="3737610" y="1991043"/>
            <a:ext cx="73025" cy="395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4363403" y="979488"/>
            <a:ext cx="6316663" cy="50774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论教养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41402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有教养的人待人处世绝不会自吹自擂。有教养的人懂得珍惜别人的时间（有句谚语说得好：国王的礼貌是恪守时间） 。有教养的人允诺别人的事一定尽力去做，他不会摆架子、“翘鼻子”。无论何时何地，他的行为举止都保持一致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无论是在家里、在学校、在研究所、在供职的单位，还是在商场，或者在公共汽车上，他都始终如一，稳重随和。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11835" y="395923"/>
            <a:ext cx="32004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100" normalizeH="0" baseline="0" noProof="0" dirty="0">
                <a:ln>
                  <a:noFill/>
                </a:ln>
                <a:solidFill>
                  <a:srgbClr val="3B2414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什么是言之有据</a:t>
            </a:r>
            <a:endParaRPr kumimoji="0" lang="zh-CN" altLang="en-US" sz="3200" b="1" i="0" u="none" strike="noStrike" kern="1200" cap="none" spc="100" normalizeH="0" baseline="0" noProof="0" dirty="0">
              <a:ln>
                <a:noFill/>
              </a:ln>
              <a:solidFill>
                <a:srgbClr val="3B2414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grpSp>
        <p:nvGrpSpPr>
          <p:cNvPr id="22532" name="组合 13"/>
          <p:cNvGrpSpPr/>
          <p:nvPr/>
        </p:nvGrpSpPr>
        <p:grpSpPr>
          <a:xfrm>
            <a:off x="236661" y="477838"/>
            <a:ext cx="3622869" cy="604837"/>
            <a:chOff x="-22336" y="396421"/>
            <a:chExt cx="3352913" cy="604980"/>
          </a:xfrm>
        </p:grpSpPr>
        <p:pic>
          <p:nvPicPr>
            <p:cNvPr id="22533" name="Picture 2" descr="F:\三、做课文件\2017新图标\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22156" y="396601"/>
              <a:ext cx="3352733" cy="604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4" name="Picture 3" descr="F:\三、做课文件\2017新图标\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-22336" y="396421"/>
              <a:ext cx="2173030" cy="6048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2535" name="组合 17"/>
          <p:cNvGrpSpPr/>
          <p:nvPr/>
        </p:nvGrpSpPr>
        <p:grpSpPr>
          <a:xfrm>
            <a:off x="1846580" y="1161733"/>
            <a:ext cx="1800225" cy="592137"/>
            <a:chOff x="755776" y="977723"/>
            <a:chExt cx="1800000" cy="592481"/>
          </a:xfrm>
        </p:grpSpPr>
        <p:pic>
          <p:nvPicPr>
            <p:cNvPr id="19" name="Picture 9" descr="éè²çº¿æ¡æ¡æ¶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5776" y="977723"/>
              <a:ext cx="1800000" cy="5924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995459" y="1058732"/>
              <a:ext cx="1422222" cy="462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道理</a:t>
              </a:r>
              <a:r>
                <a:rPr kumimoji="0" lang="zh-CN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论据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</p:grpSp>
      <p:sp>
        <p:nvSpPr>
          <p:cNvPr id="22538" name="矩形 20"/>
          <p:cNvSpPr/>
          <p:nvPr/>
        </p:nvSpPr>
        <p:spPr>
          <a:xfrm>
            <a:off x="1740535" y="1791018"/>
            <a:ext cx="2312988" cy="4159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真理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名人名言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格言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谚语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原理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定理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公式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……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181610" y="535305"/>
            <a:ext cx="4133850" cy="630238"/>
            <a:chOff x="-76877" y="57277"/>
            <a:chExt cx="3352733" cy="630945"/>
          </a:xfrm>
        </p:grpSpPr>
        <p:pic>
          <p:nvPicPr>
            <p:cNvPr id="23554" name="Picture 2" descr="F:\三、做课文件\2017新图标\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76877" y="83422"/>
              <a:ext cx="3352733" cy="604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55" name="Picture 3" descr="F:\三、做课文件\2017新图标\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001" y="57277"/>
              <a:ext cx="2173030" cy="6048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83615" y="401320"/>
            <a:ext cx="35814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100" normalizeH="0" baseline="0" noProof="0" dirty="0">
                <a:ln>
                  <a:noFill/>
                </a:ln>
                <a:solidFill>
                  <a:srgbClr val="3B2414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如何做到言之有据</a:t>
            </a:r>
            <a:endParaRPr kumimoji="0" lang="zh-CN" altLang="en-US" sz="3200" b="1" i="0" u="none" strike="noStrike" kern="1200" cap="none" spc="100" normalizeH="0" baseline="0" noProof="0" dirty="0">
              <a:ln>
                <a:noFill/>
              </a:ln>
              <a:solidFill>
                <a:srgbClr val="3B2414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20695" y="1942148"/>
            <a:ext cx="198438" cy="196850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22015" y="1537812"/>
            <a:ext cx="4752975" cy="8299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材料要准确，经得起推敲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20695" y="2588578"/>
            <a:ext cx="198438" cy="198438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72790" y="2273141"/>
            <a:ext cx="4775200" cy="8299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材料与观点保持一致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20695" y="3454718"/>
            <a:ext cx="198438" cy="198438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72790" y="3013869"/>
            <a:ext cx="5286375" cy="8299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材料要丰富，增强说服力 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 bldLvl="0" animBg="1"/>
      <p:bldP spid="19" grpId="0"/>
      <p:bldP spid="20" grpId="0" bldLvl="0" animBg="1"/>
      <p:bldP spid="21" grpId="0"/>
      <p:bldP spid="22" grpId="0" bldLvl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9" name="Picture 7" descr="C:\Users\cj\图片素材\立体纸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495" y="1332865"/>
            <a:ext cx="11353800" cy="5886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/>
        </p:nvSpPr>
        <p:spPr>
          <a:xfrm>
            <a:off x="2238058" y="1578928"/>
            <a:ext cx="7234238" cy="39693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《精神的三间小屋》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一个人从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岁开始做工，直到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岁退休，要在工作岗位上度过整整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年的时光。按一日工作八小时，一周工作五天计算，每年就要为你的职业付出两千个小时。倘若一直干到退休，那就是七万个小时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11008" y="897890"/>
            <a:ext cx="228600" cy="196850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930083" y="556736"/>
            <a:ext cx="4799012" cy="8299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材料要准确，经得起推敲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4" grpId="0" bldLvl="0" animBg="1"/>
      <p:bldP spid="53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3866</Words>
  <Application>WPS 演示</Application>
  <PresentationFormat>自定义</PresentationFormat>
  <Paragraphs>208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Arial Unicode MS</vt:lpstr>
      <vt:lpstr>Calibri</vt:lpstr>
      <vt:lpstr>Raleway Black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2019-05-22T07:02:39Z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