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95" r:id="rId2"/>
    <p:sldId id="268" r:id="rId3"/>
    <p:sldId id="347" r:id="rId4"/>
    <p:sldId id="276" r:id="rId5"/>
    <p:sldId id="278" r:id="rId6"/>
    <p:sldId id="306" r:id="rId7"/>
    <p:sldId id="348" r:id="rId8"/>
    <p:sldId id="308" r:id="rId9"/>
    <p:sldId id="307" r:id="rId10"/>
    <p:sldId id="349" r:id="rId11"/>
    <p:sldId id="350" r:id="rId12"/>
    <p:sldId id="351" r:id="rId13"/>
    <p:sldId id="309" r:id="rId14"/>
    <p:sldId id="352" r:id="rId15"/>
    <p:sldId id="353" r:id="rId16"/>
    <p:sldId id="354" r:id="rId17"/>
    <p:sldId id="321" r:id="rId18"/>
    <p:sldId id="322" r:id="rId19"/>
    <p:sldId id="357" r:id="rId20"/>
    <p:sldId id="400" r:id="rId21"/>
    <p:sldId id="369" r:id="rId22"/>
    <p:sldId id="371"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39" autoAdjust="0"/>
    <p:restoredTop sz="94660"/>
  </p:normalViewPr>
  <p:slideViewPr>
    <p:cSldViewPr>
      <p:cViewPr varScale="1">
        <p:scale>
          <a:sx n="83" d="100"/>
          <a:sy n="83" d="100"/>
        </p:scale>
        <p:origin x="-1194" y="-90"/>
      </p:cViewPr>
      <p:guideLst>
        <p:guide orient="horz" pos="2160"/>
        <p:guide pos="2885"/>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5256E5B-2200-40B1-A8E4-32C2FF12AA3D}" type="datetimeFigureOut">
              <a:rPr lang="zh-CN" altLang="en-US" smtClean="0"/>
              <a:pPr/>
              <a:t>2019/5/31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4E221C-23E7-4F5D-AD75-E12DE62320B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17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924613-4AE4-47A1-995F-688A24B34954}" type="slidenum">
              <a:rPr lang="zh-CN" altLang="en-US" smtClean="0"/>
              <a:pPr/>
              <a:t>18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pPr fontAlgn="base"/>
              <a:t>2019/5/31</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pPr fontAlgn="base"/>
              <a:t>‹#›</a:t>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pPr fontAlgn="base"/>
              <a:t>2019/5/31</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pPr fontAlgn="base"/>
              <a:t>‹#›</a:t>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pPr fontAlgn="base"/>
              <a:t>2019/5/31</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pPr fontAlgn="base"/>
              <a:t>‹#›</a:t>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pPr fontAlgn="base"/>
              <a:t>2019/5/31</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pPr fontAlgn="base"/>
              <a:t>‹#›</a:t>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pPr fontAlgn="base"/>
              <a:t>2019/5/31</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pPr fontAlgn="base"/>
              <a:t>‹#›</a:t>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pPr fontAlgn="base"/>
              <a:t>2019/5/31</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pPr fontAlgn="base"/>
              <a:t>‹#›</a:t>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pPr fontAlgn="base"/>
              <a:t>2019/5/31</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pPr fontAlgn="base"/>
              <a:t>‹#›</a:t>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pPr fontAlgn="base"/>
              <a:t>2019/5/31</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pPr fontAlgn="base"/>
              <a:t>‹#›</a:t>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pPr fontAlgn="base"/>
              <a:t>2019/5/31</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pPr fontAlgn="base"/>
              <a:t>‹#›</a:t>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pPr fontAlgn="base"/>
              <a:t>2019/5/31</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pPr fontAlgn="base"/>
              <a:t>‹#›</a:t>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pPr fontAlgn="base"/>
              <a:t>2019/5/31</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pPr fontAlgn="base"/>
              <a:t>‹#›</a:t>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pPr fontAlgn="base"/>
              <a:t>2019/5/31</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pPr fontAlgn="base"/>
              <a:t>‹#›</a:t>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pPr fontAlgn="base"/>
              <a:t>2019/5/31</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pPr fontAlgn="base"/>
              <a:t>‹#›</a:t>
            </a:fld>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pPr fontAlgn="base"/>
              <a:t>2019/5/31</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pPr fontAlgn="base"/>
              <a:t>‹#›</a:t>
            </a:fld>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82F288E0-7875-42C4-84C8-98DBBD3BF4D2}" type="datetimeFigureOut">
              <a:rPr lang="zh-CN" altLang="en-US" strike="noStrike" noProof="1" smtClean="0">
                <a:latin typeface="Arial" panose="020B0604020202020204" pitchFamily="34" charset="0"/>
                <a:ea typeface="宋体" panose="02010600030101010101" pitchFamily="2" charset="-122"/>
                <a:cs typeface="+mn-cs"/>
              </a:rPr>
              <a:pPr fontAlgn="base"/>
              <a:t>2019/5/31</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Arial" panose="020B0604020202020204" pitchFamily="34" charset="0"/>
                <a:ea typeface="宋体" panose="02010600030101010101" pitchFamily="2" charset="-122"/>
                <a:cs typeface="+mn-cs"/>
              </a:rPr>
              <a:pPr fontAlgn="base"/>
              <a:t>‹#›</a:t>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8">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2019/5/31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p5.qhimg.com/t01bbb5058f87fe0bc3.jpg" TargetMode="Externa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0.xml"/><Relationship Id="rId1" Type="http://schemas.openxmlformats.org/officeDocument/2006/relationships/slideLayout" Target="../slideLayouts/slideLayout7.xml"/><Relationship Id="rId4" Type="http://schemas.openxmlformats.org/officeDocument/2006/relationships/slide" Target="slide11.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528320" y="1822450"/>
            <a:ext cx="8087995" cy="1445260"/>
          </a:xfrm>
          <a:prstGeom prst="rect">
            <a:avLst/>
          </a:prstGeom>
          <a:solidFill>
            <a:schemeClr val="bg2">
              <a:alpha val="62000"/>
            </a:schemeClr>
          </a:solidFill>
        </p:spPr>
        <p:txBody>
          <a:bodyPr wrap="square" rtlCol="0">
            <a:spAutoFit/>
          </a:bodyPr>
          <a:lstStyle/>
          <a:p>
            <a:r>
              <a:rPr lang="zh-CN" altLang="en-US" sz="8800" b="1" dirty="0" smtClean="0">
                <a:solidFill>
                  <a:srgbClr val="FF0000"/>
                </a:solidFill>
                <a:latin typeface="华文行楷" panose="02010800040101010101" charset="-122"/>
                <a:ea typeface="华文行楷" panose="02010800040101010101" charset="-122"/>
                <a:cs typeface="华文行楷" panose="02010800040101010101" charset="-122"/>
              </a:rPr>
              <a:t>第</a:t>
            </a:r>
            <a:r>
              <a:rPr lang="en-US" altLang="zh-CN" sz="8800" b="1" dirty="0" smtClean="0">
                <a:solidFill>
                  <a:srgbClr val="FF0000"/>
                </a:solidFill>
                <a:latin typeface="华文行楷" panose="02010800040101010101" charset="-122"/>
                <a:ea typeface="华文行楷" panose="02010800040101010101" charset="-122"/>
                <a:cs typeface="华文行楷" panose="02010800040101010101" charset="-122"/>
              </a:rPr>
              <a:t>3</a:t>
            </a:r>
            <a:r>
              <a:rPr lang="zh-CN" altLang="en-US" sz="8800" b="1" dirty="0" smtClean="0">
                <a:solidFill>
                  <a:srgbClr val="FF0000"/>
                </a:solidFill>
                <a:latin typeface="华文行楷" panose="02010800040101010101" charset="-122"/>
                <a:ea typeface="华文行楷" panose="02010800040101010101" charset="-122"/>
                <a:cs typeface="华文行楷" panose="02010800040101010101" charset="-122"/>
              </a:rPr>
              <a:t>课 土地改革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ppt_w*0.05"/>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anim calcmode="lin" valueType="num">
                                      <p:cBhvr>
                                        <p:cTn id="9" dur="500" fill="hold"/>
                                        <p:tgtEl>
                                          <p:spTgt spid="6"/>
                                        </p:tgtEl>
                                        <p:attrNameLst>
                                          <p:attrName>ppt_x</p:attrName>
                                        </p:attrNameLst>
                                      </p:cBhvr>
                                      <p:tavLst>
                                        <p:tav tm="0">
                                          <p:val>
                                            <p:strVal val="#ppt_x-.2"/>
                                          </p:val>
                                        </p:tav>
                                        <p:tav tm="100000">
                                          <p:val>
                                            <p:strVal val="#ppt_x"/>
                                          </p:val>
                                        </p:tav>
                                      </p:tavLst>
                                    </p:anim>
                                    <p:anim calcmode="lin" valueType="num">
                                      <p:cBhvr>
                                        <p:cTn id="10" dur="500" fill="hold"/>
                                        <p:tgtEl>
                                          <p:spTgt spid="6"/>
                                        </p:tgtEl>
                                        <p:attrNameLst>
                                          <p:attrName>ppt_y</p:attrName>
                                        </p:attrNameLst>
                                      </p:cBhvr>
                                      <p:tavLst>
                                        <p:tav tm="0">
                                          <p:val>
                                            <p:strVal val="#ppt_y"/>
                                          </p:val>
                                        </p:tav>
                                        <p:tav tm="100000">
                                          <p:val>
                                            <p:strVal val="#ppt_y"/>
                                          </p:val>
                                        </p:tav>
                                      </p:tavLst>
                                    </p:anim>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7" name="图片 35845" descr="2011123037169565"/>
          <p:cNvPicPr>
            <a:picLocks noChangeAspect="1"/>
          </p:cNvPicPr>
          <p:nvPr/>
        </p:nvPicPr>
        <p:blipFill>
          <a:blip r:embed="rId2"/>
          <a:srcRect b="3445"/>
          <a:stretch>
            <a:fillRect/>
          </a:stretch>
        </p:blipFill>
        <p:spPr>
          <a:xfrm>
            <a:off x="215900" y="2005965"/>
            <a:ext cx="4065270" cy="4304665"/>
          </a:xfrm>
          <a:prstGeom prst="rect">
            <a:avLst/>
          </a:prstGeom>
          <a:noFill/>
          <a:ln w="9525">
            <a:noFill/>
          </a:ln>
        </p:spPr>
      </p:pic>
      <p:pic>
        <p:nvPicPr>
          <p:cNvPr id="19458" name="图片 35847" descr="Gucn_20100418120862160750Pic3"/>
          <p:cNvPicPr>
            <a:picLocks noChangeAspect="1"/>
          </p:cNvPicPr>
          <p:nvPr/>
        </p:nvPicPr>
        <p:blipFill>
          <a:blip r:embed="rId3"/>
          <a:stretch>
            <a:fillRect/>
          </a:stretch>
        </p:blipFill>
        <p:spPr>
          <a:xfrm>
            <a:off x="5222240" y="1416685"/>
            <a:ext cx="3701415" cy="4966970"/>
          </a:xfrm>
          <a:prstGeom prst="rect">
            <a:avLst/>
          </a:prstGeom>
          <a:noFill/>
          <a:ln w="9525">
            <a:noFill/>
          </a:ln>
        </p:spPr>
      </p:pic>
      <p:sp>
        <p:nvSpPr>
          <p:cNvPr id="35849" name="椭圆 35848"/>
          <p:cNvSpPr/>
          <p:nvPr/>
        </p:nvSpPr>
        <p:spPr>
          <a:xfrm>
            <a:off x="7350919" y="4057650"/>
            <a:ext cx="458391" cy="1028700"/>
          </a:xfrm>
          <a:prstGeom prst="ellipse">
            <a:avLst/>
          </a:prstGeom>
          <a:noFill/>
          <a:ln w="60325" cap="flat" cmpd="sng">
            <a:solidFill>
              <a:schemeClr val="bg1"/>
            </a:solidFill>
            <a:prstDash val="solid"/>
            <a:round/>
            <a:headEnd type="none" w="med" len="med"/>
            <a:tailEnd type="none" w="med" len="med"/>
          </a:ln>
        </p:spPr>
        <p:txBody>
          <a:bodyPr anchor="t"/>
          <a:lstStyle/>
          <a:p>
            <a:pPr eaLnBrk="0" hangingPunct="0"/>
            <a:endParaRPr lang="zh-CN" altLang="en-US" sz="2400" dirty="0">
              <a:solidFill>
                <a:srgbClr val="000000"/>
              </a:solidFill>
              <a:latin typeface="Arial" panose="020B0604020202020204" pitchFamily="34" charset="0"/>
              <a:ea typeface="宋体" panose="02010600030101010101" pitchFamily="2" charset="-122"/>
            </a:endParaRPr>
          </a:p>
        </p:txBody>
      </p:sp>
      <p:sp>
        <p:nvSpPr>
          <p:cNvPr id="19460" name="文本框 72723"/>
          <p:cNvSpPr txBox="1"/>
          <p:nvPr/>
        </p:nvSpPr>
        <p:spPr>
          <a:xfrm>
            <a:off x="545465" y="394970"/>
            <a:ext cx="4163695" cy="583565"/>
          </a:xfrm>
          <a:prstGeom prst="rect">
            <a:avLst/>
          </a:prstGeom>
          <a:solidFill>
            <a:srgbClr val="CCFFFF"/>
          </a:solidFill>
          <a:ln w="9525">
            <a:noFill/>
          </a:ln>
        </p:spPr>
        <p:txBody>
          <a:bodyPr wrap="square" anchor="t">
            <a:spAutoFit/>
          </a:bodyPr>
          <a:lstStyle/>
          <a:p>
            <a:pPr algn="ctr" eaLnBrk="0" hangingPunct="0">
              <a:spcBef>
                <a:spcPct val="50000"/>
              </a:spcBef>
            </a:pPr>
            <a:r>
              <a:rPr lang="zh-CN" altLang="en-US" sz="3200" b="1" dirty="0">
                <a:solidFill>
                  <a:srgbClr val="000000"/>
                </a:solidFill>
                <a:latin typeface="微软雅黑" panose="020B0503020204020204" charset="-122"/>
                <a:ea typeface="微软雅黑" panose="020B0503020204020204" charset="-122"/>
              </a:rPr>
              <a:t>土地所有制的转变：</a:t>
            </a:r>
          </a:p>
        </p:txBody>
      </p:sp>
      <p:sp>
        <p:nvSpPr>
          <p:cNvPr id="19461" name="云形标注 1"/>
          <p:cNvSpPr/>
          <p:nvPr/>
        </p:nvSpPr>
        <p:spPr>
          <a:xfrm>
            <a:off x="2578100" y="2185035"/>
            <a:ext cx="5231130" cy="2625725"/>
          </a:xfrm>
          <a:prstGeom prst="cloudCallout">
            <a:avLst>
              <a:gd name="adj1" fmla="val 58009"/>
              <a:gd name="adj2" fmla="val 71875"/>
            </a:avLst>
          </a:prstGeom>
          <a:solidFill>
            <a:srgbClr val="FBE5D6"/>
          </a:solidFill>
          <a:ln w="9525" cap="flat" cmpd="sng">
            <a:solidFill>
              <a:schemeClr val="tx1"/>
            </a:solidFill>
            <a:prstDash val="solid"/>
            <a:round/>
            <a:headEnd type="none" w="med" len="med"/>
            <a:tailEnd type="none" w="med" len="med"/>
          </a:ln>
        </p:spPr>
        <p:txBody>
          <a:bodyPr anchor="t"/>
          <a:lstStyle/>
          <a:p>
            <a:pPr eaLnBrk="0" hangingPunct="0">
              <a:spcBef>
                <a:spcPct val="50000"/>
              </a:spcBef>
            </a:pPr>
            <a:r>
              <a:rPr lang="zh-CN" altLang="en-US" sz="3600" b="1" dirty="0">
                <a:solidFill>
                  <a:srgbClr val="000000"/>
                </a:solidFill>
                <a:latin typeface="微软雅黑" panose="020B0503020204020204" charset="-122"/>
                <a:ea typeface="微软雅黑" panose="020B0503020204020204" charset="-122"/>
              </a:rPr>
              <a:t>从</a:t>
            </a:r>
            <a:r>
              <a:rPr lang="zh-CN" altLang="en-US" sz="3600" b="1" u="sng" dirty="0">
                <a:solidFill>
                  <a:srgbClr val="000000"/>
                </a:solidFill>
                <a:latin typeface="微软雅黑" panose="020B0503020204020204" charset="-122"/>
                <a:ea typeface="微软雅黑" panose="020B0503020204020204" charset="-122"/>
              </a:rPr>
              <a:t>“地主私有”</a:t>
            </a:r>
            <a:r>
              <a:rPr lang="zh-CN" altLang="en-US" sz="3600" b="1" dirty="0">
                <a:solidFill>
                  <a:srgbClr val="000000"/>
                </a:solidFill>
                <a:latin typeface="微软雅黑" panose="020B0503020204020204" charset="-122"/>
                <a:ea typeface="微软雅黑" panose="020B0503020204020204" charset="-122"/>
              </a:rPr>
              <a:t> 到</a:t>
            </a:r>
            <a:r>
              <a:rPr lang="zh-CN" altLang="en-US" sz="3600" b="1" u="sng" dirty="0">
                <a:solidFill>
                  <a:srgbClr val="000000"/>
                </a:solidFill>
                <a:latin typeface="微软雅黑" panose="020B0503020204020204" charset="-122"/>
                <a:ea typeface="微软雅黑" panose="020B0503020204020204" charset="-122"/>
              </a:rPr>
              <a:t>“农民私有”</a:t>
            </a:r>
            <a:r>
              <a:rPr lang="zh-CN" altLang="en-US" sz="3600" b="1" dirty="0">
                <a:solidFill>
                  <a:srgbClr val="000000"/>
                </a:solidFill>
                <a:latin typeface="微软雅黑" panose="020B0503020204020204" charset="-122"/>
                <a:ea typeface="微软雅黑" panose="020B0503020204020204" charset="-122"/>
              </a:rPr>
              <a:t>。</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5849"/>
                                        </p:tgtEl>
                                        <p:attrNameLst>
                                          <p:attrName>style.visibility</p:attrName>
                                        </p:attrNameLst>
                                      </p:cBhvr>
                                      <p:to>
                                        <p:strVal val="visible"/>
                                      </p:to>
                                    </p:set>
                                    <p:animEffect transition="in" filter="blinds(horizontal)">
                                      <p:cBhvr>
                                        <p:cTn id="7" dur="500"/>
                                        <p:tgtEl>
                                          <p:spTgt spid="3584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9461"/>
                                        </p:tgtEl>
                                        <p:attrNameLst>
                                          <p:attrName>style.visibility</p:attrName>
                                        </p:attrNameLst>
                                      </p:cBhvr>
                                      <p:to>
                                        <p:strVal val="visible"/>
                                      </p:to>
                                    </p:set>
                                    <p:anim calcmode="lin" valueType="num">
                                      <p:cBhvr additive="base">
                                        <p:cTn id="12" dur="500" fill="hold"/>
                                        <p:tgtEl>
                                          <p:spTgt spid="19461"/>
                                        </p:tgtEl>
                                        <p:attrNameLst>
                                          <p:attrName>ppt_x</p:attrName>
                                        </p:attrNameLst>
                                      </p:cBhvr>
                                      <p:tavLst>
                                        <p:tav tm="0">
                                          <p:val>
                                            <p:strVal val="#ppt_x"/>
                                          </p:val>
                                        </p:tav>
                                        <p:tav tm="100000">
                                          <p:val>
                                            <p:strVal val="#ppt_x"/>
                                          </p:val>
                                        </p:tav>
                                      </p:tavLst>
                                    </p:anim>
                                    <p:anim calcmode="lin" valueType="num">
                                      <p:cBhvr additive="base">
                                        <p:cTn id="13" dur="500" fill="hold"/>
                                        <p:tgtEl>
                                          <p:spTgt spid="194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481" name="组合 102401"/>
          <p:cNvGrpSpPr/>
          <p:nvPr/>
        </p:nvGrpSpPr>
        <p:grpSpPr>
          <a:xfrm>
            <a:off x="371475" y="709930"/>
            <a:ext cx="8305165" cy="5791835"/>
            <a:chOff x="0" y="0"/>
            <a:chExt cx="5184" cy="3364"/>
          </a:xfrm>
        </p:grpSpPr>
        <p:sp>
          <p:nvSpPr>
            <p:cNvPr id="20482" name="矩形 102402"/>
            <p:cNvSpPr/>
            <p:nvPr/>
          </p:nvSpPr>
          <p:spPr>
            <a:xfrm>
              <a:off x="3110" y="2443"/>
              <a:ext cx="1296" cy="921"/>
            </a:xfrm>
            <a:prstGeom prst="rect">
              <a:avLst/>
            </a:prstGeom>
            <a:noFill/>
            <a:ln w="9525">
              <a:noFill/>
            </a:ln>
          </p:spPr>
          <p:txBody>
            <a:bodyPr anchor="t"/>
            <a:lstStyle/>
            <a:p>
              <a:pPr eaLnBrk="0" hangingPunct="0">
                <a:spcBef>
                  <a:spcPct val="20000"/>
                </a:spcBef>
              </a:pPr>
              <a:endParaRPr lang="zh-CN" altLang="en-US" sz="2100" dirty="0">
                <a:latin typeface="微软雅黑" panose="020B0503020204020204" charset="-122"/>
                <a:ea typeface="微软雅黑" panose="020B0503020204020204" charset="-122"/>
              </a:endParaRPr>
            </a:p>
          </p:txBody>
        </p:sp>
        <p:sp>
          <p:nvSpPr>
            <p:cNvPr id="20483" name="矩形 102403"/>
            <p:cNvSpPr/>
            <p:nvPr/>
          </p:nvSpPr>
          <p:spPr>
            <a:xfrm>
              <a:off x="1776" y="2443"/>
              <a:ext cx="1334" cy="921"/>
            </a:xfrm>
            <a:prstGeom prst="rect">
              <a:avLst/>
            </a:prstGeom>
            <a:noFill/>
            <a:ln w="9525">
              <a:noFill/>
            </a:ln>
          </p:spPr>
          <p:txBody>
            <a:bodyPr anchor="t"/>
            <a:lstStyle/>
            <a:p>
              <a:pPr eaLnBrk="0" hangingPunct="0">
                <a:spcBef>
                  <a:spcPct val="20000"/>
                </a:spcBef>
              </a:pPr>
              <a:endParaRPr lang="zh-CN" altLang="en-US" sz="2100" dirty="0">
                <a:latin typeface="微软雅黑" panose="020B0503020204020204" charset="-122"/>
                <a:ea typeface="微软雅黑" panose="020B0503020204020204" charset="-122"/>
              </a:endParaRPr>
            </a:p>
          </p:txBody>
        </p:sp>
        <p:sp>
          <p:nvSpPr>
            <p:cNvPr id="20484" name="矩形 102404"/>
            <p:cNvSpPr/>
            <p:nvPr/>
          </p:nvSpPr>
          <p:spPr>
            <a:xfrm>
              <a:off x="868" y="2443"/>
              <a:ext cx="908" cy="921"/>
            </a:xfrm>
            <a:prstGeom prst="rect">
              <a:avLst/>
            </a:prstGeom>
            <a:noFill/>
            <a:ln w="9525">
              <a:noFill/>
            </a:ln>
          </p:spPr>
          <p:txBody>
            <a:bodyPr anchor="t"/>
            <a:lstStyle/>
            <a:p>
              <a:pPr eaLnBrk="0" hangingPunct="0">
                <a:spcBef>
                  <a:spcPct val="20000"/>
                </a:spcBef>
              </a:pPr>
              <a:endParaRPr lang="zh-CN" altLang="en-US" sz="2100" dirty="0">
                <a:latin typeface="微软雅黑" panose="020B0503020204020204" charset="-122"/>
                <a:ea typeface="微软雅黑" panose="020B0503020204020204" charset="-122"/>
              </a:endParaRPr>
            </a:p>
          </p:txBody>
        </p:sp>
        <p:sp>
          <p:nvSpPr>
            <p:cNvPr id="20485" name="矩形 102405"/>
            <p:cNvSpPr/>
            <p:nvPr/>
          </p:nvSpPr>
          <p:spPr>
            <a:xfrm>
              <a:off x="0" y="2443"/>
              <a:ext cx="868" cy="921"/>
            </a:xfrm>
            <a:prstGeom prst="rect">
              <a:avLst/>
            </a:prstGeom>
            <a:noFill/>
            <a:ln w="9525">
              <a:noFill/>
            </a:ln>
          </p:spPr>
          <p:txBody>
            <a:bodyPr anchor="t"/>
            <a:lstStyle/>
            <a:p>
              <a:pPr eaLnBrk="0" hangingPunct="0">
                <a:spcBef>
                  <a:spcPct val="20000"/>
                </a:spcBef>
              </a:pPr>
              <a:endParaRPr lang="zh-CN" altLang="en-US" sz="2100" b="1" dirty="0">
                <a:latin typeface="微软雅黑" panose="020B0503020204020204" charset="-122"/>
                <a:ea typeface="微软雅黑" panose="020B0503020204020204" charset="-122"/>
              </a:endParaRPr>
            </a:p>
          </p:txBody>
        </p:sp>
        <p:sp>
          <p:nvSpPr>
            <p:cNvPr id="20486" name="矩形 102406"/>
            <p:cNvSpPr/>
            <p:nvPr/>
          </p:nvSpPr>
          <p:spPr>
            <a:xfrm>
              <a:off x="3110" y="1471"/>
              <a:ext cx="1296" cy="972"/>
            </a:xfrm>
            <a:prstGeom prst="rect">
              <a:avLst/>
            </a:prstGeom>
            <a:noFill/>
            <a:ln w="9525">
              <a:noFill/>
            </a:ln>
          </p:spPr>
          <p:txBody>
            <a:bodyPr anchor="t"/>
            <a:lstStyle/>
            <a:p>
              <a:pPr eaLnBrk="0" hangingPunct="0">
                <a:spcBef>
                  <a:spcPct val="20000"/>
                </a:spcBef>
              </a:pPr>
              <a:endParaRPr lang="zh-CN" altLang="en-US" sz="2100" dirty="0">
                <a:latin typeface="微软雅黑" panose="020B0503020204020204" charset="-122"/>
                <a:ea typeface="微软雅黑" panose="020B0503020204020204" charset="-122"/>
              </a:endParaRPr>
            </a:p>
          </p:txBody>
        </p:sp>
        <p:sp>
          <p:nvSpPr>
            <p:cNvPr id="20487" name="矩形 102407"/>
            <p:cNvSpPr/>
            <p:nvPr/>
          </p:nvSpPr>
          <p:spPr>
            <a:xfrm>
              <a:off x="1776" y="1471"/>
              <a:ext cx="1334" cy="972"/>
            </a:xfrm>
            <a:prstGeom prst="rect">
              <a:avLst/>
            </a:prstGeom>
            <a:noFill/>
            <a:ln w="9525">
              <a:noFill/>
            </a:ln>
          </p:spPr>
          <p:txBody>
            <a:bodyPr anchor="t"/>
            <a:lstStyle/>
            <a:p>
              <a:pPr eaLnBrk="0" hangingPunct="0">
                <a:spcBef>
                  <a:spcPct val="20000"/>
                </a:spcBef>
              </a:pPr>
              <a:endParaRPr lang="zh-CN" altLang="en-US" sz="2100" dirty="0">
                <a:latin typeface="微软雅黑" panose="020B0503020204020204" charset="-122"/>
                <a:ea typeface="微软雅黑" panose="020B0503020204020204" charset="-122"/>
              </a:endParaRPr>
            </a:p>
          </p:txBody>
        </p:sp>
        <p:sp>
          <p:nvSpPr>
            <p:cNvPr id="20488" name="矩形 102408"/>
            <p:cNvSpPr/>
            <p:nvPr/>
          </p:nvSpPr>
          <p:spPr>
            <a:xfrm>
              <a:off x="868" y="1471"/>
              <a:ext cx="908" cy="972"/>
            </a:xfrm>
            <a:prstGeom prst="rect">
              <a:avLst/>
            </a:prstGeom>
            <a:noFill/>
            <a:ln w="9525">
              <a:noFill/>
            </a:ln>
          </p:spPr>
          <p:txBody>
            <a:bodyPr anchor="t"/>
            <a:lstStyle/>
            <a:p>
              <a:pPr eaLnBrk="0" hangingPunct="0">
                <a:spcBef>
                  <a:spcPct val="20000"/>
                </a:spcBef>
              </a:pPr>
              <a:endParaRPr lang="zh-CN" altLang="en-US" sz="2100" dirty="0">
                <a:latin typeface="微软雅黑" panose="020B0503020204020204" charset="-122"/>
                <a:ea typeface="微软雅黑" panose="020B0503020204020204" charset="-122"/>
              </a:endParaRPr>
            </a:p>
          </p:txBody>
        </p:sp>
        <p:sp>
          <p:nvSpPr>
            <p:cNvPr id="20489" name="矩形 102409"/>
            <p:cNvSpPr/>
            <p:nvPr/>
          </p:nvSpPr>
          <p:spPr>
            <a:xfrm>
              <a:off x="0" y="1471"/>
              <a:ext cx="868" cy="972"/>
            </a:xfrm>
            <a:prstGeom prst="rect">
              <a:avLst/>
            </a:prstGeom>
            <a:noFill/>
            <a:ln w="9525">
              <a:noFill/>
            </a:ln>
          </p:spPr>
          <p:txBody>
            <a:bodyPr anchor="t"/>
            <a:lstStyle/>
            <a:p>
              <a:pPr algn="ctr" eaLnBrk="0" hangingPunct="0">
                <a:spcBef>
                  <a:spcPct val="20000"/>
                </a:spcBef>
              </a:pPr>
              <a:r>
                <a:rPr lang="zh-CN" altLang="en-US" sz="2800" b="1" dirty="0">
                  <a:solidFill>
                    <a:srgbClr val="FF0000"/>
                  </a:solidFill>
                  <a:latin typeface="微软雅黑" panose="020B0503020204020204" charset="-122"/>
                  <a:ea typeface="微软雅黑" panose="020B0503020204020204" charset="-122"/>
                </a:rPr>
                <a:t>封建</a:t>
              </a:r>
              <a:endParaRPr lang="zh-CN" altLang="en-US" sz="2800" b="1" dirty="0">
                <a:solidFill>
                  <a:srgbClr val="002060"/>
                </a:solidFill>
                <a:latin typeface="微软雅黑" panose="020B0503020204020204" charset="-122"/>
                <a:ea typeface="微软雅黑" panose="020B0503020204020204" charset="-122"/>
              </a:endParaRPr>
            </a:p>
            <a:p>
              <a:pPr algn="ctr" eaLnBrk="0" hangingPunct="0">
                <a:spcBef>
                  <a:spcPct val="20000"/>
                </a:spcBef>
              </a:pPr>
              <a:r>
                <a:rPr lang="zh-CN" altLang="en-US" sz="2800" b="1" dirty="0">
                  <a:solidFill>
                    <a:srgbClr val="002060"/>
                  </a:solidFill>
                  <a:latin typeface="微软雅黑" panose="020B0503020204020204" charset="-122"/>
                  <a:ea typeface="微软雅黑" panose="020B0503020204020204" charset="-122"/>
                </a:rPr>
                <a:t>土地</a:t>
              </a:r>
            </a:p>
            <a:p>
              <a:pPr eaLnBrk="0" hangingPunct="0">
                <a:spcBef>
                  <a:spcPct val="20000"/>
                </a:spcBef>
              </a:pPr>
              <a:r>
                <a:rPr lang="zh-CN" altLang="en-US" sz="2800" b="1" dirty="0">
                  <a:solidFill>
                    <a:srgbClr val="002060"/>
                  </a:solidFill>
                  <a:latin typeface="微软雅黑" panose="020B0503020204020204" charset="-122"/>
                  <a:ea typeface="微软雅黑" panose="020B0503020204020204" charset="-122"/>
                </a:rPr>
                <a:t>所有制</a:t>
              </a:r>
            </a:p>
          </p:txBody>
        </p:sp>
        <p:sp>
          <p:nvSpPr>
            <p:cNvPr id="20490" name="矩形 102410"/>
            <p:cNvSpPr/>
            <p:nvPr/>
          </p:nvSpPr>
          <p:spPr>
            <a:xfrm>
              <a:off x="4406" y="499"/>
              <a:ext cx="778" cy="2865"/>
            </a:xfrm>
            <a:prstGeom prst="rect">
              <a:avLst/>
            </a:prstGeom>
            <a:noFill/>
            <a:ln w="9525">
              <a:noFill/>
            </a:ln>
          </p:spPr>
          <p:txBody>
            <a:bodyPr anchor="t"/>
            <a:lstStyle/>
            <a:p>
              <a:pPr eaLnBrk="0" hangingPunct="0">
                <a:spcBef>
                  <a:spcPct val="20000"/>
                </a:spcBef>
              </a:pPr>
              <a:endParaRPr lang="zh-CN" altLang="en-US" sz="2100" dirty="0">
                <a:latin typeface="微软雅黑" panose="020B0503020204020204" charset="-122"/>
                <a:ea typeface="微软雅黑" panose="020B0503020204020204" charset="-122"/>
              </a:endParaRPr>
            </a:p>
          </p:txBody>
        </p:sp>
        <p:sp>
          <p:nvSpPr>
            <p:cNvPr id="20491" name="矩形 102411"/>
            <p:cNvSpPr/>
            <p:nvPr/>
          </p:nvSpPr>
          <p:spPr>
            <a:xfrm>
              <a:off x="3110" y="499"/>
              <a:ext cx="1296" cy="972"/>
            </a:xfrm>
            <a:prstGeom prst="rect">
              <a:avLst/>
            </a:prstGeom>
            <a:noFill/>
            <a:ln w="9525">
              <a:noFill/>
            </a:ln>
          </p:spPr>
          <p:txBody>
            <a:bodyPr anchor="t"/>
            <a:lstStyle/>
            <a:p>
              <a:pPr eaLnBrk="0" hangingPunct="0">
                <a:spcBef>
                  <a:spcPct val="20000"/>
                </a:spcBef>
              </a:pPr>
              <a:endParaRPr lang="en-US" altLang="zh-CN" sz="2100" b="1" dirty="0">
                <a:solidFill>
                  <a:srgbClr val="000000"/>
                </a:solidFill>
                <a:latin typeface="微软雅黑" panose="020B0503020204020204" charset="-122"/>
                <a:ea typeface="微软雅黑" panose="020B0503020204020204" charset="-122"/>
              </a:endParaRPr>
            </a:p>
            <a:p>
              <a:pPr algn="ctr" eaLnBrk="0" hangingPunct="0">
                <a:spcBef>
                  <a:spcPct val="20000"/>
                </a:spcBef>
              </a:pPr>
              <a:r>
                <a:rPr lang="zh-CN" altLang="en-US" sz="3200" b="1" dirty="0">
                  <a:solidFill>
                    <a:srgbClr val="000000"/>
                  </a:solidFill>
                  <a:latin typeface="微软雅黑" panose="020B0503020204020204" charset="-122"/>
                  <a:ea typeface="微软雅黑" panose="020B0503020204020204" charset="-122"/>
                </a:rPr>
                <a:t>产品分配</a:t>
              </a:r>
            </a:p>
          </p:txBody>
        </p:sp>
        <p:sp>
          <p:nvSpPr>
            <p:cNvPr id="20492" name="矩形 102412"/>
            <p:cNvSpPr/>
            <p:nvPr/>
          </p:nvSpPr>
          <p:spPr>
            <a:xfrm>
              <a:off x="1776" y="499"/>
              <a:ext cx="1334" cy="972"/>
            </a:xfrm>
            <a:prstGeom prst="rect">
              <a:avLst/>
            </a:prstGeom>
            <a:noFill/>
            <a:ln w="9525">
              <a:noFill/>
            </a:ln>
          </p:spPr>
          <p:txBody>
            <a:bodyPr anchor="t"/>
            <a:lstStyle/>
            <a:p>
              <a:pPr algn="ctr" eaLnBrk="0" hangingPunct="0">
                <a:spcBef>
                  <a:spcPct val="20000"/>
                </a:spcBef>
              </a:pPr>
              <a:endParaRPr lang="en-US" altLang="zh-CN" sz="2100" b="1" dirty="0">
                <a:latin typeface="微软雅黑" panose="020B0503020204020204" charset="-122"/>
                <a:ea typeface="微软雅黑" panose="020B0503020204020204" charset="-122"/>
              </a:endParaRPr>
            </a:p>
            <a:p>
              <a:pPr algn="ctr" eaLnBrk="0" hangingPunct="0">
                <a:spcBef>
                  <a:spcPct val="20000"/>
                </a:spcBef>
              </a:pPr>
              <a:endParaRPr lang="en-US" altLang="zh-CN" sz="2100" b="1" dirty="0">
                <a:latin typeface="微软雅黑" panose="020B0503020204020204" charset="-122"/>
                <a:ea typeface="微软雅黑" panose="020B0503020204020204" charset="-122"/>
              </a:endParaRPr>
            </a:p>
            <a:p>
              <a:pPr algn="ctr" eaLnBrk="0" hangingPunct="0">
                <a:spcBef>
                  <a:spcPct val="20000"/>
                </a:spcBef>
              </a:pPr>
              <a:endParaRPr lang="en-US" altLang="zh-CN" sz="2100" b="1" dirty="0">
                <a:latin typeface="微软雅黑" panose="020B0503020204020204" charset="-122"/>
                <a:ea typeface="微软雅黑" panose="020B0503020204020204" charset="-122"/>
              </a:endParaRPr>
            </a:p>
          </p:txBody>
        </p:sp>
        <p:sp>
          <p:nvSpPr>
            <p:cNvPr id="20493" name="矩形 102413"/>
            <p:cNvSpPr/>
            <p:nvPr/>
          </p:nvSpPr>
          <p:spPr>
            <a:xfrm>
              <a:off x="868" y="499"/>
              <a:ext cx="908" cy="972"/>
            </a:xfrm>
            <a:prstGeom prst="rect">
              <a:avLst/>
            </a:prstGeom>
            <a:noFill/>
            <a:ln w="9525">
              <a:noFill/>
            </a:ln>
          </p:spPr>
          <p:txBody>
            <a:bodyPr anchor="t"/>
            <a:lstStyle/>
            <a:p>
              <a:pPr eaLnBrk="0" hangingPunct="0">
                <a:spcBef>
                  <a:spcPct val="20000"/>
                </a:spcBef>
              </a:pPr>
              <a:endParaRPr lang="zh-CN" altLang="en-US" sz="2100" dirty="0">
                <a:latin typeface="微软雅黑" panose="020B0503020204020204" charset="-122"/>
                <a:ea typeface="微软雅黑" panose="020B0503020204020204" charset="-122"/>
              </a:endParaRPr>
            </a:p>
          </p:txBody>
        </p:sp>
        <p:sp>
          <p:nvSpPr>
            <p:cNvPr id="20494" name="矩形 102414"/>
            <p:cNvSpPr/>
            <p:nvPr/>
          </p:nvSpPr>
          <p:spPr>
            <a:xfrm>
              <a:off x="4406" y="0"/>
              <a:ext cx="778" cy="499"/>
            </a:xfrm>
            <a:prstGeom prst="rect">
              <a:avLst/>
            </a:prstGeom>
            <a:noFill/>
            <a:ln w="9525">
              <a:noFill/>
            </a:ln>
          </p:spPr>
          <p:txBody>
            <a:bodyPr anchor="t"/>
            <a:lstStyle/>
            <a:p>
              <a:pPr eaLnBrk="0" hangingPunct="0">
                <a:spcBef>
                  <a:spcPct val="20000"/>
                </a:spcBef>
              </a:pPr>
              <a:endParaRPr lang="zh-CN" altLang="en-US" sz="2100" dirty="0">
                <a:latin typeface="微软雅黑" panose="020B0503020204020204" charset="-122"/>
                <a:ea typeface="微软雅黑" panose="020B0503020204020204" charset="-122"/>
              </a:endParaRPr>
            </a:p>
          </p:txBody>
        </p:sp>
        <p:sp>
          <p:nvSpPr>
            <p:cNvPr id="20495" name="矩形 102415"/>
            <p:cNvSpPr/>
            <p:nvPr/>
          </p:nvSpPr>
          <p:spPr>
            <a:xfrm>
              <a:off x="868" y="0"/>
              <a:ext cx="3538" cy="499"/>
            </a:xfrm>
            <a:prstGeom prst="rect">
              <a:avLst/>
            </a:prstGeom>
            <a:noFill/>
            <a:ln w="9525">
              <a:noFill/>
            </a:ln>
          </p:spPr>
          <p:txBody>
            <a:bodyPr anchor="t"/>
            <a:lstStyle/>
            <a:p>
              <a:pPr eaLnBrk="0" hangingPunct="0">
                <a:spcBef>
                  <a:spcPct val="20000"/>
                </a:spcBef>
              </a:pPr>
              <a:endParaRPr lang="zh-CN" altLang="en-US" sz="2100" dirty="0">
                <a:latin typeface="微软雅黑" panose="020B0503020204020204" charset="-122"/>
                <a:ea typeface="微软雅黑" panose="020B0503020204020204" charset="-122"/>
              </a:endParaRPr>
            </a:p>
          </p:txBody>
        </p:sp>
        <p:sp>
          <p:nvSpPr>
            <p:cNvPr id="20496" name="矩形 102416"/>
            <p:cNvSpPr/>
            <p:nvPr/>
          </p:nvSpPr>
          <p:spPr>
            <a:xfrm>
              <a:off x="0" y="0"/>
              <a:ext cx="868" cy="1471"/>
            </a:xfrm>
            <a:prstGeom prst="rect">
              <a:avLst/>
            </a:prstGeom>
            <a:noFill/>
            <a:ln w="9525">
              <a:noFill/>
            </a:ln>
          </p:spPr>
          <p:txBody>
            <a:bodyPr anchor="t"/>
            <a:lstStyle/>
            <a:p>
              <a:pPr eaLnBrk="0" hangingPunct="0">
                <a:spcBef>
                  <a:spcPct val="20000"/>
                </a:spcBef>
              </a:pPr>
              <a:endParaRPr lang="zh-CN" altLang="en-US" sz="2100" dirty="0">
                <a:latin typeface="微软雅黑" panose="020B0503020204020204" charset="-122"/>
                <a:ea typeface="微软雅黑" panose="020B0503020204020204" charset="-122"/>
              </a:endParaRPr>
            </a:p>
          </p:txBody>
        </p:sp>
        <p:sp>
          <p:nvSpPr>
            <p:cNvPr id="20497" name="直接连接符 102417"/>
            <p:cNvSpPr/>
            <p:nvPr/>
          </p:nvSpPr>
          <p:spPr>
            <a:xfrm>
              <a:off x="0" y="0"/>
              <a:ext cx="5184" cy="0"/>
            </a:xfrm>
            <a:prstGeom prst="line">
              <a:avLst/>
            </a:prstGeom>
            <a:ln w="28575" cap="sq" cmpd="sng">
              <a:solidFill>
                <a:schemeClr val="tx1"/>
              </a:solidFill>
              <a:prstDash val="solid"/>
              <a:round/>
              <a:headEnd type="none" w="med" len="med"/>
              <a:tailEnd type="none" w="med" len="med"/>
            </a:ln>
          </p:spPr>
        </p:sp>
        <p:sp>
          <p:nvSpPr>
            <p:cNvPr id="20498" name="直接连接符 102418"/>
            <p:cNvSpPr/>
            <p:nvPr/>
          </p:nvSpPr>
          <p:spPr>
            <a:xfrm>
              <a:off x="0" y="1471"/>
              <a:ext cx="4406" cy="0"/>
            </a:xfrm>
            <a:prstGeom prst="line">
              <a:avLst/>
            </a:prstGeom>
            <a:ln w="12700" cap="flat" cmpd="sng">
              <a:solidFill>
                <a:schemeClr val="tx1"/>
              </a:solidFill>
              <a:prstDash val="solid"/>
              <a:round/>
              <a:headEnd type="none" w="med" len="med"/>
              <a:tailEnd type="none" w="med" len="med"/>
            </a:ln>
          </p:spPr>
        </p:sp>
        <p:sp>
          <p:nvSpPr>
            <p:cNvPr id="20499" name="直接连接符 102419"/>
            <p:cNvSpPr/>
            <p:nvPr/>
          </p:nvSpPr>
          <p:spPr>
            <a:xfrm>
              <a:off x="0" y="2443"/>
              <a:ext cx="4406" cy="0"/>
            </a:xfrm>
            <a:prstGeom prst="line">
              <a:avLst/>
            </a:prstGeom>
            <a:ln w="12700" cap="flat" cmpd="sng">
              <a:solidFill>
                <a:schemeClr val="tx1"/>
              </a:solidFill>
              <a:prstDash val="solid"/>
              <a:round/>
              <a:headEnd type="none" w="med" len="med"/>
              <a:tailEnd type="none" w="med" len="med"/>
            </a:ln>
          </p:spPr>
        </p:sp>
        <p:sp>
          <p:nvSpPr>
            <p:cNvPr id="20500" name="直接连接符 102420"/>
            <p:cNvSpPr/>
            <p:nvPr/>
          </p:nvSpPr>
          <p:spPr>
            <a:xfrm>
              <a:off x="0" y="3364"/>
              <a:ext cx="5184" cy="0"/>
            </a:xfrm>
            <a:prstGeom prst="line">
              <a:avLst/>
            </a:prstGeom>
            <a:ln w="28575" cap="sq" cmpd="sng">
              <a:solidFill>
                <a:schemeClr val="tx1"/>
              </a:solidFill>
              <a:prstDash val="solid"/>
              <a:round/>
              <a:headEnd type="none" w="med" len="med"/>
              <a:tailEnd type="none" w="med" len="med"/>
            </a:ln>
          </p:spPr>
        </p:sp>
        <p:sp>
          <p:nvSpPr>
            <p:cNvPr id="20501" name="直接连接符 102421"/>
            <p:cNvSpPr/>
            <p:nvPr/>
          </p:nvSpPr>
          <p:spPr>
            <a:xfrm>
              <a:off x="0" y="0"/>
              <a:ext cx="0" cy="3364"/>
            </a:xfrm>
            <a:prstGeom prst="line">
              <a:avLst/>
            </a:prstGeom>
            <a:ln w="28575" cap="sq" cmpd="sng">
              <a:solidFill>
                <a:schemeClr val="tx1"/>
              </a:solidFill>
              <a:prstDash val="solid"/>
              <a:round/>
              <a:headEnd type="none" w="med" len="med"/>
              <a:tailEnd type="none" w="med" len="med"/>
            </a:ln>
          </p:spPr>
        </p:sp>
        <p:sp>
          <p:nvSpPr>
            <p:cNvPr id="20502" name="直接连接符 102422"/>
            <p:cNvSpPr/>
            <p:nvPr/>
          </p:nvSpPr>
          <p:spPr>
            <a:xfrm>
              <a:off x="868" y="0"/>
              <a:ext cx="0" cy="3364"/>
            </a:xfrm>
            <a:prstGeom prst="line">
              <a:avLst/>
            </a:prstGeom>
            <a:ln w="12700" cap="flat" cmpd="sng">
              <a:solidFill>
                <a:schemeClr val="tx1"/>
              </a:solidFill>
              <a:prstDash val="solid"/>
              <a:round/>
              <a:headEnd type="none" w="med" len="med"/>
              <a:tailEnd type="none" w="med" len="med"/>
            </a:ln>
          </p:spPr>
        </p:sp>
        <p:sp>
          <p:nvSpPr>
            <p:cNvPr id="20503" name="直接连接符 102423"/>
            <p:cNvSpPr/>
            <p:nvPr/>
          </p:nvSpPr>
          <p:spPr>
            <a:xfrm>
              <a:off x="4406" y="0"/>
              <a:ext cx="0" cy="3364"/>
            </a:xfrm>
            <a:prstGeom prst="line">
              <a:avLst/>
            </a:prstGeom>
            <a:ln w="12700" cap="flat" cmpd="sng">
              <a:solidFill>
                <a:schemeClr val="tx1"/>
              </a:solidFill>
              <a:prstDash val="solid"/>
              <a:round/>
              <a:headEnd type="none" w="med" len="med"/>
              <a:tailEnd type="none" w="med" len="med"/>
            </a:ln>
          </p:spPr>
        </p:sp>
        <p:sp>
          <p:nvSpPr>
            <p:cNvPr id="20504" name="直接连接符 102424"/>
            <p:cNvSpPr/>
            <p:nvPr/>
          </p:nvSpPr>
          <p:spPr>
            <a:xfrm>
              <a:off x="5184" y="0"/>
              <a:ext cx="0" cy="3364"/>
            </a:xfrm>
            <a:prstGeom prst="line">
              <a:avLst/>
            </a:prstGeom>
            <a:ln w="28575" cap="sq" cmpd="sng">
              <a:solidFill>
                <a:schemeClr val="tx1"/>
              </a:solidFill>
              <a:prstDash val="solid"/>
              <a:round/>
              <a:headEnd type="none" w="med" len="med"/>
              <a:tailEnd type="none" w="med" len="med"/>
            </a:ln>
          </p:spPr>
        </p:sp>
        <p:sp>
          <p:nvSpPr>
            <p:cNvPr id="20505" name="直接连接符 102425"/>
            <p:cNvSpPr/>
            <p:nvPr/>
          </p:nvSpPr>
          <p:spPr>
            <a:xfrm>
              <a:off x="1776" y="499"/>
              <a:ext cx="0" cy="2865"/>
            </a:xfrm>
            <a:prstGeom prst="line">
              <a:avLst/>
            </a:prstGeom>
            <a:ln w="12700" cap="flat" cmpd="sng">
              <a:solidFill>
                <a:schemeClr val="tx1"/>
              </a:solidFill>
              <a:prstDash val="solid"/>
              <a:round/>
              <a:headEnd type="none" w="med" len="med"/>
              <a:tailEnd type="none" w="med" len="med"/>
            </a:ln>
          </p:spPr>
        </p:sp>
        <p:sp>
          <p:nvSpPr>
            <p:cNvPr id="20506" name="直接连接符 102426"/>
            <p:cNvSpPr/>
            <p:nvPr/>
          </p:nvSpPr>
          <p:spPr>
            <a:xfrm>
              <a:off x="3110" y="499"/>
              <a:ext cx="0" cy="2865"/>
            </a:xfrm>
            <a:prstGeom prst="line">
              <a:avLst/>
            </a:prstGeom>
            <a:ln w="12700" cap="flat" cmpd="sng">
              <a:solidFill>
                <a:schemeClr val="tx1"/>
              </a:solidFill>
              <a:prstDash val="solid"/>
              <a:round/>
              <a:headEnd type="none" w="med" len="med"/>
              <a:tailEnd type="none" w="med" len="med"/>
            </a:ln>
          </p:spPr>
        </p:sp>
        <p:sp>
          <p:nvSpPr>
            <p:cNvPr id="20507" name="直接连接符 102427"/>
            <p:cNvSpPr/>
            <p:nvPr/>
          </p:nvSpPr>
          <p:spPr>
            <a:xfrm>
              <a:off x="868" y="499"/>
              <a:ext cx="4316" cy="0"/>
            </a:xfrm>
            <a:prstGeom prst="line">
              <a:avLst/>
            </a:prstGeom>
            <a:ln w="12700" cap="flat" cmpd="sng">
              <a:solidFill>
                <a:schemeClr val="tx1"/>
              </a:solidFill>
              <a:prstDash val="solid"/>
              <a:round/>
              <a:headEnd type="none" w="med" len="med"/>
              <a:tailEnd type="none" w="med" len="med"/>
            </a:ln>
          </p:spPr>
        </p:sp>
      </p:grpSp>
      <p:sp>
        <p:nvSpPr>
          <p:cNvPr id="20508" name="文本框 102428"/>
          <p:cNvSpPr txBox="1"/>
          <p:nvPr/>
        </p:nvSpPr>
        <p:spPr>
          <a:xfrm>
            <a:off x="418862" y="5082064"/>
            <a:ext cx="1295400" cy="1383665"/>
          </a:xfrm>
          <a:prstGeom prst="rect">
            <a:avLst/>
          </a:prstGeom>
          <a:noFill/>
          <a:ln w="9525">
            <a:noFill/>
          </a:ln>
        </p:spPr>
        <p:txBody>
          <a:bodyPr anchor="t">
            <a:spAutoFit/>
          </a:bodyPr>
          <a:lstStyle/>
          <a:p>
            <a:pPr algn="ctr" eaLnBrk="0" hangingPunct="0"/>
            <a:r>
              <a:rPr lang="zh-CN" altLang="zh-CN" sz="2800" b="1" dirty="0">
                <a:solidFill>
                  <a:srgbClr val="FF0000"/>
                </a:solidFill>
                <a:latin typeface="微软雅黑" panose="020B0503020204020204" charset="-122"/>
                <a:ea typeface="微软雅黑" panose="020B0503020204020204" charset="-122"/>
              </a:rPr>
              <a:t>农民</a:t>
            </a:r>
            <a:endParaRPr lang="zh-CN" altLang="zh-CN" sz="2800" b="1" dirty="0">
              <a:solidFill>
                <a:srgbClr val="002060"/>
              </a:solidFill>
              <a:latin typeface="微软雅黑" panose="020B0503020204020204" charset="-122"/>
              <a:ea typeface="微软雅黑" panose="020B0503020204020204" charset="-122"/>
            </a:endParaRPr>
          </a:p>
          <a:p>
            <a:pPr algn="ctr" eaLnBrk="0" hangingPunct="0"/>
            <a:r>
              <a:rPr lang="zh-CN" altLang="zh-CN" sz="2800" b="1" dirty="0">
                <a:solidFill>
                  <a:srgbClr val="002060"/>
                </a:solidFill>
                <a:latin typeface="微软雅黑" panose="020B0503020204020204" charset="-122"/>
                <a:ea typeface="微软雅黑" panose="020B0503020204020204" charset="-122"/>
              </a:rPr>
              <a:t>土地</a:t>
            </a:r>
          </a:p>
          <a:p>
            <a:pPr algn="ctr" eaLnBrk="0" hangingPunct="0"/>
            <a:r>
              <a:rPr lang="zh-CN" altLang="zh-CN" sz="2800" b="1" dirty="0">
                <a:solidFill>
                  <a:srgbClr val="002060"/>
                </a:solidFill>
                <a:latin typeface="微软雅黑" panose="020B0503020204020204" charset="-122"/>
                <a:ea typeface="微软雅黑" panose="020B0503020204020204" charset="-122"/>
              </a:rPr>
              <a:t>所有制</a:t>
            </a:r>
          </a:p>
        </p:txBody>
      </p:sp>
      <p:sp>
        <p:nvSpPr>
          <p:cNvPr id="102430" name="文本框 102429"/>
          <p:cNvSpPr txBox="1"/>
          <p:nvPr/>
        </p:nvSpPr>
        <p:spPr>
          <a:xfrm>
            <a:off x="1842770" y="3755390"/>
            <a:ext cx="1240155" cy="583565"/>
          </a:xfrm>
          <a:prstGeom prst="rect">
            <a:avLst/>
          </a:prstGeom>
          <a:noFill/>
          <a:ln w="9525">
            <a:noFill/>
          </a:ln>
        </p:spPr>
        <p:txBody>
          <a:bodyPr wrap="square" anchor="t">
            <a:spAutoFit/>
          </a:bodyPr>
          <a:lstStyle/>
          <a:p>
            <a:pPr algn="ctr" eaLnBrk="0" hangingPunct="0">
              <a:spcBef>
                <a:spcPct val="50000"/>
              </a:spcBef>
            </a:pPr>
            <a:r>
              <a:rPr lang="zh-CN" altLang="zh-CN" sz="3200" b="1" dirty="0">
                <a:solidFill>
                  <a:srgbClr val="0000CC"/>
                </a:solidFill>
                <a:latin typeface="微软雅黑" panose="020B0503020204020204" charset="-122"/>
                <a:ea typeface="微软雅黑" panose="020B0503020204020204" charset="-122"/>
              </a:rPr>
              <a:t>地主</a:t>
            </a:r>
          </a:p>
        </p:txBody>
      </p:sp>
      <p:sp>
        <p:nvSpPr>
          <p:cNvPr id="102431" name="文本框 102430"/>
          <p:cNvSpPr txBox="1"/>
          <p:nvPr/>
        </p:nvSpPr>
        <p:spPr>
          <a:xfrm>
            <a:off x="1921907" y="5328841"/>
            <a:ext cx="1081088" cy="583565"/>
          </a:xfrm>
          <a:prstGeom prst="rect">
            <a:avLst/>
          </a:prstGeom>
          <a:noFill/>
          <a:ln w="9525">
            <a:noFill/>
          </a:ln>
        </p:spPr>
        <p:txBody>
          <a:bodyPr anchor="t">
            <a:spAutoFit/>
          </a:bodyPr>
          <a:lstStyle/>
          <a:p>
            <a:pPr algn="ctr" eaLnBrk="0" hangingPunct="0">
              <a:spcBef>
                <a:spcPct val="50000"/>
              </a:spcBef>
            </a:pPr>
            <a:r>
              <a:rPr lang="zh-CN" altLang="zh-CN" sz="3200" b="1" dirty="0">
                <a:solidFill>
                  <a:srgbClr val="0000CC"/>
                </a:solidFill>
                <a:latin typeface="微软雅黑" panose="020B0503020204020204" charset="-122"/>
                <a:ea typeface="微软雅黑" panose="020B0503020204020204" charset="-122"/>
              </a:rPr>
              <a:t>农民</a:t>
            </a:r>
          </a:p>
        </p:txBody>
      </p:sp>
      <p:sp>
        <p:nvSpPr>
          <p:cNvPr id="102432" name="文本框 102431"/>
          <p:cNvSpPr txBox="1"/>
          <p:nvPr/>
        </p:nvSpPr>
        <p:spPr>
          <a:xfrm>
            <a:off x="3521710" y="3540760"/>
            <a:ext cx="1734820" cy="1076325"/>
          </a:xfrm>
          <a:prstGeom prst="rect">
            <a:avLst/>
          </a:prstGeom>
          <a:noFill/>
          <a:ln w="9525">
            <a:noFill/>
          </a:ln>
        </p:spPr>
        <p:txBody>
          <a:bodyPr wrap="square" anchor="t">
            <a:spAutoFit/>
          </a:bodyPr>
          <a:lstStyle/>
          <a:p>
            <a:pPr eaLnBrk="0" hangingPunct="0">
              <a:spcBef>
                <a:spcPct val="50000"/>
              </a:spcBef>
            </a:pPr>
            <a:r>
              <a:rPr lang="zh-CN" altLang="zh-CN" sz="3200" b="1" dirty="0">
                <a:solidFill>
                  <a:srgbClr val="0000CC"/>
                </a:solidFill>
                <a:latin typeface="微软雅黑" panose="020B0503020204020204" charset="-122"/>
                <a:ea typeface="微软雅黑" panose="020B0503020204020204" charset="-122"/>
              </a:rPr>
              <a:t>剥削与被剥削</a:t>
            </a:r>
          </a:p>
        </p:txBody>
      </p:sp>
      <p:sp>
        <p:nvSpPr>
          <p:cNvPr id="102433" name="文本框 102432"/>
          <p:cNvSpPr txBox="1"/>
          <p:nvPr/>
        </p:nvSpPr>
        <p:spPr>
          <a:xfrm>
            <a:off x="3521393" y="5417344"/>
            <a:ext cx="1510904" cy="583565"/>
          </a:xfrm>
          <a:prstGeom prst="rect">
            <a:avLst/>
          </a:prstGeom>
          <a:noFill/>
          <a:ln w="9525">
            <a:noFill/>
          </a:ln>
        </p:spPr>
        <p:txBody>
          <a:bodyPr anchor="t">
            <a:spAutoFit/>
          </a:bodyPr>
          <a:lstStyle/>
          <a:p>
            <a:pPr algn="ctr" eaLnBrk="0" hangingPunct="0"/>
            <a:r>
              <a:rPr lang="zh-CN" altLang="zh-CN" sz="3200" b="1" dirty="0">
                <a:solidFill>
                  <a:srgbClr val="0000CC"/>
                </a:solidFill>
                <a:latin typeface="微软雅黑" panose="020B0503020204020204" charset="-122"/>
                <a:ea typeface="微软雅黑" panose="020B0503020204020204" charset="-122"/>
              </a:rPr>
              <a:t>平等</a:t>
            </a:r>
          </a:p>
        </p:txBody>
      </p:sp>
      <p:sp>
        <p:nvSpPr>
          <p:cNvPr id="102434" name="文本框 102433"/>
          <p:cNvSpPr txBox="1"/>
          <p:nvPr/>
        </p:nvSpPr>
        <p:spPr>
          <a:xfrm>
            <a:off x="5353685" y="3343275"/>
            <a:ext cx="2075180" cy="1383665"/>
          </a:xfrm>
          <a:prstGeom prst="rect">
            <a:avLst/>
          </a:prstGeom>
          <a:noFill/>
          <a:ln w="9525">
            <a:noFill/>
          </a:ln>
        </p:spPr>
        <p:txBody>
          <a:bodyPr wrap="square" anchor="t">
            <a:spAutoFit/>
          </a:bodyPr>
          <a:lstStyle/>
          <a:p>
            <a:pPr algn="ctr" eaLnBrk="0" hangingPunct="0">
              <a:spcBef>
                <a:spcPct val="50000"/>
              </a:spcBef>
            </a:pPr>
            <a:r>
              <a:rPr lang="zh-CN" altLang="zh-CN" sz="2800" b="1" dirty="0">
                <a:solidFill>
                  <a:srgbClr val="FF0000"/>
                </a:solidFill>
                <a:latin typeface="微软雅黑" panose="020B0503020204020204" charset="-122"/>
                <a:ea typeface="微软雅黑" panose="020B0503020204020204" charset="-122"/>
              </a:rPr>
              <a:t>地主</a:t>
            </a:r>
            <a:r>
              <a:rPr lang="zh-CN" altLang="zh-CN" sz="2800" b="1" dirty="0">
                <a:solidFill>
                  <a:srgbClr val="0000CC"/>
                </a:solidFill>
                <a:latin typeface="微软雅黑" panose="020B0503020204020204" charset="-122"/>
                <a:ea typeface="微软雅黑" panose="020B0503020204020204" charset="-122"/>
              </a:rPr>
              <a:t>阶级占有绝大部分劳动成果</a:t>
            </a:r>
          </a:p>
        </p:txBody>
      </p:sp>
      <p:sp>
        <p:nvSpPr>
          <p:cNvPr id="102435" name="文本框 102434"/>
          <p:cNvSpPr txBox="1"/>
          <p:nvPr/>
        </p:nvSpPr>
        <p:spPr>
          <a:xfrm>
            <a:off x="5354320" y="5017135"/>
            <a:ext cx="2120265" cy="1383665"/>
          </a:xfrm>
          <a:prstGeom prst="rect">
            <a:avLst/>
          </a:prstGeom>
          <a:noFill/>
          <a:ln w="9525">
            <a:noFill/>
          </a:ln>
        </p:spPr>
        <p:txBody>
          <a:bodyPr wrap="square" anchor="t">
            <a:spAutoFit/>
          </a:bodyPr>
          <a:lstStyle/>
          <a:p>
            <a:pPr algn="ctr" eaLnBrk="0" hangingPunct="0"/>
            <a:r>
              <a:rPr lang="zh-CN" altLang="zh-CN" sz="2800" b="1" dirty="0">
                <a:solidFill>
                  <a:srgbClr val="FF0000"/>
                </a:solidFill>
                <a:latin typeface="微软雅黑" panose="020B0503020204020204" charset="-122"/>
                <a:ea typeface="微软雅黑" panose="020B0503020204020204" charset="-122"/>
              </a:rPr>
              <a:t>农民</a:t>
            </a:r>
            <a:endParaRPr lang="en-US" altLang="zh-CN" sz="2800" b="1" dirty="0">
              <a:solidFill>
                <a:srgbClr val="0000CC"/>
              </a:solidFill>
              <a:latin typeface="微软雅黑" panose="020B0503020204020204" charset="-122"/>
              <a:ea typeface="微软雅黑" panose="020B0503020204020204" charset="-122"/>
            </a:endParaRPr>
          </a:p>
          <a:p>
            <a:pPr algn="ctr" eaLnBrk="0" hangingPunct="0"/>
            <a:r>
              <a:rPr lang="zh-CN" altLang="zh-CN" sz="2800" b="1" dirty="0">
                <a:solidFill>
                  <a:srgbClr val="0000CC"/>
                </a:solidFill>
                <a:latin typeface="微软雅黑" panose="020B0503020204020204" charset="-122"/>
                <a:ea typeface="微软雅黑" panose="020B0503020204020204" charset="-122"/>
              </a:rPr>
              <a:t>自己占有</a:t>
            </a:r>
          </a:p>
          <a:p>
            <a:pPr algn="ctr" eaLnBrk="0" hangingPunct="0"/>
            <a:r>
              <a:rPr lang="zh-CN" altLang="zh-CN" sz="2800" b="1" dirty="0">
                <a:solidFill>
                  <a:srgbClr val="0000CC"/>
                </a:solidFill>
                <a:latin typeface="微软雅黑" panose="020B0503020204020204" charset="-122"/>
                <a:ea typeface="微软雅黑" panose="020B0503020204020204" charset="-122"/>
              </a:rPr>
              <a:t>劳动成果</a:t>
            </a:r>
          </a:p>
        </p:txBody>
      </p:sp>
      <p:sp>
        <p:nvSpPr>
          <p:cNvPr id="102436" name="文本框 102435"/>
          <p:cNvSpPr txBox="1"/>
          <p:nvPr/>
        </p:nvSpPr>
        <p:spPr>
          <a:xfrm>
            <a:off x="7728268" y="2277745"/>
            <a:ext cx="648891" cy="3538220"/>
          </a:xfrm>
          <a:prstGeom prst="rect">
            <a:avLst/>
          </a:prstGeom>
          <a:noFill/>
          <a:ln w="9525">
            <a:noFill/>
          </a:ln>
        </p:spPr>
        <p:txBody>
          <a:bodyPr anchor="t">
            <a:spAutoFit/>
          </a:bodyPr>
          <a:lstStyle/>
          <a:p>
            <a:pPr algn="ctr" eaLnBrk="0" hangingPunct="0">
              <a:spcBef>
                <a:spcPct val="50000"/>
              </a:spcBef>
            </a:pPr>
            <a:r>
              <a:rPr lang="zh-CN" altLang="zh-CN" sz="3200" b="1" dirty="0">
                <a:solidFill>
                  <a:srgbClr val="000000"/>
                </a:solidFill>
                <a:latin typeface="微软雅黑" panose="020B0503020204020204" charset="-122"/>
                <a:ea typeface="微软雅黑" panose="020B0503020204020204" charset="-122"/>
              </a:rPr>
              <a:t>土地归</a:t>
            </a:r>
            <a:r>
              <a:rPr lang="zh-CN" altLang="zh-CN" sz="3200" b="1" dirty="0">
                <a:solidFill>
                  <a:srgbClr val="FF0000"/>
                </a:solidFill>
                <a:latin typeface="微软雅黑" panose="020B0503020204020204" charset="-122"/>
                <a:ea typeface="微软雅黑" panose="020B0503020204020204" charset="-122"/>
              </a:rPr>
              <a:t>私人</a:t>
            </a:r>
            <a:r>
              <a:rPr lang="zh-CN" altLang="zh-CN" sz="3200" b="1" dirty="0">
                <a:solidFill>
                  <a:srgbClr val="000000"/>
                </a:solidFill>
                <a:latin typeface="微软雅黑" panose="020B0503020204020204" charset="-122"/>
                <a:ea typeface="微软雅黑" panose="020B0503020204020204" charset="-122"/>
              </a:rPr>
              <a:t>所有</a:t>
            </a:r>
          </a:p>
        </p:txBody>
      </p:sp>
      <p:sp>
        <p:nvSpPr>
          <p:cNvPr id="20516" name="文本框 102436"/>
          <p:cNvSpPr txBox="1"/>
          <p:nvPr/>
        </p:nvSpPr>
        <p:spPr>
          <a:xfrm>
            <a:off x="3744595" y="909400"/>
            <a:ext cx="1512094" cy="460375"/>
          </a:xfrm>
          <a:prstGeom prst="rect">
            <a:avLst/>
          </a:prstGeom>
          <a:noFill/>
          <a:ln w="9525">
            <a:noFill/>
          </a:ln>
        </p:spPr>
        <p:txBody>
          <a:bodyPr anchor="t">
            <a:spAutoFit/>
          </a:bodyPr>
          <a:lstStyle/>
          <a:p>
            <a:pPr algn="ctr" eaLnBrk="0" hangingPunct="0">
              <a:spcBef>
                <a:spcPct val="50000"/>
              </a:spcBef>
            </a:pPr>
            <a:r>
              <a:rPr lang="zh-CN" altLang="zh-CN" sz="2400" b="1" dirty="0">
                <a:solidFill>
                  <a:srgbClr val="000000"/>
                </a:solidFill>
                <a:latin typeface="微软雅黑" panose="020B0503020204020204" charset="-122"/>
                <a:ea typeface="微软雅黑" panose="020B0503020204020204" charset="-122"/>
              </a:rPr>
              <a:t>不同点</a:t>
            </a:r>
          </a:p>
        </p:txBody>
      </p:sp>
      <p:sp>
        <p:nvSpPr>
          <p:cNvPr id="20517" name="文本框 102437"/>
          <p:cNvSpPr txBox="1"/>
          <p:nvPr/>
        </p:nvSpPr>
        <p:spPr>
          <a:xfrm>
            <a:off x="7429897" y="909161"/>
            <a:ext cx="1376363" cy="460375"/>
          </a:xfrm>
          <a:prstGeom prst="rect">
            <a:avLst/>
          </a:prstGeom>
          <a:noFill/>
          <a:ln w="9525">
            <a:noFill/>
          </a:ln>
        </p:spPr>
        <p:txBody>
          <a:bodyPr anchor="t">
            <a:spAutoFit/>
          </a:bodyPr>
          <a:lstStyle/>
          <a:p>
            <a:pPr algn="ctr" eaLnBrk="0" hangingPunct="0">
              <a:spcBef>
                <a:spcPct val="50000"/>
              </a:spcBef>
            </a:pPr>
            <a:r>
              <a:rPr lang="zh-CN" altLang="zh-CN" sz="2400" b="1" dirty="0">
                <a:solidFill>
                  <a:srgbClr val="000000"/>
                </a:solidFill>
                <a:latin typeface="微软雅黑" panose="020B0503020204020204" charset="-122"/>
                <a:ea typeface="微软雅黑" panose="020B0503020204020204" charset="-122"/>
              </a:rPr>
              <a:t>相同点</a:t>
            </a:r>
          </a:p>
        </p:txBody>
      </p:sp>
      <p:sp>
        <p:nvSpPr>
          <p:cNvPr id="20518" name="文本框 102438"/>
          <p:cNvSpPr txBox="1"/>
          <p:nvPr/>
        </p:nvSpPr>
        <p:spPr>
          <a:xfrm>
            <a:off x="1714500" y="1911985"/>
            <a:ext cx="1609090" cy="1076325"/>
          </a:xfrm>
          <a:prstGeom prst="rect">
            <a:avLst/>
          </a:prstGeom>
          <a:noFill/>
          <a:ln w="9525">
            <a:noFill/>
          </a:ln>
        </p:spPr>
        <p:txBody>
          <a:bodyPr wrap="square" anchor="t">
            <a:spAutoFit/>
          </a:bodyPr>
          <a:lstStyle/>
          <a:p>
            <a:pPr algn="ctr" eaLnBrk="0" hangingPunct="0"/>
            <a:r>
              <a:rPr lang="zh-CN" altLang="zh-CN" sz="3200" b="1" dirty="0">
                <a:solidFill>
                  <a:srgbClr val="000000"/>
                </a:solidFill>
                <a:latin typeface="微软雅黑" panose="020B0503020204020204" charset="-122"/>
                <a:ea typeface="微软雅黑" panose="020B0503020204020204" charset="-122"/>
              </a:rPr>
              <a:t>土地</a:t>
            </a:r>
          </a:p>
          <a:p>
            <a:pPr eaLnBrk="0" hangingPunct="0"/>
            <a:r>
              <a:rPr lang="zh-CN" altLang="zh-CN" sz="3200" b="1" dirty="0">
                <a:solidFill>
                  <a:srgbClr val="000000"/>
                </a:solidFill>
                <a:latin typeface="微软雅黑" panose="020B0503020204020204" charset="-122"/>
                <a:ea typeface="微软雅黑" panose="020B0503020204020204" charset="-122"/>
              </a:rPr>
              <a:t>占有者</a:t>
            </a:r>
          </a:p>
        </p:txBody>
      </p:sp>
      <p:sp>
        <p:nvSpPr>
          <p:cNvPr id="20519" name="文本框 102439"/>
          <p:cNvSpPr txBox="1"/>
          <p:nvPr/>
        </p:nvSpPr>
        <p:spPr>
          <a:xfrm>
            <a:off x="1043940" y="791051"/>
            <a:ext cx="432197" cy="1076325"/>
          </a:xfrm>
          <a:prstGeom prst="rect">
            <a:avLst/>
          </a:prstGeom>
          <a:noFill/>
          <a:ln w="9525">
            <a:noFill/>
          </a:ln>
        </p:spPr>
        <p:txBody>
          <a:bodyPr wrap="square" anchor="t">
            <a:spAutoFit/>
          </a:bodyPr>
          <a:lstStyle/>
          <a:p>
            <a:pPr eaLnBrk="0" hangingPunct="0">
              <a:spcBef>
                <a:spcPct val="50000"/>
              </a:spcBef>
            </a:pPr>
            <a:r>
              <a:rPr lang="zh-CN" altLang="zh-CN" sz="3200" b="1" dirty="0">
                <a:solidFill>
                  <a:srgbClr val="000000"/>
                </a:solidFill>
                <a:latin typeface="微软雅黑" panose="020B0503020204020204" charset="-122"/>
                <a:ea typeface="微软雅黑" panose="020B0503020204020204" charset="-122"/>
              </a:rPr>
              <a:t>类别</a:t>
            </a:r>
          </a:p>
        </p:txBody>
      </p:sp>
      <p:sp>
        <p:nvSpPr>
          <p:cNvPr id="20520" name="文本框 102440"/>
          <p:cNvSpPr txBox="1"/>
          <p:nvPr/>
        </p:nvSpPr>
        <p:spPr>
          <a:xfrm>
            <a:off x="532765" y="2015490"/>
            <a:ext cx="855345" cy="1076325"/>
          </a:xfrm>
          <a:prstGeom prst="rect">
            <a:avLst/>
          </a:prstGeom>
          <a:noFill/>
          <a:ln w="9525">
            <a:noFill/>
          </a:ln>
        </p:spPr>
        <p:txBody>
          <a:bodyPr wrap="square" anchor="t">
            <a:spAutoFit/>
          </a:bodyPr>
          <a:lstStyle/>
          <a:p>
            <a:pPr eaLnBrk="0" hangingPunct="0">
              <a:spcBef>
                <a:spcPct val="50000"/>
              </a:spcBef>
            </a:pPr>
            <a:r>
              <a:rPr lang="zh-CN" altLang="zh-CN" sz="3200" b="1" dirty="0">
                <a:solidFill>
                  <a:srgbClr val="000000"/>
                </a:solidFill>
                <a:latin typeface="微软雅黑" panose="020B0503020204020204" charset="-122"/>
                <a:ea typeface="微软雅黑" panose="020B0503020204020204" charset="-122"/>
              </a:rPr>
              <a:t>名称</a:t>
            </a:r>
          </a:p>
        </p:txBody>
      </p:sp>
      <p:sp>
        <p:nvSpPr>
          <p:cNvPr id="20521" name="文本框 102441"/>
          <p:cNvSpPr txBox="1"/>
          <p:nvPr/>
        </p:nvSpPr>
        <p:spPr>
          <a:xfrm>
            <a:off x="3034030" y="1867535"/>
            <a:ext cx="2502535" cy="1076325"/>
          </a:xfrm>
          <a:prstGeom prst="rect">
            <a:avLst/>
          </a:prstGeom>
          <a:noFill/>
          <a:ln w="9525">
            <a:noFill/>
          </a:ln>
        </p:spPr>
        <p:txBody>
          <a:bodyPr wrap="square" anchor="t">
            <a:spAutoFit/>
          </a:bodyPr>
          <a:lstStyle/>
          <a:p>
            <a:pPr algn="ctr" eaLnBrk="0" hangingPunct="0"/>
            <a:r>
              <a:rPr lang="zh-CN" altLang="zh-CN" sz="3200" b="1" dirty="0">
                <a:solidFill>
                  <a:srgbClr val="FF0000"/>
                </a:solidFill>
                <a:latin typeface="微软雅黑" panose="020B0503020204020204" charset="-122"/>
                <a:ea typeface="微软雅黑" panose="020B0503020204020204" charset="-122"/>
              </a:rPr>
              <a:t>地主</a:t>
            </a:r>
            <a:r>
              <a:rPr lang="zh-CN" altLang="zh-CN" sz="3200" b="1" dirty="0">
                <a:solidFill>
                  <a:srgbClr val="000000"/>
                </a:solidFill>
                <a:latin typeface="微软雅黑" panose="020B0503020204020204" charset="-122"/>
                <a:ea typeface="微软雅黑" panose="020B0503020204020204" charset="-122"/>
              </a:rPr>
              <a:t>阶级</a:t>
            </a:r>
          </a:p>
          <a:p>
            <a:pPr algn="ctr" eaLnBrk="0" hangingPunct="0"/>
            <a:r>
              <a:rPr lang="zh-CN" altLang="zh-CN" sz="3200" b="1" dirty="0">
                <a:solidFill>
                  <a:srgbClr val="000000"/>
                </a:solidFill>
                <a:latin typeface="微软雅黑" panose="020B0503020204020204" charset="-122"/>
                <a:ea typeface="微软雅黑" panose="020B0503020204020204" charset="-122"/>
              </a:rPr>
              <a:t>与</a:t>
            </a:r>
            <a:r>
              <a:rPr lang="zh-CN" altLang="zh-CN" sz="3200" b="1" dirty="0">
                <a:solidFill>
                  <a:srgbClr val="FF0000"/>
                </a:solidFill>
                <a:latin typeface="微软雅黑" panose="020B0503020204020204" charset="-122"/>
                <a:ea typeface="微软雅黑" panose="020B0503020204020204" charset="-122"/>
              </a:rPr>
              <a:t>农民</a:t>
            </a:r>
            <a:r>
              <a:rPr lang="zh-CN" altLang="zh-CN" sz="3200" b="1" dirty="0">
                <a:solidFill>
                  <a:srgbClr val="000000"/>
                </a:solidFill>
                <a:latin typeface="微软雅黑" panose="020B0503020204020204" charset="-122"/>
                <a:ea typeface="微软雅黑" panose="020B0503020204020204" charset="-122"/>
              </a:rPr>
              <a:t>关系</a:t>
            </a:r>
          </a:p>
        </p:txBody>
      </p:sp>
      <p:sp>
        <p:nvSpPr>
          <p:cNvPr id="20522" name="直接连接符 102442"/>
          <p:cNvSpPr/>
          <p:nvPr/>
        </p:nvSpPr>
        <p:spPr>
          <a:xfrm>
            <a:off x="532765" y="776605"/>
            <a:ext cx="1229360" cy="2453005"/>
          </a:xfrm>
          <a:prstGeom prst="line">
            <a:avLst/>
          </a:prstGeom>
          <a:ln w="9525" cap="flat" cmpd="sng">
            <a:solidFill>
              <a:schemeClr val="tx1"/>
            </a:solidFill>
            <a:prstDash val="solid"/>
            <a:round/>
            <a:headEnd type="none" w="med" len="med"/>
            <a:tailEnd type="none" w="med" len="med"/>
          </a:ln>
        </p:spPr>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0"/>
                                        </p:tgtEl>
                                        <p:attrNameLst>
                                          <p:attrName>style.visibility</p:attrName>
                                        </p:attrNameLst>
                                      </p:cBhvr>
                                      <p:to>
                                        <p:strVal val="visible"/>
                                      </p:to>
                                    </p:set>
                                    <p:anim calcmode="lin" valueType="num">
                                      <p:cBhvr>
                                        <p:cTn id="7" dur="500" fill="hold"/>
                                        <p:tgtEl>
                                          <p:spTgt spid="102430"/>
                                        </p:tgtEl>
                                        <p:attrNameLst>
                                          <p:attrName>ppt_x</p:attrName>
                                        </p:attrNameLst>
                                      </p:cBhvr>
                                      <p:tavLst>
                                        <p:tav tm="0">
                                          <p:val>
                                            <p:strVal val="#ppt_x"/>
                                          </p:val>
                                        </p:tav>
                                        <p:tav tm="100000">
                                          <p:val>
                                            <p:strVal val="#ppt_x"/>
                                          </p:val>
                                        </p:tav>
                                      </p:tavLst>
                                    </p:anim>
                                    <p:anim calcmode="lin" valueType="num">
                                      <p:cBhvr>
                                        <p:cTn id="8" dur="500" fill="hold"/>
                                        <p:tgtEl>
                                          <p:spTgt spid="1024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31"/>
                                        </p:tgtEl>
                                        <p:attrNameLst>
                                          <p:attrName>style.visibility</p:attrName>
                                        </p:attrNameLst>
                                      </p:cBhvr>
                                      <p:to>
                                        <p:strVal val="visible"/>
                                      </p:to>
                                    </p:set>
                                    <p:anim calcmode="lin" valueType="num">
                                      <p:cBhvr>
                                        <p:cTn id="13" dur="500" fill="hold"/>
                                        <p:tgtEl>
                                          <p:spTgt spid="102431"/>
                                        </p:tgtEl>
                                        <p:attrNameLst>
                                          <p:attrName>ppt_x</p:attrName>
                                        </p:attrNameLst>
                                      </p:cBhvr>
                                      <p:tavLst>
                                        <p:tav tm="0">
                                          <p:val>
                                            <p:strVal val="#ppt_x"/>
                                          </p:val>
                                        </p:tav>
                                        <p:tav tm="100000">
                                          <p:val>
                                            <p:strVal val="#ppt_x"/>
                                          </p:val>
                                        </p:tav>
                                      </p:tavLst>
                                    </p:anim>
                                    <p:anim calcmode="lin" valueType="num">
                                      <p:cBhvr>
                                        <p:cTn id="14" dur="500" fill="hold"/>
                                        <p:tgtEl>
                                          <p:spTgt spid="1024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102432"/>
                                        </p:tgtEl>
                                        <p:attrNameLst>
                                          <p:attrName>style.visibility</p:attrName>
                                        </p:attrNameLst>
                                      </p:cBhvr>
                                      <p:to>
                                        <p:strVal val="visible"/>
                                      </p:to>
                                    </p:set>
                                    <p:animEffect transition="in" filter="box(in)">
                                      <p:cBhvr>
                                        <p:cTn id="19" dur="500"/>
                                        <p:tgtEl>
                                          <p:spTgt spid="102432"/>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102433"/>
                                        </p:tgtEl>
                                        <p:attrNameLst>
                                          <p:attrName>style.visibility</p:attrName>
                                        </p:attrNameLst>
                                      </p:cBhvr>
                                      <p:to>
                                        <p:strVal val="visible"/>
                                      </p:to>
                                    </p:set>
                                    <p:animEffect transition="in" filter="box(in)">
                                      <p:cBhvr>
                                        <p:cTn id="24" dur="500"/>
                                        <p:tgtEl>
                                          <p:spTgt spid="102433"/>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102434"/>
                                        </p:tgtEl>
                                        <p:attrNameLst>
                                          <p:attrName>style.visibility</p:attrName>
                                        </p:attrNameLst>
                                      </p:cBhvr>
                                      <p:to>
                                        <p:strVal val="visible"/>
                                      </p:to>
                                    </p:set>
                                    <p:animEffect transition="in" filter="diamond(in)">
                                      <p:cBhvr>
                                        <p:cTn id="29" dur="2000"/>
                                        <p:tgtEl>
                                          <p:spTgt spid="102434"/>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102435"/>
                                        </p:tgtEl>
                                        <p:attrNameLst>
                                          <p:attrName>style.visibility</p:attrName>
                                        </p:attrNameLst>
                                      </p:cBhvr>
                                      <p:to>
                                        <p:strVal val="visible"/>
                                      </p:to>
                                    </p:set>
                                    <p:animEffect transition="in" filter="diamond(in)">
                                      <p:cBhvr>
                                        <p:cTn id="34" dur="2000"/>
                                        <p:tgtEl>
                                          <p:spTgt spid="102435"/>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102436"/>
                                        </p:tgtEl>
                                        <p:attrNameLst>
                                          <p:attrName>style.visibility</p:attrName>
                                        </p:attrNameLst>
                                      </p:cBhvr>
                                      <p:to>
                                        <p:strVal val="visible"/>
                                      </p:to>
                                    </p:set>
                                    <p:animEffect transition="in" filter="box(in)">
                                      <p:cBhvr>
                                        <p:cTn id="39" dur="500"/>
                                        <p:tgtEl>
                                          <p:spTgt spid="102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0" grpId="0"/>
      <p:bldP spid="102431" grpId="0"/>
      <p:bldP spid="102432" grpId="0"/>
      <p:bldP spid="102433" grpId="0"/>
      <p:bldP spid="102434" grpId="0"/>
      <p:bldP spid="102435" grpId="0"/>
      <p:bldP spid="10243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文本框 72707"/>
          <p:cNvSpPr txBox="1"/>
          <p:nvPr/>
        </p:nvSpPr>
        <p:spPr>
          <a:xfrm>
            <a:off x="228600" y="151527"/>
            <a:ext cx="4000500" cy="583565"/>
          </a:xfrm>
          <a:prstGeom prst="rect">
            <a:avLst/>
          </a:prstGeom>
          <a:noFill/>
          <a:ln w="9525">
            <a:noFill/>
          </a:ln>
        </p:spPr>
        <p:txBody>
          <a:bodyPr anchor="t">
            <a:spAutoFit/>
          </a:bodyPr>
          <a:lstStyle/>
          <a:p>
            <a:pPr eaLnBrk="0" hangingPunct="0">
              <a:spcBef>
                <a:spcPct val="50000"/>
              </a:spcBef>
            </a:pPr>
            <a:r>
              <a:rPr lang="zh-CN" altLang="en-US" sz="3200" b="1" dirty="0">
                <a:solidFill>
                  <a:srgbClr val="FF0000"/>
                </a:solidFill>
                <a:latin typeface="微软雅黑" panose="020B0503020204020204" charset="-122"/>
                <a:ea typeface="微软雅黑" panose="020B0503020204020204" charset="-122"/>
              </a:rPr>
              <a:t>二、土地改革概况</a:t>
            </a:r>
          </a:p>
        </p:txBody>
      </p:sp>
      <p:sp>
        <p:nvSpPr>
          <p:cNvPr id="21506" name="文本框 72708"/>
          <p:cNvSpPr txBox="1"/>
          <p:nvPr/>
        </p:nvSpPr>
        <p:spPr>
          <a:xfrm>
            <a:off x="228600" y="935355"/>
            <a:ext cx="2117725" cy="583565"/>
          </a:xfrm>
          <a:prstGeom prst="rect">
            <a:avLst/>
          </a:prstGeom>
          <a:solidFill>
            <a:schemeClr val="bg1"/>
          </a:solidFill>
          <a:ln w="9525">
            <a:noFill/>
          </a:ln>
        </p:spPr>
        <p:txBody>
          <a:bodyPr wrap="square" anchor="t">
            <a:spAutoFit/>
          </a:bodyPr>
          <a:lstStyle/>
          <a:p>
            <a:pPr eaLnBrk="0" hangingPunct="0">
              <a:spcBef>
                <a:spcPct val="50000"/>
              </a:spcBef>
            </a:pPr>
            <a:r>
              <a:rPr lang="en-US" altLang="zh-CN" sz="3200" b="1" dirty="0">
                <a:solidFill>
                  <a:srgbClr val="000000"/>
                </a:solidFill>
                <a:latin typeface="微软雅黑" panose="020B0503020204020204" charset="-122"/>
                <a:ea typeface="微软雅黑" panose="020B0503020204020204" charset="-122"/>
              </a:rPr>
              <a:t>1</a:t>
            </a:r>
            <a:r>
              <a:rPr lang="zh-CN" altLang="en-US" sz="3200" b="1" dirty="0">
                <a:solidFill>
                  <a:srgbClr val="000000"/>
                </a:solidFill>
                <a:latin typeface="微软雅黑" panose="020B0503020204020204" charset="-122"/>
                <a:ea typeface="微软雅黑" panose="020B0503020204020204" charset="-122"/>
              </a:rPr>
              <a:t>、地区：</a:t>
            </a:r>
          </a:p>
        </p:txBody>
      </p:sp>
      <p:sp>
        <p:nvSpPr>
          <p:cNvPr id="21507" name="文本框 72709"/>
          <p:cNvSpPr txBox="1"/>
          <p:nvPr/>
        </p:nvSpPr>
        <p:spPr>
          <a:xfrm>
            <a:off x="128905" y="1601470"/>
            <a:ext cx="3068955" cy="583565"/>
          </a:xfrm>
          <a:prstGeom prst="rect">
            <a:avLst/>
          </a:prstGeom>
          <a:solidFill>
            <a:schemeClr val="bg1"/>
          </a:solidFill>
          <a:ln w="9525">
            <a:noFill/>
          </a:ln>
        </p:spPr>
        <p:txBody>
          <a:bodyPr wrap="square" anchor="t">
            <a:spAutoFit/>
          </a:bodyPr>
          <a:lstStyle/>
          <a:p>
            <a:pPr eaLnBrk="0" hangingPunct="0">
              <a:spcBef>
                <a:spcPct val="50000"/>
              </a:spcBef>
            </a:pPr>
            <a:r>
              <a:rPr lang="en-US" altLang="zh-CN" sz="3200" b="1" dirty="0">
                <a:solidFill>
                  <a:srgbClr val="000000"/>
                </a:solidFill>
                <a:latin typeface="微软雅黑" panose="020B0503020204020204" charset="-122"/>
                <a:ea typeface="微软雅黑" panose="020B0503020204020204" charset="-122"/>
              </a:rPr>
              <a:t>2</a:t>
            </a:r>
            <a:r>
              <a:rPr lang="zh-CN" altLang="en-US" sz="3200" b="1" dirty="0">
                <a:solidFill>
                  <a:srgbClr val="000000"/>
                </a:solidFill>
                <a:latin typeface="微软雅黑" panose="020B0503020204020204" charset="-122"/>
                <a:ea typeface="微软雅黑" panose="020B0503020204020204" charset="-122"/>
              </a:rPr>
              <a:t>、法律依据：</a:t>
            </a:r>
          </a:p>
        </p:txBody>
      </p:sp>
      <p:sp>
        <p:nvSpPr>
          <p:cNvPr id="21508" name="文本框 72710"/>
          <p:cNvSpPr txBox="1"/>
          <p:nvPr/>
        </p:nvSpPr>
        <p:spPr>
          <a:xfrm>
            <a:off x="128905" y="2461260"/>
            <a:ext cx="2092960" cy="583565"/>
          </a:xfrm>
          <a:prstGeom prst="rect">
            <a:avLst/>
          </a:prstGeom>
          <a:noFill/>
          <a:ln w="9525">
            <a:noFill/>
          </a:ln>
          <a:extLst>
            <a:ext uri="{909E8E84-426E-40DD-AFC4-6F175D3DCCD1}">
              <a14:hiddenFill xmlns="" xmlns:a14="http://schemas.microsoft.com/office/drawing/2010/main">
                <a:solidFill>
                  <a:schemeClr val="bg1"/>
                </a:solidFill>
              </a14:hiddenFill>
            </a:ext>
          </a:extLst>
        </p:spPr>
        <p:txBody>
          <a:bodyPr wrap="square" anchor="t">
            <a:spAutoFit/>
          </a:bodyPr>
          <a:lstStyle/>
          <a:p>
            <a:pPr eaLnBrk="0" hangingPunct="0">
              <a:spcBef>
                <a:spcPct val="50000"/>
              </a:spcBef>
            </a:pPr>
            <a:r>
              <a:rPr lang="en-US" altLang="zh-CN" sz="3200" b="1" dirty="0">
                <a:solidFill>
                  <a:srgbClr val="000000"/>
                </a:solidFill>
                <a:latin typeface="微软雅黑" panose="020B0503020204020204" charset="-122"/>
                <a:ea typeface="微软雅黑" panose="020B0503020204020204" charset="-122"/>
              </a:rPr>
              <a:t>3</a:t>
            </a:r>
            <a:r>
              <a:rPr lang="zh-CN" altLang="en-US" sz="3200" b="1" dirty="0">
                <a:solidFill>
                  <a:srgbClr val="000000"/>
                </a:solidFill>
                <a:latin typeface="微软雅黑" panose="020B0503020204020204" charset="-122"/>
                <a:ea typeface="微软雅黑" panose="020B0503020204020204" charset="-122"/>
              </a:rPr>
              <a:t>、内容：</a:t>
            </a:r>
          </a:p>
        </p:txBody>
      </p:sp>
      <p:sp>
        <p:nvSpPr>
          <p:cNvPr id="21509" name="文本框 72711"/>
          <p:cNvSpPr txBox="1"/>
          <p:nvPr/>
        </p:nvSpPr>
        <p:spPr>
          <a:xfrm>
            <a:off x="2514600" y="873760"/>
            <a:ext cx="2333625" cy="645160"/>
          </a:xfrm>
          <a:prstGeom prst="rect">
            <a:avLst/>
          </a:prstGeom>
          <a:solidFill>
            <a:schemeClr val="bg1"/>
          </a:solidFill>
          <a:ln w="9525">
            <a:noFill/>
          </a:ln>
        </p:spPr>
        <p:txBody>
          <a:bodyPr wrap="square" anchor="t">
            <a:spAutoFit/>
          </a:bodyPr>
          <a:lstStyle/>
          <a:p>
            <a:pPr eaLnBrk="0" hangingPunct="0">
              <a:spcBef>
                <a:spcPct val="50000"/>
              </a:spcBef>
            </a:pPr>
            <a:r>
              <a:rPr lang="zh-CN" altLang="en-US" sz="3600" b="1" dirty="0">
                <a:solidFill>
                  <a:srgbClr val="FF0000"/>
                </a:solidFill>
                <a:latin typeface="微软雅黑" panose="020B0503020204020204" charset="-122"/>
                <a:ea typeface="微软雅黑" panose="020B0503020204020204" charset="-122"/>
              </a:rPr>
              <a:t>新解放区</a:t>
            </a:r>
          </a:p>
        </p:txBody>
      </p:sp>
      <p:sp>
        <p:nvSpPr>
          <p:cNvPr id="21510" name="文本框 72712"/>
          <p:cNvSpPr txBox="1"/>
          <p:nvPr/>
        </p:nvSpPr>
        <p:spPr>
          <a:xfrm>
            <a:off x="2514600" y="1377950"/>
            <a:ext cx="6106160" cy="583565"/>
          </a:xfrm>
          <a:prstGeom prst="rect">
            <a:avLst/>
          </a:prstGeom>
          <a:noFill/>
          <a:ln w="9525">
            <a:noFill/>
          </a:ln>
          <a:extLst>
            <a:ext uri="{909E8E84-426E-40DD-AFC4-6F175D3DCCD1}">
              <a14:hiddenFill xmlns="" xmlns:a14="http://schemas.microsoft.com/office/drawing/2010/main">
                <a:solidFill>
                  <a:schemeClr val="bg1"/>
                </a:solidFill>
              </a14:hiddenFill>
            </a:ext>
          </a:extLst>
        </p:spPr>
        <p:txBody>
          <a:bodyPr wrap="square" anchor="t">
            <a:spAutoFit/>
          </a:bodyPr>
          <a:lstStyle/>
          <a:p>
            <a:pPr eaLnBrk="0" hangingPunct="0">
              <a:spcBef>
                <a:spcPct val="50000"/>
              </a:spcBef>
            </a:pPr>
            <a:r>
              <a:rPr lang="en-US" altLang="zh-CN" sz="3200" b="1" dirty="0">
                <a:solidFill>
                  <a:srgbClr val="FF0000"/>
                </a:solidFill>
                <a:latin typeface="微软雅黑" panose="020B0503020204020204" charset="-122"/>
                <a:ea typeface="微软雅黑" panose="020B0503020204020204" charset="-122"/>
              </a:rPr>
              <a:t>《</a:t>
            </a:r>
            <a:r>
              <a:rPr lang="zh-CN" altLang="en-US" sz="3200" b="1" dirty="0">
                <a:solidFill>
                  <a:srgbClr val="FF0000"/>
                </a:solidFill>
                <a:latin typeface="微软雅黑" panose="020B0503020204020204" charset="-122"/>
                <a:ea typeface="微软雅黑" panose="020B0503020204020204" charset="-122"/>
              </a:rPr>
              <a:t>中华人民共和国土地改革法</a:t>
            </a:r>
            <a:r>
              <a:rPr lang="en-US" altLang="zh-CN" sz="3200" b="1" dirty="0">
                <a:solidFill>
                  <a:srgbClr val="FF0000"/>
                </a:solidFill>
                <a:latin typeface="微软雅黑" panose="020B0503020204020204" charset="-122"/>
                <a:ea typeface="微软雅黑" panose="020B0503020204020204" charset="-122"/>
              </a:rPr>
              <a:t>》</a:t>
            </a:r>
          </a:p>
        </p:txBody>
      </p:sp>
      <p:sp>
        <p:nvSpPr>
          <p:cNvPr id="21511" name="文本框 72714"/>
          <p:cNvSpPr txBox="1"/>
          <p:nvPr/>
        </p:nvSpPr>
        <p:spPr>
          <a:xfrm>
            <a:off x="2005965" y="1961515"/>
            <a:ext cx="5033645" cy="583565"/>
          </a:xfrm>
          <a:prstGeom prst="rect">
            <a:avLst/>
          </a:prstGeom>
          <a:noFill/>
          <a:ln w="9525">
            <a:noFill/>
          </a:ln>
          <a:extLst>
            <a:ext uri="{909E8E84-426E-40DD-AFC4-6F175D3DCCD1}">
              <a14:hiddenFill xmlns="" xmlns:a14="http://schemas.microsoft.com/office/drawing/2010/main">
                <a:solidFill>
                  <a:schemeClr val="bg1"/>
                </a:solidFill>
              </a14:hiddenFill>
            </a:ext>
          </a:extLst>
        </p:spPr>
        <p:txBody>
          <a:bodyPr wrap="square" anchor="t">
            <a:spAutoFit/>
          </a:bodyPr>
          <a:lstStyle/>
          <a:p>
            <a:pPr algn="ctr" eaLnBrk="0" hangingPunct="0">
              <a:spcBef>
                <a:spcPct val="50000"/>
              </a:spcBef>
            </a:pPr>
            <a:r>
              <a:rPr lang="zh-CN" altLang="en-US" sz="3200" b="1" dirty="0">
                <a:solidFill>
                  <a:srgbClr val="FF0000"/>
                </a:solidFill>
                <a:latin typeface="微软雅黑" panose="020B0503020204020204" charset="-122"/>
                <a:ea typeface="微软雅黑" panose="020B0503020204020204" charset="-122"/>
              </a:rPr>
              <a:t>废除</a:t>
            </a:r>
            <a:r>
              <a:rPr lang="zh-CN" altLang="en-US" sz="3200" b="1" dirty="0">
                <a:solidFill>
                  <a:srgbClr val="0070C0"/>
                </a:solidFill>
                <a:latin typeface="微软雅黑" panose="020B0503020204020204" charset="-122"/>
                <a:ea typeface="微软雅黑" panose="020B0503020204020204" charset="-122"/>
              </a:rPr>
              <a:t>封建</a:t>
            </a:r>
            <a:r>
              <a:rPr lang="zh-CN" altLang="en-US" sz="3200" b="1" dirty="0">
                <a:solidFill>
                  <a:srgbClr val="FF0000"/>
                </a:solidFill>
                <a:latin typeface="微软雅黑" panose="020B0503020204020204" charset="-122"/>
                <a:ea typeface="微软雅黑" panose="020B0503020204020204" charset="-122"/>
              </a:rPr>
              <a:t>土地所有制</a:t>
            </a:r>
          </a:p>
        </p:txBody>
      </p:sp>
      <p:sp>
        <p:nvSpPr>
          <p:cNvPr id="21512" name="文本框 72715"/>
          <p:cNvSpPr txBox="1"/>
          <p:nvPr/>
        </p:nvSpPr>
        <p:spPr>
          <a:xfrm>
            <a:off x="2221865" y="3044825"/>
            <a:ext cx="4602480" cy="583565"/>
          </a:xfrm>
          <a:prstGeom prst="rect">
            <a:avLst/>
          </a:prstGeom>
          <a:noFill/>
          <a:ln w="9525">
            <a:noFill/>
          </a:ln>
          <a:extLst>
            <a:ext uri="{909E8E84-426E-40DD-AFC4-6F175D3DCCD1}">
              <a14:hiddenFill xmlns="" xmlns:a14="http://schemas.microsoft.com/office/drawing/2010/main">
                <a:solidFill>
                  <a:schemeClr val="bg1"/>
                </a:solidFill>
              </a14:hiddenFill>
            </a:ext>
          </a:extLst>
        </p:spPr>
        <p:txBody>
          <a:bodyPr wrap="square" anchor="t">
            <a:spAutoFit/>
          </a:bodyPr>
          <a:lstStyle/>
          <a:p>
            <a:pPr algn="ctr" eaLnBrk="0" hangingPunct="0">
              <a:spcBef>
                <a:spcPct val="50000"/>
              </a:spcBef>
            </a:pPr>
            <a:r>
              <a:rPr lang="zh-CN" altLang="en-US" sz="3200" b="1" dirty="0">
                <a:solidFill>
                  <a:srgbClr val="FF0000"/>
                </a:solidFill>
                <a:latin typeface="微软雅黑" panose="020B0503020204020204" charset="-122"/>
                <a:ea typeface="微软雅黑" panose="020B0503020204020204" charset="-122"/>
              </a:rPr>
              <a:t>实行</a:t>
            </a:r>
            <a:r>
              <a:rPr lang="zh-CN" altLang="en-US" sz="3200" b="1" dirty="0">
                <a:solidFill>
                  <a:srgbClr val="0070C0"/>
                </a:solidFill>
                <a:latin typeface="微软雅黑" panose="020B0503020204020204" charset="-122"/>
                <a:ea typeface="微软雅黑" panose="020B0503020204020204" charset="-122"/>
              </a:rPr>
              <a:t>农民</a:t>
            </a:r>
            <a:r>
              <a:rPr lang="zh-CN" altLang="en-US" sz="3200" b="1" dirty="0">
                <a:solidFill>
                  <a:srgbClr val="FF0000"/>
                </a:solidFill>
                <a:latin typeface="微软雅黑" panose="020B0503020204020204" charset="-122"/>
                <a:ea typeface="微软雅黑" panose="020B0503020204020204" charset="-122"/>
              </a:rPr>
              <a:t>土地所有制</a:t>
            </a:r>
          </a:p>
        </p:txBody>
      </p:sp>
      <p:sp>
        <p:nvSpPr>
          <p:cNvPr id="21513" name="文本框 72716"/>
          <p:cNvSpPr txBox="1"/>
          <p:nvPr/>
        </p:nvSpPr>
        <p:spPr>
          <a:xfrm>
            <a:off x="167005" y="5143500"/>
            <a:ext cx="2347595" cy="583565"/>
          </a:xfrm>
          <a:prstGeom prst="rect">
            <a:avLst/>
          </a:prstGeom>
          <a:solidFill>
            <a:schemeClr val="bg1"/>
          </a:solidFill>
          <a:ln w="9525">
            <a:noFill/>
          </a:ln>
        </p:spPr>
        <p:txBody>
          <a:bodyPr wrap="square" anchor="t">
            <a:spAutoFit/>
          </a:bodyPr>
          <a:lstStyle/>
          <a:p>
            <a:pPr eaLnBrk="0" hangingPunct="0">
              <a:spcBef>
                <a:spcPct val="50000"/>
              </a:spcBef>
            </a:pPr>
            <a:r>
              <a:rPr lang="en-US" altLang="zh-CN" sz="3200" b="1" dirty="0">
                <a:solidFill>
                  <a:srgbClr val="000000"/>
                </a:solidFill>
                <a:latin typeface="微软雅黑" panose="020B0503020204020204" charset="-122"/>
                <a:ea typeface="微软雅黑" panose="020B0503020204020204" charset="-122"/>
              </a:rPr>
              <a:t>5</a:t>
            </a:r>
            <a:r>
              <a:rPr lang="zh-CN" altLang="en-US" sz="3200" b="1" dirty="0">
                <a:solidFill>
                  <a:srgbClr val="000000"/>
                </a:solidFill>
                <a:latin typeface="微软雅黑" panose="020B0503020204020204" charset="-122"/>
                <a:ea typeface="微软雅黑" panose="020B0503020204020204" charset="-122"/>
              </a:rPr>
              <a:t>、</a:t>
            </a:r>
            <a:r>
              <a:rPr lang="zh-CN" altLang="en-US" sz="3200" b="1" dirty="0">
                <a:solidFill>
                  <a:srgbClr val="FF0000"/>
                </a:solidFill>
                <a:latin typeface="微软雅黑" panose="020B0503020204020204" charset="-122"/>
                <a:ea typeface="微软雅黑" panose="020B0503020204020204" charset="-122"/>
              </a:rPr>
              <a:t>完成</a:t>
            </a:r>
            <a:r>
              <a:rPr lang="zh-CN" altLang="en-US" sz="3200" b="1" dirty="0">
                <a:solidFill>
                  <a:srgbClr val="000000"/>
                </a:solidFill>
                <a:latin typeface="微软雅黑" panose="020B0503020204020204" charset="-122"/>
                <a:ea typeface="微软雅黑" panose="020B0503020204020204" charset="-122"/>
              </a:rPr>
              <a:t>：</a:t>
            </a:r>
          </a:p>
        </p:txBody>
      </p:sp>
      <p:sp>
        <p:nvSpPr>
          <p:cNvPr id="72720" name="文本框 72719"/>
          <p:cNvSpPr txBox="1"/>
          <p:nvPr/>
        </p:nvSpPr>
        <p:spPr>
          <a:xfrm>
            <a:off x="2221865" y="5143500"/>
            <a:ext cx="2536825" cy="583565"/>
          </a:xfrm>
          <a:prstGeom prst="rect">
            <a:avLst/>
          </a:prstGeom>
          <a:noFill/>
          <a:ln w="9525">
            <a:noFill/>
          </a:ln>
          <a:extLst>
            <a:ext uri="{909E8E84-426E-40DD-AFC4-6F175D3DCCD1}">
              <a14:hiddenFill xmlns="" xmlns:a14="http://schemas.microsoft.com/office/drawing/2010/main">
                <a:solidFill>
                  <a:schemeClr val="bg1"/>
                </a:solidFill>
              </a14:hiddenFill>
            </a:ext>
          </a:extLst>
        </p:spPr>
        <p:txBody>
          <a:bodyPr wrap="square" anchor="t">
            <a:spAutoFit/>
          </a:bodyPr>
          <a:lstStyle/>
          <a:p>
            <a:pPr algn="ctr" eaLnBrk="0" hangingPunct="0">
              <a:spcBef>
                <a:spcPct val="50000"/>
              </a:spcBef>
            </a:pPr>
            <a:r>
              <a:rPr lang="en-US" altLang="zh-CN" sz="3200" b="1" dirty="0">
                <a:solidFill>
                  <a:srgbClr val="000000"/>
                </a:solidFill>
                <a:latin typeface="微软雅黑" panose="020B0503020204020204" charset="-122"/>
                <a:ea typeface="微软雅黑" panose="020B0503020204020204" charset="-122"/>
              </a:rPr>
              <a:t>1952</a:t>
            </a:r>
            <a:r>
              <a:rPr lang="zh-CN" altLang="en-US" sz="3200" b="1" dirty="0">
                <a:solidFill>
                  <a:srgbClr val="000000"/>
                </a:solidFill>
                <a:latin typeface="微软雅黑" panose="020B0503020204020204" charset="-122"/>
                <a:ea typeface="微软雅黑" panose="020B0503020204020204" charset="-122"/>
              </a:rPr>
              <a:t>年底</a:t>
            </a:r>
          </a:p>
        </p:txBody>
      </p:sp>
      <p:sp>
        <p:nvSpPr>
          <p:cNvPr id="72721" name="文本框 72720"/>
          <p:cNvSpPr txBox="1"/>
          <p:nvPr/>
        </p:nvSpPr>
        <p:spPr>
          <a:xfrm>
            <a:off x="1867535" y="5631180"/>
            <a:ext cx="5574030" cy="1198880"/>
          </a:xfrm>
          <a:prstGeom prst="rect">
            <a:avLst/>
          </a:prstGeom>
          <a:noFill/>
          <a:ln w="9525">
            <a:noFill/>
          </a:ln>
          <a:extLst>
            <a:ext uri="{909E8E84-426E-40DD-AFC4-6F175D3DCCD1}">
              <a14:hiddenFill xmlns="" xmlns:a14="http://schemas.microsoft.com/office/drawing/2010/main">
                <a:solidFill>
                  <a:schemeClr val="bg1"/>
                </a:solidFill>
              </a14:hiddenFill>
            </a:ext>
          </a:extLst>
        </p:spPr>
        <p:txBody>
          <a:bodyPr wrap="square" anchor="t">
            <a:spAutoFit/>
          </a:bodyPr>
          <a:lstStyle/>
          <a:p>
            <a:pPr algn="ctr" eaLnBrk="0" hangingPunct="0">
              <a:spcBef>
                <a:spcPct val="50000"/>
              </a:spcBef>
            </a:pPr>
            <a:r>
              <a:rPr lang="zh-CN" altLang="en-US" sz="3600" b="1" dirty="0">
                <a:solidFill>
                  <a:srgbClr val="FF0000"/>
                </a:solidFill>
                <a:latin typeface="微软雅黑" panose="020B0503020204020204" charset="-122"/>
                <a:ea typeface="微软雅黑" panose="020B0503020204020204" charset="-122"/>
              </a:rPr>
              <a:t>除部分</a:t>
            </a:r>
            <a:r>
              <a:rPr lang="zh-CN" altLang="en-US" sz="3600" b="1" dirty="0">
                <a:solidFill>
                  <a:srgbClr val="0070C0"/>
                </a:solidFill>
                <a:latin typeface="微软雅黑" panose="020B0503020204020204" charset="-122"/>
                <a:ea typeface="微软雅黑" panose="020B0503020204020204" charset="-122"/>
              </a:rPr>
              <a:t>少数民族地区</a:t>
            </a:r>
            <a:r>
              <a:rPr lang="zh-CN" altLang="en-US" sz="3600" b="1" dirty="0">
                <a:solidFill>
                  <a:srgbClr val="FF0000"/>
                </a:solidFill>
                <a:latin typeface="微软雅黑" panose="020B0503020204020204" charset="-122"/>
                <a:ea typeface="微软雅黑" panose="020B0503020204020204" charset="-122"/>
              </a:rPr>
              <a:t>外，</a:t>
            </a:r>
            <a:r>
              <a:rPr lang="zh-CN" altLang="en-US" sz="3600" b="1" dirty="0">
                <a:solidFill>
                  <a:srgbClr val="0070C0"/>
                </a:solidFill>
                <a:latin typeface="微软雅黑" panose="020B0503020204020204" charset="-122"/>
                <a:ea typeface="微软雅黑" panose="020B0503020204020204" charset="-122"/>
              </a:rPr>
              <a:t>大陆</a:t>
            </a:r>
            <a:r>
              <a:rPr lang="zh-CN" altLang="en-US" sz="3600" b="1" dirty="0">
                <a:solidFill>
                  <a:srgbClr val="FF0000"/>
                </a:solidFill>
                <a:latin typeface="微软雅黑" panose="020B0503020204020204" charset="-122"/>
                <a:ea typeface="微软雅黑" panose="020B0503020204020204" charset="-122"/>
              </a:rPr>
              <a:t>基本完成土地改革</a:t>
            </a:r>
          </a:p>
        </p:txBody>
      </p:sp>
      <p:sp>
        <p:nvSpPr>
          <p:cNvPr id="21516" name="文本框 72721"/>
          <p:cNvSpPr txBox="1"/>
          <p:nvPr/>
        </p:nvSpPr>
        <p:spPr>
          <a:xfrm>
            <a:off x="128905" y="4445000"/>
            <a:ext cx="3762375" cy="583565"/>
          </a:xfrm>
          <a:prstGeom prst="rect">
            <a:avLst/>
          </a:prstGeom>
          <a:solidFill>
            <a:schemeClr val="bg1"/>
          </a:solidFill>
          <a:ln w="9525">
            <a:noFill/>
          </a:ln>
        </p:spPr>
        <p:txBody>
          <a:bodyPr wrap="square" anchor="t">
            <a:spAutoFit/>
          </a:bodyPr>
          <a:lstStyle/>
          <a:p>
            <a:pPr eaLnBrk="0" hangingPunct="0">
              <a:spcBef>
                <a:spcPct val="50000"/>
              </a:spcBef>
            </a:pPr>
            <a:r>
              <a:rPr lang="en-US" altLang="zh-CN" sz="3200" b="1" dirty="0">
                <a:solidFill>
                  <a:srgbClr val="000000"/>
                </a:solidFill>
                <a:latin typeface="微软雅黑" panose="020B0503020204020204" charset="-122"/>
                <a:ea typeface="微软雅黑" panose="020B0503020204020204" charset="-122"/>
              </a:rPr>
              <a:t>4</a:t>
            </a:r>
            <a:r>
              <a:rPr lang="zh-CN" altLang="en-US" sz="3200" b="1" dirty="0">
                <a:solidFill>
                  <a:srgbClr val="000000"/>
                </a:solidFill>
                <a:latin typeface="微软雅黑" panose="020B0503020204020204" charset="-122"/>
                <a:ea typeface="微软雅黑" panose="020B0503020204020204" charset="-122"/>
              </a:rPr>
              <a:t>、</a:t>
            </a:r>
            <a:r>
              <a:rPr lang="zh-CN" altLang="en-US" sz="3200" b="1" dirty="0">
                <a:solidFill>
                  <a:srgbClr val="FF0000"/>
                </a:solidFill>
                <a:latin typeface="微软雅黑" panose="020B0503020204020204" charset="-122"/>
                <a:ea typeface="微软雅黑" panose="020B0503020204020204" charset="-122"/>
              </a:rPr>
              <a:t>开始</a:t>
            </a:r>
            <a:r>
              <a:rPr lang="zh-CN" altLang="en-US" sz="3200" b="1" dirty="0">
                <a:solidFill>
                  <a:srgbClr val="000000"/>
                </a:solidFill>
                <a:latin typeface="微软雅黑" panose="020B0503020204020204" charset="-122"/>
                <a:ea typeface="微软雅黑" panose="020B0503020204020204" charset="-122"/>
              </a:rPr>
              <a:t>土改时间：</a:t>
            </a:r>
          </a:p>
        </p:txBody>
      </p:sp>
      <p:sp>
        <p:nvSpPr>
          <p:cNvPr id="72723" name="文本框 72722"/>
          <p:cNvSpPr txBox="1"/>
          <p:nvPr/>
        </p:nvSpPr>
        <p:spPr>
          <a:xfrm>
            <a:off x="3869690" y="4445000"/>
            <a:ext cx="2527300" cy="583565"/>
          </a:xfrm>
          <a:prstGeom prst="rect">
            <a:avLst/>
          </a:prstGeom>
          <a:noFill/>
          <a:ln w="9525">
            <a:noFill/>
          </a:ln>
          <a:extLst>
            <a:ext uri="{909E8E84-426E-40DD-AFC4-6F175D3DCCD1}">
              <a14:hiddenFill xmlns="" xmlns:a14="http://schemas.microsoft.com/office/drawing/2010/main">
                <a:solidFill>
                  <a:schemeClr val="bg1"/>
                </a:solidFill>
              </a14:hiddenFill>
            </a:ext>
          </a:extLst>
        </p:spPr>
        <p:txBody>
          <a:bodyPr wrap="square" anchor="t">
            <a:spAutoFit/>
          </a:bodyPr>
          <a:lstStyle/>
          <a:p>
            <a:pPr algn="ctr" eaLnBrk="0" hangingPunct="0">
              <a:spcBef>
                <a:spcPct val="50000"/>
              </a:spcBef>
            </a:pPr>
            <a:r>
              <a:rPr lang="en-US" altLang="zh-CN" sz="3200" b="1" dirty="0">
                <a:solidFill>
                  <a:srgbClr val="FF0000"/>
                </a:solidFill>
                <a:latin typeface="微软雅黑" panose="020B0503020204020204" charset="-122"/>
                <a:ea typeface="微软雅黑" panose="020B0503020204020204" charset="-122"/>
              </a:rPr>
              <a:t>1950</a:t>
            </a:r>
            <a:r>
              <a:rPr lang="zh-CN" altLang="en-US" sz="3200" b="1" dirty="0">
                <a:solidFill>
                  <a:srgbClr val="FF0000"/>
                </a:solidFill>
                <a:latin typeface="微软雅黑" panose="020B0503020204020204" charset="-122"/>
                <a:ea typeface="微软雅黑" panose="020B0503020204020204" charset="-122"/>
              </a:rPr>
              <a:t>年冬</a:t>
            </a:r>
          </a:p>
        </p:txBody>
      </p:sp>
      <p:sp>
        <p:nvSpPr>
          <p:cNvPr id="21518" name="文本框 72723"/>
          <p:cNvSpPr txBox="1"/>
          <p:nvPr/>
        </p:nvSpPr>
        <p:spPr>
          <a:xfrm>
            <a:off x="57785" y="3745865"/>
            <a:ext cx="4341495" cy="521970"/>
          </a:xfrm>
          <a:prstGeom prst="rect">
            <a:avLst/>
          </a:prstGeom>
          <a:noFill/>
          <a:ln w="9525">
            <a:noFill/>
          </a:ln>
          <a:extLst>
            <a:ext uri="{909E8E84-426E-40DD-AFC4-6F175D3DCCD1}">
              <a14:hiddenFill xmlns="" xmlns:a14="http://schemas.microsoft.com/office/drawing/2010/main">
                <a:solidFill>
                  <a:schemeClr val="bg1"/>
                </a:solidFill>
              </a14:hiddenFill>
            </a:ext>
          </a:extLst>
        </p:spPr>
        <p:txBody>
          <a:bodyPr wrap="square" anchor="t">
            <a:spAutoFit/>
          </a:bodyPr>
          <a:lstStyle/>
          <a:p>
            <a:pPr eaLnBrk="0" hangingPunct="0">
              <a:spcBef>
                <a:spcPct val="50000"/>
              </a:spcBef>
            </a:pPr>
            <a:r>
              <a:rPr lang="zh-CN" altLang="en-US" sz="2800" b="1" u="sng" dirty="0">
                <a:solidFill>
                  <a:srgbClr val="000000"/>
                </a:solidFill>
                <a:latin typeface="微软雅黑" panose="020B0503020204020204" charset="-122"/>
                <a:ea typeface="微软雅黑" panose="020B0503020204020204" charset="-122"/>
              </a:rPr>
              <a:t>土地所有制的转变：</a:t>
            </a:r>
          </a:p>
        </p:txBody>
      </p:sp>
      <p:sp>
        <p:nvSpPr>
          <p:cNvPr id="21519" name="文本框 72724"/>
          <p:cNvSpPr txBox="1"/>
          <p:nvPr/>
        </p:nvSpPr>
        <p:spPr>
          <a:xfrm>
            <a:off x="3197860" y="3745865"/>
            <a:ext cx="6085840" cy="583565"/>
          </a:xfrm>
          <a:prstGeom prst="rect">
            <a:avLst/>
          </a:prstGeom>
          <a:noFill/>
          <a:ln w="9525">
            <a:noFill/>
          </a:ln>
          <a:extLst>
            <a:ext uri="{909E8E84-426E-40DD-AFC4-6F175D3DCCD1}">
              <a14:hiddenFill xmlns="" xmlns:a14="http://schemas.microsoft.com/office/drawing/2010/main">
                <a:solidFill>
                  <a:schemeClr val="bg1"/>
                </a:solidFill>
              </a14:hiddenFill>
            </a:ext>
          </a:extLst>
        </p:spPr>
        <p:txBody>
          <a:bodyPr wrap="square" anchor="t">
            <a:spAutoFit/>
          </a:bodyPr>
          <a:lstStyle/>
          <a:p>
            <a:pPr eaLnBrk="0" hangingPunct="0">
              <a:spcBef>
                <a:spcPct val="50000"/>
              </a:spcBef>
            </a:pPr>
            <a:r>
              <a:rPr lang="zh-CN" altLang="en-US" sz="3200" b="1" u="sng" dirty="0">
                <a:solidFill>
                  <a:srgbClr val="FF0000"/>
                </a:solidFill>
                <a:latin typeface="微软雅黑" panose="020B0503020204020204" charset="-122"/>
                <a:ea typeface="微软雅黑" panose="020B0503020204020204" charset="-122"/>
              </a:rPr>
              <a:t>从“地主私有” 到“农民私有”</a:t>
            </a:r>
          </a:p>
        </p:txBody>
      </p:sp>
      <p:sp>
        <p:nvSpPr>
          <p:cNvPr id="2" name="文本框 1"/>
          <p:cNvSpPr txBox="1"/>
          <p:nvPr/>
        </p:nvSpPr>
        <p:spPr>
          <a:xfrm>
            <a:off x="3451860" y="151765"/>
            <a:ext cx="4990465" cy="583565"/>
          </a:xfrm>
          <a:prstGeom prst="rect">
            <a:avLst/>
          </a:prstGeom>
          <a:noFill/>
        </p:spPr>
        <p:txBody>
          <a:bodyPr wrap="square" rtlCol="0">
            <a:spAutoFit/>
          </a:bodyPr>
          <a:lstStyle/>
          <a:p>
            <a:r>
              <a:rPr lang="zh-CN" altLang="en-US" sz="3200" b="1">
                <a:solidFill>
                  <a:srgbClr val="0070C0"/>
                </a:solidFill>
              </a:rPr>
              <a:t>（</a:t>
            </a:r>
            <a:r>
              <a:rPr lang="en-US" altLang="zh-CN" sz="3200" b="1">
                <a:solidFill>
                  <a:srgbClr val="0070C0"/>
                </a:solidFill>
                <a:sym typeface="+mn-ea"/>
              </a:rPr>
              <a:t>1950</a:t>
            </a:r>
            <a:r>
              <a:rPr lang="zh-CN" altLang="en-US" sz="3200" b="1">
                <a:solidFill>
                  <a:srgbClr val="0070C0"/>
                </a:solidFill>
                <a:sym typeface="+mn-ea"/>
              </a:rPr>
              <a:t>年底</a:t>
            </a:r>
            <a:r>
              <a:rPr lang="en-US" altLang="zh-CN" sz="3200" b="1">
                <a:solidFill>
                  <a:srgbClr val="0070C0"/>
                </a:solidFill>
                <a:sym typeface="+mn-ea"/>
              </a:rPr>
              <a:t>——1952</a:t>
            </a:r>
            <a:r>
              <a:rPr lang="zh-CN" altLang="en-US" sz="3200" b="1">
                <a:solidFill>
                  <a:srgbClr val="0070C0"/>
                </a:solidFill>
                <a:sym typeface="+mn-ea"/>
              </a:rPr>
              <a:t>年底</a:t>
            </a:r>
            <a:r>
              <a:rPr lang="zh-CN" altLang="en-US" sz="3200" b="1">
                <a:solidFill>
                  <a:srgbClr val="0070C0"/>
                </a:solidFill>
              </a:rPr>
              <a:t>）</a:t>
            </a:r>
          </a:p>
        </p:txBody>
      </p:sp>
      <p:sp>
        <p:nvSpPr>
          <p:cNvPr id="3" name="下箭头 2"/>
          <p:cNvSpPr/>
          <p:nvPr/>
        </p:nvSpPr>
        <p:spPr>
          <a:xfrm>
            <a:off x="3869690" y="2545080"/>
            <a:ext cx="504190" cy="504190"/>
          </a:xfrm>
          <a:prstGeom prst="downArrow">
            <a:avLst/>
          </a:prstGeom>
          <a:solidFill>
            <a:srgbClr val="FF0000"/>
          </a:solidFill>
          <a:ln>
            <a:solidFill>
              <a:schemeClr val="accent1"/>
            </a:solid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sp>
        <p:nvSpPr>
          <p:cNvPr id="4" name="文本框 3"/>
          <p:cNvSpPr txBox="1"/>
          <p:nvPr/>
        </p:nvSpPr>
        <p:spPr>
          <a:xfrm>
            <a:off x="6259195" y="1961515"/>
            <a:ext cx="1808480" cy="583565"/>
          </a:xfrm>
          <a:prstGeom prst="rect">
            <a:avLst/>
          </a:prstGeom>
          <a:noFill/>
        </p:spPr>
        <p:txBody>
          <a:bodyPr wrap="none" rtlCol="0">
            <a:spAutoFit/>
          </a:bodyPr>
          <a:lstStyle/>
          <a:p>
            <a:pPr algn="ctr" eaLnBrk="0" hangingPunct="0">
              <a:spcBef>
                <a:spcPct val="50000"/>
              </a:spcBef>
            </a:pPr>
            <a:r>
              <a:rPr lang="zh-CN" altLang="en-US" sz="3200" b="1" dirty="0">
                <a:solidFill>
                  <a:srgbClr val="0070C0"/>
                </a:solidFill>
                <a:latin typeface="微软雅黑" panose="020B0503020204020204" charset="-122"/>
                <a:ea typeface="微软雅黑" panose="020B0503020204020204" charset="-122"/>
                <a:sym typeface="+mn-ea"/>
              </a:rPr>
              <a:t>（地主）</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2723"/>
                                        </p:tgtEl>
                                        <p:attrNameLst>
                                          <p:attrName>style.visibility</p:attrName>
                                        </p:attrNameLst>
                                      </p:cBhvr>
                                      <p:to>
                                        <p:strVal val="visible"/>
                                      </p:to>
                                    </p:set>
                                    <p:animEffect transition="in" filter="blinds(horizontal)">
                                      <p:cBhvr>
                                        <p:cTn id="7" dur="500"/>
                                        <p:tgtEl>
                                          <p:spTgt spid="7272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2720"/>
                                        </p:tgtEl>
                                        <p:attrNameLst>
                                          <p:attrName>style.visibility</p:attrName>
                                        </p:attrNameLst>
                                      </p:cBhvr>
                                      <p:to>
                                        <p:strVal val="visible"/>
                                      </p:to>
                                    </p:set>
                                    <p:animEffect transition="in" filter="diamond(in)">
                                      <p:cBhvr>
                                        <p:cTn id="12" dur="2000"/>
                                        <p:tgtEl>
                                          <p:spTgt spid="72720"/>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72721"/>
                                        </p:tgtEl>
                                        <p:attrNameLst>
                                          <p:attrName>style.visibility</p:attrName>
                                        </p:attrNameLst>
                                      </p:cBhvr>
                                      <p:to>
                                        <p:strVal val="visible"/>
                                      </p:to>
                                    </p:set>
                                    <p:anim calcmode="lin" valueType="num">
                                      <p:cBhvr>
                                        <p:cTn id="17" dur="1000" fill="hold"/>
                                        <p:tgtEl>
                                          <p:spTgt spid="72721"/>
                                        </p:tgtEl>
                                        <p:attrNameLst>
                                          <p:attrName>ppt_x</p:attrName>
                                        </p:attrNameLst>
                                      </p:cBhvr>
                                      <p:tavLst>
                                        <p:tav tm="0">
                                          <p:val>
                                            <p:strVal val="#ppt_x-.2"/>
                                          </p:val>
                                        </p:tav>
                                        <p:tav tm="100000">
                                          <p:val>
                                            <p:strVal val="#ppt_x"/>
                                          </p:val>
                                        </p:tav>
                                      </p:tavLst>
                                    </p:anim>
                                    <p:anim calcmode="lin" valueType="num">
                                      <p:cBhvr>
                                        <p:cTn id="18" dur="1000" fill="hold"/>
                                        <p:tgtEl>
                                          <p:spTgt spid="72721"/>
                                        </p:tgtEl>
                                        <p:attrNameLst>
                                          <p:attrName>ppt_y</p:attrName>
                                        </p:attrNameLst>
                                      </p:cBhvr>
                                      <p:tavLst>
                                        <p:tav tm="0">
                                          <p:val>
                                            <p:strVal val="#ppt_y"/>
                                          </p:val>
                                        </p:tav>
                                        <p:tav tm="100000">
                                          <p:val>
                                            <p:strVal val="#ppt_y"/>
                                          </p:val>
                                        </p:tav>
                                      </p:tavLst>
                                    </p:anim>
                                    <p:animEffect transition="in" filter="wipe(right)" prLst="gradientSize: 0.1">
                                      <p:cBhvr>
                                        <p:cTn id="19" dur="1000"/>
                                        <p:tgtEl>
                                          <p:spTgt spid="72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20" grpId="0" bldLvl="0" animBg="1"/>
      <p:bldP spid="72721" grpId="0" bldLvl="0" animBg="1"/>
      <p:bldP spid="7272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818" name="Picture 2" descr="土地改革"/>
          <p:cNvPicPr>
            <a:picLocks noChangeAspect="1" noChangeArrowheads="1"/>
          </p:cNvPicPr>
          <p:nvPr/>
        </p:nvPicPr>
        <p:blipFill>
          <a:blip r:embed="rId2" cstate="print"/>
          <a:srcRect/>
          <a:stretch>
            <a:fillRect/>
          </a:stretch>
        </p:blipFill>
        <p:spPr bwMode="auto">
          <a:xfrm>
            <a:off x="1" y="-243408"/>
            <a:ext cx="9266662" cy="7101409"/>
          </a:xfrm>
          <a:prstGeom prst="rect">
            <a:avLst/>
          </a:prstGeom>
          <a:noFill/>
          <a:ln w="28575">
            <a:solidFill>
              <a:srgbClr val="800000"/>
            </a:solidFill>
            <a:miter lim="800000"/>
            <a:headEnd/>
            <a:tailEnd/>
          </a:ln>
        </p:spPr>
      </p:pic>
      <p:sp>
        <p:nvSpPr>
          <p:cNvPr id="28692" name="Text Box 20"/>
          <p:cNvSpPr txBox="1"/>
          <p:nvPr/>
        </p:nvSpPr>
        <p:spPr>
          <a:xfrm>
            <a:off x="1789113" y="2712403"/>
            <a:ext cx="5688012" cy="1431925"/>
          </a:xfrm>
          <a:prstGeom prst="rect">
            <a:avLst/>
          </a:prstGeom>
          <a:solidFill>
            <a:schemeClr val="bg1">
              <a:alpha val="54000"/>
            </a:schemeClr>
          </a:solidFill>
          <a:ln w="9525">
            <a:noFill/>
          </a:ln>
        </p:spPr>
        <p:txBody>
          <a:bodyPr>
            <a:spAutoFit/>
          </a:bodyPr>
          <a:lstStyle/>
          <a:p>
            <a:pPr>
              <a:spcBef>
                <a:spcPct val="50000"/>
              </a:spcBef>
            </a:pPr>
            <a:r>
              <a:rPr lang="zh-CN" altLang="en-US" sz="4400" b="1" dirty="0">
                <a:solidFill>
                  <a:srgbClr val="FF0000"/>
                </a:solidFill>
                <a:latin typeface="华文新魏" panose="02010800040101010101" pitchFamily="2" charset="-122"/>
                <a:ea typeface="华文新魏" panose="02010800040101010101" pitchFamily="2" charset="-122"/>
              </a:rPr>
              <a:t>到</a:t>
            </a:r>
            <a:r>
              <a:rPr lang="en-US" altLang="zh-CN" sz="4400" b="1" dirty="0">
                <a:solidFill>
                  <a:srgbClr val="FF0000"/>
                </a:solidFill>
                <a:latin typeface="华文新魏" panose="02010800040101010101" pitchFamily="2" charset="-122"/>
                <a:ea typeface="华文新魏" panose="02010800040101010101" pitchFamily="2" charset="-122"/>
              </a:rPr>
              <a:t>1952</a:t>
            </a:r>
            <a:r>
              <a:rPr lang="zh-CN" altLang="en-US" sz="4400" b="1" dirty="0">
                <a:solidFill>
                  <a:srgbClr val="FF0000"/>
                </a:solidFill>
                <a:latin typeface="华文新魏" panose="02010800040101010101" pitchFamily="2" charset="-122"/>
                <a:ea typeface="华文新魏" panose="02010800040101010101" pitchFamily="2" charset="-122"/>
              </a:rPr>
              <a:t>年底全国大陆基本上完成土地改革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8692"/>
                                        </p:tgtEl>
                                        <p:attrNameLst>
                                          <p:attrName>style.visibility</p:attrName>
                                        </p:attrNameLst>
                                      </p:cBhvr>
                                      <p:to>
                                        <p:strVal val="visible"/>
                                      </p:to>
                                    </p:set>
                                    <p:anim calcmode="lin" valueType="num">
                                      <p:cBhvr>
                                        <p:cTn id="7" dur="500" fill="hold"/>
                                        <p:tgtEl>
                                          <p:spTgt spid="28692"/>
                                        </p:tgtEl>
                                        <p:attrNameLst>
                                          <p:attrName>ppt_w</p:attrName>
                                        </p:attrNameLst>
                                      </p:cBhvr>
                                      <p:tavLst>
                                        <p:tav tm="0">
                                          <p:val>
                                            <p:fltVal val="0"/>
                                          </p:val>
                                        </p:tav>
                                        <p:tav tm="100000">
                                          <p:val>
                                            <p:strVal val="#ppt_w"/>
                                          </p:val>
                                        </p:tav>
                                      </p:tavLst>
                                    </p:anim>
                                    <p:anim calcmode="lin" valueType="num">
                                      <p:cBhvr>
                                        <p:cTn id="8" dur="500" fill="hold"/>
                                        <p:tgtEl>
                                          <p:spTgt spid="2869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9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文本占位符 111618"/>
          <p:cNvSpPr>
            <a:spLocks noGrp="1"/>
          </p:cNvSpPr>
          <p:nvPr/>
        </p:nvSpPr>
        <p:spPr>
          <a:xfrm>
            <a:off x="50165" y="1130935"/>
            <a:ext cx="6172200" cy="4634230"/>
          </a:xfrm>
          <a:prstGeom prst="rect">
            <a:avLst/>
          </a:prstGeom>
          <a:solidFill>
            <a:schemeClr val="bg1"/>
          </a:solidFill>
          <a:ln w="9525">
            <a:noFill/>
          </a:ln>
        </p:spPr>
        <p:txBody>
          <a:bodyPr anchor="t"/>
          <a:lstStyle/>
          <a:p>
            <a:pPr marL="342900" indent="-342900" eaLnBrk="0" hangingPunct="0">
              <a:lnSpc>
                <a:spcPct val="80000"/>
              </a:lnSpc>
              <a:spcBef>
                <a:spcPct val="20000"/>
              </a:spcBef>
              <a:buChar char="•"/>
            </a:pPr>
            <a:endParaRPr lang="en-US" altLang="zh-CN" sz="1050" dirty="0">
              <a:latin typeface="微软雅黑" panose="020B0503020204020204" charset="-122"/>
              <a:ea typeface="微软雅黑" panose="020B0503020204020204" charset="-122"/>
            </a:endParaRPr>
          </a:p>
          <a:p>
            <a:pPr marL="342900" indent="-342900" eaLnBrk="0" hangingPunct="0">
              <a:lnSpc>
                <a:spcPct val="80000"/>
              </a:lnSpc>
              <a:spcBef>
                <a:spcPct val="20000"/>
              </a:spcBef>
            </a:pPr>
            <a:r>
              <a:rPr lang="en-US" altLang="zh-CN" sz="2100" b="1" dirty="0">
                <a:latin typeface="微软雅黑" panose="020B0503020204020204" charset="-122"/>
                <a:ea typeface="微软雅黑" panose="020B0503020204020204" charset="-122"/>
              </a:rPr>
              <a:t>             </a:t>
            </a:r>
            <a:r>
              <a:rPr lang="en-US" altLang="zh-CN" sz="2800" b="1" dirty="0">
                <a:latin typeface="微软雅黑" panose="020B0503020204020204" charset="-122"/>
                <a:ea typeface="微软雅黑" panose="020B0503020204020204" charset="-122"/>
              </a:rPr>
              <a:t>    </a:t>
            </a:r>
            <a:r>
              <a:rPr lang="zh-CN" altLang="en-US" sz="2800" b="1" dirty="0">
                <a:solidFill>
                  <a:srgbClr val="FF0000"/>
                </a:solidFill>
                <a:latin typeface="微软雅黑" panose="020B0503020204020204" charset="-122"/>
                <a:ea typeface="微软雅黑" panose="020B0503020204020204" charset="-122"/>
              </a:rPr>
              <a:t>演唱：才旦卓玛</a:t>
            </a:r>
            <a:r>
              <a:rPr lang="zh-CN" altLang="en-US" sz="2800" b="1" dirty="0">
                <a:latin typeface="微软雅黑" panose="020B0503020204020204" charset="-122"/>
                <a:ea typeface="微软雅黑" panose="020B0503020204020204" charset="-122"/>
                <a:hlinkClick r:id="rId2"/>
              </a:rPr>
              <a:t> </a:t>
            </a:r>
            <a:endParaRPr lang="zh-CN" altLang="en-US" sz="2800" b="1" dirty="0">
              <a:latin typeface="微软雅黑" panose="020B0503020204020204" charset="-122"/>
              <a:ea typeface="微软雅黑" panose="020B0503020204020204" charset="-122"/>
            </a:endParaRPr>
          </a:p>
          <a:p>
            <a:pPr marL="342900" indent="-342900" eaLnBrk="0" hangingPunct="0">
              <a:lnSpc>
                <a:spcPct val="80000"/>
              </a:lnSpc>
              <a:spcBef>
                <a:spcPct val="20000"/>
              </a:spcBef>
            </a:pPr>
            <a:r>
              <a:rPr lang="zh-CN" altLang="en-US" sz="2800" b="1" dirty="0">
                <a:solidFill>
                  <a:srgbClr val="000000"/>
                </a:solidFill>
                <a:latin typeface="微软雅黑" panose="020B0503020204020204" charset="-122"/>
                <a:ea typeface="微软雅黑" panose="020B0503020204020204" charset="-122"/>
              </a:rPr>
              <a:t>太阳啊霞光万丈，雄鹰啊展翅飞翔</a:t>
            </a:r>
          </a:p>
          <a:p>
            <a:pPr marL="342900" indent="-342900" eaLnBrk="0" hangingPunct="0">
              <a:lnSpc>
                <a:spcPct val="80000"/>
              </a:lnSpc>
              <a:spcBef>
                <a:spcPct val="20000"/>
              </a:spcBef>
            </a:pPr>
            <a:r>
              <a:rPr lang="zh-CN" altLang="en-US" sz="2800" b="1" dirty="0">
                <a:solidFill>
                  <a:srgbClr val="000000"/>
                </a:solidFill>
                <a:latin typeface="微软雅黑" panose="020B0503020204020204" charset="-122"/>
                <a:ea typeface="微软雅黑" panose="020B0503020204020204" charset="-122"/>
              </a:rPr>
              <a:t>高原春光无限好，叫我怎能不歌唱</a:t>
            </a:r>
          </a:p>
          <a:p>
            <a:pPr marL="342900" indent="-342900" eaLnBrk="0" hangingPunct="0">
              <a:lnSpc>
                <a:spcPct val="80000"/>
              </a:lnSpc>
              <a:spcBef>
                <a:spcPct val="20000"/>
              </a:spcBef>
            </a:pPr>
            <a:r>
              <a:rPr lang="zh-CN" altLang="en-US" sz="2800" b="1" dirty="0">
                <a:solidFill>
                  <a:srgbClr val="000000"/>
                </a:solidFill>
                <a:latin typeface="微软雅黑" panose="020B0503020204020204" charset="-122"/>
                <a:ea typeface="微软雅黑" panose="020B0503020204020204" charset="-122"/>
              </a:rPr>
              <a:t>高原春光无限好，叫我怎能不歌唱</a:t>
            </a:r>
          </a:p>
          <a:p>
            <a:pPr marL="342900" indent="-342900" eaLnBrk="0" hangingPunct="0">
              <a:lnSpc>
                <a:spcPct val="80000"/>
              </a:lnSpc>
              <a:spcBef>
                <a:spcPct val="20000"/>
              </a:spcBef>
            </a:pPr>
            <a:r>
              <a:rPr lang="zh-CN" altLang="en-US" sz="2800" b="1" dirty="0">
                <a:solidFill>
                  <a:srgbClr val="000000"/>
                </a:solidFill>
                <a:latin typeface="微软雅黑" panose="020B0503020204020204" charset="-122"/>
                <a:ea typeface="微软雅黑" panose="020B0503020204020204" charset="-122"/>
              </a:rPr>
              <a:t>雪山啊闪银光，雅鲁藏布江翻波浪</a:t>
            </a:r>
          </a:p>
          <a:p>
            <a:pPr marL="342900" indent="-342900" eaLnBrk="0" hangingPunct="0">
              <a:lnSpc>
                <a:spcPct val="80000"/>
              </a:lnSpc>
              <a:spcBef>
                <a:spcPct val="20000"/>
              </a:spcBef>
            </a:pPr>
            <a:r>
              <a:rPr lang="zh-CN" altLang="en-US" sz="2800" b="1" dirty="0">
                <a:solidFill>
                  <a:srgbClr val="000000"/>
                </a:solidFill>
                <a:latin typeface="微软雅黑" panose="020B0503020204020204" charset="-122"/>
                <a:ea typeface="微软雅黑" panose="020B0503020204020204" charset="-122"/>
              </a:rPr>
              <a:t>驱散乌云见太阳，革命道路多宽广</a:t>
            </a:r>
          </a:p>
          <a:p>
            <a:pPr marL="342900" indent="-342900" eaLnBrk="0" hangingPunct="0">
              <a:lnSpc>
                <a:spcPct val="80000"/>
              </a:lnSpc>
              <a:spcBef>
                <a:spcPct val="20000"/>
              </a:spcBef>
            </a:pPr>
            <a:r>
              <a:rPr lang="zh-CN" altLang="en-US" sz="2800" b="1" dirty="0">
                <a:solidFill>
                  <a:srgbClr val="000000"/>
                </a:solidFill>
                <a:latin typeface="微软雅黑" panose="020B0503020204020204" charset="-122"/>
                <a:ea typeface="微软雅黑" panose="020B0503020204020204" charset="-122"/>
              </a:rPr>
              <a:t>驱散乌云见太阳，革命道路多宽广</a:t>
            </a:r>
          </a:p>
          <a:p>
            <a:pPr marL="342900" indent="-342900" eaLnBrk="0" hangingPunct="0">
              <a:lnSpc>
                <a:spcPct val="80000"/>
              </a:lnSpc>
              <a:spcBef>
                <a:spcPct val="20000"/>
              </a:spcBef>
            </a:pPr>
            <a:r>
              <a:rPr lang="zh-CN" altLang="en-US" sz="2800" b="1" dirty="0">
                <a:solidFill>
                  <a:srgbClr val="000000"/>
                </a:solidFill>
                <a:latin typeface="微软雅黑" panose="020B0503020204020204" charset="-122"/>
                <a:ea typeface="微软雅黑" panose="020B0503020204020204" charset="-122"/>
              </a:rPr>
              <a:t>毛主席呀红太阳，</a:t>
            </a:r>
          </a:p>
          <a:p>
            <a:pPr marL="342900" indent="-342900" eaLnBrk="0" hangingPunct="0">
              <a:lnSpc>
                <a:spcPct val="80000"/>
              </a:lnSpc>
              <a:spcBef>
                <a:spcPct val="20000"/>
              </a:spcBef>
            </a:pPr>
            <a:r>
              <a:rPr lang="zh-CN" altLang="en-US" sz="2800" b="1" dirty="0">
                <a:solidFill>
                  <a:srgbClr val="000000"/>
                </a:solidFill>
                <a:latin typeface="微软雅黑" panose="020B0503020204020204" charset="-122"/>
                <a:ea typeface="微软雅黑" panose="020B0503020204020204" charset="-122"/>
              </a:rPr>
              <a:t>救星就是共产党</a:t>
            </a:r>
            <a:r>
              <a:rPr lang="zh-CN" altLang="en-US" sz="2800" b="1" dirty="0">
                <a:solidFill>
                  <a:srgbClr val="FF0000"/>
                </a:solidFill>
                <a:latin typeface="微软雅黑" panose="020B0503020204020204" charset="-122"/>
                <a:ea typeface="微软雅黑" panose="020B0503020204020204" charset="-122"/>
              </a:rPr>
              <a:t>翻身农奴</a:t>
            </a:r>
            <a:r>
              <a:rPr lang="zh-CN" altLang="en-US" sz="2800" b="1" dirty="0">
                <a:solidFill>
                  <a:srgbClr val="000000"/>
                </a:solidFill>
                <a:latin typeface="微软雅黑" panose="020B0503020204020204" charset="-122"/>
                <a:ea typeface="微软雅黑" panose="020B0503020204020204" charset="-122"/>
              </a:rPr>
              <a:t>把歌唱，</a:t>
            </a:r>
          </a:p>
          <a:p>
            <a:pPr marL="342900" indent="-342900" eaLnBrk="0" hangingPunct="0">
              <a:lnSpc>
                <a:spcPct val="80000"/>
              </a:lnSpc>
              <a:spcBef>
                <a:spcPct val="20000"/>
              </a:spcBef>
            </a:pPr>
            <a:r>
              <a:rPr lang="zh-CN" altLang="en-US" sz="2800" b="1" dirty="0">
                <a:solidFill>
                  <a:srgbClr val="000000"/>
                </a:solidFill>
                <a:latin typeface="微软雅黑" panose="020B0503020204020204" charset="-122"/>
                <a:ea typeface="微软雅黑" panose="020B0503020204020204" charset="-122"/>
              </a:rPr>
              <a:t>幸福的歌声传四方</a:t>
            </a:r>
          </a:p>
          <a:p>
            <a:pPr marL="342900" indent="-342900" eaLnBrk="0" hangingPunct="0">
              <a:lnSpc>
                <a:spcPct val="80000"/>
              </a:lnSpc>
              <a:spcBef>
                <a:spcPct val="20000"/>
              </a:spcBef>
            </a:pPr>
            <a:r>
              <a:rPr lang="zh-CN" altLang="en-US" sz="2800" b="1" dirty="0">
                <a:solidFill>
                  <a:srgbClr val="FF0000"/>
                </a:solidFill>
                <a:latin typeface="微软雅黑" panose="020B0503020204020204" charset="-122"/>
                <a:ea typeface="微软雅黑" panose="020B0503020204020204" charset="-122"/>
              </a:rPr>
              <a:t>翻身农奴</a:t>
            </a:r>
            <a:r>
              <a:rPr lang="zh-CN" altLang="en-US" sz="2800" b="1" dirty="0">
                <a:solidFill>
                  <a:srgbClr val="000000"/>
                </a:solidFill>
                <a:latin typeface="微软雅黑" panose="020B0503020204020204" charset="-122"/>
                <a:ea typeface="微软雅黑" panose="020B0503020204020204" charset="-122"/>
              </a:rPr>
              <a:t>把歌唱，幸福的歌声传四方</a:t>
            </a:r>
          </a:p>
        </p:txBody>
      </p:sp>
      <p:pic>
        <p:nvPicPr>
          <p:cNvPr id="22530" name="图片 111620" descr="t01bbb5058f87fe0bc3"/>
          <p:cNvPicPr>
            <a:picLocks noChangeAspect="1"/>
          </p:cNvPicPr>
          <p:nvPr/>
        </p:nvPicPr>
        <p:blipFill>
          <a:blip r:embed="rId3"/>
          <a:stretch>
            <a:fillRect/>
          </a:stretch>
        </p:blipFill>
        <p:spPr>
          <a:xfrm>
            <a:off x="5807710" y="1761490"/>
            <a:ext cx="3210560" cy="3580765"/>
          </a:xfrm>
          <a:prstGeom prst="rect">
            <a:avLst/>
          </a:prstGeom>
          <a:noFill/>
          <a:ln w="28575" cap="flat" cmpd="sng">
            <a:solidFill>
              <a:srgbClr val="AB4015"/>
            </a:solidFill>
            <a:prstDash val="solid"/>
            <a:round/>
            <a:headEnd type="none" w="med" len="med"/>
            <a:tailEnd type="none" w="med" len="med"/>
          </a:ln>
        </p:spPr>
      </p:pic>
      <p:sp>
        <p:nvSpPr>
          <p:cNvPr id="22531" name="标题 111617"/>
          <p:cNvSpPr>
            <a:spLocks noGrp="1"/>
          </p:cNvSpPr>
          <p:nvPr/>
        </p:nvSpPr>
        <p:spPr>
          <a:xfrm>
            <a:off x="1486059" y="521574"/>
            <a:ext cx="6172200" cy="857250"/>
          </a:xfrm>
          <a:prstGeom prst="rect">
            <a:avLst/>
          </a:prstGeom>
          <a:noFill/>
          <a:ln w="9525">
            <a:noFill/>
          </a:ln>
        </p:spPr>
        <p:txBody>
          <a:bodyPr anchor="ctr"/>
          <a:lstStyle/>
          <a:p>
            <a:pPr algn="ctr" eaLnBrk="0" hangingPunct="0"/>
            <a:r>
              <a:rPr lang="zh-CN" altLang="en-US" sz="3600" b="1" dirty="0">
                <a:solidFill>
                  <a:srgbClr val="0070C0"/>
                </a:solidFill>
                <a:latin typeface="微软雅黑" panose="020B0503020204020204" charset="-122"/>
                <a:ea typeface="微软雅黑" panose="020B0503020204020204" charset="-122"/>
              </a:rPr>
              <a:t>翻身农奴把歌唱</a:t>
            </a:r>
            <a:br>
              <a:rPr lang="zh-CN" altLang="en-US" sz="3600" b="1" dirty="0">
                <a:solidFill>
                  <a:srgbClr val="0070C0"/>
                </a:solidFill>
                <a:latin typeface="微软雅黑" panose="020B0503020204020204" charset="-122"/>
                <a:ea typeface="微软雅黑" panose="020B0503020204020204" charset="-122"/>
              </a:rPr>
            </a:br>
            <a:endParaRPr lang="zh-CN" altLang="en-US" sz="3600" b="1" dirty="0">
              <a:solidFill>
                <a:srgbClr val="0070C0"/>
              </a:solidFill>
              <a:latin typeface="微软雅黑" panose="020B0503020204020204" charset="-122"/>
              <a:ea typeface="微软雅黑" panose="020B0503020204020204" charset="-122"/>
            </a:endParaRPr>
          </a:p>
        </p:txBody>
      </p:sp>
    </p:spTree>
  </p:cSld>
  <p:clrMapOvr>
    <a:masterClrMapping/>
  </p:clrMapOvr>
  <p:transition spd="med">
    <p:random/>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文本框 21507"/>
          <p:cNvSpPr txBox="1"/>
          <p:nvPr/>
        </p:nvSpPr>
        <p:spPr>
          <a:xfrm>
            <a:off x="52705" y="1078865"/>
            <a:ext cx="8870315" cy="3876675"/>
          </a:xfrm>
          <a:prstGeom prst="rect">
            <a:avLst/>
          </a:prstGeom>
          <a:solidFill>
            <a:srgbClr val="FFFF99"/>
          </a:solidFill>
          <a:ln w="28575" cap="flat" cmpd="sng">
            <a:solidFill>
              <a:schemeClr val="tx1"/>
            </a:solidFill>
            <a:prstDash val="solid"/>
            <a:miter/>
            <a:headEnd type="none" w="med" len="med"/>
            <a:tailEnd type="none" w="med" len="med"/>
          </a:ln>
        </p:spPr>
        <p:txBody>
          <a:bodyPr wrap="square" anchor="t">
            <a:spAutoFit/>
          </a:bodyPr>
          <a:lstStyle/>
          <a:p>
            <a:pPr eaLnBrk="0" hangingPunct="0">
              <a:spcBef>
                <a:spcPct val="50000"/>
              </a:spcBef>
            </a:pPr>
            <a:r>
              <a:rPr lang="en-US" altLang="zh-CN" sz="2700" b="1" dirty="0">
                <a:solidFill>
                  <a:srgbClr val="000000"/>
                </a:solidFill>
                <a:latin typeface="微软雅黑" panose="020B0503020204020204" charset="-122"/>
                <a:ea typeface="微软雅黑" panose="020B0503020204020204" charset="-122"/>
              </a:rPr>
              <a:t>   </a:t>
            </a:r>
            <a:r>
              <a:rPr lang="zh-CN" altLang="en-US" sz="3200" b="1" dirty="0">
                <a:solidFill>
                  <a:srgbClr val="000000"/>
                </a:solidFill>
                <a:latin typeface="微软雅黑" panose="020B0503020204020204" charset="-122"/>
                <a:ea typeface="微软雅黑" panose="020B0503020204020204" charset="-122"/>
              </a:rPr>
              <a:t>土地改革的基本内容，就是没收地主阶级的土地，分配给无地少地的农民。这样，当做一个阶级来说，就是社会上废除了地主这一阶级，把封建剥削的土地所有制改变为农民的土地所有制。这样一种改革，诚然是中国历史上</a:t>
            </a:r>
            <a:r>
              <a:rPr lang="zh-CN" altLang="en-US" sz="3200" b="1" dirty="0">
                <a:solidFill>
                  <a:srgbClr val="FF0000"/>
                </a:solidFill>
                <a:latin typeface="微软雅黑" panose="020B0503020204020204" charset="-122"/>
                <a:ea typeface="微软雅黑" panose="020B0503020204020204" charset="-122"/>
              </a:rPr>
              <a:t>几千年来一次最大最彻底的改革</a:t>
            </a:r>
            <a:r>
              <a:rPr lang="zh-CN" altLang="en-US" sz="3200" b="1" dirty="0">
                <a:latin typeface="微软雅黑" panose="020B0503020204020204" charset="-122"/>
                <a:ea typeface="微软雅黑" panose="020B0503020204020204" charset="-122"/>
              </a:rPr>
              <a:t>。</a:t>
            </a:r>
          </a:p>
          <a:p>
            <a:pPr eaLnBrk="0" hangingPunct="0">
              <a:spcBef>
                <a:spcPct val="50000"/>
              </a:spcBef>
            </a:pPr>
            <a:r>
              <a:rPr lang="zh-CN" altLang="en-US" sz="3600" dirty="0">
                <a:latin typeface="微软雅黑" panose="020B0503020204020204" charset="-122"/>
                <a:ea typeface="微软雅黑" panose="020B0503020204020204" charset="-122"/>
              </a:rPr>
              <a:t>         </a:t>
            </a:r>
            <a:r>
              <a:rPr lang="en-US" altLang="zh-CN" sz="3200" b="1" dirty="0">
                <a:solidFill>
                  <a:srgbClr val="000000"/>
                </a:solidFill>
                <a:latin typeface="微软雅黑" panose="020B0503020204020204" charset="-122"/>
                <a:ea typeface="微软雅黑" panose="020B0503020204020204" charset="-122"/>
              </a:rPr>
              <a:t>——</a:t>
            </a:r>
            <a:r>
              <a:rPr lang="zh-CN" altLang="en-US" sz="3200" b="1" dirty="0">
                <a:solidFill>
                  <a:srgbClr val="000000"/>
                </a:solidFill>
                <a:latin typeface="微软雅黑" panose="020B0503020204020204" charset="-122"/>
                <a:ea typeface="微软雅黑" panose="020B0503020204020204" charset="-122"/>
              </a:rPr>
              <a:t>刘少奇</a:t>
            </a:r>
            <a:r>
              <a:rPr lang="en-US" altLang="zh-CN" sz="3200" b="1" dirty="0">
                <a:solidFill>
                  <a:srgbClr val="000000"/>
                </a:solidFill>
                <a:latin typeface="微软雅黑" panose="020B0503020204020204" charset="-122"/>
                <a:ea typeface="微软雅黑" panose="020B0503020204020204" charset="-122"/>
              </a:rPr>
              <a:t>《</a:t>
            </a:r>
            <a:r>
              <a:rPr lang="zh-CN" altLang="en-US" sz="3200" b="1" dirty="0">
                <a:solidFill>
                  <a:srgbClr val="000000"/>
                </a:solidFill>
                <a:latin typeface="微软雅黑" panose="020B0503020204020204" charset="-122"/>
                <a:ea typeface="微软雅黑" panose="020B0503020204020204" charset="-122"/>
              </a:rPr>
              <a:t>关于土地改革问题的报告</a:t>
            </a:r>
            <a:r>
              <a:rPr lang="en-US" altLang="zh-CN" sz="3200" b="1" dirty="0">
                <a:solidFill>
                  <a:srgbClr val="000000"/>
                </a:solidFill>
                <a:latin typeface="微软雅黑" panose="020B0503020204020204" charset="-122"/>
                <a:ea typeface="微软雅黑" panose="020B0503020204020204" charset="-122"/>
              </a:rPr>
              <a:t>》</a:t>
            </a:r>
          </a:p>
        </p:txBody>
      </p:sp>
      <p:sp>
        <p:nvSpPr>
          <p:cNvPr id="21513" name="直接连接符 21512"/>
          <p:cNvSpPr/>
          <p:nvPr/>
        </p:nvSpPr>
        <p:spPr>
          <a:xfrm>
            <a:off x="213995" y="3100229"/>
            <a:ext cx="3086100" cy="0"/>
          </a:xfrm>
          <a:prstGeom prst="line">
            <a:avLst/>
          </a:prstGeom>
          <a:ln w="28575" cap="flat" cmpd="sng">
            <a:solidFill>
              <a:srgbClr val="3366FF"/>
            </a:solidFill>
            <a:prstDash val="solid"/>
            <a:round/>
            <a:headEnd type="none" w="med" len="med"/>
            <a:tailEnd type="none" w="med" len="med"/>
          </a:ln>
        </p:spPr>
      </p:sp>
      <p:sp>
        <p:nvSpPr>
          <p:cNvPr id="21514" name="直接连接符 21513"/>
          <p:cNvSpPr/>
          <p:nvPr/>
        </p:nvSpPr>
        <p:spPr>
          <a:xfrm>
            <a:off x="52705" y="4198779"/>
            <a:ext cx="4229100" cy="0"/>
          </a:xfrm>
          <a:prstGeom prst="line">
            <a:avLst/>
          </a:prstGeom>
          <a:ln w="28575" cap="flat" cmpd="sng">
            <a:solidFill>
              <a:srgbClr val="3366FF"/>
            </a:solidFill>
            <a:prstDash val="solid"/>
            <a:round/>
            <a:headEnd type="none" w="med" len="med"/>
            <a:tailEnd type="none" w="med" len="med"/>
          </a:ln>
        </p:spPr>
      </p:sp>
      <p:sp>
        <p:nvSpPr>
          <p:cNvPr id="21516" name="椭圆 21515"/>
          <p:cNvSpPr/>
          <p:nvPr/>
        </p:nvSpPr>
        <p:spPr>
          <a:xfrm>
            <a:off x="2606675" y="2000250"/>
            <a:ext cx="3326130" cy="685800"/>
          </a:xfrm>
          <a:prstGeom prst="ellipse">
            <a:avLst/>
          </a:prstGeom>
          <a:noFill/>
          <a:ln w="19050" cap="flat" cmpd="sng">
            <a:solidFill>
              <a:srgbClr val="0000FF"/>
            </a:solidFill>
            <a:prstDash val="solid"/>
            <a:round/>
            <a:headEnd type="none" w="med" len="med"/>
            <a:tailEnd type="none" w="med" len="med"/>
          </a:ln>
        </p:spPr>
        <p:txBody>
          <a:bodyPr anchor="t"/>
          <a:lstStyle/>
          <a:p>
            <a:pPr eaLnBrk="0" hangingPunct="0"/>
            <a:endParaRPr lang="zh-CN" altLang="en-US" sz="1300" b="1" dirty="0">
              <a:solidFill>
                <a:schemeClr val="tx1"/>
              </a:solidFill>
              <a:uFillTx/>
              <a:latin typeface="微软雅黑" panose="020B0503020204020204" charset="-122"/>
              <a:ea typeface="微软雅黑" panose="020B0503020204020204" charset="-122"/>
            </a:endParaRPr>
          </a:p>
        </p:txBody>
      </p:sp>
      <p:sp>
        <p:nvSpPr>
          <p:cNvPr id="23557" name="文本框 84995"/>
          <p:cNvSpPr txBox="1"/>
          <p:nvPr/>
        </p:nvSpPr>
        <p:spPr>
          <a:xfrm>
            <a:off x="213836" y="190580"/>
            <a:ext cx="5600700" cy="583565"/>
          </a:xfrm>
          <a:prstGeom prst="rect">
            <a:avLst/>
          </a:prstGeom>
          <a:noFill/>
          <a:ln w="9525">
            <a:noFill/>
          </a:ln>
        </p:spPr>
        <p:txBody>
          <a:bodyPr anchor="t">
            <a:spAutoFit/>
          </a:bodyPr>
          <a:lstStyle/>
          <a:p>
            <a:pPr eaLnBrk="0" hangingPunct="0">
              <a:spcBef>
                <a:spcPct val="50000"/>
              </a:spcBef>
            </a:pPr>
            <a:r>
              <a:rPr lang="zh-CN" altLang="en-US" sz="3200" b="1" dirty="0">
                <a:solidFill>
                  <a:srgbClr val="002060"/>
                </a:solidFill>
                <a:latin typeface="微软雅黑" panose="020B0503020204020204" charset="-122"/>
                <a:ea typeface="微软雅黑" panose="020B0503020204020204" charset="-122"/>
              </a:rPr>
              <a:t>三、土地改革</a:t>
            </a:r>
            <a:r>
              <a:rPr lang="zh-CN" altLang="en-US" sz="3200" b="1" dirty="0">
                <a:solidFill>
                  <a:srgbClr val="FF0000"/>
                </a:solidFill>
                <a:latin typeface="微软雅黑" panose="020B0503020204020204" charset="-122"/>
                <a:ea typeface="微软雅黑" panose="020B0503020204020204" charset="-122"/>
              </a:rPr>
              <a:t>意义</a:t>
            </a:r>
          </a:p>
        </p:txBody>
      </p:sp>
      <p:sp>
        <p:nvSpPr>
          <p:cNvPr id="30723" name="文本框 81925"/>
          <p:cNvSpPr txBox="1"/>
          <p:nvPr/>
        </p:nvSpPr>
        <p:spPr>
          <a:xfrm>
            <a:off x="55563" y="5165487"/>
            <a:ext cx="9032081" cy="1198880"/>
          </a:xfrm>
          <a:prstGeom prst="rect">
            <a:avLst/>
          </a:prstGeom>
          <a:noFill/>
          <a:ln w="28575" cap="flat" cmpd="sng">
            <a:solidFill>
              <a:srgbClr val="41719C"/>
            </a:solidFill>
            <a:prstDash val="sysDot"/>
            <a:round/>
            <a:headEnd type="none" w="med" len="med"/>
            <a:tailEnd type="none" w="med" len="med"/>
          </a:ln>
        </p:spPr>
        <p:txBody>
          <a:bodyPr anchor="t">
            <a:spAutoFit/>
          </a:bodyPr>
          <a:lstStyle/>
          <a:p>
            <a:pPr algn="ctr" eaLnBrk="0" hangingPunct="0">
              <a:spcBef>
                <a:spcPct val="50000"/>
              </a:spcBef>
            </a:pPr>
            <a:r>
              <a:rPr lang="en-US" altLang="zh-CN" sz="3600" b="1" dirty="0">
                <a:solidFill>
                  <a:srgbClr val="000000"/>
                </a:solidFill>
                <a:latin typeface="微软雅黑" panose="020B0503020204020204" charset="-122"/>
                <a:ea typeface="微软雅黑" panose="020B0503020204020204" charset="-122"/>
              </a:rPr>
              <a:t>1</a:t>
            </a:r>
            <a:r>
              <a:rPr lang="zh-CN" altLang="en-US" sz="3600" b="1" dirty="0">
                <a:solidFill>
                  <a:srgbClr val="000000"/>
                </a:solidFill>
                <a:latin typeface="微软雅黑" panose="020B0503020204020204" charset="-122"/>
                <a:ea typeface="微软雅黑" panose="020B0503020204020204" charset="-122"/>
              </a:rPr>
              <a:t>、彻底</a:t>
            </a:r>
            <a:r>
              <a:rPr lang="zh-CN" altLang="en-US" sz="3600" b="1" dirty="0">
                <a:solidFill>
                  <a:srgbClr val="0033CC"/>
                </a:solidFill>
                <a:latin typeface="微软雅黑" panose="020B0503020204020204" charset="-122"/>
                <a:ea typeface="微软雅黑" panose="020B0503020204020204" charset="-122"/>
              </a:rPr>
              <a:t>摧毁了</a:t>
            </a:r>
            <a:r>
              <a:rPr lang="zh-CN" altLang="en-US" sz="3600" b="1" dirty="0">
                <a:solidFill>
                  <a:srgbClr val="000000"/>
                </a:solidFill>
                <a:latin typeface="微软雅黑" panose="020B0503020204020204" charset="-122"/>
                <a:ea typeface="微软雅黑" panose="020B0503020204020204" charset="-122"/>
              </a:rPr>
              <a:t>两千多年的</a:t>
            </a:r>
            <a:r>
              <a:rPr lang="zh-CN" altLang="en-US" sz="3600" b="1" dirty="0">
                <a:solidFill>
                  <a:srgbClr val="FF0000"/>
                </a:solidFill>
                <a:latin typeface="微软雅黑" panose="020B0503020204020204" charset="-122"/>
                <a:ea typeface="微软雅黑" panose="020B0503020204020204" charset="-122"/>
              </a:rPr>
              <a:t>封建土地制度，</a:t>
            </a:r>
            <a:r>
              <a:rPr lang="zh-CN" altLang="en-US" sz="3600" b="1" dirty="0">
                <a:solidFill>
                  <a:srgbClr val="0070C0"/>
                </a:solidFill>
                <a:latin typeface="微软雅黑" panose="020B0503020204020204" charset="-122"/>
                <a:ea typeface="微软雅黑" panose="020B0503020204020204" charset="-122"/>
                <a:sym typeface="宋体" panose="02010600030101010101" pitchFamily="2" charset="-122"/>
              </a:rPr>
              <a:t>消灭</a:t>
            </a:r>
            <a:r>
              <a:rPr lang="zh-CN" altLang="en-US" sz="3600" b="1" dirty="0">
                <a:solidFill>
                  <a:srgbClr val="000000"/>
                </a:solidFill>
                <a:latin typeface="微软雅黑" panose="020B0503020204020204" charset="-122"/>
                <a:ea typeface="微软雅黑" panose="020B0503020204020204" charset="-122"/>
                <a:sym typeface="宋体" panose="02010600030101010101" pitchFamily="2" charset="-122"/>
              </a:rPr>
              <a:t>了</a:t>
            </a:r>
            <a:r>
              <a:rPr lang="zh-CN" altLang="en-US" sz="3600" b="1" dirty="0">
                <a:solidFill>
                  <a:srgbClr val="000000"/>
                </a:solidFill>
                <a:latin typeface="微软雅黑" panose="020B0503020204020204" charset="-122"/>
                <a:ea typeface="微软雅黑" panose="020B0503020204020204" charset="-122"/>
              </a:rPr>
              <a:t>地主阶级。</a:t>
            </a:r>
          </a:p>
        </p:txBody>
      </p:sp>
      <p:sp>
        <p:nvSpPr>
          <p:cNvPr id="2" name="直接连接符 1"/>
          <p:cNvSpPr/>
          <p:nvPr/>
        </p:nvSpPr>
        <p:spPr>
          <a:xfrm>
            <a:off x="6253480" y="3638550"/>
            <a:ext cx="2608580" cy="635"/>
          </a:xfrm>
          <a:prstGeom prst="line">
            <a:avLst/>
          </a:prstGeom>
          <a:ln w="28575" cap="flat" cmpd="sng">
            <a:solidFill>
              <a:srgbClr val="3366FF"/>
            </a:solidFill>
            <a:prstDash val="solid"/>
            <a:round/>
            <a:headEnd type="none" w="med" len="med"/>
            <a:tailEnd type="none" w="med" len="med"/>
          </a:ln>
        </p:spPr>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1516"/>
                                        </p:tgtEl>
                                        <p:attrNameLst>
                                          <p:attrName>style.visibility</p:attrName>
                                        </p:attrNameLst>
                                      </p:cBhvr>
                                      <p:to>
                                        <p:strVal val="visible"/>
                                      </p:to>
                                    </p:set>
                                    <p:anim calcmode="lin" valueType="num">
                                      <p:cBhvr>
                                        <p:cTn id="7" dur="500" fill="hold"/>
                                        <p:tgtEl>
                                          <p:spTgt spid="21516"/>
                                        </p:tgtEl>
                                        <p:attrNameLst>
                                          <p:attrName>ppt_w</p:attrName>
                                        </p:attrNameLst>
                                      </p:cBhvr>
                                      <p:tavLst>
                                        <p:tav tm="0">
                                          <p:val>
                                            <p:fltVal val="0"/>
                                          </p:val>
                                        </p:tav>
                                        <p:tav tm="100000">
                                          <p:val>
                                            <p:strVal val="#ppt_w"/>
                                          </p:val>
                                        </p:tav>
                                      </p:tavLst>
                                    </p:anim>
                                    <p:anim calcmode="lin" valueType="num">
                                      <p:cBhvr>
                                        <p:cTn id="8" dur="500" fill="hold"/>
                                        <p:tgtEl>
                                          <p:spTgt spid="2151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1513"/>
                                        </p:tgtEl>
                                        <p:attrNameLst>
                                          <p:attrName>style.visibility</p:attrName>
                                        </p:attrNameLst>
                                      </p:cBhvr>
                                      <p:to>
                                        <p:strVal val="visible"/>
                                      </p:to>
                                    </p:set>
                                    <p:animEffect transition="in" filter="wipe(left)">
                                      <p:cBhvr>
                                        <p:cTn id="13" dur="500"/>
                                        <p:tgtEl>
                                          <p:spTgt spid="21513"/>
                                        </p:tgtEl>
                                      </p:cBhvr>
                                    </p:animEffect>
                                  </p:childTnLst>
                                </p:cTn>
                              </p:par>
                              <p:par>
                                <p:cTn id="14" presetID="22" presetClass="entr" presetSubtype="8" fill="hold" nodeType="withEffect">
                                  <p:stCondLst>
                                    <p:cond delay="0"/>
                                  </p:stCondLst>
                                  <p:childTnLst>
                                    <p:set>
                                      <p:cBhvr>
                                        <p:cTn id="15" dur="1" fill="hold">
                                          <p:stCondLst>
                                            <p:cond delay="0"/>
                                          </p:stCondLst>
                                        </p:cTn>
                                        <p:tgtEl>
                                          <p:spTgt spid="21514"/>
                                        </p:tgtEl>
                                        <p:attrNameLst>
                                          <p:attrName>style.visibility</p:attrName>
                                        </p:attrNameLst>
                                      </p:cBhvr>
                                      <p:to>
                                        <p:strVal val="visible"/>
                                      </p:to>
                                    </p:set>
                                    <p:animEffect transition="in" filter="wipe(left)">
                                      <p:cBhvr>
                                        <p:cTn id="16" dur="500"/>
                                        <p:tgtEl>
                                          <p:spTgt spid="21514"/>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30723"/>
                                        </p:tgtEl>
                                        <p:attrNameLst>
                                          <p:attrName>style.visibility</p:attrName>
                                        </p:attrNameLst>
                                      </p:cBhvr>
                                      <p:to>
                                        <p:strVal val="visible"/>
                                      </p:to>
                                    </p:set>
                                    <p:animEffect transition="in" filter="box(in)">
                                      <p:cBhvr>
                                        <p:cTn id="21" dur="2000"/>
                                        <p:tgtEl>
                                          <p:spTgt spid="30723"/>
                                        </p:tgtEl>
                                      </p:cBhvr>
                                    </p:animEffect>
                                  </p:childTnLst>
                                </p:cTn>
                              </p:par>
                              <p:par>
                                <p:cTn id="22" presetID="22" presetClass="entr" presetSubtype="8"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文本框 84995"/>
          <p:cNvSpPr txBox="1"/>
          <p:nvPr/>
        </p:nvSpPr>
        <p:spPr>
          <a:xfrm>
            <a:off x="43656" y="79455"/>
            <a:ext cx="5600700" cy="521970"/>
          </a:xfrm>
          <a:prstGeom prst="rect">
            <a:avLst/>
          </a:prstGeom>
          <a:noFill/>
          <a:ln w="9525">
            <a:noFill/>
          </a:ln>
        </p:spPr>
        <p:txBody>
          <a:bodyPr anchor="t">
            <a:spAutoFit/>
          </a:bodyPr>
          <a:lstStyle/>
          <a:p>
            <a:pPr eaLnBrk="0" hangingPunct="0">
              <a:spcBef>
                <a:spcPct val="50000"/>
              </a:spcBef>
            </a:pPr>
            <a:r>
              <a:rPr lang="zh-CN" altLang="en-US" sz="2800" b="1" dirty="0">
                <a:solidFill>
                  <a:srgbClr val="002060"/>
                </a:solidFill>
                <a:latin typeface="微软雅黑" panose="020B0503020204020204" charset="-122"/>
                <a:ea typeface="微软雅黑" panose="020B0503020204020204" charset="-122"/>
              </a:rPr>
              <a:t>三、土地改革</a:t>
            </a:r>
            <a:r>
              <a:rPr lang="zh-CN" altLang="en-US" sz="2800" b="1" dirty="0">
                <a:solidFill>
                  <a:srgbClr val="FF0000"/>
                </a:solidFill>
                <a:latin typeface="微软雅黑" panose="020B0503020204020204" charset="-122"/>
                <a:ea typeface="微软雅黑" panose="020B0503020204020204" charset="-122"/>
              </a:rPr>
              <a:t>意义</a:t>
            </a:r>
          </a:p>
        </p:txBody>
      </p:sp>
      <p:sp>
        <p:nvSpPr>
          <p:cNvPr id="25601" name="文本框 23553"/>
          <p:cNvSpPr txBox="1"/>
          <p:nvPr/>
        </p:nvSpPr>
        <p:spPr>
          <a:xfrm>
            <a:off x="78105" y="1478280"/>
            <a:ext cx="8988425" cy="5077460"/>
          </a:xfrm>
          <a:prstGeom prst="rect">
            <a:avLst/>
          </a:prstGeom>
          <a:solidFill>
            <a:schemeClr val="accent3">
              <a:lumMod val="95000"/>
            </a:schemeClr>
          </a:solidFill>
          <a:ln w="9525">
            <a:noFill/>
          </a:ln>
        </p:spPr>
        <p:txBody>
          <a:bodyPr wrap="square">
            <a:spAutoFit/>
          </a:bodyPr>
          <a:lstStyle/>
          <a:p>
            <a:pPr marR="0" defTabSz="914400" eaLnBrk="0" hangingPunct="0">
              <a:spcBef>
                <a:spcPct val="50000"/>
              </a:spcBef>
              <a:buClrTx/>
              <a:buSzTx/>
              <a:buFont typeface="Arial" panose="020B0604020202020204" pitchFamily="34" charset="0"/>
              <a:buNone/>
              <a:defRPr/>
            </a:pPr>
            <a:r>
              <a:rPr kumimoji="0" lang="zh-CN" altLang="en-US" sz="2400" b="1" kern="1200" cap="none" spc="0" normalizeH="0" baseline="0" noProof="1">
                <a:solidFill>
                  <a:schemeClr val="tx2"/>
                </a:solidFill>
                <a:latin typeface="微软雅黑" panose="020B0503020204020204" charset="-122"/>
                <a:ea typeface="微软雅黑" panose="020B0503020204020204" charset="-122"/>
                <a:cs typeface="+mn-cs"/>
                <a:sym typeface="+mn-ea"/>
              </a:rPr>
              <a:t>辽宁农民土改后给毛主席的一封信（摘录）：</a:t>
            </a:r>
            <a:r>
              <a:rPr kumimoji="0" lang="zh-CN" altLang="en-US" sz="2400" b="1" kern="1200" cap="none" spc="0" normalizeH="0" baseline="0" noProof="1">
                <a:latin typeface="微软雅黑" panose="020B0503020204020204" charset="-122"/>
                <a:ea typeface="微软雅黑" panose="020B0503020204020204" charset="-122"/>
                <a:cs typeface="+mn-cs"/>
                <a:sym typeface="+mn-ea"/>
              </a:rPr>
              <a:t> </a:t>
            </a:r>
            <a:r>
              <a:rPr kumimoji="0" lang="zh-CN" altLang="en-US" sz="2400" b="1" kern="1200" cap="none" spc="0" normalizeH="0" baseline="0" noProof="0" dirty="0">
                <a:latin typeface="微软雅黑" panose="020B0503020204020204" charset="-122"/>
                <a:ea typeface="微软雅黑" panose="020B0503020204020204" charset="-122"/>
                <a:cs typeface="+mn-cs"/>
              </a:rPr>
              <a:t/>
            </a:r>
            <a:br>
              <a:rPr kumimoji="0" lang="zh-CN" altLang="en-US" sz="2400" b="1" kern="1200" cap="none" spc="0" normalizeH="0" baseline="0" noProof="0" dirty="0">
                <a:latin typeface="微软雅黑" panose="020B0503020204020204" charset="-122"/>
                <a:ea typeface="微软雅黑" panose="020B0503020204020204" charset="-122"/>
                <a:cs typeface="+mn-cs"/>
              </a:rPr>
            </a:br>
            <a:r>
              <a:rPr kumimoji="0" lang="zh-CN" altLang="en-US" sz="2400" b="1" kern="1200" cap="none" spc="0" normalizeH="0" baseline="0" noProof="1">
                <a:latin typeface="微软雅黑" panose="020B0503020204020204" charset="-122"/>
                <a:ea typeface="微软雅黑" panose="020B0503020204020204" charset="-122"/>
                <a:cs typeface="+mn-cs"/>
                <a:sym typeface="+mn-ea"/>
              </a:rPr>
              <a:t>敬爱的毛主席： </a:t>
            </a:r>
            <a:r>
              <a:rPr kumimoji="0" lang="zh-CN" altLang="en-US" sz="2400" b="1" kern="1200" cap="none" spc="0" normalizeH="0" baseline="0" noProof="0" dirty="0">
                <a:latin typeface="微软雅黑" panose="020B0503020204020204" charset="-122"/>
                <a:ea typeface="微软雅黑" panose="020B0503020204020204" charset="-122"/>
                <a:cs typeface="+mn-cs"/>
              </a:rPr>
              <a:t/>
            </a:r>
            <a:br>
              <a:rPr kumimoji="0" lang="zh-CN" altLang="en-US" sz="2400" b="1" kern="1200" cap="none" spc="0" normalizeH="0" baseline="0" noProof="0" dirty="0">
                <a:latin typeface="微软雅黑" panose="020B0503020204020204" charset="-122"/>
                <a:ea typeface="微软雅黑" panose="020B0503020204020204" charset="-122"/>
                <a:cs typeface="+mn-cs"/>
              </a:rPr>
            </a:br>
            <a:r>
              <a:rPr kumimoji="0" lang="zh-CN" altLang="en-US" sz="2400" b="1" kern="1200" cap="none" spc="0" normalizeH="0" baseline="0" noProof="1">
                <a:latin typeface="微软雅黑" panose="020B0503020204020204" charset="-122"/>
                <a:ea typeface="微软雅黑" panose="020B0503020204020204" charset="-122"/>
                <a:cs typeface="+mn-cs"/>
                <a:sym typeface="+mn-ea"/>
              </a:rPr>
              <a:t>    我们祖祖辈辈做梦也在想着有一天自己能有</a:t>
            </a:r>
            <a:r>
              <a:rPr kumimoji="0" lang="zh-CN" altLang="en-US" sz="2400" b="1" kern="1200" cap="none" spc="0" normalizeH="0" baseline="0" noProof="1">
                <a:solidFill>
                  <a:srgbClr val="FF0000"/>
                </a:solidFill>
                <a:latin typeface="微软雅黑" panose="020B0503020204020204" charset="-122"/>
                <a:ea typeface="微软雅黑" panose="020B0503020204020204" charset="-122"/>
                <a:cs typeface="+mn-cs"/>
                <a:sym typeface="+mn-ea"/>
              </a:rPr>
              <a:t>三亩、五亩的地，能在自己的土地上耕种，</a:t>
            </a:r>
            <a:r>
              <a:rPr kumimoji="0" lang="zh-CN" altLang="en-US" sz="2400" b="1" kern="1200" cap="none" spc="0" normalizeH="0" baseline="0" noProof="1">
                <a:latin typeface="微软雅黑" panose="020B0503020204020204" charset="-122"/>
                <a:ea typeface="微软雅黑" panose="020B0503020204020204" charset="-122"/>
                <a:cs typeface="+mn-cs"/>
                <a:sym typeface="+mn-ea"/>
              </a:rPr>
              <a:t>那有多高兴啊！现在经过土改，这个梦想实现了。</a:t>
            </a:r>
          </a:p>
          <a:p>
            <a:pPr marR="0" defTabSz="914400" eaLnBrk="0" hangingPunct="0">
              <a:spcBef>
                <a:spcPct val="50000"/>
              </a:spcBef>
              <a:buClrTx/>
              <a:buSzTx/>
              <a:buFont typeface="Arial" panose="020B0604020202020204" pitchFamily="34" charset="0"/>
              <a:buNone/>
              <a:defRPr/>
            </a:pPr>
            <a:r>
              <a:rPr kumimoji="0" lang="zh-CN" altLang="en-US" sz="2400" b="1" kern="1200" cap="none" spc="0" normalizeH="0" baseline="0" noProof="1">
                <a:latin typeface="微软雅黑" panose="020B0503020204020204" charset="-122"/>
                <a:ea typeface="微软雅黑" panose="020B0503020204020204" charset="-122"/>
                <a:cs typeface="+mn-cs"/>
                <a:sym typeface="+mn-ea"/>
              </a:rPr>
              <a:t>过去在别人地里出力，</a:t>
            </a:r>
            <a:r>
              <a:rPr kumimoji="0" lang="zh-CN" altLang="en-US" sz="2400" b="1" kern="1200" cap="none" spc="0" normalizeH="0" baseline="0" noProof="1">
                <a:solidFill>
                  <a:srgbClr val="FF0000"/>
                </a:solidFill>
                <a:latin typeface="微软雅黑" panose="020B0503020204020204" charset="-122"/>
                <a:ea typeface="微软雅黑" panose="020B0503020204020204" charset="-122"/>
                <a:cs typeface="+mn-cs"/>
                <a:sym typeface="+mn-ea"/>
              </a:rPr>
              <a:t>现在在自己土地里出力劳动</a:t>
            </a:r>
            <a:r>
              <a:rPr kumimoji="0" lang="zh-CN" altLang="en-US" sz="2400" b="1" kern="1200" cap="none" spc="0" normalizeH="0" baseline="0" noProof="1">
                <a:latin typeface="微软雅黑" panose="020B0503020204020204" charset="-122"/>
                <a:ea typeface="微软雅黑" panose="020B0503020204020204" charset="-122"/>
                <a:cs typeface="+mn-cs"/>
                <a:sym typeface="+mn-ea"/>
              </a:rPr>
              <a:t>；过去是一个肩给地主扛着饭碗，</a:t>
            </a:r>
            <a:r>
              <a:rPr kumimoji="0" lang="zh-CN" altLang="en-US" sz="2400" b="1" kern="1200" cap="none" spc="0" normalizeH="0" baseline="0" noProof="1">
                <a:solidFill>
                  <a:srgbClr val="FF0000"/>
                </a:solidFill>
                <a:latin typeface="微软雅黑" panose="020B0503020204020204" charset="-122"/>
                <a:ea typeface="微软雅黑" panose="020B0503020204020204" charset="-122"/>
                <a:cs typeface="+mn-cs"/>
                <a:sym typeface="+mn-ea"/>
              </a:rPr>
              <a:t>现在劳动成果完全自己所得，</a:t>
            </a:r>
            <a:r>
              <a:rPr kumimoji="0" lang="zh-CN" altLang="en-US" sz="2400" b="1" kern="1200" cap="none" spc="0" normalizeH="0" baseline="0" noProof="1">
                <a:latin typeface="微软雅黑" panose="020B0503020204020204" charset="-122"/>
                <a:ea typeface="微软雅黑" panose="020B0503020204020204" charset="-122"/>
                <a:cs typeface="+mn-cs"/>
                <a:sym typeface="+mn-ea"/>
              </a:rPr>
              <a:t>这样我们生产的劲头怎能不大呢？</a:t>
            </a:r>
          </a:p>
          <a:p>
            <a:pPr marR="0" defTabSz="914400" eaLnBrk="0" hangingPunct="0">
              <a:spcBef>
                <a:spcPct val="50000"/>
              </a:spcBef>
              <a:buClrTx/>
              <a:buSzTx/>
              <a:buFont typeface="Arial" panose="020B0604020202020204" pitchFamily="34" charset="0"/>
              <a:buNone/>
              <a:defRPr/>
            </a:pPr>
            <a:r>
              <a:rPr kumimoji="0" lang="zh-CN" altLang="en-US" sz="2400" b="1" kern="1200" cap="none" spc="0" normalizeH="0" baseline="0" noProof="1">
                <a:latin typeface="微软雅黑" panose="020B0503020204020204" charset="-122"/>
                <a:ea typeface="微软雅黑" panose="020B0503020204020204" charset="-122"/>
                <a:cs typeface="+mn-cs"/>
                <a:sym typeface="+mn-ea"/>
              </a:rPr>
              <a:t>土改前俺的房子不如地主家牲口棚，出门要弯腰，进门要低头，</a:t>
            </a:r>
            <a:r>
              <a:rPr kumimoji="0" lang="zh-CN" altLang="en-US" sz="2400" b="1" kern="1200" cap="none" spc="0" normalizeH="0" baseline="0" noProof="1">
                <a:solidFill>
                  <a:srgbClr val="FF0000"/>
                </a:solidFill>
                <a:latin typeface="微软雅黑" panose="020B0503020204020204" charset="-122"/>
                <a:ea typeface="微软雅黑" panose="020B0503020204020204" charset="-122"/>
                <a:cs typeface="+mn-cs"/>
                <a:sym typeface="+mn-ea"/>
              </a:rPr>
              <a:t>现在搬进土改时分到的新房子。</a:t>
            </a:r>
          </a:p>
          <a:p>
            <a:pPr marR="0" defTabSz="914400" eaLnBrk="0" hangingPunct="0">
              <a:spcBef>
                <a:spcPct val="50000"/>
              </a:spcBef>
              <a:buClrTx/>
              <a:buSzTx/>
              <a:buFont typeface="Arial" panose="020B0604020202020204" pitchFamily="34" charset="0"/>
              <a:buNone/>
              <a:defRPr/>
            </a:pPr>
            <a:r>
              <a:rPr kumimoji="0" lang="zh-CN" altLang="en-US" sz="2400" b="1" kern="1200" cap="none" spc="0" normalizeH="0" baseline="0" noProof="1">
                <a:latin typeface="微软雅黑" panose="020B0503020204020204" charset="-122"/>
                <a:ea typeface="微软雅黑" panose="020B0503020204020204" charset="-122"/>
                <a:cs typeface="+mn-cs"/>
                <a:sym typeface="+mn-ea"/>
              </a:rPr>
              <a:t>村民王明连说：“土改前我家四条腿是小板凳，带毛的是耗子，</a:t>
            </a:r>
            <a:r>
              <a:rPr kumimoji="0" lang="zh-CN" altLang="en-US" sz="2400" b="1" kern="1200" cap="none" spc="0" normalizeH="0" baseline="0" noProof="1">
                <a:solidFill>
                  <a:srgbClr val="FF0000"/>
                </a:solidFill>
                <a:latin typeface="微软雅黑" panose="020B0503020204020204" charset="-122"/>
                <a:ea typeface="微软雅黑" panose="020B0503020204020204" charset="-122"/>
                <a:cs typeface="+mn-cs"/>
                <a:sym typeface="+mn-ea"/>
              </a:rPr>
              <a:t>现在呢，牲口棚里拴着一头牛，一头驴，全是有毛的四条腿。 </a:t>
            </a:r>
          </a:p>
        </p:txBody>
      </p:sp>
      <p:sp>
        <p:nvSpPr>
          <p:cNvPr id="30721" name="文本框 81926"/>
          <p:cNvSpPr txBox="1"/>
          <p:nvPr/>
        </p:nvSpPr>
        <p:spPr>
          <a:xfrm>
            <a:off x="180975" y="748030"/>
            <a:ext cx="8989060" cy="583565"/>
          </a:xfrm>
          <a:prstGeom prst="rect">
            <a:avLst/>
          </a:prstGeom>
          <a:noFill/>
          <a:ln w="28575" cap="flat" cmpd="sng">
            <a:solidFill>
              <a:srgbClr val="41719C"/>
            </a:solidFill>
            <a:prstDash val="sysDot"/>
            <a:round/>
            <a:headEnd type="none" w="med" len="med"/>
            <a:tailEnd type="none" w="med" len="med"/>
          </a:ln>
        </p:spPr>
        <p:txBody>
          <a:bodyPr wrap="square" anchor="t">
            <a:spAutoFit/>
          </a:bodyPr>
          <a:lstStyle/>
          <a:p>
            <a:pPr eaLnBrk="0" hangingPunct="0">
              <a:spcBef>
                <a:spcPct val="50000"/>
              </a:spcBef>
            </a:pPr>
            <a:r>
              <a:rPr lang="en-US" altLang="zh-CN" sz="3200" b="1" dirty="0">
                <a:solidFill>
                  <a:srgbClr val="FF0000"/>
                </a:solidFill>
                <a:latin typeface="微软雅黑" panose="020B0503020204020204" charset="-122"/>
                <a:ea typeface="微软雅黑" panose="020B0503020204020204" charset="-122"/>
              </a:rPr>
              <a:t>2</a:t>
            </a:r>
            <a:r>
              <a:rPr lang="zh-CN" altLang="en-US" sz="3200" b="1" dirty="0">
                <a:solidFill>
                  <a:srgbClr val="FF0000"/>
                </a:solidFill>
                <a:latin typeface="微软雅黑" panose="020B0503020204020204" charset="-122"/>
                <a:ea typeface="微软雅黑" panose="020B0503020204020204" charset="-122"/>
              </a:rPr>
              <a:t>、农民翻了身，得到了土地，成为土地的主人。</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box(in)">
                                      <p:cBhvr>
                                        <p:cTn id="7" dur="2000"/>
                                        <p:tgtEl>
                                          <p:spTgt spid="30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1"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4" cstate="print">
            <a:extLst>
              <a:ext uri="{28A0092B-C50C-407E-A947-70E740481C1C}">
                <a14:useLocalDpi xmlns="" xmlns:a14="http://schemas.microsoft.com/office/drawing/2010/main" val="0"/>
              </a:ext>
            </a:extLst>
          </a:blip>
          <a:srcRect l="24814" r="13974" b="25049"/>
          <a:stretch>
            <a:fillRect/>
          </a:stretch>
        </p:blipFill>
        <p:spPr>
          <a:xfrm>
            <a:off x="0" y="2769235"/>
            <a:ext cx="4464685" cy="4086225"/>
          </a:xfrm>
          <a:prstGeom prst="roundRect">
            <a:avLst>
              <a:gd name="adj" fmla="val 7678"/>
            </a:avLst>
          </a:prstGeom>
          <a:ln>
            <a:solidFill>
              <a:schemeClr val="bg2">
                <a:lumMod val="50000"/>
              </a:schemeClr>
            </a:solidFill>
          </a:ln>
          <a:effectLst>
            <a:outerShdw blurRad="292100" dist="139700" dir="2700000" algn="tl" rotWithShape="0">
              <a:srgbClr val="333333">
                <a:alpha val="65000"/>
              </a:srgbClr>
            </a:outerShdw>
          </a:effectLst>
        </p:spPr>
      </p:pic>
      <p:sp>
        <p:nvSpPr>
          <p:cNvPr id="55" name="矩形 54"/>
          <p:cNvSpPr/>
          <p:nvPr/>
        </p:nvSpPr>
        <p:spPr bwMode="auto">
          <a:xfrm flipV="1">
            <a:off x="0" y="6855303"/>
            <a:ext cx="9144000" cy="43542"/>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lIns="78145" tIns="39072" rIns="78145" bIns="39072"/>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dirty="0">
              <a:ln>
                <a:solidFill>
                  <a:srgbClr val="660033"/>
                </a:solidFill>
              </a:ln>
            </a:endParaRPr>
          </a:p>
        </p:txBody>
      </p:sp>
      <p:cxnSp>
        <p:nvCxnSpPr>
          <p:cNvPr id="54" name="直接连接符 53"/>
          <p:cNvCxnSpPr/>
          <p:nvPr/>
        </p:nvCxnSpPr>
        <p:spPr>
          <a:xfrm>
            <a:off x="756903" y="247444"/>
            <a:ext cx="0" cy="249464"/>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20" name="Rectangle 4" descr="4"/>
          <p:cNvSpPr>
            <a:spLocks noChangeArrowheads="1"/>
          </p:cNvSpPr>
          <p:nvPr/>
        </p:nvSpPr>
        <p:spPr bwMode="auto">
          <a:xfrm>
            <a:off x="245936" y="2769466"/>
            <a:ext cx="4400607" cy="3956892"/>
          </a:xfrm>
          <a:prstGeom prst="rect">
            <a:avLst/>
          </a:prstGeom>
          <a:noFill/>
          <a:ln w="9525">
            <a:noFill/>
            <a:miter lim="800000"/>
          </a:ln>
          <a:effectLst/>
        </p:spPr>
        <p:txBody>
          <a:bodyPr wrap="square" lIns="78145" tIns="39072" rIns="78145" bIns="39072" anchor="ctr">
            <a:spAutoFit/>
          </a:bodyPr>
          <a:lstStyle/>
          <a:p>
            <a:r>
              <a:rPr lang="en-US" altLang="zh-CN" sz="2800" dirty="0">
                <a:latin typeface="华文仿宋" panose="02010600040101010101" pitchFamily="2" charset="-122"/>
                <a:ea typeface="华文仿宋" panose="02010600040101010101" pitchFamily="2" charset="-122"/>
              </a:rPr>
              <a:t>       </a:t>
            </a:r>
            <a:r>
              <a:rPr lang="zh-CN" altLang="en-US" sz="2800" b="1" dirty="0">
                <a:latin typeface="华文仿宋" panose="02010600040101010101" pitchFamily="2" charset="-122"/>
                <a:ea typeface="华文仿宋" panose="02010600040101010101" pitchFamily="2" charset="-122"/>
              </a:rPr>
              <a:t>时任中共山西省委第一书记的陶鲁笳说：“农民得到了土地，我们的党就得到了农民的拥护。全国农民拥护的事情，那个时候，没有办不成的。所以说，这是</a:t>
            </a:r>
            <a:r>
              <a:rPr lang="zh-CN" altLang="en-US" sz="2800" b="1">
                <a:latin typeface="华文仿宋" panose="02010600040101010101" pitchFamily="2" charset="-122"/>
                <a:ea typeface="华文仿宋" panose="02010600040101010101" pitchFamily="2" charset="-122"/>
              </a:rPr>
              <a:t>一</a:t>
            </a:r>
            <a:r>
              <a:rPr lang="zh-CN" altLang="en-US" sz="2800" b="1" smtClean="0">
                <a:latin typeface="华文仿宋" panose="02010600040101010101" pitchFamily="2" charset="-122"/>
                <a:ea typeface="华文仿宋" panose="02010600040101010101" pitchFamily="2" charset="-122"/>
              </a:rPr>
              <a:t>次彻底</a:t>
            </a:r>
            <a:r>
              <a:rPr lang="zh-CN" altLang="en-US" sz="2800" b="1" dirty="0">
                <a:latin typeface="华文仿宋" panose="02010600040101010101" pitchFamily="2" charset="-122"/>
                <a:ea typeface="华文仿宋" panose="02010600040101010101" pitchFamily="2" charset="-122"/>
              </a:rPr>
              <a:t>的最全面的最成功的一次土地改革。”</a:t>
            </a:r>
          </a:p>
        </p:txBody>
      </p:sp>
      <p:graphicFrame>
        <p:nvGraphicFramePr>
          <p:cNvPr id="25602" name="对象 105474"/>
          <p:cNvGraphicFramePr>
            <a:graphicFrameLocks/>
          </p:cNvGraphicFramePr>
          <p:nvPr/>
        </p:nvGraphicFramePr>
        <p:xfrm>
          <a:off x="4665980" y="2992755"/>
          <a:ext cx="4555490" cy="3579495"/>
        </p:xfrm>
        <a:graphic>
          <a:graphicData uri="http://schemas.openxmlformats.org/presentationml/2006/ole">
            <p:oleObj spid="_x0000_s3076" r:id="rId5" imgW="6105392" imgH="3867326" progId="MSGraph.Chart.8">
              <p:embed/>
            </p:oleObj>
          </a:graphicData>
        </a:graphic>
      </p:graphicFrame>
      <p:sp>
        <p:nvSpPr>
          <p:cNvPr id="25603" name="矩形 105476"/>
          <p:cNvSpPr/>
          <p:nvPr/>
        </p:nvSpPr>
        <p:spPr>
          <a:xfrm>
            <a:off x="4666060" y="1806337"/>
            <a:ext cx="3911600" cy="430530"/>
          </a:xfrm>
          <a:prstGeom prst="rect">
            <a:avLst/>
          </a:prstGeom>
          <a:noFill/>
          <a:ln w="9525">
            <a:noFill/>
          </a:ln>
        </p:spPr>
        <p:txBody>
          <a:bodyPr wrap="none" lIns="0" tIns="0" rIns="0" bIns="0" anchor="t">
            <a:spAutoFit/>
          </a:bodyPr>
          <a:lstStyle/>
          <a:p>
            <a:pPr algn="ctr" eaLnBrk="0" hangingPunct="0"/>
            <a:r>
              <a:rPr lang="zh-CN" altLang="en-US" sz="2800" b="1" dirty="0">
                <a:latin typeface="微软雅黑" panose="020B0503020204020204" charset="-122"/>
                <a:ea typeface="微软雅黑" panose="020B0503020204020204" charset="-122"/>
              </a:rPr>
              <a:t>迎来土改后第一个丰收年</a:t>
            </a:r>
          </a:p>
        </p:txBody>
      </p:sp>
      <p:sp>
        <p:nvSpPr>
          <p:cNvPr id="25601" name="标题 105473"/>
          <p:cNvSpPr>
            <a:spLocks noGrp="1"/>
          </p:cNvSpPr>
          <p:nvPr/>
        </p:nvSpPr>
        <p:spPr>
          <a:xfrm>
            <a:off x="3799523" y="2237105"/>
            <a:ext cx="5643563" cy="754856"/>
          </a:xfrm>
          <a:prstGeom prst="rect">
            <a:avLst/>
          </a:prstGeom>
          <a:noFill/>
          <a:ln w="9525">
            <a:noFill/>
          </a:ln>
        </p:spPr>
        <p:txBody>
          <a:bodyPr anchor="ctr"/>
          <a:lstStyle/>
          <a:p>
            <a:pPr algn="ctr" eaLnBrk="0" hangingPunct="0"/>
            <a:r>
              <a:rPr lang="en-US" altLang="zh-CN" sz="2800" b="1" dirty="0">
                <a:solidFill>
                  <a:srgbClr val="002060"/>
                </a:solidFill>
                <a:effectLst>
                  <a:outerShdw blurRad="38100" dist="38100" dir="2700000" algn="tl">
                    <a:srgbClr val="000000">
                      <a:alpha val="43137"/>
                    </a:srgbClr>
                  </a:outerShdw>
                </a:effectLst>
                <a:latin typeface="微软雅黑" panose="020B0503020204020204" charset="-122"/>
                <a:ea typeface="微软雅黑" panose="020B0503020204020204" charset="-122"/>
              </a:rPr>
              <a:t>1949</a:t>
            </a:r>
            <a:r>
              <a:rPr lang="zh-CN" altLang="zh-CN" sz="2800" b="1" dirty="0">
                <a:solidFill>
                  <a:srgbClr val="002060"/>
                </a:solidFill>
                <a:effectLst>
                  <a:outerShdw blurRad="38100" dist="38100" dir="2700000" algn="tl">
                    <a:srgbClr val="000000">
                      <a:alpha val="43137"/>
                    </a:srgbClr>
                  </a:outerShdw>
                </a:effectLst>
                <a:latin typeface="微软雅黑" panose="020B0503020204020204" charset="-122"/>
                <a:ea typeface="微软雅黑" panose="020B0503020204020204" charset="-122"/>
              </a:rPr>
              <a:t>年</a:t>
            </a:r>
            <a:r>
              <a:rPr lang="zh-CN" altLang="zh-CN" sz="2800" b="1" dirty="0">
                <a:solidFill>
                  <a:srgbClr val="FF0000"/>
                </a:solidFill>
                <a:latin typeface="微软雅黑" panose="020B0503020204020204" charset="-122"/>
                <a:ea typeface="微软雅黑" panose="020B0503020204020204" charset="-122"/>
              </a:rPr>
              <a:t>与</a:t>
            </a:r>
            <a:r>
              <a:rPr lang="en-US" altLang="zh-CN" sz="2800" b="1" dirty="0">
                <a:solidFill>
                  <a:srgbClr val="002060"/>
                </a:solidFill>
                <a:latin typeface="微软雅黑" panose="020B0503020204020204" charset="-122"/>
                <a:ea typeface="微软雅黑" panose="020B0503020204020204" charset="-122"/>
              </a:rPr>
              <a:t>1951</a:t>
            </a:r>
            <a:r>
              <a:rPr lang="zh-CN" altLang="zh-CN" sz="2800" b="1" dirty="0">
                <a:solidFill>
                  <a:srgbClr val="002060"/>
                </a:solidFill>
                <a:latin typeface="微软雅黑" panose="020B0503020204020204" charset="-122"/>
                <a:ea typeface="微软雅黑" panose="020B0503020204020204" charset="-122"/>
              </a:rPr>
              <a:t>年</a:t>
            </a:r>
            <a:r>
              <a:rPr lang="zh-CN" altLang="zh-CN" sz="2800" b="1" dirty="0">
                <a:solidFill>
                  <a:srgbClr val="FF0000"/>
                </a:solidFill>
                <a:latin typeface="微软雅黑" panose="020B0503020204020204" charset="-122"/>
                <a:ea typeface="微软雅黑" panose="020B0503020204020204" charset="-122"/>
              </a:rPr>
              <a:t>粮食产量</a:t>
            </a:r>
            <a:r>
              <a:rPr lang="zh-CN" altLang="en-US" sz="2800" b="1" dirty="0">
                <a:solidFill>
                  <a:srgbClr val="FF0000"/>
                </a:solidFill>
                <a:latin typeface="微软雅黑" panose="020B0503020204020204" charset="-122"/>
                <a:ea typeface="微软雅黑" panose="020B0503020204020204" charset="-122"/>
              </a:rPr>
              <a:t>对比</a:t>
            </a:r>
          </a:p>
        </p:txBody>
      </p:sp>
      <p:sp>
        <p:nvSpPr>
          <p:cNvPr id="30721" name="文本框 81926"/>
          <p:cNvSpPr txBox="1"/>
          <p:nvPr/>
        </p:nvSpPr>
        <p:spPr>
          <a:xfrm>
            <a:off x="438150" y="165735"/>
            <a:ext cx="6029960" cy="1476375"/>
          </a:xfrm>
          <a:prstGeom prst="rect">
            <a:avLst/>
          </a:prstGeom>
          <a:noFill/>
          <a:ln w="28575" cap="flat" cmpd="sng">
            <a:solidFill>
              <a:srgbClr val="41719C"/>
            </a:solidFill>
            <a:prstDash val="sysDot"/>
            <a:round/>
            <a:headEnd type="none" w="med" len="med"/>
            <a:tailEnd type="none" w="med" len="med"/>
          </a:ln>
        </p:spPr>
        <p:txBody>
          <a:bodyPr wrap="square" anchor="t">
            <a:spAutoFit/>
          </a:bodyPr>
          <a:lstStyle/>
          <a:p>
            <a:pPr eaLnBrk="0" hangingPunct="0">
              <a:spcBef>
                <a:spcPct val="50000"/>
              </a:spcBef>
            </a:pPr>
            <a:r>
              <a:rPr lang="en-US" altLang="zh-CN" sz="3600" b="1" dirty="0">
                <a:solidFill>
                  <a:srgbClr val="FF0000"/>
                </a:solidFill>
                <a:latin typeface="微软雅黑" panose="020B0503020204020204" charset="-122"/>
                <a:ea typeface="微软雅黑" panose="020B0503020204020204" charset="-122"/>
              </a:rPr>
              <a:t>3.</a:t>
            </a:r>
            <a:r>
              <a:rPr lang="zh-CN" altLang="en-US" sz="3600" b="1" dirty="0">
                <a:solidFill>
                  <a:srgbClr val="FF0000"/>
                </a:solidFill>
                <a:latin typeface="微软雅黑" panose="020B0503020204020204" charset="-122"/>
                <a:ea typeface="微软雅黑" panose="020B0503020204020204" charset="-122"/>
              </a:rPr>
              <a:t>使人民</a:t>
            </a:r>
            <a:r>
              <a:rPr lang="zh-CN" altLang="en-US" sz="3600" b="1" dirty="0">
                <a:solidFill>
                  <a:srgbClr val="0070C0"/>
                </a:solidFill>
                <a:latin typeface="微软雅黑" panose="020B0503020204020204" charset="-122"/>
                <a:ea typeface="微软雅黑" panose="020B0503020204020204" charset="-122"/>
              </a:rPr>
              <a:t>政权</a:t>
            </a:r>
            <a:r>
              <a:rPr lang="zh-CN" altLang="en-US" sz="3600" b="1" dirty="0">
                <a:solidFill>
                  <a:srgbClr val="FF0000"/>
                </a:solidFill>
                <a:latin typeface="微软雅黑" panose="020B0503020204020204" charset="-122"/>
                <a:ea typeface="微软雅黑" panose="020B0503020204020204" charset="-122"/>
              </a:rPr>
              <a:t>更加</a:t>
            </a:r>
            <a:r>
              <a:rPr lang="zh-CN" altLang="en-US" sz="3600" b="1" dirty="0">
                <a:solidFill>
                  <a:srgbClr val="0070C0"/>
                </a:solidFill>
                <a:latin typeface="微软雅黑" panose="020B0503020204020204" charset="-122"/>
                <a:ea typeface="微软雅黑" panose="020B0503020204020204" charset="-122"/>
              </a:rPr>
              <a:t>巩固</a:t>
            </a:r>
            <a:r>
              <a:rPr lang="zh-CN" altLang="en-US" sz="3600" b="1" dirty="0">
                <a:solidFill>
                  <a:srgbClr val="FF0000"/>
                </a:solidFill>
                <a:latin typeface="微软雅黑" panose="020B0503020204020204" charset="-122"/>
                <a:ea typeface="微软雅黑" panose="020B0503020204020204" charset="-122"/>
              </a:rPr>
              <a:t>，</a:t>
            </a:r>
          </a:p>
          <a:p>
            <a:pPr eaLnBrk="0" hangingPunct="0">
              <a:spcBef>
                <a:spcPct val="50000"/>
              </a:spcBef>
            </a:pPr>
            <a:r>
              <a:rPr lang="zh-CN" altLang="en-US" sz="3600" b="1" dirty="0">
                <a:solidFill>
                  <a:srgbClr val="FF0000"/>
                </a:solidFill>
                <a:latin typeface="微软雅黑" panose="020B0503020204020204" charset="-122"/>
                <a:ea typeface="微软雅黑" panose="020B0503020204020204" charset="-122"/>
              </a:rPr>
              <a:t>大大</a:t>
            </a:r>
            <a:r>
              <a:rPr lang="zh-CN" altLang="en-US" sz="3600" b="1" dirty="0">
                <a:solidFill>
                  <a:srgbClr val="0070C0"/>
                </a:solidFill>
                <a:latin typeface="微软雅黑" panose="020B0503020204020204" charset="-122"/>
                <a:ea typeface="微软雅黑" panose="020B0503020204020204" charset="-122"/>
              </a:rPr>
              <a:t>解放</a:t>
            </a:r>
            <a:r>
              <a:rPr lang="zh-CN" altLang="en-US" sz="3600" b="1" dirty="0">
                <a:solidFill>
                  <a:srgbClr val="FF0000"/>
                </a:solidFill>
                <a:latin typeface="微软雅黑" panose="020B0503020204020204" charset="-122"/>
                <a:ea typeface="微软雅黑" panose="020B0503020204020204" charset="-122"/>
              </a:rPr>
              <a:t>了农村的</a:t>
            </a:r>
            <a:r>
              <a:rPr lang="zh-CN" altLang="en-US" sz="3600" b="1" dirty="0">
                <a:solidFill>
                  <a:srgbClr val="0070C0"/>
                </a:solidFill>
                <a:latin typeface="微软雅黑" panose="020B0503020204020204" charset="-122"/>
                <a:ea typeface="微软雅黑" panose="020B0503020204020204" charset="-122"/>
              </a:rPr>
              <a:t>生产力</a:t>
            </a:r>
            <a:r>
              <a:rPr lang="zh-CN" altLang="en-US" sz="3600" b="1" dirty="0">
                <a:solidFill>
                  <a:srgbClr val="FF0000"/>
                </a:solidFill>
                <a:latin typeface="微软雅黑" panose="020B0503020204020204" charset="-122"/>
                <a:ea typeface="微软雅黑" panose="020B0503020204020204" charset="-122"/>
              </a:rPr>
              <a:t>。</a:t>
            </a:r>
          </a:p>
        </p:txBody>
      </p:sp>
    </p:spTree>
  </p:cSld>
  <p:clrMapOvr>
    <a:masterClrMapping/>
  </p:clrMapOvr>
  <mc:AlternateContent xmlns:mc="http://schemas.openxmlformats.org/markup-compatibility/2006">
    <mc:Choice xmlns=""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ssolve">
                                      <p:cBhvr>
                                        <p:cTn id="7" dur="500"/>
                                        <p:tgtEl>
                                          <p:spTgt spid="2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dissolv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30721"/>
                                        </p:tgtEl>
                                        <p:attrNameLst>
                                          <p:attrName>style.visibility</p:attrName>
                                        </p:attrNameLst>
                                      </p:cBhvr>
                                      <p:to>
                                        <p:strVal val="visible"/>
                                      </p:to>
                                    </p:set>
                                    <p:animEffect transition="in" filter="box(in)">
                                      <p:cBhvr>
                                        <p:cTn id="15" dur="2000"/>
                                        <p:tgtEl>
                                          <p:spTgt spid="30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3072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a:fillRect/>
          </a:stretch>
        </p:blipFill>
        <p:spPr>
          <a:xfrm>
            <a:off x="539750" y="1944370"/>
            <a:ext cx="8321040" cy="2437765"/>
          </a:xfrm>
          <a:prstGeom prst="roundRect">
            <a:avLst>
              <a:gd name="adj" fmla="val 7678"/>
            </a:avLst>
          </a:prstGeom>
          <a:ln>
            <a:solidFill>
              <a:schemeClr val="bg2">
                <a:lumMod val="50000"/>
              </a:schemeClr>
            </a:solidFill>
          </a:ln>
          <a:effectLst>
            <a:outerShdw blurRad="292100" dist="139700" dir="2700000" algn="tl" rotWithShape="0">
              <a:srgbClr val="333333">
                <a:alpha val="65000"/>
              </a:srgbClr>
            </a:outerShdw>
          </a:effectLst>
        </p:spPr>
      </p:pic>
      <p:sp>
        <p:nvSpPr>
          <p:cNvPr id="55" name="矩形 54"/>
          <p:cNvSpPr/>
          <p:nvPr/>
        </p:nvSpPr>
        <p:spPr bwMode="auto">
          <a:xfrm flipV="1">
            <a:off x="0" y="6855303"/>
            <a:ext cx="9144000" cy="43542"/>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lIns="78145" tIns="39072" rIns="78145" bIns="39072"/>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dirty="0">
              <a:ln>
                <a:solidFill>
                  <a:srgbClr val="660033"/>
                </a:solidFill>
              </a:ln>
            </a:endParaRPr>
          </a:p>
        </p:txBody>
      </p:sp>
      <p:cxnSp>
        <p:nvCxnSpPr>
          <p:cNvPr id="54" name="直接连接符 53"/>
          <p:cNvCxnSpPr/>
          <p:nvPr/>
        </p:nvCxnSpPr>
        <p:spPr>
          <a:xfrm>
            <a:off x="756903" y="247444"/>
            <a:ext cx="0" cy="249464"/>
          </a:xfrm>
          <a:prstGeom prst="line">
            <a:avLst/>
          </a:prstGeom>
          <a:ln w="28575" cmpd="sng">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19" name="Rectangle 4" descr="4"/>
          <p:cNvSpPr>
            <a:spLocks noChangeArrowheads="1"/>
          </p:cNvSpPr>
          <p:nvPr/>
        </p:nvSpPr>
        <p:spPr bwMode="auto">
          <a:xfrm>
            <a:off x="443865" y="2133283"/>
            <a:ext cx="8513445" cy="2231390"/>
          </a:xfrm>
          <a:prstGeom prst="rect">
            <a:avLst/>
          </a:prstGeom>
          <a:noFill/>
          <a:ln w="9525">
            <a:noFill/>
            <a:miter lim="800000"/>
          </a:ln>
          <a:effectLst/>
        </p:spPr>
        <p:txBody>
          <a:bodyPr wrap="square" lIns="78145" tIns="39072" rIns="78145" bIns="39072" anchor="ctr">
            <a:spAutoFit/>
          </a:bodyPr>
          <a:lstStyle/>
          <a:p>
            <a:r>
              <a:rPr lang="en-US" altLang="zh-CN" sz="2800" dirty="0">
                <a:latin typeface="华文新魏" panose="02010800040101010101" pitchFamily="2" charset="-122"/>
                <a:ea typeface="华文新魏" panose="02010800040101010101" pitchFamily="2" charset="-122"/>
              </a:rPr>
              <a:t>  </a:t>
            </a:r>
            <a:r>
              <a:rPr lang="en-US" altLang="zh-CN" sz="2800" dirty="0" smtClean="0">
                <a:latin typeface="华文新魏" panose="02010800040101010101" pitchFamily="2" charset="-122"/>
                <a:ea typeface="华文新魏" panose="02010800040101010101" pitchFamily="2" charset="-122"/>
              </a:rPr>
              <a:t>      </a:t>
            </a:r>
            <a:r>
              <a:rPr lang="zh-CN" altLang="en-US" sz="2800" b="1" dirty="0">
                <a:latin typeface="华文仿宋" panose="02010600040101010101" pitchFamily="2" charset="-122"/>
                <a:ea typeface="华文仿宋" panose="02010600040101010101" pitchFamily="2" charset="-122"/>
              </a:rPr>
              <a:t>在属于自己的土地上，耕耘和收获。这就是劳动农民翻身</a:t>
            </a:r>
            <a:r>
              <a:rPr lang="zh-CN" altLang="en-US" sz="2800" b="1" dirty="0" smtClean="0">
                <a:latin typeface="华文仿宋" panose="02010600040101010101" pitchFamily="2" charset="-122"/>
                <a:ea typeface="华文仿宋" panose="02010600040101010101" pitchFamily="2" charset="-122"/>
              </a:rPr>
              <a:t>做主</a:t>
            </a:r>
            <a:r>
              <a:rPr lang="zh-CN" altLang="en-US" sz="2800" b="1" dirty="0">
                <a:latin typeface="华文仿宋" panose="02010600040101010101" pitchFamily="2" charset="-122"/>
                <a:ea typeface="华文仿宋" panose="02010600040101010101" pitchFamily="2" charset="-122"/>
              </a:rPr>
              <a:t>人的感觉。土地改革解放了农村的生产力，极大地提高了农民的生产积极性。</a:t>
            </a:r>
            <a:r>
              <a:rPr lang="en-US" altLang="zh-CN" sz="2800" b="1" dirty="0">
                <a:latin typeface="华文仿宋" panose="02010600040101010101" pitchFamily="2" charset="-122"/>
                <a:ea typeface="华文仿宋" panose="02010600040101010101" pitchFamily="2" charset="-122"/>
              </a:rPr>
              <a:t>1951</a:t>
            </a:r>
            <a:r>
              <a:rPr lang="zh-CN" altLang="en-US" sz="2800" b="1" dirty="0">
                <a:latin typeface="华文仿宋" panose="02010600040101010101" pitchFamily="2" charset="-122"/>
                <a:ea typeface="华文仿宋" panose="02010600040101010101" pitchFamily="2" charset="-122"/>
              </a:rPr>
              <a:t>年，中国粮食产量达到</a:t>
            </a:r>
            <a:r>
              <a:rPr lang="en-US" altLang="zh-CN" sz="2800" b="1" dirty="0">
                <a:latin typeface="华文仿宋" panose="02010600040101010101" pitchFamily="2" charset="-122"/>
                <a:ea typeface="华文仿宋" panose="02010600040101010101" pitchFamily="2" charset="-122"/>
              </a:rPr>
              <a:t>1.4363</a:t>
            </a:r>
            <a:r>
              <a:rPr lang="zh-CN" altLang="en-US" sz="2800" b="1" dirty="0">
                <a:latin typeface="华文仿宋" panose="02010600040101010101" pitchFamily="2" charset="-122"/>
                <a:ea typeface="华文仿宋" panose="02010600040101010101" pitchFamily="2" charset="-122"/>
              </a:rPr>
              <a:t>亿吨，比</a:t>
            </a:r>
            <a:r>
              <a:rPr lang="en-US" altLang="zh-CN" sz="2800" b="1" dirty="0">
                <a:latin typeface="华文仿宋" panose="02010600040101010101" pitchFamily="2" charset="-122"/>
                <a:ea typeface="华文仿宋" panose="02010600040101010101" pitchFamily="2" charset="-122"/>
              </a:rPr>
              <a:t>1949</a:t>
            </a:r>
            <a:r>
              <a:rPr lang="zh-CN" altLang="en-US" sz="2800" b="1" dirty="0">
                <a:latin typeface="华文仿宋" panose="02010600040101010101" pitchFamily="2" charset="-122"/>
                <a:ea typeface="华文仿宋" panose="02010600040101010101" pitchFamily="2" charset="-122"/>
              </a:rPr>
              <a:t>年增长了</a:t>
            </a:r>
            <a:r>
              <a:rPr lang="en-US" altLang="zh-CN" sz="2800" b="1" dirty="0">
                <a:latin typeface="华文仿宋" panose="02010600040101010101" pitchFamily="2" charset="-122"/>
                <a:ea typeface="华文仿宋" panose="02010600040101010101" pitchFamily="2" charset="-122"/>
              </a:rPr>
              <a:t>26.9%</a:t>
            </a:r>
            <a:r>
              <a:rPr lang="zh-CN" altLang="en-US" sz="2800" b="1" dirty="0">
                <a:latin typeface="华文仿宋" panose="02010600040101010101" pitchFamily="2" charset="-122"/>
                <a:ea typeface="华文仿宋" panose="02010600040101010101" pitchFamily="2" charset="-122"/>
              </a:rPr>
              <a:t>。              </a:t>
            </a:r>
          </a:p>
          <a:p>
            <a:r>
              <a:rPr lang="zh-CN" altLang="en-US" sz="2800" b="1" dirty="0">
                <a:latin typeface="华文仿宋" panose="02010600040101010101" pitchFamily="2" charset="-122"/>
                <a:ea typeface="华文仿宋" panose="02010600040101010101" pitchFamily="2" charset="-122"/>
              </a:rPr>
              <a:t>                                  </a:t>
            </a:r>
            <a:r>
              <a:rPr lang="zh-CN" altLang="en-US" sz="2800" b="1" dirty="0" smtClean="0">
                <a:latin typeface="华文仿宋" panose="02010600040101010101" pitchFamily="2" charset="-122"/>
                <a:ea typeface="华文仿宋" panose="02010600040101010101" pitchFamily="2" charset="-122"/>
              </a:rPr>
              <a:t>                          </a:t>
            </a:r>
            <a:r>
              <a:rPr lang="en-US" altLang="zh-CN" sz="2800" b="1" dirty="0" smtClean="0">
                <a:latin typeface="华文仿宋" panose="02010600040101010101" pitchFamily="2" charset="-122"/>
                <a:ea typeface="华文仿宋" panose="02010600040101010101" pitchFamily="2" charset="-122"/>
              </a:rPr>
              <a:t>——《</a:t>
            </a:r>
            <a:r>
              <a:rPr lang="zh-CN" altLang="en-US" sz="2800" b="1" dirty="0">
                <a:latin typeface="华文仿宋" panose="02010600040101010101" pitchFamily="2" charset="-122"/>
                <a:ea typeface="华文仿宋" panose="02010600040101010101" pitchFamily="2" charset="-122"/>
              </a:rPr>
              <a:t>复兴之路</a:t>
            </a:r>
            <a:r>
              <a:rPr lang="en-US" altLang="zh-CN" sz="2800" b="1" dirty="0">
                <a:latin typeface="华文仿宋" panose="02010600040101010101" pitchFamily="2" charset="-122"/>
                <a:ea typeface="华文仿宋" panose="02010600040101010101" pitchFamily="2" charset="-122"/>
              </a:rPr>
              <a:t>》</a:t>
            </a:r>
          </a:p>
        </p:txBody>
      </p:sp>
      <p:sp>
        <p:nvSpPr>
          <p:cNvPr id="24" name="矩形 23"/>
          <p:cNvSpPr/>
          <p:nvPr/>
        </p:nvSpPr>
        <p:spPr>
          <a:xfrm>
            <a:off x="-16170" y="732987"/>
            <a:ext cx="3735719" cy="675224"/>
          </a:xfrm>
          <a:prstGeom prst="rect">
            <a:avLst/>
          </a:prstGeom>
        </p:spPr>
        <p:txBody>
          <a:bodyPr wrap="none" lIns="78145" tIns="39072" rIns="78145" bIns="39072">
            <a:spAutoFit/>
          </a:bodyPr>
          <a:lstStyle/>
          <a:p>
            <a:pPr algn="ctr">
              <a:lnSpc>
                <a:spcPct val="125000"/>
              </a:lnSpc>
            </a:pPr>
            <a:r>
              <a:rPr lang="zh-CN" altLang="en-US" sz="3100" b="1" dirty="0" smtClean="0">
                <a:solidFill>
                  <a:schemeClr val="bg1"/>
                </a:solidFill>
                <a:latin typeface="华文新魏" panose="02010800040101010101" pitchFamily="2" charset="-122"/>
                <a:ea typeface="华文新魏" panose="02010800040101010101" pitchFamily="2" charset="-122"/>
              </a:rPr>
              <a:t>土地改革完成的意义</a:t>
            </a:r>
            <a:endParaRPr lang="zh-CN" altLang="en-US" sz="3100" b="1" dirty="0">
              <a:solidFill>
                <a:schemeClr val="bg1"/>
              </a:solidFill>
              <a:latin typeface="华文新魏" panose="02010800040101010101" pitchFamily="2" charset="-122"/>
              <a:ea typeface="华文新魏" panose="02010800040101010101" pitchFamily="2" charset="-122"/>
            </a:endParaRPr>
          </a:p>
        </p:txBody>
      </p:sp>
      <p:pic>
        <p:nvPicPr>
          <p:cNvPr id="27" name="图片 26"/>
          <p:cNvPicPr>
            <a:picLocks noChangeAspect="1"/>
          </p:cNvPicPr>
          <p:nvPr/>
        </p:nvPicPr>
        <p:blipFill rotWithShape="1">
          <a:blip r:embed="rId3" cstate="print">
            <a:extLst>
              <a:ext uri="{28A0092B-C50C-407E-A947-70E740481C1C}">
                <a14:useLocalDpi xmlns="" xmlns:a14="http://schemas.microsoft.com/office/drawing/2010/main" val="0"/>
              </a:ext>
            </a:extLst>
          </a:blip>
          <a:srcRect l="24814" r="13974" b="25049"/>
          <a:stretch>
            <a:fillRect/>
          </a:stretch>
        </p:blipFill>
        <p:spPr>
          <a:xfrm>
            <a:off x="611505" y="4437380"/>
            <a:ext cx="7936865" cy="2073275"/>
          </a:xfrm>
          <a:prstGeom prst="roundRect">
            <a:avLst>
              <a:gd name="adj" fmla="val 7678"/>
            </a:avLst>
          </a:prstGeom>
          <a:ln>
            <a:solidFill>
              <a:schemeClr val="bg2">
                <a:lumMod val="50000"/>
              </a:schemeClr>
            </a:solidFill>
          </a:ln>
          <a:effectLst>
            <a:outerShdw blurRad="292100" dist="139700" dir="2700000" algn="tl" rotWithShape="0">
              <a:srgbClr val="333333">
                <a:alpha val="65000"/>
              </a:srgbClr>
            </a:outerShdw>
          </a:effectLst>
        </p:spPr>
      </p:pic>
      <p:sp>
        <p:nvSpPr>
          <p:cNvPr id="28" name="Rectangle 4" descr="4"/>
          <p:cNvSpPr>
            <a:spLocks noChangeArrowheads="1"/>
          </p:cNvSpPr>
          <p:nvPr/>
        </p:nvSpPr>
        <p:spPr bwMode="auto">
          <a:xfrm>
            <a:off x="881941" y="4450680"/>
            <a:ext cx="6066226" cy="2047240"/>
          </a:xfrm>
          <a:prstGeom prst="rect">
            <a:avLst/>
          </a:prstGeom>
          <a:noFill/>
          <a:ln w="9525">
            <a:noFill/>
            <a:miter lim="800000"/>
          </a:ln>
          <a:effectLst/>
        </p:spPr>
        <p:txBody>
          <a:bodyPr wrap="square" lIns="78145" tIns="39072" rIns="78145" bIns="39072" anchor="ctr">
            <a:spAutoFit/>
          </a:bodyPr>
          <a:lstStyle/>
          <a:p>
            <a:r>
              <a:rPr lang="zh-CN" altLang="en-US" sz="3200" b="1" dirty="0" smtClean="0">
                <a:latin typeface="华文新魏" panose="02010800040101010101" pitchFamily="2" charset="-122"/>
                <a:ea typeface="华文新魏" panose="02010800040101010101" pitchFamily="2" charset="-122"/>
              </a:rPr>
              <a:t>        </a:t>
            </a:r>
            <a:r>
              <a:rPr lang="zh-CN" altLang="en-US" sz="3200" b="1" dirty="0" smtClean="0">
                <a:latin typeface="华文仿宋" panose="02010600040101010101" pitchFamily="2" charset="-122"/>
                <a:ea typeface="华文仿宋" panose="02010600040101010101" pitchFamily="2" charset="-122"/>
              </a:rPr>
              <a:t>毛泽东也曾兴奋地说：“我为新中国数万万农民获得翻身的机会和国家获得工业化的基本条件而表示高兴表示庆贺。</a:t>
            </a:r>
            <a:r>
              <a:rPr lang="en-US" altLang="zh-CN" sz="3200" b="1" dirty="0" smtClean="0">
                <a:latin typeface="华文仿宋" panose="02010600040101010101" pitchFamily="2" charset="-122"/>
                <a:ea typeface="华文仿宋" panose="02010600040101010101" pitchFamily="2" charset="-122"/>
              </a:rPr>
              <a:t>”</a:t>
            </a:r>
          </a:p>
        </p:txBody>
      </p:sp>
      <p:pic>
        <p:nvPicPr>
          <p:cNvPr id="29" name="图片 28" descr="t01f19cffdb8cf4089f.jpg"/>
          <p:cNvPicPr>
            <a:picLocks noChangeAspect="1"/>
          </p:cNvPicPr>
          <p:nvPr/>
        </p:nvPicPr>
        <p:blipFill>
          <a:blip r:embed="rId4" cstate="print">
            <a:clrChange>
              <a:clrFrom>
                <a:srgbClr val="FFFFFF"/>
              </a:clrFrom>
              <a:clrTo>
                <a:srgbClr val="FFFFFF">
                  <a:alpha val="0"/>
                </a:srgbClr>
              </a:clrTo>
            </a:clrChange>
          </a:blip>
          <a:stretch>
            <a:fillRect/>
          </a:stretch>
        </p:blipFill>
        <p:spPr>
          <a:xfrm>
            <a:off x="6948264" y="4365104"/>
            <a:ext cx="1389788" cy="1793122"/>
          </a:xfrm>
          <a:prstGeom prst="rect">
            <a:avLst/>
          </a:prstGeom>
        </p:spPr>
      </p:pic>
      <p:sp>
        <p:nvSpPr>
          <p:cNvPr id="81928" name="文本框 81927"/>
          <p:cNvSpPr txBox="1"/>
          <p:nvPr/>
        </p:nvSpPr>
        <p:spPr>
          <a:xfrm>
            <a:off x="8255" y="247650"/>
            <a:ext cx="9144000" cy="1476375"/>
          </a:xfrm>
          <a:prstGeom prst="rect">
            <a:avLst/>
          </a:prstGeom>
          <a:noFill/>
          <a:ln w="28575" cap="flat" cmpd="sng">
            <a:solidFill>
              <a:srgbClr val="41719C"/>
            </a:solidFill>
            <a:prstDash val="sysDot"/>
            <a:round/>
            <a:headEnd type="none" w="med" len="med"/>
            <a:tailEnd type="none" w="med" len="med"/>
          </a:ln>
        </p:spPr>
        <p:txBody>
          <a:bodyPr wrap="square" anchor="t">
            <a:spAutoFit/>
          </a:bodyPr>
          <a:lstStyle/>
          <a:p>
            <a:pPr algn="ctr" eaLnBrk="0" hangingPunct="0">
              <a:spcBef>
                <a:spcPct val="50000"/>
              </a:spcBef>
            </a:pPr>
            <a:r>
              <a:rPr lang="en-US" altLang="zh-CN" sz="3600" b="1" dirty="0">
                <a:solidFill>
                  <a:srgbClr val="FF0000"/>
                </a:solidFill>
                <a:latin typeface="微软雅黑" panose="020B0503020204020204" charset="-122"/>
                <a:ea typeface="微软雅黑" panose="020B0503020204020204" charset="-122"/>
              </a:rPr>
              <a:t>4</a:t>
            </a:r>
            <a:r>
              <a:rPr lang="zh-CN" altLang="en-US" sz="3600" b="1" dirty="0">
                <a:solidFill>
                  <a:srgbClr val="FF0000"/>
                </a:solidFill>
                <a:latin typeface="微软雅黑" panose="020B0503020204020204" charset="-122"/>
                <a:ea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sym typeface="宋体" panose="02010600030101010101" pitchFamily="2" charset="-122"/>
              </a:rPr>
              <a:t>农业生产获得迅速恢复和发展，</a:t>
            </a:r>
          </a:p>
          <a:p>
            <a:pPr algn="ctr" eaLnBrk="0" hangingPunct="0">
              <a:spcBef>
                <a:spcPct val="50000"/>
              </a:spcBef>
            </a:pPr>
            <a:r>
              <a:rPr lang="zh-CN" altLang="en-US" sz="3600" b="1" dirty="0">
                <a:solidFill>
                  <a:srgbClr val="FF0000"/>
                </a:solidFill>
                <a:latin typeface="微软雅黑" panose="020B0503020204020204" charset="-122"/>
                <a:ea typeface="微软雅黑" panose="020B0503020204020204" charset="-122"/>
              </a:rPr>
              <a:t>为国家</a:t>
            </a:r>
            <a:r>
              <a:rPr lang="zh-CN" altLang="en-US" sz="3600" b="1" dirty="0">
                <a:solidFill>
                  <a:srgbClr val="0070C0"/>
                </a:solidFill>
                <a:latin typeface="微软雅黑" panose="020B0503020204020204" charset="-122"/>
                <a:ea typeface="微软雅黑" panose="020B0503020204020204" charset="-122"/>
              </a:rPr>
              <a:t>工业化</a:t>
            </a:r>
            <a:r>
              <a:rPr lang="zh-CN" altLang="en-US" sz="3600" b="1" dirty="0">
                <a:solidFill>
                  <a:srgbClr val="FF0000"/>
                </a:solidFill>
                <a:latin typeface="微软雅黑" panose="020B0503020204020204" charset="-122"/>
                <a:ea typeface="微软雅黑" panose="020B0503020204020204" charset="-122"/>
              </a:rPr>
              <a:t>建设准备了条件。</a:t>
            </a:r>
          </a:p>
        </p:txBody>
      </p:sp>
    </p:spTree>
  </p:cSld>
  <p:clrMapOvr>
    <a:masterClrMapping/>
  </p:clrMapOvr>
  <mc:AlternateContent xmlns:mc="http://schemas.openxmlformats.org/markup-compatibility/2006">
    <mc:Choice xmlns=""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par>
                                <p:cTn id="8" presetID="9" presetClass="entr" presetSubtype="0" fill="hold" grpId="0" nodeType="withEffect">
                                  <p:stCondLst>
                                    <p:cond delay="0"/>
                                  </p:stCondLst>
                                  <p:childTnLst>
                                    <p:set>
                                      <p:cBhvr>
                                        <p:cTn id="9" dur="500" fill="hold">
                                          <p:stCondLst>
                                            <p:cond delay="0"/>
                                          </p:stCondLst>
                                        </p:cTn>
                                        <p:tgtEl>
                                          <p:spTgt spid="19"/>
                                        </p:tgtEl>
                                        <p:attrNameLst>
                                          <p:attrName>style.visibility</p:attrName>
                                        </p:attrNameLst>
                                      </p:cBhvr>
                                      <p:to>
                                        <p:strVal val="visible"/>
                                      </p:to>
                                    </p:set>
                                    <p:animEffect transition="in" filter="dissolv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dissolve">
                                      <p:cBhvr>
                                        <p:cTn id="15" dur="500"/>
                                        <p:tgtEl>
                                          <p:spTgt spid="27"/>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dissolve">
                                      <p:cBhvr>
                                        <p:cTn id="18" dur="500"/>
                                        <p:tgtEl>
                                          <p:spTgt spid="28"/>
                                        </p:tgtEl>
                                      </p:cBhvr>
                                    </p:animEffect>
                                  </p:childTnLst>
                                </p:cTn>
                              </p:par>
                              <p:par>
                                <p:cTn id="19" presetID="9"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dissolve">
                                      <p:cBhvr>
                                        <p:cTn id="21" dur="5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81928"/>
                                        </p:tgtEl>
                                        <p:attrNameLst>
                                          <p:attrName>style.visibility</p:attrName>
                                        </p:attrNameLst>
                                      </p:cBhvr>
                                      <p:to>
                                        <p:strVal val="visible"/>
                                      </p:to>
                                    </p:set>
                                    <p:anim calcmode="lin" valueType="num">
                                      <p:cBhvr>
                                        <p:cTn id="26" dur="500" fill="hold"/>
                                        <p:tgtEl>
                                          <p:spTgt spid="81928"/>
                                        </p:tgtEl>
                                        <p:attrNameLst>
                                          <p:attrName>ppt_w</p:attrName>
                                        </p:attrNameLst>
                                      </p:cBhvr>
                                      <p:tavLst>
                                        <p:tav tm="0">
                                          <p:val>
                                            <p:fltVal val="0"/>
                                          </p:val>
                                        </p:tav>
                                        <p:tav tm="100000">
                                          <p:val>
                                            <p:strVal val="#ppt_w"/>
                                          </p:val>
                                        </p:tav>
                                      </p:tavLst>
                                    </p:anim>
                                    <p:anim calcmode="lin" valueType="num">
                                      <p:cBhvr>
                                        <p:cTn id="27" dur="500" fill="hold"/>
                                        <p:tgtEl>
                                          <p:spTgt spid="8192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8" grpId="0" bldLvl="0" animBg="1"/>
      <p:bldP spid="8192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3515" name="表格 63514"/>
          <p:cNvGraphicFramePr/>
          <p:nvPr/>
        </p:nvGraphicFramePr>
        <p:xfrm>
          <a:off x="237490" y="1193165"/>
          <a:ext cx="8668385" cy="5389245"/>
        </p:xfrm>
        <a:graphic>
          <a:graphicData uri="http://schemas.openxmlformats.org/drawingml/2006/table">
            <a:tbl>
              <a:tblPr/>
              <a:tblGrid>
                <a:gridCol w="4462780"/>
                <a:gridCol w="4205605"/>
              </a:tblGrid>
              <a:tr h="1724025">
                <a:tc>
                  <a:txBody>
                    <a:bodyPr/>
                    <a:lstStyle/>
                    <a:p>
                      <a:pPr marL="0" lvl="0" indent="0" algn="ctr">
                        <a:spcBef>
                          <a:spcPct val="0"/>
                        </a:spcBef>
                        <a:buNone/>
                      </a:pPr>
                      <a:r>
                        <a:rPr lang="zh-CN" altLang="en-US" sz="3200" b="1" dirty="0">
                          <a:latin typeface="微软雅黑" panose="020B0503020204020204" charset="-122"/>
                          <a:ea typeface="微软雅黑" panose="020B0503020204020204" charset="-122"/>
                        </a:rPr>
                        <a:t>建立人民政府</a:t>
                      </a:r>
                    </a:p>
                    <a:p>
                      <a:pPr marL="0" lvl="0" indent="0" algn="ctr">
                        <a:spcBef>
                          <a:spcPct val="0"/>
                        </a:spcBef>
                        <a:buNone/>
                      </a:pPr>
                      <a:r>
                        <a:rPr lang="en-US" altLang="zh-CN" sz="3200" b="1" dirty="0">
                          <a:latin typeface="微软雅黑" panose="020B0503020204020204" charset="-122"/>
                          <a:ea typeface="微软雅黑" panose="020B0503020204020204" charset="-122"/>
                        </a:rPr>
                        <a:t>1949</a:t>
                      </a:r>
                    </a:p>
                  </a:txBody>
                  <a:tcPr marL="68582" marR="68582" marT="34290" marB="3429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lvl="0" indent="0">
                        <a:buNone/>
                      </a:pPr>
                      <a:endParaRPr lang="zh-CN" altLang="en-US" sz="1350" dirty="0">
                        <a:latin typeface="微软雅黑" panose="020B0503020204020204" charset="-122"/>
                        <a:ea typeface="微软雅黑" panose="020B0503020204020204" charset="-122"/>
                      </a:endParaRPr>
                    </a:p>
                  </a:txBody>
                  <a:tcPr marL="68582" marR="68582"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84275">
                <a:tc>
                  <a:txBody>
                    <a:bodyPr/>
                    <a:lstStyle/>
                    <a:p>
                      <a:pPr marL="0" lvl="0" indent="0" algn="ctr">
                        <a:spcBef>
                          <a:spcPct val="0"/>
                        </a:spcBef>
                        <a:buNone/>
                      </a:pPr>
                      <a:r>
                        <a:rPr lang="zh-CN" altLang="en-US" sz="3200" b="1" dirty="0">
                          <a:latin typeface="微软雅黑" panose="020B0503020204020204" charset="-122"/>
                          <a:ea typeface="微软雅黑" panose="020B0503020204020204" charset="-122"/>
                        </a:rPr>
                        <a:t>统一大陆</a:t>
                      </a:r>
                      <a:r>
                        <a:rPr lang="en-US" altLang="zh-CN" sz="3200" b="1" dirty="0">
                          <a:latin typeface="微软雅黑" panose="020B0503020204020204" charset="-122"/>
                          <a:ea typeface="微软雅黑" panose="020B0503020204020204" charset="-122"/>
                        </a:rPr>
                        <a:t>,</a:t>
                      </a:r>
                      <a:r>
                        <a:rPr lang="zh-CN" altLang="en-US" sz="3200" b="1" dirty="0">
                          <a:latin typeface="微软雅黑" panose="020B0503020204020204" charset="-122"/>
                          <a:ea typeface="微软雅黑" panose="020B0503020204020204" charset="-122"/>
                        </a:rPr>
                        <a:t>民族团结</a:t>
                      </a:r>
                      <a:r>
                        <a:rPr lang="en-US" altLang="zh-CN" sz="3200" b="1" dirty="0">
                          <a:latin typeface="微软雅黑" panose="020B0503020204020204" charset="-122"/>
                          <a:ea typeface="微软雅黑" panose="020B0503020204020204" charset="-122"/>
                        </a:rPr>
                        <a:t>1951</a:t>
                      </a:r>
                    </a:p>
                  </a:txBody>
                  <a:tcPr marL="68582" marR="68582" marT="34290" marB="3429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lvl="0" indent="0">
                        <a:buNone/>
                      </a:pPr>
                      <a:endParaRPr lang="zh-CN" altLang="en-US" sz="1350" dirty="0">
                        <a:latin typeface="微软雅黑" panose="020B0503020204020204" charset="-122"/>
                        <a:ea typeface="微软雅黑" panose="020B0503020204020204" charset="-122"/>
                      </a:endParaRPr>
                    </a:p>
                  </a:txBody>
                  <a:tcPr marL="68582" marR="68582"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82370">
                <a:tc>
                  <a:txBody>
                    <a:bodyPr/>
                    <a:lstStyle/>
                    <a:p>
                      <a:pPr marL="0" lvl="0" indent="0" algn="ctr">
                        <a:spcBef>
                          <a:spcPct val="0"/>
                        </a:spcBef>
                        <a:buNone/>
                      </a:pPr>
                      <a:r>
                        <a:rPr lang="zh-CN" altLang="en-US" sz="3200" b="1" dirty="0">
                          <a:latin typeface="微软雅黑" panose="020B0503020204020204" charset="-122"/>
                          <a:ea typeface="微软雅黑" panose="020B0503020204020204" charset="-122"/>
                        </a:rPr>
                        <a:t>保家卫国</a:t>
                      </a:r>
                    </a:p>
                    <a:p>
                      <a:pPr marL="0" lvl="0" indent="0" algn="ctr">
                        <a:spcBef>
                          <a:spcPct val="0"/>
                        </a:spcBef>
                        <a:buNone/>
                      </a:pPr>
                      <a:r>
                        <a:rPr lang="en-US" altLang="zh-CN" sz="3200" b="1">
                          <a:latin typeface="微软雅黑" panose="020B0503020204020204" charset="-122"/>
                          <a:ea typeface="微软雅黑" panose="020B0503020204020204" charset="-122"/>
                        </a:rPr>
                        <a:t>1950.10-1953.7</a:t>
                      </a:r>
                    </a:p>
                  </a:txBody>
                  <a:tcPr marL="68582" marR="68582" marT="34290" marB="3429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lvl="0" indent="0">
                        <a:buNone/>
                      </a:pPr>
                      <a:endParaRPr lang="zh-CN" altLang="en-US" sz="1350" dirty="0">
                        <a:latin typeface="微软雅黑" panose="020B0503020204020204" charset="-122"/>
                        <a:ea typeface="微软雅黑" panose="020B0503020204020204" charset="-122"/>
                      </a:endParaRPr>
                    </a:p>
                  </a:txBody>
                  <a:tcPr marL="68582" marR="68582"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98575">
                <a:tc>
                  <a:txBody>
                    <a:bodyPr/>
                    <a:lstStyle/>
                    <a:p>
                      <a:pPr marL="0" lvl="0" indent="0" algn="ctr">
                        <a:spcBef>
                          <a:spcPct val="0"/>
                        </a:spcBef>
                        <a:buNone/>
                      </a:pPr>
                      <a:r>
                        <a:rPr lang="zh-CN" altLang="en-US" sz="3200" b="1" dirty="0">
                          <a:latin typeface="微软雅黑" panose="020B0503020204020204" charset="-122"/>
                          <a:ea typeface="微软雅黑" panose="020B0503020204020204" charset="-122"/>
                        </a:rPr>
                        <a:t>满足农民对土地的愿望</a:t>
                      </a:r>
                    </a:p>
                    <a:p>
                      <a:pPr marL="0" lvl="0" indent="0" algn="ctr">
                        <a:spcBef>
                          <a:spcPct val="0"/>
                        </a:spcBef>
                        <a:buNone/>
                      </a:pPr>
                      <a:r>
                        <a:rPr lang="en-US" altLang="zh-CN" sz="3200" b="1">
                          <a:latin typeface="微软雅黑" panose="020B0503020204020204" charset="-122"/>
                          <a:ea typeface="微软雅黑" panose="020B0503020204020204" charset="-122"/>
                        </a:rPr>
                        <a:t>(1950-1952)</a:t>
                      </a:r>
                    </a:p>
                  </a:txBody>
                  <a:tcPr marL="68582" marR="68582" marT="34290" marB="3429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lvl="0" indent="0">
                        <a:buNone/>
                      </a:pPr>
                      <a:endParaRPr lang="zh-CN" altLang="en-US" sz="1350" dirty="0">
                        <a:latin typeface="微软雅黑" panose="020B0503020204020204" charset="-122"/>
                        <a:ea typeface="微软雅黑" panose="020B0503020204020204" charset="-122"/>
                      </a:endParaRPr>
                    </a:p>
                  </a:txBody>
                  <a:tcPr marL="68582" marR="68582"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7666" name="文本框 63506"/>
          <p:cNvSpPr txBox="1"/>
          <p:nvPr/>
        </p:nvSpPr>
        <p:spPr>
          <a:xfrm>
            <a:off x="2702322" y="208121"/>
            <a:ext cx="3738880" cy="706755"/>
          </a:xfrm>
          <a:prstGeom prst="rect">
            <a:avLst/>
          </a:prstGeom>
          <a:noFill/>
          <a:ln w="9525">
            <a:noFill/>
          </a:ln>
        </p:spPr>
        <p:txBody>
          <a:bodyPr wrap="none" anchor="t">
            <a:spAutoFit/>
          </a:bodyPr>
          <a:lstStyle/>
          <a:p>
            <a:pPr eaLnBrk="0" hangingPunct="0"/>
            <a:r>
              <a:rPr lang="zh-CN" altLang="en-US" sz="4000" b="1" dirty="0">
                <a:latin typeface="微软雅黑" panose="020B0503020204020204" charset="-122"/>
                <a:ea typeface="微软雅黑" panose="020B0503020204020204" charset="-122"/>
              </a:rPr>
              <a:t>建国</a:t>
            </a:r>
            <a:r>
              <a:rPr lang="zh-CN" altLang="en-US" sz="4000" b="1" dirty="0">
                <a:solidFill>
                  <a:srgbClr val="FF0000"/>
                </a:solidFill>
                <a:latin typeface="微软雅黑" panose="020B0503020204020204" charset="-122"/>
                <a:ea typeface="微软雅黑" panose="020B0503020204020204" charset="-122"/>
              </a:rPr>
              <a:t>初期</a:t>
            </a:r>
            <a:r>
              <a:rPr lang="zh-CN" altLang="en-US" sz="4000" b="1" dirty="0">
                <a:latin typeface="微软雅黑" panose="020B0503020204020204" charset="-122"/>
                <a:ea typeface="微软雅黑" panose="020B0503020204020204" charset="-122"/>
              </a:rPr>
              <a:t>的任务</a:t>
            </a:r>
          </a:p>
        </p:txBody>
      </p:sp>
      <p:sp>
        <p:nvSpPr>
          <p:cNvPr id="63508" name="矩形 63507"/>
          <p:cNvSpPr/>
          <p:nvPr/>
        </p:nvSpPr>
        <p:spPr>
          <a:xfrm>
            <a:off x="4827905" y="1343025"/>
            <a:ext cx="3913505" cy="1568450"/>
          </a:xfrm>
          <a:prstGeom prst="rect">
            <a:avLst/>
          </a:prstGeom>
          <a:noFill/>
          <a:ln w="9525">
            <a:noFill/>
          </a:ln>
        </p:spPr>
        <p:txBody>
          <a:bodyPr wrap="square" anchor="t">
            <a:spAutoFit/>
          </a:bodyPr>
          <a:lstStyle/>
          <a:p>
            <a:pPr algn="ctr" eaLnBrk="0" hangingPunct="0"/>
            <a:r>
              <a:rPr lang="zh-CN" altLang="en-US" sz="3200" b="1" dirty="0">
                <a:solidFill>
                  <a:srgbClr val="FF0000"/>
                </a:solidFill>
                <a:latin typeface="微软雅黑" panose="020B0503020204020204" charset="-122"/>
                <a:ea typeface="微软雅黑" panose="020B0503020204020204" charset="-122"/>
              </a:rPr>
              <a:t>召开中国人民政治协商会议，</a:t>
            </a:r>
            <a:endParaRPr lang="en-US" altLang="zh-CN" sz="3200" b="1" dirty="0">
              <a:solidFill>
                <a:srgbClr val="FF0000"/>
              </a:solidFill>
              <a:latin typeface="微软雅黑" panose="020B0503020204020204" charset="-122"/>
              <a:ea typeface="微软雅黑" panose="020B0503020204020204" charset="-122"/>
            </a:endParaRPr>
          </a:p>
          <a:p>
            <a:pPr algn="ctr" eaLnBrk="0" hangingPunct="0"/>
            <a:r>
              <a:rPr lang="zh-CN" altLang="en-US" sz="3200" b="1" dirty="0">
                <a:solidFill>
                  <a:srgbClr val="FF0000"/>
                </a:solidFill>
                <a:latin typeface="微软雅黑" panose="020B0503020204020204" charset="-122"/>
                <a:ea typeface="微软雅黑" panose="020B0503020204020204" charset="-122"/>
              </a:rPr>
              <a:t>成立新中国</a:t>
            </a:r>
          </a:p>
        </p:txBody>
      </p:sp>
      <p:sp>
        <p:nvSpPr>
          <p:cNvPr id="63509" name="矩形 63508"/>
          <p:cNvSpPr/>
          <p:nvPr/>
        </p:nvSpPr>
        <p:spPr>
          <a:xfrm>
            <a:off x="5253911" y="3233896"/>
            <a:ext cx="2659856" cy="583565"/>
          </a:xfrm>
          <a:prstGeom prst="rect">
            <a:avLst/>
          </a:prstGeom>
          <a:noFill/>
          <a:ln w="9525">
            <a:noFill/>
          </a:ln>
        </p:spPr>
        <p:txBody>
          <a:bodyPr anchor="t">
            <a:spAutoFit/>
          </a:bodyPr>
          <a:lstStyle/>
          <a:p>
            <a:pPr algn="ctr" eaLnBrk="0" hangingPunct="0"/>
            <a:r>
              <a:rPr lang="zh-CN" altLang="en-US" sz="3200" b="1" dirty="0">
                <a:solidFill>
                  <a:srgbClr val="FF0000"/>
                </a:solidFill>
                <a:latin typeface="微软雅黑" panose="020B0503020204020204" charset="-122"/>
                <a:ea typeface="微软雅黑" panose="020B0503020204020204" charset="-122"/>
              </a:rPr>
              <a:t>西藏和平解放</a:t>
            </a:r>
          </a:p>
        </p:txBody>
      </p:sp>
      <p:sp>
        <p:nvSpPr>
          <p:cNvPr id="63510" name="矩形 63509"/>
          <p:cNvSpPr/>
          <p:nvPr/>
        </p:nvSpPr>
        <p:spPr>
          <a:xfrm>
            <a:off x="5441315" y="4310380"/>
            <a:ext cx="2390140" cy="583565"/>
          </a:xfrm>
          <a:prstGeom prst="rect">
            <a:avLst/>
          </a:prstGeom>
          <a:noFill/>
          <a:ln w="9525">
            <a:noFill/>
          </a:ln>
        </p:spPr>
        <p:txBody>
          <a:bodyPr wrap="square" anchor="t">
            <a:spAutoFit/>
          </a:bodyPr>
          <a:lstStyle/>
          <a:p>
            <a:pPr algn="ctr" eaLnBrk="0" hangingPunct="0"/>
            <a:r>
              <a:rPr lang="zh-CN" altLang="en-US" sz="3200" b="1" dirty="0">
                <a:solidFill>
                  <a:srgbClr val="FF0000"/>
                </a:solidFill>
                <a:latin typeface="微软雅黑" panose="020B0503020204020204" charset="-122"/>
                <a:ea typeface="微软雅黑" panose="020B0503020204020204" charset="-122"/>
              </a:rPr>
              <a:t>抗美援朝</a:t>
            </a:r>
          </a:p>
        </p:txBody>
      </p:sp>
      <p:sp>
        <p:nvSpPr>
          <p:cNvPr id="63513" name="矩形 63512"/>
          <p:cNvSpPr/>
          <p:nvPr/>
        </p:nvSpPr>
        <p:spPr>
          <a:xfrm>
            <a:off x="5441315" y="5638800"/>
            <a:ext cx="2417445" cy="583565"/>
          </a:xfrm>
          <a:prstGeom prst="rect">
            <a:avLst/>
          </a:prstGeom>
          <a:noFill/>
          <a:ln w="9525">
            <a:noFill/>
          </a:ln>
        </p:spPr>
        <p:txBody>
          <a:bodyPr wrap="square" anchor="t">
            <a:spAutoFit/>
          </a:bodyPr>
          <a:lstStyle/>
          <a:p>
            <a:pPr algn="ctr" eaLnBrk="0" hangingPunct="0"/>
            <a:r>
              <a:rPr lang="zh-CN" altLang="en-US" sz="3200" b="1" dirty="0">
                <a:solidFill>
                  <a:srgbClr val="FF0000"/>
                </a:solidFill>
                <a:latin typeface="微软雅黑" panose="020B0503020204020204" charset="-122"/>
                <a:ea typeface="微软雅黑" panose="020B0503020204020204" charset="-122"/>
              </a:rPr>
              <a:t>土地改革</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3508"/>
                                        </p:tgtEl>
                                        <p:attrNameLst>
                                          <p:attrName>style.visibility</p:attrName>
                                        </p:attrNameLst>
                                      </p:cBhvr>
                                      <p:to>
                                        <p:strVal val="visible"/>
                                      </p:to>
                                    </p:set>
                                    <p:animEffect transition="in" filter="blinds(horizontal)">
                                      <p:cBhvr>
                                        <p:cTn id="7" dur="500"/>
                                        <p:tgtEl>
                                          <p:spTgt spid="6350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3509"/>
                                        </p:tgtEl>
                                        <p:attrNameLst>
                                          <p:attrName>style.visibility</p:attrName>
                                        </p:attrNameLst>
                                      </p:cBhvr>
                                      <p:to>
                                        <p:strVal val="visible"/>
                                      </p:to>
                                    </p:set>
                                    <p:animEffect transition="in" filter="blinds(horizontal)">
                                      <p:cBhvr>
                                        <p:cTn id="12" dur="500"/>
                                        <p:tgtEl>
                                          <p:spTgt spid="6350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3510"/>
                                        </p:tgtEl>
                                        <p:attrNameLst>
                                          <p:attrName>style.visibility</p:attrName>
                                        </p:attrNameLst>
                                      </p:cBhvr>
                                      <p:to>
                                        <p:strVal val="visible"/>
                                      </p:to>
                                    </p:set>
                                    <p:animEffect transition="in" filter="blinds(horizontal)">
                                      <p:cBhvr>
                                        <p:cTn id="17" dur="500"/>
                                        <p:tgtEl>
                                          <p:spTgt spid="635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3513"/>
                                        </p:tgtEl>
                                        <p:attrNameLst>
                                          <p:attrName>style.visibility</p:attrName>
                                        </p:attrNameLst>
                                      </p:cBhvr>
                                      <p:to>
                                        <p:strVal val="visible"/>
                                      </p:to>
                                    </p:set>
                                    <p:animEffect transition="in" filter="blinds(horizontal)">
                                      <p:cBhvr>
                                        <p:cTn id="22" dur="500"/>
                                        <p:tgtEl>
                                          <p:spTgt spid="635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08" grpId="0"/>
      <p:bldP spid="63509" grpId="0"/>
      <p:bldP spid="63510" grpId="0"/>
      <p:bldP spid="6351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51520" y="476672"/>
            <a:ext cx="8229600" cy="1371600"/>
          </a:xfrm>
        </p:spPr>
        <p:txBody>
          <a:bodyPr/>
          <a:lstStyle/>
          <a:p>
            <a:pPr eaLnBrk="1" hangingPunct="1"/>
            <a:r>
              <a:rPr lang="zh-CN" altLang="en-US" sz="5400" b="1" dirty="0" smtClean="0">
                <a:solidFill>
                  <a:srgbClr val="FF0000"/>
                </a:solidFill>
              </a:rPr>
              <a:t>一、土地改革原因：</a:t>
            </a:r>
          </a:p>
        </p:txBody>
      </p:sp>
      <p:sp>
        <p:nvSpPr>
          <p:cNvPr id="371715" name="Rectangle 3"/>
          <p:cNvSpPr>
            <a:spLocks noGrp="1" noChangeArrowheads="1"/>
          </p:cNvSpPr>
          <p:nvPr>
            <p:ph type="body" idx="1"/>
          </p:nvPr>
        </p:nvSpPr>
        <p:spPr>
          <a:xfrm>
            <a:off x="0" y="1989138"/>
            <a:ext cx="9144000" cy="3886200"/>
          </a:xfrm>
          <a:solidFill>
            <a:schemeClr val="accent1">
              <a:lumMod val="20000"/>
              <a:lumOff val="80000"/>
            </a:schemeClr>
          </a:solidFill>
          <a:ln>
            <a:solidFill>
              <a:schemeClr val="tx2">
                <a:lumMod val="60000"/>
                <a:lumOff val="40000"/>
              </a:schemeClr>
            </a:solidFill>
          </a:ln>
        </p:spPr>
        <p:txBody>
          <a:bodyPr/>
          <a:lstStyle/>
          <a:p>
            <a:pPr>
              <a:buNone/>
            </a:pPr>
            <a:r>
              <a:rPr lang="zh-CN" altLang="en-US" sz="4000" b="1" dirty="0" smtClean="0"/>
              <a:t>（</a:t>
            </a:r>
            <a:r>
              <a:rPr lang="en-US" sz="4000" b="1" dirty="0" smtClean="0"/>
              <a:t>1</a:t>
            </a:r>
            <a:r>
              <a:rPr lang="zh-CN" altLang="en-US" sz="4000" b="1" dirty="0" smtClean="0"/>
              <a:t>）封建土地制度阻碍农村经济和中国社会的发展；</a:t>
            </a:r>
            <a:r>
              <a:rPr lang="en-US" sz="4000" b="1" dirty="0" smtClean="0"/>
              <a:t>(</a:t>
            </a:r>
            <a:r>
              <a:rPr lang="zh-CN" altLang="en-US" sz="4000" b="1" dirty="0" smtClean="0"/>
              <a:t>根本原因）</a:t>
            </a:r>
            <a:endParaRPr lang="en-US" altLang="zh-CN" sz="4000" b="1" dirty="0" smtClean="0"/>
          </a:p>
          <a:p>
            <a:pPr>
              <a:buNone/>
            </a:pPr>
            <a:r>
              <a:rPr lang="zh-CN" altLang="en-US" sz="4000" b="1" dirty="0" smtClean="0"/>
              <a:t>（</a:t>
            </a:r>
            <a:r>
              <a:rPr lang="en-US" sz="4000" b="1" dirty="0" smtClean="0"/>
              <a:t>2</a:t>
            </a:r>
            <a:r>
              <a:rPr lang="zh-CN" altLang="en-US" sz="4000" b="1" dirty="0" smtClean="0"/>
              <a:t>）广大农民迫切要求进行土地改革。（直接原因）</a:t>
            </a:r>
          </a:p>
          <a:p>
            <a:pPr eaLnBrk="1" hangingPunct="1"/>
            <a:endParaRPr lang="en-US" altLang="zh-CN" sz="4000"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1715">
                                            <p:bg/>
                                          </p:spTgt>
                                        </p:tgtEl>
                                        <p:attrNameLst>
                                          <p:attrName>style.visibility</p:attrName>
                                        </p:attrNameLst>
                                      </p:cBhvr>
                                      <p:to>
                                        <p:strVal val="visible"/>
                                      </p:to>
                                    </p:set>
                                    <p:animEffect transition="in" filter="blinds(horizontal)">
                                      <p:cBhvr>
                                        <p:cTn id="7" dur="500"/>
                                        <p:tgtEl>
                                          <p:spTgt spid="371715">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71715">
                                            <p:txEl>
                                              <p:pRg st="0" end="0"/>
                                            </p:txEl>
                                          </p:spTgt>
                                        </p:tgtEl>
                                        <p:attrNameLst>
                                          <p:attrName>style.visibility</p:attrName>
                                        </p:attrNameLst>
                                      </p:cBhvr>
                                      <p:to>
                                        <p:strVal val="visible"/>
                                      </p:to>
                                    </p:set>
                                    <p:animEffect transition="in" filter="blinds(horizontal)">
                                      <p:cBhvr>
                                        <p:cTn id="12" dur="500"/>
                                        <p:tgtEl>
                                          <p:spTgt spid="3717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71715">
                                            <p:txEl>
                                              <p:pRg st="1" end="1"/>
                                            </p:txEl>
                                          </p:spTgt>
                                        </p:tgtEl>
                                        <p:attrNameLst>
                                          <p:attrName>style.visibility</p:attrName>
                                        </p:attrNameLst>
                                      </p:cBhvr>
                                      <p:to>
                                        <p:strVal val="visible"/>
                                      </p:to>
                                    </p:set>
                                    <p:animEffect transition="in" filter="blinds(horizontal)">
                                      <p:cBhvr>
                                        <p:cTn id="17" dur="500"/>
                                        <p:tgtEl>
                                          <p:spTgt spid="3717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715"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2" name="文本框 17411"/>
          <p:cNvSpPr txBox="1"/>
          <p:nvPr/>
        </p:nvSpPr>
        <p:spPr>
          <a:xfrm>
            <a:off x="0" y="620713"/>
            <a:ext cx="793750" cy="5113337"/>
          </a:xfrm>
          <a:prstGeom prst="rect">
            <a:avLst/>
          </a:prstGeom>
          <a:noFill/>
          <a:ln w="9525">
            <a:noFill/>
          </a:ln>
        </p:spPr>
        <p:txBody>
          <a:bodyPr vert="eaVert">
            <a:spAutoFit/>
          </a:bodyPr>
          <a:lstStyle/>
          <a:p>
            <a:pPr lvl="0" algn="ctr">
              <a:spcBef>
                <a:spcPct val="50000"/>
              </a:spcBef>
            </a:pPr>
            <a:r>
              <a:rPr lang="zh-CN" altLang="en-US" sz="4000" b="1" dirty="0">
                <a:latin typeface="Arial" panose="020B0604020202020204" pitchFamily="34" charset="0"/>
                <a:ea typeface="宋体" panose="02010600030101010101" pitchFamily="2" charset="-122"/>
              </a:rPr>
              <a:t>土    地    改    革</a:t>
            </a:r>
          </a:p>
        </p:txBody>
      </p:sp>
      <p:sp>
        <p:nvSpPr>
          <p:cNvPr id="17413" name="左大括号 17412"/>
          <p:cNvSpPr/>
          <p:nvPr/>
        </p:nvSpPr>
        <p:spPr>
          <a:xfrm>
            <a:off x="684213" y="404813"/>
            <a:ext cx="215900" cy="5832475"/>
          </a:xfrm>
          <a:prstGeom prst="leftBrace">
            <a:avLst>
              <a:gd name="adj1" fmla="val 225122"/>
              <a:gd name="adj2" fmla="val 50000"/>
            </a:avLst>
          </a:prstGeom>
          <a:solidFill>
            <a:schemeClr val="tx1"/>
          </a:solidFill>
          <a:ln w="9525">
            <a:noFill/>
          </a:ln>
        </p:spPr>
        <p:txBody>
          <a:bodyPr/>
          <a:lstStyle/>
          <a:p>
            <a:endParaRPr lang="zh-CN" altLang="en-US"/>
          </a:p>
        </p:txBody>
      </p:sp>
      <p:sp>
        <p:nvSpPr>
          <p:cNvPr id="17414" name="文本框 17413"/>
          <p:cNvSpPr txBox="1"/>
          <p:nvPr/>
        </p:nvSpPr>
        <p:spPr>
          <a:xfrm>
            <a:off x="971550" y="476250"/>
            <a:ext cx="2952750" cy="5310188"/>
          </a:xfrm>
          <a:prstGeom prst="rect">
            <a:avLst/>
          </a:prstGeom>
          <a:noFill/>
          <a:ln w="9525">
            <a:noFill/>
          </a:ln>
        </p:spPr>
        <p:txBody>
          <a:bodyPr>
            <a:spAutoFit/>
          </a:bodyPr>
          <a:lstStyle/>
          <a:p>
            <a:pPr lvl="0"/>
            <a:r>
              <a:rPr lang="zh-CN" altLang="en-US" sz="3600" b="1" dirty="0">
                <a:latin typeface="Arial" panose="020B0604020202020204" pitchFamily="34" charset="0"/>
                <a:ea typeface="宋体" panose="02010600030101010101" pitchFamily="2" charset="-122"/>
              </a:rPr>
              <a:t>必要性</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原因</a:t>
            </a:r>
            <a:r>
              <a:rPr lang="en-US" altLang="zh-CN" sz="3600" b="1">
                <a:latin typeface="Arial" panose="020B0604020202020204" pitchFamily="34" charset="0"/>
                <a:ea typeface="宋体" panose="02010600030101010101" pitchFamily="2" charset="-122"/>
              </a:rPr>
              <a:t>)</a:t>
            </a:r>
          </a:p>
          <a:p>
            <a:pPr lvl="0"/>
            <a:endParaRPr lang="en-US" altLang="zh-CN" sz="3600" b="1">
              <a:latin typeface="Arial" panose="020B0604020202020204" pitchFamily="34" charset="0"/>
              <a:ea typeface="宋体" panose="02010600030101010101" pitchFamily="2" charset="-122"/>
            </a:endParaRPr>
          </a:p>
          <a:p>
            <a:pPr lvl="0"/>
            <a:endParaRPr lang="en-US" altLang="zh-CN" sz="3600" b="1">
              <a:latin typeface="Arial" panose="020B0604020202020204" pitchFamily="34" charset="0"/>
              <a:ea typeface="宋体" panose="02010600030101010101" pitchFamily="2" charset="-122"/>
            </a:endParaRPr>
          </a:p>
          <a:p>
            <a:pPr lvl="0"/>
            <a:r>
              <a:rPr lang="zh-CN" altLang="en-US" sz="3600" b="1" dirty="0">
                <a:latin typeface="Arial" panose="020B0604020202020204" pitchFamily="34" charset="0"/>
                <a:ea typeface="宋体" panose="02010600030101010101" pitchFamily="2" charset="-122"/>
              </a:rPr>
              <a:t>经过</a:t>
            </a:r>
          </a:p>
          <a:p>
            <a:pPr lvl="0"/>
            <a:endParaRPr lang="zh-CN" altLang="en-US" sz="3600" b="1" dirty="0">
              <a:latin typeface="Arial" panose="020B0604020202020204" pitchFamily="34" charset="0"/>
              <a:ea typeface="宋体" panose="02010600030101010101" pitchFamily="2" charset="-122"/>
            </a:endParaRPr>
          </a:p>
          <a:p>
            <a:pPr lvl="0"/>
            <a:r>
              <a:rPr lang="zh-CN" altLang="en-US" sz="3600" b="1" dirty="0">
                <a:latin typeface="Arial" panose="020B0604020202020204" pitchFamily="34" charset="0"/>
                <a:ea typeface="宋体" panose="02010600030101010101" pitchFamily="2" charset="-122"/>
              </a:rPr>
              <a:t>结果</a:t>
            </a:r>
          </a:p>
          <a:p>
            <a:pPr lvl="0"/>
            <a:endParaRPr lang="zh-CN" altLang="en-US" sz="3600" b="1" dirty="0">
              <a:latin typeface="Arial" panose="020B0604020202020204" pitchFamily="34" charset="0"/>
              <a:ea typeface="宋体" panose="02010600030101010101" pitchFamily="2" charset="-122"/>
            </a:endParaRPr>
          </a:p>
          <a:p>
            <a:pPr lvl="0"/>
            <a:endParaRPr lang="zh-CN" altLang="en-US" sz="3600" b="1" dirty="0">
              <a:latin typeface="Arial" panose="020B0604020202020204" pitchFamily="34" charset="0"/>
              <a:ea typeface="宋体" panose="02010600030101010101" pitchFamily="2" charset="-122"/>
            </a:endParaRPr>
          </a:p>
          <a:p>
            <a:pPr lvl="0">
              <a:spcBef>
                <a:spcPct val="50000"/>
              </a:spcBef>
            </a:pPr>
            <a:endParaRPr lang="zh-CN" altLang="en-US" sz="3600" b="1">
              <a:latin typeface="Arial" panose="020B0604020202020204" pitchFamily="34" charset="0"/>
              <a:ea typeface="宋体" panose="02010600030101010101" pitchFamily="2" charset="-122"/>
            </a:endParaRPr>
          </a:p>
        </p:txBody>
      </p:sp>
      <p:sp>
        <p:nvSpPr>
          <p:cNvPr id="17415" name="左大括号 17414"/>
          <p:cNvSpPr/>
          <p:nvPr/>
        </p:nvSpPr>
        <p:spPr>
          <a:xfrm>
            <a:off x="3635375" y="188913"/>
            <a:ext cx="144463" cy="1655762"/>
          </a:xfrm>
          <a:prstGeom prst="leftBrace">
            <a:avLst>
              <a:gd name="adj1" fmla="val 95512"/>
              <a:gd name="adj2" fmla="val 50000"/>
            </a:avLst>
          </a:prstGeom>
          <a:solidFill>
            <a:schemeClr val="tx1"/>
          </a:solidFill>
          <a:ln w="6350">
            <a:noFill/>
          </a:ln>
        </p:spPr>
        <p:txBody>
          <a:bodyPr/>
          <a:lstStyle/>
          <a:p>
            <a:endParaRPr lang="zh-CN" altLang="en-US"/>
          </a:p>
        </p:txBody>
      </p:sp>
      <p:sp>
        <p:nvSpPr>
          <p:cNvPr id="17416" name="文本框 17415"/>
          <p:cNvSpPr txBox="1"/>
          <p:nvPr/>
        </p:nvSpPr>
        <p:spPr>
          <a:xfrm>
            <a:off x="3780155" y="333375"/>
            <a:ext cx="5224145" cy="1383665"/>
          </a:xfrm>
          <a:prstGeom prst="rect">
            <a:avLst/>
          </a:prstGeom>
          <a:solidFill>
            <a:schemeClr val="bg1"/>
          </a:solidFill>
          <a:ln w="9525" cap="flat" cmpd="sng">
            <a:solidFill>
              <a:schemeClr val="bg1"/>
            </a:solidFill>
            <a:prstDash val="solid"/>
            <a:miter/>
            <a:headEnd type="none" w="med" len="med"/>
            <a:tailEnd type="none" w="med" len="med"/>
          </a:ln>
        </p:spPr>
        <p:txBody>
          <a:bodyPr wrap="square">
            <a:spAutoFit/>
          </a:bodyPr>
          <a:lstStyle/>
          <a:p>
            <a:pPr lvl="0"/>
            <a:r>
              <a:rPr lang="zh-CN" altLang="en-US" sz="2800" b="1" dirty="0">
                <a:latin typeface="Arial" panose="020B0604020202020204" pitchFamily="34" charset="0"/>
                <a:ea typeface="宋体" panose="02010600030101010101" pitchFamily="2" charset="-122"/>
                <a:sym typeface="Wingdings" panose="05000000000000000000" charset="0"/>
              </a:rPr>
              <a:t></a:t>
            </a:r>
            <a:r>
              <a:rPr lang="zh-CN" altLang="en-US" sz="2800" b="1" dirty="0">
                <a:latin typeface="Arial" panose="020B0604020202020204" pitchFamily="34" charset="0"/>
                <a:ea typeface="宋体" panose="02010600030101010101" pitchFamily="2" charset="-122"/>
              </a:rPr>
              <a:t>封建土地制度</a:t>
            </a:r>
            <a:r>
              <a:rPr lang="zh-CN" altLang="en-US" sz="2800" b="1" dirty="0">
                <a:solidFill>
                  <a:srgbClr val="FF0000"/>
                </a:solidFill>
                <a:latin typeface="黑体" panose="02010609060101010101" pitchFamily="49" charset="-122"/>
                <a:ea typeface="黑体" panose="02010609060101010101" pitchFamily="49" charset="-122"/>
                <a:sym typeface="+mn-ea"/>
              </a:rPr>
              <a:t>严重阻碍</a:t>
            </a:r>
            <a:r>
              <a:rPr lang="zh-CN" altLang="en-US" sz="2800" b="1" dirty="0">
                <a:latin typeface="黑体" panose="02010609060101010101" pitchFamily="49" charset="-122"/>
                <a:ea typeface="黑体" panose="02010609060101010101" pitchFamily="49" charset="-122"/>
                <a:sym typeface="+mn-ea"/>
              </a:rPr>
              <a:t>农村经济和中国社会发展</a:t>
            </a:r>
            <a:r>
              <a:rPr lang="zh-CN" altLang="en-US" sz="2800" b="1" dirty="0">
                <a:latin typeface="黑体" panose="02010609060101010101" pitchFamily="49" charset="-122"/>
                <a:ea typeface="黑体" panose="02010609060101010101" pitchFamily="49" charset="-122"/>
                <a:sym typeface="Wingdings" panose="05000000000000000000" charset="0"/>
              </a:rPr>
              <a:t></a:t>
            </a:r>
            <a:r>
              <a:rPr lang="zh-CN" altLang="en-US" sz="2800" b="1" dirty="0">
                <a:latin typeface="黑体" panose="02010609060101010101" pitchFamily="49" charset="-122"/>
                <a:ea typeface="黑体" panose="02010609060101010101" pitchFamily="49" charset="-122"/>
                <a:sym typeface="+mn-ea"/>
              </a:rPr>
              <a:t>新解放区广大农民</a:t>
            </a:r>
            <a:r>
              <a:rPr lang="zh-CN" altLang="en-US" sz="2800" b="1" dirty="0">
                <a:solidFill>
                  <a:srgbClr val="FF0000"/>
                </a:solidFill>
                <a:latin typeface="黑体" panose="02010609060101010101" pitchFamily="49" charset="-122"/>
                <a:ea typeface="黑体" panose="02010609060101010101" pitchFamily="49" charset="-122"/>
                <a:sym typeface="+mn-ea"/>
              </a:rPr>
              <a:t>迫切要求</a:t>
            </a:r>
            <a:r>
              <a:rPr lang="zh-CN" altLang="en-US" sz="2800" b="1" dirty="0">
                <a:latin typeface="Arial" panose="020B0604020202020204" pitchFamily="34" charset="0"/>
                <a:ea typeface="宋体" panose="02010600030101010101" pitchFamily="2" charset="-122"/>
                <a:hlinkClick r:id="rId2" action="ppaction://hlinksldjump"/>
              </a:rPr>
              <a:t>进行土改</a:t>
            </a:r>
            <a:endParaRPr lang="zh-CN" altLang="en-US" sz="2800" b="1" dirty="0">
              <a:latin typeface="Arial" panose="020B0604020202020204" pitchFamily="34" charset="0"/>
              <a:ea typeface="宋体" panose="02010600030101010101" pitchFamily="2" charset="-122"/>
            </a:endParaRPr>
          </a:p>
        </p:txBody>
      </p:sp>
      <p:sp>
        <p:nvSpPr>
          <p:cNvPr id="17417" name="左大括号 17416"/>
          <p:cNvSpPr/>
          <p:nvPr/>
        </p:nvSpPr>
        <p:spPr>
          <a:xfrm>
            <a:off x="2162175" y="1611948"/>
            <a:ext cx="144463" cy="1366837"/>
          </a:xfrm>
          <a:prstGeom prst="leftBrace">
            <a:avLst>
              <a:gd name="adj1" fmla="val 78845"/>
              <a:gd name="adj2" fmla="val 50000"/>
            </a:avLst>
          </a:prstGeom>
          <a:solidFill>
            <a:schemeClr val="tx1"/>
          </a:solidFill>
          <a:ln w="6350">
            <a:noFill/>
          </a:ln>
        </p:spPr>
        <p:txBody>
          <a:bodyPr/>
          <a:lstStyle/>
          <a:p>
            <a:endParaRPr lang="zh-CN" altLang="en-US"/>
          </a:p>
        </p:txBody>
      </p:sp>
      <p:sp>
        <p:nvSpPr>
          <p:cNvPr id="17418" name="文本框 17417"/>
          <p:cNvSpPr txBox="1"/>
          <p:nvPr/>
        </p:nvSpPr>
        <p:spPr>
          <a:xfrm>
            <a:off x="2843213" y="2360930"/>
            <a:ext cx="3455987" cy="366713"/>
          </a:xfrm>
          <a:prstGeom prst="rect">
            <a:avLst/>
          </a:prstGeom>
          <a:noFill/>
          <a:ln w="9525">
            <a:noFill/>
          </a:ln>
        </p:spPr>
        <p:txBody>
          <a:bodyPr>
            <a:spAutoFit/>
          </a:bodyPr>
          <a:lstStyle/>
          <a:p>
            <a:pPr lvl="0">
              <a:spcBef>
                <a:spcPct val="50000"/>
              </a:spcBef>
            </a:pPr>
            <a:endParaRPr dirty="0">
              <a:latin typeface="Arial" panose="020B0604020202020204" pitchFamily="34" charset="0"/>
              <a:ea typeface="宋体" panose="02010600030101010101" pitchFamily="2" charset="-122"/>
            </a:endParaRPr>
          </a:p>
        </p:txBody>
      </p:sp>
      <p:sp>
        <p:nvSpPr>
          <p:cNvPr id="17419" name="文本框 17418"/>
          <p:cNvSpPr txBox="1"/>
          <p:nvPr/>
        </p:nvSpPr>
        <p:spPr>
          <a:xfrm>
            <a:off x="2325688" y="1844358"/>
            <a:ext cx="6372225" cy="1373187"/>
          </a:xfrm>
          <a:prstGeom prst="rect">
            <a:avLst/>
          </a:prstGeom>
          <a:noFill/>
          <a:ln w="9525">
            <a:noFill/>
          </a:ln>
        </p:spPr>
        <p:txBody>
          <a:bodyPr>
            <a:spAutoFit/>
          </a:bodyPr>
          <a:lstStyle/>
          <a:p>
            <a:pPr lvl="0"/>
            <a:r>
              <a:rPr lang="en-US" altLang="zh-CN" sz="2800" b="1" dirty="0">
                <a:solidFill>
                  <a:srgbClr val="FF0000"/>
                </a:solidFill>
                <a:latin typeface="Arial" panose="020B0604020202020204" pitchFamily="34" charset="0"/>
                <a:ea typeface="宋体" panose="02010600030101010101" pitchFamily="2" charset="-122"/>
              </a:rPr>
              <a:t>1950</a:t>
            </a:r>
            <a:r>
              <a:rPr lang="zh-CN" altLang="en-US" sz="2800" b="1" dirty="0">
                <a:solidFill>
                  <a:srgbClr val="FF0000"/>
                </a:solidFill>
                <a:latin typeface="Arial" panose="020B0604020202020204" pitchFamily="34" charset="0"/>
                <a:ea typeface="宋体" panose="02010600030101010101" pitchFamily="2" charset="-122"/>
              </a:rPr>
              <a:t>年</a:t>
            </a:r>
            <a:r>
              <a:rPr lang="zh-CN" altLang="en-US" sz="2800" b="1" dirty="0">
                <a:latin typeface="Arial" panose="020B0604020202020204" pitchFamily="34" charset="0"/>
                <a:ea typeface="宋体" panose="02010600030101010101" pitchFamily="2" charset="-122"/>
              </a:rPr>
              <a:t>颁布</a:t>
            </a:r>
          </a:p>
          <a:p>
            <a:pPr lvl="0"/>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hlinkClick r:id="rId3" action="ppaction://hlinksldjump"/>
              </a:rPr>
              <a:t>《</a:t>
            </a:r>
            <a:r>
              <a:rPr lang="zh-CN" altLang="en-US" sz="2800" b="1" dirty="0">
                <a:latin typeface="Arial" panose="020B0604020202020204" pitchFamily="34" charset="0"/>
                <a:ea typeface="宋体" panose="02010600030101010101" pitchFamily="2" charset="-122"/>
                <a:hlinkClick r:id="rId3" action="ppaction://hlinksldjump"/>
              </a:rPr>
              <a:t>中华人民共和国土地改革法</a:t>
            </a:r>
            <a:r>
              <a:rPr lang="en-US" altLang="zh-CN" sz="2800" b="1">
                <a:latin typeface="Arial" panose="020B0604020202020204" pitchFamily="34" charset="0"/>
                <a:ea typeface="宋体" panose="02010600030101010101" pitchFamily="2" charset="-122"/>
                <a:hlinkClick r:id="rId3" action="ppaction://hlinksldjump"/>
              </a:rPr>
              <a:t>》</a:t>
            </a:r>
            <a:endParaRPr lang="en-US" altLang="zh-CN" sz="2800" b="1">
              <a:latin typeface="Arial" panose="020B0604020202020204" pitchFamily="34" charset="0"/>
              <a:ea typeface="宋体" panose="02010600030101010101" pitchFamily="2" charset="-122"/>
            </a:endParaRPr>
          </a:p>
          <a:p>
            <a:pPr lvl="0"/>
            <a:r>
              <a:rPr lang="en-US" altLang="zh-CN" sz="2800" b="1" dirty="0">
                <a:latin typeface="Arial" panose="020B0604020202020204" pitchFamily="34" charset="0"/>
                <a:ea typeface="宋体" panose="02010600030101010101" pitchFamily="2" charset="-122"/>
              </a:rPr>
              <a:t>1950</a:t>
            </a:r>
            <a:r>
              <a:rPr lang="zh-CN" altLang="en-US" sz="2800" b="1" dirty="0">
                <a:latin typeface="Arial" panose="020B0604020202020204" pitchFamily="34" charset="0"/>
                <a:ea typeface="宋体" panose="02010600030101010101" pitchFamily="2" charset="-122"/>
              </a:rPr>
              <a:t>年冬，全国分批进行土地改革</a:t>
            </a:r>
          </a:p>
        </p:txBody>
      </p:sp>
      <p:sp>
        <p:nvSpPr>
          <p:cNvPr id="17420" name="文本框 17419"/>
          <p:cNvSpPr txBox="1"/>
          <p:nvPr/>
        </p:nvSpPr>
        <p:spPr>
          <a:xfrm>
            <a:off x="2162175" y="3320098"/>
            <a:ext cx="6732588" cy="519112"/>
          </a:xfrm>
          <a:prstGeom prst="rect">
            <a:avLst/>
          </a:prstGeom>
          <a:noFill/>
          <a:ln w="9525">
            <a:noFill/>
          </a:ln>
        </p:spPr>
        <p:txBody>
          <a:bodyPr>
            <a:spAutoFit/>
          </a:bodyPr>
          <a:lstStyle/>
          <a:p>
            <a:pPr lvl="0">
              <a:spcBef>
                <a:spcPct val="50000"/>
              </a:spcBef>
            </a:pPr>
            <a:r>
              <a:rPr lang="zh-CN" altLang="en-US" sz="2800" b="1" dirty="0">
                <a:latin typeface="Arial" panose="020B0604020202020204" pitchFamily="34" charset="0"/>
                <a:ea typeface="宋体" panose="02010600030101010101" pitchFamily="2" charset="-122"/>
                <a:hlinkClick r:id="rId4" action="ppaction://hlinksldjump"/>
              </a:rPr>
              <a:t>到</a:t>
            </a:r>
            <a:r>
              <a:rPr lang="en-US" altLang="zh-CN" sz="2800" b="1" dirty="0">
                <a:latin typeface="Arial" panose="020B0604020202020204" pitchFamily="34" charset="0"/>
                <a:ea typeface="宋体" panose="02010600030101010101" pitchFamily="2" charset="-122"/>
                <a:hlinkClick r:id="rId4" action="ppaction://hlinksldjump"/>
              </a:rPr>
              <a:t>1952</a:t>
            </a:r>
            <a:r>
              <a:rPr lang="zh-CN" altLang="en-US" sz="2800" b="1" dirty="0">
                <a:latin typeface="Arial" panose="020B0604020202020204" pitchFamily="34" charset="0"/>
                <a:ea typeface="宋体" panose="02010600030101010101" pitchFamily="2" charset="-122"/>
                <a:hlinkClick r:id="rId4" action="ppaction://hlinksldjump"/>
              </a:rPr>
              <a:t>年底，</a:t>
            </a:r>
            <a:r>
              <a:rPr lang="zh-CN" altLang="en-US" sz="2800" b="1" dirty="0">
                <a:latin typeface="Arial" panose="020B0604020202020204" pitchFamily="34" charset="0"/>
                <a:ea typeface="宋体" panose="02010600030101010101" pitchFamily="2" charset="-122"/>
              </a:rPr>
              <a:t>全国大陆基本完成土地改革</a:t>
            </a:r>
          </a:p>
        </p:txBody>
      </p:sp>
      <p:sp>
        <p:nvSpPr>
          <p:cNvPr id="17421" name="左大括号 17420"/>
          <p:cNvSpPr/>
          <p:nvPr/>
        </p:nvSpPr>
        <p:spPr>
          <a:xfrm>
            <a:off x="1763395" y="4370070"/>
            <a:ext cx="121920" cy="2190115"/>
          </a:xfrm>
          <a:prstGeom prst="leftBrace">
            <a:avLst>
              <a:gd name="adj1" fmla="val 95513"/>
              <a:gd name="adj2" fmla="val 50000"/>
            </a:avLst>
          </a:prstGeom>
          <a:solidFill>
            <a:schemeClr val="tx1"/>
          </a:solidFill>
          <a:ln w="6350">
            <a:noFill/>
          </a:ln>
        </p:spPr>
        <p:txBody>
          <a:bodyPr/>
          <a:lstStyle/>
          <a:p>
            <a:endParaRPr lang="zh-CN" altLang="en-US"/>
          </a:p>
        </p:txBody>
      </p:sp>
      <p:sp>
        <p:nvSpPr>
          <p:cNvPr id="17425" name="矩形 17424"/>
          <p:cNvSpPr/>
          <p:nvPr/>
        </p:nvSpPr>
        <p:spPr>
          <a:xfrm>
            <a:off x="793750" y="4673600"/>
            <a:ext cx="1512888" cy="641350"/>
          </a:xfrm>
          <a:prstGeom prst="rect">
            <a:avLst/>
          </a:prstGeom>
          <a:noFill/>
          <a:ln w="9525">
            <a:noFill/>
          </a:ln>
        </p:spPr>
        <p:txBody>
          <a:bodyPr>
            <a:spAutoFit/>
          </a:bodyPr>
          <a:lstStyle/>
          <a:p>
            <a:pPr lvl="0"/>
            <a:r>
              <a:rPr lang="zh-CN" altLang="en-US" sz="3600" b="1" dirty="0">
                <a:latin typeface="Arial" panose="020B0604020202020204" pitchFamily="34" charset="0"/>
                <a:ea typeface="宋体" panose="02010600030101010101" pitchFamily="2" charset="-122"/>
              </a:rPr>
              <a:t>意义</a:t>
            </a:r>
          </a:p>
        </p:txBody>
      </p:sp>
      <p:sp>
        <p:nvSpPr>
          <p:cNvPr id="2" name="文本框 1"/>
          <p:cNvSpPr txBox="1"/>
          <p:nvPr/>
        </p:nvSpPr>
        <p:spPr>
          <a:xfrm>
            <a:off x="4316095" y="15875"/>
            <a:ext cx="2019300" cy="460375"/>
          </a:xfrm>
          <a:prstGeom prst="rect">
            <a:avLst/>
          </a:prstGeom>
          <a:noFill/>
        </p:spPr>
        <p:txBody>
          <a:bodyPr wrap="none" rtlCol="0" anchor="t">
            <a:spAutoFit/>
          </a:bodyPr>
          <a:lstStyle/>
          <a:p>
            <a:r>
              <a:rPr lang="zh-CN" altLang="en-US" sz="2400" b="1" dirty="0">
                <a:sym typeface="+mn-ea"/>
              </a:rPr>
              <a:t>（</a:t>
            </a:r>
            <a:r>
              <a:rPr lang="zh-CN" altLang="en-US" sz="2400" b="1" dirty="0">
                <a:solidFill>
                  <a:srgbClr val="FF0000"/>
                </a:solidFill>
                <a:sym typeface="+mn-ea"/>
              </a:rPr>
              <a:t>根本原因</a:t>
            </a:r>
            <a:r>
              <a:rPr lang="zh-CN" altLang="en-US" sz="2400" b="1" dirty="0">
                <a:sym typeface="+mn-ea"/>
              </a:rPr>
              <a:t>）</a:t>
            </a:r>
          </a:p>
        </p:txBody>
      </p:sp>
      <p:sp>
        <p:nvSpPr>
          <p:cNvPr id="3" name="文本框 2"/>
          <p:cNvSpPr txBox="1"/>
          <p:nvPr/>
        </p:nvSpPr>
        <p:spPr>
          <a:xfrm>
            <a:off x="1885315" y="4104005"/>
            <a:ext cx="6812915" cy="822960"/>
          </a:xfrm>
          <a:prstGeom prst="rect">
            <a:avLst/>
          </a:prstGeom>
          <a:noFill/>
        </p:spPr>
        <p:txBody>
          <a:bodyPr wrap="square" rtlCol="0" anchor="t">
            <a:spAutoFit/>
          </a:bodyPr>
          <a:lstStyle/>
          <a:p>
            <a:r>
              <a:rPr lang="zh-CN" altLang="en-US" sz="2400" b="1" dirty="0">
                <a:solidFill>
                  <a:srgbClr val="000099"/>
                </a:solidFill>
                <a:latin typeface="迷你简毡笔黑" pitchFamily="65" charset="-122"/>
                <a:ea typeface="迷你简毡笔黑" pitchFamily="65" charset="-122"/>
                <a:sym typeface="Wingdings" panose="05000000000000000000" charset="0"/>
              </a:rPr>
              <a:t>彻底</a:t>
            </a:r>
            <a:r>
              <a:rPr lang="zh-CN" altLang="en-US" sz="2400" b="1" dirty="0">
                <a:solidFill>
                  <a:srgbClr val="000099"/>
                </a:solidFill>
                <a:latin typeface="迷你简毡笔黑" pitchFamily="65" charset="-122"/>
                <a:ea typeface="迷你简毡笔黑" pitchFamily="65" charset="-122"/>
                <a:sym typeface="+mn-ea"/>
              </a:rPr>
              <a:t>摧毁了在我国存在两千多年的封建土地制度，地主阶级被消灭。</a:t>
            </a:r>
            <a:endParaRPr lang="zh-CN" altLang="en-US" sz="2400"/>
          </a:p>
        </p:txBody>
      </p:sp>
      <p:sp>
        <p:nvSpPr>
          <p:cNvPr id="4" name="文本框 3"/>
          <p:cNvSpPr txBox="1"/>
          <p:nvPr/>
        </p:nvSpPr>
        <p:spPr>
          <a:xfrm>
            <a:off x="1885315" y="4796790"/>
            <a:ext cx="6756400" cy="518160"/>
          </a:xfrm>
          <a:prstGeom prst="rect">
            <a:avLst/>
          </a:prstGeom>
          <a:noFill/>
        </p:spPr>
        <p:txBody>
          <a:bodyPr wrap="none" rtlCol="0" anchor="t">
            <a:spAutoFit/>
          </a:bodyPr>
          <a:lstStyle/>
          <a:p>
            <a:pPr lvl="0"/>
            <a:r>
              <a:rPr lang="zh-CN" altLang="en-US" sz="2400" b="1" dirty="0">
                <a:solidFill>
                  <a:srgbClr val="000099"/>
                </a:solidFill>
                <a:latin typeface="迷你简毡笔黑" pitchFamily="65" charset="-122"/>
                <a:ea typeface="迷你简毡笔黑" pitchFamily="65" charset="-122"/>
                <a:sym typeface="Wingdings" panose="05000000000000000000" charset="0"/>
              </a:rPr>
              <a:t></a:t>
            </a:r>
            <a:r>
              <a:rPr lang="zh-CN" altLang="en-US" sz="2400" b="1" dirty="0">
                <a:solidFill>
                  <a:srgbClr val="000099"/>
                </a:solidFill>
                <a:latin typeface="迷你简毡笔黑" pitchFamily="65" charset="-122"/>
                <a:ea typeface="迷你简毡笔黑" pitchFamily="65" charset="-122"/>
                <a:sym typeface="+mn-ea"/>
              </a:rPr>
              <a:t>农民成为土地的主人，生产积极性大大提高。</a:t>
            </a:r>
            <a:r>
              <a:rPr lang="zh-CN" altLang="en-US" sz="2800" b="1" dirty="0">
                <a:solidFill>
                  <a:srgbClr val="000099"/>
                </a:solidFill>
                <a:latin typeface="迷你简毡笔黑" pitchFamily="65" charset="-122"/>
                <a:ea typeface="迷你简毡笔黑" pitchFamily="65" charset="-122"/>
                <a:sym typeface="+mn-ea"/>
              </a:rPr>
              <a:t> </a:t>
            </a:r>
            <a:endParaRPr lang="zh-CN" altLang="en-US" sz="2800"/>
          </a:p>
        </p:txBody>
      </p:sp>
      <p:sp>
        <p:nvSpPr>
          <p:cNvPr id="5" name="文本框 4"/>
          <p:cNvSpPr txBox="1"/>
          <p:nvPr/>
        </p:nvSpPr>
        <p:spPr>
          <a:xfrm>
            <a:off x="1885315" y="5314950"/>
            <a:ext cx="6880225" cy="460375"/>
          </a:xfrm>
          <a:prstGeom prst="rect">
            <a:avLst/>
          </a:prstGeom>
          <a:noFill/>
        </p:spPr>
        <p:txBody>
          <a:bodyPr wrap="square" rtlCol="0" anchor="t">
            <a:spAutoFit/>
          </a:bodyPr>
          <a:lstStyle/>
          <a:p>
            <a:pPr lvl="0" algn="l"/>
            <a:r>
              <a:rPr lang="zh-CN" altLang="en-US" sz="2400" b="1" dirty="0">
                <a:solidFill>
                  <a:srgbClr val="800000"/>
                </a:solidFill>
                <a:ea typeface="迷你简毡笔黑" pitchFamily="65" charset="-122"/>
                <a:sym typeface="Wingdings" panose="05000000000000000000" charset="0"/>
              </a:rPr>
              <a:t>使人民政权更加巩固，</a:t>
            </a:r>
            <a:r>
              <a:rPr lang="zh-CN" altLang="en-US" sz="2400" b="1" dirty="0">
                <a:solidFill>
                  <a:srgbClr val="800000"/>
                </a:solidFill>
                <a:ea typeface="迷你简毡笔黑" pitchFamily="65" charset="-122"/>
                <a:sym typeface="+mn-ea"/>
              </a:rPr>
              <a:t>大大解放了农村生产力</a:t>
            </a:r>
            <a:endParaRPr lang="zh-CN" altLang="en-US" sz="2400"/>
          </a:p>
        </p:txBody>
      </p:sp>
      <p:sp>
        <p:nvSpPr>
          <p:cNvPr id="6" name="文本框 5"/>
          <p:cNvSpPr txBox="1"/>
          <p:nvPr/>
        </p:nvSpPr>
        <p:spPr>
          <a:xfrm>
            <a:off x="1885315" y="5775325"/>
            <a:ext cx="7118350" cy="953135"/>
          </a:xfrm>
          <a:prstGeom prst="rect">
            <a:avLst/>
          </a:prstGeom>
          <a:noFill/>
        </p:spPr>
        <p:txBody>
          <a:bodyPr wrap="square" rtlCol="0" anchor="t">
            <a:spAutoFit/>
          </a:bodyPr>
          <a:lstStyle/>
          <a:p>
            <a:pPr lvl="0" algn="l">
              <a:spcBef>
                <a:spcPct val="50000"/>
              </a:spcBef>
            </a:pPr>
            <a:r>
              <a:rPr lang="zh-CN" altLang="en-US" sz="2800" b="1" dirty="0">
                <a:solidFill>
                  <a:srgbClr val="000099"/>
                </a:solidFill>
                <a:ea typeface="黑体" panose="02010609060101010101" pitchFamily="49" charset="-122"/>
                <a:sym typeface="+mn-ea"/>
              </a:rPr>
              <a:t>④</a:t>
            </a:r>
            <a:r>
              <a:rPr lang="zh-CN" altLang="en-US" sz="2800" b="1" dirty="0">
                <a:solidFill>
                  <a:srgbClr val="800000"/>
                </a:solidFill>
                <a:ea typeface="迷你简毡笔黑" pitchFamily="65" charset="-122"/>
                <a:sym typeface="+mn-ea"/>
              </a:rPr>
              <a:t>促进农业生产恢复和发展，</a:t>
            </a:r>
            <a:r>
              <a:rPr lang="zh-CN" altLang="en-US" sz="2800" b="1" dirty="0">
                <a:solidFill>
                  <a:srgbClr val="000099"/>
                </a:solidFill>
                <a:ea typeface="黑体" panose="02010609060101010101" pitchFamily="49" charset="-122"/>
                <a:sym typeface="+mn-ea"/>
              </a:rPr>
              <a:t>为国家</a:t>
            </a:r>
            <a:r>
              <a:rPr lang="zh-CN" altLang="en-US" sz="2800" b="1" dirty="0">
                <a:solidFill>
                  <a:srgbClr val="C00000"/>
                </a:solidFill>
                <a:ea typeface="黑体" panose="02010609060101010101" pitchFamily="49" charset="-122"/>
                <a:sym typeface="+mn-ea"/>
              </a:rPr>
              <a:t>工业化</a:t>
            </a:r>
            <a:r>
              <a:rPr lang="zh-CN" altLang="en-US" sz="2800" b="1" dirty="0">
                <a:solidFill>
                  <a:srgbClr val="000099"/>
                </a:solidFill>
                <a:ea typeface="黑体" panose="02010609060101010101" pitchFamily="49" charset="-122"/>
                <a:sym typeface="+mn-ea"/>
              </a:rPr>
              <a:t>建设准备条件</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416"/>
                                        </p:tgtEl>
                                        <p:attrNameLst>
                                          <p:attrName>style.visibility</p:attrName>
                                        </p:attrNameLst>
                                      </p:cBhvr>
                                      <p:to>
                                        <p:strVal val="visible"/>
                                      </p:to>
                                    </p:set>
                                    <p:animEffect transition="in" filter="diamond(in)">
                                      <p:cBhvr>
                                        <p:cTn id="7" dur="2000"/>
                                        <p:tgtEl>
                                          <p:spTgt spid="1741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7419"/>
                                        </p:tgtEl>
                                        <p:attrNameLst>
                                          <p:attrName>style.visibility</p:attrName>
                                        </p:attrNameLst>
                                      </p:cBhvr>
                                      <p:to>
                                        <p:strVal val="visible"/>
                                      </p:to>
                                    </p:set>
                                    <p:animEffect transition="in" filter="diamond(in)">
                                      <p:cBhvr>
                                        <p:cTn id="12" dur="2000"/>
                                        <p:tgtEl>
                                          <p:spTgt spid="1741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7420"/>
                                        </p:tgtEl>
                                        <p:attrNameLst>
                                          <p:attrName>style.visibility</p:attrName>
                                        </p:attrNameLst>
                                      </p:cBhvr>
                                      <p:to>
                                        <p:strVal val="visible"/>
                                      </p:to>
                                    </p:set>
                                    <p:animEffect transition="in" filter="checkerboard(across)">
                                      <p:cBhvr>
                                        <p:cTn id="17" dur="500"/>
                                        <p:tgtEl>
                                          <p:spTgt spid="174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500"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6" grpId="0" bldLvl="0" animBg="1"/>
      <p:bldP spid="17419" grpId="0"/>
      <p:bldP spid="17420" grpId="0"/>
      <p:bldP spid="3" grpId="0"/>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文本框 4103"/>
          <p:cNvSpPr txBox="1"/>
          <p:nvPr/>
        </p:nvSpPr>
        <p:spPr>
          <a:xfrm>
            <a:off x="0" y="0"/>
            <a:ext cx="1295400" cy="398463"/>
          </a:xfrm>
          <a:prstGeom prst="rect">
            <a:avLst/>
          </a:prstGeom>
          <a:noFill/>
          <a:ln w="9525">
            <a:noFill/>
          </a:ln>
        </p:spPr>
        <p:txBody>
          <a:bodyPr lIns="90170" tIns="46990" rIns="90170" bIns="46990">
            <a:spAutoFit/>
          </a:bodyPr>
          <a:lstStyle/>
          <a:p>
            <a:pPr>
              <a:buFont typeface="Arial" panose="020B0604020202020204" pitchFamily="34" charset="0"/>
              <a:buNone/>
            </a:pPr>
            <a:r>
              <a:rPr lang="zh-CN" altLang="zh-CN" sz="2000" b="1" dirty="0">
                <a:solidFill>
                  <a:srgbClr val="006666"/>
                </a:solidFill>
                <a:latin typeface="Arial" panose="020B0604020202020204" pitchFamily="34" charset="0"/>
                <a:ea typeface="方正姚体" panose="02010601030101010101" pitchFamily="2" charset="-122"/>
              </a:rPr>
              <a:t>随堂训练</a:t>
            </a:r>
          </a:p>
        </p:txBody>
      </p:sp>
      <p:pic>
        <p:nvPicPr>
          <p:cNvPr id="21507" name="Picture 4" descr="C:\Users\ADMINI~1\AppData\Local\Temp\ksohtml\wps5F02.tmp.jpg"/>
          <p:cNvPicPr>
            <a:picLocks noChangeAspect="1"/>
          </p:cNvPicPr>
          <p:nvPr/>
        </p:nvPicPr>
        <p:blipFill>
          <a:blip r:embed="rId3"/>
          <a:stretch>
            <a:fillRect/>
          </a:stretch>
        </p:blipFill>
        <p:spPr>
          <a:xfrm>
            <a:off x="4572000" y="-152400"/>
            <a:ext cx="19050" cy="19050"/>
          </a:xfrm>
          <a:prstGeom prst="rect">
            <a:avLst/>
          </a:prstGeom>
          <a:noFill/>
          <a:ln w="9525">
            <a:noFill/>
          </a:ln>
        </p:spPr>
      </p:pic>
      <p:sp>
        <p:nvSpPr>
          <p:cNvPr id="21508" name="文本框 1"/>
          <p:cNvSpPr txBox="1"/>
          <p:nvPr/>
        </p:nvSpPr>
        <p:spPr>
          <a:xfrm>
            <a:off x="145415" y="245110"/>
            <a:ext cx="9466580" cy="3634740"/>
          </a:xfrm>
          <a:prstGeom prst="rect">
            <a:avLst/>
          </a:prstGeom>
          <a:noFill/>
          <a:ln w="9525">
            <a:noFill/>
          </a:ln>
        </p:spPr>
        <p:txBody>
          <a:bodyPr wrap="square">
            <a:spAutoFit/>
          </a:bodyPr>
          <a:lstStyle/>
          <a:p>
            <a:pPr>
              <a:lnSpc>
                <a:spcPct val="120000"/>
              </a:lnSpc>
              <a:buFont typeface="Arial" panose="020B0604020202020204" pitchFamily="34" charset="0"/>
              <a:buNone/>
            </a:pPr>
            <a:r>
              <a:rPr lang="en-US" altLang="zh-CN" sz="3200" b="1" dirty="0">
                <a:latin typeface="黑体" panose="02010609060101010101" pitchFamily="49" charset="-122"/>
                <a:ea typeface="黑体" panose="02010609060101010101" pitchFamily="49" charset="-122"/>
              </a:rPr>
              <a:t>1.</a:t>
            </a:r>
            <a:r>
              <a:rPr lang="zh-CN" altLang="en-US" sz="3200" b="1" dirty="0">
                <a:latin typeface="黑体" panose="02010609060101010101" pitchFamily="49" charset="-122"/>
                <a:ea typeface="黑体" panose="02010609060101010101" pitchFamily="49" charset="-122"/>
              </a:rPr>
              <a:t>下列对新中国成立初期土地改革的表述</a:t>
            </a:r>
            <a:r>
              <a:rPr lang="en-US" altLang="zh-CN" sz="3200" b="1" dirty="0">
                <a:latin typeface="黑体" panose="02010609060101010101" pitchFamily="49" charset="-122"/>
                <a:ea typeface="黑体" panose="02010609060101010101" pitchFamily="49" charset="-122"/>
              </a:rPr>
              <a:t>,</a:t>
            </a:r>
          </a:p>
          <a:p>
            <a:pPr>
              <a:lnSpc>
                <a:spcPct val="120000"/>
              </a:lnSpc>
              <a:buFont typeface="Arial" panose="020B0604020202020204" pitchFamily="34" charset="0"/>
              <a:buNone/>
            </a:pPr>
            <a:r>
              <a:rPr lang="zh-CN" altLang="en-US" sz="3200" b="1" dirty="0">
                <a:latin typeface="黑体" panose="02010609060101010101" pitchFamily="49" charset="-122"/>
                <a:ea typeface="黑体" panose="02010609060101010101" pitchFamily="49" charset="-122"/>
              </a:rPr>
              <a:t>正确的是(    )</a:t>
            </a:r>
          </a:p>
          <a:p>
            <a:pPr>
              <a:lnSpc>
                <a:spcPct val="120000"/>
              </a:lnSpc>
              <a:buFont typeface="Arial" panose="020B0604020202020204" pitchFamily="34" charset="0"/>
              <a:buNone/>
            </a:pPr>
            <a:r>
              <a:rPr lang="zh-CN" altLang="en-US" sz="3200" b="1" dirty="0">
                <a:latin typeface="黑体" panose="02010609060101010101" pitchFamily="49" charset="-122"/>
                <a:ea typeface="黑体" panose="02010609060101010101" pitchFamily="49" charset="-122"/>
              </a:rPr>
              <a:t>  A</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标志着社会主义制度在农村的确立</a:t>
            </a:r>
          </a:p>
          <a:p>
            <a:pPr>
              <a:lnSpc>
                <a:spcPct val="120000"/>
              </a:lnSpc>
              <a:buFont typeface="Arial" panose="020B0604020202020204" pitchFamily="34" charset="0"/>
              <a:buNone/>
            </a:pPr>
            <a:r>
              <a:rPr lang="zh-CN" altLang="en-US" sz="3200" b="1" dirty="0">
                <a:latin typeface="黑体" panose="02010609060101010101" pitchFamily="49" charset="-122"/>
                <a:ea typeface="黑体" panose="02010609060101010101" pitchFamily="49" charset="-122"/>
              </a:rPr>
              <a:t>  B</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建立了社会主义性质的集体所有制</a:t>
            </a:r>
          </a:p>
          <a:p>
            <a:pPr>
              <a:lnSpc>
                <a:spcPct val="120000"/>
              </a:lnSpc>
              <a:buFont typeface="Arial" panose="020B0604020202020204" pitchFamily="34" charset="0"/>
              <a:buNone/>
            </a:pPr>
            <a:r>
              <a:rPr lang="zh-CN" altLang="en-US" sz="3200" b="1" dirty="0">
                <a:latin typeface="黑体" panose="02010609060101010101" pitchFamily="49" charset="-122"/>
                <a:ea typeface="黑体" panose="02010609060101010101" pitchFamily="49" charset="-122"/>
              </a:rPr>
              <a:t>  C</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到1952年底，全国土地改革基本完成</a:t>
            </a:r>
          </a:p>
          <a:p>
            <a:pPr>
              <a:lnSpc>
                <a:spcPct val="120000"/>
              </a:lnSpc>
              <a:buFont typeface="Arial" panose="020B0604020202020204" pitchFamily="34" charset="0"/>
              <a:buNone/>
            </a:pPr>
            <a:r>
              <a:rPr lang="zh-CN" altLang="en-US" sz="3200" b="1" dirty="0">
                <a:latin typeface="黑体" panose="02010609060101010101" pitchFamily="49" charset="-122"/>
                <a:ea typeface="黑体" panose="02010609060101010101" pitchFamily="49" charset="-122"/>
              </a:rPr>
              <a:t>  D</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根本上改变了农村的生产关系</a:t>
            </a:r>
            <a:endParaRPr lang="zh-CN" altLang="en-US" sz="3200" dirty="0">
              <a:latin typeface="黑体" panose="02010609060101010101" pitchFamily="49" charset="-122"/>
              <a:ea typeface="黑体" panose="02010609060101010101" pitchFamily="49" charset="-122"/>
            </a:endParaRPr>
          </a:p>
        </p:txBody>
      </p:sp>
      <p:sp>
        <p:nvSpPr>
          <p:cNvPr id="9" name="Rectangle 13"/>
          <p:cNvSpPr/>
          <p:nvPr/>
        </p:nvSpPr>
        <p:spPr>
          <a:xfrm>
            <a:off x="1989773" y="526733"/>
            <a:ext cx="474662" cy="1106487"/>
          </a:xfrm>
          <a:prstGeom prst="rect">
            <a:avLst/>
          </a:prstGeom>
          <a:noFill/>
          <a:ln w="9525">
            <a:noFill/>
          </a:ln>
        </p:spPr>
        <p:txBody>
          <a:bodyPr wrap="none" lIns="0" tIns="0" rIns="0" bIns="0" anchor="ctr" anchorCtr="1">
            <a:spAutoFit/>
          </a:bodyPr>
          <a:lstStyle/>
          <a:p>
            <a:pPr algn="ctr">
              <a:buFont typeface="Arial" panose="020B0604020202020204" pitchFamily="34" charset="0"/>
              <a:buNone/>
            </a:pPr>
            <a:r>
              <a:rPr lang="en-US" altLang="zh-CN" sz="7200" dirty="0">
                <a:solidFill>
                  <a:srgbClr val="FF0000"/>
                </a:solidFill>
                <a:latin typeface="华文隶书" panose="02010800040101010101" pitchFamily="2" charset="-122"/>
                <a:ea typeface="华文隶书" panose="02010800040101010101" pitchFamily="2" charset="-122"/>
              </a:rPr>
              <a:t>C</a:t>
            </a:r>
          </a:p>
        </p:txBody>
      </p:sp>
      <p:sp>
        <p:nvSpPr>
          <p:cNvPr id="22530" name="文本框 1"/>
          <p:cNvSpPr txBox="1"/>
          <p:nvPr/>
        </p:nvSpPr>
        <p:spPr>
          <a:xfrm>
            <a:off x="406400" y="3746818"/>
            <a:ext cx="7672388" cy="3044825"/>
          </a:xfrm>
          <a:prstGeom prst="rect">
            <a:avLst/>
          </a:prstGeom>
          <a:noFill/>
          <a:ln w="9525">
            <a:noFill/>
          </a:ln>
        </p:spPr>
        <p:txBody>
          <a:bodyPr>
            <a:spAutoFit/>
          </a:bodyPr>
          <a:lstStyle/>
          <a:p>
            <a:pPr>
              <a:lnSpc>
                <a:spcPct val="120000"/>
              </a:lnSpc>
              <a:buFont typeface="Arial" panose="020B0604020202020204" pitchFamily="34" charset="0"/>
              <a:buNone/>
            </a:pPr>
            <a:r>
              <a:rPr lang="en-US" altLang="zh-CN" sz="3200" b="1" dirty="0">
                <a:latin typeface="黑体" panose="02010609060101010101" pitchFamily="49" charset="-122"/>
                <a:ea typeface="黑体" panose="02010609060101010101" pitchFamily="49" charset="-122"/>
              </a:rPr>
              <a:t>2</a:t>
            </a:r>
            <a:r>
              <a:rPr lang="zh-CN" altLang="en-US" sz="3200" b="1" dirty="0">
                <a:latin typeface="黑体" panose="02010609060101010101" pitchFamily="49" charset="-122"/>
                <a:ea typeface="黑体" panose="02010609060101010101" pitchFamily="49" charset="-122"/>
              </a:rPr>
              <a:t>.土地改革完成后，我国废除了（   ）</a:t>
            </a:r>
          </a:p>
          <a:p>
            <a:pPr>
              <a:lnSpc>
                <a:spcPct val="120000"/>
              </a:lnSpc>
              <a:buFont typeface="Arial" panose="020B0604020202020204" pitchFamily="34" charset="0"/>
              <a:buNone/>
            </a:pPr>
            <a:r>
              <a:rPr lang="zh-CN" altLang="en-US" sz="3200" b="1" dirty="0">
                <a:latin typeface="黑体" panose="02010609060101010101" pitchFamily="49" charset="-122"/>
                <a:ea typeface="黑体" panose="02010609060101010101" pitchFamily="49" charset="-122"/>
              </a:rPr>
              <a:t>  A.资本主义剥削土地制度             </a:t>
            </a:r>
          </a:p>
          <a:p>
            <a:pPr>
              <a:lnSpc>
                <a:spcPct val="120000"/>
              </a:lnSpc>
              <a:buFont typeface="Arial" panose="020B0604020202020204" pitchFamily="34" charset="0"/>
              <a:buNone/>
            </a:pPr>
            <a:r>
              <a:rPr lang="zh-CN" altLang="en-US" sz="3200" b="1" dirty="0">
                <a:latin typeface="黑体" panose="02010609060101010101" pitchFamily="49" charset="-122"/>
                <a:ea typeface="黑体" panose="02010609060101010101" pitchFamily="49" charset="-122"/>
              </a:rPr>
              <a:t>  B.封建剥削土地制度</a:t>
            </a:r>
          </a:p>
          <a:p>
            <a:pPr>
              <a:lnSpc>
                <a:spcPct val="120000"/>
              </a:lnSpc>
              <a:buFont typeface="Arial" panose="020B0604020202020204" pitchFamily="34" charset="0"/>
              <a:buNone/>
            </a:pPr>
            <a:r>
              <a:rPr lang="zh-CN" altLang="en-US" sz="3200" b="1" dirty="0">
                <a:latin typeface="黑体" panose="02010609060101010101" pitchFamily="49" charset="-122"/>
                <a:ea typeface="黑体" panose="02010609060101010101" pitchFamily="49" charset="-122"/>
              </a:rPr>
              <a:t>  C.土地私有制			</a:t>
            </a:r>
          </a:p>
          <a:p>
            <a:pPr>
              <a:lnSpc>
                <a:spcPct val="120000"/>
              </a:lnSpc>
              <a:buFont typeface="Arial" panose="020B0604020202020204" pitchFamily="34" charset="0"/>
              <a:buNone/>
            </a:pPr>
            <a:r>
              <a:rPr lang="zh-CN" altLang="en-US" sz="3200" b="1" dirty="0">
                <a:latin typeface="黑体" panose="02010609060101010101" pitchFamily="49" charset="-122"/>
                <a:ea typeface="黑体" panose="02010609060101010101" pitchFamily="49" charset="-122"/>
              </a:rPr>
              <a:t>  D.封建剥削制度</a:t>
            </a:r>
            <a:endParaRPr lang="zh-CN" altLang="en-US" sz="3200" dirty="0">
              <a:latin typeface="黑体" panose="02010609060101010101" pitchFamily="49" charset="-122"/>
              <a:ea typeface="黑体" panose="02010609060101010101" pitchFamily="49" charset="-122"/>
            </a:endParaRPr>
          </a:p>
        </p:txBody>
      </p:sp>
      <p:sp>
        <p:nvSpPr>
          <p:cNvPr id="8" name="Rectangle 13"/>
          <p:cNvSpPr/>
          <p:nvPr/>
        </p:nvSpPr>
        <p:spPr>
          <a:xfrm>
            <a:off x="6451283" y="3429000"/>
            <a:ext cx="547687" cy="1108075"/>
          </a:xfrm>
          <a:prstGeom prst="rect">
            <a:avLst/>
          </a:prstGeom>
          <a:noFill/>
          <a:ln w="9525">
            <a:noFill/>
          </a:ln>
        </p:spPr>
        <p:txBody>
          <a:bodyPr wrap="none" lIns="0" tIns="0" rIns="0" bIns="0" anchor="ctr" anchorCtr="1">
            <a:spAutoFit/>
          </a:bodyPr>
          <a:lstStyle/>
          <a:p>
            <a:pPr algn="ctr">
              <a:buFont typeface="Arial" panose="020B0604020202020204" pitchFamily="34" charset="0"/>
              <a:buNone/>
            </a:pPr>
            <a:r>
              <a:rPr lang="en-US" altLang="zh-CN" sz="7200" dirty="0">
                <a:solidFill>
                  <a:srgbClr val="FF0000"/>
                </a:solidFill>
                <a:latin typeface="华文隶书" panose="02010800040101010101" pitchFamily="2" charset="-122"/>
                <a:ea typeface="华文隶书" panose="02010800040101010101" pitchFamily="2" charset="-122"/>
              </a:rPr>
              <a:t>B</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2530"/>
                                        </p:tgtEl>
                                        <p:attrNameLst>
                                          <p:attrName>style.visibility</p:attrName>
                                        </p:attrNameLst>
                                      </p:cBhvr>
                                      <p:to>
                                        <p:strVal val="visible"/>
                                      </p:to>
                                    </p:set>
                                    <p:animEffect transition="in" filter="wipe(down)">
                                      <p:cBhvr>
                                        <p:cTn id="12" dur="500"/>
                                        <p:tgtEl>
                                          <p:spTgt spid="2253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2530"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文本框 1"/>
          <p:cNvSpPr txBox="1"/>
          <p:nvPr/>
        </p:nvSpPr>
        <p:spPr>
          <a:xfrm>
            <a:off x="64770" y="326390"/>
            <a:ext cx="8984615" cy="2061210"/>
          </a:xfrm>
          <a:prstGeom prst="rect">
            <a:avLst/>
          </a:prstGeom>
          <a:noFill/>
          <a:ln w="9525">
            <a:noFill/>
          </a:ln>
        </p:spPr>
        <p:txBody>
          <a:bodyPr wrap="square">
            <a:spAutoFit/>
          </a:bodyPr>
          <a:lstStyle/>
          <a:p>
            <a:pPr>
              <a:buFont typeface="Arial" panose="020B0604020202020204" pitchFamily="34" charset="0"/>
              <a:buNone/>
            </a:pPr>
            <a:r>
              <a:rPr lang="en-US" altLang="zh-CN" sz="3200" b="1" dirty="0">
                <a:latin typeface="黑体" panose="02010609060101010101" pitchFamily="49" charset="-122"/>
                <a:ea typeface="黑体" panose="02010609060101010101" pitchFamily="49" charset="-122"/>
              </a:rPr>
              <a:t>3.</a:t>
            </a:r>
            <a:r>
              <a:rPr lang="zh-CN" altLang="en-US" sz="3200" b="1" dirty="0">
                <a:latin typeface="黑体" panose="02010609060101010101" pitchFamily="49" charset="-122"/>
                <a:ea typeface="黑体" panose="02010609060101010101" pitchFamily="49" charset="-122"/>
              </a:rPr>
              <a:t>下列事件中，既巩固了政权，又促进了经济发展，为国家工业化创造了条件的是（    ）</a:t>
            </a:r>
          </a:p>
          <a:p>
            <a:pPr>
              <a:buFont typeface="Arial" panose="020B0604020202020204" pitchFamily="34" charset="0"/>
              <a:buNone/>
            </a:pPr>
            <a:r>
              <a:rPr lang="zh-CN" altLang="en-US" sz="3200" b="1" dirty="0">
                <a:latin typeface="黑体" panose="02010609060101010101" pitchFamily="49" charset="-122"/>
                <a:ea typeface="黑体" panose="02010609060101010101" pitchFamily="49" charset="-122"/>
              </a:rPr>
              <a:t>   </a:t>
            </a:r>
            <a:r>
              <a:rPr lang="en-US" altLang="zh-CN" sz="3200" b="1" dirty="0">
                <a:latin typeface="黑体" panose="02010609060101010101" pitchFamily="49" charset="-122"/>
                <a:ea typeface="黑体" panose="02010609060101010101" pitchFamily="49" charset="-122"/>
              </a:rPr>
              <a:t>A.</a:t>
            </a:r>
            <a:r>
              <a:rPr lang="zh-CN" altLang="en-US" sz="3200" b="1" dirty="0">
                <a:latin typeface="黑体" panose="02010609060101010101" pitchFamily="49" charset="-122"/>
                <a:ea typeface="黑体" panose="02010609060101010101" pitchFamily="49" charset="-122"/>
              </a:rPr>
              <a:t>和平解放西藏    </a:t>
            </a:r>
            <a:r>
              <a:rPr lang="en-US" altLang="zh-CN" sz="3200" b="1" dirty="0">
                <a:latin typeface="黑体" panose="02010609060101010101" pitchFamily="49" charset="-122"/>
                <a:ea typeface="黑体" panose="02010609060101010101" pitchFamily="49" charset="-122"/>
              </a:rPr>
              <a:t>B.</a:t>
            </a:r>
            <a:r>
              <a:rPr lang="zh-CN" altLang="en-US" sz="3200" b="1" dirty="0">
                <a:latin typeface="黑体" panose="02010609060101010101" pitchFamily="49" charset="-122"/>
                <a:ea typeface="黑体" panose="02010609060101010101" pitchFamily="49" charset="-122"/>
              </a:rPr>
              <a:t>土地改革  </a:t>
            </a:r>
          </a:p>
          <a:p>
            <a:pPr>
              <a:buFont typeface="Arial" panose="020B0604020202020204" pitchFamily="34" charset="0"/>
              <a:buNone/>
            </a:pPr>
            <a:r>
              <a:rPr lang="zh-CN" altLang="en-US" sz="3200" b="1" dirty="0">
                <a:latin typeface="黑体" panose="02010609060101010101" pitchFamily="49" charset="-122"/>
                <a:ea typeface="黑体" panose="02010609060101010101" pitchFamily="49" charset="-122"/>
              </a:rPr>
              <a:t>   </a:t>
            </a:r>
            <a:r>
              <a:rPr lang="en-US" altLang="zh-CN" sz="3200" b="1" dirty="0">
                <a:latin typeface="黑体" panose="02010609060101010101" pitchFamily="49" charset="-122"/>
                <a:ea typeface="黑体" panose="02010609060101010101" pitchFamily="49" charset="-122"/>
              </a:rPr>
              <a:t>C.</a:t>
            </a:r>
            <a:r>
              <a:rPr lang="zh-CN" altLang="en-US" sz="3200" b="1" dirty="0">
                <a:latin typeface="黑体" panose="02010609060101010101" pitchFamily="49" charset="-122"/>
                <a:ea typeface="黑体" panose="02010609060101010101" pitchFamily="49" charset="-122"/>
              </a:rPr>
              <a:t>抗美援朝  </a:t>
            </a:r>
            <a:r>
              <a:rPr lang="en-US" altLang="zh-CN" sz="3200" b="1" dirty="0">
                <a:latin typeface="黑体" panose="02010609060101010101" pitchFamily="49" charset="-122"/>
                <a:ea typeface="黑体" panose="02010609060101010101" pitchFamily="49" charset="-122"/>
              </a:rPr>
              <a:t>D.</a:t>
            </a:r>
            <a:r>
              <a:rPr lang="zh-CN" altLang="en-US" sz="3200" b="1" dirty="0">
                <a:latin typeface="黑体" panose="02010609060101010101" pitchFamily="49" charset="-122"/>
                <a:ea typeface="黑体" panose="02010609060101010101" pitchFamily="49" charset="-122"/>
              </a:rPr>
              <a:t>制定宪法</a:t>
            </a:r>
          </a:p>
        </p:txBody>
      </p:sp>
      <p:sp>
        <p:nvSpPr>
          <p:cNvPr id="8" name="Rectangle 13"/>
          <p:cNvSpPr/>
          <p:nvPr/>
        </p:nvSpPr>
        <p:spPr>
          <a:xfrm>
            <a:off x="6643702" y="642918"/>
            <a:ext cx="547687" cy="1108075"/>
          </a:xfrm>
          <a:prstGeom prst="rect">
            <a:avLst/>
          </a:prstGeom>
          <a:noFill/>
          <a:ln w="9525">
            <a:noFill/>
          </a:ln>
        </p:spPr>
        <p:txBody>
          <a:bodyPr wrap="none" lIns="0" tIns="0" rIns="0" bIns="0" anchor="ctr" anchorCtr="1">
            <a:spAutoFit/>
          </a:bodyPr>
          <a:lstStyle/>
          <a:p>
            <a:pPr algn="ctr">
              <a:buFont typeface="Arial" panose="020B0604020202020204" pitchFamily="34" charset="0"/>
              <a:buNone/>
            </a:pPr>
            <a:r>
              <a:rPr lang="en-US" altLang="zh-CN" sz="7200" dirty="0">
                <a:solidFill>
                  <a:srgbClr val="FF0000"/>
                </a:solidFill>
                <a:latin typeface="华文隶书" panose="02010800040101010101" pitchFamily="2" charset="-122"/>
                <a:ea typeface="华文隶书" panose="02010800040101010101" pitchFamily="2" charset="-122"/>
              </a:rPr>
              <a:t>B</a:t>
            </a:r>
          </a:p>
        </p:txBody>
      </p:sp>
      <p:sp>
        <p:nvSpPr>
          <p:cNvPr id="156674" name="Text Box 16"/>
          <p:cNvSpPr txBox="1"/>
          <p:nvPr/>
        </p:nvSpPr>
        <p:spPr>
          <a:xfrm>
            <a:off x="164148" y="2656205"/>
            <a:ext cx="8785225" cy="3709035"/>
          </a:xfrm>
          <a:prstGeom prst="rect">
            <a:avLst/>
          </a:prstGeom>
          <a:noFill/>
          <a:ln w="9525">
            <a:noFill/>
          </a:ln>
        </p:spPr>
        <p:txBody>
          <a:bodyPr>
            <a:spAutoFit/>
          </a:bodyPr>
          <a:lstStyle/>
          <a:p>
            <a:pPr lvl="0">
              <a:lnSpc>
                <a:spcPct val="105000"/>
              </a:lnSpc>
            </a:pPr>
            <a:r>
              <a:rPr lang="en-US" altLang="zh-CN" sz="3200" b="1" dirty="0">
                <a:solidFill>
                  <a:srgbClr val="000066"/>
                </a:solidFill>
                <a:latin typeface="黑体" panose="02010609060101010101" pitchFamily="49" charset="-122"/>
                <a:ea typeface="黑体" panose="02010609060101010101" pitchFamily="49" charset="-122"/>
              </a:rPr>
              <a:t>4</a:t>
            </a:r>
            <a:r>
              <a:rPr lang="zh-CN" altLang="en-US" sz="3200" b="1" dirty="0">
                <a:solidFill>
                  <a:schemeClr val="tx1"/>
                </a:solidFill>
                <a:latin typeface="黑体" panose="02010609060101010101" pitchFamily="49" charset="-122"/>
                <a:ea typeface="黑体" panose="02010609060101010101" pitchFamily="49" charset="-122"/>
              </a:rPr>
              <a:t>．新中国成立前，下列关于我国土地制度的说法不正确是（   ）</a:t>
            </a:r>
          </a:p>
          <a:p>
            <a:pPr lvl="0">
              <a:lnSpc>
                <a:spcPct val="105000"/>
              </a:lnSpc>
            </a:pPr>
            <a:r>
              <a:rPr lang="zh-CN" altLang="en-US" sz="3200" b="1" dirty="0">
                <a:solidFill>
                  <a:schemeClr val="tx1"/>
                </a:solidFill>
                <a:latin typeface="黑体" panose="02010609060101010101" pitchFamily="49" charset="-122"/>
                <a:ea typeface="黑体" panose="02010609060101010101" pitchFamily="49" charset="-122"/>
              </a:rPr>
              <a:t>   </a:t>
            </a:r>
            <a:r>
              <a:rPr lang="en-US" altLang="zh-CN" sz="3200" b="1" dirty="0">
                <a:solidFill>
                  <a:schemeClr val="tx1"/>
                </a:solidFill>
                <a:latin typeface="黑体" panose="02010609060101010101" pitchFamily="49" charset="-122"/>
                <a:ea typeface="黑体" panose="02010609060101010101" pitchFamily="49" charset="-122"/>
              </a:rPr>
              <a:t>A</a:t>
            </a:r>
            <a:r>
              <a:rPr lang="zh-CN" altLang="en-US" sz="3200" b="1" dirty="0">
                <a:solidFill>
                  <a:schemeClr val="tx1"/>
                </a:solidFill>
                <a:latin typeface="黑体" panose="02010609060101010101" pitchFamily="49" charset="-122"/>
                <a:ea typeface="黑体" panose="02010609060101010101" pitchFamily="49" charset="-122"/>
              </a:rPr>
              <a:t>．土地制度极不合理     </a:t>
            </a:r>
          </a:p>
          <a:p>
            <a:pPr lvl="0">
              <a:lnSpc>
                <a:spcPct val="105000"/>
              </a:lnSpc>
            </a:pPr>
            <a:r>
              <a:rPr lang="zh-CN" altLang="en-US" sz="3200" b="1" dirty="0">
                <a:solidFill>
                  <a:schemeClr val="tx1"/>
                </a:solidFill>
                <a:latin typeface="黑体" panose="02010609060101010101" pitchFamily="49" charset="-122"/>
                <a:ea typeface="黑体" panose="02010609060101010101" pitchFamily="49" charset="-122"/>
              </a:rPr>
              <a:t>   </a:t>
            </a:r>
            <a:r>
              <a:rPr lang="en-US" altLang="zh-CN" sz="3200" b="1" dirty="0">
                <a:solidFill>
                  <a:schemeClr val="tx1"/>
                </a:solidFill>
                <a:latin typeface="黑体" panose="02010609060101010101" pitchFamily="49" charset="-122"/>
                <a:ea typeface="黑体" panose="02010609060101010101" pitchFamily="49" charset="-122"/>
              </a:rPr>
              <a:t>B</a:t>
            </a:r>
            <a:r>
              <a:rPr lang="zh-CN" altLang="en-US" sz="3200" b="1" dirty="0">
                <a:solidFill>
                  <a:schemeClr val="tx1"/>
                </a:solidFill>
                <a:latin typeface="黑体" panose="02010609060101010101" pitchFamily="49" charset="-122"/>
                <a:ea typeface="黑体" panose="02010609060101010101" pitchFamily="49" charset="-122"/>
              </a:rPr>
              <a:t>．只有老解放区进行了土地改革</a:t>
            </a:r>
          </a:p>
          <a:p>
            <a:pPr lvl="0">
              <a:lnSpc>
                <a:spcPct val="105000"/>
              </a:lnSpc>
            </a:pPr>
            <a:r>
              <a:rPr lang="zh-CN" altLang="en-US" sz="3200" b="1" dirty="0">
                <a:solidFill>
                  <a:schemeClr val="tx1"/>
                </a:solidFill>
                <a:latin typeface="黑体" panose="02010609060101010101" pitchFamily="49" charset="-122"/>
                <a:ea typeface="黑体" panose="02010609060101010101" pitchFamily="49" charset="-122"/>
              </a:rPr>
              <a:t>   </a:t>
            </a:r>
            <a:r>
              <a:rPr lang="en-US" altLang="zh-CN" sz="3200" b="1" dirty="0">
                <a:solidFill>
                  <a:schemeClr val="tx1"/>
                </a:solidFill>
                <a:latin typeface="黑体" panose="02010609060101010101" pitchFamily="49" charset="-122"/>
                <a:ea typeface="黑体" panose="02010609060101010101" pitchFamily="49" charset="-122"/>
              </a:rPr>
              <a:t>C</a:t>
            </a:r>
            <a:r>
              <a:rPr lang="zh-CN" altLang="en-US" sz="3200" b="1" dirty="0">
                <a:solidFill>
                  <a:schemeClr val="tx1"/>
                </a:solidFill>
                <a:latin typeface="黑体" panose="02010609060101010101" pitchFamily="49" charset="-122"/>
                <a:ea typeface="黑体" panose="02010609060101010101" pitchFamily="49" charset="-122"/>
              </a:rPr>
              <a:t>．占农村人口极少数的地主和富农占有绝大部分土地</a:t>
            </a:r>
          </a:p>
          <a:p>
            <a:pPr lvl="0">
              <a:lnSpc>
                <a:spcPct val="105000"/>
              </a:lnSpc>
            </a:pPr>
            <a:r>
              <a:rPr lang="zh-CN" altLang="en-US" sz="3200" b="1" dirty="0">
                <a:solidFill>
                  <a:schemeClr val="tx1"/>
                </a:solidFill>
                <a:latin typeface="黑体" panose="02010609060101010101" pitchFamily="49" charset="-122"/>
                <a:ea typeface="黑体" panose="02010609060101010101" pitchFamily="49" charset="-122"/>
              </a:rPr>
              <a:t>   </a:t>
            </a:r>
            <a:r>
              <a:rPr lang="en-US" altLang="zh-CN" sz="3200" b="1" dirty="0">
                <a:solidFill>
                  <a:schemeClr val="tx1"/>
                </a:solidFill>
                <a:latin typeface="黑体" panose="02010609060101010101" pitchFamily="49" charset="-122"/>
                <a:ea typeface="黑体" panose="02010609060101010101" pitchFamily="49" charset="-122"/>
              </a:rPr>
              <a:t>D</a:t>
            </a:r>
            <a:r>
              <a:rPr lang="zh-CN" altLang="en-US" sz="3200" b="1" dirty="0">
                <a:solidFill>
                  <a:schemeClr val="tx1"/>
                </a:solidFill>
                <a:latin typeface="黑体" panose="02010609060101010101" pitchFamily="49" charset="-122"/>
                <a:ea typeface="黑体" panose="02010609060101010101" pitchFamily="49" charset="-122"/>
              </a:rPr>
              <a:t>．占农村人口绝大部分的农民占有大量土地</a:t>
            </a:r>
          </a:p>
        </p:txBody>
      </p:sp>
      <p:sp>
        <p:nvSpPr>
          <p:cNvPr id="109594" name="Text Box 26"/>
          <p:cNvSpPr txBox="1"/>
          <p:nvPr/>
        </p:nvSpPr>
        <p:spPr>
          <a:xfrm>
            <a:off x="2793039" y="2730186"/>
            <a:ext cx="564515" cy="1198880"/>
          </a:xfrm>
          <a:prstGeom prst="rect">
            <a:avLst/>
          </a:prstGeom>
          <a:noFill/>
          <a:ln w="9525">
            <a:noFill/>
          </a:ln>
        </p:spPr>
        <p:txBody>
          <a:bodyPr wrap="square">
            <a:spAutoFit/>
          </a:bodyPr>
          <a:lstStyle/>
          <a:p>
            <a:pPr lvl="0">
              <a:spcBef>
                <a:spcPct val="50000"/>
              </a:spcBef>
            </a:pPr>
            <a:r>
              <a:rPr lang="en-US" altLang="zh-CN" sz="7200" b="1">
                <a:solidFill>
                  <a:srgbClr val="FF0000"/>
                </a:solidFill>
                <a:latin typeface="楷体_GB2312" pitchFamily="49" charset="-122"/>
                <a:ea typeface="楷体_GB2312" pitchFamily="49" charset="-122"/>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95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959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文本框 84995"/>
          <p:cNvSpPr txBox="1"/>
          <p:nvPr/>
        </p:nvSpPr>
        <p:spPr>
          <a:xfrm>
            <a:off x="431006" y="382350"/>
            <a:ext cx="5600700" cy="706755"/>
          </a:xfrm>
          <a:prstGeom prst="rect">
            <a:avLst/>
          </a:prstGeom>
          <a:noFill/>
          <a:ln w="9525">
            <a:noFill/>
          </a:ln>
        </p:spPr>
        <p:txBody>
          <a:bodyPr anchor="t">
            <a:spAutoFit/>
          </a:bodyPr>
          <a:lstStyle/>
          <a:p>
            <a:pPr eaLnBrk="0" hangingPunct="0">
              <a:spcBef>
                <a:spcPct val="50000"/>
              </a:spcBef>
            </a:pPr>
            <a:r>
              <a:rPr lang="zh-CN" altLang="en-US" sz="4000" b="1" dirty="0">
                <a:solidFill>
                  <a:srgbClr val="FF0000"/>
                </a:solidFill>
                <a:latin typeface="微软雅黑" panose="020B0503020204020204" charset="-122"/>
                <a:ea typeface="微软雅黑" panose="020B0503020204020204" charset="-122"/>
              </a:rPr>
              <a:t>二、土地改革概况</a:t>
            </a:r>
          </a:p>
        </p:txBody>
      </p:sp>
      <p:sp>
        <p:nvSpPr>
          <p:cNvPr id="85004" name="文本框 85003"/>
          <p:cNvSpPr txBox="1"/>
          <p:nvPr/>
        </p:nvSpPr>
        <p:spPr>
          <a:xfrm>
            <a:off x="142844" y="1357298"/>
            <a:ext cx="5857916" cy="4031873"/>
          </a:xfrm>
          <a:prstGeom prst="rect">
            <a:avLst/>
          </a:prstGeom>
          <a:noFill/>
          <a:ln w="9525">
            <a:noFill/>
          </a:ln>
        </p:spPr>
        <p:txBody>
          <a:bodyPr wrap="square" anchor="t">
            <a:spAutoFit/>
          </a:bodyPr>
          <a:lstStyle/>
          <a:p>
            <a:r>
              <a:rPr lang="en-US" sz="3200" b="1" dirty="0" smtClean="0"/>
              <a:t> </a:t>
            </a:r>
            <a:r>
              <a:rPr lang="zh-CN" altLang="en-US" sz="3200" b="1" dirty="0" smtClean="0"/>
              <a:t>区域：新解放区</a:t>
            </a:r>
          </a:p>
          <a:p>
            <a:r>
              <a:rPr lang="en-US" sz="3200" b="1" dirty="0" smtClean="0"/>
              <a:t> </a:t>
            </a:r>
            <a:r>
              <a:rPr lang="zh-CN" altLang="en-US" sz="3200" b="1" dirty="0" smtClean="0"/>
              <a:t>时间：</a:t>
            </a:r>
            <a:r>
              <a:rPr lang="en-US" sz="3200" b="1" dirty="0" smtClean="0"/>
              <a:t>1950</a:t>
            </a:r>
            <a:r>
              <a:rPr lang="zh-CN" altLang="en-US" sz="3200" b="1" dirty="0" smtClean="0"/>
              <a:t>年</a:t>
            </a:r>
            <a:r>
              <a:rPr lang="en-US" altLang="zh-CN" sz="3200" b="1" dirty="0" smtClean="0"/>
              <a:t>——</a:t>
            </a:r>
            <a:r>
              <a:rPr lang="en-US" sz="3200" b="1" dirty="0" smtClean="0"/>
              <a:t>1952</a:t>
            </a:r>
            <a:r>
              <a:rPr lang="zh-CN" altLang="en-US" sz="3200" b="1" dirty="0" smtClean="0"/>
              <a:t>年底。</a:t>
            </a:r>
          </a:p>
          <a:p>
            <a:r>
              <a:rPr lang="en-US" sz="3200" b="1" dirty="0" smtClean="0"/>
              <a:t> </a:t>
            </a:r>
            <a:r>
              <a:rPr lang="zh-CN" altLang="en-US" sz="3200" b="1" dirty="0" smtClean="0"/>
              <a:t>目的：解放农村生产力，发展农业生产，为新中国的工业化开辟道路</a:t>
            </a:r>
          </a:p>
          <a:p>
            <a:r>
              <a:rPr lang="en-US" sz="3200" b="1" dirty="0" smtClean="0"/>
              <a:t> </a:t>
            </a:r>
            <a:r>
              <a:rPr lang="zh-CN" altLang="en-US" sz="3200" b="1" dirty="0" smtClean="0"/>
              <a:t>内容：废除地主阶级封建剥削的土地所有制，实行农民的土地所有制。</a:t>
            </a:r>
            <a:r>
              <a:rPr lang="en-US" sz="3200" b="1" dirty="0" smtClean="0"/>
              <a:t>(</a:t>
            </a:r>
            <a:r>
              <a:rPr lang="zh-CN" altLang="en-US" sz="3200" b="1" dirty="0" smtClean="0"/>
              <a:t>还是私有制）</a:t>
            </a:r>
            <a:endParaRPr lang="zh-CN" altLang="en-US" sz="3200" b="1" dirty="0"/>
          </a:p>
        </p:txBody>
      </p:sp>
      <p:pic>
        <p:nvPicPr>
          <p:cNvPr id="16394" name="图片 1"/>
          <p:cNvPicPr>
            <a:picLocks noChangeAspect="1"/>
          </p:cNvPicPr>
          <p:nvPr/>
        </p:nvPicPr>
        <p:blipFill>
          <a:blip r:embed="rId2"/>
          <a:stretch>
            <a:fillRect/>
          </a:stretch>
        </p:blipFill>
        <p:spPr>
          <a:xfrm>
            <a:off x="6335395" y="128270"/>
            <a:ext cx="2567940" cy="3422650"/>
          </a:xfrm>
          <a:prstGeom prst="rect">
            <a:avLst/>
          </a:prstGeom>
          <a:noFill/>
          <a:ln w="9525">
            <a:noFill/>
          </a:ln>
        </p:spPr>
      </p:pic>
      <p:pic>
        <p:nvPicPr>
          <p:cNvPr id="16395" name="图片 2"/>
          <p:cNvPicPr>
            <a:picLocks noChangeAspect="1"/>
          </p:cNvPicPr>
          <p:nvPr/>
        </p:nvPicPr>
        <p:blipFill>
          <a:blip r:embed="rId3"/>
          <a:stretch>
            <a:fillRect/>
          </a:stretch>
        </p:blipFill>
        <p:spPr>
          <a:xfrm>
            <a:off x="6457950" y="3550920"/>
            <a:ext cx="2322195" cy="3296920"/>
          </a:xfrm>
          <a:prstGeom prst="rect">
            <a:avLst/>
          </a:prstGeom>
          <a:noFill/>
          <a:ln w="9525">
            <a:noFill/>
          </a:ln>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5004"/>
                                        </p:tgtEl>
                                        <p:attrNameLst>
                                          <p:attrName>style.visibility</p:attrName>
                                        </p:attrNameLst>
                                      </p:cBhvr>
                                      <p:to>
                                        <p:strVal val="visible"/>
                                      </p:to>
                                    </p:set>
                                    <p:animEffect transition="in" filter="wipe(left)">
                                      <p:cBhvr>
                                        <p:cTn id="7" dur="500"/>
                                        <p:tgtEl>
                                          <p:spTgt spid="850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0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6" name="Picture 2" descr="1950年6月28日，《中华人民共和国土地改革法》颁布，得到农民群众的热烈拥护。"/>
          <p:cNvPicPr>
            <a:picLocks noChangeAspect="1" noChangeArrowheads="1"/>
          </p:cNvPicPr>
          <p:nvPr/>
        </p:nvPicPr>
        <p:blipFill>
          <a:blip r:embed="rId2" cstate="print"/>
          <a:srcRect/>
          <a:stretch>
            <a:fillRect/>
          </a:stretch>
        </p:blipFill>
        <p:spPr bwMode="auto">
          <a:xfrm>
            <a:off x="1619250" y="252056"/>
            <a:ext cx="6049094" cy="4105632"/>
          </a:xfrm>
          <a:prstGeom prst="rect">
            <a:avLst/>
          </a:prstGeom>
          <a:noFill/>
          <a:ln w="9525">
            <a:solidFill>
              <a:srgbClr val="FF6600"/>
            </a:solidFill>
            <a:miter lim="800000"/>
            <a:headEnd/>
            <a:tailEnd/>
          </a:ln>
        </p:spPr>
      </p:pic>
      <p:sp>
        <p:nvSpPr>
          <p:cNvPr id="26627" name="Rectangle 3"/>
          <p:cNvSpPr>
            <a:spLocks noChangeArrowheads="1"/>
          </p:cNvSpPr>
          <p:nvPr/>
        </p:nvSpPr>
        <p:spPr bwMode="auto">
          <a:xfrm>
            <a:off x="414655" y="4636770"/>
            <a:ext cx="8314055" cy="1938020"/>
          </a:xfrm>
          <a:prstGeom prst="rect">
            <a:avLst/>
          </a:prstGeom>
          <a:solidFill>
            <a:schemeClr val="accent6">
              <a:lumMod val="20000"/>
              <a:lumOff val="80000"/>
            </a:schemeClr>
          </a:solidFill>
          <a:ln w="9525">
            <a:solidFill>
              <a:srgbClr val="FF0000"/>
            </a:solidFill>
            <a:miter lim="800000"/>
          </a:ln>
        </p:spPr>
        <p:txBody>
          <a:bodyPr wrap="square">
            <a:spAutoFit/>
          </a:bodyPr>
          <a:lstStyle/>
          <a:p>
            <a:r>
              <a:rPr lang="en-US" altLang="zh-CN" sz="4000" b="1" dirty="0">
                <a:latin typeface="迷你简艺黑" pitchFamily="65" charset="-122"/>
                <a:ea typeface="迷你简艺黑" pitchFamily="65" charset="-122"/>
              </a:rPr>
              <a:t>1950</a:t>
            </a:r>
            <a:r>
              <a:rPr lang="zh-CN" altLang="en-US" sz="4000" b="1" dirty="0">
                <a:latin typeface="迷你简艺黑" pitchFamily="65" charset="-122"/>
                <a:ea typeface="迷你简艺黑" pitchFamily="65" charset="-122"/>
              </a:rPr>
              <a:t>年</a:t>
            </a:r>
            <a:r>
              <a:rPr lang="en-US" altLang="zh-CN" sz="4000" b="1" dirty="0">
                <a:latin typeface="迷你简艺黑" pitchFamily="65" charset="-122"/>
                <a:ea typeface="迷你简艺黑" pitchFamily="65" charset="-122"/>
              </a:rPr>
              <a:t>6</a:t>
            </a:r>
            <a:r>
              <a:rPr lang="zh-CN" altLang="en-US" sz="4000" b="1" dirty="0">
                <a:latin typeface="迷你简艺黑" pitchFamily="65" charset="-122"/>
                <a:ea typeface="迷你简艺黑" pitchFamily="65" charset="-122"/>
              </a:rPr>
              <a:t>月</a:t>
            </a:r>
            <a:r>
              <a:rPr lang="en-US" altLang="zh-CN" sz="4000" b="1" dirty="0">
                <a:latin typeface="迷你简艺黑" pitchFamily="65" charset="-122"/>
                <a:ea typeface="迷你简艺黑" pitchFamily="65" charset="-122"/>
              </a:rPr>
              <a:t>28</a:t>
            </a:r>
            <a:r>
              <a:rPr lang="zh-CN" altLang="en-US" sz="4000" b="1" dirty="0">
                <a:latin typeface="迷你简艺黑" pitchFamily="65" charset="-122"/>
                <a:ea typeface="迷你简艺黑" pitchFamily="65" charset="-122"/>
              </a:rPr>
              <a:t>日，</a:t>
            </a:r>
            <a:r>
              <a:rPr lang="en-US" altLang="zh-CN" sz="4000" b="1" dirty="0">
                <a:latin typeface="迷你简艺黑" pitchFamily="65" charset="-122"/>
                <a:ea typeface="迷你简艺黑" pitchFamily="65" charset="-122"/>
              </a:rPr>
              <a:t>《</a:t>
            </a:r>
            <a:r>
              <a:rPr lang="zh-CN" altLang="en-US" sz="4000" b="1" dirty="0">
                <a:latin typeface="迷你简艺黑" pitchFamily="65" charset="-122"/>
                <a:ea typeface="迷你简艺黑" pitchFamily="65" charset="-122"/>
              </a:rPr>
              <a:t>中华人民共和国土地改革法</a:t>
            </a:r>
            <a:r>
              <a:rPr lang="en-US" altLang="zh-CN" sz="4000" b="1" dirty="0">
                <a:latin typeface="迷你简艺黑" pitchFamily="65" charset="-122"/>
                <a:ea typeface="迷你简艺黑" pitchFamily="65" charset="-122"/>
              </a:rPr>
              <a:t>》</a:t>
            </a:r>
            <a:r>
              <a:rPr lang="zh-CN" altLang="en-US" sz="4000" b="1" dirty="0">
                <a:latin typeface="迷你简艺黑" pitchFamily="65" charset="-122"/>
                <a:ea typeface="迷你简艺黑" pitchFamily="65" charset="-122"/>
              </a:rPr>
              <a:t>颁布，得到广大农民群众的热烈拥护。</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8194" name="Picture 2" descr="C:\Users\Administrator\Desktop\3FFCAF8FBD7A16925FBFC09533A585A2.jpg"/>
          <p:cNvPicPr>
            <a:picLocks noChangeAspect="1" noChangeArrowheads="1"/>
          </p:cNvPicPr>
          <p:nvPr/>
        </p:nvPicPr>
        <p:blipFill>
          <a:blip r:embed="rId2" cstate="print"/>
          <a:srcRect/>
          <a:stretch>
            <a:fillRect/>
          </a:stretch>
        </p:blipFill>
        <p:spPr bwMode="auto">
          <a:xfrm>
            <a:off x="827584" y="188640"/>
            <a:ext cx="7920880" cy="5123819"/>
          </a:xfrm>
          <a:prstGeom prst="rect">
            <a:avLst/>
          </a:prstGeom>
          <a:noFill/>
          <a:ln w="28575">
            <a:solidFill>
              <a:srgbClr val="FF0000"/>
            </a:solidFill>
          </a:ln>
        </p:spPr>
      </p:pic>
      <p:sp>
        <p:nvSpPr>
          <p:cNvPr id="28675" name="Rectangle 3"/>
          <p:cNvSpPr>
            <a:spLocks noChangeArrowheads="1"/>
          </p:cNvSpPr>
          <p:nvPr/>
        </p:nvSpPr>
        <p:spPr bwMode="auto">
          <a:xfrm>
            <a:off x="2339975" y="5661025"/>
            <a:ext cx="4608513" cy="457200"/>
          </a:xfrm>
          <a:prstGeom prst="rect">
            <a:avLst/>
          </a:prstGeom>
          <a:noFill/>
          <a:ln w="9525">
            <a:noFill/>
            <a:miter lim="800000"/>
          </a:ln>
        </p:spPr>
        <p:txBody>
          <a:bodyPr>
            <a:spAutoFit/>
          </a:bodyPr>
          <a:lstStyle/>
          <a:p>
            <a:r>
              <a:rPr lang="zh-CN" altLang="en-US" sz="2400" b="1">
                <a:solidFill>
                  <a:schemeClr val="bg1"/>
                </a:solidFill>
                <a:ea typeface="迷你简毡笔黑" pitchFamily="65" charset="-122"/>
              </a:rPr>
              <a:t>北京郊区的农民开会斗争地主</a:t>
            </a:r>
          </a:p>
        </p:txBody>
      </p:sp>
      <p:sp>
        <p:nvSpPr>
          <p:cNvPr id="28676" name="Rectangle 4"/>
          <p:cNvSpPr>
            <a:spLocks noChangeArrowheads="1"/>
          </p:cNvSpPr>
          <p:nvPr/>
        </p:nvSpPr>
        <p:spPr bwMode="auto">
          <a:xfrm>
            <a:off x="1835696" y="5661248"/>
            <a:ext cx="5616575" cy="762000"/>
          </a:xfrm>
          <a:prstGeom prst="rect">
            <a:avLst/>
          </a:prstGeom>
          <a:solidFill>
            <a:schemeClr val="accent6">
              <a:lumMod val="40000"/>
              <a:lumOff val="60000"/>
            </a:schemeClr>
          </a:solidFill>
          <a:ln w="9525">
            <a:solidFill>
              <a:srgbClr val="FF0000"/>
            </a:solidFill>
            <a:miter lim="800000"/>
          </a:ln>
        </p:spPr>
        <p:txBody>
          <a:bodyPr>
            <a:spAutoFit/>
          </a:bodyPr>
          <a:lstStyle/>
          <a:p>
            <a:r>
              <a:rPr lang="zh-CN" altLang="en-US" sz="4400" b="1" dirty="0">
                <a:ea typeface="黑体" panose="02010609060101010101" pitchFamily="49" charset="-122"/>
              </a:rPr>
              <a:t>土地改革</a:t>
            </a:r>
            <a:r>
              <a:rPr lang="en-US" altLang="zh-CN" sz="4400" b="1" dirty="0">
                <a:ea typeface="黑体" panose="02010609060101010101" pitchFamily="49" charset="-122"/>
              </a:rPr>
              <a:t>——</a:t>
            </a:r>
            <a:r>
              <a:rPr lang="zh-CN" altLang="en-US" sz="4400" b="1" dirty="0">
                <a:solidFill>
                  <a:srgbClr val="FF0000"/>
                </a:solidFill>
                <a:ea typeface="黑体" panose="02010609060101010101" pitchFamily="49" charset="-122"/>
              </a:rPr>
              <a:t>斗地主</a:t>
            </a:r>
          </a:p>
        </p:txBody>
      </p:sp>
      <p:pic>
        <p:nvPicPr>
          <p:cNvPr id="8193" name="Picture 1" descr="C:\Users\Administrator\Desktop\Screen-Shot-2017-04-15-at-9_11_39-PM.png"/>
          <p:cNvPicPr>
            <a:picLocks noChangeAspect="1" noChangeArrowheads="1"/>
          </p:cNvPicPr>
          <p:nvPr/>
        </p:nvPicPr>
        <p:blipFill>
          <a:blip r:embed="rId3" cstate="print"/>
          <a:srcRect/>
          <a:stretch>
            <a:fillRect/>
          </a:stretch>
        </p:blipFill>
        <p:spPr bwMode="auto">
          <a:xfrm>
            <a:off x="827584" y="260648"/>
            <a:ext cx="7884368" cy="5120993"/>
          </a:xfrm>
          <a:prstGeom prst="rect">
            <a:avLst/>
          </a:prstGeom>
          <a:noFill/>
          <a:ln w="38100">
            <a:solidFill>
              <a:srgbClr val="FF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8193"/>
                                        </p:tgtEl>
                                        <p:attrNameLst>
                                          <p:attrName>style.visibility</p:attrName>
                                        </p:attrNameLst>
                                      </p:cBhvr>
                                      <p:to>
                                        <p:strVal val="visible"/>
                                      </p:to>
                                    </p:set>
                                    <p:anim calcmode="lin" valueType="num">
                                      <p:cBhvr>
                                        <p:cTn id="7" dur="500" fill="hold"/>
                                        <p:tgtEl>
                                          <p:spTgt spid="8193"/>
                                        </p:tgtEl>
                                        <p:attrNameLst>
                                          <p:attrName>ppt_w</p:attrName>
                                        </p:attrNameLst>
                                      </p:cBhvr>
                                      <p:tavLst>
                                        <p:tav tm="0">
                                          <p:val>
                                            <p:strVal val="#ppt_w*0.05"/>
                                          </p:val>
                                        </p:tav>
                                        <p:tav tm="100000">
                                          <p:val>
                                            <p:strVal val="#ppt_w"/>
                                          </p:val>
                                        </p:tav>
                                      </p:tavLst>
                                    </p:anim>
                                    <p:anim calcmode="lin" valueType="num">
                                      <p:cBhvr>
                                        <p:cTn id="8" dur="500" fill="hold"/>
                                        <p:tgtEl>
                                          <p:spTgt spid="8193"/>
                                        </p:tgtEl>
                                        <p:attrNameLst>
                                          <p:attrName>ppt_h</p:attrName>
                                        </p:attrNameLst>
                                      </p:cBhvr>
                                      <p:tavLst>
                                        <p:tav tm="0">
                                          <p:val>
                                            <p:strVal val="#ppt_h"/>
                                          </p:val>
                                        </p:tav>
                                        <p:tav tm="100000">
                                          <p:val>
                                            <p:strVal val="#ppt_h"/>
                                          </p:val>
                                        </p:tav>
                                      </p:tavLst>
                                    </p:anim>
                                    <p:anim calcmode="lin" valueType="num">
                                      <p:cBhvr>
                                        <p:cTn id="9" dur="500" fill="hold"/>
                                        <p:tgtEl>
                                          <p:spTgt spid="8193"/>
                                        </p:tgtEl>
                                        <p:attrNameLst>
                                          <p:attrName>ppt_x</p:attrName>
                                        </p:attrNameLst>
                                      </p:cBhvr>
                                      <p:tavLst>
                                        <p:tav tm="0">
                                          <p:val>
                                            <p:strVal val="#ppt_x-.2"/>
                                          </p:val>
                                        </p:tav>
                                        <p:tav tm="100000">
                                          <p:val>
                                            <p:strVal val="#ppt_x"/>
                                          </p:val>
                                        </p:tav>
                                      </p:tavLst>
                                    </p:anim>
                                    <p:anim calcmode="lin" valueType="num">
                                      <p:cBhvr>
                                        <p:cTn id="10" dur="500" fill="hold"/>
                                        <p:tgtEl>
                                          <p:spTgt spid="8193"/>
                                        </p:tgtEl>
                                        <p:attrNameLst>
                                          <p:attrName>ppt_y</p:attrName>
                                        </p:attrNameLst>
                                      </p:cBhvr>
                                      <p:tavLst>
                                        <p:tav tm="0">
                                          <p:val>
                                            <p:strVal val="#ppt_y"/>
                                          </p:val>
                                        </p:tav>
                                        <p:tav tm="100000">
                                          <p:val>
                                            <p:strVal val="#ppt_y"/>
                                          </p:val>
                                        </p:tav>
                                      </p:tavLst>
                                    </p:anim>
                                    <p:animEffect transition="in" filter="fade">
                                      <p:cBhvr>
                                        <p:cTn id="11" dur="500"/>
                                        <p:tgtEl>
                                          <p:spTgt spid="8193"/>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28676"/>
                                        </p:tgtEl>
                                        <p:attrNameLst>
                                          <p:attrName>style.visibility</p:attrName>
                                        </p:attrNameLst>
                                      </p:cBhvr>
                                      <p:to>
                                        <p:strVal val="visible"/>
                                      </p:to>
                                    </p:set>
                                    <p:animEffect transition="in" filter="diamond(in)">
                                      <p:cBhvr>
                                        <p:cTn id="16" dur="5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9154" name="Picture 2" descr="C:\Users\Administrator\Desktop\092813832403.jpg"/>
          <p:cNvPicPr>
            <a:picLocks noChangeAspect="1" noChangeArrowheads="1"/>
          </p:cNvPicPr>
          <p:nvPr/>
        </p:nvPicPr>
        <p:blipFill>
          <a:blip r:embed="rId2" cstate="print"/>
          <a:srcRect/>
          <a:stretch>
            <a:fillRect/>
          </a:stretch>
        </p:blipFill>
        <p:spPr bwMode="auto">
          <a:xfrm>
            <a:off x="467544" y="143954"/>
            <a:ext cx="8288809" cy="5523533"/>
          </a:xfrm>
          <a:prstGeom prst="rect">
            <a:avLst/>
          </a:prstGeom>
          <a:noFill/>
        </p:spPr>
      </p:pic>
      <p:sp>
        <p:nvSpPr>
          <p:cNvPr id="3" name="Rectangle 4"/>
          <p:cNvSpPr>
            <a:spLocks noChangeArrowheads="1"/>
          </p:cNvSpPr>
          <p:nvPr/>
        </p:nvSpPr>
        <p:spPr bwMode="auto">
          <a:xfrm>
            <a:off x="1259632" y="5805264"/>
            <a:ext cx="6912768" cy="769441"/>
          </a:xfrm>
          <a:prstGeom prst="rect">
            <a:avLst/>
          </a:prstGeom>
          <a:solidFill>
            <a:schemeClr val="accent6">
              <a:lumMod val="40000"/>
              <a:lumOff val="60000"/>
            </a:schemeClr>
          </a:solidFill>
          <a:ln w="9525">
            <a:solidFill>
              <a:srgbClr val="FF0000"/>
            </a:solidFill>
            <a:miter lim="800000"/>
          </a:ln>
        </p:spPr>
        <p:txBody>
          <a:bodyPr wrap="square">
            <a:spAutoFit/>
          </a:bodyPr>
          <a:lstStyle/>
          <a:p>
            <a:r>
              <a:rPr lang="zh-CN" altLang="en-US" sz="4400" b="1" dirty="0">
                <a:ea typeface="黑体" panose="02010609060101010101" pitchFamily="49" charset="-122"/>
              </a:rPr>
              <a:t>土地改革</a:t>
            </a:r>
            <a:r>
              <a:rPr lang="en-US" altLang="zh-CN" sz="4400" b="1" dirty="0" smtClean="0">
                <a:ea typeface="黑体" panose="02010609060101010101" pitchFamily="49" charset="-122"/>
              </a:rPr>
              <a:t>——</a:t>
            </a:r>
            <a:r>
              <a:rPr lang="zh-CN" altLang="en-US" sz="4400" b="1" dirty="0" smtClean="0">
                <a:solidFill>
                  <a:srgbClr val="FF0000"/>
                </a:solidFill>
                <a:ea typeface="黑体" panose="02010609060101010101" pitchFamily="49" charset="-122"/>
              </a:rPr>
              <a:t>没收地主财产</a:t>
            </a:r>
            <a:endParaRPr lang="zh-CN" altLang="en-US" sz="4400" b="1" dirty="0">
              <a:solidFill>
                <a:srgbClr val="FF0000"/>
              </a:solidFill>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09" name="图片 36869"/>
          <p:cNvPicPr>
            <a:picLocks noChangeAspect="1"/>
          </p:cNvPicPr>
          <p:nvPr/>
        </p:nvPicPr>
        <p:blipFill>
          <a:blip r:embed="rId2"/>
          <a:stretch>
            <a:fillRect/>
          </a:stretch>
        </p:blipFill>
        <p:spPr>
          <a:xfrm>
            <a:off x="513160" y="1147128"/>
            <a:ext cx="2897981" cy="2406254"/>
          </a:xfrm>
          <a:prstGeom prst="rect">
            <a:avLst/>
          </a:prstGeom>
          <a:noFill/>
          <a:ln w="9525">
            <a:noFill/>
          </a:ln>
        </p:spPr>
      </p:pic>
      <p:sp>
        <p:nvSpPr>
          <p:cNvPr id="17410" name="文本框 36870"/>
          <p:cNvSpPr txBox="1"/>
          <p:nvPr/>
        </p:nvSpPr>
        <p:spPr>
          <a:xfrm>
            <a:off x="819150" y="3686096"/>
            <a:ext cx="2286000" cy="521970"/>
          </a:xfrm>
          <a:prstGeom prst="rect">
            <a:avLst/>
          </a:prstGeom>
          <a:noFill/>
          <a:ln w="9525">
            <a:noFill/>
          </a:ln>
        </p:spPr>
        <p:txBody>
          <a:bodyPr anchor="t">
            <a:spAutoFit/>
          </a:bodyPr>
          <a:lstStyle/>
          <a:p>
            <a:pPr algn="ctr" eaLnBrk="0" hangingPunct="0">
              <a:spcBef>
                <a:spcPct val="50000"/>
              </a:spcBef>
            </a:pPr>
            <a:r>
              <a:rPr lang="zh-CN" altLang="en-US" sz="2800" b="1" dirty="0">
                <a:solidFill>
                  <a:srgbClr val="000000"/>
                </a:solidFill>
                <a:latin typeface="微软雅黑" panose="020B0503020204020204" charset="-122"/>
                <a:ea typeface="微软雅黑" panose="020B0503020204020204" charset="-122"/>
              </a:rPr>
              <a:t>批斗地主</a:t>
            </a:r>
          </a:p>
        </p:txBody>
      </p:sp>
      <p:pic>
        <p:nvPicPr>
          <p:cNvPr id="17411" name="图片 36872" descr="res05_attpic_brief"/>
          <p:cNvPicPr>
            <a:picLocks noChangeAspect="1"/>
          </p:cNvPicPr>
          <p:nvPr/>
        </p:nvPicPr>
        <p:blipFill>
          <a:blip r:embed="rId3"/>
          <a:stretch>
            <a:fillRect/>
          </a:stretch>
        </p:blipFill>
        <p:spPr>
          <a:xfrm>
            <a:off x="5171758" y="1147128"/>
            <a:ext cx="3429000" cy="2343150"/>
          </a:xfrm>
          <a:prstGeom prst="rect">
            <a:avLst/>
          </a:prstGeom>
          <a:noFill/>
          <a:ln w="9525">
            <a:noFill/>
          </a:ln>
        </p:spPr>
      </p:pic>
      <p:sp>
        <p:nvSpPr>
          <p:cNvPr id="17412" name="矩形 36873"/>
          <p:cNvSpPr/>
          <p:nvPr/>
        </p:nvSpPr>
        <p:spPr>
          <a:xfrm>
            <a:off x="6477397" y="3553381"/>
            <a:ext cx="1249680" cy="521970"/>
          </a:xfrm>
          <a:prstGeom prst="rect">
            <a:avLst/>
          </a:prstGeom>
          <a:noFill/>
          <a:ln w="9525">
            <a:noFill/>
          </a:ln>
        </p:spPr>
        <p:txBody>
          <a:bodyPr wrap="none" anchor="t">
            <a:spAutoFit/>
          </a:bodyPr>
          <a:lstStyle/>
          <a:p>
            <a:pPr eaLnBrk="0" hangingPunct="0"/>
            <a:r>
              <a:rPr lang="zh-CN" altLang="en-US" sz="2800" b="1" dirty="0">
                <a:solidFill>
                  <a:srgbClr val="000000"/>
                </a:solidFill>
                <a:latin typeface="微软雅黑" panose="020B0503020204020204" charset="-122"/>
                <a:ea typeface="微软雅黑" panose="020B0503020204020204" charset="-122"/>
              </a:rPr>
              <a:t>烧地契</a:t>
            </a:r>
          </a:p>
        </p:txBody>
      </p:sp>
      <p:sp>
        <p:nvSpPr>
          <p:cNvPr id="17413" name="文本框 104450"/>
          <p:cNvSpPr txBox="1"/>
          <p:nvPr/>
        </p:nvSpPr>
        <p:spPr>
          <a:xfrm>
            <a:off x="57150" y="4340860"/>
            <a:ext cx="9186545" cy="521970"/>
          </a:xfrm>
          <a:prstGeom prst="rect">
            <a:avLst/>
          </a:prstGeom>
          <a:noFill/>
          <a:ln w="9525">
            <a:noFill/>
          </a:ln>
        </p:spPr>
        <p:txBody>
          <a:bodyPr wrap="square" anchor="t">
            <a:spAutoFit/>
          </a:bodyPr>
          <a:lstStyle/>
          <a:p>
            <a:pPr algn="ctr" eaLnBrk="0" hangingPunct="0">
              <a:spcBef>
                <a:spcPct val="50000"/>
              </a:spcBef>
            </a:pPr>
            <a:r>
              <a:rPr lang="zh-CN" altLang="en-US" sz="2800" b="1" dirty="0">
                <a:solidFill>
                  <a:srgbClr val="000000"/>
                </a:solidFill>
                <a:latin typeface="微软雅黑" panose="020B0503020204020204" charset="-122"/>
                <a:ea typeface="微软雅黑" panose="020B0503020204020204" charset="-122"/>
              </a:rPr>
              <a:t>请思考：为什么在土地改革过程中也</a:t>
            </a:r>
            <a:r>
              <a:rPr lang="zh-CN" altLang="en-US" sz="2800" b="1" dirty="0">
                <a:solidFill>
                  <a:srgbClr val="FF0000"/>
                </a:solidFill>
                <a:latin typeface="微软雅黑" panose="020B0503020204020204" charset="-122"/>
                <a:ea typeface="微软雅黑" panose="020B0503020204020204" charset="-122"/>
              </a:rPr>
              <a:t>分给地主</a:t>
            </a:r>
            <a:r>
              <a:rPr lang="zh-CN" altLang="en-US" sz="2800" b="1" dirty="0">
                <a:solidFill>
                  <a:srgbClr val="000000"/>
                </a:solidFill>
                <a:latin typeface="微软雅黑" panose="020B0503020204020204" charset="-122"/>
                <a:ea typeface="微软雅黑" panose="020B0503020204020204" charset="-122"/>
              </a:rPr>
              <a:t>一份土地？</a:t>
            </a:r>
          </a:p>
        </p:txBody>
      </p:sp>
      <p:sp>
        <p:nvSpPr>
          <p:cNvPr id="104453" name="文本框 104452"/>
          <p:cNvSpPr txBox="1"/>
          <p:nvPr/>
        </p:nvSpPr>
        <p:spPr>
          <a:xfrm>
            <a:off x="1247140" y="5061585"/>
            <a:ext cx="6878320" cy="1198880"/>
          </a:xfrm>
          <a:prstGeom prst="rect">
            <a:avLst/>
          </a:prstGeom>
          <a:solidFill>
            <a:schemeClr val="bg1">
              <a:alpha val="83920"/>
            </a:schemeClr>
          </a:solidFill>
          <a:ln w="9525">
            <a:noFill/>
          </a:ln>
        </p:spPr>
        <p:txBody>
          <a:bodyPr wrap="square" anchor="t">
            <a:spAutoFit/>
          </a:bodyPr>
          <a:lstStyle/>
          <a:p>
            <a:pPr eaLnBrk="0" hangingPunct="0">
              <a:spcBef>
                <a:spcPct val="50000"/>
              </a:spcBef>
            </a:pPr>
            <a:r>
              <a:rPr lang="zh-CN" altLang="en-US" sz="3600" b="1" dirty="0">
                <a:solidFill>
                  <a:srgbClr val="FF0000"/>
                </a:solidFill>
                <a:latin typeface="微软雅黑" panose="020B0503020204020204" charset="-122"/>
                <a:ea typeface="微软雅黑" panose="020B0503020204020204" charset="-122"/>
              </a:rPr>
              <a:t>使地主成为自食其力的劳动者，减少改革阻力。</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453"/>
                                        </p:tgtEl>
                                        <p:attrNameLst>
                                          <p:attrName>style.visibility</p:attrName>
                                        </p:attrNameLst>
                                      </p:cBhvr>
                                      <p:to>
                                        <p:strVal val="visible"/>
                                      </p:to>
                                    </p:set>
                                    <p:anim calcmode="lin" valueType="num">
                                      <p:cBhvr>
                                        <p:cTn id="7" dur="500" fill="hold"/>
                                        <p:tgtEl>
                                          <p:spTgt spid="104453"/>
                                        </p:tgtEl>
                                        <p:attrNameLst>
                                          <p:attrName>ppt_x</p:attrName>
                                        </p:attrNameLst>
                                      </p:cBhvr>
                                      <p:tavLst>
                                        <p:tav tm="0">
                                          <p:val>
                                            <p:strVal val="0-#ppt_w/2"/>
                                          </p:val>
                                        </p:tav>
                                        <p:tav tm="100000">
                                          <p:val>
                                            <p:strVal val="#ppt_x"/>
                                          </p:val>
                                        </p:tav>
                                      </p:tavLst>
                                    </p:anim>
                                    <p:anim calcmode="lin" valueType="num">
                                      <p:cBhvr>
                                        <p:cTn id="8" dur="500" fill="hold"/>
                                        <p:tgtEl>
                                          <p:spTgt spid="1044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02" name="Picture 2" descr="C:\Users\Administrator\Desktop\092830965690.jpg"/>
          <p:cNvPicPr>
            <a:picLocks noChangeAspect="1" noChangeArrowheads="1"/>
          </p:cNvPicPr>
          <p:nvPr/>
        </p:nvPicPr>
        <p:blipFill>
          <a:blip r:embed="rId2" cstate="print"/>
          <a:srcRect/>
          <a:stretch>
            <a:fillRect/>
          </a:stretch>
        </p:blipFill>
        <p:spPr bwMode="auto">
          <a:xfrm>
            <a:off x="467545" y="116754"/>
            <a:ext cx="8320264" cy="5544494"/>
          </a:xfrm>
          <a:prstGeom prst="rect">
            <a:avLst/>
          </a:prstGeom>
          <a:noFill/>
        </p:spPr>
      </p:pic>
      <p:sp>
        <p:nvSpPr>
          <p:cNvPr id="3" name="Rectangle 4"/>
          <p:cNvSpPr>
            <a:spLocks noChangeArrowheads="1"/>
          </p:cNvSpPr>
          <p:nvPr/>
        </p:nvSpPr>
        <p:spPr bwMode="auto">
          <a:xfrm>
            <a:off x="1043608" y="5733256"/>
            <a:ext cx="7416824" cy="769441"/>
          </a:xfrm>
          <a:prstGeom prst="rect">
            <a:avLst/>
          </a:prstGeom>
          <a:solidFill>
            <a:schemeClr val="accent6">
              <a:lumMod val="40000"/>
              <a:lumOff val="60000"/>
            </a:schemeClr>
          </a:solidFill>
          <a:ln w="9525">
            <a:solidFill>
              <a:srgbClr val="FF0000"/>
            </a:solidFill>
            <a:miter lim="800000"/>
          </a:ln>
        </p:spPr>
        <p:txBody>
          <a:bodyPr wrap="square">
            <a:spAutoFit/>
          </a:bodyPr>
          <a:lstStyle/>
          <a:p>
            <a:r>
              <a:rPr lang="zh-CN" altLang="en-US" sz="4400" b="1" dirty="0">
                <a:ea typeface="黑体" panose="02010609060101010101" pitchFamily="49" charset="-122"/>
              </a:rPr>
              <a:t>土地改革</a:t>
            </a:r>
            <a:r>
              <a:rPr lang="en-US" altLang="zh-CN" sz="4400" b="1" dirty="0" smtClean="0">
                <a:ea typeface="黑体" panose="02010609060101010101" pitchFamily="49" charset="-122"/>
              </a:rPr>
              <a:t>——</a:t>
            </a:r>
            <a:r>
              <a:rPr lang="zh-CN" altLang="en-US" sz="4400" b="1" dirty="0" smtClean="0">
                <a:solidFill>
                  <a:srgbClr val="FF0000"/>
                </a:solidFill>
                <a:ea typeface="黑体" panose="02010609060101010101" pitchFamily="49" charset="-122"/>
              </a:rPr>
              <a:t>农民分得土地</a:t>
            </a:r>
            <a:endParaRPr lang="zh-CN" altLang="en-US" sz="4400" b="1" dirty="0">
              <a:solidFill>
                <a:srgbClr val="FF0000"/>
              </a:solidFill>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178" name="Picture 2" descr="C:\Users\Administrator\Desktop\092827389959.jpg"/>
          <p:cNvPicPr>
            <a:picLocks noChangeAspect="1" noChangeArrowheads="1"/>
          </p:cNvPicPr>
          <p:nvPr/>
        </p:nvPicPr>
        <p:blipFill>
          <a:blip r:embed="rId2" cstate="print"/>
          <a:srcRect/>
          <a:stretch>
            <a:fillRect/>
          </a:stretch>
        </p:blipFill>
        <p:spPr bwMode="auto">
          <a:xfrm>
            <a:off x="539552" y="260648"/>
            <a:ext cx="8288809" cy="5523533"/>
          </a:xfrm>
          <a:prstGeom prst="rect">
            <a:avLst/>
          </a:prstGeom>
          <a:noFill/>
        </p:spPr>
      </p:pic>
      <p:sp>
        <p:nvSpPr>
          <p:cNvPr id="4" name="Rectangle 4"/>
          <p:cNvSpPr>
            <a:spLocks noChangeArrowheads="1"/>
          </p:cNvSpPr>
          <p:nvPr/>
        </p:nvSpPr>
        <p:spPr bwMode="auto">
          <a:xfrm>
            <a:off x="395536" y="5805264"/>
            <a:ext cx="8496944" cy="769441"/>
          </a:xfrm>
          <a:prstGeom prst="rect">
            <a:avLst/>
          </a:prstGeom>
          <a:solidFill>
            <a:schemeClr val="accent6">
              <a:lumMod val="40000"/>
              <a:lumOff val="60000"/>
            </a:schemeClr>
          </a:solidFill>
          <a:ln w="9525">
            <a:solidFill>
              <a:srgbClr val="FF0000"/>
            </a:solidFill>
            <a:miter lim="800000"/>
          </a:ln>
        </p:spPr>
        <p:txBody>
          <a:bodyPr wrap="square">
            <a:spAutoFit/>
          </a:bodyPr>
          <a:lstStyle/>
          <a:p>
            <a:r>
              <a:rPr lang="zh-CN" altLang="en-US" sz="4400" b="1" dirty="0">
                <a:ea typeface="黑体" panose="02010609060101010101" pitchFamily="49" charset="-122"/>
              </a:rPr>
              <a:t>土地改革</a:t>
            </a:r>
            <a:r>
              <a:rPr lang="en-US" altLang="zh-CN" sz="4400" b="1" dirty="0" smtClean="0">
                <a:ea typeface="黑体" panose="02010609060101010101" pitchFamily="49" charset="-122"/>
              </a:rPr>
              <a:t>——</a:t>
            </a:r>
            <a:r>
              <a:rPr lang="zh-CN" altLang="en-US" sz="4400" b="1" dirty="0" smtClean="0">
                <a:solidFill>
                  <a:srgbClr val="FF0000"/>
                </a:solidFill>
                <a:ea typeface="黑体" panose="02010609060101010101" pitchFamily="49" charset="-122"/>
              </a:rPr>
              <a:t>农民分得农具和牲畜</a:t>
            </a:r>
            <a:endParaRPr lang="zh-CN" altLang="en-US" sz="4400" b="1" dirty="0">
              <a:solidFill>
                <a:srgbClr val="FF0000"/>
              </a:solidFill>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CAEACE"/>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AEACE"/>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1871</Words>
  <Application>WPS 演示</Application>
  <PresentationFormat>全屏显示(4:3)</PresentationFormat>
  <Paragraphs>157</Paragraphs>
  <Slides>22</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Office 主题</vt:lpstr>
      <vt:lpstr>Microsoft Graph 图表</vt:lpstr>
      <vt:lpstr>幻灯片 1</vt:lpstr>
      <vt:lpstr>一、土地改革原因：</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2018-03-05T12:05:00Z</dcterms:created>
  <dcterms:modified xsi:type="dcterms:W3CDTF">2019-05-31T07:43:27Z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