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34"/>
  </p:notesMasterIdLst>
  <p:sldIdLst>
    <p:sldId id="259" r:id="rId3"/>
    <p:sldId id="260" r:id="rId4"/>
    <p:sldId id="261" r:id="rId5"/>
    <p:sldId id="262" r:id="rId6"/>
    <p:sldId id="263" r:id="rId7"/>
    <p:sldId id="264" r:id="rId8"/>
    <p:sldId id="265" r:id="rId9"/>
    <p:sldId id="266" r:id="rId10"/>
    <p:sldId id="267" r:id="rId11"/>
    <p:sldId id="269" r:id="rId12"/>
    <p:sldId id="270" r:id="rId13"/>
    <p:sldId id="271" r:id="rId14"/>
    <p:sldId id="272" r:id="rId15"/>
    <p:sldId id="273" r:id="rId16"/>
    <p:sldId id="274" r:id="rId17"/>
    <p:sldId id="275" r:id="rId18"/>
    <p:sldId id="276" r:id="rId19"/>
    <p:sldId id="278" r:id="rId20"/>
    <p:sldId id="279" r:id="rId21"/>
    <p:sldId id="281" r:id="rId22"/>
    <p:sldId id="283" r:id="rId23"/>
    <p:sldId id="284" r:id="rId24"/>
    <p:sldId id="285" r:id="rId25"/>
    <p:sldId id="286" r:id="rId26"/>
    <p:sldId id="287" r:id="rId27"/>
    <p:sldId id="289" r:id="rId28"/>
    <p:sldId id="290" r:id="rId29"/>
    <p:sldId id="291" r:id="rId30"/>
    <p:sldId id="292" r:id="rId31"/>
    <p:sldId id="293" r:id="rId32"/>
    <p:sldId id="294"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0814AF-4F40-4934-A116-83972FA31157}" type="datetimeFigureOut">
              <a:rPr lang="zh-CN" altLang="en-US" smtClean="0"/>
              <a:pPr/>
              <a:t>2019-6-23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932AA2-EBE4-4A20-978A-F8D6947FAA2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TextEdit="1"/>
          </p:cNvSpPr>
          <p:nvPr>
            <p:ph type="sldImg"/>
          </p:nvPr>
        </p:nvSpPr>
        <p:spPr>
          <a:xfrm>
            <a:off x="1247775" y="1279525"/>
            <a:ext cx="4606925" cy="3454400"/>
          </a:xfrm>
        </p:spPr>
      </p:sp>
      <p:sp>
        <p:nvSpPr>
          <p:cNvPr id="19458" name="备注占位符 2"/>
          <p:cNvSpPr>
            <a:spLocks noGrp="1"/>
          </p:cNvSpPr>
          <p:nvPr>
            <p:ph type="body"/>
          </p:nvPr>
        </p:nvSpPr>
        <p:spPr/>
        <p:txBody>
          <a:bodyPr anchor="t"/>
          <a:lstStyle/>
          <a:p>
            <a:pPr lvl="0" indent="0"/>
            <a:endParaRPr lang="zh-CN" altLang="en-US" dirty="0"/>
          </a:p>
        </p:txBody>
      </p:sp>
      <p:sp>
        <p:nvSpPr>
          <p:cNvPr id="19459" name="灯片编号占位符 3"/>
          <p:cNvSpPr>
            <a:spLocks noGrp="1"/>
          </p:cNvSpPr>
          <p:nvPr>
            <p:ph type="sldNum" sz="quarter"/>
          </p:nvPr>
        </p:nvSpPr>
        <p:spPr>
          <a:xfrm>
            <a:off x="3884613" y="8685213"/>
            <a:ext cx="2971800" cy="457200"/>
          </a:xfrm>
          <a:prstGeom prst="rect">
            <a:avLst/>
          </a:prstGeom>
          <a:noFill/>
          <a:ln w="9525">
            <a:noFill/>
          </a:ln>
        </p:spPr>
        <p:txBody>
          <a:bodyPr anchor="b"/>
          <a:lstStyle/>
          <a:p>
            <a:pPr lvl="0" indent="0"/>
            <a:fld id="{9A0DB2DC-4C9A-4742-B13C-FB6460FD3503}" type="slidenum">
              <a:rPr lang="zh-CN" altLang="en-US" sz="1800" b="0">
                <a:latin typeface="Arial" panose="020B0604020202020204" pitchFamily="34" charset="0"/>
                <a:ea typeface="宋体" panose="02010600030101010101" pitchFamily="2" charset="-122"/>
              </a:rPr>
              <a:pPr lvl="0" indent="0"/>
              <a:t>15</a:t>
            </a:fld>
            <a:endParaRPr lang="zh-CN" altLang="en-US" sz="1800" b="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灯片编号占位符 1"/>
          <p:cNvSpPr>
            <a:spLocks noGrp="1"/>
          </p:cNvSpPr>
          <p:nvPr>
            <p:ph type="sldNum" sz="quarte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b="0" dirty="0">
                <a:latin typeface="Arial" panose="020B0604020202020204" pitchFamily="34" charset="0"/>
                <a:ea typeface="宋体" panose="02010600030101010101" pitchFamily="2" charset="-122"/>
              </a:rPr>
              <a:pPr lvl="0" indent="0" algn="r"/>
              <a:t>19</a:t>
            </a:fld>
            <a:endParaRPr lang="zh-CN" altLang="en-US" sz="1200" b="0" dirty="0">
              <a:latin typeface="Arial" panose="020B0604020202020204" pitchFamily="34" charset="0"/>
              <a:ea typeface="宋体" panose="02010600030101010101" pitchFamily="2" charset="-122"/>
            </a:endParaRPr>
          </a:p>
        </p:txBody>
      </p:sp>
      <p:sp>
        <p:nvSpPr>
          <p:cNvPr id="33794" name="Rectangle 7"/>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zh-CN" altLang="en-US" sz="1200" b="0" dirty="0">
                <a:latin typeface="Times New Roman" panose="02020603050405020304" pitchFamily="18" charset="0"/>
                <a:ea typeface="宋体" panose="02010600030101010101" pitchFamily="2" charset="-122"/>
              </a:rPr>
              <a:pPr lvl="0" indent="0" algn="r"/>
              <a:t>19</a:t>
            </a:fld>
            <a:endParaRPr lang="zh-CN" altLang="en-US" sz="1200" b="0" dirty="0">
              <a:latin typeface="Times New Roman" panose="02020603050405020304" pitchFamily="18" charset="0"/>
              <a:ea typeface="宋体" panose="02010600030101010101" pitchFamily="2" charset="-122"/>
            </a:endParaRPr>
          </a:p>
        </p:txBody>
      </p:sp>
      <p:sp>
        <p:nvSpPr>
          <p:cNvPr id="33795" name="Rectangle 2"/>
          <p:cNvSpPr>
            <a:spLocks noGrp="1" noRot="1" noChangeAspect="1" noTextEdit="1"/>
          </p:cNvSpPr>
          <p:nvPr>
            <p:ph type="sldImg"/>
          </p:nvPr>
        </p:nvSpPr>
        <p:spPr/>
      </p:sp>
      <p:sp>
        <p:nvSpPr>
          <p:cNvPr id="33796" name="Rectangle 3"/>
          <p:cNvSpPr>
            <a:spLocks noGrp="1"/>
          </p:cNvSpPr>
          <p:nvPr>
            <p:ph type="body"/>
          </p:nvPr>
        </p:nvSpPr>
        <p:spPr/>
        <p:txBody>
          <a:bodyPr vert="horz" wrap="square" lIns="91440" tIns="45720" rIns="91440" bIns="45720" anchor="t"/>
          <a:lstStyle/>
          <a:p>
            <a:pPr lvl="0" indent="0"/>
            <a:endParaRPr lang="en-US"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47775" y="1279525"/>
            <a:ext cx="4606925"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p:cNvSpPr>
          <p:nvPr>
            <p:ph type="sldImg"/>
          </p:nvPr>
        </p:nvSpPr>
        <p:spPr bwMode="auto">
          <a:noFill/>
          <a:ln>
            <a:solidFill>
              <a:srgbClr val="000000"/>
            </a:solidFill>
            <a:miter lim="800000"/>
          </a:ln>
        </p:spPr>
      </p:sp>
      <p:sp>
        <p:nvSpPr>
          <p:cNvPr id="4198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41987"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294DC14E-7970-493F-8DAC-5A63684916B0}" type="slidenum">
              <a:rPr lang="zh-CN" altLang="en-US"/>
              <a:pPr fontAlgn="base">
                <a:spcBef>
                  <a:spcPct val="0"/>
                </a:spcBef>
                <a:spcAft>
                  <a:spcPct val="0"/>
                </a:spcAft>
              </a:pPr>
              <a:t>25</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bwMode="auto">
          <a:noFill/>
          <a:ln>
            <a:solidFill>
              <a:srgbClr val="000000"/>
            </a:solidFill>
            <a:miter lim="800000"/>
          </a:ln>
        </p:spPr>
      </p:sp>
      <p:sp>
        <p:nvSpPr>
          <p:cNvPr id="45058"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45059"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3523137C-98CF-4DB7-930F-4D7531E6CA4B}" type="slidenum">
              <a:rPr lang="zh-CN" altLang="en-US"/>
              <a:pPr fontAlgn="base">
                <a:spcBef>
                  <a:spcPct val="0"/>
                </a:spcBef>
                <a:spcAft>
                  <a:spcPct val="0"/>
                </a:spcAft>
              </a:pPr>
              <a:t>27</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幻灯片图像占位符 1"/>
          <p:cNvSpPr>
            <a:spLocks noGrp="1" noRot="1" noChangeAspect="1"/>
          </p:cNvSpPr>
          <p:nvPr>
            <p:ph type="sldImg"/>
          </p:nvPr>
        </p:nvSpPr>
        <p:spPr bwMode="auto">
          <a:noFill/>
          <a:ln>
            <a:solidFill>
              <a:srgbClr val="000000"/>
            </a:solidFill>
            <a:miter lim="800000"/>
          </a:ln>
        </p:spPr>
      </p:sp>
      <p:sp>
        <p:nvSpPr>
          <p:cNvPr id="47106"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p>
        </p:txBody>
      </p:sp>
      <p:sp>
        <p:nvSpPr>
          <p:cNvPr id="47107"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6A5AF927-46A7-4B29-8767-74D8B0AF2F6B}" type="slidenum">
              <a:rPr lang="zh-CN" altLang="en-US"/>
              <a:pPr fontAlgn="base">
                <a:spcBef>
                  <a:spcPct val="0"/>
                </a:spcBef>
                <a:spcAft>
                  <a:spcPct val="0"/>
                </a:spcAft>
              </a:pPr>
              <a:t>28</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EE26BE5-D1A8-41C6-9050-CEC8AA4FE4A5}" type="datetimeFigureOut">
              <a:rPr lang="zh-CN" altLang="en-US" smtClean="0"/>
              <a:pPr/>
              <a:t>2019-6-23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1348BF-E95A-43E3-A790-6D0324C1EE3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E26BE5-D1A8-41C6-9050-CEC8AA4FE4A5}" type="datetimeFigureOut">
              <a:rPr lang="zh-CN" altLang="en-US" smtClean="0"/>
              <a:pPr/>
              <a:t>2019-6-23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1348BF-E95A-43E3-A790-6D0324C1EE3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E26BE5-D1A8-41C6-9050-CEC8AA4FE4A5}" type="datetimeFigureOut">
              <a:rPr lang="zh-CN" altLang="en-US" smtClean="0"/>
              <a:pPr/>
              <a:t>2019-6-23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1348BF-E95A-43E3-A790-6D0324C1EE3E}"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dgm">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SmartArt 占位符 2"/>
          <p:cNvSpPr>
            <a:spLocks noGrp="1"/>
          </p:cNvSpPr>
          <p:nvPr>
            <p:ph type="pic" idx="1"/>
          </p:nvPr>
        </p:nvSpPr>
        <p:spPr/>
        <p:txBody>
          <a:bodyPr/>
          <a:lstStyle/>
          <a:p>
            <a:pPr lvl="0"/>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5553525C-AA80-4615-9016-FF343082A9C7}" type="slidenum">
              <a:rPr lang="zh-CN" altLang="en-US"/>
              <a:pPr/>
              <a:t>‹#›</a:t>
            </a:fld>
            <a:endParaRPr lang="zh-CN" altLang="en-US"/>
          </a:p>
        </p:txBody>
      </p:sp>
    </p:spTree>
  </p:cSld>
  <p:clrMapOvr>
    <a:masterClrMapping/>
  </p:clrMapOvr>
  <p:transition>
    <p:blinds/>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382"/>
            <a:ext cx="7772400" cy="1469164"/>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5374"/>
            <a:ext cx="6400800" cy="175308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396"/>
            <a:ext cx="8229600" cy="114331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645"/>
            <a:ext cx="8229600" cy="452563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7490"/>
            <a:ext cx="7772400" cy="1360548"/>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5933"/>
            <a:ext cx="7772400" cy="150155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396"/>
            <a:ext cx="8229600" cy="114331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645"/>
            <a:ext cx="4038600" cy="452563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645"/>
            <a:ext cx="4038600" cy="452563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396"/>
            <a:ext cx="8229600" cy="1143317"/>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857"/>
            <a:ext cx="4040188" cy="63835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210"/>
            <a:ext cx="4040188" cy="395206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535857"/>
            <a:ext cx="4041775" cy="63835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2174210"/>
            <a:ext cx="4041775" cy="395206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396"/>
            <a:ext cx="8229600" cy="1143317"/>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EE26BE5-D1A8-41C6-9050-CEC8AA4FE4A5}" type="datetimeFigureOut">
              <a:rPr lang="zh-CN" altLang="en-US" smtClean="0"/>
              <a:pPr/>
              <a:t>2019-6-23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1348BF-E95A-43E3-A790-6D0324C1EE3E}"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72492"/>
            <a:ext cx="3008313" cy="1162373"/>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2491"/>
            <a:ext cx="5111750" cy="5853786"/>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434865"/>
            <a:ext cx="3008313" cy="46914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029"/>
            <a:ext cx="5486400" cy="56784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3581"/>
            <a:ext cx="5486400" cy="411403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877"/>
            <a:ext cx="5486400" cy="8041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396"/>
            <a:ext cx="8229600" cy="1143317"/>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645"/>
            <a:ext cx="8229600" cy="452563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397"/>
            <a:ext cx="2057400" cy="585188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397"/>
            <a:ext cx="6019800" cy="585188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EE26BE5-D1A8-41C6-9050-CEC8AA4FE4A5}" type="datetimeFigureOut">
              <a:rPr lang="zh-CN" altLang="en-US" smtClean="0"/>
              <a:pPr/>
              <a:t>2019-6-23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1348BF-E95A-43E3-A790-6D0324C1EE3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EE26BE5-D1A8-41C6-9050-CEC8AA4FE4A5}" type="datetimeFigureOut">
              <a:rPr lang="zh-CN" altLang="en-US" smtClean="0"/>
              <a:pPr/>
              <a:t>2019-6-23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1348BF-E95A-43E3-A790-6D0324C1EE3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EE26BE5-D1A8-41C6-9050-CEC8AA4FE4A5}" type="datetimeFigureOut">
              <a:rPr lang="zh-CN" altLang="en-US" smtClean="0"/>
              <a:pPr/>
              <a:t>2019-6-23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F1348BF-E95A-43E3-A790-6D0324C1EE3E}"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EE26BE5-D1A8-41C6-9050-CEC8AA4FE4A5}" type="datetimeFigureOut">
              <a:rPr lang="zh-CN" altLang="en-US" smtClean="0"/>
              <a:pPr/>
              <a:t>2019-6-23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F1348BF-E95A-43E3-A790-6D0324C1EE3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EE26BE5-D1A8-41C6-9050-CEC8AA4FE4A5}" type="datetimeFigureOut">
              <a:rPr lang="zh-CN" altLang="en-US" smtClean="0"/>
              <a:pPr/>
              <a:t>2019-6-23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F1348BF-E95A-43E3-A790-6D0324C1EE3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EE26BE5-D1A8-41C6-9050-CEC8AA4FE4A5}" type="datetimeFigureOut">
              <a:rPr lang="zh-CN" altLang="en-US" smtClean="0"/>
              <a:pPr/>
              <a:t>2019-6-23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1348BF-E95A-43E3-A790-6D0324C1EE3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EE26BE5-D1A8-41C6-9050-CEC8AA4FE4A5}" type="datetimeFigureOut">
              <a:rPr lang="zh-CN" altLang="en-US" smtClean="0"/>
              <a:pPr/>
              <a:t>2019-6-23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1348BF-E95A-43E3-A790-6D0324C1EE3E}"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hyperlink" Target="../../../../&#30446;&#24405;.ppt"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l="-11000" r="-1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E26BE5-D1A8-41C6-9050-CEC8AA4FE4A5}" type="datetimeFigureOut">
              <a:rPr lang="zh-CN" altLang="en-US" smtClean="0"/>
              <a:pPr/>
              <a:t>2019-6-23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1348BF-E95A-43E3-A790-6D0324C1EE3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print">
            <a:lum/>
          </a:blip>
          <a:srcRect/>
          <a:stretch>
            <a:fillRect l="-11000" r="-11000"/>
          </a:stretch>
        </a:blipFill>
        <a:effectLst/>
      </p:bgPr>
    </p:bg>
    <p:spTree>
      <p:nvGrpSpPr>
        <p:cNvPr id="1" name=""/>
        <p:cNvGrpSpPr/>
        <p:nvPr/>
      </p:nvGrpSpPr>
      <p:grpSpPr>
        <a:xfrm>
          <a:off x="0" y="0"/>
          <a:ext cx="0" cy="0"/>
          <a:chOff x="0" y="0"/>
          <a:chExt cx="0" cy="0"/>
        </a:xfrm>
      </p:grpSpPr>
      <p:sp>
        <p:nvSpPr>
          <p:cNvPr id="535559" name="Rectangle 7">
            <a:hlinkClick r:id="rId14" action="ppaction://hlinkpres?slideindex=7&amp;slidetitle=幻灯片 7" tooltip="返回目录"/>
          </p:cNvPr>
          <p:cNvSpPr>
            <a:spLocks noChangeArrowheads="1"/>
          </p:cNvSpPr>
          <p:nvPr/>
        </p:nvSpPr>
        <p:spPr bwMode="auto">
          <a:xfrm>
            <a:off x="2011364" y="392540"/>
            <a:ext cx="1049337" cy="738664"/>
          </a:xfrm>
          <a:prstGeom prst="rect">
            <a:avLst/>
          </a:prstGeom>
          <a:solidFill>
            <a:schemeClr val="accent1">
              <a:alpha val="999"/>
            </a:schemeClr>
          </a:solidFill>
          <a:ln w="9525" algn="ctr">
            <a:noFill/>
            <a:miter lim="800000"/>
            <a:headEnd/>
            <a:tailEnd/>
          </a:ln>
          <a:effectLst/>
        </p:spPr>
        <p:txBody>
          <a:bodyPr anchor="ctr">
            <a:spAutoFit/>
          </a:bodyPr>
          <a:lstStyle/>
          <a:p>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ea typeface="宋体" pitchFamily="2" charset="-122"/>
        </a:defRPr>
      </a:lvl2pPr>
      <a:lvl3pPr algn="ctr" rtl="0" eaLnBrk="1" fontAlgn="base" hangingPunct="1">
        <a:spcBef>
          <a:spcPct val="0"/>
        </a:spcBef>
        <a:spcAft>
          <a:spcPct val="0"/>
        </a:spcAft>
        <a:defRPr sz="4400">
          <a:solidFill>
            <a:schemeClr val="tx2"/>
          </a:solidFill>
          <a:latin typeface="Arial" pitchFamily="34" charset="0"/>
          <a:ea typeface="宋体" pitchFamily="2" charset="-122"/>
        </a:defRPr>
      </a:lvl3pPr>
      <a:lvl4pPr algn="ctr" rtl="0" eaLnBrk="1" fontAlgn="base" hangingPunct="1">
        <a:spcBef>
          <a:spcPct val="0"/>
        </a:spcBef>
        <a:spcAft>
          <a:spcPct val="0"/>
        </a:spcAft>
        <a:defRPr sz="4400">
          <a:solidFill>
            <a:schemeClr val="tx2"/>
          </a:solidFill>
          <a:latin typeface="Arial" pitchFamily="34" charset="0"/>
          <a:ea typeface="宋体" pitchFamily="2" charset="-122"/>
        </a:defRPr>
      </a:lvl4pPr>
      <a:lvl5pPr algn="ctr" rtl="0" eaLnBrk="1" fontAlgn="base" hangingPunct="1">
        <a:spcBef>
          <a:spcPct val="0"/>
        </a:spcBef>
        <a:spcAft>
          <a:spcPct val="0"/>
        </a:spcAft>
        <a:defRPr sz="4400">
          <a:solidFill>
            <a:schemeClr val="tx2"/>
          </a:solidFill>
          <a:latin typeface="Arial" pitchFamily="34" charset="0"/>
          <a:ea typeface="宋体" pitchFamily="2" charset="-122"/>
        </a:defRPr>
      </a:lvl5pPr>
      <a:lvl6pPr marL="457200" algn="ctr" rtl="0" eaLnBrk="1" fontAlgn="base" hangingPunct="1">
        <a:spcBef>
          <a:spcPct val="0"/>
        </a:spcBef>
        <a:spcAft>
          <a:spcPct val="0"/>
        </a:spcAft>
        <a:defRPr sz="4400">
          <a:solidFill>
            <a:schemeClr val="tx2"/>
          </a:solidFill>
          <a:latin typeface="Arial" pitchFamily="34" charset="0"/>
          <a:ea typeface="宋体" pitchFamily="2" charset="-122"/>
        </a:defRPr>
      </a:lvl6pPr>
      <a:lvl7pPr marL="914400" algn="ctr" rtl="0" eaLnBrk="1" fontAlgn="base" hangingPunct="1">
        <a:spcBef>
          <a:spcPct val="0"/>
        </a:spcBef>
        <a:spcAft>
          <a:spcPct val="0"/>
        </a:spcAft>
        <a:defRPr sz="4400">
          <a:solidFill>
            <a:schemeClr val="tx2"/>
          </a:solidFill>
          <a:latin typeface="Arial" pitchFamily="34" charset="0"/>
          <a:ea typeface="宋体" pitchFamily="2" charset="-122"/>
        </a:defRPr>
      </a:lvl7pPr>
      <a:lvl8pPr marL="1371600" algn="ctr" rtl="0" eaLnBrk="1" fontAlgn="base" hangingPunct="1">
        <a:spcBef>
          <a:spcPct val="0"/>
        </a:spcBef>
        <a:spcAft>
          <a:spcPct val="0"/>
        </a:spcAft>
        <a:defRPr sz="4400">
          <a:solidFill>
            <a:schemeClr val="tx2"/>
          </a:solidFill>
          <a:latin typeface="Arial" pitchFamily="34" charset="0"/>
          <a:ea typeface="宋体" pitchFamily="2" charset="-122"/>
        </a:defRPr>
      </a:lvl8pPr>
      <a:lvl9pPr marL="1828800" algn="ctr" rtl="0" eaLnBrk="1" fontAlgn="base" hangingPunct="1">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31.jpeg"/></Relationships>
</file>

<file path=ppt/slides/_rels/slide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矩形 51204"/>
          <p:cNvSpPr/>
          <p:nvPr/>
        </p:nvSpPr>
        <p:spPr>
          <a:xfrm>
            <a:off x="971600" y="548680"/>
            <a:ext cx="7419023" cy="1405255"/>
          </a:xfrm>
          <a:prstGeom prst="rect">
            <a:avLst/>
          </a:prstGeom>
        </p:spPr>
        <p:txBody>
          <a:bodyPr wrap="none" fromWordArt="1">
            <a:prstTxWarp prst="textPlain">
              <a:avLst>
                <a:gd name="adj" fmla="val 50000"/>
              </a:avLst>
            </a:prstTxWarp>
            <a:normAutofit/>
          </a:bodyPr>
          <a:lstStyle/>
          <a:p>
            <a:pPr algn="ctr"/>
            <a:r>
              <a:rPr lang="zh-CN" altLang="en-US" sz="3600" b="1" dirty="0">
                <a:ln w="38100" cap="flat" cmpd="sng">
                  <a:solidFill>
                    <a:srgbClr val="FFFF00"/>
                  </a:solidFill>
                  <a:prstDash val="solid"/>
                  <a:round/>
                  <a:headEnd type="none" w="med" len="med"/>
                  <a:tailEnd type="none" w="med" len="med"/>
                </a:ln>
                <a:solidFill>
                  <a:srgbClr val="FF3300"/>
                </a:solidFill>
                <a:effectLst>
                  <a:outerShdw dist="35921" dir="2699999" algn="ctr" rotWithShape="0">
                    <a:srgbClr val="C0C0C0">
                      <a:alpha val="80000"/>
                    </a:srgbClr>
                  </a:outerShdw>
                </a:effectLst>
                <a:latin typeface="华文中宋" pitchFamily="2" charset="-122"/>
                <a:ea typeface="华文中宋" pitchFamily="2" charset="-122"/>
              </a:rPr>
              <a:t>第 7 课 伟大的历史转折</a:t>
            </a:r>
          </a:p>
        </p:txBody>
      </p:sp>
      <p:pic>
        <p:nvPicPr>
          <p:cNvPr id="2" name="图片 1" descr="20181225102907786[1]"/>
          <p:cNvPicPr>
            <a:picLocks noChangeAspect="1"/>
          </p:cNvPicPr>
          <p:nvPr/>
        </p:nvPicPr>
        <p:blipFill>
          <a:blip r:embed="rId2" cstate="print"/>
          <a:srcRect b="13132"/>
          <a:stretch>
            <a:fillRect/>
          </a:stretch>
        </p:blipFill>
        <p:spPr>
          <a:xfrm>
            <a:off x="1043608" y="2564904"/>
            <a:ext cx="7415213" cy="380174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17409" descr="点击返回"/>
          <p:cNvPicPr>
            <a:picLocks noChangeAspect="1" noChangeArrowheads="1"/>
          </p:cNvPicPr>
          <p:nvPr/>
        </p:nvPicPr>
        <p:blipFill>
          <a:blip r:embed="rId2" cstate="print"/>
          <a:srcRect t="5626" b="3694"/>
          <a:stretch>
            <a:fillRect/>
          </a:stretch>
        </p:blipFill>
        <p:spPr bwMode="auto">
          <a:xfrm>
            <a:off x="393357" y="1591772"/>
            <a:ext cx="3429000" cy="3673475"/>
          </a:xfrm>
          <a:prstGeom prst="rect">
            <a:avLst/>
          </a:prstGeom>
          <a:noFill/>
          <a:ln w="76200" cmpd="tri">
            <a:solidFill>
              <a:srgbClr val="FFCC00"/>
            </a:solidFill>
            <a:miter lim="800000"/>
            <a:headEnd/>
            <a:tailEnd/>
          </a:ln>
        </p:spPr>
      </p:pic>
      <p:sp>
        <p:nvSpPr>
          <p:cNvPr id="5" name="文本框 17410"/>
          <p:cNvSpPr txBox="1">
            <a:spLocks noChangeArrowheads="1"/>
          </p:cNvSpPr>
          <p:nvPr/>
        </p:nvSpPr>
        <p:spPr bwMode="auto">
          <a:xfrm>
            <a:off x="514350" y="5501005"/>
            <a:ext cx="3912870" cy="645160"/>
          </a:xfrm>
          <a:prstGeom prst="rect">
            <a:avLst/>
          </a:prstGeom>
          <a:noFill/>
          <a:ln w="9525">
            <a:noFill/>
            <a:miter lim="800000"/>
          </a:ln>
        </p:spPr>
        <p:txBody>
          <a:bodyPr wrap="square">
            <a:spAutoFit/>
          </a:bodyPr>
          <a:lstStyle/>
          <a:p>
            <a:r>
              <a:rPr lang="zh-CN" altLang="en-US" sz="3600" b="1" dirty="0">
                <a:solidFill>
                  <a:srgbClr val="FF0000"/>
                </a:solidFill>
                <a:latin typeface="黑体" panose="02010609060101010101" pitchFamily="2" charset="-122"/>
                <a:ea typeface="黑体" panose="02010609060101010101" pitchFamily="2" charset="-122"/>
              </a:rPr>
              <a:t>你办事， 我放心。</a:t>
            </a:r>
          </a:p>
        </p:txBody>
      </p:sp>
      <p:pic>
        <p:nvPicPr>
          <p:cNvPr id="22529" name="Picture 7" descr="h"/>
          <p:cNvPicPr>
            <a:picLocks noChangeAspect="1"/>
          </p:cNvPicPr>
          <p:nvPr/>
        </p:nvPicPr>
        <p:blipFill>
          <a:blip r:embed="rId3" cstate="print"/>
          <a:stretch>
            <a:fillRect/>
          </a:stretch>
        </p:blipFill>
        <p:spPr>
          <a:xfrm>
            <a:off x="5750243" y="2568576"/>
            <a:ext cx="2734151" cy="4074795"/>
          </a:xfrm>
          <a:prstGeom prst="rect">
            <a:avLst/>
          </a:prstGeom>
          <a:noFill/>
          <a:ln w="9525">
            <a:noFill/>
          </a:ln>
        </p:spPr>
      </p:pic>
      <p:sp>
        <p:nvSpPr>
          <p:cNvPr id="22531" name="文本框 161798"/>
          <p:cNvSpPr txBox="1"/>
          <p:nvPr/>
        </p:nvSpPr>
        <p:spPr>
          <a:xfrm>
            <a:off x="4117181" y="215265"/>
            <a:ext cx="4723448" cy="3416320"/>
          </a:xfrm>
          <a:prstGeom prst="rect">
            <a:avLst/>
          </a:prstGeom>
          <a:noFill/>
          <a:ln w="9525">
            <a:noFill/>
          </a:ln>
        </p:spPr>
        <p:txBody>
          <a:bodyPr wrap="square" anchor="t">
            <a:spAutoFit/>
          </a:bodyPr>
          <a:lstStyle/>
          <a:p>
            <a:pPr>
              <a:lnSpc>
                <a:spcPct val="120000"/>
              </a:lnSpc>
              <a:spcBef>
                <a:spcPct val="50000"/>
              </a:spcBef>
            </a:pPr>
            <a:r>
              <a:rPr lang="zh-CN" altLang="en-US" sz="3600" b="1" dirty="0">
                <a:latin typeface="Arial" panose="020B0604020202020204" pitchFamily="34" charset="0"/>
                <a:ea typeface="黑体" panose="02010609060101010101" pitchFamily="2" charset="-122"/>
              </a:rPr>
              <a:t>粉碎“四人帮”后，华国锋同志担任</a:t>
            </a:r>
            <a:r>
              <a:rPr lang="zh-CN" altLang="en-US" sz="3600" b="1" dirty="0">
                <a:solidFill>
                  <a:srgbClr val="FF0000"/>
                </a:solidFill>
                <a:latin typeface="Arial" panose="020B0604020202020204" pitchFamily="34" charset="0"/>
                <a:ea typeface="黑体" panose="02010609060101010101" pitchFamily="2" charset="-122"/>
              </a:rPr>
              <a:t>中共中央主席、中央军委主席、国务院总理</a:t>
            </a:r>
            <a:r>
              <a:rPr lang="zh-CN" altLang="en-US" sz="3600" b="1" dirty="0">
                <a:latin typeface="Arial" panose="020B0604020202020204" pitchFamily="34" charset="0"/>
                <a:ea typeface="黑体" panose="02010609060101010101" pitchFamily="2" charset="-122"/>
              </a:rPr>
              <a:t>等职务。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blinds(horizontal)">
                                      <p:cBhvr>
                                        <p:cTn id="7" dur="500"/>
                                        <p:tgtEl>
                                          <p:spTgt spid="2253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53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矩形 58369"/>
          <p:cNvSpPr/>
          <p:nvPr/>
        </p:nvSpPr>
        <p:spPr>
          <a:xfrm>
            <a:off x="0" y="1269365"/>
            <a:ext cx="5300187" cy="4955203"/>
          </a:xfrm>
          <a:prstGeom prst="rect">
            <a:avLst/>
          </a:prstGeom>
          <a:noFill/>
          <a:ln w="9525">
            <a:noFill/>
          </a:ln>
        </p:spPr>
        <p:txBody>
          <a:bodyPr wrap="square" anchor="t">
            <a:spAutoFit/>
          </a:bodyPr>
          <a:lstStyle/>
          <a:p>
            <a:pPr>
              <a:lnSpc>
                <a:spcPct val="140000"/>
              </a:lnSpc>
              <a:spcBef>
                <a:spcPct val="45000"/>
              </a:spcBef>
            </a:pPr>
            <a:r>
              <a:rPr lang="zh-CN" altLang="en-US" sz="4000" b="1" dirty="0">
                <a:solidFill>
                  <a:srgbClr val="0000CC"/>
                </a:solidFill>
                <a:latin typeface="黑体" panose="02010609060101010101" pitchFamily="2" charset="-122"/>
                <a:ea typeface="黑体" panose="02010609060101010101" pitchFamily="2" charset="-122"/>
              </a:rPr>
              <a:t>凡是毛主席作出的决策，我们</a:t>
            </a:r>
            <a:r>
              <a:rPr lang="zh-CN" altLang="en-US" sz="4000" b="1" dirty="0">
                <a:solidFill>
                  <a:srgbClr val="FF0000"/>
                </a:solidFill>
                <a:latin typeface="黑体" panose="02010609060101010101" pitchFamily="2" charset="-122"/>
                <a:ea typeface="黑体" panose="02010609060101010101" pitchFamily="2" charset="-122"/>
              </a:rPr>
              <a:t>都坚决维护</a:t>
            </a:r>
            <a:r>
              <a:rPr lang="zh-CN" altLang="en-US" sz="4000" b="1" dirty="0">
                <a:solidFill>
                  <a:srgbClr val="0000CC"/>
                </a:solidFill>
                <a:latin typeface="黑体" panose="02010609060101010101" pitchFamily="2" charset="-122"/>
                <a:ea typeface="黑体" panose="02010609060101010101" pitchFamily="2" charset="-122"/>
              </a:rPr>
              <a:t>；</a:t>
            </a:r>
          </a:p>
          <a:p>
            <a:pPr>
              <a:lnSpc>
                <a:spcPct val="140000"/>
              </a:lnSpc>
              <a:spcBef>
                <a:spcPct val="45000"/>
              </a:spcBef>
            </a:pPr>
            <a:r>
              <a:rPr lang="zh-CN" altLang="en-US" sz="4000" b="1" dirty="0">
                <a:solidFill>
                  <a:srgbClr val="0000CC"/>
                </a:solidFill>
                <a:latin typeface="黑体" panose="02010609060101010101" pitchFamily="2" charset="-122"/>
                <a:ea typeface="黑体" panose="02010609060101010101" pitchFamily="2" charset="-122"/>
              </a:rPr>
              <a:t>凡是毛主席的指示，我们都</a:t>
            </a:r>
            <a:r>
              <a:rPr lang="zh-CN" altLang="en-US" sz="4000" b="1" dirty="0">
                <a:solidFill>
                  <a:srgbClr val="FF0000"/>
                </a:solidFill>
                <a:latin typeface="黑体" panose="02010609060101010101" pitchFamily="2" charset="-122"/>
                <a:ea typeface="黑体" panose="02010609060101010101" pitchFamily="2" charset="-122"/>
              </a:rPr>
              <a:t>始终不渝地遵循</a:t>
            </a:r>
            <a:r>
              <a:rPr lang="zh-CN" altLang="en-US" sz="4000" b="1" dirty="0">
                <a:solidFill>
                  <a:srgbClr val="0000CC"/>
                </a:solidFill>
                <a:latin typeface="黑体" panose="02010609060101010101" pitchFamily="2" charset="-122"/>
                <a:ea typeface="黑体" panose="02010609060101010101" pitchFamily="2" charset="-122"/>
              </a:rPr>
              <a:t>。</a:t>
            </a:r>
          </a:p>
          <a:p>
            <a:pPr>
              <a:lnSpc>
                <a:spcPct val="140000"/>
              </a:lnSpc>
              <a:spcBef>
                <a:spcPct val="45000"/>
              </a:spcBef>
            </a:pPr>
            <a:r>
              <a:rPr lang="zh-CN" altLang="en-US" sz="4000" b="1" dirty="0">
                <a:solidFill>
                  <a:srgbClr val="0000CC"/>
                </a:solidFill>
                <a:latin typeface="黑体" panose="02010609060101010101" pitchFamily="2" charset="-122"/>
                <a:ea typeface="黑体" panose="02010609060101010101" pitchFamily="2" charset="-122"/>
              </a:rPr>
              <a:t>    </a:t>
            </a:r>
            <a:r>
              <a:rPr lang="en-US" altLang="zh-CN" sz="4000" b="1" dirty="0">
                <a:solidFill>
                  <a:srgbClr val="0000CC"/>
                </a:solidFill>
                <a:latin typeface="Arial" panose="020B0604020202020204" pitchFamily="34" charset="0"/>
                <a:ea typeface="黑体" panose="02010609060101010101" pitchFamily="2" charset="-122"/>
              </a:rPr>
              <a:t>——</a:t>
            </a:r>
            <a:r>
              <a:rPr lang="zh-CN" altLang="en-US" sz="4000" b="1" dirty="0">
                <a:solidFill>
                  <a:srgbClr val="0000CC"/>
                </a:solidFill>
                <a:latin typeface="黑体" panose="02010609060101010101" pitchFamily="2" charset="-122"/>
                <a:ea typeface="黑体" panose="02010609060101010101" pitchFamily="2" charset="-122"/>
              </a:rPr>
              <a:t>华国锋</a:t>
            </a:r>
          </a:p>
        </p:txBody>
      </p:sp>
      <p:pic>
        <p:nvPicPr>
          <p:cNvPr id="23554" name="图片 58371" descr="Img240102586"/>
          <p:cNvPicPr>
            <a:picLocks noChangeAspect="1"/>
          </p:cNvPicPr>
          <p:nvPr/>
        </p:nvPicPr>
        <p:blipFill>
          <a:blip r:embed="rId2" cstate="print"/>
          <a:stretch>
            <a:fillRect/>
          </a:stretch>
        </p:blipFill>
        <p:spPr>
          <a:xfrm>
            <a:off x="5388293" y="1"/>
            <a:ext cx="3714750" cy="6740525"/>
          </a:xfrm>
          <a:prstGeom prst="rect">
            <a:avLst/>
          </a:prstGeom>
          <a:noFill/>
          <a:ln w="9525" cap="flat" cmpd="sng">
            <a:solidFill>
              <a:srgbClr val="993300"/>
            </a:solidFill>
            <a:prstDash val="solid"/>
            <a:miter/>
            <a:headEnd type="none" w="med" len="med"/>
            <a:tailEnd type="none" w="med" len="me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Rectangle 2" descr="c0200"/>
          <p:cNvSpPr/>
          <p:nvPr/>
        </p:nvSpPr>
        <p:spPr>
          <a:xfrm>
            <a:off x="0" y="1081405"/>
            <a:ext cx="9143999" cy="2196361"/>
          </a:xfrm>
          <a:prstGeom prst="rect">
            <a:avLst/>
          </a:prstGeom>
          <a:noFill/>
          <a:ln w="38100" cap="flat" cmpd="sng">
            <a:solidFill>
              <a:srgbClr val="FF0000"/>
            </a:solidFill>
            <a:prstDash val="solid"/>
            <a:miter/>
            <a:headEnd type="none" w="med" len="med"/>
            <a:tailEnd type="none" w="med" len="med"/>
          </a:ln>
        </p:spPr>
        <p:txBody>
          <a:bodyPr wrap="square" lIns="360000" tIns="36000" rIns="72000" bIns="36000" anchor="t">
            <a:spAutoFit/>
          </a:bodyPr>
          <a:lstStyle/>
          <a:p>
            <a:pPr eaLnBrk="0" hangingPunct="0">
              <a:lnSpc>
                <a:spcPct val="150000"/>
              </a:lnSpc>
              <a:buFont typeface="Arial" panose="020B0604020202020204" pitchFamily="34" charset="0"/>
            </a:pPr>
            <a:r>
              <a:rPr lang="zh-CN" altLang="en-US" sz="3200" b="1" dirty="0">
                <a:solidFill>
                  <a:srgbClr val="FF0000"/>
                </a:solidFill>
                <a:latin typeface="黑体" panose="02010609060101010101" pitchFamily="2" charset="-122"/>
                <a:ea typeface="黑体" panose="02010609060101010101" pitchFamily="2" charset="-122"/>
              </a:rPr>
              <a:t>凡是</a:t>
            </a:r>
            <a:r>
              <a:rPr lang="zh-CN" altLang="en-US" sz="3200" b="1" dirty="0">
                <a:latin typeface="黑体" panose="02010609060101010101" pitchFamily="2" charset="-122"/>
                <a:ea typeface="黑体" panose="02010609060101010101" pitchFamily="2" charset="-122"/>
              </a:rPr>
              <a:t>毛主席作出的决策，我们都坚决维护；</a:t>
            </a:r>
          </a:p>
          <a:p>
            <a:pPr eaLnBrk="0" hangingPunct="0">
              <a:lnSpc>
                <a:spcPct val="150000"/>
              </a:lnSpc>
              <a:buFont typeface="Arial" panose="020B0604020202020204" pitchFamily="34" charset="0"/>
            </a:pPr>
            <a:r>
              <a:rPr lang="zh-CN" altLang="en-US" sz="3200" b="1" dirty="0">
                <a:solidFill>
                  <a:srgbClr val="FF0000"/>
                </a:solidFill>
                <a:latin typeface="黑体" panose="02010609060101010101" pitchFamily="2" charset="-122"/>
                <a:ea typeface="黑体" panose="02010609060101010101" pitchFamily="2" charset="-122"/>
              </a:rPr>
              <a:t>凡是</a:t>
            </a:r>
            <a:r>
              <a:rPr lang="zh-CN" altLang="en-US" sz="3200" b="1" dirty="0">
                <a:latin typeface="黑体" panose="02010609060101010101" pitchFamily="2" charset="-122"/>
                <a:ea typeface="黑体" panose="02010609060101010101" pitchFamily="2" charset="-122"/>
              </a:rPr>
              <a:t>毛主席的指示，我们都始终不渝地遵循。</a:t>
            </a:r>
          </a:p>
          <a:p>
            <a:pPr eaLnBrk="0" hangingPunct="0">
              <a:lnSpc>
                <a:spcPct val="150000"/>
              </a:lnSpc>
              <a:buFont typeface="Arial" panose="020B0604020202020204" pitchFamily="34" charset="0"/>
            </a:pPr>
            <a:r>
              <a:rPr lang="zh-CN" altLang="en-US" sz="3200" b="1" dirty="0">
                <a:latin typeface="黑体" panose="02010609060101010101" pitchFamily="2" charset="-122"/>
                <a:ea typeface="黑体" panose="02010609060101010101" pitchFamily="2" charset="-122"/>
              </a:rPr>
              <a:t>                          </a:t>
            </a:r>
            <a:r>
              <a:rPr lang="en-US" altLang="zh-CN" sz="3200" b="1" dirty="0">
                <a:latin typeface="微软雅黑" panose="020B0503020204020204"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华国锋</a:t>
            </a:r>
          </a:p>
        </p:txBody>
      </p:sp>
      <p:sp>
        <p:nvSpPr>
          <p:cNvPr id="24578" name="文本框 21514"/>
          <p:cNvSpPr txBox="1"/>
          <p:nvPr/>
        </p:nvSpPr>
        <p:spPr>
          <a:xfrm>
            <a:off x="1143001" y="185739"/>
            <a:ext cx="2755106" cy="706755"/>
          </a:xfrm>
          <a:prstGeom prst="rect">
            <a:avLst/>
          </a:prstGeom>
          <a:solidFill>
            <a:schemeClr val="tx1"/>
          </a:solidFill>
          <a:ln w="9525">
            <a:noFill/>
          </a:ln>
        </p:spPr>
        <p:txBody>
          <a:bodyPr anchor="t">
            <a:spAutoFit/>
          </a:bodyPr>
          <a:lstStyle/>
          <a:p>
            <a:pPr algn="ctr">
              <a:buFont typeface="Arial" panose="020B0604020202020204" pitchFamily="34" charset="0"/>
            </a:pPr>
            <a:r>
              <a:rPr lang="en-US" altLang="zh-CN" sz="4000" dirty="0">
                <a:solidFill>
                  <a:schemeClr val="bg1"/>
                </a:solidFill>
                <a:latin typeface="黑体" panose="02010609060101010101" pitchFamily="2" charset="-122"/>
                <a:ea typeface="黑体" panose="02010609060101010101" pitchFamily="2" charset="-122"/>
              </a:rPr>
              <a:t>“</a:t>
            </a:r>
            <a:r>
              <a:rPr lang="zh-CN" altLang="en-US" sz="4000" dirty="0">
                <a:solidFill>
                  <a:schemeClr val="bg1"/>
                </a:solidFill>
                <a:latin typeface="黑体" panose="02010609060101010101" pitchFamily="2" charset="-122"/>
                <a:ea typeface="黑体" panose="02010609060101010101" pitchFamily="2" charset="-122"/>
              </a:rPr>
              <a:t>两个凡是”</a:t>
            </a:r>
          </a:p>
        </p:txBody>
      </p:sp>
      <p:sp>
        <p:nvSpPr>
          <p:cNvPr id="162825" name="文本框 21514"/>
          <p:cNvSpPr txBox="1"/>
          <p:nvPr/>
        </p:nvSpPr>
        <p:spPr>
          <a:xfrm>
            <a:off x="5245894" y="185739"/>
            <a:ext cx="3430562" cy="707886"/>
          </a:xfrm>
          <a:prstGeom prst="rect">
            <a:avLst/>
          </a:prstGeom>
          <a:solidFill>
            <a:schemeClr val="tx1"/>
          </a:solidFill>
          <a:ln w="9525">
            <a:noFill/>
          </a:ln>
        </p:spPr>
        <p:txBody>
          <a:bodyPr wrap="square" anchor="t">
            <a:spAutoFit/>
          </a:bodyPr>
          <a:lstStyle/>
          <a:p>
            <a:pPr algn="ctr">
              <a:buFont typeface="Arial" panose="020B0604020202020204" pitchFamily="34" charset="0"/>
            </a:pPr>
            <a:r>
              <a:rPr lang="en-US" altLang="zh-CN" sz="4000" dirty="0">
                <a:solidFill>
                  <a:schemeClr val="bg1"/>
                </a:solidFill>
                <a:latin typeface="黑体" panose="02010609060101010101" pitchFamily="2" charset="-122"/>
                <a:ea typeface="黑体" panose="02010609060101010101" pitchFamily="2" charset="-122"/>
              </a:rPr>
              <a:t>“</a:t>
            </a:r>
            <a:r>
              <a:rPr lang="zh-CN" altLang="en-US" sz="4000" dirty="0">
                <a:solidFill>
                  <a:schemeClr val="bg1"/>
                </a:solidFill>
                <a:latin typeface="黑体" panose="02010609060101010101" pitchFamily="2" charset="-122"/>
                <a:ea typeface="黑体" panose="02010609060101010101" pitchFamily="2" charset="-122"/>
              </a:rPr>
              <a:t>左”倾错误</a:t>
            </a:r>
          </a:p>
        </p:txBody>
      </p:sp>
      <p:sp>
        <p:nvSpPr>
          <p:cNvPr id="162826" name="右箭头 162825"/>
          <p:cNvSpPr/>
          <p:nvPr/>
        </p:nvSpPr>
        <p:spPr>
          <a:xfrm>
            <a:off x="4042172" y="228601"/>
            <a:ext cx="1079897" cy="620713"/>
          </a:xfrm>
          <a:prstGeom prst="rightArrow">
            <a:avLst>
              <a:gd name="adj1" fmla="val 50000"/>
              <a:gd name="adj2" fmla="val 57970"/>
            </a:avLst>
          </a:prstGeom>
          <a:solidFill>
            <a:schemeClr val="accent1"/>
          </a:solidFill>
          <a:ln w="9525" cap="flat" cmpd="sng">
            <a:solidFill>
              <a:schemeClr val="tx1"/>
            </a:solidFill>
            <a:prstDash val="solid"/>
            <a:miter/>
            <a:headEnd type="none" w="med" len="med"/>
            <a:tailEnd type="none" w="med" len="med"/>
          </a:ln>
        </p:spPr>
        <p:txBody>
          <a:bodyPr anchor="t"/>
          <a:lstStyle/>
          <a:p>
            <a:endParaRPr lang="zh-CN" altLang="en-US">
              <a:latin typeface="Arial" panose="020B0604020202020204" pitchFamily="34" charset="0"/>
              <a:ea typeface="宋体" panose="02010600030101010101" pitchFamily="2" charset="-122"/>
            </a:endParaRPr>
          </a:p>
        </p:txBody>
      </p:sp>
      <p:sp>
        <p:nvSpPr>
          <p:cNvPr id="162827" name="文本框 162826"/>
          <p:cNvSpPr txBox="1"/>
          <p:nvPr/>
        </p:nvSpPr>
        <p:spPr>
          <a:xfrm>
            <a:off x="0" y="3834131"/>
            <a:ext cx="9143999" cy="1366528"/>
          </a:xfrm>
          <a:prstGeom prst="rect">
            <a:avLst/>
          </a:prstGeom>
          <a:noFill/>
          <a:ln w="38100" cap="flat" cmpd="sng">
            <a:solidFill>
              <a:srgbClr val="00CC00"/>
            </a:solidFill>
            <a:prstDash val="solid"/>
            <a:miter/>
            <a:headEnd type="none" w="med" len="med"/>
            <a:tailEnd type="none" w="med" len="med"/>
          </a:ln>
        </p:spPr>
        <p:txBody>
          <a:bodyPr wrap="square" anchor="t">
            <a:spAutoFit/>
          </a:bodyPr>
          <a:lstStyle/>
          <a:p>
            <a:pPr eaLnBrk="0" hangingPunct="0">
              <a:lnSpc>
                <a:spcPct val="115000"/>
              </a:lnSpc>
              <a:buFont typeface="Arial" panose="020B0604020202020204" pitchFamily="34" charset="0"/>
            </a:pPr>
            <a:r>
              <a:rPr lang="zh-CN" altLang="en-US" sz="3600" b="1" dirty="0">
                <a:solidFill>
                  <a:srgbClr val="0000CC"/>
                </a:solidFill>
                <a:latin typeface="Arial" panose="020B0604020202020204" pitchFamily="34" charset="0"/>
                <a:ea typeface="楷体_GB2312" pitchFamily="49" charset="-122"/>
              </a:rPr>
              <a:t>实质：</a:t>
            </a:r>
            <a:r>
              <a:rPr lang="zh-CN" altLang="en-US" sz="3600" b="1" dirty="0">
                <a:solidFill>
                  <a:srgbClr val="000000"/>
                </a:solidFill>
                <a:latin typeface="Arial" panose="020B0604020202020204" pitchFamily="34" charset="0"/>
                <a:ea typeface="楷体_GB2312" pitchFamily="49" charset="-122"/>
              </a:rPr>
              <a:t>坚持“文化大革命”极左错误，反对实事求是，反对坚持真理、修正错误。</a:t>
            </a:r>
          </a:p>
        </p:txBody>
      </p:sp>
      <p:sp>
        <p:nvSpPr>
          <p:cNvPr id="162828" name="文本框 162827"/>
          <p:cNvSpPr txBox="1"/>
          <p:nvPr/>
        </p:nvSpPr>
        <p:spPr>
          <a:xfrm>
            <a:off x="1" y="5286376"/>
            <a:ext cx="9144000" cy="1364615"/>
          </a:xfrm>
          <a:prstGeom prst="rect">
            <a:avLst/>
          </a:prstGeom>
          <a:noFill/>
          <a:ln w="38100" cap="flat" cmpd="sng">
            <a:solidFill>
              <a:srgbClr val="00CC00"/>
            </a:solidFill>
            <a:prstDash val="solid"/>
            <a:miter/>
            <a:headEnd type="none" w="med" len="med"/>
            <a:tailEnd type="none" w="med" len="med"/>
          </a:ln>
        </p:spPr>
        <p:txBody>
          <a:bodyPr wrap="square" anchor="t">
            <a:spAutoFit/>
          </a:bodyPr>
          <a:lstStyle/>
          <a:p>
            <a:pPr eaLnBrk="0" hangingPunct="0">
              <a:lnSpc>
                <a:spcPct val="115000"/>
              </a:lnSpc>
              <a:buFont typeface="Arial" panose="020B0604020202020204" pitchFamily="34" charset="0"/>
            </a:pPr>
            <a:r>
              <a:rPr lang="zh-CN" altLang="en-US" sz="3600" b="1" dirty="0">
                <a:solidFill>
                  <a:srgbClr val="0000CC"/>
                </a:solidFill>
                <a:latin typeface="Arial" panose="020B0604020202020204" pitchFamily="34" charset="0"/>
                <a:ea typeface="楷体_GB2312" pitchFamily="49" charset="-122"/>
              </a:rPr>
              <a:t>危害：</a:t>
            </a:r>
            <a:r>
              <a:rPr lang="zh-CN" altLang="en-US" sz="3600" b="1" dirty="0">
                <a:solidFill>
                  <a:srgbClr val="000000"/>
                </a:solidFill>
                <a:latin typeface="Arial" panose="020B0604020202020204" pitchFamily="34" charset="0"/>
                <a:ea typeface="楷体_GB2312" pitchFamily="49" charset="-122"/>
              </a:rPr>
              <a:t>阻碍了大量历史遗留问题和大量冤案的彻底平反。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2827"/>
                                        </p:tgtEl>
                                        <p:attrNameLst>
                                          <p:attrName>style.visibility</p:attrName>
                                        </p:attrNameLst>
                                      </p:cBhvr>
                                      <p:to>
                                        <p:strVal val="visible"/>
                                      </p:to>
                                    </p:set>
                                    <p:animEffect transition="in" filter="blinds(horizontal)">
                                      <p:cBhvr>
                                        <p:cTn id="7" dur="500"/>
                                        <p:tgtEl>
                                          <p:spTgt spid="1628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2828"/>
                                        </p:tgtEl>
                                        <p:attrNameLst>
                                          <p:attrName>style.visibility</p:attrName>
                                        </p:attrNameLst>
                                      </p:cBhvr>
                                      <p:to>
                                        <p:strVal val="visible"/>
                                      </p:to>
                                    </p:set>
                                    <p:animEffect transition="in" filter="blinds(horizontal)">
                                      <p:cBhvr>
                                        <p:cTn id="12" dur="500"/>
                                        <p:tgtEl>
                                          <p:spTgt spid="1628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2826"/>
                                        </p:tgtEl>
                                        <p:attrNameLst>
                                          <p:attrName>style.visibility</p:attrName>
                                        </p:attrNameLst>
                                      </p:cBhvr>
                                      <p:to>
                                        <p:strVal val="visible"/>
                                      </p:to>
                                    </p:set>
                                    <p:animEffect transition="in" filter="blinds(horizontal)">
                                      <p:cBhvr>
                                        <p:cTn id="17" dur="500"/>
                                        <p:tgtEl>
                                          <p:spTgt spid="162826"/>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62825"/>
                                        </p:tgtEl>
                                        <p:attrNameLst>
                                          <p:attrName>style.visibility</p:attrName>
                                        </p:attrNameLst>
                                      </p:cBhvr>
                                      <p:to>
                                        <p:strVal val="visible"/>
                                      </p:to>
                                    </p:set>
                                    <p:animEffect transition="in" filter="blinds(horizontal)">
                                      <p:cBhvr>
                                        <p:cTn id="20" dur="500"/>
                                        <p:tgtEl>
                                          <p:spTgt spid="1628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5" grpId="0" bldLvl="0" animBg="1"/>
      <p:bldP spid="162827" grpId="0" bldLvl="0" animBg="1"/>
      <p:bldP spid="16282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文本框 157699"/>
          <p:cNvSpPr txBox="1"/>
          <p:nvPr/>
        </p:nvSpPr>
        <p:spPr>
          <a:xfrm>
            <a:off x="1043608" y="476672"/>
            <a:ext cx="7444740" cy="1175706"/>
          </a:xfrm>
          <a:prstGeom prst="rect">
            <a:avLst/>
          </a:prstGeom>
          <a:noFill/>
          <a:ln w="9525">
            <a:noFill/>
          </a:ln>
        </p:spPr>
        <p:txBody>
          <a:bodyPr wrap="square" anchor="t">
            <a:spAutoFit/>
          </a:bodyPr>
          <a:lstStyle/>
          <a:p>
            <a:pPr>
              <a:lnSpc>
                <a:spcPct val="110000"/>
              </a:lnSpc>
              <a:spcBef>
                <a:spcPct val="50000"/>
              </a:spcBef>
            </a:pPr>
            <a:r>
              <a:rPr lang="zh-CN" altLang="en-US" sz="3200" b="1" dirty="0">
                <a:solidFill>
                  <a:srgbClr val="FF0000"/>
                </a:solidFill>
                <a:latin typeface="黑体" panose="02010609060101010101" pitchFamily="2" charset="-122"/>
                <a:ea typeface="黑体" panose="02010609060101010101" pitchFamily="2" charset="-122"/>
              </a:rPr>
              <a:t>左倾</a:t>
            </a:r>
            <a:r>
              <a:rPr lang="zh-CN" altLang="en-US" sz="3200" b="1" dirty="0">
                <a:latin typeface="黑体" panose="02010609060101010101" pitchFamily="2" charset="-122"/>
                <a:ea typeface="黑体" panose="02010609060101010101" pitchFamily="2" charset="-122"/>
              </a:rPr>
              <a:t>是指政治上追求进步、同情劳动人民的倾向。 </a:t>
            </a:r>
          </a:p>
        </p:txBody>
      </p:sp>
      <p:sp>
        <p:nvSpPr>
          <p:cNvPr id="157701" name="文本框 157700"/>
          <p:cNvSpPr txBox="1"/>
          <p:nvPr/>
        </p:nvSpPr>
        <p:spPr>
          <a:xfrm>
            <a:off x="539552" y="1772816"/>
            <a:ext cx="8050054" cy="3132204"/>
          </a:xfrm>
          <a:prstGeom prst="rect">
            <a:avLst/>
          </a:prstGeom>
          <a:noFill/>
          <a:ln w="9525">
            <a:noFill/>
          </a:ln>
        </p:spPr>
        <p:txBody>
          <a:bodyPr wrap="square" anchor="t">
            <a:spAutoFit/>
          </a:bodyPr>
          <a:lstStyle/>
          <a:p>
            <a:pPr>
              <a:lnSpc>
                <a:spcPct val="140000"/>
              </a:lnSpc>
            </a:pPr>
            <a:r>
              <a:rPr lang="en-US" altLang="zh-CN" sz="2400" b="1" dirty="0">
                <a:solidFill>
                  <a:srgbClr val="FF0000"/>
                </a:solidFill>
                <a:latin typeface="Arial" panose="020B0604020202020204" pitchFamily="34" charset="0"/>
                <a:ea typeface="楷体_GB2312" pitchFamily="49" charset="-122"/>
              </a:rPr>
              <a:t>“</a:t>
            </a:r>
            <a:r>
              <a:rPr lang="zh-CN" altLang="en-US" sz="2400" b="1" dirty="0">
                <a:solidFill>
                  <a:srgbClr val="FF0000"/>
                </a:solidFill>
                <a:latin typeface="Arial" panose="020B0604020202020204" pitchFamily="34" charset="0"/>
                <a:ea typeface="楷体_GB2312" pitchFamily="49" charset="-122"/>
              </a:rPr>
              <a:t>左”倾</a:t>
            </a:r>
            <a:r>
              <a:rPr lang="zh-CN" altLang="en-US" sz="2400" b="1" dirty="0">
                <a:latin typeface="Arial" panose="020B0604020202020204" pitchFamily="34" charset="0"/>
                <a:ea typeface="楷体_GB2312" pitchFamily="49" charset="-122"/>
              </a:rPr>
              <a:t>，是政治思想上</a:t>
            </a:r>
            <a:r>
              <a:rPr lang="zh-CN" altLang="en-US" sz="2400" b="1" dirty="0">
                <a:solidFill>
                  <a:srgbClr val="000099"/>
                </a:solidFill>
                <a:latin typeface="Arial" panose="020B0604020202020204" pitchFamily="34" charset="0"/>
                <a:ea typeface="楷体_GB2312" pitchFamily="49" charset="-122"/>
              </a:rPr>
              <a:t>超越客观</a:t>
            </a:r>
            <a:r>
              <a:rPr lang="zh-CN" altLang="en-US" sz="2400" b="1" dirty="0">
                <a:latin typeface="Arial" panose="020B0604020202020204" pitchFamily="34" charset="0"/>
                <a:ea typeface="楷体_GB2312" pitchFamily="49" charset="-122"/>
              </a:rPr>
              <a:t>，</a:t>
            </a:r>
            <a:r>
              <a:rPr lang="zh-CN" altLang="en-US" sz="2400" b="1" dirty="0">
                <a:solidFill>
                  <a:srgbClr val="000099"/>
                </a:solidFill>
                <a:latin typeface="Arial" panose="020B0604020202020204" pitchFamily="34" charset="0"/>
                <a:ea typeface="楷体_GB2312" pitchFamily="49" charset="-122"/>
              </a:rPr>
              <a:t>脱离</a:t>
            </a:r>
            <a:r>
              <a:rPr lang="zh-CN" altLang="en-US" sz="2400" b="1" dirty="0">
                <a:latin typeface="Arial" panose="020B0604020202020204" pitchFamily="34" charset="0"/>
                <a:ea typeface="楷体_GB2312" pitchFamily="49" charset="-122"/>
              </a:rPr>
              <a:t>社会</a:t>
            </a:r>
            <a:r>
              <a:rPr lang="zh-CN" altLang="en-US" sz="2400" b="1" dirty="0">
                <a:solidFill>
                  <a:srgbClr val="000099"/>
                </a:solidFill>
                <a:latin typeface="Arial" panose="020B0604020202020204" pitchFamily="34" charset="0"/>
                <a:ea typeface="楷体_GB2312" pitchFamily="49" charset="-122"/>
              </a:rPr>
              <a:t>现实条件</a:t>
            </a:r>
            <a:r>
              <a:rPr lang="zh-CN" altLang="en-US" sz="2400" b="1" dirty="0">
                <a:latin typeface="Arial" panose="020B0604020202020204" pitchFamily="34" charset="0"/>
                <a:ea typeface="楷体_GB2312" pitchFamily="49" charset="-122"/>
              </a:rPr>
              <a:t>，陷入</a:t>
            </a:r>
            <a:r>
              <a:rPr lang="zh-CN" altLang="en-US" sz="2400" b="1" dirty="0">
                <a:solidFill>
                  <a:srgbClr val="000099"/>
                </a:solidFill>
                <a:latin typeface="Arial" panose="020B0604020202020204" pitchFamily="34" charset="0"/>
                <a:ea typeface="楷体_GB2312" pitchFamily="49" charset="-122"/>
              </a:rPr>
              <a:t>空想、盲动和冒险</a:t>
            </a:r>
            <a:r>
              <a:rPr lang="zh-CN" altLang="en-US" sz="2400" b="1" dirty="0">
                <a:latin typeface="Arial" panose="020B0604020202020204" pitchFamily="34" charset="0"/>
                <a:ea typeface="楷体_GB2312" pitchFamily="49" charset="-122"/>
              </a:rPr>
              <a:t>的倾向。“左”倾思想表现为</a:t>
            </a:r>
            <a:r>
              <a:rPr lang="zh-CN" altLang="en-US" sz="2400" b="1" dirty="0">
                <a:solidFill>
                  <a:srgbClr val="000099"/>
                </a:solidFill>
                <a:latin typeface="Arial" panose="020B0604020202020204" pitchFamily="34" charset="0"/>
                <a:ea typeface="楷体_GB2312" pitchFamily="49" charset="-122"/>
              </a:rPr>
              <a:t>急于求成</a:t>
            </a:r>
            <a:r>
              <a:rPr lang="zh-CN" altLang="en-US" sz="2400" b="1" dirty="0">
                <a:latin typeface="Arial" panose="020B0604020202020204" pitchFamily="34" charset="0"/>
                <a:ea typeface="楷体_GB2312" pitchFamily="49" charset="-122"/>
              </a:rPr>
              <a:t>，</a:t>
            </a:r>
            <a:r>
              <a:rPr lang="zh-CN" altLang="en-US" sz="2400" b="1" dirty="0">
                <a:solidFill>
                  <a:srgbClr val="000099"/>
                </a:solidFill>
                <a:latin typeface="Arial" panose="020B0604020202020204" pitchFamily="34" charset="0"/>
                <a:ea typeface="楷体_GB2312" pitchFamily="49" charset="-122"/>
              </a:rPr>
              <a:t>主观地夸大革命力量</a:t>
            </a:r>
            <a:r>
              <a:rPr lang="zh-CN" altLang="en-US" sz="2400" b="1" dirty="0">
                <a:latin typeface="Arial" panose="020B0604020202020204" pitchFamily="34" charset="0"/>
                <a:ea typeface="楷体_GB2312" pitchFamily="49" charset="-122"/>
              </a:rPr>
              <a:t>，</a:t>
            </a:r>
            <a:r>
              <a:rPr lang="zh-CN" altLang="en-US" sz="2400" b="1" dirty="0">
                <a:solidFill>
                  <a:srgbClr val="000099"/>
                </a:solidFill>
                <a:latin typeface="Arial" panose="020B0604020202020204" pitchFamily="34" charset="0"/>
                <a:ea typeface="楷体_GB2312" pitchFamily="49" charset="-122"/>
              </a:rPr>
              <a:t>轻视</a:t>
            </a:r>
            <a:r>
              <a:rPr lang="zh-CN" altLang="en-US" sz="2400" b="1" dirty="0">
                <a:latin typeface="Arial" panose="020B0604020202020204" pitchFamily="34" charset="0"/>
                <a:ea typeface="楷体_GB2312" pitchFamily="49" charset="-122"/>
              </a:rPr>
              <a:t>敌人力量和</a:t>
            </a:r>
            <a:r>
              <a:rPr lang="zh-CN" altLang="en-US" sz="2400" b="1" dirty="0">
                <a:solidFill>
                  <a:srgbClr val="000099"/>
                </a:solidFill>
                <a:latin typeface="Arial" panose="020B0604020202020204" pitchFamily="34" charset="0"/>
                <a:ea typeface="楷体_GB2312" pitchFamily="49" charset="-122"/>
              </a:rPr>
              <a:t>客观困难</a:t>
            </a:r>
            <a:r>
              <a:rPr lang="zh-CN" altLang="en-US" sz="2400" b="1" dirty="0">
                <a:latin typeface="Arial" panose="020B0604020202020204" pitchFamily="34" charset="0"/>
                <a:ea typeface="楷体_GB2312" pitchFamily="49" charset="-122"/>
              </a:rPr>
              <a:t>，在革命和建设中</a:t>
            </a:r>
            <a:r>
              <a:rPr lang="zh-CN" altLang="en-US" sz="2400" b="1" dirty="0">
                <a:solidFill>
                  <a:srgbClr val="000099"/>
                </a:solidFill>
                <a:latin typeface="Arial" panose="020B0604020202020204" pitchFamily="34" charset="0"/>
                <a:ea typeface="楷体_GB2312" pitchFamily="49" charset="-122"/>
              </a:rPr>
              <a:t>采取盲动的冒险</a:t>
            </a:r>
            <a:r>
              <a:rPr lang="zh-CN" altLang="en-US" sz="2400" b="1" dirty="0">
                <a:latin typeface="Arial" panose="020B0604020202020204" pitchFamily="34" charset="0"/>
                <a:ea typeface="楷体_GB2312" pitchFamily="49" charset="-122"/>
              </a:rPr>
              <a:t>的行动；或者在革命组织内部混淆两类不同性质的矛盾，</a:t>
            </a:r>
            <a:r>
              <a:rPr lang="zh-CN" altLang="en-US" sz="2400" b="1" dirty="0">
                <a:solidFill>
                  <a:srgbClr val="000099"/>
                </a:solidFill>
                <a:latin typeface="Arial" panose="020B0604020202020204" pitchFamily="34" charset="0"/>
                <a:ea typeface="楷体_GB2312" pitchFamily="49" charset="-122"/>
              </a:rPr>
              <a:t>采取残酷斗争</a:t>
            </a:r>
            <a:r>
              <a:rPr lang="zh-CN" altLang="en-US" sz="2400" b="1" dirty="0">
                <a:latin typeface="Arial" panose="020B0604020202020204" pitchFamily="34" charset="0"/>
                <a:ea typeface="楷体_GB2312" pitchFamily="49" charset="-122"/>
              </a:rPr>
              <a:t>、无情打击的政策；或者在同盟军问题上实行关门主义，打倒一切。</a:t>
            </a:r>
          </a:p>
        </p:txBody>
      </p:sp>
      <p:sp>
        <p:nvSpPr>
          <p:cNvPr id="2" name="文本框 1"/>
          <p:cNvSpPr txBox="1"/>
          <p:nvPr/>
        </p:nvSpPr>
        <p:spPr>
          <a:xfrm>
            <a:off x="1082992" y="5278120"/>
            <a:ext cx="7377440" cy="1323439"/>
          </a:xfrm>
          <a:prstGeom prst="rect">
            <a:avLst/>
          </a:prstGeom>
          <a:noFill/>
        </p:spPr>
        <p:txBody>
          <a:bodyPr wrap="square" rtlCol="0">
            <a:spAutoFit/>
          </a:bodyPr>
          <a:lstStyle/>
          <a:p>
            <a:pPr algn="ctr"/>
            <a:r>
              <a:rPr lang="zh-CN" altLang="en-US" sz="8000" b="1" dirty="0">
                <a:solidFill>
                  <a:srgbClr val="FF0000"/>
                </a:solidFill>
              </a:rPr>
              <a:t>以阶级斗争为纲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7701"/>
                                        </p:tgtEl>
                                        <p:attrNameLst>
                                          <p:attrName>style.visibility</p:attrName>
                                        </p:attrNameLst>
                                      </p:cBhvr>
                                      <p:to>
                                        <p:strVal val="visible"/>
                                      </p:to>
                                    </p:set>
                                    <p:animEffect transition="in" filter="blinds(horizontal)">
                                      <p:cBhvr>
                                        <p:cTn id="7" dur="500"/>
                                        <p:tgtEl>
                                          <p:spTgt spid="1577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1"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09" name="Picture 5" descr="s"/>
          <p:cNvPicPr>
            <a:picLocks noChangeAspect="1"/>
          </p:cNvPicPr>
          <p:nvPr/>
        </p:nvPicPr>
        <p:blipFill>
          <a:blip r:embed="rId2" cstate="print"/>
          <a:stretch>
            <a:fillRect/>
          </a:stretch>
        </p:blipFill>
        <p:spPr>
          <a:xfrm>
            <a:off x="1835696" y="332656"/>
            <a:ext cx="5724525" cy="2419350"/>
          </a:xfrm>
          <a:prstGeom prst="rect">
            <a:avLst/>
          </a:prstGeom>
          <a:noFill/>
          <a:ln w="9525">
            <a:noFill/>
          </a:ln>
        </p:spPr>
      </p:pic>
      <p:sp>
        <p:nvSpPr>
          <p:cNvPr id="156677" name="文本框 156676"/>
          <p:cNvSpPr txBox="1"/>
          <p:nvPr/>
        </p:nvSpPr>
        <p:spPr>
          <a:xfrm>
            <a:off x="2339752" y="2996952"/>
            <a:ext cx="4236720" cy="3247877"/>
          </a:xfrm>
          <a:prstGeom prst="rect">
            <a:avLst/>
          </a:prstGeom>
          <a:noFill/>
          <a:ln w="9525">
            <a:noFill/>
          </a:ln>
        </p:spPr>
        <p:txBody>
          <a:bodyPr wrap="square" anchor="t">
            <a:spAutoFit/>
          </a:bodyPr>
          <a:lstStyle/>
          <a:p>
            <a:pPr>
              <a:lnSpc>
                <a:spcPct val="150000"/>
              </a:lnSpc>
              <a:spcBef>
                <a:spcPct val="50000"/>
              </a:spcBef>
            </a:pPr>
            <a:r>
              <a:rPr lang="zh-CN" altLang="en-US" sz="2800" b="1" dirty="0">
                <a:solidFill>
                  <a:srgbClr val="0000CC"/>
                </a:solidFill>
                <a:latin typeface="微软雅黑" panose="020B0503020204020204" charset="-122"/>
                <a:ea typeface="微软雅黑" panose="020B0503020204020204" charset="-122"/>
              </a:rPr>
              <a:t>是指从实际对象出发，探求事物的内部联系及其发展的规律性，认识事物的本质。通常指按照事物的实际情况办事。</a:t>
            </a:r>
          </a:p>
        </p:txBody>
      </p:sp>
      <p:pic>
        <p:nvPicPr>
          <p:cNvPr id="156679" name="图片 156678" descr="0bd162d9f2d3572c71b66e6b8a13632762d0c335"/>
          <p:cNvPicPr>
            <a:picLocks noChangeAspect="1"/>
          </p:cNvPicPr>
          <p:nvPr/>
        </p:nvPicPr>
        <p:blipFill>
          <a:blip r:embed="rId3" cstate="print"/>
          <a:srcRect b="12164"/>
          <a:stretch>
            <a:fillRect/>
          </a:stretch>
        </p:blipFill>
        <p:spPr>
          <a:xfrm>
            <a:off x="127635" y="3105150"/>
            <a:ext cx="2087880" cy="3402330"/>
          </a:xfrm>
          <a:prstGeom prst="rect">
            <a:avLst/>
          </a:prstGeom>
          <a:noFill/>
          <a:ln w="9525">
            <a:noFill/>
          </a:ln>
        </p:spPr>
      </p:pic>
      <p:pic>
        <p:nvPicPr>
          <p:cNvPr id="1027" name="Picture 3" descr="C:\Users\Administrator\Desktop\timgSOMSAYEP.jpg"/>
          <p:cNvPicPr>
            <a:picLocks noChangeAspect="1" noChangeArrowheads="1"/>
          </p:cNvPicPr>
          <p:nvPr/>
        </p:nvPicPr>
        <p:blipFill>
          <a:blip r:embed="rId4" cstate="print">
            <a:clrChange>
              <a:clrFrom>
                <a:srgbClr val="B2C3CA">
                  <a:alpha val="100000"/>
                </a:srgbClr>
              </a:clrFrom>
              <a:clrTo>
                <a:srgbClr val="B2C3CA">
                  <a:alpha val="100000"/>
                  <a:alpha val="0"/>
                </a:srgbClr>
              </a:clrTo>
            </a:clrChange>
          </a:blip>
          <a:srcRect/>
          <a:stretch>
            <a:fillRect/>
          </a:stretch>
        </p:blipFill>
        <p:spPr bwMode="auto">
          <a:xfrm>
            <a:off x="6574155" y="3105150"/>
            <a:ext cx="2540794" cy="33464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6677"/>
                                        </p:tgtEl>
                                        <p:attrNameLst>
                                          <p:attrName>style.visibility</p:attrName>
                                        </p:attrNameLst>
                                      </p:cBhvr>
                                      <p:to>
                                        <p:strVal val="visible"/>
                                      </p:to>
                                    </p:set>
                                    <p:animEffect transition="in" filter="blinds(horizontal)">
                                      <p:cBhvr>
                                        <p:cTn id="7" dur="500"/>
                                        <p:tgtEl>
                                          <p:spTgt spid="15667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56679"/>
                                        </p:tgtEl>
                                        <p:attrNameLst>
                                          <p:attrName>style.visibility</p:attrName>
                                        </p:attrNameLst>
                                      </p:cBhvr>
                                      <p:to>
                                        <p:strVal val="visible"/>
                                      </p:to>
                                    </p:set>
                                    <p:animEffect transition="in" filter="blinds(horizontal)">
                                      <p:cBhvr>
                                        <p:cTn id="12" dur="500"/>
                                        <p:tgtEl>
                                          <p:spTgt spid="156679"/>
                                        </p:tgtEl>
                                      </p:cBhvr>
                                    </p:animEffect>
                                  </p:childTnLst>
                                </p:cTn>
                              </p:par>
                              <p:par>
                                <p:cTn id="13" presetID="3" presetClass="entr" presetSubtype="10" fill="hold" nodeType="withEffect">
                                  <p:stCondLst>
                                    <p:cond delay="0"/>
                                  </p:stCondLst>
                                  <p:childTnLst>
                                    <p:set>
                                      <p:cBhvr>
                                        <p:cTn id="14" dur="1" fill="hold">
                                          <p:stCondLst>
                                            <p:cond delay="0"/>
                                          </p:stCondLst>
                                        </p:cTn>
                                        <p:tgtEl>
                                          <p:spTgt spid="1027"/>
                                        </p:tgtEl>
                                        <p:attrNameLst>
                                          <p:attrName>style.visibility</p:attrName>
                                        </p:attrNameLst>
                                      </p:cBhvr>
                                      <p:to>
                                        <p:strVal val="visible"/>
                                      </p:to>
                                    </p:set>
                                    <p:animEffect transition="in" filter="blinds(horizontal)">
                                      <p:cBhvr>
                                        <p:cTn id="15"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p:nvPr/>
        </p:nvSpPr>
        <p:spPr>
          <a:xfrm>
            <a:off x="959167" y="974755"/>
            <a:ext cx="7927658" cy="1569660"/>
          </a:xfrm>
          <a:prstGeom prst="rect">
            <a:avLst/>
          </a:prstGeom>
          <a:noFill/>
          <a:ln w="9525">
            <a:noFill/>
          </a:ln>
        </p:spPr>
        <p:txBody>
          <a:bodyPr wrap="square" anchor="ctr">
            <a:spAutoFit/>
          </a:bodyPr>
          <a:lstStyle/>
          <a:p>
            <a:pPr>
              <a:lnSpc>
                <a:spcPct val="10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rPr>
              <a:t>第一落：</a:t>
            </a:r>
            <a:r>
              <a:rPr lang="en-US" altLang="zh-CN" sz="2400" b="1" dirty="0">
                <a:solidFill>
                  <a:srgbClr val="000000"/>
                </a:solidFill>
                <a:latin typeface="微软雅黑" panose="020B0503020204020204" charset="-122"/>
                <a:ea typeface="微软雅黑" panose="020B0503020204020204" charset="-122"/>
                <a:cs typeface="微软雅黑" panose="020B0503020204020204" charset="-122"/>
              </a:rPr>
              <a:t>1933</a:t>
            </a:r>
            <a:r>
              <a:rPr lang="zh-CN" altLang="en-US" sz="2400" b="1" dirty="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400" b="1" dirty="0">
                <a:solidFill>
                  <a:srgbClr val="000000"/>
                </a:solidFill>
                <a:latin typeface="微软雅黑" panose="020B0503020204020204" charset="-122"/>
                <a:ea typeface="微软雅黑" panose="020B0503020204020204" charset="-122"/>
                <a:cs typeface="微软雅黑" panose="020B0503020204020204" charset="-122"/>
              </a:rPr>
              <a:t>2</a:t>
            </a:r>
            <a:r>
              <a:rPr lang="zh-CN" altLang="en-US" sz="2400" b="1" dirty="0">
                <a:solidFill>
                  <a:srgbClr val="000000"/>
                </a:solidFill>
                <a:latin typeface="微软雅黑" panose="020B0503020204020204" charset="-122"/>
                <a:ea typeface="微软雅黑" panose="020B0503020204020204" charset="-122"/>
                <a:cs typeface="微软雅黑" panose="020B0503020204020204" charset="-122"/>
              </a:rPr>
              <a:t>月，因拥护毛泽东的正确主张，被党内“左倾”领导人斗争、撤职、下放；</a:t>
            </a:r>
            <a:endParaRPr lang="en-US" altLang="zh-CN" sz="2400" b="1"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rPr>
              <a:t>第一起：</a:t>
            </a:r>
            <a:r>
              <a:rPr lang="zh-CN" altLang="en-US" sz="2400" b="1" dirty="0">
                <a:solidFill>
                  <a:srgbClr val="000000"/>
                </a:solidFill>
                <a:latin typeface="微软雅黑" panose="020B0503020204020204" charset="-122"/>
                <a:ea typeface="微软雅黑" panose="020B0503020204020204" charset="-122"/>
                <a:cs typeface="微软雅黑" panose="020B0503020204020204" charset="-122"/>
              </a:rPr>
              <a:t>同年</a:t>
            </a:r>
            <a:r>
              <a:rPr lang="en-US" altLang="zh-CN" sz="2400" b="1" dirty="0">
                <a:solidFill>
                  <a:srgbClr val="000000"/>
                </a:solidFill>
                <a:latin typeface="微软雅黑" panose="020B0503020204020204" charset="-122"/>
                <a:ea typeface="微软雅黑" panose="020B0503020204020204" charset="-122"/>
                <a:cs typeface="微软雅黑" panose="020B0503020204020204" charset="-122"/>
              </a:rPr>
              <a:t>6</a:t>
            </a:r>
            <a:r>
              <a:rPr lang="zh-CN" altLang="en-US" sz="2400" b="1" dirty="0">
                <a:solidFill>
                  <a:srgbClr val="000000"/>
                </a:solidFill>
                <a:latin typeface="微软雅黑" panose="020B0503020204020204" charset="-122"/>
                <a:ea typeface="微软雅黑" panose="020B0503020204020204" charset="-122"/>
                <a:cs typeface="微软雅黑" panose="020B0503020204020204" charset="-122"/>
              </a:rPr>
              <a:t>月，被临时党中央上调到中央军委总政治部担任秘书长；</a:t>
            </a:r>
          </a:p>
        </p:txBody>
      </p:sp>
      <p:sp>
        <p:nvSpPr>
          <p:cNvPr id="5" name="Rectangle 3"/>
          <p:cNvSpPr/>
          <p:nvPr/>
        </p:nvSpPr>
        <p:spPr>
          <a:xfrm>
            <a:off x="151924" y="2910480"/>
            <a:ext cx="8438674" cy="941155"/>
          </a:xfrm>
          <a:prstGeom prst="rect">
            <a:avLst/>
          </a:prstGeom>
          <a:noFill/>
          <a:ln w="9525">
            <a:noFill/>
          </a:ln>
        </p:spPr>
        <p:txBody>
          <a:bodyPr wrap="square" anchor="ctr">
            <a:spAutoFit/>
          </a:bodyPr>
          <a:lstStyle/>
          <a:p>
            <a:pPr>
              <a:lnSpc>
                <a:spcPct val="12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rPr>
              <a:t>第二落：</a:t>
            </a:r>
            <a:r>
              <a:rPr lang="en-US" altLang="zh-CN" sz="2400" b="1" dirty="0">
                <a:solidFill>
                  <a:srgbClr val="000000"/>
                </a:solidFill>
                <a:latin typeface="微软雅黑" panose="020B0503020204020204" charset="-122"/>
                <a:ea typeface="微软雅黑" panose="020B0503020204020204" charset="-122"/>
                <a:cs typeface="微软雅黑" panose="020B0503020204020204" charset="-122"/>
              </a:rPr>
              <a:t>1966</a:t>
            </a:r>
            <a:r>
              <a:rPr lang="zh-CN" altLang="en-US" sz="2400" b="1" dirty="0">
                <a:solidFill>
                  <a:srgbClr val="000000"/>
                </a:solidFill>
                <a:latin typeface="微软雅黑" panose="020B0503020204020204" charset="-122"/>
                <a:ea typeface="微软雅黑" panose="020B0503020204020204" charset="-122"/>
                <a:cs typeface="微软雅黑" panose="020B0503020204020204" charset="-122"/>
              </a:rPr>
              <a:t>年“文革”开始，失去一切职务；</a:t>
            </a:r>
            <a:endParaRPr lang="en-US" altLang="zh-CN" sz="2400" b="1" dirty="0">
              <a:solidFill>
                <a:srgbClr val="000000"/>
              </a:solidFill>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rPr>
              <a:t>第二起：</a:t>
            </a:r>
            <a:r>
              <a:rPr lang="en-US" altLang="zh-CN" sz="2400" b="1" dirty="0">
                <a:solidFill>
                  <a:srgbClr val="000000"/>
                </a:solidFill>
                <a:latin typeface="微软雅黑" panose="020B0503020204020204" charset="-122"/>
                <a:ea typeface="微软雅黑" panose="020B0503020204020204" charset="-122"/>
                <a:cs typeface="微软雅黑" panose="020B0503020204020204" charset="-122"/>
              </a:rPr>
              <a:t>1973</a:t>
            </a:r>
            <a:r>
              <a:rPr lang="zh-CN" altLang="en-US" sz="2400" b="1" dirty="0">
                <a:solidFill>
                  <a:srgbClr val="000000"/>
                </a:solidFill>
                <a:latin typeface="微软雅黑" panose="020B0503020204020204" charset="-122"/>
                <a:ea typeface="微软雅黑" panose="020B0503020204020204" charset="-122"/>
                <a:cs typeface="微软雅黑" panose="020B0503020204020204" charset="-122"/>
              </a:rPr>
              <a:t>年恢复副总理职务。 </a:t>
            </a:r>
          </a:p>
        </p:txBody>
      </p:sp>
      <p:sp>
        <p:nvSpPr>
          <p:cNvPr id="6" name="Rectangle 4"/>
          <p:cNvSpPr/>
          <p:nvPr/>
        </p:nvSpPr>
        <p:spPr>
          <a:xfrm>
            <a:off x="115729" y="4371973"/>
            <a:ext cx="8771096" cy="2049151"/>
          </a:xfrm>
          <a:prstGeom prst="rect">
            <a:avLst/>
          </a:prstGeom>
          <a:noFill/>
          <a:ln w="9525">
            <a:noFill/>
          </a:ln>
        </p:spPr>
        <p:txBody>
          <a:bodyPr wrap="square" bIns="0" anchor="ctr">
            <a:spAutoFit/>
          </a:bodyPr>
          <a:lstStyle/>
          <a:p>
            <a:pPr>
              <a:lnSpc>
                <a:spcPct val="110000"/>
              </a:lnSpc>
            </a:pP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rPr>
              <a:t>第三落：</a:t>
            </a:r>
            <a:r>
              <a:rPr lang="en-US" altLang="zh-CN" sz="2400" b="1" dirty="0">
                <a:solidFill>
                  <a:srgbClr val="000000"/>
                </a:solidFill>
                <a:latin typeface="微软雅黑" panose="020B0503020204020204" charset="-122"/>
                <a:ea typeface="微软雅黑" panose="020B0503020204020204" charset="-122"/>
                <a:cs typeface="微软雅黑" panose="020B0503020204020204" charset="-122"/>
              </a:rPr>
              <a:t>1976</a:t>
            </a:r>
            <a:r>
              <a:rPr lang="zh-CN" altLang="en-US" sz="2400" b="1" dirty="0">
                <a:solidFill>
                  <a:srgbClr val="000000"/>
                </a:solidFill>
                <a:latin typeface="微软雅黑" panose="020B0503020204020204" charset="-122"/>
                <a:ea typeface="微软雅黑" panose="020B0503020204020204" charset="-122"/>
                <a:cs typeface="微软雅黑" panose="020B0503020204020204" charset="-122"/>
              </a:rPr>
              <a:t>年，中共中央政治局根据毛泽东提议，一致通过撤销邓小平职务；</a:t>
            </a:r>
            <a:br>
              <a:rPr lang="zh-CN" altLang="en-US" sz="2400" b="1" dirty="0">
                <a:solidFill>
                  <a:srgbClr val="000000"/>
                </a:solidFill>
                <a:latin typeface="微软雅黑" panose="020B0503020204020204" charset="-122"/>
                <a:ea typeface="微软雅黑" panose="020B0503020204020204" charset="-122"/>
                <a:cs typeface="微软雅黑" panose="020B0503020204020204" charset="-122"/>
              </a:rPr>
            </a:br>
            <a:r>
              <a:rPr lang="zh-CN" altLang="en-US" sz="2400" b="1" dirty="0">
                <a:solidFill>
                  <a:srgbClr val="FF0000"/>
                </a:solidFill>
                <a:latin typeface="微软雅黑" panose="020B0503020204020204" charset="-122"/>
                <a:ea typeface="微软雅黑" panose="020B0503020204020204" charset="-122"/>
                <a:cs typeface="微软雅黑" panose="020B0503020204020204" charset="-122"/>
              </a:rPr>
              <a:t>第三起：</a:t>
            </a:r>
            <a:r>
              <a:rPr lang="en-US" altLang="zh-CN" sz="2400" b="1" dirty="0">
                <a:solidFill>
                  <a:srgbClr val="000000"/>
                </a:solidFill>
                <a:latin typeface="微软雅黑" panose="020B0503020204020204" charset="-122"/>
                <a:ea typeface="微软雅黑" panose="020B0503020204020204" charset="-122"/>
                <a:cs typeface="微软雅黑" panose="020B0503020204020204" charset="-122"/>
              </a:rPr>
              <a:t>1977</a:t>
            </a:r>
            <a:r>
              <a:rPr lang="zh-CN" altLang="en-US" sz="2400" b="1" dirty="0">
                <a:solidFill>
                  <a:srgbClr val="000000"/>
                </a:solidFill>
                <a:latin typeface="微软雅黑" panose="020B0503020204020204" charset="-122"/>
                <a:ea typeface="微软雅黑" panose="020B0503020204020204" charset="-122"/>
                <a:cs typeface="微软雅黑" panose="020B0503020204020204" charset="-122"/>
              </a:rPr>
              <a:t>年</a:t>
            </a:r>
            <a:r>
              <a:rPr lang="en-US" altLang="zh-CN" sz="2400" b="1" dirty="0">
                <a:solidFill>
                  <a:srgbClr val="000000"/>
                </a:solidFill>
                <a:latin typeface="微软雅黑" panose="020B0503020204020204" charset="-122"/>
                <a:ea typeface="微软雅黑" panose="020B0503020204020204" charset="-122"/>
                <a:cs typeface="微软雅黑" panose="020B0503020204020204" charset="-122"/>
              </a:rPr>
              <a:t>7</a:t>
            </a:r>
            <a:r>
              <a:rPr lang="zh-CN" altLang="en-US" sz="2400" b="1" dirty="0">
                <a:solidFill>
                  <a:srgbClr val="000000"/>
                </a:solidFill>
                <a:latin typeface="微软雅黑" panose="020B0503020204020204" charset="-122"/>
                <a:ea typeface="微软雅黑" panose="020B0503020204020204" charset="-122"/>
                <a:cs typeface="微软雅黑" panose="020B0503020204020204" charset="-122"/>
              </a:rPr>
              <a:t>月中共十届三中全会恢复邓小平的职务。（政治局常委，中共中央副主席，中央军委副主席，国务员副总理，中国人民解放军总参谋长）。 </a:t>
            </a:r>
          </a:p>
        </p:txBody>
      </p:sp>
      <p:pic>
        <p:nvPicPr>
          <p:cNvPr id="18436" name="Picture 15" descr="10251205684338562"/>
          <p:cNvPicPr>
            <a:picLocks noChangeAspect="1"/>
          </p:cNvPicPr>
          <p:nvPr/>
        </p:nvPicPr>
        <p:blipFill>
          <a:blip r:embed="rId4" cstate="print">
            <a:clrChange>
              <a:clrFrom>
                <a:srgbClr val="FFFFFF"/>
              </a:clrFrom>
              <a:clrTo>
                <a:srgbClr val="FFFFFF">
                  <a:alpha val="0"/>
                </a:srgbClr>
              </a:clrTo>
            </a:clrChange>
          </a:blip>
          <a:stretch>
            <a:fillRect/>
          </a:stretch>
        </p:blipFill>
        <p:spPr>
          <a:xfrm>
            <a:off x="115729" y="1450976"/>
            <a:ext cx="843915" cy="1208405"/>
          </a:xfrm>
          <a:prstGeom prst="rect">
            <a:avLst/>
          </a:prstGeom>
          <a:noFill/>
          <a:ln w="9525">
            <a:noFill/>
          </a:ln>
        </p:spPr>
      </p:pic>
      <p:sp>
        <p:nvSpPr>
          <p:cNvPr id="8" name="矩形 7"/>
          <p:cNvSpPr/>
          <p:nvPr/>
        </p:nvSpPr>
        <p:spPr>
          <a:xfrm>
            <a:off x="2568416" y="50800"/>
            <a:ext cx="3144203" cy="6845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fontAlgn="base"/>
            <a:r>
              <a:rPr lang="zh-CN" altLang="en-US" sz="4000" b="1" strike="noStrike" noProof="1" smtClean="0">
                <a:solidFill>
                  <a:srgbClr val="002060"/>
                </a:solidFill>
                <a:latin typeface="微软雅黑" panose="020B0503020204020204" charset="-122"/>
                <a:ea typeface="微软雅黑" panose="020B0503020204020204" charset="-122"/>
                <a:cs typeface="微软雅黑" panose="020B0503020204020204" charset="-122"/>
              </a:rPr>
              <a:t>三落三起</a:t>
            </a:r>
            <a:r>
              <a:rPr lang="zh-CN" altLang="en-US" sz="3200" b="1" strike="noStrike" noProof="1" smtClean="0">
                <a:solidFill>
                  <a:srgbClr val="FF0000"/>
                </a:solidFill>
                <a:latin typeface="微软雅黑" panose="020B0503020204020204" charset="-122"/>
                <a:ea typeface="微软雅黑" panose="020B0503020204020204" charset="-122"/>
                <a:cs typeface="微软雅黑" panose="020B0503020204020204" charset="-122"/>
              </a:rPr>
              <a:t>          </a:t>
            </a:r>
          </a:p>
        </p:txBody>
      </p:sp>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5" name="Picture 5" descr="f"/>
          <p:cNvPicPr>
            <a:picLocks noChangeAspect="1"/>
          </p:cNvPicPr>
          <p:nvPr/>
        </p:nvPicPr>
        <p:blipFill>
          <a:blip r:embed="rId2" cstate="print"/>
          <a:stretch>
            <a:fillRect/>
          </a:stretch>
        </p:blipFill>
        <p:spPr>
          <a:xfrm>
            <a:off x="153353" y="1102360"/>
            <a:ext cx="8776335" cy="4395470"/>
          </a:xfrm>
          <a:prstGeom prst="rect">
            <a:avLst/>
          </a:prstGeom>
          <a:noFill/>
          <a:ln w="9525">
            <a:noFill/>
          </a:ln>
        </p:spPr>
      </p:pic>
      <p:sp>
        <p:nvSpPr>
          <p:cNvPr id="163847" name="文本框 163846"/>
          <p:cNvSpPr txBox="1"/>
          <p:nvPr/>
        </p:nvSpPr>
        <p:spPr>
          <a:xfrm>
            <a:off x="1123950" y="31750"/>
            <a:ext cx="7491889" cy="1173480"/>
          </a:xfrm>
          <a:prstGeom prst="rect">
            <a:avLst/>
          </a:prstGeom>
          <a:noFill/>
          <a:ln w="9525">
            <a:noFill/>
          </a:ln>
        </p:spPr>
        <p:txBody>
          <a:bodyPr wrap="square" anchor="t">
            <a:spAutoFit/>
          </a:bodyPr>
          <a:lstStyle/>
          <a:p>
            <a:pPr algn="ctr" eaLnBrk="0" hangingPunct="0">
              <a:lnSpc>
                <a:spcPct val="110000"/>
              </a:lnSpc>
              <a:buFont typeface="Arial" panose="020B0604020202020204" pitchFamily="34" charset="0"/>
            </a:pPr>
            <a:r>
              <a:rPr lang="en-US" altLang="zh-CN" sz="3200" b="1" dirty="0">
                <a:solidFill>
                  <a:srgbClr val="FF0000"/>
                </a:solidFill>
                <a:latin typeface="Arial" panose="020B0604020202020204" pitchFamily="34" charset="0"/>
                <a:ea typeface="宋体" panose="02010600030101010101" pitchFamily="2" charset="-122"/>
              </a:rPr>
              <a:t>1977</a:t>
            </a:r>
            <a:r>
              <a:rPr lang="zh-CN" altLang="en-US" sz="3200" b="1" dirty="0">
                <a:solidFill>
                  <a:srgbClr val="FF0000"/>
                </a:solidFill>
                <a:latin typeface="Arial" panose="020B0604020202020204" pitchFamily="34" charset="0"/>
                <a:ea typeface="宋体" panose="02010600030101010101" pitchFamily="2" charset="-122"/>
              </a:rPr>
              <a:t>年</a:t>
            </a:r>
            <a:r>
              <a:rPr lang="en-US" altLang="zh-CN" sz="3200" b="1" dirty="0">
                <a:solidFill>
                  <a:srgbClr val="FF0000"/>
                </a:solidFill>
                <a:latin typeface="Arial" panose="020B0604020202020204" pitchFamily="34" charset="0"/>
                <a:ea typeface="宋体" panose="02010600030101010101" pitchFamily="2" charset="-122"/>
              </a:rPr>
              <a:t>4</a:t>
            </a:r>
            <a:r>
              <a:rPr lang="zh-CN" altLang="en-US" sz="3200" b="1" dirty="0">
                <a:solidFill>
                  <a:srgbClr val="FF0000"/>
                </a:solidFill>
                <a:latin typeface="Arial" panose="020B0604020202020204" pitchFamily="34" charset="0"/>
                <a:ea typeface="宋体" panose="02010600030101010101" pitchFamily="2" charset="-122"/>
              </a:rPr>
              <a:t>月邓小平写给中共中央的批评“两个凡是”错误观点的信</a:t>
            </a:r>
          </a:p>
        </p:txBody>
      </p:sp>
      <p:sp>
        <p:nvSpPr>
          <p:cNvPr id="163848" name="文本框 163847"/>
          <p:cNvSpPr txBox="1"/>
          <p:nvPr/>
        </p:nvSpPr>
        <p:spPr>
          <a:xfrm>
            <a:off x="827584" y="5682933"/>
            <a:ext cx="7776864" cy="923330"/>
          </a:xfrm>
          <a:prstGeom prst="rect">
            <a:avLst/>
          </a:prstGeom>
          <a:solidFill>
            <a:schemeClr val="bg1"/>
          </a:solidFill>
          <a:ln w="9525">
            <a:noFill/>
          </a:ln>
        </p:spPr>
        <p:txBody>
          <a:bodyPr wrap="square" anchor="t">
            <a:spAutoFit/>
          </a:bodyPr>
          <a:lstStyle/>
          <a:p>
            <a:pPr algn="ctr">
              <a:spcBef>
                <a:spcPct val="50000"/>
              </a:spcBef>
            </a:pPr>
            <a:r>
              <a:rPr lang="zh-CN" altLang="en-US" sz="5400" b="1" dirty="0">
                <a:solidFill>
                  <a:srgbClr val="000099"/>
                </a:solidFill>
                <a:latin typeface="Arial" panose="020B0604020202020204" pitchFamily="34" charset="0"/>
                <a:ea typeface="宋体" panose="02010600030101010101" pitchFamily="2" charset="-122"/>
              </a:rPr>
              <a:t>开全党解放思想的先河！</a:t>
            </a:r>
          </a:p>
        </p:txBody>
      </p:sp>
      <p:cxnSp>
        <p:nvCxnSpPr>
          <p:cNvPr id="2" name="直接连接符 1"/>
          <p:cNvCxnSpPr/>
          <p:nvPr/>
        </p:nvCxnSpPr>
        <p:spPr>
          <a:xfrm flipV="1">
            <a:off x="342424" y="3950970"/>
            <a:ext cx="8563451" cy="13970"/>
          </a:xfrm>
          <a:prstGeom prst="line">
            <a:avLst/>
          </a:prstGeom>
          <a:ln w="8572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290513" y="4820920"/>
            <a:ext cx="8563451" cy="13970"/>
          </a:xfrm>
          <a:prstGeom prst="line">
            <a:avLst/>
          </a:prstGeom>
          <a:ln w="8572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63848"/>
                                        </p:tgtEl>
                                        <p:attrNameLst>
                                          <p:attrName>style.visibility</p:attrName>
                                        </p:attrNameLst>
                                      </p:cBhvr>
                                      <p:to>
                                        <p:strVal val="visible"/>
                                      </p:to>
                                    </p:set>
                                    <p:animEffect transition="in" filter="blinds(horizontal)">
                                      <p:cBhvr>
                                        <p:cTn id="15" dur="500"/>
                                        <p:tgtEl>
                                          <p:spTgt spid="1638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6916" name="图片 6149" descr="u=4048466658,1781872054&amp;fm=27&amp;gp=0"/>
          <p:cNvPicPr>
            <a:picLocks noChangeAspect="1"/>
          </p:cNvPicPr>
          <p:nvPr/>
        </p:nvPicPr>
        <p:blipFill>
          <a:blip r:embed="rId2" cstate="print"/>
          <a:stretch>
            <a:fillRect/>
          </a:stretch>
        </p:blipFill>
        <p:spPr>
          <a:xfrm>
            <a:off x="502444" y="2176463"/>
            <a:ext cx="2066925" cy="3886200"/>
          </a:xfrm>
          <a:prstGeom prst="rect">
            <a:avLst/>
          </a:prstGeom>
          <a:noFill/>
          <a:ln w="9525">
            <a:noFill/>
          </a:ln>
        </p:spPr>
      </p:pic>
      <p:pic>
        <p:nvPicPr>
          <p:cNvPr id="27650" name="图片 6153" descr="timg (1)"/>
          <p:cNvPicPr>
            <a:picLocks noChangeAspect="1"/>
          </p:cNvPicPr>
          <p:nvPr/>
        </p:nvPicPr>
        <p:blipFill>
          <a:blip r:embed="rId3" cstate="print"/>
          <a:stretch>
            <a:fillRect/>
          </a:stretch>
        </p:blipFill>
        <p:spPr>
          <a:xfrm>
            <a:off x="3363754" y="1748473"/>
            <a:ext cx="4779169" cy="4959350"/>
          </a:xfrm>
          <a:prstGeom prst="rect">
            <a:avLst/>
          </a:prstGeom>
          <a:noFill/>
          <a:ln w="9525">
            <a:noFill/>
          </a:ln>
        </p:spPr>
      </p:pic>
      <p:sp>
        <p:nvSpPr>
          <p:cNvPr id="166918" name="文本框 6154"/>
          <p:cNvSpPr txBox="1"/>
          <p:nvPr/>
        </p:nvSpPr>
        <p:spPr>
          <a:xfrm>
            <a:off x="738902" y="6062663"/>
            <a:ext cx="1672858" cy="646331"/>
          </a:xfrm>
          <a:prstGeom prst="rect">
            <a:avLst/>
          </a:prstGeom>
          <a:noFill/>
          <a:ln w="9525">
            <a:noFill/>
          </a:ln>
        </p:spPr>
        <p:txBody>
          <a:bodyPr wrap="square" anchor="t">
            <a:spAutoFit/>
          </a:bodyPr>
          <a:lstStyle/>
          <a:p>
            <a:pPr algn="ctr">
              <a:buFont typeface="Arial" panose="020B0604020202020204" pitchFamily="34" charset="0"/>
            </a:pPr>
            <a:r>
              <a:rPr lang="zh-CN" altLang="en-US" sz="3600" b="1" dirty="0">
                <a:solidFill>
                  <a:srgbClr val="FF0000"/>
                </a:solidFill>
                <a:latin typeface="Arial" panose="020B0604020202020204" pitchFamily="34" charset="0"/>
                <a:ea typeface="黑体" panose="02010609060101010101" pitchFamily="2" charset="-122"/>
              </a:rPr>
              <a:t>胡福明</a:t>
            </a:r>
          </a:p>
        </p:txBody>
      </p:sp>
      <p:sp>
        <p:nvSpPr>
          <p:cNvPr id="166919" name="文本框 166918"/>
          <p:cNvSpPr txBox="1"/>
          <p:nvPr/>
        </p:nvSpPr>
        <p:spPr>
          <a:xfrm>
            <a:off x="1174909" y="116205"/>
            <a:ext cx="7310438" cy="2062103"/>
          </a:xfrm>
          <a:prstGeom prst="rect">
            <a:avLst/>
          </a:prstGeom>
          <a:noFill/>
          <a:ln w="9525">
            <a:noFill/>
          </a:ln>
        </p:spPr>
        <p:txBody>
          <a:bodyPr wrap="square" anchor="t">
            <a:spAutoFit/>
          </a:bodyPr>
          <a:lstStyle/>
          <a:p>
            <a:pPr>
              <a:spcBef>
                <a:spcPct val="50000"/>
              </a:spcBef>
            </a:pPr>
            <a:r>
              <a:rPr lang="en-US" altLang="zh-CN" sz="3200" b="1" dirty="0">
                <a:solidFill>
                  <a:srgbClr val="FF0000"/>
                </a:solidFill>
                <a:latin typeface="宋体" panose="02010600030101010101" pitchFamily="2" charset="-122"/>
                <a:ea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rPr>
              <a:t>实践是检验真理的唯一标准</a:t>
            </a:r>
            <a:r>
              <a:rPr lang="en-US" altLang="zh-CN" sz="3200" b="1">
                <a:solidFill>
                  <a:srgbClr val="FF0000"/>
                </a:solidFill>
                <a:latin typeface="宋体" panose="02010600030101010101" pitchFamily="2" charset="-122"/>
                <a:ea typeface="宋体" panose="02010600030101010101" pitchFamily="2" charset="-122"/>
              </a:rPr>
              <a:t>》</a:t>
            </a:r>
            <a:r>
              <a:rPr lang="zh-CN" altLang="en-US" sz="3200" b="1" dirty="0">
                <a:latin typeface="宋体" panose="02010600030101010101" pitchFamily="2" charset="-122"/>
                <a:ea typeface="宋体" panose="02010600030101010101" pitchFamily="2" charset="-122"/>
              </a:rPr>
              <a:t>，从根本理论上对“两个凡是”进行了否定，从而引发了一场关于真理标准问题的全国性大讨论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6919"/>
                                        </p:tgtEl>
                                        <p:attrNameLst>
                                          <p:attrName>style.visibility</p:attrName>
                                        </p:attrNameLst>
                                      </p:cBhvr>
                                      <p:to>
                                        <p:strVal val="visible"/>
                                      </p:to>
                                    </p:set>
                                    <p:animEffect transition="in" filter="blinds(horizontal)">
                                      <p:cBhvr>
                                        <p:cTn id="7" dur="500"/>
                                        <p:tgtEl>
                                          <p:spTgt spid="166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9"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1" name="图片 13318" descr="timg"/>
          <p:cNvPicPr>
            <a:picLocks noChangeAspect="1"/>
          </p:cNvPicPr>
          <p:nvPr/>
        </p:nvPicPr>
        <p:blipFill>
          <a:blip r:embed="rId2" cstate="print">
            <a:clrChange>
              <a:clrFrom>
                <a:srgbClr val="FAFAFA"/>
              </a:clrFrom>
              <a:clrTo>
                <a:srgbClr val="FAFAFA">
                  <a:alpha val="0"/>
                </a:srgbClr>
              </a:clrTo>
            </a:clrChange>
          </a:blip>
          <a:srcRect t="17093" r="1447" b="2849"/>
          <a:stretch>
            <a:fillRect/>
          </a:stretch>
        </p:blipFill>
        <p:spPr>
          <a:xfrm>
            <a:off x="1298734" y="59055"/>
            <a:ext cx="6442234" cy="3542030"/>
          </a:xfrm>
          <a:prstGeom prst="rect">
            <a:avLst/>
          </a:prstGeom>
          <a:noFill/>
          <a:ln w="9525">
            <a:noFill/>
          </a:ln>
        </p:spPr>
      </p:pic>
      <p:sp>
        <p:nvSpPr>
          <p:cNvPr id="168966" name="文本框 168965"/>
          <p:cNvSpPr txBox="1"/>
          <p:nvPr/>
        </p:nvSpPr>
        <p:spPr>
          <a:xfrm>
            <a:off x="395536" y="3501008"/>
            <a:ext cx="8555831" cy="2593980"/>
          </a:xfrm>
          <a:prstGeom prst="rect">
            <a:avLst/>
          </a:prstGeom>
          <a:noFill/>
          <a:ln w="9525">
            <a:noFill/>
          </a:ln>
        </p:spPr>
        <p:txBody>
          <a:bodyPr wrap="square" anchor="t">
            <a:spAutoFit/>
          </a:bodyPr>
          <a:lstStyle/>
          <a:p>
            <a:pPr>
              <a:lnSpc>
                <a:spcPct val="150000"/>
              </a:lnSpc>
            </a:pPr>
            <a:r>
              <a:rPr lang="zh-CN" altLang="en-US" sz="2800" b="1" dirty="0">
                <a:latin typeface="Arial" panose="020B0604020202020204" pitchFamily="34" charset="0"/>
                <a:ea typeface="宋体" panose="02010600030101010101" pitchFamily="2" charset="-122"/>
              </a:rPr>
              <a:t>打破了长期以来的个人崇拜和教条主义的束缚，为冲破“</a:t>
            </a:r>
            <a:r>
              <a:rPr lang="zh-CN" altLang="en-US" sz="2800" b="1" u="sng" dirty="0">
                <a:solidFill>
                  <a:srgbClr val="0000CC"/>
                </a:solidFill>
                <a:latin typeface="Arial" panose="020B0604020202020204" pitchFamily="34" charset="0"/>
                <a:ea typeface="宋体" panose="02010600030101010101" pitchFamily="2" charset="-122"/>
              </a:rPr>
              <a:t>两个凡是</a:t>
            </a:r>
            <a:r>
              <a:rPr lang="zh-CN" altLang="en-US" sz="2800" b="1" dirty="0">
                <a:latin typeface="Arial" panose="020B0604020202020204" pitchFamily="34" charset="0"/>
                <a:ea typeface="宋体" panose="02010600030101010101" pitchFamily="2" charset="-122"/>
              </a:rPr>
              <a:t>”的严重束缚，重新确立</a:t>
            </a:r>
            <a:r>
              <a:rPr lang="zh-CN" altLang="en-US" sz="2800" b="1" u="sng" dirty="0">
                <a:solidFill>
                  <a:srgbClr val="0000CC"/>
                </a:solidFill>
                <a:latin typeface="Arial" panose="020B0604020202020204" pitchFamily="34" charset="0"/>
                <a:ea typeface="宋体" panose="02010600030101010101" pitchFamily="2" charset="-122"/>
                <a:sym typeface="+mn-ea"/>
              </a:rPr>
              <a:t>实事求是</a:t>
            </a:r>
            <a:r>
              <a:rPr lang="zh-CN" altLang="en-US" sz="2800" b="1" u="sng" dirty="0">
                <a:solidFill>
                  <a:srgbClr val="0000CC"/>
                </a:solidFill>
                <a:latin typeface="Arial" panose="020B0604020202020204" pitchFamily="34" charset="0"/>
                <a:ea typeface="宋体" panose="02010600030101010101" pitchFamily="2" charset="-122"/>
              </a:rPr>
              <a:t>马克思主义思想路线、政治路线和组织路线</a:t>
            </a:r>
            <a:r>
              <a:rPr lang="zh-CN" altLang="en-US" sz="2800" b="1" dirty="0">
                <a:latin typeface="Arial" panose="020B0604020202020204" pitchFamily="34" charset="0"/>
                <a:ea typeface="宋体" panose="02010600030101010101" pitchFamily="2" charset="-122"/>
              </a:rPr>
              <a:t>奠定了理论基础；为十一届三中全会的召开奠定了思想基础。</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69" name="Picture 6" descr="u=3072961706,2591855973&amp;fm=0&amp;gp=34"/>
          <p:cNvPicPr>
            <a:picLocks noChangeAspect="1"/>
          </p:cNvPicPr>
          <p:nvPr/>
        </p:nvPicPr>
        <p:blipFill>
          <a:blip r:embed="rId3" cstate="print"/>
          <a:stretch>
            <a:fillRect/>
          </a:stretch>
        </p:blipFill>
        <p:spPr>
          <a:xfrm>
            <a:off x="6362224" y="1628776"/>
            <a:ext cx="2612708" cy="4097655"/>
          </a:xfrm>
          <a:prstGeom prst="rect">
            <a:avLst/>
          </a:prstGeom>
          <a:noFill/>
          <a:ln w="9525">
            <a:noFill/>
          </a:ln>
        </p:spPr>
      </p:pic>
      <p:sp>
        <p:nvSpPr>
          <p:cNvPr id="32770" name="AutoShape 8"/>
          <p:cNvSpPr/>
          <p:nvPr/>
        </p:nvSpPr>
        <p:spPr>
          <a:xfrm>
            <a:off x="179512" y="1484784"/>
            <a:ext cx="4658201" cy="3284220"/>
          </a:xfrm>
          <a:prstGeom prst="cloudCallout">
            <a:avLst>
              <a:gd name="adj1" fmla="val 79679"/>
              <a:gd name="adj2" fmla="val -27069"/>
            </a:avLst>
          </a:prstGeom>
          <a:noFill/>
          <a:ln w="60325" cap="flat" cmpd="sng">
            <a:solidFill>
              <a:srgbClr val="FF0000">
                <a:alpha val="95000"/>
              </a:srgbClr>
            </a:solidFill>
            <a:prstDash val="solid"/>
            <a:round/>
            <a:headEnd type="none" w="med" len="med"/>
            <a:tailEnd type="none" w="med" len="med"/>
          </a:ln>
        </p:spPr>
        <p:txBody>
          <a:bodyPr anchor="t"/>
          <a:lstStyle/>
          <a:p>
            <a:r>
              <a:rPr lang="en-US" altLang="zh-CN" sz="3200" dirty="0">
                <a:solidFill>
                  <a:srgbClr val="FF0000"/>
                </a:solidFill>
                <a:latin typeface="黑体" panose="02010609060101010101" pitchFamily="2" charset="-122"/>
                <a:ea typeface="黑体" panose="02010609060101010101" pitchFamily="2" charset="-122"/>
              </a:rPr>
              <a:t> </a:t>
            </a:r>
            <a:r>
              <a:rPr lang="en-US" altLang="zh-CN" sz="3200" b="1" dirty="0">
                <a:solidFill>
                  <a:srgbClr val="FF0000"/>
                </a:solidFill>
                <a:latin typeface="黑体" panose="02010609060101010101" pitchFamily="2" charset="-122"/>
                <a:ea typeface="黑体" panose="02010609060101010101" pitchFamily="2" charset="-122"/>
              </a:rPr>
              <a:t> </a:t>
            </a:r>
            <a:r>
              <a:rPr lang="zh-CN" altLang="en-US" sz="3200" b="1" dirty="0">
                <a:latin typeface="黑体" panose="02010609060101010101" pitchFamily="2" charset="-122"/>
                <a:ea typeface="黑体" panose="02010609060101010101" pitchFamily="2" charset="-122"/>
              </a:rPr>
              <a:t>再不实行改 革，我们的现代化事业和社会主义事业就会被葬送</a:t>
            </a:r>
            <a:r>
              <a:rPr lang="zh-CN" altLang="en-US" sz="3200" dirty="0">
                <a:latin typeface="黑体" panose="02010609060101010101" pitchFamily="2" charset="-122"/>
                <a:ea typeface="黑体" panose="02010609060101010101" pitchFamily="2" charset="-122"/>
              </a:rPr>
              <a:t>。</a:t>
            </a:r>
          </a:p>
        </p:txBody>
      </p:sp>
      <p:sp>
        <p:nvSpPr>
          <p:cNvPr id="60420" name="WordArt 9"/>
          <p:cNvSpPr>
            <a:spLocks noTextEdit="1"/>
          </p:cNvSpPr>
          <p:nvPr/>
        </p:nvSpPr>
        <p:spPr>
          <a:xfrm>
            <a:off x="1288971" y="5019041"/>
            <a:ext cx="4327922" cy="1749425"/>
          </a:xfrm>
          <a:prstGeom prst="rect">
            <a:avLst/>
          </a:prstGeom>
        </p:spPr>
        <p:txBody>
          <a:bodyPr wrap="none" fromWordArt="1">
            <a:prstTxWarp prst="textSlantUp">
              <a:avLst>
                <a:gd name="adj" fmla="val 32056"/>
              </a:avLst>
            </a:prstTxWarp>
            <a:normAutofit/>
          </a:bodyPr>
          <a:lstStyle/>
          <a:p>
            <a:pPr algn="ctr"/>
            <a:r>
              <a:rPr lang="zh-CN" altLang="en-US" sz="3600" b="1">
                <a:ln w="9525" cap="flat" cmpd="sng">
                  <a:solidFill>
                    <a:srgbClr val="CC99FF"/>
                  </a:solidFill>
                  <a:prstDash val="solid"/>
                  <a:roun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黑体" panose="02010609060101010101" pitchFamily="2" charset="-122"/>
                <a:ea typeface="黑体" panose="02010609060101010101" pitchFamily="2" charset="-122"/>
              </a:rPr>
              <a:t>明确了指导思想</a:t>
            </a:r>
          </a:p>
        </p:txBody>
      </p:sp>
      <p:sp>
        <p:nvSpPr>
          <p:cNvPr id="32772" name="文本框 60420"/>
          <p:cNvSpPr txBox="1"/>
          <p:nvPr/>
        </p:nvSpPr>
        <p:spPr>
          <a:xfrm>
            <a:off x="1187291" y="189230"/>
            <a:ext cx="7488555" cy="1309370"/>
          </a:xfrm>
          <a:prstGeom prst="rect">
            <a:avLst/>
          </a:prstGeom>
          <a:noFill/>
          <a:ln w="9525">
            <a:noFill/>
          </a:ln>
        </p:spPr>
        <p:txBody>
          <a:bodyPr wrap="square" anchor="t">
            <a:spAutoFit/>
          </a:bodyPr>
          <a:lstStyle/>
          <a:p>
            <a:pPr>
              <a:lnSpc>
                <a:spcPct val="110000"/>
              </a:lnSpc>
              <a:spcBef>
                <a:spcPct val="50000"/>
              </a:spcBef>
            </a:pPr>
            <a:r>
              <a:rPr lang="en-US" altLang="zh-CN" sz="3600" b="1" dirty="0">
                <a:latin typeface="黑体" panose="02010609060101010101" pitchFamily="2" charset="-122"/>
                <a:ea typeface="黑体" panose="02010609060101010101" pitchFamily="2" charset="-122"/>
              </a:rPr>
              <a:t>1978</a:t>
            </a:r>
            <a:r>
              <a:rPr lang="zh-CN" altLang="en-US" sz="3600" b="1" dirty="0">
                <a:latin typeface="黑体" panose="02010609060101010101" pitchFamily="2" charset="-122"/>
                <a:ea typeface="黑体" panose="02010609060101010101" pitchFamily="2" charset="-122"/>
              </a:rPr>
              <a:t>年</a:t>
            </a:r>
            <a:r>
              <a:rPr lang="en-US" altLang="zh-CN" sz="3600" b="1" dirty="0">
                <a:latin typeface="黑体" panose="02010609060101010101" pitchFamily="2" charset="-122"/>
                <a:ea typeface="黑体" panose="02010609060101010101" pitchFamily="2" charset="-122"/>
              </a:rPr>
              <a:t>12</a:t>
            </a:r>
            <a:r>
              <a:rPr lang="zh-CN" altLang="en-US" sz="3600" b="1" dirty="0">
                <a:latin typeface="黑体" panose="02010609060101010101" pitchFamily="2" charset="-122"/>
                <a:ea typeface="黑体" panose="02010609060101010101" pitchFamily="2" charset="-122"/>
              </a:rPr>
              <a:t>月，邓小平发表</a:t>
            </a:r>
            <a:r>
              <a:rPr lang="en-US" altLang="zh-CN" sz="3600" b="1" dirty="0">
                <a:solidFill>
                  <a:srgbClr val="FF0000"/>
                </a:solidFill>
                <a:latin typeface="黑体" panose="02010609060101010101" pitchFamily="2" charset="-122"/>
                <a:ea typeface="黑体" panose="02010609060101010101" pitchFamily="2" charset="-122"/>
              </a:rPr>
              <a:t>《</a:t>
            </a:r>
            <a:r>
              <a:rPr lang="zh-CN" altLang="en-US" sz="3600" b="1" dirty="0">
                <a:solidFill>
                  <a:srgbClr val="FF0000"/>
                </a:solidFill>
                <a:latin typeface="黑体" panose="02010609060101010101" pitchFamily="2" charset="-122"/>
                <a:ea typeface="黑体" panose="02010609060101010101" pitchFamily="2" charset="-122"/>
              </a:rPr>
              <a:t>解放思想，实事求是，团结一致向前看</a:t>
            </a:r>
            <a:r>
              <a:rPr lang="en-US" altLang="zh-CN" sz="3600" b="1">
                <a:solidFill>
                  <a:srgbClr val="FF0000"/>
                </a:solidFill>
                <a:latin typeface="黑体" panose="02010609060101010101" pitchFamily="2" charset="-122"/>
                <a:ea typeface="黑体" panose="02010609060101010101" pitchFamily="2" charset="-122"/>
              </a:rPr>
              <a:t>》</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0420"/>
                                        </p:tgtEl>
                                        <p:attrNameLst>
                                          <p:attrName>style.visibility</p:attrName>
                                        </p:attrNameLst>
                                      </p:cBhvr>
                                      <p:to>
                                        <p:strVal val="visible"/>
                                      </p:to>
                                    </p:set>
                                    <p:animEffect transition="in" filter="blinds(horizontal)">
                                      <p:cBhvr>
                                        <p:cTn id="7" dur="500"/>
                                        <p:tgtEl>
                                          <p:spTgt spid="60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图片 11265" descr="07"/>
          <p:cNvPicPr>
            <a:picLocks noChangeAspect="1"/>
          </p:cNvPicPr>
          <p:nvPr/>
        </p:nvPicPr>
        <p:blipFill>
          <a:blip r:embed="rId2" cstate="print"/>
          <a:srcRect t="1313" b="4590"/>
          <a:stretch>
            <a:fillRect/>
          </a:stretch>
        </p:blipFill>
        <p:spPr>
          <a:xfrm>
            <a:off x="31433" y="800735"/>
            <a:ext cx="9081611" cy="4434840"/>
          </a:xfrm>
          <a:prstGeom prst="rect">
            <a:avLst/>
          </a:prstGeom>
          <a:noFill/>
          <a:ln w="9525">
            <a:noFill/>
          </a:ln>
        </p:spPr>
      </p:pic>
      <p:sp>
        <p:nvSpPr>
          <p:cNvPr id="2" name="文本框 1"/>
          <p:cNvSpPr txBox="1"/>
          <p:nvPr/>
        </p:nvSpPr>
        <p:spPr>
          <a:xfrm>
            <a:off x="31433" y="5220970"/>
            <a:ext cx="9012079" cy="1284839"/>
          </a:xfrm>
          <a:prstGeom prst="rect">
            <a:avLst/>
          </a:prstGeom>
          <a:noFill/>
        </p:spPr>
        <p:txBody>
          <a:bodyPr wrap="square" rtlCol="0">
            <a:spAutoFit/>
          </a:bodyPr>
          <a:lstStyle/>
          <a:p>
            <a:pPr>
              <a:lnSpc>
                <a:spcPct val="110000"/>
              </a:lnSpc>
            </a:pPr>
            <a:r>
              <a:rPr lang="zh-CN" altLang="en-US" sz="2400" b="1" dirty="0"/>
              <a:t>阶级斗争指对抗阶级之间的对立和斗争，就阶级斗争发展程度最为充分的资本主义社会来说，无产阶级反对资产阶级的斗争可区分为经济斗争、政治斗争、思想斗争三种基本形式。</a:t>
            </a:r>
          </a:p>
        </p:txBody>
      </p:sp>
      <p:sp>
        <p:nvSpPr>
          <p:cNvPr id="3" name="文本框 2"/>
          <p:cNvSpPr txBox="1"/>
          <p:nvPr/>
        </p:nvSpPr>
        <p:spPr>
          <a:xfrm>
            <a:off x="2671287" y="31116"/>
            <a:ext cx="4223861" cy="706755"/>
          </a:xfrm>
          <a:prstGeom prst="rect">
            <a:avLst/>
          </a:prstGeom>
          <a:noFill/>
        </p:spPr>
        <p:txBody>
          <a:bodyPr wrap="square" rtlCol="0">
            <a:spAutoFit/>
          </a:bodyPr>
          <a:lstStyle/>
          <a:p>
            <a:pPr algn="dist"/>
            <a:r>
              <a:rPr lang="zh-CN" altLang="en-US" sz="4000" b="1">
                <a:solidFill>
                  <a:srgbClr val="FF0000"/>
                </a:solidFill>
              </a:rPr>
              <a:t>以阶级斗争为纲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7" name="直接连接符 24577"/>
          <p:cNvSpPr/>
          <p:nvPr/>
        </p:nvSpPr>
        <p:spPr>
          <a:xfrm>
            <a:off x="1331119" y="6037898"/>
            <a:ext cx="6457950" cy="0"/>
          </a:xfrm>
          <a:prstGeom prst="line">
            <a:avLst/>
          </a:prstGeom>
          <a:ln w="38100" cap="flat" cmpd="sng">
            <a:solidFill>
              <a:schemeClr val="tx1"/>
            </a:solidFill>
            <a:prstDash val="solid"/>
            <a:round/>
            <a:headEnd type="none" w="med" len="med"/>
            <a:tailEnd type="triangle" w="med" len="med"/>
          </a:ln>
        </p:spPr>
      </p:sp>
      <p:sp>
        <p:nvSpPr>
          <p:cNvPr id="34818" name="直接连接符 24578"/>
          <p:cNvSpPr/>
          <p:nvPr/>
        </p:nvSpPr>
        <p:spPr>
          <a:xfrm>
            <a:off x="1543050" y="5680710"/>
            <a:ext cx="0" cy="381000"/>
          </a:xfrm>
          <a:prstGeom prst="line">
            <a:avLst/>
          </a:prstGeom>
          <a:ln w="127000" cap="flat" cmpd="sng">
            <a:solidFill>
              <a:schemeClr val="tx1"/>
            </a:solidFill>
            <a:prstDash val="solid"/>
            <a:round/>
            <a:headEnd type="none" w="med" len="med"/>
            <a:tailEnd type="none" w="med" len="med"/>
          </a:ln>
        </p:spPr>
      </p:sp>
      <p:sp>
        <p:nvSpPr>
          <p:cNvPr id="34819" name="直接连接符 24579"/>
          <p:cNvSpPr/>
          <p:nvPr/>
        </p:nvSpPr>
        <p:spPr>
          <a:xfrm>
            <a:off x="2343150" y="5680710"/>
            <a:ext cx="0" cy="381000"/>
          </a:xfrm>
          <a:prstGeom prst="line">
            <a:avLst/>
          </a:prstGeom>
          <a:ln w="127000" cap="flat" cmpd="sng">
            <a:solidFill>
              <a:schemeClr val="tx1"/>
            </a:solidFill>
            <a:prstDash val="solid"/>
            <a:round/>
            <a:headEnd type="none" w="med" len="med"/>
            <a:tailEnd type="none" w="med" len="med"/>
          </a:ln>
        </p:spPr>
      </p:sp>
      <p:sp>
        <p:nvSpPr>
          <p:cNvPr id="34820" name="直接连接符 24580"/>
          <p:cNvSpPr/>
          <p:nvPr/>
        </p:nvSpPr>
        <p:spPr>
          <a:xfrm>
            <a:off x="3829050" y="5680710"/>
            <a:ext cx="0" cy="381000"/>
          </a:xfrm>
          <a:prstGeom prst="line">
            <a:avLst/>
          </a:prstGeom>
          <a:ln w="127000" cap="flat" cmpd="sng">
            <a:solidFill>
              <a:schemeClr val="tx1"/>
            </a:solidFill>
            <a:prstDash val="solid"/>
            <a:round/>
            <a:headEnd type="none" w="med" len="med"/>
            <a:tailEnd type="none" w="med" len="med"/>
          </a:ln>
        </p:spPr>
      </p:sp>
      <p:sp>
        <p:nvSpPr>
          <p:cNvPr id="34821" name="直接连接符 24581"/>
          <p:cNvSpPr/>
          <p:nvPr/>
        </p:nvSpPr>
        <p:spPr>
          <a:xfrm>
            <a:off x="5257800" y="5680710"/>
            <a:ext cx="0" cy="381000"/>
          </a:xfrm>
          <a:prstGeom prst="line">
            <a:avLst/>
          </a:prstGeom>
          <a:ln w="127000" cap="flat" cmpd="sng">
            <a:solidFill>
              <a:schemeClr val="tx1"/>
            </a:solidFill>
            <a:prstDash val="solid"/>
            <a:round/>
            <a:headEnd type="none" w="med" len="med"/>
            <a:tailEnd type="none" w="med" len="med"/>
          </a:ln>
        </p:spPr>
      </p:sp>
      <p:sp>
        <p:nvSpPr>
          <p:cNvPr id="34822" name="直接连接符 24582"/>
          <p:cNvSpPr/>
          <p:nvPr/>
        </p:nvSpPr>
        <p:spPr>
          <a:xfrm>
            <a:off x="6800850" y="5680710"/>
            <a:ext cx="0" cy="381000"/>
          </a:xfrm>
          <a:prstGeom prst="line">
            <a:avLst/>
          </a:prstGeom>
          <a:ln w="127000" cap="flat" cmpd="sng">
            <a:solidFill>
              <a:schemeClr val="tx1"/>
            </a:solidFill>
            <a:prstDash val="solid"/>
            <a:round/>
            <a:headEnd type="none" w="med" len="med"/>
            <a:tailEnd type="none" w="med" len="med"/>
          </a:ln>
        </p:spPr>
      </p:sp>
      <p:sp>
        <p:nvSpPr>
          <p:cNvPr id="34823" name="文本框 24583"/>
          <p:cNvSpPr txBox="1"/>
          <p:nvPr/>
        </p:nvSpPr>
        <p:spPr>
          <a:xfrm>
            <a:off x="1188243" y="6137910"/>
            <a:ext cx="930063" cy="369332"/>
          </a:xfrm>
          <a:prstGeom prst="rect">
            <a:avLst/>
          </a:prstGeom>
          <a:noFill/>
          <a:ln w="9525">
            <a:noFill/>
          </a:ln>
        </p:spPr>
        <p:txBody>
          <a:bodyPr wrap="none" anchor="t">
            <a:spAutoFit/>
          </a:bodyPr>
          <a:lstStyle/>
          <a:p>
            <a:pPr>
              <a:buFont typeface="Arial" panose="020B0604020202020204" pitchFamily="34" charset="0"/>
            </a:pPr>
            <a:r>
              <a:rPr lang="en-US" altLang="zh-CN" sz="1800" b="1" dirty="0">
                <a:solidFill>
                  <a:srgbClr val="FF0000"/>
                </a:solidFill>
                <a:latin typeface="Arial" panose="020B0604020202020204" pitchFamily="34" charset="0"/>
                <a:ea typeface="宋体" panose="02010600030101010101" pitchFamily="2" charset="-122"/>
              </a:rPr>
              <a:t>1976</a:t>
            </a:r>
            <a:r>
              <a:rPr lang="zh-CN" altLang="en-US" sz="1800" b="1" dirty="0">
                <a:solidFill>
                  <a:srgbClr val="FF0000"/>
                </a:solidFill>
                <a:latin typeface="Arial" panose="020B0604020202020204" pitchFamily="34" charset="0"/>
                <a:ea typeface="宋体" panose="02010600030101010101" pitchFamily="2" charset="-122"/>
              </a:rPr>
              <a:t>年</a:t>
            </a:r>
          </a:p>
        </p:txBody>
      </p:sp>
      <p:sp>
        <p:nvSpPr>
          <p:cNvPr id="34824" name="文本框 24584"/>
          <p:cNvSpPr txBox="1"/>
          <p:nvPr/>
        </p:nvSpPr>
        <p:spPr>
          <a:xfrm>
            <a:off x="1860947" y="6152198"/>
            <a:ext cx="1290738" cy="369332"/>
          </a:xfrm>
          <a:prstGeom prst="rect">
            <a:avLst/>
          </a:prstGeom>
          <a:noFill/>
          <a:ln w="9525">
            <a:noFill/>
          </a:ln>
        </p:spPr>
        <p:txBody>
          <a:bodyPr wrap="none" anchor="t">
            <a:spAutoFit/>
          </a:bodyPr>
          <a:lstStyle/>
          <a:p>
            <a:pPr>
              <a:buFont typeface="Arial" panose="020B0604020202020204" pitchFamily="34" charset="0"/>
            </a:pPr>
            <a:r>
              <a:rPr lang="en-US" altLang="zh-CN" sz="1800" b="1" dirty="0">
                <a:solidFill>
                  <a:srgbClr val="FF0000"/>
                </a:solidFill>
                <a:latin typeface="Arial" panose="020B0604020202020204" pitchFamily="34" charset="0"/>
                <a:ea typeface="宋体" panose="02010600030101010101" pitchFamily="2" charset="-122"/>
              </a:rPr>
              <a:t>1977</a:t>
            </a:r>
            <a:r>
              <a:rPr lang="zh-CN" altLang="en-US" sz="1800" b="1" dirty="0">
                <a:solidFill>
                  <a:srgbClr val="FF0000"/>
                </a:solidFill>
                <a:latin typeface="Arial" panose="020B0604020202020204" pitchFamily="34" charset="0"/>
                <a:ea typeface="宋体" panose="02010600030101010101" pitchFamily="2" charset="-122"/>
              </a:rPr>
              <a:t>年</a:t>
            </a:r>
            <a:r>
              <a:rPr lang="en-US" altLang="zh-CN" sz="1800" b="1" dirty="0">
                <a:solidFill>
                  <a:srgbClr val="FF0000"/>
                </a:solidFill>
                <a:latin typeface="Arial" panose="020B0604020202020204" pitchFamily="34" charset="0"/>
                <a:ea typeface="宋体" panose="02010600030101010101" pitchFamily="2" charset="-122"/>
              </a:rPr>
              <a:t>2</a:t>
            </a:r>
            <a:r>
              <a:rPr lang="zh-CN" altLang="en-US" sz="1800" b="1" dirty="0">
                <a:solidFill>
                  <a:srgbClr val="FF0000"/>
                </a:solidFill>
                <a:latin typeface="Arial" panose="020B0604020202020204" pitchFamily="34" charset="0"/>
                <a:ea typeface="宋体" panose="02010600030101010101" pitchFamily="2" charset="-122"/>
              </a:rPr>
              <a:t>月</a:t>
            </a:r>
          </a:p>
        </p:txBody>
      </p:sp>
      <p:sp>
        <p:nvSpPr>
          <p:cNvPr id="34825" name="文本框 24585"/>
          <p:cNvSpPr txBox="1"/>
          <p:nvPr/>
        </p:nvSpPr>
        <p:spPr>
          <a:xfrm>
            <a:off x="3359944" y="6152198"/>
            <a:ext cx="1290738" cy="369332"/>
          </a:xfrm>
          <a:prstGeom prst="rect">
            <a:avLst/>
          </a:prstGeom>
          <a:noFill/>
          <a:ln w="9525">
            <a:noFill/>
          </a:ln>
        </p:spPr>
        <p:txBody>
          <a:bodyPr wrap="none" anchor="t">
            <a:spAutoFit/>
          </a:bodyPr>
          <a:lstStyle/>
          <a:p>
            <a:pPr>
              <a:buFont typeface="Arial" panose="020B0604020202020204" pitchFamily="34" charset="0"/>
            </a:pPr>
            <a:r>
              <a:rPr lang="en-US" altLang="zh-CN" sz="1800" b="1" dirty="0">
                <a:solidFill>
                  <a:srgbClr val="FF0000"/>
                </a:solidFill>
                <a:latin typeface="Arial" panose="020B0604020202020204" pitchFamily="34" charset="0"/>
                <a:ea typeface="宋体" panose="02010600030101010101" pitchFamily="2" charset="-122"/>
              </a:rPr>
              <a:t>1978</a:t>
            </a:r>
            <a:r>
              <a:rPr lang="zh-CN" altLang="en-US" sz="1800" b="1" dirty="0">
                <a:solidFill>
                  <a:srgbClr val="FF0000"/>
                </a:solidFill>
                <a:latin typeface="Arial" panose="020B0604020202020204" pitchFamily="34" charset="0"/>
                <a:ea typeface="宋体" panose="02010600030101010101" pitchFamily="2" charset="-122"/>
              </a:rPr>
              <a:t>年</a:t>
            </a:r>
            <a:r>
              <a:rPr lang="en-US" altLang="zh-CN" sz="1800" b="1" dirty="0">
                <a:solidFill>
                  <a:srgbClr val="FF0000"/>
                </a:solidFill>
                <a:latin typeface="Arial" panose="020B0604020202020204" pitchFamily="34" charset="0"/>
                <a:ea typeface="宋体" panose="02010600030101010101" pitchFamily="2" charset="-122"/>
              </a:rPr>
              <a:t>5</a:t>
            </a:r>
            <a:r>
              <a:rPr lang="zh-CN" altLang="en-US" sz="1800" b="1" dirty="0">
                <a:solidFill>
                  <a:srgbClr val="FF0000"/>
                </a:solidFill>
                <a:latin typeface="Arial" panose="020B0604020202020204" pitchFamily="34" charset="0"/>
                <a:ea typeface="宋体" panose="02010600030101010101" pitchFamily="2" charset="-122"/>
              </a:rPr>
              <a:t>月</a:t>
            </a:r>
          </a:p>
        </p:txBody>
      </p:sp>
      <p:sp>
        <p:nvSpPr>
          <p:cNvPr id="34826" name="文本框 24586"/>
          <p:cNvSpPr txBox="1"/>
          <p:nvPr/>
        </p:nvSpPr>
        <p:spPr>
          <a:xfrm>
            <a:off x="4307258" y="6137910"/>
            <a:ext cx="1895134" cy="646331"/>
          </a:xfrm>
          <a:prstGeom prst="rect">
            <a:avLst/>
          </a:prstGeom>
          <a:noFill/>
          <a:ln w="9525">
            <a:noFill/>
          </a:ln>
        </p:spPr>
        <p:txBody>
          <a:bodyPr wrap="none" anchor="t">
            <a:spAutoFit/>
          </a:bodyPr>
          <a:lstStyle/>
          <a:p>
            <a:pPr algn="ctr">
              <a:buFont typeface="Arial" panose="020B0604020202020204" pitchFamily="34" charset="0"/>
            </a:pPr>
            <a:r>
              <a:rPr lang="en-US" altLang="zh-CN" sz="1800" b="1" dirty="0">
                <a:solidFill>
                  <a:srgbClr val="FF0000"/>
                </a:solidFill>
                <a:latin typeface="Arial" panose="020B0604020202020204" pitchFamily="34" charset="0"/>
                <a:ea typeface="宋体" panose="02010600030101010101" pitchFamily="2" charset="-122"/>
              </a:rPr>
              <a:t>1978</a:t>
            </a:r>
            <a:r>
              <a:rPr lang="zh-CN" altLang="en-US" sz="1800" b="1" dirty="0">
                <a:solidFill>
                  <a:srgbClr val="FF0000"/>
                </a:solidFill>
                <a:latin typeface="Arial" panose="020B0604020202020204" pitchFamily="34" charset="0"/>
                <a:ea typeface="宋体" panose="02010600030101010101" pitchFamily="2" charset="-122"/>
              </a:rPr>
              <a:t>年</a:t>
            </a:r>
            <a:r>
              <a:rPr lang="en-US" altLang="zh-CN" sz="1800" b="1" dirty="0">
                <a:solidFill>
                  <a:srgbClr val="FF0000"/>
                </a:solidFill>
                <a:latin typeface="Arial" panose="020B0604020202020204" pitchFamily="34" charset="0"/>
                <a:ea typeface="宋体" panose="02010600030101010101" pitchFamily="2" charset="-122"/>
              </a:rPr>
              <a:t>11</a:t>
            </a:r>
            <a:r>
              <a:rPr lang="zh-CN" altLang="en-US" sz="1800" b="1" dirty="0">
                <a:solidFill>
                  <a:srgbClr val="FF0000"/>
                </a:solidFill>
                <a:latin typeface="Arial" panose="020B0604020202020204" pitchFamily="34" charset="0"/>
                <a:ea typeface="宋体" panose="02010600030101010101" pitchFamily="2" charset="-122"/>
              </a:rPr>
              <a:t>月</a:t>
            </a:r>
            <a:r>
              <a:rPr lang="en-US" altLang="zh-CN" sz="1800" b="1" dirty="0">
                <a:solidFill>
                  <a:srgbClr val="FF0000"/>
                </a:solidFill>
                <a:latin typeface="Arial" panose="020B0604020202020204" pitchFamily="34" charset="0"/>
                <a:ea typeface="宋体" panose="02010600030101010101" pitchFamily="2" charset="-122"/>
              </a:rPr>
              <a:t>10</a:t>
            </a:r>
            <a:r>
              <a:rPr lang="zh-CN" altLang="en-US" sz="1800" b="1" dirty="0">
                <a:solidFill>
                  <a:srgbClr val="FF0000"/>
                </a:solidFill>
                <a:latin typeface="Arial" panose="020B0604020202020204" pitchFamily="34" charset="0"/>
                <a:ea typeface="宋体" panose="02010600030101010101" pitchFamily="2" charset="-122"/>
              </a:rPr>
              <a:t>日</a:t>
            </a:r>
            <a:endParaRPr lang="zh-CN" altLang="en-US" sz="1800" b="1">
              <a:solidFill>
                <a:srgbClr val="FF0000"/>
              </a:solidFill>
              <a:latin typeface="Arial" panose="020B0604020202020204" pitchFamily="34" charset="0"/>
              <a:ea typeface="宋体" panose="02010600030101010101" pitchFamily="2" charset="-122"/>
            </a:endParaRPr>
          </a:p>
          <a:p>
            <a:pPr algn="ctr">
              <a:buFont typeface="Arial" panose="020B0604020202020204" pitchFamily="34" charset="0"/>
            </a:pPr>
            <a:r>
              <a:rPr lang="zh-CN" altLang="en-US" sz="1800" b="1" dirty="0">
                <a:solidFill>
                  <a:srgbClr val="FF0000"/>
                </a:solidFill>
                <a:latin typeface="Arial" panose="020B0604020202020204" pitchFamily="34" charset="0"/>
                <a:ea typeface="宋体" panose="02010600030101010101" pitchFamily="2" charset="-122"/>
              </a:rPr>
              <a:t>至</a:t>
            </a:r>
            <a:r>
              <a:rPr lang="en-US" altLang="zh-CN" sz="1800" b="1" dirty="0">
                <a:solidFill>
                  <a:srgbClr val="FF0000"/>
                </a:solidFill>
                <a:latin typeface="Arial" panose="020B0604020202020204" pitchFamily="34" charset="0"/>
                <a:ea typeface="宋体" panose="02010600030101010101" pitchFamily="2" charset="-122"/>
              </a:rPr>
              <a:t>12</a:t>
            </a:r>
            <a:r>
              <a:rPr lang="zh-CN" altLang="en-US" sz="1800" b="1" dirty="0">
                <a:solidFill>
                  <a:srgbClr val="FF0000"/>
                </a:solidFill>
                <a:latin typeface="Arial" panose="020B0604020202020204" pitchFamily="34" charset="0"/>
                <a:ea typeface="宋体" panose="02010600030101010101" pitchFamily="2" charset="-122"/>
              </a:rPr>
              <a:t>月</a:t>
            </a:r>
            <a:r>
              <a:rPr lang="en-US" altLang="zh-CN" sz="1800" b="1" dirty="0">
                <a:solidFill>
                  <a:srgbClr val="FF0000"/>
                </a:solidFill>
                <a:latin typeface="Arial" panose="020B0604020202020204" pitchFamily="34" charset="0"/>
                <a:ea typeface="宋体" panose="02010600030101010101" pitchFamily="2" charset="-122"/>
              </a:rPr>
              <a:t>15</a:t>
            </a:r>
            <a:r>
              <a:rPr lang="zh-CN" altLang="en-US" sz="1800" b="1" dirty="0">
                <a:solidFill>
                  <a:srgbClr val="FF0000"/>
                </a:solidFill>
                <a:latin typeface="Arial" panose="020B0604020202020204" pitchFamily="34" charset="0"/>
                <a:ea typeface="宋体" panose="02010600030101010101" pitchFamily="2" charset="-122"/>
              </a:rPr>
              <a:t>日</a:t>
            </a:r>
          </a:p>
        </p:txBody>
      </p:sp>
      <p:sp>
        <p:nvSpPr>
          <p:cNvPr id="34827" name="文本框 24587"/>
          <p:cNvSpPr txBox="1"/>
          <p:nvPr/>
        </p:nvSpPr>
        <p:spPr>
          <a:xfrm>
            <a:off x="5851071" y="6137910"/>
            <a:ext cx="1907895" cy="646331"/>
          </a:xfrm>
          <a:prstGeom prst="rect">
            <a:avLst/>
          </a:prstGeom>
          <a:noFill/>
          <a:ln w="9525">
            <a:noFill/>
          </a:ln>
        </p:spPr>
        <p:txBody>
          <a:bodyPr wrap="none" anchor="t">
            <a:spAutoFit/>
          </a:bodyPr>
          <a:lstStyle/>
          <a:p>
            <a:pPr algn="ctr">
              <a:buFont typeface="Arial" panose="020B0604020202020204" pitchFamily="34" charset="0"/>
            </a:pPr>
            <a:r>
              <a:rPr lang="en-US" altLang="zh-CN" sz="1800" b="1" dirty="0">
                <a:solidFill>
                  <a:srgbClr val="FF0000"/>
                </a:solidFill>
                <a:latin typeface="Arial" panose="020B0604020202020204" pitchFamily="34" charset="0"/>
                <a:ea typeface="宋体" panose="02010600030101010101" pitchFamily="2" charset="-122"/>
              </a:rPr>
              <a:t>1978</a:t>
            </a:r>
            <a:r>
              <a:rPr lang="zh-CN" altLang="en-US" sz="1800" b="1" dirty="0">
                <a:solidFill>
                  <a:srgbClr val="FF0000"/>
                </a:solidFill>
                <a:latin typeface="Arial" panose="020B0604020202020204" pitchFamily="34" charset="0"/>
                <a:ea typeface="宋体" panose="02010600030101010101" pitchFamily="2" charset="-122"/>
              </a:rPr>
              <a:t>年</a:t>
            </a:r>
            <a:r>
              <a:rPr lang="en-US" altLang="zh-CN" sz="1800" b="1" dirty="0">
                <a:solidFill>
                  <a:srgbClr val="FF0000"/>
                </a:solidFill>
                <a:latin typeface="Arial" panose="020B0604020202020204" pitchFamily="34" charset="0"/>
                <a:ea typeface="宋体" panose="02010600030101010101" pitchFamily="2" charset="-122"/>
              </a:rPr>
              <a:t>12</a:t>
            </a:r>
            <a:r>
              <a:rPr lang="zh-CN" altLang="en-US" sz="1800" b="1" dirty="0">
                <a:solidFill>
                  <a:srgbClr val="FF0000"/>
                </a:solidFill>
                <a:latin typeface="Arial" panose="020B0604020202020204" pitchFamily="34" charset="0"/>
                <a:ea typeface="宋体" panose="02010600030101010101" pitchFamily="2" charset="-122"/>
              </a:rPr>
              <a:t>月</a:t>
            </a:r>
            <a:r>
              <a:rPr lang="en-US" altLang="zh-CN" sz="1800" b="1" dirty="0">
                <a:solidFill>
                  <a:srgbClr val="FF0000"/>
                </a:solidFill>
                <a:latin typeface="Arial" panose="020B0604020202020204" pitchFamily="34" charset="0"/>
                <a:ea typeface="宋体" panose="02010600030101010101" pitchFamily="2" charset="-122"/>
              </a:rPr>
              <a:t>18</a:t>
            </a:r>
            <a:r>
              <a:rPr lang="zh-CN" altLang="en-US" sz="1800" b="1" dirty="0">
                <a:solidFill>
                  <a:srgbClr val="FF0000"/>
                </a:solidFill>
                <a:latin typeface="Arial" panose="020B0604020202020204" pitchFamily="34" charset="0"/>
                <a:ea typeface="宋体" panose="02010600030101010101" pitchFamily="2" charset="-122"/>
              </a:rPr>
              <a:t>日</a:t>
            </a:r>
            <a:endParaRPr lang="zh-CN" altLang="en-US" sz="1800" b="1">
              <a:solidFill>
                <a:srgbClr val="FF0000"/>
              </a:solidFill>
              <a:latin typeface="Arial" panose="020B0604020202020204" pitchFamily="34" charset="0"/>
              <a:ea typeface="宋体" panose="02010600030101010101" pitchFamily="2" charset="-122"/>
            </a:endParaRPr>
          </a:p>
          <a:p>
            <a:pPr algn="ctr">
              <a:buFont typeface="Arial" panose="020B0604020202020204" pitchFamily="34" charset="0"/>
            </a:pPr>
            <a:r>
              <a:rPr lang="zh-CN" altLang="en-US" sz="1800" b="1" dirty="0">
                <a:solidFill>
                  <a:srgbClr val="FF0000"/>
                </a:solidFill>
                <a:latin typeface="Arial" panose="020B0604020202020204" pitchFamily="34" charset="0"/>
                <a:ea typeface="宋体" panose="02010600030101010101" pitchFamily="2" charset="-122"/>
              </a:rPr>
              <a:t>至</a:t>
            </a:r>
            <a:r>
              <a:rPr lang="en-US" altLang="zh-CN" sz="1800" b="1" dirty="0">
                <a:solidFill>
                  <a:srgbClr val="FF0000"/>
                </a:solidFill>
                <a:latin typeface="Arial" panose="020B0604020202020204" pitchFamily="34" charset="0"/>
                <a:ea typeface="宋体" panose="02010600030101010101" pitchFamily="2" charset="-122"/>
              </a:rPr>
              <a:t>12</a:t>
            </a:r>
            <a:r>
              <a:rPr lang="zh-CN" altLang="en-US" sz="1800" b="1" dirty="0">
                <a:solidFill>
                  <a:srgbClr val="FF0000"/>
                </a:solidFill>
                <a:latin typeface="Arial" panose="020B0604020202020204" pitchFamily="34" charset="0"/>
                <a:ea typeface="宋体" panose="02010600030101010101" pitchFamily="2" charset="-122"/>
              </a:rPr>
              <a:t>月</a:t>
            </a:r>
            <a:r>
              <a:rPr lang="en-US" altLang="zh-CN" sz="1800" b="1" dirty="0">
                <a:solidFill>
                  <a:srgbClr val="FF0000"/>
                </a:solidFill>
                <a:latin typeface="Arial" panose="020B0604020202020204" pitchFamily="34" charset="0"/>
                <a:ea typeface="宋体" panose="02010600030101010101" pitchFamily="2" charset="-122"/>
              </a:rPr>
              <a:t>22</a:t>
            </a:r>
            <a:r>
              <a:rPr lang="zh-CN" altLang="en-US" sz="1800" b="1" dirty="0">
                <a:solidFill>
                  <a:srgbClr val="FF0000"/>
                </a:solidFill>
                <a:latin typeface="Arial" panose="020B0604020202020204" pitchFamily="34" charset="0"/>
                <a:ea typeface="宋体" panose="02010600030101010101" pitchFamily="2" charset="-122"/>
              </a:rPr>
              <a:t>日</a:t>
            </a:r>
          </a:p>
        </p:txBody>
      </p:sp>
      <p:sp>
        <p:nvSpPr>
          <p:cNvPr id="171021" name="文本框 24588"/>
          <p:cNvSpPr txBox="1"/>
          <p:nvPr/>
        </p:nvSpPr>
        <p:spPr>
          <a:xfrm>
            <a:off x="1965901" y="2542223"/>
            <a:ext cx="646331" cy="3118803"/>
          </a:xfrm>
          <a:prstGeom prst="rect">
            <a:avLst/>
          </a:prstGeom>
          <a:noFill/>
          <a:ln w="9525" cap="flat" cmpd="sng">
            <a:solidFill>
              <a:schemeClr val="tx1"/>
            </a:solidFill>
            <a:prstDash val="solid"/>
            <a:miter/>
            <a:headEnd type="none" w="med" len="med"/>
            <a:tailEnd type="none" w="med" len="med"/>
          </a:ln>
        </p:spPr>
        <p:txBody>
          <a:bodyPr vert="eaVert" wrap="none" anchor="t">
            <a:spAutoFit/>
          </a:bodyPr>
          <a:lstStyle/>
          <a:p>
            <a:pPr>
              <a:buFont typeface="Arial" panose="020B0604020202020204" pitchFamily="34" charset="0"/>
            </a:pPr>
            <a:r>
              <a:rPr lang="en-US" altLang="zh-CN" sz="3000" b="1" dirty="0">
                <a:solidFill>
                  <a:srgbClr val="0000CC"/>
                </a:solidFill>
                <a:latin typeface="黑体" panose="02010609060101010101" pitchFamily="2" charset="-122"/>
                <a:ea typeface="黑体" panose="02010609060101010101" pitchFamily="2" charset="-122"/>
              </a:rPr>
              <a:t>“</a:t>
            </a:r>
            <a:r>
              <a:rPr lang="zh-CN" altLang="en-US" sz="3000" b="1" dirty="0">
                <a:solidFill>
                  <a:srgbClr val="0000CC"/>
                </a:solidFill>
                <a:latin typeface="黑体" panose="02010609060101010101" pitchFamily="2" charset="-122"/>
                <a:ea typeface="黑体" panose="02010609060101010101" pitchFamily="2" charset="-122"/>
              </a:rPr>
              <a:t>两个凡是”提出</a:t>
            </a:r>
          </a:p>
        </p:txBody>
      </p:sp>
      <p:sp>
        <p:nvSpPr>
          <p:cNvPr id="171022" name="文本框 24589"/>
          <p:cNvSpPr txBox="1"/>
          <p:nvPr/>
        </p:nvSpPr>
        <p:spPr>
          <a:xfrm>
            <a:off x="3430370" y="1051560"/>
            <a:ext cx="646331" cy="4632037"/>
          </a:xfrm>
          <a:prstGeom prst="rect">
            <a:avLst/>
          </a:prstGeom>
          <a:noFill/>
          <a:ln w="9525" cap="flat" cmpd="sng">
            <a:solidFill>
              <a:schemeClr val="tx1"/>
            </a:solidFill>
            <a:prstDash val="solid"/>
            <a:miter/>
            <a:headEnd type="none" w="med" len="med"/>
            <a:tailEnd type="none" w="med" len="med"/>
          </a:ln>
        </p:spPr>
        <p:txBody>
          <a:bodyPr vert="eaVert" wrap="none" anchor="t">
            <a:spAutoFit/>
          </a:bodyPr>
          <a:lstStyle/>
          <a:p>
            <a:pPr>
              <a:buFont typeface="Arial" panose="020B0604020202020204" pitchFamily="34" charset="0"/>
            </a:pPr>
            <a:r>
              <a:rPr lang="zh-CN" altLang="en-US" sz="3000" b="1" dirty="0">
                <a:solidFill>
                  <a:srgbClr val="0000CC"/>
                </a:solidFill>
                <a:latin typeface="Arial" panose="020B0604020202020204" pitchFamily="34" charset="0"/>
                <a:ea typeface="黑体" panose="02010609060101010101" pitchFamily="2" charset="-122"/>
              </a:rPr>
              <a:t>实践是检验真理的唯一标准</a:t>
            </a:r>
          </a:p>
        </p:txBody>
      </p:sp>
      <p:sp>
        <p:nvSpPr>
          <p:cNvPr id="171023" name="文本框 24590"/>
          <p:cNvSpPr txBox="1"/>
          <p:nvPr/>
        </p:nvSpPr>
        <p:spPr>
          <a:xfrm>
            <a:off x="4854357" y="3297873"/>
            <a:ext cx="646331" cy="2362185"/>
          </a:xfrm>
          <a:prstGeom prst="rect">
            <a:avLst/>
          </a:prstGeom>
          <a:noFill/>
          <a:ln w="9525" cap="flat" cmpd="sng">
            <a:solidFill>
              <a:schemeClr val="tx1"/>
            </a:solidFill>
            <a:prstDash val="solid"/>
            <a:miter/>
            <a:headEnd type="none" w="med" len="med"/>
            <a:tailEnd type="none" w="med" len="med"/>
          </a:ln>
        </p:spPr>
        <p:txBody>
          <a:bodyPr vert="eaVert" wrap="none" anchor="t">
            <a:spAutoFit/>
          </a:bodyPr>
          <a:lstStyle/>
          <a:p>
            <a:pPr>
              <a:buFont typeface="Arial" panose="020B0604020202020204" pitchFamily="34" charset="0"/>
            </a:pPr>
            <a:r>
              <a:rPr lang="zh-CN" altLang="en-US" sz="3000" b="1" dirty="0">
                <a:solidFill>
                  <a:srgbClr val="0000CC"/>
                </a:solidFill>
                <a:latin typeface="Arial" panose="020B0604020202020204" pitchFamily="34" charset="0"/>
                <a:ea typeface="黑体" panose="02010609060101010101" pitchFamily="2" charset="-122"/>
              </a:rPr>
              <a:t>中央工作会议</a:t>
            </a:r>
          </a:p>
        </p:txBody>
      </p:sp>
      <p:sp>
        <p:nvSpPr>
          <p:cNvPr id="171024" name="文本框 24591"/>
          <p:cNvSpPr txBox="1"/>
          <p:nvPr/>
        </p:nvSpPr>
        <p:spPr>
          <a:xfrm>
            <a:off x="6383120" y="2165269"/>
            <a:ext cx="646331" cy="3497111"/>
          </a:xfrm>
          <a:prstGeom prst="rect">
            <a:avLst/>
          </a:prstGeom>
          <a:noFill/>
          <a:ln w="9525" cap="flat" cmpd="sng">
            <a:solidFill>
              <a:schemeClr val="tx1"/>
            </a:solidFill>
            <a:prstDash val="solid"/>
            <a:miter/>
            <a:headEnd type="none" w="med" len="med"/>
            <a:tailEnd type="none" w="med" len="med"/>
          </a:ln>
        </p:spPr>
        <p:txBody>
          <a:bodyPr vert="eaVert" wrap="none" anchor="t">
            <a:spAutoFit/>
          </a:bodyPr>
          <a:lstStyle/>
          <a:p>
            <a:pPr algn="ctr">
              <a:buFont typeface="Arial" panose="020B0604020202020204" pitchFamily="34" charset="0"/>
            </a:pPr>
            <a:r>
              <a:rPr lang="zh-CN" altLang="en-US" sz="3000" b="1" dirty="0">
                <a:solidFill>
                  <a:srgbClr val="0000CC"/>
                </a:solidFill>
                <a:latin typeface="Arial" panose="020B0604020202020204" pitchFamily="34" charset="0"/>
                <a:ea typeface="黑体" panose="02010609060101010101" pitchFamily="2" charset="-122"/>
              </a:rPr>
              <a:t>中共十一届三中全会</a:t>
            </a:r>
          </a:p>
        </p:txBody>
      </p:sp>
      <p:sp>
        <p:nvSpPr>
          <p:cNvPr id="171025" name="文本框 171024"/>
          <p:cNvSpPr txBox="1"/>
          <p:nvPr/>
        </p:nvSpPr>
        <p:spPr>
          <a:xfrm>
            <a:off x="1010127" y="224791"/>
            <a:ext cx="7851934" cy="1077218"/>
          </a:xfrm>
          <a:prstGeom prst="rect">
            <a:avLst/>
          </a:prstGeom>
          <a:noFill/>
          <a:ln w="9525">
            <a:noFill/>
          </a:ln>
        </p:spPr>
        <p:txBody>
          <a:bodyPr wrap="square" anchor="t">
            <a:spAutoFit/>
          </a:bodyPr>
          <a:lstStyle/>
          <a:p>
            <a:pPr algn="ctr">
              <a:spcBef>
                <a:spcPct val="50000"/>
              </a:spcBef>
            </a:pPr>
            <a:r>
              <a:rPr lang="en-US" altLang="zh-CN" sz="3200" b="1" dirty="0">
                <a:latin typeface="微软雅黑" panose="020B0503020204020204" charset="-122"/>
                <a:ea typeface="微软雅黑" panose="020B0503020204020204" charset="-122"/>
                <a:cs typeface="微软雅黑" panose="020B0503020204020204" charset="-122"/>
              </a:rPr>
              <a:t>1978</a:t>
            </a:r>
            <a:r>
              <a:rPr lang="zh-CN" altLang="en-US" sz="3200" b="1" dirty="0">
                <a:latin typeface="微软雅黑" panose="020B0503020204020204" charset="-122"/>
                <a:ea typeface="微软雅黑" panose="020B0503020204020204" charset="-122"/>
                <a:cs typeface="微软雅黑" panose="020B0503020204020204" charset="-122"/>
              </a:rPr>
              <a:t>年</a:t>
            </a:r>
            <a:r>
              <a:rPr lang="en-US" altLang="zh-CN" sz="3200" b="1" dirty="0">
                <a:latin typeface="微软雅黑" panose="020B0503020204020204" charset="-122"/>
                <a:ea typeface="微软雅黑" panose="020B0503020204020204" charset="-122"/>
                <a:cs typeface="微软雅黑" panose="020B0503020204020204" charset="-122"/>
              </a:rPr>
              <a:t>12</a:t>
            </a:r>
            <a:r>
              <a:rPr lang="zh-CN" altLang="en-US" sz="3200" b="1" dirty="0">
                <a:latin typeface="微软雅黑" panose="020B0503020204020204" charset="-122"/>
                <a:ea typeface="微软雅黑" panose="020B0503020204020204" charset="-122"/>
                <a:cs typeface="微软雅黑" panose="020B0503020204020204" charset="-122"/>
              </a:rPr>
              <a:t>月，中共</a:t>
            </a:r>
            <a:r>
              <a:rPr lang="zh-CN" altLang="en-US" sz="3200" b="1" u="sng" dirty="0">
                <a:solidFill>
                  <a:srgbClr val="FF0000"/>
                </a:solidFill>
                <a:latin typeface="微软雅黑" panose="020B0503020204020204" charset="-122"/>
                <a:ea typeface="微软雅黑" panose="020B0503020204020204" charset="-122"/>
                <a:cs typeface="微软雅黑" panose="020B0503020204020204" charset="-122"/>
              </a:rPr>
              <a:t>十一届三中全会</a:t>
            </a:r>
            <a:r>
              <a:rPr lang="zh-CN" altLang="en-US" sz="3200" b="1" dirty="0">
                <a:latin typeface="微软雅黑" panose="020B0503020204020204" charset="-122"/>
                <a:ea typeface="微软雅黑" panose="020B0503020204020204" charset="-122"/>
                <a:cs typeface="微软雅黑" panose="020B0503020204020204" charset="-122"/>
              </a:rPr>
              <a:t>在北京召开。</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1021"/>
                                        </p:tgtEl>
                                        <p:attrNameLst>
                                          <p:attrName>style.visibility</p:attrName>
                                        </p:attrNameLst>
                                      </p:cBhvr>
                                      <p:to>
                                        <p:strVal val="visible"/>
                                      </p:to>
                                    </p:set>
                                    <p:animEffect transition="in" filter="blinds(horizontal)">
                                      <p:cBhvr>
                                        <p:cTn id="7" dur="500"/>
                                        <p:tgtEl>
                                          <p:spTgt spid="1710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1022"/>
                                        </p:tgtEl>
                                        <p:attrNameLst>
                                          <p:attrName>style.visibility</p:attrName>
                                        </p:attrNameLst>
                                      </p:cBhvr>
                                      <p:to>
                                        <p:strVal val="visible"/>
                                      </p:to>
                                    </p:set>
                                    <p:animEffect transition="in" filter="blinds(horizontal)">
                                      <p:cBhvr>
                                        <p:cTn id="12" dur="500"/>
                                        <p:tgtEl>
                                          <p:spTgt spid="17102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1023"/>
                                        </p:tgtEl>
                                        <p:attrNameLst>
                                          <p:attrName>style.visibility</p:attrName>
                                        </p:attrNameLst>
                                      </p:cBhvr>
                                      <p:to>
                                        <p:strVal val="visible"/>
                                      </p:to>
                                    </p:set>
                                    <p:animEffect transition="in" filter="blinds(horizontal)">
                                      <p:cBhvr>
                                        <p:cTn id="17" dur="500"/>
                                        <p:tgtEl>
                                          <p:spTgt spid="17102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1024"/>
                                        </p:tgtEl>
                                        <p:attrNameLst>
                                          <p:attrName>style.visibility</p:attrName>
                                        </p:attrNameLst>
                                      </p:cBhvr>
                                      <p:to>
                                        <p:strVal val="visible"/>
                                      </p:to>
                                    </p:set>
                                    <p:animEffect transition="in" filter="blinds(horizontal)">
                                      <p:cBhvr>
                                        <p:cTn id="22" dur="500"/>
                                        <p:tgtEl>
                                          <p:spTgt spid="171024"/>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71025"/>
                                        </p:tgtEl>
                                        <p:attrNameLst>
                                          <p:attrName>style.visibility</p:attrName>
                                        </p:attrNameLst>
                                      </p:cBhvr>
                                      <p:to>
                                        <p:strVal val="visible"/>
                                      </p:to>
                                    </p:set>
                                    <p:animEffect transition="in" filter="blinds(horizontal)">
                                      <p:cBhvr>
                                        <p:cTn id="25" dur="500"/>
                                        <p:tgtEl>
                                          <p:spTgt spid="171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21" grpId="0" bldLvl="0" animBg="1"/>
      <p:bldP spid="171022" grpId="0" bldLvl="0" animBg="1"/>
      <p:bldP spid="171023" grpId="0" bldLvl="0" animBg="1"/>
      <p:bldP spid="171024" grpId="0" bldLvl="0" animBg="1"/>
      <p:bldP spid="17102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右箭头 3"/>
          <p:cNvSpPr/>
          <p:nvPr/>
        </p:nvSpPr>
        <p:spPr>
          <a:xfrm>
            <a:off x="3590052" y="1781751"/>
            <a:ext cx="1918052" cy="857250"/>
          </a:xfrm>
          <a:prstGeom prst="rightArrow">
            <a:avLst>
              <a:gd name="adj1" fmla="val 57574"/>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zh-CN" altLang="en-US" sz="2800" b="1" noProof="1">
                <a:solidFill>
                  <a:srgbClr val="000000"/>
                </a:solidFill>
                <a:latin typeface="微软雅黑" panose="020B0503020204020204" charset="-122"/>
                <a:ea typeface="微软雅黑" panose="020B0503020204020204" charset="-122"/>
              </a:rPr>
              <a:t>思想路线</a:t>
            </a:r>
          </a:p>
        </p:txBody>
      </p:sp>
      <p:sp>
        <p:nvSpPr>
          <p:cNvPr id="5" name="右箭头 4"/>
          <p:cNvSpPr/>
          <p:nvPr/>
        </p:nvSpPr>
        <p:spPr>
          <a:xfrm>
            <a:off x="3590052" y="3293919"/>
            <a:ext cx="1918051" cy="857250"/>
          </a:xfrm>
          <a:prstGeom prst="rightArrow">
            <a:avLst>
              <a:gd name="adj1" fmla="val 57574"/>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zh-CN" altLang="en-US" sz="2800" b="1" noProof="1">
                <a:solidFill>
                  <a:srgbClr val="000000"/>
                </a:solidFill>
                <a:latin typeface="微软雅黑" panose="020B0503020204020204" charset="-122"/>
                <a:ea typeface="微软雅黑" panose="020B0503020204020204" charset="-122"/>
              </a:rPr>
              <a:t>政治路线</a:t>
            </a:r>
          </a:p>
        </p:txBody>
      </p:sp>
      <p:sp>
        <p:nvSpPr>
          <p:cNvPr id="6" name="右箭头 5"/>
          <p:cNvSpPr/>
          <p:nvPr/>
        </p:nvSpPr>
        <p:spPr>
          <a:xfrm>
            <a:off x="3579527" y="5022111"/>
            <a:ext cx="2000585" cy="857250"/>
          </a:xfrm>
          <a:prstGeom prst="rightArrow">
            <a:avLst>
              <a:gd name="adj1" fmla="val 57574"/>
              <a:gd name="adj2" fmla="val 50000"/>
            </a:avLst>
          </a:prstGeom>
        </p:spPr>
        <p:style>
          <a:lnRef idx="1">
            <a:schemeClr val="accent6"/>
          </a:lnRef>
          <a:fillRef idx="2">
            <a:schemeClr val="accent6"/>
          </a:fillRef>
          <a:effectRef idx="1">
            <a:schemeClr val="accent6"/>
          </a:effectRef>
          <a:fontRef idx="minor">
            <a:schemeClr val="dk1"/>
          </a:fontRef>
        </p:style>
        <p:txBody>
          <a:bodyPr anchor="ctr"/>
          <a:lstStyle/>
          <a:p>
            <a:pPr algn="ctr">
              <a:defRPr/>
            </a:pPr>
            <a:r>
              <a:rPr lang="zh-CN" altLang="en-US" sz="2800" b="1" noProof="1">
                <a:solidFill>
                  <a:srgbClr val="000000"/>
                </a:solidFill>
                <a:latin typeface="微软雅黑" panose="020B0503020204020204" charset="-122"/>
                <a:ea typeface="微软雅黑" panose="020B0503020204020204" charset="-122"/>
              </a:rPr>
              <a:t>组织路线</a:t>
            </a:r>
          </a:p>
        </p:txBody>
      </p:sp>
      <p:sp>
        <p:nvSpPr>
          <p:cNvPr id="7" name="圆角矩形 6"/>
          <p:cNvSpPr/>
          <p:nvPr/>
        </p:nvSpPr>
        <p:spPr>
          <a:xfrm>
            <a:off x="1309255" y="1839470"/>
            <a:ext cx="2194051" cy="7143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zh-CN" altLang="en-US" sz="2800" b="1" noProof="1">
                <a:solidFill>
                  <a:srgbClr val="000000"/>
                </a:solidFill>
                <a:latin typeface="微软雅黑" panose="020B0503020204020204" charset="-122"/>
                <a:ea typeface="微软雅黑" panose="020B0503020204020204" charset="-122"/>
              </a:rPr>
              <a:t>两个“凡是”</a:t>
            </a:r>
          </a:p>
        </p:txBody>
      </p:sp>
      <p:sp>
        <p:nvSpPr>
          <p:cNvPr id="8" name="圆角矩形 7"/>
          <p:cNvSpPr/>
          <p:nvPr/>
        </p:nvSpPr>
        <p:spPr>
          <a:xfrm>
            <a:off x="922713" y="3221911"/>
            <a:ext cx="2580593" cy="1001712"/>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altLang="zh-CN" sz="2800" b="1" noProof="1" smtClean="0">
                <a:solidFill>
                  <a:srgbClr val="000000"/>
                </a:solidFill>
                <a:latin typeface="微软雅黑" panose="020B0503020204020204" charset="-122"/>
                <a:ea typeface="微软雅黑" panose="020B0503020204020204" charset="-122"/>
              </a:rPr>
              <a:t>“</a:t>
            </a:r>
            <a:r>
              <a:rPr lang="zh-CN" altLang="en-US" sz="2800" b="1" noProof="1" smtClean="0">
                <a:solidFill>
                  <a:srgbClr val="000000"/>
                </a:solidFill>
                <a:latin typeface="微软雅黑" panose="020B0503020204020204" charset="-122"/>
                <a:ea typeface="微软雅黑" panose="020B0503020204020204" charset="-122"/>
              </a:rPr>
              <a:t>阶级斗争为纲”  </a:t>
            </a:r>
            <a:endParaRPr lang="zh-CN" altLang="en-US" sz="2800" b="1" noProof="1">
              <a:solidFill>
                <a:srgbClr val="000000"/>
              </a:solidFill>
              <a:latin typeface="微软雅黑" panose="020B0503020204020204" charset="-122"/>
              <a:ea typeface="微软雅黑" panose="020B0503020204020204" charset="-122"/>
            </a:endParaRPr>
          </a:p>
        </p:txBody>
      </p:sp>
      <p:sp>
        <p:nvSpPr>
          <p:cNvPr id="9" name="圆角矩形 8"/>
          <p:cNvSpPr/>
          <p:nvPr/>
        </p:nvSpPr>
        <p:spPr>
          <a:xfrm>
            <a:off x="806065" y="4734079"/>
            <a:ext cx="2697241" cy="1360488"/>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altLang="zh-CN" sz="2800" b="1" noProof="1">
                <a:solidFill>
                  <a:srgbClr val="000000"/>
                </a:solidFill>
                <a:latin typeface="微软雅黑" panose="020B0503020204020204" charset="-122"/>
                <a:ea typeface="微软雅黑" panose="020B0503020204020204" charset="-122"/>
              </a:rPr>
              <a:t>“</a:t>
            </a:r>
            <a:r>
              <a:rPr lang="zh-CN" altLang="en-US" sz="2800" b="1" noProof="1">
                <a:solidFill>
                  <a:srgbClr val="000000"/>
                </a:solidFill>
                <a:latin typeface="微软雅黑" panose="020B0503020204020204" charset="-122"/>
                <a:ea typeface="微软雅黑" panose="020B0503020204020204" charset="-122"/>
              </a:rPr>
              <a:t>左”的思想指导</a:t>
            </a:r>
            <a:r>
              <a:rPr lang="zh-CN" altLang="en-US" sz="2800" b="1" noProof="1" smtClean="0">
                <a:solidFill>
                  <a:srgbClr val="000000"/>
                </a:solidFill>
                <a:latin typeface="微软雅黑" panose="020B0503020204020204" charset="-122"/>
                <a:ea typeface="微软雅黑" panose="020B0503020204020204" charset="-122"/>
              </a:rPr>
              <a:t>下的中央</a:t>
            </a:r>
            <a:r>
              <a:rPr lang="zh-CN" altLang="en-US" sz="2800" b="1" noProof="1">
                <a:solidFill>
                  <a:srgbClr val="000000"/>
                </a:solidFill>
                <a:latin typeface="微软雅黑" panose="020B0503020204020204" charset="-122"/>
                <a:ea typeface="微软雅黑" panose="020B0503020204020204" charset="-122"/>
              </a:rPr>
              <a:t>领导人</a:t>
            </a:r>
          </a:p>
        </p:txBody>
      </p:sp>
      <p:sp>
        <p:nvSpPr>
          <p:cNvPr id="10" name="圆角矩形 9"/>
          <p:cNvSpPr/>
          <p:nvPr/>
        </p:nvSpPr>
        <p:spPr>
          <a:xfrm>
            <a:off x="5404854" y="1827870"/>
            <a:ext cx="3487626" cy="6697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zh-CN" altLang="en-US" sz="2800" b="1" noProof="1">
                <a:solidFill>
                  <a:srgbClr val="000000"/>
                </a:solidFill>
                <a:latin typeface="微软雅黑" panose="020B0503020204020204" charset="-122"/>
                <a:ea typeface="微软雅黑" panose="020B0503020204020204" charset="-122"/>
              </a:rPr>
              <a:t>解放</a:t>
            </a:r>
            <a:r>
              <a:rPr lang="zh-CN" altLang="en-US" sz="2800" b="1" noProof="1" smtClean="0">
                <a:solidFill>
                  <a:srgbClr val="000000"/>
                </a:solidFill>
                <a:latin typeface="微软雅黑" panose="020B0503020204020204" charset="-122"/>
                <a:ea typeface="微软雅黑" panose="020B0503020204020204" charset="-122"/>
              </a:rPr>
              <a:t>思想，实事求是</a:t>
            </a:r>
            <a:endParaRPr lang="zh-CN" altLang="en-US" sz="2800" b="1" noProof="1">
              <a:solidFill>
                <a:srgbClr val="000000"/>
              </a:solidFill>
              <a:latin typeface="微软雅黑" panose="020B0503020204020204" charset="-122"/>
              <a:ea typeface="微软雅黑" panose="020B0503020204020204" charset="-122"/>
            </a:endParaRPr>
          </a:p>
        </p:txBody>
      </p:sp>
      <p:sp>
        <p:nvSpPr>
          <p:cNvPr id="11" name="圆角矩形 10"/>
          <p:cNvSpPr/>
          <p:nvPr/>
        </p:nvSpPr>
        <p:spPr>
          <a:xfrm>
            <a:off x="5372589" y="3349014"/>
            <a:ext cx="3519891" cy="717276"/>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zh-CN" altLang="en-US" sz="2800" b="1" noProof="1">
                <a:solidFill>
                  <a:srgbClr val="000000"/>
                </a:solidFill>
                <a:latin typeface="微软雅黑" panose="020B0503020204020204" charset="-122"/>
                <a:ea typeface="微软雅黑" panose="020B0503020204020204" charset="-122"/>
              </a:rPr>
              <a:t>经济</a:t>
            </a:r>
            <a:r>
              <a:rPr lang="zh-CN" altLang="en-US" sz="2800" b="1" noProof="1" smtClean="0">
                <a:solidFill>
                  <a:srgbClr val="000000"/>
                </a:solidFill>
                <a:latin typeface="微软雅黑" panose="020B0503020204020204" charset="-122"/>
                <a:ea typeface="微软雅黑" panose="020B0503020204020204" charset="-122"/>
              </a:rPr>
              <a:t>建设，改革开放</a:t>
            </a:r>
            <a:endParaRPr lang="zh-CN" altLang="en-US" sz="2800" b="1" noProof="1">
              <a:solidFill>
                <a:srgbClr val="000000"/>
              </a:solidFill>
              <a:latin typeface="微软雅黑" panose="020B0503020204020204" charset="-122"/>
              <a:ea typeface="微软雅黑" panose="020B0503020204020204" charset="-122"/>
            </a:endParaRPr>
          </a:p>
        </p:txBody>
      </p:sp>
      <p:sp>
        <p:nvSpPr>
          <p:cNvPr id="12" name="圆角矩形 11"/>
          <p:cNvSpPr/>
          <p:nvPr/>
        </p:nvSpPr>
        <p:spPr>
          <a:xfrm>
            <a:off x="5404854" y="4697567"/>
            <a:ext cx="3031432" cy="1433513"/>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zh-CN" altLang="en-US" sz="2800" b="1" noProof="1">
                <a:solidFill>
                  <a:srgbClr val="000000"/>
                </a:solidFill>
                <a:latin typeface="微软雅黑" panose="020B0503020204020204" charset="-122"/>
                <a:ea typeface="微软雅黑" panose="020B0503020204020204" charset="-122"/>
              </a:rPr>
              <a:t>以邓小平为核心的党中央领导集体</a:t>
            </a:r>
          </a:p>
        </p:txBody>
      </p:sp>
      <p:sp>
        <p:nvSpPr>
          <p:cNvPr id="13" name="TextBox 11"/>
          <p:cNvSpPr txBox="1"/>
          <p:nvPr/>
        </p:nvSpPr>
        <p:spPr>
          <a:xfrm>
            <a:off x="539552" y="563409"/>
            <a:ext cx="8136904" cy="707886"/>
          </a:xfrm>
          <a:prstGeom prst="rect">
            <a:avLst/>
          </a:prstGeom>
          <a:noFill/>
        </p:spPr>
        <p:txBody>
          <a:bodyPr wrap="square" rtlCol="0">
            <a:spAutoFit/>
          </a:bodyPr>
          <a:lstStyle/>
          <a:p>
            <a:r>
              <a:rPr lang="en-US" altLang="zh-CN" sz="4000" b="1" dirty="0" smtClean="0">
                <a:solidFill>
                  <a:srgbClr val="FF0000"/>
                </a:solidFill>
                <a:latin typeface="Impact" panose="020B0806030902050204" pitchFamily="34" charset="0"/>
              </a:rPr>
              <a:t>1978</a:t>
            </a:r>
            <a:r>
              <a:rPr lang="zh-CN" altLang="en-US" sz="4000" b="1" dirty="0" smtClean="0">
                <a:solidFill>
                  <a:srgbClr val="FF0000"/>
                </a:solidFill>
                <a:latin typeface="Impact" panose="020B0806030902050204" pitchFamily="34" charset="0"/>
              </a:rPr>
              <a:t>年</a:t>
            </a:r>
            <a:r>
              <a:rPr lang="en-US" altLang="zh-CN" sz="4000" b="1" dirty="0" smtClean="0">
                <a:solidFill>
                  <a:srgbClr val="FF0000"/>
                </a:solidFill>
                <a:latin typeface="Impact" panose="020B0806030902050204" pitchFamily="34" charset="0"/>
              </a:rPr>
              <a:t>12</a:t>
            </a:r>
            <a:r>
              <a:rPr lang="zh-CN" altLang="en-US" sz="4000" b="1" dirty="0" smtClean="0">
                <a:solidFill>
                  <a:srgbClr val="FF0000"/>
                </a:solidFill>
                <a:latin typeface="Impact" panose="020B0806030902050204" pitchFamily="34" charset="0"/>
              </a:rPr>
              <a:t>月，十一届三中全会召开</a:t>
            </a:r>
            <a:endParaRPr lang="zh-CN" altLang="en-US" sz="4000" b="1" dirty="0">
              <a:solidFill>
                <a:srgbClr val="FF0000"/>
              </a:solidFill>
              <a:latin typeface="Impact" panose="020B0806030902050204" pitchFamily="34" charset="0"/>
            </a:endParaRP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1000" fill="hold"/>
                                        <p:tgtEl>
                                          <p:spTgt spid="10"/>
                                        </p:tgtEl>
                                        <p:attrNameLst>
                                          <p:attrName>ppt_x</p:attrName>
                                        </p:attrNameLst>
                                      </p:cBhvr>
                                      <p:tavLst>
                                        <p:tav tm="0">
                                          <p:val>
                                            <p:strVal val="1+#ppt_w/2"/>
                                          </p:val>
                                        </p:tav>
                                        <p:tav tm="100000">
                                          <p:val>
                                            <p:strVal val="#ppt_x"/>
                                          </p:val>
                                        </p:tav>
                                      </p:tavLst>
                                    </p:anim>
                                    <p:anim calcmode="lin" valueType="num">
                                      <p:cBhvr additive="base">
                                        <p:cTn id="14"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0-#ppt_w/2"/>
                                          </p:val>
                                        </p:tav>
                                        <p:tav tm="100000">
                                          <p:val>
                                            <p:strVal val="#ppt_x"/>
                                          </p:val>
                                        </p:tav>
                                      </p:tavLst>
                                    </p:anim>
                                    <p:anim calcmode="lin" valueType="num">
                                      <p:cBhvr additive="base">
                                        <p:cTn id="20" dur="10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1000" fill="hold"/>
                                        <p:tgtEl>
                                          <p:spTgt spid="11"/>
                                        </p:tgtEl>
                                        <p:attrNameLst>
                                          <p:attrName>ppt_x</p:attrName>
                                        </p:attrNameLst>
                                      </p:cBhvr>
                                      <p:tavLst>
                                        <p:tav tm="0">
                                          <p:val>
                                            <p:strVal val="1+#ppt_w/2"/>
                                          </p:val>
                                        </p:tav>
                                        <p:tav tm="100000">
                                          <p:val>
                                            <p:strVal val="#ppt_x"/>
                                          </p:val>
                                        </p:tav>
                                      </p:tavLst>
                                    </p:anim>
                                    <p:anim calcmode="lin" valueType="num">
                                      <p:cBhvr additive="base">
                                        <p:cTn id="26"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0" fill="hold"/>
                                        <p:tgtEl>
                                          <p:spTgt spid="9"/>
                                        </p:tgtEl>
                                        <p:attrNameLst>
                                          <p:attrName>ppt_x</p:attrName>
                                        </p:attrNameLst>
                                      </p:cBhvr>
                                      <p:tavLst>
                                        <p:tav tm="0">
                                          <p:val>
                                            <p:strVal val="0-#ppt_w/2"/>
                                          </p:val>
                                        </p:tav>
                                        <p:tav tm="100000">
                                          <p:val>
                                            <p:strVal val="#ppt_x"/>
                                          </p:val>
                                        </p:tav>
                                      </p:tavLst>
                                    </p:anim>
                                    <p:anim calcmode="lin" valueType="num">
                                      <p:cBhvr additive="base">
                                        <p:cTn id="32"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1000" fill="hold"/>
                                        <p:tgtEl>
                                          <p:spTgt spid="12"/>
                                        </p:tgtEl>
                                        <p:attrNameLst>
                                          <p:attrName>ppt_x</p:attrName>
                                        </p:attrNameLst>
                                      </p:cBhvr>
                                      <p:tavLst>
                                        <p:tav tm="0">
                                          <p:val>
                                            <p:strVal val="1+#ppt_w/2"/>
                                          </p:val>
                                        </p:tav>
                                        <p:tav tm="100000">
                                          <p:val>
                                            <p:strVal val="#ppt_x"/>
                                          </p:val>
                                        </p:tav>
                                      </p:tavLst>
                                    </p:anim>
                                    <p:anim calcmode="lin" valueType="num">
                                      <p:cBhvr additive="base">
                                        <p:cTn id="38" dur="10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61" name="文本框 19460"/>
          <p:cNvSpPr txBox="1"/>
          <p:nvPr/>
        </p:nvSpPr>
        <p:spPr>
          <a:xfrm>
            <a:off x="1544242" y="2201864"/>
            <a:ext cx="2709396" cy="523220"/>
          </a:xfrm>
          <a:prstGeom prst="rect">
            <a:avLst/>
          </a:prstGeom>
          <a:noFill/>
          <a:ln w="9525">
            <a:noFill/>
          </a:ln>
        </p:spPr>
        <p:txBody>
          <a:bodyPr wrap="none" anchor="t">
            <a:spAutoFit/>
          </a:bodyPr>
          <a:lstStyle/>
          <a:p>
            <a:pPr>
              <a:buFont typeface="Arial" panose="020B0604020202020204" pitchFamily="34" charset="0"/>
            </a:pPr>
            <a:r>
              <a:rPr lang="zh-CN" altLang="en-US" sz="2800" b="1" dirty="0">
                <a:latin typeface="Arial" panose="020B0604020202020204" pitchFamily="34" charset="0"/>
                <a:ea typeface="黑体" panose="02010609060101010101" pitchFamily="2" charset="-122"/>
              </a:rPr>
              <a:t>以阶级斗争为纲</a:t>
            </a:r>
          </a:p>
        </p:txBody>
      </p:sp>
      <p:sp>
        <p:nvSpPr>
          <p:cNvPr id="19467" name="文本框 19466"/>
          <p:cNvSpPr txBox="1"/>
          <p:nvPr/>
        </p:nvSpPr>
        <p:spPr>
          <a:xfrm>
            <a:off x="4911329" y="2178051"/>
            <a:ext cx="3070071" cy="523220"/>
          </a:xfrm>
          <a:prstGeom prst="rect">
            <a:avLst/>
          </a:prstGeom>
          <a:noFill/>
          <a:ln w="9525">
            <a:noFill/>
          </a:ln>
        </p:spPr>
        <p:txBody>
          <a:bodyPr wrap="none" anchor="t">
            <a:spAutoFit/>
          </a:bodyPr>
          <a:lstStyle/>
          <a:p>
            <a:pPr>
              <a:buFont typeface="Arial" panose="020B0604020202020204" pitchFamily="34" charset="0"/>
            </a:pPr>
            <a:r>
              <a:rPr lang="zh-CN" altLang="en-US" sz="2800" b="1" dirty="0">
                <a:latin typeface="Arial" panose="020B0604020202020204" pitchFamily="34" charset="0"/>
                <a:ea typeface="黑体" panose="02010609060101010101" pitchFamily="2" charset="-122"/>
              </a:rPr>
              <a:t>以经济建设为中心</a:t>
            </a:r>
          </a:p>
        </p:txBody>
      </p:sp>
      <p:sp>
        <p:nvSpPr>
          <p:cNvPr id="19468" name="文本框 19467"/>
          <p:cNvSpPr txBox="1"/>
          <p:nvPr/>
        </p:nvSpPr>
        <p:spPr>
          <a:xfrm>
            <a:off x="1747837" y="3244851"/>
            <a:ext cx="2348720" cy="523220"/>
          </a:xfrm>
          <a:prstGeom prst="rect">
            <a:avLst/>
          </a:prstGeom>
          <a:noFill/>
          <a:ln w="9525">
            <a:noFill/>
          </a:ln>
        </p:spPr>
        <p:txBody>
          <a:bodyPr wrap="none" anchor="t">
            <a:spAutoFit/>
          </a:bodyPr>
          <a:lstStyle/>
          <a:p>
            <a:pPr>
              <a:buFont typeface="Arial" panose="020B0604020202020204" pitchFamily="34" charset="0"/>
            </a:pPr>
            <a:r>
              <a:rPr lang="zh-CN" altLang="en-US" sz="2800" b="1" dirty="0">
                <a:latin typeface="Arial" panose="020B0604020202020204" pitchFamily="34" charset="0"/>
                <a:ea typeface="黑体" panose="02010609060101010101" pitchFamily="2" charset="-122"/>
              </a:rPr>
              <a:t>从僵化半僵化</a:t>
            </a:r>
          </a:p>
        </p:txBody>
      </p:sp>
      <p:sp>
        <p:nvSpPr>
          <p:cNvPr id="19469" name="文本框 19468"/>
          <p:cNvSpPr txBox="1"/>
          <p:nvPr/>
        </p:nvSpPr>
        <p:spPr>
          <a:xfrm>
            <a:off x="1747837" y="4311651"/>
            <a:ext cx="2348720" cy="523220"/>
          </a:xfrm>
          <a:prstGeom prst="rect">
            <a:avLst/>
          </a:prstGeom>
          <a:noFill/>
          <a:ln w="9525">
            <a:noFill/>
          </a:ln>
        </p:spPr>
        <p:txBody>
          <a:bodyPr wrap="none" anchor="t">
            <a:spAutoFit/>
          </a:bodyPr>
          <a:lstStyle/>
          <a:p>
            <a:pPr>
              <a:buFont typeface="Arial" panose="020B0604020202020204" pitchFamily="34" charset="0"/>
            </a:pPr>
            <a:r>
              <a:rPr lang="zh-CN" altLang="en-US" sz="2800" b="1" dirty="0">
                <a:latin typeface="Arial" panose="020B0604020202020204" pitchFamily="34" charset="0"/>
                <a:ea typeface="黑体" panose="02010609060101010101" pitchFamily="2" charset="-122"/>
              </a:rPr>
              <a:t>从封闭半封闭</a:t>
            </a:r>
          </a:p>
        </p:txBody>
      </p:sp>
      <p:sp>
        <p:nvSpPr>
          <p:cNvPr id="19470" name="文本框 19469"/>
          <p:cNvSpPr txBox="1"/>
          <p:nvPr/>
        </p:nvSpPr>
        <p:spPr>
          <a:xfrm>
            <a:off x="5486400" y="4311651"/>
            <a:ext cx="1627369" cy="523220"/>
          </a:xfrm>
          <a:prstGeom prst="rect">
            <a:avLst/>
          </a:prstGeom>
          <a:noFill/>
          <a:ln w="9525">
            <a:noFill/>
          </a:ln>
        </p:spPr>
        <p:txBody>
          <a:bodyPr wrap="none" anchor="t">
            <a:spAutoFit/>
          </a:bodyPr>
          <a:lstStyle/>
          <a:p>
            <a:pPr>
              <a:buFont typeface="Arial" panose="020B0604020202020204" pitchFamily="34" charset="0"/>
            </a:pPr>
            <a:r>
              <a:rPr lang="zh-CN" altLang="en-US" sz="2800" b="1" dirty="0">
                <a:latin typeface="Arial" panose="020B0604020202020204" pitchFamily="34" charset="0"/>
                <a:ea typeface="黑体" panose="02010609060101010101" pitchFamily="2" charset="-122"/>
              </a:rPr>
              <a:t>对外开放</a:t>
            </a:r>
          </a:p>
        </p:txBody>
      </p:sp>
      <p:sp>
        <p:nvSpPr>
          <p:cNvPr id="19471" name="文本框 19470"/>
          <p:cNvSpPr txBox="1"/>
          <p:nvPr/>
        </p:nvSpPr>
        <p:spPr>
          <a:xfrm>
            <a:off x="5429250" y="3244851"/>
            <a:ext cx="1627369" cy="523220"/>
          </a:xfrm>
          <a:prstGeom prst="rect">
            <a:avLst/>
          </a:prstGeom>
          <a:noFill/>
          <a:ln w="9525">
            <a:noFill/>
          </a:ln>
        </p:spPr>
        <p:txBody>
          <a:bodyPr wrap="none" anchor="t">
            <a:spAutoFit/>
          </a:bodyPr>
          <a:lstStyle/>
          <a:p>
            <a:pPr>
              <a:buFont typeface="Arial" panose="020B0604020202020204" pitchFamily="34" charset="0"/>
            </a:pPr>
            <a:r>
              <a:rPr lang="zh-CN" altLang="en-US" sz="2800" b="1" dirty="0">
                <a:latin typeface="Arial" panose="020B0604020202020204" pitchFamily="34" charset="0"/>
                <a:ea typeface="黑体" panose="02010609060101010101" pitchFamily="2" charset="-122"/>
              </a:rPr>
              <a:t>全面改革</a:t>
            </a:r>
          </a:p>
        </p:txBody>
      </p:sp>
      <p:sp>
        <p:nvSpPr>
          <p:cNvPr id="176139" name="文本框 1"/>
          <p:cNvSpPr txBox="1"/>
          <p:nvPr/>
        </p:nvSpPr>
        <p:spPr>
          <a:xfrm>
            <a:off x="48578" y="5445126"/>
            <a:ext cx="9046369" cy="523220"/>
          </a:xfrm>
          <a:prstGeom prst="rect">
            <a:avLst/>
          </a:prstGeom>
          <a:noFill/>
          <a:ln w="9525">
            <a:noFill/>
          </a:ln>
        </p:spPr>
        <p:txBody>
          <a:bodyPr wrap="square" anchor="t">
            <a:spAutoFit/>
          </a:bodyPr>
          <a:lstStyle/>
          <a:p>
            <a:pPr algn="r">
              <a:buFont typeface="Arial" panose="020B0604020202020204" pitchFamily="34" charset="0"/>
            </a:pPr>
            <a:r>
              <a:rPr lang="zh-CN" altLang="en-US" sz="2800" b="1" dirty="0">
                <a:solidFill>
                  <a:srgbClr val="FF0000"/>
                </a:solidFill>
                <a:latin typeface="微软雅黑" panose="020B0503020204020204" charset="-122"/>
                <a:ea typeface="微软雅黑" panose="020B0503020204020204" charset="-122"/>
              </a:rPr>
              <a:t>开启了改革开放和社会主义现代化的伟大征程！</a:t>
            </a:r>
          </a:p>
        </p:txBody>
      </p:sp>
      <p:sp>
        <p:nvSpPr>
          <p:cNvPr id="38920" name="矩形 176142"/>
          <p:cNvSpPr/>
          <p:nvPr/>
        </p:nvSpPr>
        <p:spPr>
          <a:xfrm>
            <a:off x="2951560" y="523875"/>
            <a:ext cx="3348038" cy="457200"/>
          </a:xfrm>
          <a:prstGeom prst="rect">
            <a:avLst/>
          </a:prstGeom>
        </p:spPr>
        <p:txBody>
          <a:bodyPr wrap="none" fromWordArt="1">
            <a:prstTxWarp prst="textArchUp">
              <a:avLst>
                <a:gd name="adj" fmla="val 10800000"/>
              </a:avLst>
            </a:prstTxWarp>
            <a:normAutofit fontScale="82500" lnSpcReduction="20000"/>
          </a:bodyPr>
          <a:lstStyle/>
          <a:p>
            <a:pPr algn="ctr"/>
            <a:r>
              <a:rPr lang="zh-CN" altLang="en-US" sz="3600" b="1">
                <a:ln w="9525" cap="flat" cmpd="sng">
                  <a:solidFill>
                    <a:srgbClr val="000000"/>
                  </a:solidFill>
                  <a:prstDash val="solid"/>
                  <a:round/>
                  <a:headEnd type="none" w="med" len="med"/>
                  <a:tailEnd type="none" w="med" len="med"/>
                </a:ln>
                <a:solidFill>
                  <a:srgbClr val="000000"/>
                </a:solidFill>
                <a:latin typeface="宋体" panose="02010600030101010101" pitchFamily="2" charset="-122"/>
                <a:ea typeface="宋体" panose="02010600030101010101" pitchFamily="2" charset="-122"/>
              </a:rPr>
              <a:t>伟大转折？</a:t>
            </a:r>
          </a:p>
        </p:txBody>
      </p:sp>
      <p:sp>
        <p:nvSpPr>
          <p:cNvPr id="38921" name="文本框 176143"/>
          <p:cNvSpPr txBox="1"/>
          <p:nvPr/>
        </p:nvSpPr>
        <p:spPr>
          <a:xfrm>
            <a:off x="4283968" y="1268760"/>
            <a:ext cx="615553" cy="4176712"/>
          </a:xfrm>
          <a:prstGeom prst="rect">
            <a:avLst/>
          </a:prstGeom>
          <a:noFill/>
          <a:ln w="9525">
            <a:noFill/>
          </a:ln>
        </p:spPr>
        <p:txBody>
          <a:bodyPr vert="eaVert" anchor="t">
            <a:spAutoFit/>
          </a:bodyPr>
          <a:lstStyle/>
          <a:p>
            <a:pPr algn="ctr">
              <a:spcBef>
                <a:spcPct val="50000"/>
              </a:spcBef>
            </a:pPr>
            <a:r>
              <a:rPr lang="zh-CN" altLang="en-US" sz="2800" b="1" dirty="0">
                <a:solidFill>
                  <a:srgbClr val="00B050"/>
                </a:solidFill>
                <a:latin typeface="微软雅黑" panose="020B0503020204020204" charset="-122"/>
                <a:ea typeface="微软雅黑" panose="020B0503020204020204" charset="-122"/>
              </a:rPr>
              <a:t>十一届三中全会</a:t>
            </a:r>
          </a:p>
        </p:txBody>
      </p:sp>
      <p:sp>
        <p:nvSpPr>
          <p:cNvPr id="38922" name="文本框 176144"/>
          <p:cNvSpPr txBox="1"/>
          <p:nvPr/>
        </p:nvSpPr>
        <p:spPr>
          <a:xfrm>
            <a:off x="2412207" y="1052513"/>
            <a:ext cx="3942160" cy="523220"/>
          </a:xfrm>
          <a:prstGeom prst="rect">
            <a:avLst/>
          </a:prstGeom>
          <a:noFill/>
          <a:ln w="9525">
            <a:noFill/>
          </a:ln>
        </p:spPr>
        <p:txBody>
          <a:bodyPr anchor="t">
            <a:spAutoFit/>
          </a:bodyPr>
          <a:lstStyle/>
          <a:p>
            <a:pPr algn="dist">
              <a:spcBef>
                <a:spcPct val="50000"/>
              </a:spcBef>
            </a:pPr>
            <a:r>
              <a:rPr lang="zh-CN" altLang="en-US" sz="2800" b="1" dirty="0">
                <a:solidFill>
                  <a:srgbClr val="000099"/>
                </a:solidFill>
                <a:latin typeface="Arial" panose="020B0604020202020204" pitchFamily="34" charset="0"/>
                <a:ea typeface="黑体" panose="02010609060101010101" pitchFamily="2" charset="-122"/>
              </a:rPr>
              <a:t>前后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Effect transition="in" filter="blinds(horizontal)">
                                      <p:cBhvr>
                                        <p:cTn id="7" dur="500"/>
                                        <p:tgtEl>
                                          <p:spTgt spid="1946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467"/>
                                        </p:tgtEl>
                                        <p:attrNameLst>
                                          <p:attrName>style.visibility</p:attrName>
                                        </p:attrNameLst>
                                      </p:cBhvr>
                                      <p:to>
                                        <p:strVal val="visible"/>
                                      </p:to>
                                    </p:set>
                                    <p:animEffect transition="in" filter="blinds(horizontal)">
                                      <p:cBhvr>
                                        <p:cTn id="12" dur="500"/>
                                        <p:tgtEl>
                                          <p:spTgt spid="19467"/>
                                        </p:tgtEl>
                                      </p:cBhvr>
                                    </p:animEffect>
                                  </p:childTnLst>
                                </p:cTn>
                              </p:par>
                            </p:childTnLst>
                          </p:cTn>
                        </p:par>
                      </p:childTnLst>
                    </p:cTn>
                  </p:par>
                  <p:par>
                    <p:cTn id="13" fill="hold">
                      <p:stCondLst>
                        <p:cond delay="indefinite"/>
                      </p:stCondLst>
                      <p:childTnLst>
                        <p:par>
                          <p:cTn id="14" fill="hold">
                            <p:stCondLst>
                              <p:cond delay="0"/>
                            </p:stCondLst>
                            <p:childTnLst>
                              <p:par>
                                <p:cTn id="15" presetID="51" presetClass="entr" presetSubtype="0" fill="hold" grpId="0" nodeType="clickEffect">
                                  <p:stCondLst>
                                    <p:cond delay="0"/>
                                  </p:stCondLst>
                                  <p:childTnLst>
                                    <p:set>
                                      <p:cBhvr>
                                        <p:cTn id="16" dur="1" fill="hold">
                                          <p:stCondLst>
                                            <p:cond delay="0"/>
                                          </p:stCondLst>
                                        </p:cTn>
                                        <p:tgtEl>
                                          <p:spTgt spid="19468"/>
                                        </p:tgtEl>
                                        <p:attrNameLst>
                                          <p:attrName>style.visibility</p:attrName>
                                        </p:attrNameLst>
                                      </p:cBhvr>
                                      <p:to>
                                        <p:strVal val="visible"/>
                                      </p:to>
                                    </p:set>
                                    <p:animEffect transition="in" filter="fade">
                                      <p:cBhvr>
                                        <p:cTn id="17" dur="770" decel="100000"/>
                                        <p:tgtEl>
                                          <p:spTgt spid="19468"/>
                                        </p:tgtEl>
                                      </p:cBhvr>
                                    </p:animEffect>
                                    <p:animScale>
                                      <p:cBhvr>
                                        <p:cTn id="18" dur="770" decel="100000"/>
                                        <p:tgtEl>
                                          <p:spTgt spid="19468"/>
                                        </p:tgtEl>
                                      </p:cBhvr>
                                      <p:from x="10000" y="10000"/>
                                      <p:to x="200000" y="450000"/>
                                    </p:animScale>
                                    <p:animScale>
                                      <p:cBhvr>
                                        <p:cTn id="19" dur="1230" accel="100000" fill="hold">
                                          <p:stCondLst>
                                            <p:cond delay="770"/>
                                          </p:stCondLst>
                                        </p:cTn>
                                        <p:tgtEl>
                                          <p:spTgt spid="19468"/>
                                        </p:tgtEl>
                                      </p:cBhvr>
                                      <p:from x="200000" y="450000"/>
                                      <p:to x="100000" y="100000"/>
                                    </p:animScale>
                                    <p:set>
                                      <p:cBhvr>
                                        <p:cTn id="20" dur="770" fill="hold"/>
                                        <p:tgtEl>
                                          <p:spTgt spid="19468"/>
                                        </p:tgtEl>
                                        <p:attrNameLst>
                                          <p:attrName>ppt_x</p:attrName>
                                        </p:attrNameLst>
                                      </p:cBhvr>
                                      <p:to>
                                        <p:strVal val="(0.5)"/>
                                      </p:to>
                                    </p:set>
                                    <p:anim from="(0.5)" to="(#ppt_x)" calcmode="lin" valueType="num">
                                      <p:cBhvr>
                                        <p:cTn id="21" dur="1230" accel="100000" fill="hold">
                                          <p:stCondLst>
                                            <p:cond delay="770"/>
                                          </p:stCondLst>
                                        </p:cTn>
                                        <p:tgtEl>
                                          <p:spTgt spid="19468"/>
                                        </p:tgtEl>
                                        <p:attrNameLst>
                                          <p:attrName>ppt_x</p:attrName>
                                        </p:attrNameLst>
                                      </p:cBhvr>
                                    </p:anim>
                                    <p:set>
                                      <p:cBhvr>
                                        <p:cTn id="22" dur="770" fill="hold"/>
                                        <p:tgtEl>
                                          <p:spTgt spid="19468"/>
                                        </p:tgtEl>
                                        <p:attrNameLst>
                                          <p:attrName>ppt_y</p:attrName>
                                        </p:attrNameLst>
                                      </p:cBhvr>
                                      <p:to>
                                        <p:strVal val="(#ppt_y+0.4)"/>
                                      </p:to>
                                    </p:set>
                                    <p:anim from="(#ppt_y+0.4)" to="(#ppt_y)" calcmode="lin" valueType="num">
                                      <p:cBhvr>
                                        <p:cTn id="23" dur="1230" accel="100000" fill="hold">
                                          <p:stCondLst>
                                            <p:cond delay="770"/>
                                          </p:stCondLst>
                                        </p:cTn>
                                        <p:tgtEl>
                                          <p:spTgt spid="19468"/>
                                        </p:tgtEl>
                                        <p:attrNameLst>
                                          <p:attrName>ppt_y</p:attrName>
                                        </p:attrNameLst>
                                      </p:cBhvr>
                                    </p:anim>
                                  </p:childTnLst>
                                </p:cTn>
                              </p:par>
                            </p:childTnLst>
                          </p:cTn>
                        </p:par>
                      </p:childTnLst>
                    </p:cTn>
                  </p:par>
                  <p:par>
                    <p:cTn id="24" fill="hold">
                      <p:stCondLst>
                        <p:cond delay="indefinite"/>
                      </p:stCondLst>
                      <p:childTnLst>
                        <p:par>
                          <p:cTn id="25" fill="hold">
                            <p:stCondLst>
                              <p:cond delay="0"/>
                            </p:stCondLst>
                            <p:childTnLst>
                              <p:par>
                                <p:cTn id="26" presetID="51" presetClass="entr" presetSubtype="0" fill="hold" grpId="0" nodeType="clickEffect">
                                  <p:stCondLst>
                                    <p:cond delay="0"/>
                                  </p:stCondLst>
                                  <p:childTnLst>
                                    <p:set>
                                      <p:cBhvr>
                                        <p:cTn id="27" dur="1" fill="hold">
                                          <p:stCondLst>
                                            <p:cond delay="0"/>
                                          </p:stCondLst>
                                        </p:cTn>
                                        <p:tgtEl>
                                          <p:spTgt spid="19471"/>
                                        </p:tgtEl>
                                        <p:attrNameLst>
                                          <p:attrName>style.visibility</p:attrName>
                                        </p:attrNameLst>
                                      </p:cBhvr>
                                      <p:to>
                                        <p:strVal val="visible"/>
                                      </p:to>
                                    </p:set>
                                    <p:animEffect transition="in" filter="fade">
                                      <p:cBhvr>
                                        <p:cTn id="28" dur="770" decel="100000"/>
                                        <p:tgtEl>
                                          <p:spTgt spid="19471"/>
                                        </p:tgtEl>
                                      </p:cBhvr>
                                    </p:animEffect>
                                    <p:animScale>
                                      <p:cBhvr>
                                        <p:cTn id="29" dur="770" decel="100000"/>
                                        <p:tgtEl>
                                          <p:spTgt spid="19471"/>
                                        </p:tgtEl>
                                      </p:cBhvr>
                                      <p:from x="10000" y="10000"/>
                                      <p:to x="200000" y="450000"/>
                                    </p:animScale>
                                    <p:animScale>
                                      <p:cBhvr>
                                        <p:cTn id="30" dur="1230" accel="100000" fill="hold">
                                          <p:stCondLst>
                                            <p:cond delay="770"/>
                                          </p:stCondLst>
                                        </p:cTn>
                                        <p:tgtEl>
                                          <p:spTgt spid="19471"/>
                                        </p:tgtEl>
                                      </p:cBhvr>
                                      <p:from x="200000" y="450000"/>
                                      <p:to x="100000" y="100000"/>
                                    </p:animScale>
                                    <p:set>
                                      <p:cBhvr>
                                        <p:cTn id="31" dur="770" fill="hold"/>
                                        <p:tgtEl>
                                          <p:spTgt spid="19471"/>
                                        </p:tgtEl>
                                        <p:attrNameLst>
                                          <p:attrName>ppt_x</p:attrName>
                                        </p:attrNameLst>
                                      </p:cBhvr>
                                      <p:to>
                                        <p:strVal val="(0.5)"/>
                                      </p:to>
                                    </p:set>
                                    <p:anim from="(0.5)" to="(#ppt_x)" calcmode="lin" valueType="num">
                                      <p:cBhvr>
                                        <p:cTn id="32" dur="1230" accel="100000" fill="hold">
                                          <p:stCondLst>
                                            <p:cond delay="770"/>
                                          </p:stCondLst>
                                        </p:cTn>
                                        <p:tgtEl>
                                          <p:spTgt spid="19471"/>
                                        </p:tgtEl>
                                        <p:attrNameLst>
                                          <p:attrName>ppt_x</p:attrName>
                                        </p:attrNameLst>
                                      </p:cBhvr>
                                    </p:anim>
                                    <p:set>
                                      <p:cBhvr>
                                        <p:cTn id="33" dur="770" fill="hold"/>
                                        <p:tgtEl>
                                          <p:spTgt spid="19471"/>
                                        </p:tgtEl>
                                        <p:attrNameLst>
                                          <p:attrName>ppt_y</p:attrName>
                                        </p:attrNameLst>
                                      </p:cBhvr>
                                      <p:to>
                                        <p:strVal val="(#ppt_y+0.4)"/>
                                      </p:to>
                                    </p:set>
                                    <p:anim from="(#ppt_y+0.4)" to="(#ppt_y)" calcmode="lin" valueType="num">
                                      <p:cBhvr>
                                        <p:cTn id="34" dur="1230" accel="100000" fill="hold">
                                          <p:stCondLst>
                                            <p:cond delay="770"/>
                                          </p:stCondLst>
                                        </p:cTn>
                                        <p:tgtEl>
                                          <p:spTgt spid="19471"/>
                                        </p:tgtEl>
                                        <p:attrNameLst>
                                          <p:attrName>ppt_y</p:attrName>
                                        </p:attrNameLst>
                                      </p:cBhvr>
                                    </p:anim>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19469"/>
                                        </p:tgtEl>
                                        <p:attrNameLst>
                                          <p:attrName>style.visibility</p:attrName>
                                        </p:attrNameLst>
                                      </p:cBhvr>
                                      <p:to>
                                        <p:strVal val="visible"/>
                                      </p:to>
                                    </p:set>
                                    <p:animEffect transition="in" filter="diamond(in)">
                                      <p:cBhvr>
                                        <p:cTn id="39" dur="2000"/>
                                        <p:tgtEl>
                                          <p:spTgt spid="19469"/>
                                        </p:tgtEl>
                                      </p:cBhvr>
                                    </p:animEffect>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grpId="0" nodeType="clickEffect">
                                  <p:stCondLst>
                                    <p:cond delay="0"/>
                                  </p:stCondLst>
                                  <p:childTnLst>
                                    <p:set>
                                      <p:cBhvr>
                                        <p:cTn id="43" dur="1" fill="hold">
                                          <p:stCondLst>
                                            <p:cond delay="0"/>
                                          </p:stCondLst>
                                        </p:cTn>
                                        <p:tgtEl>
                                          <p:spTgt spid="19470"/>
                                        </p:tgtEl>
                                        <p:attrNameLst>
                                          <p:attrName>style.visibility</p:attrName>
                                        </p:attrNameLst>
                                      </p:cBhvr>
                                      <p:to>
                                        <p:strVal val="visible"/>
                                      </p:to>
                                    </p:set>
                                    <p:animEffect transition="in" filter="diamond(in)">
                                      <p:cBhvr>
                                        <p:cTn id="44" dur="2000"/>
                                        <p:tgtEl>
                                          <p:spTgt spid="19470"/>
                                        </p:tgtEl>
                                      </p:cBhvr>
                                    </p:animEffect>
                                  </p:childTnLst>
                                </p:cTn>
                              </p:par>
                            </p:childTnLst>
                          </p:cTn>
                        </p:par>
                      </p:childTnLst>
                    </p:cTn>
                  </p:par>
                  <p:par>
                    <p:cTn id="45" fill="hold">
                      <p:stCondLst>
                        <p:cond delay="indefinite"/>
                      </p:stCondLst>
                      <p:childTnLst>
                        <p:par>
                          <p:cTn id="46" fill="hold">
                            <p:stCondLst>
                              <p:cond delay="0"/>
                            </p:stCondLst>
                            <p:childTnLst>
                              <p:par>
                                <p:cTn id="47" presetID="45" presetClass="entr" presetSubtype="0" fill="hold" grpId="0" nodeType="clickEffect">
                                  <p:stCondLst>
                                    <p:cond delay="0"/>
                                  </p:stCondLst>
                                  <p:childTnLst>
                                    <p:set>
                                      <p:cBhvr>
                                        <p:cTn id="48" dur="1" fill="hold">
                                          <p:stCondLst>
                                            <p:cond delay="0"/>
                                          </p:stCondLst>
                                        </p:cTn>
                                        <p:tgtEl>
                                          <p:spTgt spid="176139"/>
                                        </p:tgtEl>
                                        <p:attrNameLst>
                                          <p:attrName>style.visibility</p:attrName>
                                        </p:attrNameLst>
                                      </p:cBhvr>
                                      <p:to>
                                        <p:strVal val="visible"/>
                                      </p:to>
                                    </p:set>
                                    <p:animEffect transition="in" filter="fade">
                                      <p:cBhvr>
                                        <p:cTn id="49" dur="2000"/>
                                        <p:tgtEl>
                                          <p:spTgt spid="176139"/>
                                        </p:tgtEl>
                                      </p:cBhvr>
                                    </p:animEffect>
                                    <p:anim calcmode="lin" valueType="num">
                                      <p:cBhvr>
                                        <p:cTn id="50" dur="2000" fill="hold"/>
                                        <p:tgtEl>
                                          <p:spTgt spid="176139"/>
                                        </p:tgtEl>
                                        <p:attrNameLst>
                                          <p:attrName>ppt_w</p:attrName>
                                        </p:attrNameLst>
                                      </p:cBhvr>
                                      <p:tavLst>
                                        <p:tav tm="0" fmla="#ppt_w*sin(2.5*pi*$)">
                                          <p:val>
                                            <p:fltVal val="0"/>
                                          </p:val>
                                        </p:tav>
                                        <p:tav tm="100000">
                                          <p:val>
                                            <p:fltVal val="1"/>
                                          </p:val>
                                        </p:tav>
                                      </p:tavLst>
                                    </p:anim>
                                    <p:anim calcmode="lin" valueType="num">
                                      <p:cBhvr>
                                        <p:cTn id="51" dur="2000" fill="hold"/>
                                        <p:tgtEl>
                                          <p:spTgt spid="17613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P spid="19467" grpId="0"/>
      <p:bldP spid="19468" grpId="0"/>
      <p:bldP spid="19469" grpId="0"/>
      <p:bldP spid="19470" grpId="0"/>
      <p:bldP spid="19471" grpId="0"/>
      <p:bldP spid="176139"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7" name="文本框 181251"/>
          <p:cNvSpPr txBox="1"/>
          <p:nvPr/>
        </p:nvSpPr>
        <p:spPr>
          <a:xfrm>
            <a:off x="1091566" y="101601"/>
            <a:ext cx="7578566" cy="4678204"/>
          </a:xfrm>
          <a:prstGeom prst="rect">
            <a:avLst/>
          </a:prstGeom>
          <a:noFill/>
          <a:ln w="9525">
            <a:noFill/>
          </a:ln>
        </p:spPr>
        <p:txBody>
          <a:bodyPr wrap="square" anchor="t">
            <a:spAutoFit/>
          </a:bodyPr>
          <a:lstStyle/>
          <a:p>
            <a:pPr algn="ctr"/>
            <a:r>
              <a:rPr lang="zh-CN" altLang="en-US" sz="6600" b="1" dirty="0">
                <a:solidFill>
                  <a:srgbClr val="FF0000"/>
                </a:solidFill>
                <a:latin typeface="Arial" panose="020B0604020202020204" pitchFamily="34" charset="0"/>
                <a:ea typeface="黑体" panose="02010609060101010101" pitchFamily="2" charset="-122"/>
              </a:rPr>
              <a:t>中共八大</a:t>
            </a:r>
          </a:p>
          <a:p>
            <a:pPr>
              <a:lnSpc>
                <a:spcPct val="135000"/>
              </a:lnSpc>
              <a:spcBef>
                <a:spcPct val="50000"/>
              </a:spcBef>
            </a:pPr>
            <a:r>
              <a:rPr lang="zh-CN" altLang="en-US" sz="3200" b="1" dirty="0">
                <a:latin typeface="Arial" panose="020B0604020202020204" pitchFamily="34" charset="0"/>
                <a:ea typeface="宋体" panose="02010600030101010101" pitchFamily="2" charset="-122"/>
              </a:rPr>
              <a:t>国内的主要矛盾是先进的社会主义制度同落后的社会生产力之间的矛盾，党和人民的主要任务是集中力量发展生产力，把我国尽快地从落后的农业国改变为先进的工业国。</a:t>
            </a:r>
          </a:p>
        </p:txBody>
      </p:sp>
      <p:sp>
        <p:nvSpPr>
          <p:cNvPr id="181253" name="文本框 181252"/>
          <p:cNvSpPr txBox="1"/>
          <p:nvPr/>
        </p:nvSpPr>
        <p:spPr>
          <a:xfrm>
            <a:off x="1547664" y="4946651"/>
            <a:ext cx="2257574" cy="707886"/>
          </a:xfrm>
          <a:prstGeom prst="rect">
            <a:avLst/>
          </a:prstGeom>
          <a:noFill/>
          <a:ln w="28575" cap="flat" cmpd="sng">
            <a:solidFill>
              <a:srgbClr val="FF0000"/>
            </a:solidFill>
            <a:prstDash val="solid"/>
            <a:miter/>
            <a:headEnd type="none" w="med" len="med"/>
            <a:tailEnd type="none" w="med" len="med"/>
          </a:ln>
        </p:spPr>
        <p:txBody>
          <a:bodyPr wrap="square" anchor="t">
            <a:spAutoFit/>
          </a:bodyPr>
          <a:lstStyle/>
          <a:p>
            <a:pPr algn="ctr">
              <a:spcBef>
                <a:spcPct val="50000"/>
              </a:spcBef>
            </a:pPr>
            <a:r>
              <a:rPr lang="zh-CN" altLang="en-US" sz="4000" b="1" dirty="0">
                <a:solidFill>
                  <a:srgbClr val="FF0000"/>
                </a:solidFill>
                <a:latin typeface="Arial" panose="020B0604020202020204" pitchFamily="34" charset="0"/>
                <a:ea typeface="宋体" panose="02010600030101010101" pitchFamily="2" charset="-122"/>
              </a:rPr>
              <a:t>阶级斗争</a:t>
            </a:r>
          </a:p>
        </p:txBody>
      </p:sp>
      <p:sp>
        <p:nvSpPr>
          <p:cNvPr id="181254" name="文本框 181253"/>
          <p:cNvSpPr txBox="1"/>
          <p:nvPr/>
        </p:nvSpPr>
        <p:spPr>
          <a:xfrm>
            <a:off x="5057775" y="4918076"/>
            <a:ext cx="2250529" cy="707886"/>
          </a:xfrm>
          <a:prstGeom prst="rect">
            <a:avLst/>
          </a:prstGeom>
          <a:noFill/>
          <a:ln w="28575" cap="flat" cmpd="sng">
            <a:solidFill>
              <a:srgbClr val="000099"/>
            </a:solidFill>
            <a:prstDash val="solid"/>
            <a:miter/>
            <a:headEnd type="none" w="med" len="med"/>
            <a:tailEnd type="none" w="med" len="med"/>
          </a:ln>
        </p:spPr>
        <p:txBody>
          <a:bodyPr wrap="square" anchor="t">
            <a:spAutoFit/>
          </a:bodyPr>
          <a:lstStyle/>
          <a:p>
            <a:pPr algn="ctr">
              <a:spcBef>
                <a:spcPct val="50000"/>
              </a:spcBef>
            </a:pPr>
            <a:r>
              <a:rPr lang="zh-CN" altLang="en-US" sz="4000" b="1" dirty="0">
                <a:solidFill>
                  <a:srgbClr val="000099"/>
                </a:solidFill>
                <a:latin typeface="Arial" panose="020B0604020202020204" pitchFamily="34" charset="0"/>
                <a:ea typeface="宋体" panose="02010600030101010101" pitchFamily="2" charset="-122"/>
              </a:rPr>
              <a:t>经济建设</a:t>
            </a:r>
          </a:p>
        </p:txBody>
      </p:sp>
      <p:sp>
        <p:nvSpPr>
          <p:cNvPr id="181255" name="右箭头 181254"/>
          <p:cNvSpPr/>
          <p:nvPr/>
        </p:nvSpPr>
        <p:spPr>
          <a:xfrm>
            <a:off x="3977878" y="5019675"/>
            <a:ext cx="917972" cy="431800"/>
          </a:xfrm>
          <a:prstGeom prst="rightArrow">
            <a:avLst>
              <a:gd name="adj1" fmla="val 50000"/>
              <a:gd name="adj2" fmla="val 70837"/>
            </a:avLst>
          </a:prstGeom>
          <a:solidFill>
            <a:srgbClr val="00CC00"/>
          </a:solidFill>
          <a:ln w="9525" cap="flat" cmpd="sng">
            <a:solidFill>
              <a:schemeClr val="tx1"/>
            </a:solidFill>
            <a:prstDash val="solid"/>
            <a:miter/>
            <a:headEnd type="none" w="med" len="med"/>
            <a:tailEnd type="none" w="med" len="med"/>
          </a:ln>
        </p:spPr>
        <p:txBody>
          <a:bodyPr anchor="t"/>
          <a:lstStyle/>
          <a:p>
            <a:endParaRPr lang="zh-CN" altLang="en-US" b="1">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1253"/>
                                        </p:tgtEl>
                                        <p:attrNameLst>
                                          <p:attrName>style.visibility</p:attrName>
                                        </p:attrNameLst>
                                      </p:cBhvr>
                                      <p:to>
                                        <p:strVal val="visible"/>
                                      </p:to>
                                    </p:set>
                                    <p:animEffect transition="in" filter="wipe(left)">
                                      <p:cBhvr>
                                        <p:cTn id="7" dur="500"/>
                                        <p:tgtEl>
                                          <p:spTgt spid="1812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81255"/>
                                        </p:tgtEl>
                                        <p:attrNameLst>
                                          <p:attrName>style.visibility</p:attrName>
                                        </p:attrNameLst>
                                      </p:cBhvr>
                                      <p:to>
                                        <p:strVal val="visible"/>
                                      </p:to>
                                    </p:set>
                                    <p:animEffect transition="in" filter="wipe(left)">
                                      <p:cBhvr>
                                        <p:cTn id="12" dur="500"/>
                                        <p:tgtEl>
                                          <p:spTgt spid="1812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1254"/>
                                        </p:tgtEl>
                                        <p:attrNameLst>
                                          <p:attrName>style.visibility</p:attrName>
                                        </p:attrNameLst>
                                      </p:cBhvr>
                                      <p:to>
                                        <p:strVal val="visible"/>
                                      </p:to>
                                    </p:set>
                                    <p:animEffect transition="in" filter="wipe(left)">
                                      <p:cBhvr>
                                        <p:cTn id="17" dur="500"/>
                                        <p:tgtEl>
                                          <p:spTgt spid="181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3" grpId="0" bldLvl="0" animBg="1"/>
      <p:bldP spid="18125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1" name="文本框 182273"/>
          <p:cNvSpPr txBox="1"/>
          <p:nvPr/>
        </p:nvSpPr>
        <p:spPr>
          <a:xfrm>
            <a:off x="125730" y="116206"/>
            <a:ext cx="8704898" cy="5983176"/>
          </a:xfrm>
          <a:prstGeom prst="rect">
            <a:avLst/>
          </a:prstGeom>
          <a:noFill/>
          <a:ln w="9525">
            <a:noFill/>
          </a:ln>
        </p:spPr>
        <p:txBody>
          <a:bodyPr wrap="square" anchor="t">
            <a:spAutoFit/>
          </a:bodyPr>
          <a:lstStyle/>
          <a:p>
            <a:pPr algn="ctr"/>
            <a:r>
              <a:rPr lang="zh-CN" altLang="en-US" sz="7200" b="1" dirty="0">
                <a:solidFill>
                  <a:srgbClr val="FF0000"/>
                </a:solidFill>
                <a:latin typeface="Arial" panose="020B0604020202020204" pitchFamily="34" charset="0"/>
                <a:ea typeface="黑体" panose="02010609060101010101" pitchFamily="2" charset="-122"/>
              </a:rPr>
              <a:t>中共十九大</a:t>
            </a:r>
          </a:p>
          <a:p>
            <a:pPr>
              <a:lnSpc>
                <a:spcPct val="105000"/>
              </a:lnSpc>
              <a:spcBef>
                <a:spcPct val="30000"/>
              </a:spcBef>
            </a:pPr>
            <a:r>
              <a:rPr lang="zh-CN" altLang="en-US" sz="2800" b="1" dirty="0">
                <a:solidFill>
                  <a:srgbClr val="000099"/>
                </a:solidFill>
                <a:latin typeface="Arial" panose="020B0604020202020204" pitchFamily="34" charset="0"/>
                <a:ea typeface="宋体" panose="02010600030101010101" pitchFamily="2" charset="-122"/>
              </a:rPr>
              <a:t>中国特色社会主义进入新时代，我国社会主要矛盾已经转化为</a:t>
            </a:r>
            <a:r>
              <a:rPr lang="zh-CN" altLang="en-US" sz="2800" b="1" dirty="0">
                <a:solidFill>
                  <a:srgbClr val="FF0000"/>
                </a:solidFill>
                <a:latin typeface="Arial" panose="020B0604020202020204" pitchFamily="34" charset="0"/>
                <a:ea typeface="宋体" panose="02010600030101010101" pitchFamily="2" charset="-122"/>
              </a:rPr>
              <a:t>人民日益增长的美好生活需要</a:t>
            </a:r>
            <a:r>
              <a:rPr lang="zh-CN" altLang="en-US" sz="2800" b="1" dirty="0">
                <a:solidFill>
                  <a:srgbClr val="000099"/>
                </a:solidFill>
                <a:latin typeface="Arial" panose="020B0604020202020204" pitchFamily="34" charset="0"/>
                <a:ea typeface="宋体" panose="02010600030101010101" pitchFamily="2" charset="-122"/>
              </a:rPr>
              <a:t>和</a:t>
            </a:r>
            <a:r>
              <a:rPr lang="zh-CN" altLang="en-US" sz="2800" b="1" dirty="0">
                <a:solidFill>
                  <a:srgbClr val="00B050"/>
                </a:solidFill>
                <a:latin typeface="Arial" panose="020B0604020202020204" pitchFamily="34" charset="0"/>
                <a:ea typeface="宋体" panose="02010600030101010101" pitchFamily="2" charset="-122"/>
              </a:rPr>
              <a:t>不平衡不充分的发展</a:t>
            </a:r>
            <a:r>
              <a:rPr lang="zh-CN" altLang="en-US" sz="2800" b="1" dirty="0">
                <a:solidFill>
                  <a:srgbClr val="000099"/>
                </a:solidFill>
                <a:latin typeface="Arial" panose="020B0604020202020204" pitchFamily="34" charset="0"/>
                <a:ea typeface="宋体" panose="02010600030101010101" pitchFamily="2" charset="-122"/>
              </a:rPr>
              <a:t>之间的矛盾。</a:t>
            </a:r>
          </a:p>
          <a:p>
            <a:pPr>
              <a:lnSpc>
                <a:spcPct val="105000"/>
              </a:lnSpc>
              <a:spcBef>
                <a:spcPct val="30000"/>
              </a:spcBef>
            </a:pPr>
            <a:r>
              <a:rPr lang="zh-CN" altLang="en-US" sz="2800" b="1" dirty="0">
                <a:latin typeface="Arial" panose="020B0604020202020204" pitchFamily="34" charset="0"/>
                <a:ea typeface="宋体" panose="02010600030101010101" pitchFamily="2" charset="-122"/>
              </a:rPr>
              <a:t>全党要牢牢把握社会主义初级阶段这个基本国情，牢牢立足社会主义初级阶段这个最大实际，牢牢坚持党的基本路线这个党和国家的生命线、人民的幸福线，领导和团结全国各族人民，以经济建设为中心，坚持四项基本原则，坚持改革开放，自力更生，艰苦创业，为把我国建设成为富强民主文明和谐美丽的社会主义现代化强国而奋斗。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 name="图片 33" descr="t01eed1a422b242cba0.jpg"/>
          <p:cNvPicPr>
            <a:picLocks noChangeAspect="1"/>
          </p:cNvPicPr>
          <p:nvPr/>
        </p:nvPicPr>
        <p:blipFill>
          <a:blip r:embed="rId3" cstate="print"/>
          <a:srcRect r="24479"/>
          <a:stretch>
            <a:fillRect/>
          </a:stretch>
        </p:blipFill>
        <p:spPr>
          <a:xfrm>
            <a:off x="2843690" y="1644862"/>
            <a:ext cx="2232025" cy="4421716"/>
          </a:xfrm>
          <a:prstGeom prst="rect">
            <a:avLst/>
          </a:prstGeom>
          <a:ln>
            <a:noFill/>
          </a:ln>
          <a:effectLst>
            <a:outerShdw blurRad="292100" dist="139700" dir="2700000" algn="tl" rotWithShape="0">
              <a:srgbClr val="333333">
                <a:alpha val="65000"/>
              </a:srgbClr>
            </a:outerShdw>
          </a:effectLst>
        </p:spPr>
      </p:pic>
      <p:sp>
        <p:nvSpPr>
          <p:cNvPr id="55" name="矩形 54"/>
          <p:cNvSpPr/>
          <p:nvPr/>
        </p:nvSpPr>
        <p:spPr bwMode="auto">
          <a:xfrm flipV="1">
            <a:off x="0" y="6855304"/>
            <a:ext cx="9144000" cy="43541"/>
          </a:xfrm>
          <a:prstGeom prst="rect">
            <a:avLst/>
          </a:prstGeom>
          <a:solidFill>
            <a:srgbClr val="663300"/>
          </a:solidFill>
          <a:ln w="9525" cap="flat" cmpd="sng" algn="ctr">
            <a:solidFill>
              <a:schemeClr val="tx1"/>
            </a:solidFill>
            <a:prstDash val="solid"/>
            <a:round/>
            <a:headEnd type="none" w="med" len="med"/>
            <a:tailEnd type="none" w="med" len="med"/>
          </a:ln>
          <a:effectLst>
            <a:glow rad="139700">
              <a:schemeClr val="accent2">
                <a:lumMod val="60000"/>
                <a:lumOff val="40000"/>
                <a:alpha val="40000"/>
              </a:schemeClr>
            </a:glow>
          </a:effectLst>
        </p:spPr>
        <p:txBody>
          <a:bodyPr lIns="93025" tIns="46512" rIns="93025" bIns="46512"/>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defRPr/>
            </a:pPr>
            <a:endParaRPr lang="zh-CN" altLang="en-US" sz="2400" dirty="0">
              <a:ln>
                <a:solidFill>
                  <a:srgbClr val="660033"/>
                </a:solidFill>
              </a:ln>
            </a:endParaRPr>
          </a:p>
        </p:txBody>
      </p:sp>
      <p:sp>
        <p:nvSpPr>
          <p:cNvPr id="27" name="Rectangle 1056"/>
          <p:cNvSpPr>
            <a:spLocks noChangeArrowheads="1"/>
          </p:cNvSpPr>
          <p:nvPr/>
        </p:nvSpPr>
        <p:spPr bwMode="auto">
          <a:xfrm>
            <a:off x="683568" y="436130"/>
            <a:ext cx="7704856" cy="647930"/>
          </a:xfrm>
          <a:prstGeom prst="rect">
            <a:avLst/>
          </a:prstGeom>
          <a:noFill/>
          <a:ln w="9525">
            <a:noFill/>
            <a:miter lim="800000"/>
          </a:ln>
        </p:spPr>
        <p:txBody>
          <a:bodyPr wrap="square" lIns="93025" tIns="46512" rIns="93025" bIns="46512" anchor="ctr">
            <a:spAutoFit/>
          </a:bodyPr>
          <a:lstStyle/>
          <a:p>
            <a:r>
              <a:rPr lang="zh-CN" altLang="en-US" sz="3600" b="1" dirty="0">
                <a:solidFill>
                  <a:srgbClr val="FF0000"/>
                </a:solidFill>
                <a:latin typeface="黑体" panose="02010609060101010101" pitchFamily="2" charset="-122"/>
                <a:ea typeface="黑体" panose="02010609060101010101" pitchFamily="2" charset="-122"/>
              </a:rPr>
              <a:t>平反冤假错案的工作在全国全面展开</a:t>
            </a:r>
          </a:p>
        </p:txBody>
      </p:sp>
      <p:sp>
        <p:nvSpPr>
          <p:cNvPr id="31" name="Rectangle 19"/>
          <p:cNvSpPr>
            <a:spLocks noChangeArrowheads="1"/>
          </p:cNvSpPr>
          <p:nvPr/>
        </p:nvSpPr>
        <p:spPr bwMode="auto">
          <a:xfrm>
            <a:off x="5208270" y="1550035"/>
            <a:ext cx="3573304" cy="4512771"/>
          </a:xfrm>
          <a:prstGeom prst="rect">
            <a:avLst/>
          </a:prstGeom>
          <a:noFill/>
          <a:ln w="9525">
            <a:noFill/>
            <a:miter lim="800000"/>
          </a:ln>
        </p:spPr>
        <p:txBody>
          <a:bodyPr wrap="square" lIns="93025" tIns="46512" rIns="93025" bIns="46512">
            <a:spAutoFit/>
          </a:bodyPr>
          <a:lstStyle/>
          <a:p>
            <a:pPr>
              <a:lnSpc>
                <a:spcPct val="130000"/>
              </a:lnSpc>
            </a:pPr>
            <a:r>
              <a:rPr lang="zh-CN" altLang="en-US" sz="3200" b="1" dirty="0">
                <a:latin typeface="微软雅黑" panose="020B0503020204020204" charset="-122"/>
                <a:ea typeface="微软雅黑" panose="020B0503020204020204" charset="-122"/>
              </a:rPr>
              <a:t>文革中受到迫害的各级党、政、军机关干部陆续得到平反，受到打击、诬陷或迫害的民主人士和知识分子等也恢复了名誉。</a:t>
            </a:r>
          </a:p>
        </p:txBody>
      </p:sp>
      <p:pic>
        <p:nvPicPr>
          <p:cNvPr id="35" name="图片 34" descr="443d6034g6f575a199d3c.jpg"/>
          <p:cNvPicPr>
            <a:picLocks noChangeAspect="1"/>
          </p:cNvPicPr>
          <p:nvPr/>
        </p:nvPicPr>
        <p:blipFill>
          <a:blip r:embed="rId4" cstate="print"/>
          <a:stretch>
            <a:fillRect/>
          </a:stretch>
        </p:blipFill>
        <p:spPr>
          <a:xfrm>
            <a:off x="210185" y="3664162"/>
            <a:ext cx="2324100" cy="2402416"/>
          </a:xfrm>
          <a:prstGeom prst="rect">
            <a:avLst/>
          </a:prstGeom>
          <a:ln>
            <a:noFill/>
          </a:ln>
          <a:effectLst>
            <a:outerShdw blurRad="292100" dist="139700" dir="2700000" algn="tl" rotWithShape="0">
              <a:srgbClr val="333333">
                <a:alpha val="65000"/>
              </a:srgbClr>
            </a:outerShdw>
          </a:effectLst>
        </p:spPr>
      </p:pic>
      <p:pic>
        <p:nvPicPr>
          <p:cNvPr id="41" name="图片 40" descr="NS00006105.jpg"/>
          <p:cNvPicPr>
            <a:picLocks noChangeAspect="1"/>
          </p:cNvPicPr>
          <p:nvPr/>
        </p:nvPicPr>
        <p:blipFill>
          <a:blip r:embed="rId5" cstate="print"/>
          <a:srcRect l="1689" t="3425" r="1030"/>
          <a:stretch>
            <a:fillRect/>
          </a:stretch>
        </p:blipFill>
        <p:spPr>
          <a:xfrm>
            <a:off x="210186" y="1446107"/>
            <a:ext cx="2279650" cy="19050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dissolve">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p:cNvSpPr txBox="1"/>
          <p:nvPr/>
        </p:nvSpPr>
        <p:spPr>
          <a:xfrm>
            <a:off x="0" y="398780"/>
            <a:ext cx="9144000" cy="5632311"/>
          </a:xfrm>
          <a:prstGeom prst="rect">
            <a:avLst/>
          </a:prstGeom>
          <a:noFill/>
        </p:spPr>
        <p:txBody>
          <a:bodyPr wrap="square" rtlCol="0">
            <a:spAutoFit/>
          </a:bodyPr>
          <a:lstStyle/>
          <a:p>
            <a:pPr>
              <a:lnSpc>
                <a:spcPct val="150000"/>
              </a:lnSpc>
            </a:pPr>
            <a:r>
              <a:rPr lang="zh-CN" altLang="en-US" sz="4000" b="1" dirty="0"/>
              <a:t>55万名右派被改正</a:t>
            </a:r>
          </a:p>
          <a:p>
            <a:pPr>
              <a:lnSpc>
                <a:spcPct val="150000"/>
              </a:lnSpc>
            </a:pPr>
            <a:r>
              <a:rPr lang="zh-CN" altLang="en-US" sz="4000" b="1" dirty="0"/>
              <a:t>70多万人摘掉了资产阶级的帽子</a:t>
            </a:r>
          </a:p>
          <a:p>
            <a:pPr>
              <a:lnSpc>
                <a:spcPct val="150000"/>
              </a:lnSpc>
            </a:pPr>
            <a:r>
              <a:rPr lang="zh-CN" altLang="en-US" sz="4000" b="1" dirty="0"/>
              <a:t>300多万名干部的冤案得到平反</a:t>
            </a:r>
          </a:p>
          <a:p>
            <a:pPr>
              <a:lnSpc>
                <a:spcPct val="150000"/>
              </a:lnSpc>
            </a:pPr>
            <a:r>
              <a:rPr lang="zh-CN" altLang="en-US" sz="4000" b="1" dirty="0"/>
              <a:t>440万人摘掉了地主、富农的帽子</a:t>
            </a:r>
          </a:p>
          <a:p>
            <a:pPr>
              <a:lnSpc>
                <a:spcPct val="150000"/>
              </a:lnSpc>
            </a:pPr>
            <a:r>
              <a:rPr lang="zh-CN" altLang="en-US" sz="4000" b="1" dirty="0"/>
              <a:t>2000多万人的政治命运得到了改变</a:t>
            </a:r>
          </a:p>
          <a:p>
            <a:pPr>
              <a:lnSpc>
                <a:spcPct val="150000"/>
              </a:lnSpc>
            </a:pPr>
            <a:r>
              <a:rPr lang="zh-CN" altLang="en-US" sz="4000" b="1" dirty="0"/>
              <a:t>两亿多受冤假错案诛连的人被解救 </a:t>
            </a:r>
          </a:p>
        </p:txBody>
      </p:sp>
    </p:spTree>
  </p:cSld>
  <p:clrMapOvr>
    <a:masterClrMapping/>
  </p:clrMapOvr>
  <p:transition spd="slow">
    <p:pu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Picture 17" descr="W020090518541265586443"/>
          <p:cNvPicPr>
            <a:picLocks noChangeAspect="1" noChangeArrowheads="1"/>
          </p:cNvPicPr>
          <p:nvPr/>
        </p:nvPicPr>
        <p:blipFill>
          <a:blip r:embed="rId3" cstate="print"/>
          <a:srcRect/>
          <a:stretch>
            <a:fillRect/>
          </a:stretch>
        </p:blipFill>
        <p:spPr bwMode="auto">
          <a:xfrm>
            <a:off x="1000126" y="381001"/>
            <a:ext cx="2835275" cy="1934633"/>
          </a:xfrm>
          <a:prstGeom prst="rect">
            <a:avLst/>
          </a:prstGeom>
          <a:noFill/>
          <a:ln w="9525">
            <a:noFill/>
            <a:miter lim="800000"/>
            <a:headEnd/>
            <a:tailEnd/>
          </a:ln>
        </p:spPr>
      </p:pic>
      <p:sp>
        <p:nvSpPr>
          <p:cNvPr id="30" name="Rectangle 18"/>
          <p:cNvSpPr>
            <a:spLocks noChangeArrowheads="1"/>
          </p:cNvSpPr>
          <p:nvPr/>
        </p:nvSpPr>
        <p:spPr bwMode="auto">
          <a:xfrm>
            <a:off x="1000126" y="2217166"/>
            <a:ext cx="3214688" cy="1079587"/>
          </a:xfrm>
          <a:prstGeom prst="rect">
            <a:avLst/>
          </a:prstGeom>
          <a:noFill/>
          <a:ln w="9525">
            <a:noFill/>
            <a:miter lim="800000"/>
          </a:ln>
        </p:spPr>
        <p:txBody>
          <a:bodyPr lIns="93025" tIns="46512" rIns="93025" bIns="46512" anchor="ctr">
            <a:spAutoFit/>
          </a:bodyPr>
          <a:lstStyle/>
          <a:p>
            <a:r>
              <a:rPr lang="en-US" altLang="zh-CN" sz="2135" b="1">
                <a:solidFill>
                  <a:srgbClr val="C00000"/>
                </a:solidFill>
                <a:latin typeface="黑体" panose="02010609060101010101" pitchFamily="2" charset="-122"/>
                <a:ea typeface="黑体" panose="02010609060101010101" pitchFamily="2" charset="-122"/>
              </a:rPr>
              <a:t>1980</a:t>
            </a:r>
            <a:r>
              <a:rPr lang="zh-CN" altLang="en-US" sz="2135" b="1">
                <a:solidFill>
                  <a:srgbClr val="C00000"/>
                </a:solidFill>
                <a:latin typeface="黑体" panose="02010609060101010101" pitchFamily="2" charset="-122"/>
                <a:ea typeface="黑体" panose="02010609060101010101" pitchFamily="2" charset="-122"/>
              </a:rPr>
              <a:t>年</a:t>
            </a:r>
            <a:r>
              <a:rPr lang="en-US" altLang="zh-CN" sz="2135" b="1">
                <a:solidFill>
                  <a:srgbClr val="C00000"/>
                </a:solidFill>
                <a:latin typeface="黑体" panose="02010609060101010101" pitchFamily="2" charset="-122"/>
                <a:ea typeface="黑体" panose="02010609060101010101" pitchFamily="2" charset="-122"/>
              </a:rPr>
              <a:t>2</a:t>
            </a:r>
            <a:r>
              <a:rPr lang="zh-CN" altLang="en-US" sz="2135" b="1">
                <a:solidFill>
                  <a:srgbClr val="C00000"/>
                </a:solidFill>
                <a:latin typeface="黑体" panose="02010609060101010101" pitchFamily="2" charset="-122"/>
                <a:ea typeface="黑体" panose="02010609060101010101" pitchFamily="2" charset="-122"/>
              </a:rPr>
              <a:t>月</a:t>
            </a:r>
            <a:r>
              <a:rPr lang="zh-CN" altLang="en-US" sz="2135" b="1">
                <a:latin typeface="黑体" panose="02010609060101010101" pitchFamily="2" charset="-122"/>
                <a:ea typeface="黑体" panose="02010609060101010101" pitchFamily="2" charset="-122"/>
              </a:rPr>
              <a:t>，中共十一届五中全会并通过了为刘少奇平反昭雪的决议</a:t>
            </a:r>
          </a:p>
        </p:txBody>
      </p:sp>
      <p:pic>
        <p:nvPicPr>
          <p:cNvPr id="37" name="Picture 19" descr="王光美接过刘少奇的骨灰"/>
          <p:cNvPicPr>
            <a:picLocks noChangeAspect="1" noChangeArrowheads="1"/>
          </p:cNvPicPr>
          <p:nvPr/>
        </p:nvPicPr>
        <p:blipFill>
          <a:blip r:embed="rId4" cstate="print"/>
          <a:srcRect r="16412"/>
          <a:stretch>
            <a:fillRect/>
          </a:stretch>
        </p:blipFill>
        <p:spPr bwMode="auto">
          <a:xfrm>
            <a:off x="4286250" y="285751"/>
            <a:ext cx="2041525" cy="2592916"/>
          </a:xfrm>
          <a:prstGeom prst="rect">
            <a:avLst/>
          </a:prstGeom>
          <a:ln>
            <a:noFill/>
          </a:ln>
          <a:effectLst>
            <a:outerShdw blurRad="292100" dist="139700" dir="2700000" algn="tl" rotWithShape="0">
              <a:srgbClr val="333333">
                <a:alpha val="65000"/>
              </a:srgbClr>
            </a:outerShdw>
          </a:effectLst>
        </p:spPr>
      </p:pic>
      <p:sp>
        <p:nvSpPr>
          <p:cNvPr id="38" name="Rectangle 20"/>
          <p:cNvSpPr>
            <a:spLocks noChangeArrowheads="1"/>
          </p:cNvSpPr>
          <p:nvPr/>
        </p:nvSpPr>
        <p:spPr bwMode="auto">
          <a:xfrm>
            <a:off x="6429375" y="-57077"/>
            <a:ext cx="2714625" cy="5835504"/>
          </a:xfrm>
          <a:prstGeom prst="rect">
            <a:avLst/>
          </a:prstGeom>
          <a:noFill/>
          <a:ln w="9525">
            <a:noFill/>
            <a:miter lim="800000"/>
          </a:ln>
        </p:spPr>
        <p:txBody>
          <a:bodyPr lIns="93025" tIns="46512" rIns="93025" bIns="46512" anchor="ctr">
            <a:spAutoFit/>
          </a:bodyPr>
          <a:lstStyle/>
          <a:p>
            <a:r>
              <a:rPr lang="en-US" altLang="zh-CN" sz="2665" b="1">
                <a:latin typeface="微软雅黑" panose="020B0503020204020204" charset="-122"/>
                <a:ea typeface="微软雅黑" panose="020B0503020204020204" charset="-122"/>
              </a:rPr>
              <a:t>1980</a:t>
            </a:r>
            <a:r>
              <a:rPr lang="zh-CN" altLang="en-US" sz="2665" b="1">
                <a:latin typeface="微软雅黑" panose="020B0503020204020204" charset="-122"/>
                <a:ea typeface="微软雅黑" panose="020B0503020204020204" charset="-122"/>
              </a:rPr>
              <a:t>年</a:t>
            </a:r>
            <a:r>
              <a:rPr lang="en-US" altLang="zh-CN" sz="2665" b="1">
                <a:latin typeface="微软雅黑" panose="020B0503020204020204" charset="-122"/>
                <a:ea typeface="微软雅黑" panose="020B0503020204020204" charset="-122"/>
              </a:rPr>
              <a:t>5</a:t>
            </a:r>
            <a:r>
              <a:rPr lang="zh-CN" altLang="en-US" sz="2665" b="1">
                <a:latin typeface="微软雅黑" panose="020B0503020204020204" charset="-122"/>
                <a:ea typeface="微软雅黑" panose="020B0503020204020204" charset="-122"/>
              </a:rPr>
              <a:t>月</a:t>
            </a:r>
            <a:r>
              <a:rPr lang="en-US" altLang="zh-CN" sz="2665" b="1">
                <a:latin typeface="微软雅黑" panose="020B0503020204020204" charset="-122"/>
                <a:ea typeface="微软雅黑" panose="020B0503020204020204" charset="-122"/>
              </a:rPr>
              <a:t>14</a:t>
            </a:r>
            <a:r>
              <a:rPr lang="zh-CN" altLang="en-US" sz="2665" b="1">
                <a:latin typeface="微软雅黑" panose="020B0503020204020204" charset="-122"/>
                <a:ea typeface="微软雅黑" panose="020B0503020204020204" charset="-122"/>
              </a:rPr>
              <a:t>日，中共河南省委领导和王光美等人一起，将刘少奇的骨灰换装到中央为其特制的骨灰盒中。王光美将脸深情地贴在了盖着鲜红党旗的骨灰盒上面，又一次流下了心酸的泪水。刘少奇的骨灰由专机接回北京。</a:t>
            </a:r>
          </a:p>
        </p:txBody>
      </p:sp>
      <p:grpSp>
        <p:nvGrpSpPr>
          <p:cNvPr id="2" name="组合 67"/>
          <p:cNvGrpSpPr/>
          <p:nvPr/>
        </p:nvGrpSpPr>
        <p:grpSpPr>
          <a:xfrm>
            <a:off x="263279" y="2340422"/>
            <a:ext cx="490053" cy="61232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grpSp>
      <p:sp>
        <p:nvSpPr>
          <p:cNvPr id="34" name="TextBox 33"/>
          <p:cNvSpPr txBox="1"/>
          <p:nvPr/>
        </p:nvSpPr>
        <p:spPr>
          <a:xfrm>
            <a:off x="260350" y="2341034"/>
            <a:ext cx="599839" cy="586375"/>
          </a:xfrm>
          <a:prstGeom prst="rect">
            <a:avLst/>
          </a:prstGeom>
          <a:noFill/>
        </p:spPr>
        <p:txBody>
          <a:bodyPr wrap="none" lIns="93025" tIns="46512" rIns="93025" bIns="46512">
            <a:spAutoFit/>
          </a:bodyPr>
          <a:lstStyle/>
          <a:p>
            <a:pPr fontAlgn="auto">
              <a:spcBef>
                <a:spcPts val="0"/>
              </a:spcBef>
              <a:spcAft>
                <a:spcPts val="0"/>
              </a:spcAft>
              <a:defRPr/>
            </a:pPr>
            <a:r>
              <a:rPr lang="zh-CN" altLang="en-US" sz="32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为</a:t>
            </a:r>
          </a:p>
        </p:txBody>
      </p:sp>
      <p:grpSp>
        <p:nvGrpSpPr>
          <p:cNvPr id="3" name="组合 67"/>
          <p:cNvGrpSpPr/>
          <p:nvPr/>
        </p:nvGrpSpPr>
        <p:grpSpPr>
          <a:xfrm>
            <a:off x="279960" y="2952748"/>
            <a:ext cx="490053" cy="61232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grpSp>
      <p:sp>
        <p:nvSpPr>
          <p:cNvPr id="41" name="TextBox 40"/>
          <p:cNvSpPr txBox="1"/>
          <p:nvPr/>
        </p:nvSpPr>
        <p:spPr>
          <a:xfrm>
            <a:off x="276225" y="2952752"/>
            <a:ext cx="599839" cy="586375"/>
          </a:xfrm>
          <a:prstGeom prst="rect">
            <a:avLst/>
          </a:prstGeom>
          <a:noFill/>
        </p:spPr>
        <p:txBody>
          <a:bodyPr wrap="none" lIns="93025" tIns="46512" rIns="93025" bIns="46512">
            <a:spAutoFit/>
          </a:bodyPr>
          <a:lstStyle/>
          <a:p>
            <a:pPr fontAlgn="auto">
              <a:spcBef>
                <a:spcPts val="0"/>
              </a:spcBef>
              <a:spcAft>
                <a:spcPts val="0"/>
              </a:spcAft>
              <a:defRPr/>
            </a:pPr>
            <a:r>
              <a:rPr lang="zh-CN" altLang="en-US" sz="32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刘</a:t>
            </a:r>
          </a:p>
        </p:txBody>
      </p:sp>
      <p:grpSp>
        <p:nvGrpSpPr>
          <p:cNvPr id="4" name="组合 67"/>
          <p:cNvGrpSpPr/>
          <p:nvPr/>
        </p:nvGrpSpPr>
        <p:grpSpPr>
          <a:xfrm>
            <a:off x="263279" y="3565073"/>
            <a:ext cx="490053" cy="612325"/>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grpSp>
      <p:sp>
        <p:nvSpPr>
          <p:cNvPr id="50" name="TextBox 49"/>
          <p:cNvSpPr txBox="1"/>
          <p:nvPr/>
        </p:nvSpPr>
        <p:spPr>
          <a:xfrm>
            <a:off x="260350" y="3564468"/>
            <a:ext cx="599839" cy="586375"/>
          </a:xfrm>
          <a:prstGeom prst="rect">
            <a:avLst/>
          </a:prstGeom>
          <a:noFill/>
        </p:spPr>
        <p:txBody>
          <a:bodyPr wrap="none" lIns="93025" tIns="46512" rIns="93025" bIns="46512">
            <a:spAutoFit/>
          </a:bodyPr>
          <a:lstStyle/>
          <a:p>
            <a:pPr fontAlgn="auto">
              <a:spcBef>
                <a:spcPts val="0"/>
              </a:spcBef>
              <a:spcAft>
                <a:spcPts val="0"/>
              </a:spcAft>
              <a:defRPr/>
            </a:pPr>
            <a:r>
              <a:rPr lang="zh-CN" altLang="en-US" sz="32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少</a:t>
            </a:r>
          </a:p>
        </p:txBody>
      </p:sp>
      <p:grpSp>
        <p:nvGrpSpPr>
          <p:cNvPr id="5" name="组合 67"/>
          <p:cNvGrpSpPr/>
          <p:nvPr/>
        </p:nvGrpSpPr>
        <p:grpSpPr>
          <a:xfrm>
            <a:off x="266787" y="4109364"/>
            <a:ext cx="490053" cy="612325"/>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grpSp>
      <p:sp>
        <p:nvSpPr>
          <p:cNvPr id="63" name="TextBox 62"/>
          <p:cNvSpPr txBox="1"/>
          <p:nvPr/>
        </p:nvSpPr>
        <p:spPr>
          <a:xfrm>
            <a:off x="263526" y="4108452"/>
            <a:ext cx="599839" cy="586375"/>
          </a:xfrm>
          <a:prstGeom prst="rect">
            <a:avLst/>
          </a:prstGeom>
          <a:noFill/>
        </p:spPr>
        <p:txBody>
          <a:bodyPr wrap="none" lIns="93025" tIns="46512" rIns="93025" bIns="46512">
            <a:spAutoFit/>
          </a:bodyPr>
          <a:lstStyle/>
          <a:p>
            <a:pPr fontAlgn="auto">
              <a:spcBef>
                <a:spcPts val="0"/>
              </a:spcBef>
              <a:spcAft>
                <a:spcPts val="0"/>
              </a:spcAft>
              <a:defRPr/>
            </a:pPr>
            <a:r>
              <a:rPr lang="zh-CN" altLang="en-US" sz="32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奇</a:t>
            </a:r>
          </a:p>
        </p:txBody>
      </p:sp>
      <p:grpSp>
        <p:nvGrpSpPr>
          <p:cNvPr id="6" name="组合 67"/>
          <p:cNvGrpSpPr/>
          <p:nvPr/>
        </p:nvGrpSpPr>
        <p:grpSpPr>
          <a:xfrm>
            <a:off x="266787" y="4721689"/>
            <a:ext cx="490053" cy="612325"/>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
          <p:nvSpPr>
            <p:cNvPr id="66" name="椭圆 6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grpSp>
      <p:sp>
        <p:nvSpPr>
          <p:cNvPr id="67" name="TextBox 66"/>
          <p:cNvSpPr txBox="1"/>
          <p:nvPr/>
        </p:nvSpPr>
        <p:spPr>
          <a:xfrm>
            <a:off x="263526" y="4722285"/>
            <a:ext cx="599839" cy="586375"/>
          </a:xfrm>
          <a:prstGeom prst="rect">
            <a:avLst/>
          </a:prstGeom>
          <a:noFill/>
        </p:spPr>
        <p:txBody>
          <a:bodyPr wrap="none" lIns="93025" tIns="46512" rIns="93025" bIns="46512">
            <a:spAutoFit/>
          </a:bodyPr>
          <a:lstStyle/>
          <a:p>
            <a:pPr fontAlgn="auto">
              <a:spcBef>
                <a:spcPts val="0"/>
              </a:spcBef>
              <a:spcAft>
                <a:spcPts val="0"/>
              </a:spcAft>
              <a:defRPr/>
            </a:pPr>
            <a:r>
              <a:rPr lang="zh-CN" altLang="en-US" sz="32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平</a:t>
            </a:r>
          </a:p>
        </p:txBody>
      </p:sp>
      <p:grpSp>
        <p:nvGrpSpPr>
          <p:cNvPr id="7" name="组合 67"/>
          <p:cNvGrpSpPr/>
          <p:nvPr/>
        </p:nvGrpSpPr>
        <p:grpSpPr>
          <a:xfrm>
            <a:off x="266787" y="5334014"/>
            <a:ext cx="490053" cy="61232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
          <p:nvSpPr>
            <p:cNvPr id="70" name="椭圆 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grpSp>
      <p:sp>
        <p:nvSpPr>
          <p:cNvPr id="71" name="TextBox 70"/>
          <p:cNvSpPr txBox="1"/>
          <p:nvPr/>
        </p:nvSpPr>
        <p:spPr>
          <a:xfrm>
            <a:off x="263526" y="5334001"/>
            <a:ext cx="599839" cy="586375"/>
          </a:xfrm>
          <a:prstGeom prst="rect">
            <a:avLst/>
          </a:prstGeom>
          <a:noFill/>
        </p:spPr>
        <p:txBody>
          <a:bodyPr wrap="none" lIns="93025" tIns="46512" rIns="93025" bIns="46512">
            <a:spAutoFit/>
          </a:bodyPr>
          <a:lstStyle/>
          <a:p>
            <a:pPr fontAlgn="auto">
              <a:spcBef>
                <a:spcPts val="0"/>
              </a:spcBef>
              <a:spcAft>
                <a:spcPts val="0"/>
              </a:spcAft>
              <a:defRPr/>
            </a:pPr>
            <a:r>
              <a:rPr lang="zh-CN" altLang="en-US" sz="32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反</a:t>
            </a:r>
          </a:p>
        </p:txBody>
      </p:sp>
      <p:pic>
        <p:nvPicPr>
          <p:cNvPr id="73" name="图片 72" descr="1223365763310_92310391.gif"/>
          <p:cNvPicPr>
            <a:picLocks noChangeAspect="1"/>
          </p:cNvPicPr>
          <p:nvPr/>
        </p:nvPicPr>
        <p:blipFill>
          <a:blip r:embed="rId5" cstate="print"/>
          <a:srcRect t="13043"/>
          <a:stretch>
            <a:fillRect/>
          </a:stretch>
        </p:blipFill>
        <p:spPr>
          <a:xfrm>
            <a:off x="1000126" y="3524251"/>
            <a:ext cx="2862263" cy="2110316"/>
          </a:xfrm>
          <a:prstGeom prst="rect">
            <a:avLst/>
          </a:prstGeom>
          <a:ln>
            <a:noFill/>
          </a:ln>
          <a:effectLst>
            <a:outerShdw blurRad="292100" dist="139700" dir="2700000" algn="tl" rotWithShape="0">
              <a:srgbClr val="333333">
                <a:alpha val="65000"/>
              </a:srgbClr>
            </a:outerShdw>
          </a:effectLst>
        </p:spPr>
      </p:pic>
      <p:sp>
        <p:nvSpPr>
          <p:cNvPr id="74" name="矩形 73"/>
          <p:cNvSpPr>
            <a:spLocks noChangeArrowheads="1"/>
          </p:cNvSpPr>
          <p:nvPr/>
        </p:nvSpPr>
        <p:spPr bwMode="auto">
          <a:xfrm>
            <a:off x="928688" y="5810251"/>
            <a:ext cx="2905125" cy="1079587"/>
          </a:xfrm>
          <a:prstGeom prst="rect">
            <a:avLst/>
          </a:prstGeom>
          <a:noFill/>
          <a:ln w="9525">
            <a:noFill/>
            <a:miter lim="800000"/>
          </a:ln>
        </p:spPr>
        <p:txBody>
          <a:bodyPr lIns="93025" tIns="46512" rIns="93025" bIns="46512">
            <a:spAutoFit/>
          </a:bodyPr>
          <a:lstStyle/>
          <a:p>
            <a:r>
              <a:rPr lang="zh-CN" altLang="en-US" sz="2135" b="1">
                <a:latin typeface="黑体" panose="02010609060101010101" pitchFamily="2" charset="-122"/>
                <a:ea typeface="黑体" panose="02010609060101010101" pitchFamily="2" charset="-122"/>
              </a:rPr>
              <a:t>王光美和子女们喜读宣布为刘少奇平反昭雪公报</a:t>
            </a:r>
          </a:p>
        </p:txBody>
      </p:sp>
      <p:pic>
        <p:nvPicPr>
          <p:cNvPr id="75" name="Picture 15" descr="001372acd7e30b7f74ce01"/>
          <p:cNvPicPr>
            <a:picLocks noChangeAspect="1" noChangeArrowheads="1"/>
          </p:cNvPicPr>
          <p:nvPr/>
        </p:nvPicPr>
        <p:blipFill>
          <a:blip r:embed="rId6" cstate="print"/>
          <a:srcRect r="6903"/>
          <a:stretch>
            <a:fillRect/>
          </a:stretch>
        </p:blipFill>
        <p:spPr bwMode="auto">
          <a:xfrm>
            <a:off x="4214814" y="3619501"/>
            <a:ext cx="2041525" cy="183726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 name="Picture 2" descr="刘少奇追悼大会会场"/>
          <p:cNvPicPr>
            <a:picLocks noChangeAspect="1" noChangeArrowheads="1"/>
          </p:cNvPicPr>
          <p:nvPr/>
        </p:nvPicPr>
        <p:blipFill>
          <a:blip r:embed="rId3" cstate="print"/>
          <a:srcRect b="10429"/>
          <a:stretch>
            <a:fillRect/>
          </a:stretch>
        </p:blipFill>
        <p:spPr bwMode="auto">
          <a:xfrm>
            <a:off x="1214439" y="1137286"/>
            <a:ext cx="3694112" cy="3139016"/>
          </a:xfrm>
          <a:prstGeom prst="rect">
            <a:avLst/>
          </a:prstGeom>
          <a:ln>
            <a:noFill/>
          </a:ln>
          <a:effectLst>
            <a:outerShdw blurRad="292100" dist="139700" dir="2700000" algn="tl" rotWithShape="0">
              <a:srgbClr val="333333">
                <a:alpha val="65000"/>
              </a:srgbClr>
            </a:outerShdw>
          </a:effectLst>
        </p:spPr>
      </p:pic>
      <p:sp>
        <p:nvSpPr>
          <p:cNvPr id="27" name="Rectangle 14"/>
          <p:cNvSpPr>
            <a:spLocks noChangeArrowheads="1"/>
          </p:cNvSpPr>
          <p:nvPr/>
        </p:nvSpPr>
        <p:spPr bwMode="auto">
          <a:xfrm>
            <a:off x="998220" y="4336816"/>
            <a:ext cx="7645718" cy="2248368"/>
          </a:xfrm>
          <a:prstGeom prst="rect">
            <a:avLst/>
          </a:prstGeom>
          <a:noFill/>
          <a:ln w="9525">
            <a:noFill/>
            <a:miter lim="800000"/>
          </a:ln>
        </p:spPr>
        <p:txBody>
          <a:bodyPr wrap="square" lIns="93025" tIns="46512" rIns="93025" bIns="46512" anchor="ctr">
            <a:spAutoFit/>
          </a:bodyPr>
          <a:lstStyle/>
          <a:p>
            <a:r>
              <a:rPr lang="en-US" altLang="zh-CN" sz="2800" b="1" dirty="0">
                <a:latin typeface="黑体" panose="02010609060101010101" pitchFamily="2" charset="-122"/>
                <a:ea typeface="黑体" panose="02010609060101010101" pitchFamily="2" charset="-122"/>
              </a:rPr>
              <a:t>1980</a:t>
            </a:r>
            <a:r>
              <a:rPr lang="zh-CN" altLang="en-US" sz="2800" b="1" dirty="0">
                <a:latin typeface="黑体" panose="02010609060101010101" pitchFamily="2" charset="-122"/>
                <a:ea typeface="黑体" panose="02010609060101010101" pitchFamily="2" charset="-122"/>
              </a:rPr>
              <a:t>年</a:t>
            </a:r>
            <a:r>
              <a:rPr lang="en-US" altLang="zh-CN" sz="2800" b="1" dirty="0">
                <a:latin typeface="黑体" panose="02010609060101010101" pitchFamily="2" charset="-122"/>
                <a:ea typeface="黑体" panose="02010609060101010101" pitchFamily="2" charset="-122"/>
              </a:rPr>
              <a:t>5</a:t>
            </a:r>
            <a:r>
              <a:rPr lang="zh-CN" altLang="en-US" sz="2800" b="1" dirty="0">
                <a:latin typeface="黑体" panose="02010609060101010101" pitchFamily="2" charset="-122"/>
                <a:ea typeface="黑体" panose="02010609060101010101" pitchFamily="2" charset="-122"/>
              </a:rPr>
              <a:t>月</a:t>
            </a:r>
            <a:r>
              <a:rPr lang="en-US" altLang="zh-CN" sz="2800" b="1" dirty="0">
                <a:latin typeface="黑体" panose="02010609060101010101" pitchFamily="2" charset="-122"/>
                <a:ea typeface="黑体" panose="02010609060101010101" pitchFamily="2" charset="-122"/>
              </a:rPr>
              <a:t>17</a:t>
            </a:r>
            <a:r>
              <a:rPr lang="zh-CN" altLang="en-US" sz="2800" b="1" dirty="0">
                <a:latin typeface="黑体" panose="02010609060101010101" pitchFamily="2" charset="-122"/>
                <a:ea typeface="黑体" panose="02010609060101010101" pitchFamily="2" charset="-122"/>
              </a:rPr>
              <a:t>日，刘少奇追悼大会在北京举行，党和国家领导人以及首都各方面代表一万多人参加了追悼大会。曾经扣在他头上的所有罪名在历史的熔炉中被焚为灰烬，这桩共和国历史上的最大的冤案得到了平反。</a:t>
            </a:r>
          </a:p>
        </p:txBody>
      </p:sp>
      <p:grpSp>
        <p:nvGrpSpPr>
          <p:cNvPr id="2" name="组合 67"/>
          <p:cNvGrpSpPr/>
          <p:nvPr/>
        </p:nvGrpSpPr>
        <p:grpSpPr>
          <a:xfrm>
            <a:off x="263279" y="2340422"/>
            <a:ext cx="490053" cy="612325"/>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grpSp>
      <p:sp>
        <p:nvSpPr>
          <p:cNvPr id="37" name="TextBox 36"/>
          <p:cNvSpPr txBox="1"/>
          <p:nvPr/>
        </p:nvSpPr>
        <p:spPr>
          <a:xfrm>
            <a:off x="260350" y="2341034"/>
            <a:ext cx="599839" cy="586375"/>
          </a:xfrm>
          <a:prstGeom prst="rect">
            <a:avLst/>
          </a:prstGeom>
          <a:noFill/>
        </p:spPr>
        <p:txBody>
          <a:bodyPr wrap="none" lIns="93025" tIns="46512" rIns="93025" bIns="46512">
            <a:spAutoFit/>
          </a:bodyPr>
          <a:lstStyle/>
          <a:p>
            <a:pPr fontAlgn="auto">
              <a:spcBef>
                <a:spcPts val="0"/>
              </a:spcBef>
              <a:spcAft>
                <a:spcPts val="0"/>
              </a:spcAft>
              <a:defRPr/>
            </a:pPr>
            <a:r>
              <a:rPr lang="zh-CN" altLang="en-US" sz="32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为</a:t>
            </a:r>
          </a:p>
        </p:txBody>
      </p:sp>
      <p:grpSp>
        <p:nvGrpSpPr>
          <p:cNvPr id="3" name="组合 67"/>
          <p:cNvGrpSpPr/>
          <p:nvPr/>
        </p:nvGrpSpPr>
        <p:grpSpPr>
          <a:xfrm>
            <a:off x="279960" y="2952748"/>
            <a:ext cx="490053" cy="61232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grpSp>
      <p:sp>
        <p:nvSpPr>
          <p:cNvPr id="41" name="TextBox 40"/>
          <p:cNvSpPr txBox="1"/>
          <p:nvPr/>
        </p:nvSpPr>
        <p:spPr>
          <a:xfrm>
            <a:off x="276225" y="2952752"/>
            <a:ext cx="599839" cy="586375"/>
          </a:xfrm>
          <a:prstGeom prst="rect">
            <a:avLst/>
          </a:prstGeom>
          <a:noFill/>
        </p:spPr>
        <p:txBody>
          <a:bodyPr wrap="none" lIns="93025" tIns="46512" rIns="93025" bIns="46512">
            <a:spAutoFit/>
          </a:bodyPr>
          <a:lstStyle/>
          <a:p>
            <a:pPr fontAlgn="auto">
              <a:spcBef>
                <a:spcPts val="0"/>
              </a:spcBef>
              <a:spcAft>
                <a:spcPts val="0"/>
              </a:spcAft>
              <a:defRPr/>
            </a:pPr>
            <a:r>
              <a:rPr lang="zh-CN" altLang="en-US" sz="32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刘</a:t>
            </a:r>
          </a:p>
        </p:txBody>
      </p:sp>
      <p:grpSp>
        <p:nvGrpSpPr>
          <p:cNvPr id="4" name="组合 67"/>
          <p:cNvGrpSpPr/>
          <p:nvPr/>
        </p:nvGrpSpPr>
        <p:grpSpPr>
          <a:xfrm>
            <a:off x="263279" y="3565073"/>
            <a:ext cx="490053" cy="612325"/>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
          <p:nvSpPr>
            <p:cNvPr id="48" name="椭圆 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grpSp>
      <p:sp>
        <p:nvSpPr>
          <p:cNvPr id="50" name="TextBox 49"/>
          <p:cNvSpPr txBox="1"/>
          <p:nvPr/>
        </p:nvSpPr>
        <p:spPr>
          <a:xfrm>
            <a:off x="260350" y="3564468"/>
            <a:ext cx="599839" cy="586375"/>
          </a:xfrm>
          <a:prstGeom prst="rect">
            <a:avLst/>
          </a:prstGeom>
          <a:noFill/>
        </p:spPr>
        <p:txBody>
          <a:bodyPr wrap="none" lIns="93025" tIns="46512" rIns="93025" bIns="46512">
            <a:spAutoFit/>
          </a:bodyPr>
          <a:lstStyle/>
          <a:p>
            <a:pPr fontAlgn="auto">
              <a:spcBef>
                <a:spcPts val="0"/>
              </a:spcBef>
              <a:spcAft>
                <a:spcPts val="0"/>
              </a:spcAft>
              <a:defRPr/>
            </a:pPr>
            <a:r>
              <a:rPr lang="zh-CN" altLang="en-US" sz="32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少</a:t>
            </a:r>
          </a:p>
        </p:txBody>
      </p:sp>
      <p:grpSp>
        <p:nvGrpSpPr>
          <p:cNvPr id="5" name="组合 67"/>
          <p:cNvGrpSpPr/>
          <p:nvPr/>
        </p:nvGrpSpPr>
        <p:grpSpPr>
          <a:xfrm>
            <a:off x="266787" y="4109364"/>
            <a:ext cx="490053" cy="612325"/>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grpSp>
      <p:sp>
        <p:nvSpPr>
          <p:cNvPr id="63" name="TextBox 62"/>
          <p:cNvSpPr txBox="1"/>
          <p:nvPr/>
        </p:nvSpPr>
        <p:spPr>
          <a:xfrm>
            <a:off x="263526" y="4108452"/>
            <a:ext cx="599839" cy="586375"/>
          </a:xfrm>
          <a:prstGeom prst="rect">
            <a:avLst/>
          </a:prstGeom>
          <a:noFill/>
        </p:spPr>
        <p:txBody>
          <a:bodyPr wrap="none" lIns="93025" tIns="46512" rIns="93025" bIns="46512">
            <a:spAutoFit/>
          </a:bodyPr>
          <a:lstStyle/>
          <a:p>
            <a:pPr fontAlgn="auto">
              <a:spcBef>
                <a:spcPts val="0"/>
              </a:spcBef>
              <a:spcAft>
                <a:spcPts val="0"/>
              </a:spcAft>
              <a:defRPr/>
            </a:pPr>
            <a:r>
              <a:rPr lang="zh-CN" altLang="en-US" sz="32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奇</a:t>
            </a:r>
          </a:p>
        </p:txBody>
      </p:sp>
      <p:grpSp>
        <p:nvGrpSpPr>
          <p:cNvPr id="6" name="组合 67"/>
          <p:cNvGrpSpPr/>
          <p:nvPr/>
        </p:nvGrpSpPr>
        <p:grpSpPr>
          <a:xfrm>
            <a:off x="266787" y="4721689"/>
            <a:ext cx="490053" cy="612325"/>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
          <p:nvSpPr>
            <p:cNvPr id="66" name="椭圆 6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grpSp>
      <p:sp>
        <p:nvSpPr>
          <p:cNvPr id="67" name="TextBox 66"/>
          <p:cNvSpPr txBox="1"/>
          <p:nvPr/>
        </p:nvSpPr>
        <p:spPr>
          <a:xfrm>
            <a:off x="263526" y="4722285"/>
            <a:ext cx="599839" cy="586375"/>
          </a:xfrm>
          <a:prstGeom prst="rect">
            <a:avLst/>
          </a:prstGeom>
          <a:noFill/>
        </p:spPr>
        <p:txBody>
          <a:bodyPr wrap="none" lIns="93025" tIns="46512" rIns="93025" bIns="46512">
            <a:spAutoFit/>
          </a:bodyPr>
          <a:lstStyle/>
          <a:p>
            <a:pPr fontAlgn="auto">
              <a:spcBef>
                <a:spcPts val="0"/>
              </a:spcBef>
              <a:spcAft>
                <a:spcPts val="0"/>
              </a:spcAft>
              <a:defRPr/>
            </a:pPr>
            <a:r>
              <a:rPr lang="zh-CN" altLang="en-US" sz="32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平</a:t>
            </a:r>
          </a:p>
        </p:txBody>
      </p:sp>
      <p:grpSp>
        <p:nvGrpSpPr>
          <p:cNvPr id="7" name="组合 67"/>
          <p:cNvGrpSpPr/>
          <p:nvPr/>
        </p:nvGrpSpPr>
        <p:grpSpPr>
          <a:xfrm>
            <a:off x="266787" y="5334014"/>
            <a:ext cx="490053" cy="612325"/>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
          <p:nvSpPr>
            <p:cNvPr id="70" name="椭圆 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b="1">
                <a:solidFill>
                  <a:schemeClr val="tx1"/>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grpSp>
      <p:sp>
        <p:nvSpPr>
          <p:cNvPr id="71" name="TextBox 70"/>
          <p:cNvSpPr txBox="1"/>
          <p:nvPr/>
        </p:nvSpPr>
        <p:spPr>
          <a:xfrm>
            <a:off x="263526" y="5334001"/>
            <a:ext cx="599839" cy="586375"/>
          </a:xfrm>
          <a:prstGeom prst="rect">
            <a:avLst/>
          </a:prstGeom>
          <a:noFill/>
        </p:spPr>
        <p:txBody>
          <a:bodyPr wrap="none" lIns="93025" tIns="46512" rIns="93025" bIns="46512">
            <a:spAutoFit/>
          </a:bodyPr>
          <a:lstStyle/>
          <a:p>
            <a:pPr fontAlgn="auto">
              <a:spcBef>
                <a:spcPts val="0"/>
              </a:spcBef>
              <a:spcAft>
                <a:spcPts val="0"/>
              </a:spcAft>
              <a:defRPr/>
            </a:pPr>
            <a:r>
              <a:rPr lang="zh-CN" altLang="en-US" sz="32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反</a:t>
            </a:r>
          </a:p>
        </p:txBody>
      </p:sp>
      <p:sp>
        <p:nvSpPr>
          <p:cNvPr id="77" name="Rectangle 16"/>
          <p:cNvSpPr>
            <a:spLocks noChangeArrowheads="1"/>
          </p:cNvSpPr>
          <p:nvPr/>
        </p:nvSpPr>
        <p:spPr bwMode="auto">
          <a:xfrm>
            <a:off x="997744" y="-36805"/>
            <a:ext cx="7646194" cy="1078817"/>
          </a:xfrm>
          <a:prstGeom prst="rect">
            <a:avLst/>
          </a:prstGeom>
          <a:noFill/>
          <a:ln w="9525">
            <a:noFill/>
            <a:miter lim="800000"/>
          </a:ln>
        </p:spPr>
        <p:txBody>
          <a:bodyPr wrap="square" lIns="93025" tIns="46512" rIns="93025" bIns="46512" anchor="ctr">
            <a:spAutoFit/>
          </a:bodyPr>
          <a:lstStyle/>
          <a:p>
            <a:r>
              <a:rPr lang="zh-CN" altLang="en-US" sz="3200" b="1">
                <a:solidFill>
                  <a:srgbClr val="FF0000"/>
                </a:solidFill>
                <a:latin typeface="微软雅黑" panose="020B0503020204020204" charset="-122"/>
                <a:ea typeface="微软雅黑" panose="020B0503020204020204" charset="-122"/>
              </a:rPr>
              <a:t>刘少奇“叛徒、内奸、工贼”的“三顶帽子”被摘掉 </a:t>
            </a:r>
          </a:p>
        </p:txBody>
      </p:sp>
      <p:pic>
        <p:nvPicPr>
          <p:cNvPr id="78" name="图片 77" descr="1472117834849 (1).jpg"/>
          <p:cNvPicPr>
            <a:picLocks noChangeAspect="1"/>
          </p:cNvPicPr>
          <p:nvPr/>
        </p:nvPicPr>
        <p:blipFill>
          <a:blip r:embed="rId4" cstate="print"/>
          <a:stretch>
            <a:fillRect/>
          </a:stretch>
        </p:blipFill>
        <p:spPr>
          <a:xfrm>
            <a:off x="5000625" y="1137287"/>
            <a:ext cx="3556000" cy="3092449"/>
          </a:xfrm>
          <a:prstGeom prst="rect">
            <a:avLst/>
          </a:prstGeom>
          <a:ln>
            <a:noFill/>
          </a:ln>
          <a:effectLst>
            <a:outerShdw blurRad="292100" dist="139700" dir="2700000" algn="tl" rotWithShape="0">
              <a:srgbClr val="333333">
                <a:alpha val="65000"/>
              </a:srgbClr>
            </a:outerShdw>
          </a:effectLst>
        </p:spPr>
      </p:pic>
      <p:sp>
        <p:nvSpPr>
          <p:cNvPr id="79" name="矩形 78"/>
          <p:cNvSpPr>
            <a:spLocks noChangeArrowheads="1"/>
          </p:cNvSpPr>
          <p:nvPr/>
        </p:nvSpPr>
        <p:spPr bwMode="auto">
          <a:xfrm>
            <a:off x="5000625" y="3613786"/>
            <a:ext cx="4847797" cy="422484"/>
          </a:xfrm>
          <a:prstGeom prst="rect">
            <a:avLst/>
          </a:prstGeom>
          <a:noFill/>
          <a:ln w="9525">
            <a:noFill/>
            <a:miter lim="800000"/>
          </a:ln>
        </p:spPr>
        <p:txBody>
          <a:bodyPr wrap="none" lIns="93025" tIns="46512" rIns="93025" bIns="46512">
            <a:spAutoFit/>
          </a:bodyPr>
          <a:lstStyle/>
          <a:p>
            <a:r>
              <a:rPr lang="zh-CN" altLang="en-US" sz="2135" b="1">
                <a:solidFill>
                  <a:srgbClr val="FFFF00"/>
                </a:solidFill>
                <a:latin typeface="华文新魏" panose="02010800040101010101" charset="-122"/>
                <a:ea typeface="华文新魏" panose="02010800040101010101" charset="-122"/>
                <a:cs typeface="华文新魏" panose="02010800040101010101" charset="-122"/>
              </a:rPr>
              <a:t>邓小平在刘少奇同志追悼大会上致悼词</a:t>
            </a: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stretch>
            <a:fillRect/>
          </a:stretch>
        </p:blipFill>
        <p:spPr>
          <a:xfrm>
            <a:off x="1047707" y="-4127"/>
            <a:ext cx="3478655" cy="6557616"/>
          </a:xfrm>
          <a:prstGeom prst="rect">
            <a:avLst/>
          </a:prstGeom>
        </p:spPr>
      </p:pic>
      <p:sp>
        <p:nvSpPr>
          <p:cNvPr id="4" name="文本框 3"/>
          <p:cNvSpPr txBox="1"/>
          <p:nvPr/>
        </p:nvSpPr>
        <p:spPr>
          <a:xfrm>
            <a:off x="4747261" y="516256"/>
            <a:ext cx="4031456" cy="5535746"/>
          </a:xfrm>
          <a:prstGeom prst="rect">
            <a:avLst/>
          </a:prstGeom>
          <a:noFill/>
        </p:spPr>
        <p:txBody>
          <a:bodyPr wrap="square" rtlCol="0">
            <a:spAutoFit/>
          </a:bodyPr>
          <a:lstStyle/>
          <a:p>
            <a:pPr>
              <a:lnSpc>
                <a:spcPct val="140000"/>
              </a:lnSpc>
            </a:pPr>
            <a:r>
              <a:rPr lang="en-US" altLang="zh-CN" sz="3200" b="1" dirty="0"/>
              <a:t>1981</a:t>
            </a:r>
            <a:r>
              <a:rPr lang="zh-CN" altLang="en-US" sz="3200" b="1" dirty="0"/>
              <a:t>年，中共十一届六中全会召开，通过了</a:t>
            </a:r>
            <a:r>
              <a:rPr lang="zh-CN" altLang="en-US" sz="3200" b="1" dirty="0">
                <a:solidFill>
                  <a:srgbClr val="FF0000"/>
                </a:solidFill>
              </a:rPr>
              <a:t>《中国共产党中央委员会关于建国以来若干历史问题的决议》</a:t>
            </a:r>
            <a:r>
              <a:rPr lang="zh-CN" altLang="en-US" sz="3200" b="1" dirty="0"/>
              <a:t>，标志着中国共产党在指导思想上拨乱反正胜利完成。</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stretch>
            <a:fillRect/>
          </a:stretch>
        </p:blipFill>
        <p:spPr>
          <a:xfrm>
            <a:off x="2051720" y="1844824"/>
            <a:ext cx="4899660" cy="4704080"/>
          </a:xfrm>
          <a:prstGeom prst="rect">
            <a:avLst/>
          </a:prstGeom>
        </p:spPr>
      </p:pic>
      <p:sp>
        <p:nvSpPr>
          <p:cNvPr id="4" name="文本框 3"/>
          <p:cNvSpPr txBox="1"/>
          <p:nvPr/>
        </p:nvSpPr>
        <p:spPr>
          <a:xfrm>
            <a:off x="0" y="260648"/>
            <a:ext cx="9144000" cy="1514261"/>
          </a:xfrm>
          <a:prstGeom prst="rect">
            <a:avLst/>
          </a:prstGeom>
          <a:noFill/>
        </p:spPr>
        <p:txBody>
          <a:bodyPr wrap="square" rtlCol="0">
            <a:spAutoFit/>
          </a:bodyPr>
          <a:lstStyle/>
          <a:p>
            <a:pPr>
              <a:lnSpc>
                <a:spcPct val="110000"/>
              </a:lnSpc>
            </a:pPr>
            <a:r>
              <a:rPr lang="zh-CN" altLang="en-US" sz="2800" b="1" dirty="0"/>
              <a:t>1976年9月9日零时10分，中国共产党中央委员会主席、中国共产党中央军事委员会主席、中国人民政治协商会议全国委员会名誉主席毛泽东在北京逝世，享年83岁。</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7" name="矩形 111617"/>
          <p:cNvSpPr>
            <a:spLocks noChangeArrowheads="1"/>
          </p:cNvSpPr>
          <p:nvPr/>
        </p:nvSpPr>
        <p:spPr bwMode="auto">
          <a:xfrm>
            <a:off x="4523422" y="1154430"/>
            <a:ext cx="2416493" cy="685800"/>
          </a:xfrm>
          <a:prstGeom prst="rect">
            <a:avLst/>
          </a:prstGeom>
          <a:solidFill>
            <a:srgbClr val="FFFF99"/>
          </a:solidFill>
          <a:ln w="9525">
            <a:solidFill>
              <a:schemeClr val="tx1"/>
            </a:solidFill>
            <a:miter lim="800000"/>
          </a:ln>
        </p:spPr>
        <p:txBody>
          <a:bodyPr wrap="none" anchor="ctr"/>
          <a:lstStyle/>
          <a:p>
            <a:pPr algn="ctr"/>
            <a:r>
              <a:rPr lang="zh-CN" altLang="en-US" sz="3200" b="1">
                <a:solidFill>
                  <a:srgbClr val="FF0000"/>
                </a:solidFill>
                <a:latin typeface="Times New Roman" panose="02020603050405020304" pitchFamily="18" charset="0"/>
                <a:ea typeface="黑体" panose="02010609060101010101" pitchFamily="2" charset="-122"/>
              </a:rPr>
              <a:t>两年的徘徊时期</a:t>
            </a:r>
          </a:p>
        </p:txBody>
      </p:sp>
      <p:sp>
        <p:nvSpPr>
          <p:cNvPr id="24578" name="椭圆 111618"/>
          <p:cNvSpPr>
            <a:spLocks noChangeArrowheads="1"/>
          </p:cNvSpPr>
          <p:nvPr/>
        </p:nvSpPr>
        <p:spPr bwMode="auto">
          <a:xfrm>
            <a:off x="527209" y="4497706"/>
            <a:ext cx="1794510" cy="2320925"/>
          </a:xfrm>
          <a:prstGeom prst="ellipse">
            <a:avLst/>
          </a:prstGeom>
          <a:solidFill>
            <a:srgbClr val="FFFF99"/>
          </a:solidFill>
          <a:ln w="9525">
            <a:solidFill>
              <a:schemeClr val="tx1"/>
            </a:solidFill>
            <a:round/>
          </a:ln>
        </p:spPr>
        <p:txBody>
          <a:bodyPr wrap="none" anchor="ctr"/>
          <a:lstStyle/>
          <a:p>
            <a:pPr algn="ctr"/>
            <a:r>
              <a:rPr lang="zh-CN" altLang="en-US" sz="3200" b="1">
                <a:solidFill>
                  <a:srgbClr val="FF0000"/>
                </a:solidFill>
                <a:latin typeface="Times New Roman" panose="02020603050405020304" pitchFamily="18" charset="0"/>
                <a:ea typeface="黑体" panose="02010609060101010101" pitchFamily="2" charset="-122"/>
              </a:rPr>
              <a:t>十一届三中</a:t>
            </a:r>
          </a:p>
          <a:p>
            <a:pPr algn="ctr"/>
            <a:r>
              <a:rPr lang="zh-CN" altLang="en-US" sz="3200" b="1">
                <a:solidFill>
                  <a:srgbClr val="FF0000"/>
                </a:solidFill>
                <a:latin typeface="Times New Roman" panose="02020603050405020304" pitchFamily="18" charset="0"/>
                <a:ea typeface="黑体" panose="02010609060101010101" pitchFamily="2" charset="-122"/>
              </a:rPr>
              <a:t>全会</a:t>
            </a:r>
          </a:p>
        </p:txBody>
      </p:sp>
      <p:sp>
        <p:nvSpPr>
          <p:cNvPr id="24579" name="矩形 111619"/>
          <p:cNvSpPr>
            <a:spLocks noChangeArrowheads="1"/>
          </p:cNvSpPr>
          <p:nvPr/>
        </p:nvSpPr>
        <p:spPr bwMode="auto">
          <a:xfrm>
            <a:off x="586026" y="2577465"/>
            <a:ext cx="1889522" cy="762000"/>
          </a:xfrm>
          <a:prstGeom prst="rect">
            <a:avLst/>
          </a:prstGeom>
          <a:solidFill>
            <a:srgbClr val="FFFF99"/>
          </a:solidFill>
          <a:ln w="9525">
            <a:solidFill>
              <a:schemeClr val="tx1"/>
            </a:solidFill>
            <a:miter lim="800000"/>
          </a:ln>
        </p:spPr>
        <p:txBody>
          <a:bodyPr wrap="none" anchor="ctr"/>
          <a:lstStyle/>
          <a:p>
            <a:pPr algn="ctr"/>
            <a:r>
              <a:rPr lang="zh-CN" altLang="en-US" sz="3200" b="1">
                <a:solidFill>
                  <a:srgbClr val="FF0000"/>
                </a:solidFill>
                <a:latin typeface="Times New Roman" panose="02020603050405020304" pitchFamily="18" charset="0"/>
                <a:ea typeface="黑体" panose="02010609060101010101" pitchFamily="2" charset="-122"/>
              </a:rPr>
              <a:t>思想解放运动</a:t>
            </a:r>
          </a:p>
        </p:txBody>
      </p:sp>
      <p:sp>
        <p:nvSpPr>
          <p:cNvPr id="24580" name="矩形 111620"/>
          <p:cNvSpPr>
            <a:spLocks noChangeArrowheads="1"/>
          </p:cNvSpPr>
          <p:nvPr/>
        </p:nvSpPr>
        <p:spPr bwMode="auto">
          <a:xfrm>
            <a:off x="575310" y="1154430"/>
            <a:ext cx="1965484" cy="685800"/>
          </a:xfrm>
          <a:prstGeom prst="rect">
            <a:avLst/>
          </a:prstGeom>
          <a:solidFill>
            <a:srgbClr val="FFFF99"/>
          </a:solidFill>
          <a:ln w="9525">
            <a:solidFill>
              <a:schemeClr val="tx1"/>
            </a:solidFill>
            <a:miter lim="800000"/>
          </a:ln>
        </p:spPr>
        <p:txBody>
          <a:bodyPr wrap="none" anchor="ctr"/>
          <a:lstStyle/>
          <a:p>
            <a:pPr algn="ctr"/>
            <a:r>
              <a:rPr lang="en-US" altLang="zh-CN" sz="3200" b="1">
                <a:solidFill>
                  <a:srgbClr val="FF0000"/>
                </a:solidFill>
                <a:latin typeface="Times New Roman" panose="02020603050405020304" pitchFamily="18" charset="0"/>
                <a:ea typeface="黑体" panose="02010609060101010101" pitchFamily="2" charset="-122"/>
              </a:rPr>
              <a:t>“</a:t>
            </a:r>
            <a:r>
              <a:rPr lang="zh-CN" altLang="en-US" sz="3200" b="1">
                <a:solidFill>
                  <a:srgbClr val="FF0000"/>
                </a:solidFill>
                <a:latin typeface="Times New Roman" panose="02020603050405020304" pitchFamily="18" charset="0"/>
                <a:ea typeface="黑体" panose="02010609060101010101" pitchFamily="2" charset="-122"/>
              </a:rPr>
              <a:t>两个凡是”</a:t>
            </a:r>
          </a:p>
        </p:txBody>
      </p:sp>
      <p:sp>
        <p:nvSpPr>
          <p:cNvPr id="24581" name="右箭头 111621"/>
          <p:cNvSpPr>
            <a:spLocks noChangeArrowheads="1"/>
          </p:cNvSpPr>
          <p:nvPr/>
        </p:nvSpPr>
        <p:spPr bwMode="auto">
          <a:xfrm>
            <a:off x="2781300" y="963930"/>
            <a:ext cx="1309688" cy="1066800"/>
          </a:xfrm>
          <a:prstGeom prst="rightArrow">
            <a:avLst>
              <a:gd name="adj1" fmla="val 50000"/>
              <a:gd name="adj2" fmla="val 33718"/>
            </a:avLst>
          </a:prstGeom>
          <a:solidFill>
            <a:srgbClr val="FFFF99"/>
          </a:solidFill>
          <a:ln w="9525">
            <a:solidFill>
              <a:schemeClr val="tx1"/>
            </a:solidFill>
            <a:miter lim="800000"/>
          </a:ln>
        </p:spPr>
        <p:txBody>
          <a:bodyPr wrap="none" anchor="ctr"/>
          <a:lstStyle/>
          <a:p>
            <a:pPr algn="ctr"/>
            <a:r>
              <a:rPr lang="zh-CN" altLang="en-US" sz="3200" b="1">
                <a:solidFill>
                  <a:srgbClr val="002060"/>
                </a:solidFill>
                <a:latin typeface="Times New Roman" panose="02020603050405020304" pitchFamily="18" charset="0"/>
                <a:ea typeface="黑体" panose="02010609060101010101" pitchFamily="2" charset="-122"/>
              </a:rPr>
              <a:t>导致</a:t>
            </a:r>
          </a:p>
        </p:txBody>
      </p:sp>
      <p:sp>
        <p:nvSpPr>
          <p:cNvPr id="24582" name="右弧形箭头 111622"/>
          <p:cNvSpPr>
            <a:spLocks noChangeArrowheads="1"/>
          </p:cNvSpPr>
          <p:nvPr/>
        </p:nvSpPr>
        <p:spPr bwMode="auto">
          <a:xfrm>
            <a:off x="7390924" y="1307465"/>
            <a:ext cx="1080135" cy="2061210"/>
          </a:xfrm>
          <a:prstGeom prst="curvedLeftArrow">
            <a:avLst>
              <a:gd name="adj1" fmla="val 20000"/>
              <a:gd name="adj2" fmla="val 40000"/>
              <a:gd name="adj3" fmla="val 39499"/>
            </a:avLst>
          </a:prstGeom>
          <a:gradFill>
            <a:gsLst>
              <a:gs pos="0">
                <a:srgbClr val="14CD68"/>
              </a:gs>
              <a:gs pos="100000">
                <a:srgbClr val="035C7D"/>
              </a:gs>
            </a:gsLst>
            <a:lin ang="5400000" scaled="0"/>
          </a:gradFill>
          <a:ln w="9525">
            <a:solidFill>
              <a:schemeClr val="tx1"/>
            </a:solidFill>
            <a:miter lim="800000"/>
          </a:ln>
        </p:spPr>
        <p:txBody>
          <a:bodyPr wrap="none" anchor="ctr"/>
          <a:lstStyle/>
          <a:p>
            <a:pPr algn="ctr"/>
            <a:r>
              <a:rPr lang="zh-CN" altLang="en-US" sz="3200" b="1">
                <a:solidFill>
                  <a:srgbClr val="002060"/>
                </a:solidFill>
                <a:latin typeface="Times New Roman" panose="02020603050405020304" pitchFamily="18" charset="0"/>
                <a:ea typeface="黑体" panose="02010609060101010101" pitchFamily="2" charset="-122"/>
              </a:rPr>
              <a:t>促使</a:t>
            </a:r>
          </a:p>
        </p:txBody>
      </p:sp>
      <p:sp>
        <p:nvSpPr>
          <p:cNvPr id="24583" name="矩形 111623"/>
          <p:cNvSpPr>
            <a:spLocks noChangeArrowheads="1"/>
          </p:cNvSpPr>
          <p:nvPr/>
        </p:nvSpPr>
        <p:spPr bwMode="auto">
          <a:xfrm>
            <a:off x="4414838" y="2606675"/>
            <a:ext cx="2888456" cy="762000"/>
          </a:xfrm>
          <a:prstGeom prst="rect">
            <a:avLst/>
          </a:prstGeom>
          <a:solidFill>
            <a:srgbClr val="FFFF99"/>
          </a:solidFill>
          <a:ln w="9525">
            <a:solidFill>
              <a:schemeClr val="tx1"/>
            </a:solidFill>
            <a:miter lim="800000"/>
          </a:ln>
        </p:spPr>
        <p:txBody>
          <a:bodyPr wrap="none" anchor="ctr"/>
          <a:lstStyle/>
          <a:p>
            <a:pPr algn="ctr"/>
            <a:r>
              <a:rPr lang="zh-CN" altLang="en-US" sz="3200" b="1">
                <a:solidFill>
                  <a:srgbClr val="FF0000"/>
                </a:solidFill>
                <a:latin typeface="Times New Roman" panose="02020603050405020304" pitchFamily="18" charset="0"/>
                <a:ea typeface="黑体" panose="02010609060101010101" pitchFamily="2" charset="-122"/>
              </a:rPr>
              <a:t>真理标准的大讨论</a:t>
            </a:r>
          </a:p>
        </p:txBody>
      </p:sp>
      <p:sp>
        <p:nvSpPr>
          <p:cNvPr id="24584" name="左箭头 111624"/>
          <p:cNvSpPr>
            <a:spLocks noChangeArrowheads="1"/>
          </p:cNvSpPr>
          <p:nvPr/>
        </p:nvSpPr>
        <p:spPr bwMode="auto">
          <a:xfrm>
            <a:off x="2780824" y="2492375"/>
            <a:ext cx="1310164" cy="990600"/>
          </a:xfrm>
          <a:prstGeom prst="leftArrow">
            <a:avLst>
              <a:gd name="adj1" fmla="val 50000"/>
              <a:gd name="adj2" fmla="val 36351"/>
            </a:avLst>
          </a:prstGeom>
          <a:solidFill>
            <a:srgbClr val="FFFF99"/>
          </a:solidFill>
          <a:ln w="9525">
            <a:solidFill>
              <a:schemeClr val="tx1"/>
            </a:solidFill>
            <a:miter lim="800000"/>
          </a:ln>
        </p:spPr>
        <p:txBody>
          <a:bodyPr wrap="none" anchor="ctr"/>
          <a:lstStyle/>
          <a:p>
            <a:pPr algn="ctr"/>
            <a:r>
              <a:rPr lang="zh-CN" altLang="en-US" sz="3200" b="1">
                <a:solidFill>
                  <a:srgbClr val="002060"/>
                </a:solidFill>
                <a:latin typeface="Times New Roman" panose="02020603050405020304" pitchFamily="18" charset="0"/>
                <a:ea typeface="黑体" panose="02010609060101010101" pitchFamily="2" charset="-122"/>
              </a:rPr>
              <a:t>掀起</a:t>
            </a:r>
          </a:p>
        </p:txBody>
      </p:sp>
      <p:sp>
        <p:nvSpPr>
          <p:cNvPr id="24585" name="下箭头 111625"/>
          <p:cNvSpPr>
            <a:spLocks noChangeArrowheads="1"/>
          </p:cNvSpPr>
          <p:nvPr/>
        </p:nvSpPr>
        <p:spPr bwMode="auto">
          <a:xfrm>
            <a:off x="586264" y="3412491"/>
            <a:ext cx="1668780" cy="1061085"/>
          </a:xfrm>
          <a:prstGeom prst="downArrow">
            <a:avLst>
              <a:gd name="adj1" fmla="val 50000"/>
              <a:gd name="adj2" fmla="val 39954"/>
            </a:avLst>
          </a:prstGeom>
          <a:gradFill>
            <a:gsLst>
              <a:gs pos="0">
                <a:srgbClr val="14CD68"/>
              </a:gs>
              <a:gs pos="100000">
                <a:srgbClr val="035C7D"/>
              </a:gs>
            </a:gsLst>
            <a:lin ang="5400000" scaled="0"/>
          </a:gradFill>
          <a:ln w="9525">
            <a:solidFill>
              <a:schemeClr val="tx1"/>
            </a:solidFill>
            <a:miter lim="800000"/>
          </a:ln>
        </p:spPr>
        <p:txBody>
          <a:bodyPr vert="eaVert" wrap="none" anchor="ctr"/>
          <a:lstStyle/>
          <a:p>
            <a:pPr algn="ctr"/>
            <a:r>
              <a:rPr lang="zh-CN" altLang="en-US" sz="2400" b="1">
                <a:solidFill>
                  <a:srgbClr val="FF0000"/>
                </a:solidFill>
                <a:latin typeface="Times New Roman" panose="02020603050405020304" pitchFamily="18" charset="0"/>
                <a:ea typeface="黑体" panose="02010609060101010101" pitchFamily="2" charset="-122"/>
              </a:rPr>
              <a:t>奠定</a:t>
            </a:r>
          </a:p>
          <a:p>
            <a:pPr algn="ctr"/>
            <a:r>
              <a:rPr lang="zh-CN" altLang="en-US" sz="2400" b="1">
                <a:solidFill>
                  <a:srgbClr val="FF0000"/>
                </a:solidFill>
                <a:latin typeface="Times New Roman" panose="02020603050405020304" pitchFamily="18" charset="0"/>
                <a:ea typeface="黑体" panose="02010609060101010101" pitchFamily="2" charset="-122"/>
              </a:rPr>
              <a:t>基础</a:t>
            </a:r>
          </a:p>
        </p:txBody>
      </p:sp>
      <p:sp>
        <p:nvSpPr>
          <p:cNvPr id="24586" name="椭圆 111626"/>
          <p:cNvSpPr>
            <a:spLocks noChangeArrowheads="1"/>
          </p:cNvSpPr>
          <p:nvPr/>
        </p:nvSpPr>
        <p:spPr bwMode="auto">
          <a:xfrm>
            <a:off x="3442098" y="5050155"/>
            <a:ext cx="1944290" cy="1295400"/>
          </a:xfrm>
          <a:prstGeom prst="ellipse">
            <a:avLst/>
          </a:prstGeom>
          <a:solidFill>
            <a:srgbClr val="FFFF99"/>
          </a:solidFill>
          <a:ln w="9525">
            <a:solidFill>
              <a:schemeClr val="tx1"/>
            </a:solidFill>
            <a:round/>
          </a:ln>
        </p:spPr>
        <p:txBody>
          <a:bodyPr wrap="none" anchor="ctr"/>
          <a:lstStyle/>
          <a:p>
            <a:pPr algn="ctr"/>
            <a:r>
              <a:rPr lang="zh-CN" altLang="en-US" sz="3200" b="1">
                <a:solidFill>
                  <a:srgbClr val="FF0000"/>
                </a:solidFill>
                <a:latin typeface="Times New Roman" panose="02020603050405020304" pitchFamily="18" charset="0"/>
                <a:ea typeface="黑体" panose="02010609060101010101" pitchFamily="2" charset="-122"/>
              </a:rPr>
              <a:t>改革开放</a:t>
            </a:r>
          </a:p>
        </p:txBody>
      </p:sp>
      <p:sp>
        <p:nvSpPr>
          <p:cNvPr id="24587" name="椭圆 111627"/>
          <p:cNvSpPr>
            <a:spLocks noChangeArrowheads="1"/>
          </p:cNvSpPr>
          <p:nvPr/>
        </p:nvSpPr>
        <p:spPr bwMode="auto">
          <a:xfrm>
            <a:off x="6851809" y="4497706"/>
            <a:ext cx="1756886" cy="2152015"/>
          </a:xfrm>
          <a:prstGeom prst="ellipse">
            <a:avLst/>
          </a:prstGeom>
          <a:solidFill>
            <a:srgbClr val="FFFF99"/>
          </a:solidFill>
          <a:ln w="9525">
            <a:solidFill>
              <a:srgbClr val="0000CC"/>
            </a:solidFill>
            <a:round/>
          </a:ln>
        </p:spPr>
        <p:txBody>
          <a:bodyPr wrap="none" anchor="ctr"/>
          <a:lstStyle/>
          <a:p>
            <a:pPr algn="ctr"/>
            <a:r>
              <a:rPr lang="zh-CN" altLang="en-US" sz="3200" b="1">
                <a:solidFill>
                  <a:srgbClr val="FF0000"/>
                </a:solidFill>
                <a:latin typeface="Times New Roman" panose="02020603050405020304" pitchFamily="18" charset="0"/>
                <a:ea typeface="黑体" panose="02010609060101010101" pitchFamily="2" charset="-122"/>
              </a:rPr>
              <a:t>全面推进</a:t>
            </a:r>
          </a:p>
          <a:p>
            <a:pPr algn="ctr"/>
            <a:r>
              <a:rPr lang="zh-CN" altLang="en-US" sz="3200" b="1">
                <a:solidFill>
                  <a:srgbClr val="FF0000"/>
                </a:solidFill>
                <a:latin typeface="Times New Roman" panose="02020603050405020304" pitchFamily="18" charset="0"/>
                <a:ea typeface="黑体" panose="02010609060101010101" pitchFamily="2" charset="-122"/>
              </a:rPr>
              <a:t>拨乱反正</a:t>
            </a:r>
          </a:p>
        </p:txBody>
      </p:sp>
      <p:sp>
        <p:nvSpPr>
          <p:cNvPr id="24588" name="左箭头 111628"/>
          <p:cNvSpPr>
            <a:spLocks noChangeArrowheads="1"/>
          </p:cNvSpPr>
          <p:nvPr/>
        </p:nvSpPr>
        <p:spPr bwMode="auto">
          <a:xfrm>
            <a:off x="5466874" y="5202555"/>
            <a:ext cx="1129665" cy="990600"/>
          </a:xfrm>
          <a:prstGeom prst="leftArrow">
            <a:avLst>
              <a:gd name="adj1" fmla="val 50000"/>
              <a:gd name="adj2" fmla="val 29065"/>
            </a:avLst>
          </a:prstGeom>
          <a:solidFill>
            <a:srgbClr val="FFFF99"/>
          </a:solidFill>
          <a:ln w="9525">
            <a:solidFill>
              <a:schemeClr val="tx1"/>
            </a:solidFill>
            <a:miter lim="800000"/>
          </a:ln>
        </p:spPr>
        <p:txBody>
          <a:bodyPr wrap="none" anchor="ctr"/>
          <a:lstStyle/>
          <a:p>
            <a:pPr algn="ctr"/>
            <a:r>
              <a:rPr lang="zh-CN" altLang="en-US" sz="3200" b="1">
                <a:solidFill>
                  <a:srgbClr val="002060"/>
                </a:solidFill>
                <a:latin typeface="Times New Roman" panose="02020603050405020304" pitchFamily="18" charset="0"/>
                <a:ea typeface="黑体" panose="02010609060101010101" pitchFamily="2" charset="-122"/>
              </a:rPr>
              <a:t>保障</a:t>
            </a:r>
          </a:p>
        </p:txBody>
      </p:sp>
      <p:sp>
        <p:nvSpPr>
          <p:cNvPr id="24589" name="右箭头 111629"/>
          <p:cNvSpPr>
            <a:spLocks noChangeArrowheads="1"/>
          </p:cNvSpPr>
          <p:nvPr/>
        </p:nvSpPr>
        <p:spPr bwMode="auto">
          <a:xfrm>
            <a:off x="2370296" y="5278755"/>
            <a:ext cx="1022985" cy="838200"/>
          </a:xfrm>
          <a:prstGeom prst="rightArrow">
            <a:avLst>
              <a:gd name="adj1" fmla="val 50000"/>
              <a:gd name="adj2" fmla="val 36479"/>
            </a:avLst>
          </a:prstGeom>
          <a:solidFill>
            <a:srgbClr val="FFFF99"/>
          </a:solidFill>
          <a:ln w="9525">
            <a:solidFill>
              <a:schemeClr val="tx1"/>
            </a:solidFill>
            <a:miter lim="800000"/>
          </a:ln>
        </p:spPr>
        <p:txBody>
          <a:bodyPr wrap="none" anchor="ctr"/>
          <a:lstStyle/>
          <a:p>
            <a:pPr algn="ctr"/>
            <a:r>
              <a:rPr lang="zh-CN" altLang="en-US" sz="3200" b="1">
                <a:solidFill>
                  <a:srgbClr val="002060"/>
                </a:solidFill>
                <a:latin typeface="Times New Roman" panose="02020603050405020304" pitchFamily="18" charset="0"/>
                <a:ea typeface="黑体" panose="02010609060101010101" pitchFamily="2" charset="-122"/>
              </a:rPr>
              <a:t>决策</a:t>
            </a:r>
          </a:p>
        </p:txBody>
      </p:sp>
      <p:sp>
        <p:nvSpPr>
          <p:cNvPr id="2" name="文本框 1"/>
          <p:cNvSpPr txBox="1"/>
          <p:nvPr/>
        </p:nvSpPr>
        <p:spPr>
          <a:xfrm>
            <a:off x="2084547" y="30480"/>
            <a:ext cx="4975384" cy="768350"/>
          </a:xfrm>
          <a:prstGeom prst="rect">
            <a:avLst/>
          </a:prstGeom>
          <a:noFill/>
        </p:spPr>
        <p:txBody>
          <a:bodyPr wrap="square" rtlCol="0">
            <a:spAutoFit/>
          </a:bodyPr>
          <a:lstStyle/>
          <a:p>
            <a:pPr algn="dist"/>
            <a:r>
              <a:rPr lang="zh-CN" altLang="en-US" sz="4400" b="1"/>
              <a:t>伟大的历史转折</a:t>
            </a:r>
          </a:p>
        </p:txBody>
      </p:sp>
    </p:spTree>
  </p:cSld>
  <p:clrMapOvr>
    <a:masterClrMapping/>
  </p:clrMapOvr>
  <p:transition>
    <p:strips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2950" name="Text Box 6"/>
          <p:cNvSpPr txBox="1"/>
          <p:nvPr/>
        </p:nvSpPr>
        <p:spPr>
          <a:xfrm>
            <a:off x="2460784" y="3718561"/>
            <a:ext cx="6437948" cy="3247877"/>
          </a:xfrm>
          <a:prstGeom prst="rect">
            <a:avLst/>
          </a:prstGeom>
          <a:noFill/>
          <a:ln w="9525">
            <a:noFill/>
          </a:ln>
        </p:spPr>
        <p:txBody>
          <a:bodyPr wrap="square" anchor="t">
            <a:spAutoFit/>
          </a:bodyPr>
          <a:lstStyle/>
          <a:p>
            <a:pPr>
              <a:lnSpc>
                <a:spcPct val="150000"/>
              </a:lnSpc>
              <a:spcBef>
                <a:spcPct val="50000"/>
              </a:spcBef>
            </a:pPr>
            <a:r>
              <a:rPr lang="zh-CN" altLang="en-US" sz="2800" b="1" u="sng" dirty="0">
                <a:solidFill>
                  <a:srgbClr val="FF0000"/>
                </a:solidFill>
                <a:latin typeface="微软雅黑" panose="020B0503020204020204" charset="-122"/>
                <a:ea typeface="微软雅黑" panose="020B0503020204020204" charset="-122"/>
              </a:rPr>
              <a:t>建立中国共产党</a:t>
            </a:r>
            <a:r>
              <a:rPr lang="zh-CN" altLang="en-US" sz="2800" b="1" dirty="0">
                <a:solidFill>
                  <a:srgbClr val="FF00FF"/>
                </a:solidFill>
                <a:latin typeface="微软雅黑" panose="020B0503020204020204" charset="-122"/>
                <a:ea typeface="微软雅黑" panose="020B0503020204020204" charset="-122"/>
              </a:rPr>
              <a:t>、</a:t>
            </a:r>
            <a:r>
              <a:rPr lang="zh-CN" altLang="en-US" sz="2800" b="1" u="sng" dirty="0">
                <a:solidFill>
                  <a:srgbClr val="FF0000"/>
                </a:solidFill>
                <a:latin typeface="微软雅黑" panose="020B0503020204020204" charset="-122"/>
                <a:ea typeface="微软雅黑" panose="020B0503020204020204" charset="-122"/>
              </a:rPr>
              <a:t>成立中华人民共和国</a:t>
            </a:r>
            <a:r>
              <a:rPr lang="zh-CN" altLang="en-US" sz="2800" b="1" dirty="0">
                <a:solidFill>
                  <a:srgbClr val="FF00FF"/>
                </a:solidFill>
                <a:latin typeface="微软雅黑" panose="020B0503020204020204" charset="-122"/>
                <a:ea typeface="微软雅黑" panose="020B0503020204020204" charset="-122"/>
              </a:rPr>
              <a:t>、</a:t>
            </a:r>
            <a:r>
              <a:rPr lang="zh-CN" altLang="en-US" sz="2800" b="1" u="sng" dirty="0">
                <a:solidFill>
                  <a:srgbClr val="FF0000"/>
                </a:solidFill>
                <a:latin typeface="微软雅黑" panose="020B0503020204020204" charset="-122"/>
                <a:ea typeface="微软雅黑" panose="020B0503020204020204" charset="-122"/>
              </a:rPr>
              <a:t>推进改革开放和中国特色社会主义事业</a:t>
            </a:r>
            <a:r>
              <a:rPr lang="zh-CN" altLang="en-US" sz="2800" b="1" dirty="0">
                <a:solidFill>
                  <a:srgbClr val="FF00FF"/>
                </a:solidFill>
                <a:latin typeface="微软雅黑" panose="020B0503020204020204" charset="-122"/>
                <a:ea typeface="微软雅黑" panose="020B0503020204020204" charset="-122"/>
              </a:rPr>
              <a:t>，是五四运动以来我国发生的三大历史性事件，是近代以来实现中华民族伟大复兴的三大里程碑！</a:t>
            </a:r>
          </a:p>
        </p:txBody>
      </p:sp>
      <p:pic>
        <p:nvPicPr>
          <p:cNvPr id="2" name="图片 1"/>
          <p:cNvPicPr>
            <a:picLocks noChangeAspect="1"/>
          </p:cNvPicPr>
          <p:nvPr/>
        </p:nvPicPr>
        <p:blipFill>
          <a:blip r:embed="rId2" cstate="print"/>
          <a:stretch>
            <a:fillRect/>
          </a:stretch>
        </p:blipFill>
        <p:spPr>
          <a:xfrm>
            <a:off x="132398" y="1193801"/>
            <a:ext cx="2684621" cy="2385695"/>
          </a:xfrm>
          <a:prstGeom prst="rect">
            <a:avLst/>
          </a:prstGeom>
        </p:spPr>
      </p:pic>
      <p:pic>
        <p:nvPicPr>
          <p:cNvPr id="3" name="图片 2"/>
          <p:cNvPicPr>
            <a:picLocks noChangeAspect="1"/>
          </p:cNvPicPr>
          <p:nvPr/>
        </p:nvPicPr>
        <p:blipFill>
          <a:blip r:embed="rId3" cstate="print"/>
          <a:srcRect l="4082" t="6619" r="4067" b="8310"/>
          <a:stretch>
            <a:fillRect/>
          </a:stretch>
        </p:blipFill>
        <p:spPr>
          <a:xfrm>
            <a:off x="3238024" y="1193800"/>
            <a:ext cx="3078004" cy="2335530"/>
          </a:xfrm>
          <a:prstGeom prst="rect">
            <a:avLst/>
          </a:prstGeom>
        </p:spPr>
      </p:pic>
      <p:pic>
        <p:nvPicPr>
          <p:cNvPr id="4" name="图片 3"/>
          <p:cNvPicPr>
            <a:picLocks noChangeAspect="1"/>
          </p:cNvPicPr>
          <p:nvPr/>
        </p:nvPicPr>
        <p:blipFill>
          <a:blip r:embed="rId4" cstate="print"/>
          <a:stretch>
            <a:fillRect/>
          </a:stretch>
        </p:blipFill>
        <p:spPr>
          <a:xfrm>
            <a:off x="6532721" y="1193800"/>
            <a:ext cx="2293620" cy="2335530"/>
          </a:xfrm>
          <a:prstGeom prst="rect">
            <a:avLst/>
          </a:prstGeom>
        </p:spPr>
      </p:pic>
      <p:pic>
        <p:nvPicPr>
          <p:cNvPr id="5" name="图片 4"/>
          <p:cNvPicPr>
            <a:picLocks noChangeAspect="1"/>
          </p:cNvPicPr>
          <p:nvPr/>
        </p:nvPicPr>
        <p:blipFill>
          <a:blip r:embed="rId5" cstate="print"/>
          <a:stretch>
            <a:fillRect/>
          </a:stretch>
        </p:blipFill>
        <p:spPr>
          <a:xfrm>
            <a:off x="43339" y="3776980"/>
            <a:ext cx="2311718" cy="2948940"/>
          </a:xfrm>
          <a:prstGeom prst="rect">
            <a:avLst/>
          </a:prstGeom>
        </p:spPr>
      </p:pic>
      <p:sp>
        <p:nvSpPr>
          <p:cNvPr id="6" name="文本框 5"/>
          <p:cNvSpPr txBox="1"/>
          <p:nvPr/>
        </p:nvSpPr>
        <p:spPr>
          <a:xfrm>
            <a:off x="0" y="236855"/>
            <a:ext cx="9144000" cy="646331"/>
          </a:xfrm>
          <a:prstGeom prst="rect">
            <a:avLst/>
          </a:prstGeom>
          <a:noFill/>
        </p:spPr>
        <p:txBody>
          <a:bodyPr wrap="square" rtlCol="0">
            <a:spAutoFit/>
          </a:bodyPr>
          <a:lstStyle/>
          <a:p>
            <a:pPr algn="ctr"/>
            <a:r>
              <a:rPr lang="zh-CN" altLang="en-US" sz="3600" b="1" dirty="0">
                <a:solidFill>
                  <a:srgbClr val="FF0000"/>
                </a:solidFill>
              </a:rPr>
              <a:t>近代以来中华民族伟大复兴的三大里程碑！</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950"/>
                                        </p:tgtEl>
                                        <p:attrNameLst>
                                          <p:attrName>style.visibility</p:attrName>
                                        </p:attrNameLst>
                                      </p:cBhvr>
                                      <p:to>
                                        <p:strVal val="visible"/>
                                      </p:to>
                                    </p:set>
                                  </p:childTnLst>
                                </p:cTn>
                              </p:par>
                              <p:par>
                                <p:cTn id="7" presetID="3" presetClass="entr" presetSubtype="1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blinds(horizontal)">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354331"/>
            <a:ext cx="9144000" cy="2049857"/>
          </a:xfrm>
          <a:prstGeom prst="rect">
            <a:avLst/>
          </a:prstGeom>
          <a:noFill/>
        </p:spPr>
        <p:txBody>
          <a:bodyPr wrap="square" rtlCol="0">
            <a:spAutoFit/>
          </a:bodyPr>
          <a:lstStyle/>
          <a:p>
            <a:pPr>
              <a:lnSpc>
                <a:spcPct val="150000"/>
              </a:lnSpc>
            </a:pPr>
            <a:r>
              <a:rPr lang="en-US" altLang="zh-CN" sz="3200" b="1" dirty="0"/>
              <a:t>          </a:t>
            </a:r>
            <a:r>
              <a:rPr lang="zh-CN" altLang="en-US" sz="2800" b="1" dirty="0"/>
              <a:t>以华国锋、叶剑英、李先念等为核心的中共中央政治局，于1976年10月6日果断地逮捕了江青、张春桥、姚文元、王洪文的事件。"文化大革命"的十年内乱至此结束。</a:t>
            </a:r>
          </a:p>
        </p:txBody>
      </p:sp>
      <p:pic>
        <p:nvPicPr>
          <p:cNvPr id="3" name="图片 2"/>
          <p:cNvPicPr>
            <a:picLocks noChangeAspect="1"/>
          </p:cNvPicPr>
          <p:nvPr/>
        </p:nvPicPr>
        <p:blipFill>
          <a:blip r:embed="rId2" cstate="print"/>
          <a:stretch>
            <a:fillRect/>
          </a:stretch>
        </p:blipFill>
        <p:spPr>
          <a:xfrm>
            <a:off x="6821329" y="3104516"/>
            <a:ext cx="1749266" cy="2809875"/>
          </a:xfrm>
          <a:prstGeom prst="rect">
            <a:avLst/>
          </a:prstGeom>
        </p:spPr>
      </p:pic>
      <p:sp>
        <p:nvSpPr>
          <p:cNvPr id="4" name="文本框 3"/>
          <p:cNvSpPr txBox="1"/>
          <p:nvPr/>
        </p:nvSpPr>
        <p:spPr>
          <a:xfrm>
            <a:off x="441484" y="6089016"/>
            <a:ext cx="8129111" cy="584775"/>
          </a:xfrm>
          <a:prstGeom prst="rect">
            <a:avLst/>
          </a:prstGeom>
          <a:noFill/>
        </p:spPr>
        <p:txBody>
          <a:bodyPr wrap="square" rtlCol="0">
            <a:spAutoFit/>
          </a:bodyPr>
          <a:lstStyle/>
          <a:p>
            <a:r>
              <a:rPr lang="zh-CN" altLang="en-US" sz="3200" b="1" dirty="0">
                <a:solidFill>
                  <a:srgbClr val="FF0000"/>
                </a:solidFill>
              </a:rPr>
              <a:t>王洪文        </a:t>
            </a:r>
            <a:r>
              <a:rPr lang="zh-CN" altLang="en-US" sz="3200" b="1" dirty="0" smtClean="0">
                <a:solidFill>
                  <a:srgbClr val="FF0000"/>
                </a:solidFill>
              </a:rPr>
              <a:t>张春桥               江青              </a:t>
            </a:r>
            <a:r>
              <a:rPr lang="zh-CN" altLang="en-US" sz="3200" b="1" dirty="0">
                <a:solidFill>
                  <a:srgbClr val="FF0000"/>
                </a:solidFill>
              </a:rPr>
              <a:t>姚文元</a:t>
            </a:r>
          </a:p>
        </p:txBody>
      </p:sp>
      <p:pic>
        <p:nvPicPr>
          <p:cNvPr id="5" name="图片 4"/>
          <p:cNvPicPr>
            <a:picLocks noChangeAspect="1"/>
          </p:cNvPicPr>
          <p:nvPr/>
        </p:nvPicPr>
        <p:blipFill>
          <a:blip r:embed="rId3" cstate="print"/>
          <a:stretch>
            <a:fillRect/>
          </a:stretch>
        </p:blipFill>
        <p:spPr>
          <a:xfrm>
            <a:off x="2215991" y="3104516"/>
            <a:ext cx="1571625" cy="2809875"/>
          </a:xfrm>
          <a:prstGeom prst="rect">
            <a:avLst/>
          </a:prstGeom>
        </p:spPr>
      </p:pic>
      <p:pic>
        <p:nvPicPr>
          <p:cNvPr id="6" name="图片 5"/>
          <p:cNvPicPr>
            <a:picLocks noChangeAspect="1"/>
          </p:cNvPicPr>
          <p:nvPr/>
        </p:nvPicPr>
        <p:blipFill>
          <a:blip r:embed="rId4" cstate="print"/>
          <a:stretch>
            <a:fillRect/>
          </a:stretch>
        </p:blipFill>
        <p:spPr>
          <a:xfrm>
            <a:off x="281464" y="3104516"/>
            <a:ext cx="1667351" cy="2809875"/>
          </a:xfrm>
          <a:prstGeom prst="rect">
            <a:avLst/>
          </a:prstGeom>
        </p:spPr>
      </p:pic>
      <p:pic>
        <p:nvPicPr>
          <p:cNvPr id="7" name="图片 6"/>
          <p:cNvPicPr>
            <a:picLocks noChangeAspect="1"/>
          </p:cNvPicPr>
          <p:nvPr/>
        </p:nvPicPr>
        <p:blipFill>
          <a:blip r:embed="rId5" cstate="print"/>
          <a:srcRect t="7410"/>
          <a:stretch>
            <a:fillRect/>
          </a:stretch>
        </p:blipFill>
        <p:spPr>
          <a:xfrm>
            <a:off x="4381024" y="3104515"/>
            <a:ext cx="2130266" cy="28282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descr="21a74e75126a44feb8928d992262c60e[1]"/>
          <p:cNvPicPr>
            <a:picLocks noChangeAspect="1"/>
          </p:cNvPicPr>
          <p:nvPr/>
        </p:nvPicPr>
        <p:blipFill>
          <a:blip r:embed="rId2" cstate="print"/>
          <a:stretch>
            <a:fillRect/>
          </a:stretch>
        </p:blipFill>
        <p:spPr>
          <a:xfrm>
            <a:off x="1047274" y="71756"/>
            <a:ext cx="7280434" cy="671385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descr="146755516186141369[1]"/>
          <p:cNvPicPr>
            <a:picLocks noChangeAspect="1"/>
          </p:cNvPicPr>
          <p:nvPr/>
        </p:nvPicPr>
        <p:blipFill>
          <a:blip r:embed="rId2" cstate="print"/>
          <a:stretch>
            <a:fillRect/>
          </a:stretch>
        </p:blipFill>
        <p:spPr>
          <a:xfrm>
            <a:off x="916782" y="50800"/>
            <a:ext cx="8119586" cy="6756400"/>
          </a:xfrm>
          <a:prstGeom prst="rect">
            <a:avLst/>
          </a:prstGeom>
        </p:spPr>
      </p:pic>
      <p:sp>
        <p:nvSpPr>
          <p:cNvPr id="4" name="文本框 3"/>
          <p:cNvSpPr txBox="1"/>
          <p:nvPr/>
        </p:nvSpPr>
        <p:spPr>
          <a:xfrm>
            <a:off x="1790700" y="2816860"/>
            <a:ext cx="464344" cy="1568450"/>
          </a:xfrm>
          <a:prstGeom prst="rect">
            <a:avLst/>
          </a:prstGeom>
          <a:noFill/>
        </p:spPr>
        <p:txBody>
          <a:bodyPr wrap="square" rtlCol="0">
            <a:spAutoFit/>
          </a:bodyPr>
          <a:lstStyle/>
          <a:p>
            <a:r>
              <a:rPr lang="zh-CN" altLang="en-US" sz="3200" b="1">
                <a:solidFill>
                  <a:schemeClr val="bg1"/>
                </a:solidFill>
              </a:rPr>
              <a:t>张春桥</a:t>
            </a:r>
          </a:p>
        </p:txBody>
      </p:sp>
      <p:sp>
        <p:nvSpPr>
          <p:cNvPr id="5" name="文本框 4"/>
          <p:cNvSpPr txBox="1"/>
          <p:nvPr/>
        </p:nvSpPr>
        <p:spPr>
          <a:xfrm>
            <a:off x="4035267" y="3495040"/>
            <a:ext cx="464344" cy="1568450"/>
          </a:xfrm>
          <a:prstGeom prst="rect">
            <a:avLst/>
          </a:prstGeom>
          <a:noFill/>
        </p:spPr>
        <p:txBody>
          <a:bodyPr wrap="square" rtlCol="0">
            <a:spAutoFit/>
          </a:bodyPr>
          <a:lstStyle/>
          <a:p>
            <a:r>
              <a:rPr lang="zh-CN" altLang="en-US" sz="3200" b="1">
                <a:solidFill>
                  <a:schemeClr val="bg1"/>
                </a:solidFill>
              </a:rPr>
              <a:t>王洪文</a:t>
            </a:r>
          </a:p>
        </p:txBody>
      </p:sp>
      <p:sp>
        <p:nvSpPr>
          <p:cNvPr id="6" name="文本框 5"/>
          <p:cNvSpPr txBox="1"/>
          <p:nvPr/>
        </p:nvSpPr>
        <p:spPr>
          <a:xfrm>
            <a:off x="6158389" y="3937000"/>
            <a:ext cx="464344" cy="1568450"/>
          </a:xfrm>
          <a:prstGeom prst="rect">
            <a:avLst/>
          </a:prstGeom>
          <a:noFill/>
        </p:spPr>
        <p:txBody>
          <a:bodyPr wrap="square" rtlCol="0">
            <a:spAutoFit/>
          </a:bodyPr>
          <a:lstStyle/>
          <a:p>
            <a:r>
              <a:rPr lang="zh-CN" altLang="en-US" sz="3200" b="1">
                <a:solidFill>
                  <a:schemeClr val="bg1"/>
                </a:solidFill>
              </a:rPr>
              <a:t>姚文元</a:t>
            </a:r>
          </a:p>
        </p:txBody>
      </p:sp>
      <p:sp>
        <p:nvSpPr>
          <p:cNvPr id="7" name="文本框 6"/>
          <p:cNvSpPr txBox="1"/>
          <p:nvPr/>
        </p:nvSpPr>
        <p:spPr>
          <a:xfrm>
            <a:off x="7395687" y="5092701"/>
            <a:ext cx="464344" cy="1076325"/>
          </a:xfrm>
          <a:prstGeom prst="rect">
            <a:avLst/>
          </a:prstGeom>
          <a:noFill/>
        </p:spPr>
        <p:txBody>
          <a:bodyPr wrap="square" rtlCol="0">
            <a:spAutoFit/>
          </a:bodyPr>
          <a:lstStyle/>
          <a:p>
            <a:r>
              <a:rPr lang="zh-CN" altLang="en-US" sz="3200" b="1">
                <a:solidFill>
                  <a:schemeClr val="bg1"/>
                </a:solidFill>
              </a:rPr>
              <a:t>江青</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5" name="图片 21508" descr="timg (13)"/>
          <p:cNvPicPr>
            <a:picLocks noChangeAspect="1"/>
          </p:cNvPicPr>
          <p:nvPr/>
        </p:nvPicPr>
        <p:blipFill>
          <a:blip r:embed="rId2" cstate="print"/>
          <a:stretch>
            <a:fillRect/>
          </a:stretch>
        </p:blipFill>
        <p:spPr>
          <a:xfrm>
            <a:off x="3597592" y="661671"/>
            <a:ext cx="5445443" cy="5446395"/>
          </a:xfrm>
          <a:prstGeom prst="rect">
            <a:avLst/>
          </a:prstGeom>
          <a:noFill/>
          <a:ln w="9525">
            <a:noFill/>
          </a:ln>
        </p:spPr>
      </p:pic>
      <p:pic>
        <p:nvPicPr>
          <p:cNvPr id="2" name="Picture 2" descr="C:\Users\Administrator\Desktop\timg.jpg"/>
          <p:cNvPicPr>
            <a:picLocks noChangeAspect="1" noChangeArrowheads="1"/>
          </p:cNvPicPr>
          <p:nvPr/>
        </p:nvPicPr>
        <p:blipFill>
          <a:blip r:embed="rId3" cstate="print"/>
          <a:srcRect/>
          <a:stretch>
            <a:fillRect/>
          </a:stretch>
        </p:blipFill>
        <p:spPr bwMode="auto">
          <a:xfrm>
            <a:off x="403384" y="661670"/>
            <a:ext cx="2992755" cy="546989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矩形 3"/>
          <p:cNvSpPr>
            <a:spLocks noChangeArrowheads="1"/>
          </p:cNvSpPr>
          <p:nvPr/>
        </p:nvSpPr>
        <p:spPr bwMode="auto">
          <a:xfrm>
            <a:off x="925830" y="368936"/>
            <a:ext cx="7636193" cy="2012859"/>
          </a:xfrm>
          <a:prstGeom prst="rect">
            <a:avLst/>
          </a:prstGeom>
          <a:noFill/>
          <a:ln w="9525">
            <a:noFill/>
            <a:miter lim="800000"/>
          </a:ln>
        </p:spPr>
        <p:txBody>
          <a:bodyPr wrap="square">
            <a:spAutoFit/>
          </a:bodyPr>
          <a:lstStyle/>
          <a:p>
            <a:pPr>
              <a:lnSpc>
                <a:spcPct val="130000"/>
              </a:lnSpc>
            </a:pPr>
            <a:r>
              <a:rPr lang="zh-CN" altLang="en-US" sz="3200" b="1">
                <a:latin typeface="楷体" panose="02010609060101010101" charset="-122"/>
                <a:ea typeface="楷体" panose="02010609060101010101" charset="-122"/>
                <a:cs typeface="楷体" panose="02010609060101010101" charset="-122"/>
              </a:rPr>
              <a:t>粉碎四人帮后，人们要求对“文化大革命”中的冤假错案进行平反，要求纠正“文化大革命”的错误。</a:t>
            </a:r>
          </a:p>
        </p:txBody>
      </p:sp>
      <p:pic>
        <p:nvPicPr>
          <p:cNvPr id="5" name="图片 4" descr="se30273790.jpg"/>
          <p:cNvPicPr>
            <a:picLocks noChangeAspect="1"/>
          </p:cNvPicPr>
          <p:nvPr/>
        </p:nvPicPr>
        <p:blipFill>
          <a:blip r:embed="rId2" cstate="print"/>
          <a:srcRect t="7341" b="2381"/>
          <a:stretch>
            <a:fillRect/>
          </a:stretch>
        </p:blipFill>
        <p:spPr>
          <a:xfrm>
            <a:off x="6174348" y="2140252"/>
            <a:ext cx="2715175" cy="4357718"/>
          </a:xfrm>
          <a:prstGeom prst="roundRect">
            <a:avLst>
              <a:gd name="adj" fmla="val 11778"/>
            </a:avLst>
          </a:prstGeom>
          <a:ln>
            <a:noFill/>
          </a:ln>
          <a:effectLst>
            <a:outerShdw blurRad="292100" dist="139700" dir="2700000" algn="tl" rotWithShape="0">
              <a:srgbClr val="333333">
                <a:alpha val="65000"/>
              </a:srgbClr>
            </a:outerShdw>
          </a:effectLst>
        </p:spPr>
      </p:pic>
      <p:sp>
        <p:nvSpPr>
          <p:cNvPr id="7" name="矩形 6"/>
          <p:cNvSpPr>
            <a:spLocks noChangeArrowheads="1"/>
          </p:cNvSpPr>
          <p:nvPr/>
        </p:nvSpPr>
        <p:spPr bwMode="auto">
          <a:xfrm>
            <a:off x="271463" y="2139950"/>
            <a:ext cx="5738336" cy="5410712"/>
          </a:xfrm>
          <a:prstGeom prst="rect">
            <a:avLst/>
          </a:prstGeom>
          <a:noFill/>
          <a:ln w="9525">
            <a:noFill/>
            <a:miter lim="800000"/>
          </a:ln>
        </p:spPr>
        <p:txBody>
          <a:bodyPr wrap="square">
            <a:spAutoFit/>
          </a:bodyPr>
          <a:lstStyle/>
          <a:p>
            <a:pPr>
              <a:lnSpc>
                <a:spcPct val="120000"/>
              </a:lnSpc>
            </a:pPr>
            <a:r>
              <a:rPr lang="zh-CN" altLang="en-US" sz="3600" b="1">
                <a:latin typeface="楷体" panose="02010609060101010101" charset="-122"/>
                <a:ea typeface="楷体" panose="02010609060101010101" charset="-122"/>
              </a:rPr>
              <a:t>文革结束后，全国各地都有人赴京上访。他们在文革中受到了种种不公正的待遇，上访高峰期，在北京守候者达数十万人，接待站无法应付，一些上访者只好露宿街头，在街头的餐馆里捡剩饭吃。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dissolv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11" name="图片 21510" descr="timg (14)"/>
          <p:cNvPicPr>
            <a:picLocks noChangeAspect="1"/>
          </p:cNvPicPr>
          <p:nvPr/>
        </p:nvPicPr>
        <p:blipFill>
          <a:blip r:embed="rId2" cstate="print"/>
          <a:srcRect t="2189" b="30113"/>
          <a:stretch>
            <a:fillRect/>
          </a:stretch>
        </p:blipFill>
        <p:spPr>
          <a:xfrm>
            <a:off x="2781300" y="-49530"/>
            <a:ext cx="5956935" cy="6957060"/>
          </a:xfrm>
          <a:prstGeom prst="rect">
            <a:avLst/>
          </a:prstGeom>
          <a:noFill/>
          <a:ln w="9525">
            <a:noFill/>
          </a:ln>
        </p:spPr>
      </p:pic>
      <p:sp>
        <p:nvSpPr>
          <p:cNvPr id="159750" name="文本框 21514"/>
          <p:cNvSpPr txBox="1"/>
          <p:nvPr/>
        </p:nvSpPr>
        <p:spPr>
          <a:xfrm>
            <a:off x="3351372" y="3941446"/>
            <a:ext cx="3564731" cy="829945"/>
          </a:xfrm>
          <a:prstGeom prst="rect">
            <a:avLst/>
          </a:prstGeom>
          <a:solidFill>
            <a:schemeClr val="tx1"/>
          </a:solidFill>
          <a:ln w="9525">
            <a:noFill/>
          </a:ln>
        </p:spPr>
        <p:txBody>
          <a:bodyPr anchor="t">
            <a:spAutoFit/>
          </a:bodyPr>
          <a:lstStyle/>
          <a:p>
            <a:pPr algn="ctr">
              <a:buFont typeface="Arial" panose="020B0604020202020204" pitchFamily="34" charset="0"/>
            </a:pPr>
            <a:r>
              <a:rPr lang="en-US" altLang="zh-CN" sz="4800" b="1" dirty="0">
                <a:solidFill>
                  <a:schemeClr val="bg1"/>
                </a:solidFill>
                <a:latin typeface="黑体" panose="02010609060101010101" pitchFamily="2" charset="-122"/>
                <a:ea typeface="黑体" panose="02010609060101010101" pitchFamily="2" charset="-122"/>
              </a:rPr>
              <a:t>“</a:t>
            </a:r>
            <a:r>
              <a:rPr lang="zh-CN" altLang="en-US" sz="4800" b="1" dirty="0">
                <a:solidFill>
                  <a:schemeClr val="bg1"/>
                </a:solidFill>
                <a:latin typeface="黑体" panose="02010609060101010101" pitchFamily="2" charset="-122"/>
                <a:ea typeface="黑体" panose="02010609060101010101" pitchFamily="2" charset="-122"/>
              </a:rPr>
              <a:t>两个凡是”</a:t>
            </a:r>
          </a:p>
        </p:txBody>
      </p:sp>
      <p:sp>
        <p:nvSpPr>
          <p:cNvPr id="2" name="圆角矩形标注 1"/>
          <p:cNvSpPr/>
          <p:nvPr/>
        </p:nvSpPr>
        <p:spPr>
          <a:xfrm>
            <a:off x="342424" y="2234565"/>
            <a:ext cx="2001203" cy="2123440"/>
          </a:xfrm>
          <a:prstGeom prst="wedgeRoundRectCallout">
            <a:avLst>
              <a:gd name="adj1" fmla="val 181746"/>
              <a:gd name="adj2" fmla="val -82745"/>
              <a:gd name="adj3" fmla="val 16667"/>
            </a:avLst>
          </a:prstGeom>
          <a:noFill/>
          <a:ln w="111125" cmpd="sng">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a:solidFill>
                  <a:srgbClr val="002060"/>
                </a:solidFill>
              </a:rPr>
              <a:t>1977</a:t>
            </a:r>
            <a:r>
              <a:rPr lang="zh-CN" altLang="en-US" sz="4400" b="1">
                <a:solidFill>
                  <a:srgbClr val="002060"/>
                </a:solidFill>
              </a:rPr>
              <a:t>年</a:t>
            </a:r>
            <a:r>
              <a:rPr lang="en-US" altLang="zh-CN" sz="4400" b="1">
                <a:solidFill>
                  <a:srgbClr val="002060"/>
                </a:solidFill>
              </a:rPr>
              <a:t>2</a:t>
            </a:r>
            <a:r>
              <a:rPr lang="zh-CN" altLang="en-US" sz="4400" b="1">
                <a:solidFill>
                  <a:srgbClr val="002060"/>
                </a:solidFill>
              </a:rPr>
              <a:t>月</a:t>
            </a:r>
            <a:r>
              <a:rPr lang="en-US" altLang="zh-CN" sz="4400" b="1">
                <a:solidFill>
                  <a:srgbClr val="002060"/>
                </a:solidFill>
              </a:rPr>
              <a:t>7</a:t>
            </a:r>
            <a:r>
              <a:rPr lang="zh-CN" altLang="en-US" sz="4400" b="1">
                <a:solidFill>
                  <a:srgbClr val="002060"/>
                </a:solidFill>
              </a:rPr>
              <a:t>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9750"/>
                                        </p:tgtEl>
                                        <p:attrNameLst>
                                          <p:attrName>style.visibility</p:attrName>
                                        </p:attrNameLst>
                                      </p:cBhvr>
                                      <p:to>
                                        <p:strVal val="visible"/>
                                      </p:to>
                                    </p:set>
                                    <p:animEffect transition="in" filter="fade">
                                      <p:cBhvr>
                                        <p:cTn id="12" dur="2000"/>
                                        <p:tgtEl>
                                          <p:spTgt spid="159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50" grpId="0" bldLvl="0" animBg="1"/>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主题3">
  <a:themeElements>
    <a:clrScheme name="9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9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0"/>
          </a:spcBef>
          <a:spcAft>
            <a:spcPct val="0"/>
          </a:spcAft>
          <a:buClrTx/>
          <a:buSzTx/>
          <a:buFontTx/>
          <a:buNone/>
          <a:tabLst/>
          <a:defRPr kumimoji="0" lang="zh-CN" altLang="en-US" sz="2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50000"/>
          </a:lnSpc>
          <a:spcBef>
            <a:spcPct val="0"/>
          </a:spcBef>
          <a:spcAft>
            <a:spcPct val="0"/>
          </a:spcAft>
          <a:buClrTx/>
          <a:buSzTx/>
          <a:buFontTx/>
          <a:buNone/>
          <a:tabLst/>
          <a:defRPr kumimoji="0" lang="zh-CN" altLang="en-US" sz="28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defRPr>
        </a:defPPr>
      </a:lstStyle>
    </a:lnDef>
  </a:objectDefaults>
  <a:extraClrSchemeLst>
    <a:extraClrScheme>
      <a:clrScheme name="9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TotalTime>
  <Words>2460</Words>
  <Application>Microsoft Office PowerPoint</Application>
  <PresentationFormat>On-screen Show (4:3)</PresentationFormat>
  <Paragraphs>136</Paragraphs>
  <Slides>31</Slides>
  <Notes>6</Notes>
  <HiddenSlides>0</HiddenSlides>
  <MMClips>0</MMClips>
  <ScaleCrop>false</ScaleCrop>
  <HeadingPairs>
    <vt:vector size="4" baseType="variant">
      <vt:variant>
        <vt:lpstr>Theme</vt:lpstr>
      </vt:variant>
      <vt:variant>
        <vt:i4>2</vt:i4>
      </vt:variant>
      <vt:variant>
        <vt:lpstr>Slide Titles</vt:lpstr>
      </vt:variant>
      <vt:variant>
        <vt:i4>31</vt:i4>
      </vt:variant>
    </vt:vector>
  </HeadingPairs>
  <TitlesOfParts>
    <vt:vector size="33" baseType="lpstr">
      <vt:lpstr>Office 主题</vt:lpstr>
      <vt:lpstr>主题3</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vector>
  </TitlesOfParts>
  <Manager/>
  <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
  <cp:keywords/>
  <dc:description/>
  <cp:lastModifiedBy>xbany</cp:lastModifiedBy>
  <cp:revision>1</cp:revision>
  <dcterms:created xsi:type="dcterms:W3CDTF">2019-05-26T13:04:22Z</dcterms:created>
  <dcterms:modified xsi:type="dcterms:W3CDTF">2019-06-23T07:28:47Z</dcterms:modified>
  <cp:category/>
</cp:coreProperties>
</file>