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33"/>
  </p:notesMasterIdLst>
  <p:sldIdLst>
    <p:sldId id="257" r:id="rId3"/>
    <p:sldId id="421" r:id="rId4"/>
    <p:sldId id="287" r:id="rId5"/>
    <p:sldId id="264" r:id="rId6"/>
    <p:sldId id="430" r:id="rId7"/>
    <p:sldId id="332" r:id="rId8"/>
    <p:sldId id="333" r:id="rId9"/>
    <p:sldId id="440" r:id="rId10"/>
    <p:sldId id="329" r:id="rId11"/>
    <p:sldId id="334" r:id="rId12"/>
    <p:sldId id="330" r:id="rId13"/>
    <p:sldId id="408" r:id="rId14"/>
    <p:sldId id="441" r:id="rId15"/>
    <p:sldId id="442" r:id="rId16"/>
    <p:sldId id="399" r:id="rId17"/>
    <p:sldId id="401" r:id="rId18"/>
    <p:sldId id="402" r:id="rId19"/>
    <p:sldId id="426" r:id="rId20"/>
    <p:sldId id="409" r:id="rId21"/>
    <p:sldId id="410" r:id="rId22"/>
    <p:sldId id="438" r:id="rId23"/>
    <p:sldId id="439" r:id="rId24"/>
    <p:sldId id="405" r:id="rId25"/>
    <p:sldId id="432" r:id="rId26"/>
    <p:sldId id="434" r:id="rId27"/>
    <p:sldId id="433" r:id="rId28"/>
    <p:sldId id="429" r:id="rId29"/>
    <p:sldId id="444" r:id="rId30"/>
    <p:sldId id="406" r:id="rId31"/>
    <p:sldId id="445" r:id="rId32"/>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DA06"/>
    <a:srgbClr val="990000"/>
    <a:srgbClr val="FF3300"/>
    <a:srgbClr val="CC0000"/>
    <a:srgbClr val="FF6600"/>
    <a:srgbClr val="CC3300"/>
    <a:srgbClr val="202020"/>
    <a:srgbClr val="323232"/>
    <a:srgbClr val="FF8D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69" autoAdjust="0"/>
    <p:restoredTop sz="94667" autoAdjust="0"/>
  </p:normalViewPr>
  <p:slideViewPr>
    <p:cSldViewPr snapToGrid="0">
      <p:cViewPr>
        <p:scale>
          <a:sx n="70" d="100"/>
          <a:sy n="70" d="100"/>
        </p:scale>
        <p:origin x="-894" y="-384"/>
      </p:cViewPr>
      <p:guideLst>
        <p:guide orient="horz" pos="2173"/>
        <p:guide pos="3817"/>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0DD8DDED-C272-46E1-9366-FE85DD256704}" type="datetimeFigureOut">
              <a:rPr lang="zh-CN" altLang="en-US" smtClean="0"/>
              <a:pPr/>
              <a:t>2019/5/31</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9EFFE8A9-065D-4416-85CB-BF20890E089B}" type="slidenum">
              <a:rPr lang="zh-CN" altLang="en-US" smtClean="0"/>
              <a:pPr/>
              <a:t>‹#›</a:t>
            </a:fld>
            <a:endParaRPr lang="zh-CN" altLang="en-US"/>
          </a:p>
        </p:txBody>
      </p:sp>
    </p:spTree>
    <p:extLst>
      <p:ext uri="{BB962C8B-B14F-4D97-AF65-F5344CB8AC3E}">
        <p14:creationId xmlns="" xmlns:p14="http://schemas.microsoft.com/office/powerpoint/2010/main" val="3773601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noTextEdit="1"/>
          </p:cNvSpPr>
          <p:nvPr>
            <p:ph type="sldImg" idx="4294967295"/>
          </p:nvPr>
        </p:nvSpPr>
        <p:spPr/>
      </p:sp>
      <p:sp>
        <p:nvSpPr>
          <p:cNvPr id="19458" name="备注占位符 2"/>
          <p:cNvSpPr>
            <a:spLocks noGrp="1" noChangeArrowheads="1"/>
          </p:cNvSpPr>
          <p:nvPr>
            <p:ph type="body" idx="4294967295"/>
          </p:nvPr>
        </p:nvSpPr>
        <p:spPr>
          <a:noFill/>
        </p:spPr>
        <p:txBody>
          <a:bodyPr/>
          <a:lstStyle/>
          <a:p>
            <a:pPr defTabSz="1157942">
              <a:spcBef>
                <a:spcPct val="0"/>
              </a:spcBef>
            </a:pPr>
            <a:endParaRPr lang="zh-CN" altLang="en-US" smtClean="0"/>
          </a:p>
        </p:txBody>
      </p:sp>
      <p:sp>
        <p:nvSpPr>
          <p:cNvPr id="19459" name="灯片编号占位符 3"/>
          <p:cNvSpPr txBox="1">
            <a:spLocks noGrp="1" noChangeArrowheads="1"/>
          </p:cNvSpPr>
          <p:nvPr/>
        </p:nvSpPr>
        <p:spPr bwMode="auto">
          <a:xfrm>
            <a:off x="4023992" y="9721106"/>
            <a:ext cx="3078427" cy="511731"/>
          </a:xfrm>
          <a:prstGeom prst="rect">
            <a:avLst/>
          </a:prstGeom>
          <a:noFill/>
          <a:ln w="9525">
            <a:noFill/>
            <a:miter lim="800000"/>
          </a:ln>
        </p:spPr>
        <p:txBody>
          <a:bodyPr lIns="99075" tIns="49538" rIns="99075" bIns="49538" anchor="b"/>
          <a:lstStyle/>
          <a:p>
            <a:pPr algn="r" defTabSz="1157942"/>
            <a:fld id="{DD663080-EA13-4660-A9B0-1474A5473679}" type="slidenum">
              <a:rPr lang="zh-CN" altLang="en-US" sz="1300">
                <a:latin typeface="Calibri" panose="020F0502020204030204" pitchFamily="34" charset="0"/>
              </a:rPr>
              <a:pPr algn="r" defTabSz="1157942"/>
              <a:t>2</a:t>
            </a:fld>
            <a:endParaRPr lang="en-US" altLang="zh-CN" sz="13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838200" y="3602355"/>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5"/>
            <a:ext cx="10515600" cy="5850255"/>
          </a:xfrm>
        </p:spPr>
        <p:txBody>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buClr>
                <a:schemeClr val="bg1"/>
              </a:buClr>
            </a:pPr>
            <a:endParaRPr lang="zh-CN" altLang="en-US" dirty="0">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buClr>
                <a:schemeClr val="bg1"/>
              </a:buClr>
            </a:pPr>
            <a:endParaRPr lang="zh-CN" altLang="en-US" dirty="0">
              <a:ea typeface="宋体" panose="02010600030101010101" pitchFamily="2" charset="-122"/>
            </a:endParaRPr>
          </a:p>
        </p:txBody>
      </p:sp>
      <p:sp>
        <p:nvSpPr>
          <p:cNvPr id="4" name="灯片编号占位符 3"/>
          <p:cNvSpPr>
            <a:spLocks noGrp="1"/>
          </p:cNvSpPr>
          <p:nvPr>
            <p:ph type="sldNum" sz="quarter" idx="12"/>
          </p:nvPr>
        </p:nvSpPr>
        <p:spPr/>
        <p:txBody>
          <a:bodyPr/>
          <a:lstStyle/>
          <a:p>
            <a:pPr lvl="0">
              <a:buClr>
                <a:schemeClr val="bg1"/>
              </a:buClr>
            </a:pPr>
            <a:fld id="{9A0DB2DC-4C9A-4742-B13C-FB6460FD3503}" type="slidenum">
              <a:rPr lang="zh-CN" altLang="en-US" dirty="0">
                <a:ea typeface="宋体" panose="02010600030101010101" pitchFamily="2" charset="-122"/>
              </a:rPr>
              <a:pPr lvl="0">
                <a:buClr>
                  <a:schemeClr val="bg1"/>
                </a:buClr>
              </a:pPr>
              <a:t>‹#›</a:t>
            </a:fld>
            <a:endParaRPr lang="zh-CN" altLang="en-US"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838200" y="3602355"/>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702435"/>
            <a:ext cx="10515600" cy="4474845"/>
          </a:xfrm>
        </p:spPr>
        <p:txBody>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722120"/>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470" y="1482090"/>
            <a:ext cx="5220970"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838200" y="2368550"/>
            <a:ext cx="5222240" cy="3820795"/>
          </a:xfrm>
        </p:spPr>
        <p:txBody>
          <a:bodyPr/>
          <a:lstStyle>
            <a:lvl1pPr>
              <a:defRPr sz="28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655" y="1482090"/>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655" y="2368550"/>
            <a:ext cx="5097145" cy="3820795"/>
          </a:xfrm>
        </p:spPr>
        <p:txBody>
          <a:bodyPr/>
          <a:lstStyle>
            <a:lvl1pPr>
              <a:defRPr sz="28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700"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5" y="457200"/>
            <a:ext cx="4392295" cy="1055370"/>
          </a:xfrm>
        </p:spPr>
        <p:txBody>
          <a:bodyPr anchor="b"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7349490"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702435"/>
            <a:ext cx="10515600" cy="4474845"/>
          </a:xfrm>
        </p:spPr>
        <p:txBody>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5"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409575"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7"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5"/>
            <a:ext cx="10515600" cy="5850255"/>
          </a:xfrm>
        </p:spPr>
        <p:txBody>
          <a:bodyPr/>
          <a:lstStyle>
            <a:lvl2pPr>
              <a:defRPr/>
            </a:lvl2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buClr>
                <a:prstClr val="white"/>
              </a:buClr>
            </a:pPr>
            <a:endParaRPr lang="zh-CN" altLang="en-US" dirty="0">
              <a:solidFill>
                <a:prstClr val="black">
                  <a:tint val="75000"/>
                </a:prstClr>
              </a:solidFill>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nvPr>
        </p:nvSpPr>
        <p:spPr/>
        <p:txBody>
          <a:bodyPr/>
          <a:lstStyle/>
          <a:p>
            <a:pPr>
              <a:buClr>
                <a:prstClr val="white"/>
              </a:buClr>
            </a:pPr>
            <a:endParaRPr lang="zh-CN" altLang="en-US" dirty="0">
              <a:solidFill>
                <a:prstClr val="black">
                  <a:tint val="75000"/>
                </a:prstClr>
              </a:solidFill>
              <a:ea typeface="宋体" panose="02010600030101010101" pitchFamily="2" charset="-122"/>
            </a:endParaRPr>
          </a:p>
        </p:txBody>
      </p:sp>
      <p:sp>
        <p:nvSpPr>
          <p:cNvPr id="4" name="灯片编号占位符 3"/>
          <p:cNvSpPr>
            <a:spLocks noGrp="1"/>
          </p:cNvSpPr>
          <p:nvPr>
            <p:ph type="sldNum" sz="quarter" idx="12"/>
          </p:nvPr>
        </p:nvSpPr>
        <p:spPr/>
        <p:txBody>
          <a:bodyPr/>
          <a:lstStyle/>
          <a:p>
            <a:pPr>
              <a:buClr>
                <a:prstClr val="white"/>
              </a:buClr>
            </a:pPr>
            <a:fld id="{9A0DB2DC-4C9A-4742-B13C-FB6460FD3503}" type="slidenum">
              <a:rPr lang="zh-CN" altLang="en-US" dirty="0">
                <a:solidFill>
                  <a:prstClr val="black">
                    <a:tint val="75000"/>
                  </a:prstClr>
                </a:solidFill>
                <a:ea typeface="宋体" panose="02010600030101010101" pitchFamily="2" charset="-122"/>
              </a:rPr>
              <a:pPr>
                <a:buClr>
                  <a:prstClr val="white"/>
                </a:buClr>
              </a:pPr>
              <a:t>‹#›</a:t>
            </a:fld>
            <a:endParaRPr lang="zh-CN" altLang="en-US" dirty="0">
              <a:solidFill>
                <a:prstClr val="black">
                  <a:tint val="75000"/>
                </a:prstClr>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722120"/>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2019/5/31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470" y="1482090"/>
            <a:ext cx="5220970"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838200" y="2368550"/>
            <a:ext cx="5222240" cy="3820795"/>
          </a:xfrm>
        </p:spPr>
        <p:txBody>
          <a:bodyPr/>
          <a:lstStyle>
            <a:lvl1pPr>
              <a:defRPr sz="28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655" y="1482090"/>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655" y="2368550"/>
            <a:ext cx="5097145" cy="3820795"/>
          </a:xfrm>
        </p:spPr>
        <p:txBody>
          <a:bodyPr/>
          <a:lstStyle>
            <a:lvl1pPr>
              <a:defRPr sz="2800"/>
            </a:lvl1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2019/5/31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700"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5" y="457200"/>
            <a:ext cx="4392295" cy="1055370"/>
          </a:xfrm>
        </p:spPr>
        <p:txBody>
          <a:bodyPr anchor="b"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7349490"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2019/5/31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5"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409575"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2019/5/31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
        <p:nvSpPr>
          <p:cNvPr id="3"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7"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alphaModFix amt="22000"/>
            <a:lum/>
          </a:blip>
          <a:srcRect/>
          <a:stretch>
            <a:fillRect t="-25000" b="-2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a:effectLst>
            <a:outerShdw blurRad="88900" dist="101600" dir="5400000" algn="ctr" rotWithShape="0">
              <a:srgbClr val="000000">
                <a:alpha val="2000"/>
              </a:srgbClr>
            </a:outerShdw>
          </a:effectLst>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Light" panose="020B0502040204020203" charset="-122"/>
                <a:ea typeface="微软雅黑 Light" panose="020B0502040204020203" charset="-122"/>
              </a:defRPr>
            </a:lvl1pPr>
          </a:lstStyle>
          <a:p>
            <a:fld id="{82F288E0-7875-42C4-84C8-98DBBD3BF4D2}" type="datetimeFigureOut">
              <a:rPr lang="zh-CN" altLang="en-US" smtClean="0"/>
              <a:pPr/>
              <a:t>2019/5/31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Light" panose="020B0502040204020203" charset="-122"/>
                <a:ea typeface="微软雅黑 Light" panose="020B0502040204020203"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Light" panose="020B0502040204020203" charset="-122"/>
                <a:ea typeface="微软雅黑 Light" panose="020B0502040204020203" charset="-122"/>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xStyles>
    <p:titleStyle>
      <a:lvl1pPr algn="l" defTabSz="914400" rtl="0" eaLnBrk="1" latinLnBrk="0" hangingPunct="1">
        <a:lnSpc>
          <a:spcPct val="90000"/>
        </a:lnSpc>
        <a:spcBef>
          <a:spcPct val="0"/>
        </a:spcBef>
        <a:buNone/>
        <a:defRPr sz="4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alphaModFix amt="22000"/>
            <a:lum/>
          </a:blip>
          <a:srcRect/>
          <a:stretch>
            <a:fillRect t="-25000" b="-2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a:effectLst>
            <a:outerShdw blurRad="88900" dist="101600" dir="5400000" algn="ctr" rotWithShape="0">
              <a:srgbClr val="000000">
                <a:alpha val="2000"/>
              </a:srgbClr>
            </a:outerShdw>
          </a:effectLst>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Light" panose="020B0502040204020203" charset="-122"/>
                <a:ea typeface="微软雅黑 Light" panose="020B0502040204020203" charset="-122"/>
              </a:defRPr>
            </a:lvl1pPr>
          </a:lstStyle>
          <a:p>
            <a:fld id="{82F288E0-7875-42C4-84C8-98DBBD3BF4D2}" type="datetimeFigureOut">
              <a:rPr lang="zh-CN" altLang="en-US" smtClean="0">
                <a:solidFill>
                  <a:prstClr val="black">
                    <a:tint val="75000"/>
                  </a:prstClr>
                </a:solidFill>
              </a:rPr>
              <a:pPr/>
              <a:t>2019/5/31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Light" panose="020B0502040204020203" charset="-122"/>
                <a:ea typeface="微软雅黑 Light" panose="020B0502040204020203"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Light" panose="020B0502040204020203" charset="-122"/>
                <a:ea typeface="微软雅黑 Light" panose="020B0502040204020203" charset="-122"/>
              </a:defRPr>
            </a:lvl1p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xStyles>
    <p:titleStyle>
      <a:lvl1pPr algn="l" defTabSz="914400" rtl="0" eaLnBrk="1" latinLnBrk="0" hangingPunct="1">
        <a:lnSpc>
          <a:spcPct val="90000"/>
        </a:lnSpc>
        <a:spcBef>
          <a:spcPct val="0"/>
        </a:spcBef>
        <a:buNone/>
        <a:defRPr sz="4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audio" Target="file:///C:\Users\Administrator\Desktop\&#29579;&#20029;&#36798;%20-%20&#20849;&#22278;&#20013;&#22269;&#26790;%2000_00_18-00_01_46.mp3" TargetMode="Externa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ctrTitle"/>
          </p:nvPr>
        </p:nvSpPr>
        <p:spPr>
          <a:xfrm>
            <a:off x="1048191" y="2565503"/>
            <a:ext cx="10130449" cy="1773773"/>
          </a:xfrm>
          <a:solidFill>
            <a:srgbClr val="FFFF00"/>
          </a:solidFill>
          <a:ln>
            <a:noFill/>
          </a:ln>
          <a:effectLst>
            <a:outerShdw blurRad="88900" dist="101600" dir="5400000" algn="ctr" rotWithShape="0">
              <a:srgbClr val="000000">
                <a:alpha val="2000"/>
              </a:srgbClr>
            </a:outerShdw>
            <a:softEdge rad="317500"/>
          </a:effectLst>
        </p:spPr>
        <p:txBody>
          <a:bodyPr anchor="ctr">
            <a:noAutofit/>
          </a:bodyPr>
          <a:lstStyle/>
          <a:p>
            <a:r>
              <a:rPr lang="zh-CN" altLang="en-US" sz="6600" b="1" dirty="0" smtClean="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为</a:t>
            </a:r>
            <a:r>
              <a:rPr lang="zh-CN" altLang="en-US" sz="6600" b="1" dirty="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实现中国梦而努力奋斗</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stretch>
            <a:fillRect/>
          </a:stretch>
        </p:blipFill>
        <p:spPr>
          <a:xfrm>
            <a:off x="96146" y="113665"/>
            <a:ext cx="11929110" cy="6673215"/>
          </a:xfrm>
          <a:prstGeom prst="rect">
            <a:avLst/>
          </a:prstGeom>
        </p:spPr>
      </p:pic>
      <p:pic>
        <p:nvPicPr>
          <p:cNvPr id="18" name="图片 17" descr="timg (3)"/>
          <p:cNvPicPr>
            <a:picLocks noChangeAspect="1"/>
          </p:cNvPicPr>
          <p:nvPr/>
        </p:nvPicPr>
        <p:blipFill>
          <a:blip r:embed="rId3" cstate="print"/>
          <a:stretch>
            <a:fillRect/>
          </a:stretch>
        </p:blipFill>
        <p:spPr>
          <a:xfrm>
            <a:off x="253763" y="907901"/>
            <a:ext cx="6506210" cy="5367655"/>
          </a:xfrm>
          <a:prstGeom prst="rect">
            <a:avLst/>
          </a:prstGeom>
        </p:spPr>
      </p:pic>
      <p:pic>
        <p:nvPicPr>
          <p:cNvPr id="4" name="图片 3"/>
          <p:cNvPicPr>
            <a:picLocks noChangeAspect="1"/>
          </p:cNvPicPr>
          <p:nvPr/>
        </p:nvPicPr>
        <p:blipFill>
          <a:blip r:embed="rId4" cstate="print"/>
          <a:stretch>
            <a:fillRect/>
          </a:stretch>
        </p:blipFill>
        <p:spPr>
          <a:xfrm>
            <a:off x="7596133" y="790358"/>
            <a:ext cx="4180205" cy="3771900"/>
          </a:xfrm>
          <a:prstGeom prst="rect">
            <a:avLst/>
          </a:prstGeom>
        </p:spPr>
      </p:pic>
      <p:pic>
        <p:nvPicPr>
          <p:cNvPr id="2" name="图片 1"/>
          <p:cNvPicPr>
            <a:picLocks noChangeAspect="1"/>
          </p:cNvPicPr>
          <p:nvPr/>
        </p:nvPicPr>
        <p:blipFill>
          <a:blip r:embed="rId5" cstate="print"/>
          <a:stretch>
            <a:fillRect/>
          </a:stretch>
        </p:blipFill>
        <p:spPr>
          <a:xfrm>
            <a:off x="194441" y="855576"/>
            <a:ext cx="11792607" cy="5734410"/>
          </a:xfrm>
          <a:prstGeom prst="rect">
            <a:avLst/>
          </a:prstGeom>
        </p:spPr>
      </p:pic>
      <p:sp>
        <p:nvSpPr>
          <p:cNvPr id="7" name="矩形 6"/>
          <p:cNvSpPr/>
          <p:nvPr/>
        </p:nvSpPr>
        <p:spPr>
          <a:xfrm>
            <a:off x="163773" y="187498"/>
            <a:ext cx="11612565" cy="707886"/>
          </a:xfrm>
          <a:prstGeom prst="rect">
            <a:avLst/>
          </a:prstGeom>
          <a:solidFill>
            <a:srgbClr val="C00000"/>
          </a:solidFill>
          <a:ln>
            <a:noFill/>
          </a:ln>
        </p:spPr>
        <p:txBody>
          <a:bodyPr wrap="square" rtlCol="0" anchor="t">
            <a:spAutoFit/>
          </a:bodyPr>
          <a:lstStyle/>
          <a:p>
            <a:pPr algn="ctr"/>
            <a:r>
              <a:rPr lang="zh-CN" altLang="en-US" sz="4000" b="1" dirty="0">
                <a:solidFill>
                  <a:srgbClr val="FFFF00"/>
                </a:solidFill>
                <a:effectLst>
                  <a:reflection blurRad="6350" stA="53000" endA="300" endPos="35500" dir="5400000" sy="-90000" algn="bl" rotWithShape="0"/>
                </a:effectLst>
              </a:rPr>
              <a:t>全面从严治</a:t>
            </a:r>
            <a:r>
              <a:rPr lang="zh-CN" altLang="en-US" sz="4000" b="1" dirty="0" smtClean="0">
                <a:solidFill>
                  <a:srgbClr val="FFFF00"/>
                </a:solidFill>
                <a:effectLst>
                  <a:reflection blurRad="6350" stA="53000" endA="300" endPos="35500" dir="5400000" sy="-90000" algn="bl" rotWithShape="0"/>
                </a:effectLst>
              </a:rPr>
              <a:t>党</a:t>
            </a:r>
            <a:r>
              <a:rPr lang="en-US" altLang="zh-CN" sz="4000" b="1" dirty="0" smtClean="0">
                <a:solidFill>
                  <a:srgbClr val="FFFF00"/>
                </a:solidFill>
                <a:effectLst>
                  <a:reflection blurRad="6350" stA="53000" endA="300" endPos="35500" dir="5400000" sy="-90000" algn="bl" rotWithShape="0"/>
                </a:effectLst>
              </a:rPr>
              <a:t>——</a:t>
            </a:r>
            <a:r>
              <a:rPr lang="zh-CN" altLang="en-US" sz="4000" b="1" dirty="0" smtClean="0">
                <a:solidFill>
                  <a:srgbClr val="FFFF00"/>
                </a:solidFill>
                <a:effectLst>
                  <a:reflection blurRad="6350" stA="53000" endA="300" endPos="35500" dir="5400000" sy="-90000" algn="bl" rotWithShape="0"/>
                </a:effectLst>
              </a:rPr>
              <a:t>党风廉政建设，反腐败斗争</a:t>
            </a:r>
            <a:endParaRPr lang="zh-CN" altLang="en-US" sz="4000" b="1" dirty="0">
              <a:solidFill>
                <a:srgbClr val="FFFF00"/>
              </a:solidFill>
              <a:effectLst>
                <a:reflection blurRad="6350" stA="53000" endA="300" endPos="35500" dir="5400000" sy="-90000" algn="bl" rotWithShape="0"/>
              </a:effectLst>
            </a:endParaRPr>
          </a:p>
        </p:txBody>
      </p:sp>
      <p:sp>
        <p:nvSpPr>
          <p:cNvPr id="16" name="矩形 15"/>
          <p:cNvSpPr/>
          <p:nvPr/>
        </p:nvSpPr>
        <p:spPr>
          <a:xfrm>
            <a:off x="47298" y="5976358"/>
            <a:ext cx="5233035" cy="645160"/>
          </a:xfrm>
          <a:prstGeom prst="rect">
            <a:avLst/>
          </a:prstGeom>
          <a:solidFill>
            <a:srgbClr val="FFFF00"/>
          </a:solidFill>
          <a:ln>
            <a:noFill/>
          </a:ln>
        </p:spPr>
        <p:txBody>
          <a:bodyPr wrap="none" rtlCol="0" anchor="t">
            <a:spAutoFit/>
          </a:bodyPr>
          <a:lstStyle/>
          <a:p>
            <a:pPr algn="ctr"/>
            <a:r>
              <a:rPr lang="zh-CN" altLang="en-US" sz="3600" b="1" dirty="0">
                <a:solidFill>
                  <a:srgbClr val="FF0000"/>
                </a:solidFill>
                <a:effectLst>
                  <a:reflection blurRad="6350" stA="53000" endA="300" endPos="35500" dir="5400000" sy="-90000" algn="bl" rotWithShape="0"/>
                </a:effectLst>
                <a:latin typeface="黑体" pitchFamily="49" charset="-122"/>
                <a:ea typeface="黑体" pitchFamily="49" charset="-122"/>
              </a:rPr>
              <a:t>将权力关进制度的笼子里</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80">
                                          <p:stCondLst>
                                            <p:cond delay="0"/>
                                          </p:stCondLst>
                                        </p:cTn>
                                        <p:tgtEl>
                                          <p:spTgt spid="4"/>
                                        </p:tgtEl>
                                      </p:cBhvr>
                                    </p:animEffect>
                                    <p:anim calcmode="lin" valueType="num">
                                      <p:cBhvr>
                                        <p:cTn id="15"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0" dur="26">
                                          <p:stCondLst>
                                            <p:cond delay="650"/>
                                          </p:stCondLst>
                                        </p:cTn>
                                        <p:tgtEl>
                                          <p:spTgt spid="4"/>
                                        </p:tgtEl>
                                      </p:cBhvr>
                                      <p:to x="100000" y="60000"/>
                                    </p:animScale>
                                    <p:animScale>
                                      <p:cBhvr>
                                        <p:cTn id="21" dur="166" decel="50000">
                                          <p:stCondLst>
                                            <p:cond delay="676"/>
                                          </p:stCondLst>
                                        </p:cTn>
                                        <p:tgtEl>
                                          <p:spTgt spid="4"/>
                                        </p:tgtEl>
                                      </p:cBhvr>
                                      <p:to x="100000" y="100000"/>
                                    </p:animScale>
                                    <p:animScale>
                                      <p:cBhvr>
                                        <p:cTn id="22" dur="26">
                                          <p:stCondLst>
                                            <p:cond delay="1312"/>
                                          </p:stCondLst>
                                        </p:cTn>
                                        <p:tgtEl>
                                          <p:spTgt spid="4"/>
                                        </p:tgtEl>
                                      </p:cBhvr>
                                      <p:to x="100000" y="80000"/>
                                    </p:animScale>
                                    <p:animScale>
                                      <p:cBhvr>
                                        <p:cTn id="23" dur="166" decel="50000">
                                          <p:stCondLst>
                                            <p:cond delay="1338"/>
                                          </p:stCondLst>
                                        </p:cTn>
                                        <p:tgtEl>
                                          <p:spTgt spid="4"/>
                                        </p:tgtEl>
                                      </p:cBhvr>
                                      <p:to x="100000" y="100000"/>
                                    </p:animScale>
                                    <p:animScale>
                                      <p:cBhvr>
                                        <p:cTn id="24" dur="26">
                                          <p:stCondLst>
                                            <p:cond delay="1642"/>
                                          </p:stCondLst>
                                        </p:cTn>
                                        <p:tgtEl>
                                          <p:spTgt spid="4"/>
                                        </p:tgtEl>
                                      </p:cBhvr>
                                      <p:to x="100000" y="90000"/>
                                    </p:animScale>
                                    <p:animScale>
                                      <p:cBhvr>
                                        <p:cTn id="25" dur="166" decel="50000">
                                          <p:stCondLst>
                                            <p:cond delay="1668"/>
                                          </p:stCondLst>
                                        </p:cTn>
                                        <p:tgtEl>
                                          <p:spTgt spid="4"/>
                                        </p:tgtEl>
                                      </p:cBhvr>
                                      <p:to x="100000" y="100000"/>
                                    </p:animScale>
                                    <p:animScale>
                                      <p:cBhvr>
                                        <p:cTn id="26" dur="26">
                                          <p:stCondLst>
                                            <p:cond delay="1808"/>
                                          </p:stCondLst>
                                        </p:cTn>
                                        <p:tgtEl>
                                          <p:spTgt spid="4"/>
                                        </p:tgtEl>
                                      </p:cBhvr>
                                      <p:to x="100000" y="95000"/>
                                    </p:animScale>
                                    <p:animScale>
                                      <p:cBhvr>
                                        <p:cTn id="27" dur="166" decel="50000">
                                          <p:stCondLst>
                                            <p:cond delay="1834"/>
                                          </p:stCondLst>
                                        </p:cTn>
                                        <p:tgtEl>
                                          <p:spTgt spid="4"/>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downLeft)">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189186" y="107160"/>
            <a:ext cx="11850285" cy="6629120"/>
          </a:xfrm>
          <a:prstGeom prst="rect">
            <a:avLst/>
          </a:prstGeom>
        </p:spPr>
      </p:pic>
      <p:sp>
        <p:nvSpPr>
          <p:cNvPr id="2" name="标题 1"/>
          <p:cNvSpPr>
            <a:spLocks noGrp="1"/>
          </p:cNvSpPr>
          <p:nvPr>
            <p:ph type="title"/>
          </p:nvPr>
        </p:nvSpPr>
        <p:spPr>
          <a:xfrm>
            <a:off x="411393" y="961695"/>
            <a:ext cx="10520463" cy="780536"/>
          </a:xfrm>
          <a:solidFill>
            <a:schemeClr val="accent6">
              <a:lumMod val="75000"/>
            </a:schemeClr>
          </a:solidFill>
        </p:spPr>
        <p:txBody>
          <a:bodyPr anchor="ctr">
            <a:normAutofit fontScale="90000"/>
          </a:bodyPr>
          <a:lstStyle/>
          <a:p>
            <a:r>
              <a:rPr lang="zh-CN" altLang="en-US" b="1" dirty="0">
                <a:solidFill>
                  <a:srgbClr val="FFFF00"/>
                </a:solidFill>
              </a:rPr>
              <a:t>四个全面战略布局</a:t>
            </a:r>
            <a:r>
              <a:rPr lang="zh-CN" altLang="en-US" b="1" dirty="0" smtClean="0">
                <a:solidFill>
                  <a:srgbClr val="FFFF00"/>
                </a:solidFill>
              </a:rPr>
              <a:t>的重要意义</a:t>
            </a:r>
            <a:r>
              <a:rPr lang="zh-CN" altLang="en-US" sz="2700" b="1" dirty="0" smtClean="0">
                <a:solidFill>
                  <a:schemeClr val="tx1"/>
                </a:solidFill>
                <a:sym typeface="Wingdings" pitchFamily="2" charset="2"/>
              </a:rPr>
              <a:t>（</a:t>
            </a:r>
            <a:r>
              <a:rPr lang="zh-CN" altLang="en-US" sz="2700" b="1" dirty="0" smtClean="0">
                <a:solidFill>
                  <a:schemeClr val="bg2"/>
                </a:solidFill>
              </a:rPr>
              <a:t>结合材料和课本</a:t>
            </a:r>
            <a:r>
              <a:rPr lang="en-US" altLang="zh-CN" sz="2700" b="1" dirty="0" smtClean="0">
                <a:solidFill>
                  <a:schemeClr val="bg2"/>
                </a:solidFill>
              </a:rPr>
              <a:t>55</a:t>
            </a:r>
            <a:r>
              <a:rPr lang="zh-CN" altLang="en-US" sz="2700" b="1" dirty="0" smtClean="0">
                <a:solidFill>
                  <a:schemeClr val="bg2"/>
                </a:solidFill>
              </a:rPr>
              <a:t>页第三段</a:t>
            </a:r>
            <a:r>
              <a:rPr lang="zh-CN" altLang="en-US" sz="2700" b="1" dirty="0" smtClean="0">
                <a:solidFill>
                  <a:schemeClr val="tx1"/>
                </a:solidFill>
              </a:rPr>
              <a:t>）</a:t>
            </a:r>
            <a:endParaRPr lang="zh-CN" altLang="en-US" b="1" dirty="0">
              <a:solidFill>
                <a:schemeClr val="tx1"/>
              </a:solidFill>
            </a:endParaRPr>
          </a:p>
        </p:txBody>
      </p:sp>
      <p:sp>
        <p:nvSpPr>
          <p:cNvPr id="3" name="内容占位符 2"/>
          <p:cNvSpPr>
            <a:spLocks noGrp="1"/>
          </p:cNvSpPr>
          <p:nvPr>
            <p:ph idx="1"/>
          </p:nvPr>
        </p:nvSpPr>
        <p:spPr>
          <a:xfrm>
            <a:off x="694888" y="4067503"/>
            <a:ext cx="10624754" cy="1718441"/>
          </a:xfrm>
          <a:solidFill>
            <a:schemeClr val="accent5">
              <a:lumMod val="20000"/>
              <a:lumOff val="80000"/>
            </a:schemeClr>
          </a:solidFill>
          <a:effectLst>
            <a:softEdge rad="127000"/>
          </a:effectLst>
        </p:spPr>
        <p:txBody>
          <a:bodyPr anchor="ctr">
            <a:normAutofit/>
          </a:bodyPr>
          <a:lstStyle/>
          <a:p>
            <a:pPr marL="0" indent="0">
              <a:buNone/>
            </a:pPr>
            <a:r>
              <a:rPr lang="en-US" altLang="zh-CN" sz="3200" b="1" dirty="0" smtClean="0">
                <a:solidFill>
                  <a:srgbClr val="FF0000"/>
                </a:solidFill>
              </a:rPr>
              <a:t>·</a:t>
            </a:r>
            <a:r>
              <a:rPr lang="zh-CN" altLang="en-US" sz="3200" b="1" dirty="0" smtClean="0">
                <a:solidFill>
                  <a:srgbClr val="FF0000"/>
                </a:solidFill>
              </a:rPr>
              <a:t>新</a:t>
            </a:r>
            <a:r>
              <a:rPr lang="zh-CN" altLang="en-US" sz="3200" b="1" dirty="0">
                <a:solidFill>
                  <a:srgbClr val="FF0000"/>
                </a:solidFill>
              </a:rPr>
              <a:t>形势下中国共产党治国理政的总方略</a:t>
            </a:r>
            <a:r>
              <a:rPr lang="zh-CN" altLang="en-US" sz="3200" b="1" dirty="0" smtClean="0">
                <a:solidFill>
                  <a:srgbClr val="FF0000"/>
                </a:solidFill>
              </a:rPr>
              <a:t>，</a:t>
            </a:r>
            <a:endParaRPr lang="en-US" altLang="zh-CN" sz="3200" b="1" dirty="0" smtClean="0">
              <a:solidFill>
                <a:srgbClr val="FF0000"/>
              </a:solidFill>
            </a:endParaRPr>
          </a:p>
          <a:p>
            <a:pPr marL="0" indent="0">
              <a:buNone/>
            </a:pPr>
            <a:r>
              <a:rPr lang="en-US" altLang="zh-CN" sz="3200" b="1" dirty="0" smtClean="0">
                <a:solidFill>
                  <a:srgbClr val="FF0000"/>
                </a:solidFill>
              </a:rPr>
              <a:t>·</a:t>
            </a:r>
            <a:r>
              <a:rPr lang="zh-CN" altLang="en-US" sz="3200" b="1" dirty="0" smtClean="0">
                <a:solidFill>
                  <a:srgbClr val="FF0000"/>
                </a:solidFill>
              </a:rPr>
              <a:t>实现</a:t>
            </a:r>
            <a:r>
              <a:rPr lang="zh-CN" altLang="en-US" sz="3200" b="1" dirty="0">
                <a:solidFill>
                  <a:srgbClr val="FF0000"/>
                </a:solidFill>
              </a:rPr>
              <a:t>中华民族</a:t>
            </a:r>
            <a:r>
              <a:rPr lang="zh-CN" altLang="en-US" sz="3200" b="1" dirty="0" smtClean="0">
                <a:solidFill>
                  <a:srgbClr val="FF0000"/>
                </a:solidFill>
              </a:rPr>
              <a:t>伟大</a:t>
            </a:r>
            <a:r>
              <a:rPr lang="en-US" altLang="zh-CN" sz="3200" b="1" dirty="0" smtClean="0">
                <a:solidFill>
                  <a:srgbClr val="FF0000"/>
                </a:solidFill>
              </a:rPr>
              <a:t> </a:t>
            </a:r>
            <a:r>
              <a:rPr lang="zh-CN" altLang="en-US" sz="3200" b="1" dirty="0" smtClean="0">
                <a:solidFill>
                  <a:srgbClr val="FF0000"/>
                </a:solidFill>
              </a:rPr>
              <a:t>复兴</a:t>
            </a:r>
            <a:r>
              <a:rPr lang="zh-CN" altLang="en-US" sz="3200" b="1" dirty="0">
                <a:solidFill>
                  <a:srgbClr val="FF0000"/>
                </a:solidFill>
              </a:rPr>
              <a:t>的中国梦的理论指导和行动指南。</a:t>
            </a:r>
          </a:p>
        </p:txBody>
      </p:sp>
      <p:sp>
        <p:nvSpPr>
          <p:cNvPr id="4" name="文本框 3"/>
          <p:cNvSpPr txBox="1"/>
          <p:nvPr/>
        </p:nvSpPr>
        <p:spPr>
          <a:xfrm>
            <a:off x="430311" y="1868674"/>
            <a:ext cx="11142980" cy="1930337"/>
          </a:xfrm>
          <a:prstGeom prst="rect">
            <a:avLst/>
          </a:prstGeom>
          <a:noFill/>
        </p:spPr>
        <p:txBody>
          <a:bodyPr wrap="square" rtlCol="0" anchor="t">
            <a:spAutoFit/>
          </a:bodyPr>
          <a:lstStyle/>
          <a:p>
            <a:pPr>
              <a:lnSpc>
                <a:spcPct val="150000"/>
              </a:lnSpc>
            </a:pPr>
            <a:r>
              <a:rPr lang="zh-CN" altLang="en-US" sz="2800" b="1" dirty="0" smtClean="0">
                <a:solidFill>
                  <a:srgbClr val="FF0000"/>
                </a:solidFill>
                <a:latin typeface="黑体" panose="02010609060101010101" charset="-122"/>
                <a:ea typeface="黑体" panose="02010609060101010101" charset="-122"/>
              </a:rPr>
              <a:t>材料：</a:t>
            </a:r>
            <a:r>
              <a:rPr lang="zh-CN" altLang="en-US" sz="2800" b="1" dirty="0">
                <a:solidFill>
                  <a:schemeClr val="tx1"/>
                </a:solidFill>
                <a:latin typeface="黑体" panose="02010609060101010101" charset="-122"/>
                <a:ea typeface="黑体" panose="02010609060101010101" charset="-122"/>
              </a:rPr>
              <a:t>“四个全面”的提出，使当前和今后一个时期，党和国家各项工作关键环节、重点领域、主攻方向更加清晰，内在逻辑更加严密</a:t>
            </a:r>
            <a:r>
              <a:rPr lang="zh-CN" altLang="en-US" sz="2800" b="1" dirty="0" smtClean="0">
                <a:solidFill>
                  <a:schemeClr val="tx1"/>
                </a:solidFill>
                <a:latin typeface="黑体" panose="02010609060101010101" charset="-122"/>
                <a:ea typeface="黑体" panose="02010609060101010101" charset="-122"/>
              </a:rPr>
              <a:t>，</a:t>
            </a:r>
            <a:r>
              <a:rPr lang="zh-CN" altLang="en-US" sz="2800" b="1" dirty="0" smtClean="0">
                <a:solidFill>
                  <a:srgbClr val="FF0000"/>
                </a:solidFill>
                <a:latin typeface="黑体" panose="02010609060101010101" charset="-122"/>
                <a:ea typeface="黑体" panose="02010609060101010101" charset="-122"/>
              </a:rPr>
              <a:t>新一届中央</a:t>
            </a:r>
            <a:r>
              <a:rPr lang="zh-CN" altLang="en-US" sz="2800" b="1" dirty="0">
                <a:solidFill>
                  <a:srgbClr val="FF0000"/>
                </a:solidFill>
                <a:latin typeface="黑体" panose="02010609060101010101" charset="-122"/>
                <a:ea typeface="黑体" panose="02010609060101010101" charset="-122"/>
              </a:rPr>
              <a:t>领导集体治国理政总体框架更加</a:t>
            </a:r>
            <a:r>
              <a:rPr lang="zh-CN" altLang="en-US" sz="2800" b="1" dirty="0" smtClean="0">
                <a:solidFill>
                  <a:srgbClr val="FF0000"/>
                </a:solidFill>
                <a:latin typeface="黑体" panose="02010609060101010101" charset="-122"/>
                <a:ea typeface="黑体" panose="02010609060101010101" charset="-122"/>
              </a:rPr>
              <a:t>完整、成熟。</a:t>
            </a:r>
            <a:r>
              <a:rPr lang="en-US" altLang="zh-CN" sz="2800" b="1" dirty="0" smtClean="0">
                <a:solidFill>
                  <a:schemeClr val="tx1"/>
                </a:solidFill>
                <a:latin typeface="黑体" panose="02010609060101010101" charset="-122"/>
                <a:ea typeface="黑体" panose="02010609060101010101" charset="-122"/>
              </a:rPr>
              <a:t>——</a:t>
            </a:r>
            <a:r>
              <a:rPr lang="zh-CN" altLang="en-US" sz="2800" b="1" dirty="0">
                <a:latin typeface="黑体" panose="02010609060101010101" charset="-122"/>
                <a:ea typeface="黑体" panose="02010609060101010101" charset="-122"/>
              </a:rPr>
              <a:t>新华网</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174625" y="92710"/>
            <a:ext cx="11929110" cy="6673215"/>
          </a:xfrm>
          <a:prstGeom prst="rect">
            <a:avLst/>
          </a:prstGeom>
        </p:spPr>
      </p:pic>
      <p:sp>
        <p:nvSpPr>
          <p:cNvPr id="3" name="横卷形 2"/>
          <p:cNvSpPr/>
          <p:nvPr/>
        </p:nvSpPr>
        <p:spPr>
          <a:xfrm>
            <a:off x="1054735" y="2296160"/>
            <a:ext cx="9652635" cy="2493645"/>
          </a:xfrm>
          <a:prstGeom prst="horizontalScroll">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solidFill>
                <a:srgbClr val="FF3300"/>
              </a:solidFill>
            </a:endParaRPr>
          </a:p>
        </p:txBody>
      </p:sp>
      <p:sp>
        <p:nvSpPr>
          <p:cNvPr id="4" name="矩形 3"/>
          <p:cNvSpPr/>
          <p:nvPr/>
        </p:nvSpPr>
        <p:spPr>
          <a:xfrm>
            <a:off x="2790825" y="2829560"/>
            <a:ext cx="6670416" cy="1200329"/>
          </a:xfrm>
          <a:prstGeom prst="rect">
            <a:avLst/>
          </a:prstGeom>
          <a:noFill/>
          <a:ln>
            <a:noFill/>
          </a:ln>
        </p:spPr>
        <p:txBody>
          <a:bodyPr wrap="none" rtlCol="0" anchor="t">
            <a:spAutoFit/>
          </a:bodyPr>
          <a:lstStyle/>
          <a:p>
            <a:pPr algn="ctr"/>
            <a:r>
              <a:rPr lang="zh-CN" altLang="en-US" sz="7200" b="1" dirty="0" smtClean="0">
                <a:solidFill>
                  <a:srgbClr val="FF3300"/>
                </a:solidFill>
                <a:effectLst>
                  <a:outerShdw blurRad="38100" dist="19050" dir="2700000" algn="tl" rotWithShape="0">
                    <a:schemeClr val="dk1">
                      <a:alpha val="40000"/>
                    </a:schemeClr>
                  </a:outerShdw>
                </a:effectLst>
                <a:latin typeface="黑体" pitchFamily="49" charset="-122"/>
                <a:ea typeface="黑体" pitchFamily="49" charset="-122"/>
              </a:rPr>
              <a:t>高瞻远瞩新理念</a:t>
            </a:r>
            <a:endParaRPr lang="zh-CN" altLang="en-US" sz="7200" b="1" dirty="0">
              <a:solidFill>
                <a:srgbClr val="FF3300"/>
              </a:solidFill>
              <a:effectLst>
                <a:outerShdw blurRad="38100" dist="19050" dir="2700000" algn="tl" rotWithShape="0">
                  <a:schemeClr val="dk1">
                    <a:alpha val="40000"/>
                  </a:schemeClr>
                </a:outerShdw>
              </a:effectLst>
              <a:latin typeface="黑体" pitchFamily="49" charset="-122"/>
              <a:ea typeface="黑体" pitchFamily="49" charset="-122"/>
            </a:endParaRPr>
          </a:p>
        </p:txBody>
      </p:sp>
      <p:sp>
        <p:nvSpPr>
          <p:cNvPr id="5" name="文本框 4"/>
          <p:cNvSpPr txBox="1"/>
          <p:nvPr/>
        </p:nvSpPr>
        <p:spPr>
          <a:xfrm>
            <a:off x="856615" y="1102995"/>
            <a:ext cx="3335020" cy="768350"/>
          </a:xfrm>
          <a:prstGeom prst="rect">
            <a:avLst/>
          </a:prstGeom>
          <a:noFill/>
        </p:spPr>
        <p:txBody>
          <a:bodyPr wrap="square" rtlCol="0">
            <a:spAutoFit/>
          </a:bodyPr>
          <a:lstStyle/>
          <a:p>
            <a:r>
              <a:rPr lang="zh-CN" altLang="en-US" sz="4400" b="1" dirty="0">
                <a:solidFill>
                  <a:srgbClr val="FF3300"/>
                </a:solidFill>
                <a:latin typeface="黑体" pitchFamily="49" charset="-122"/>
                <a:ea typeface="黑体" pitchFamily="49" charset="-122"/>
              </a:rPr>
              <a:t>第三篇章</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1299447" y="3207224"/>
            <a:ext cx="1539287" cy="707886"/>
          </a:xfrm>
          <a:prstGeom prst="rect">
            <a:avLst/>
          </a:prstGeom>
          <a:solidFill>
            <a:schemeClr val="accent5">
              <a:lumMod val="40000"/>
              <a:lumOff val="60000"/>
            </a:schemeClr>
          </a:solidFill>
          <a:ln>
            <a:noFill/>
          </a:ln>
          <a:effectLst>
            <a:glow rad="228600">
              <a:schemeClr val="accent2">
                <a:satMod val="175000"/>
                <a:alpha val="40000"/>
              </a:schemeClr>
            </a:glow>
            <a:softEdge rad="63500"/>
          </a:effectLst>
        </p:spPr>
        <p:txBody>
          <a:bodyPr wrap="square" rtlCol="0" anchor="t">
            <a:spAutoFit/>
          </a:bodyPr>
          <a:lstStyle/>
          <a:p>
            <a:pPr algn="ctr"/>
            <a:r>
              <a:rPr lang="zh-CN" altLang="en-US" sz="4000" b="1" dirty="0" smtClean="0">
                <a:solidFill>
                  <a:srgbClr val="FF0000"/>
                </a:solidFill>
                <a:latin typeface="黑体" pitchFamily="49" charset="-122"/>
                <a:ea typeface="黑体" pitchFamily="49" charset="-122"/>
              </a:rPr>
              <a:t>创新</a:t>
            </a:r>
            <a:endParaRPr lang="zh-CN" altLang="en-US" sz="4000" b="1" dirty="0">
              <a:solidFill>
                <a:srgbClr val="FF0000"/>
              </a:solidFill>
              <a:latin typeface="黑体" pitchFamily="49" charset="-122"/>
              <a:ea typeface="黑体" pitchFamily="49" charset="-122"/>
            </a:endParaRPr>
          </a:p>
        </p:txBody>
      </p:sp>
      <p:sp>
        <p:nvSpPr>
          <p:cNvPr id="6" name="矩形 5"/>
          <p:cNvSpPr/>
          <p:nvPr/>
        </p:nvSpPr>
        <p:spPr>
          <a:xfrm>
            <a:off x="721133" y="651630"/>
            <a:ext cx="10963623" cy="1200329"/>
          </a:xfrm>
          <a:prstGeom prst="rect">
            <a:avLst/>
          </a:prstGeom>
          <a:noFill/>
          <a:ln>
            <a:noFill/>
          </a:ln>
        </p:spPr>
        <p:txBody>
          <a:bodyPr wrap="square" rtlCol="0" anchor="t">
            <a:spAutoFit/>
          </a:bodyPr>
          <a:lstStyle/>
          <a:p>
            <a:pPr algn="ctr"/>
            <a:r>
              <a:rPr lang="en-US" altLang="zh-CN" sz="3600" b="1" dirty="0" smtClean="0">
                <a:solidFill>
                  <a:srgbClr val="002060"/>
                </a:solidFill>
                <a:effectLst>
                  <a:outerShdw blurRad="38100" dist="19050" dir="2700000" algn="tl" rotWithShape="0">
                    <a:schemeClr val="dk1">
                      <a:alpha val="40000"/>
                    </a:schemeClr>
                  </a:outerShdw>
                </a:effectLst>
                <a:latin typeface="黑体" pitchFamily="49" charset="-122"/>
                <a:ea typeface="黑体" pitchFamily="49" charset="-122"/>
              </a:rPr>
              <a:t>1.</a:t>
            </a:r>
            <a:r>
              <a:rPr lang="en-US" altLang="zh-CN" sz="3600" b="1" dirty="0">
                <a:solidFill>
                  <a:srgbClr val="FF0000"/>
                </a:solidFill>
                <a:latin typeface="黑体" pitchFamily="49" charset="-122"/>
                <a:ea typeface="黑体" pitchFamily="49" charset="-122"/>
              </a:rPr>
              <a:t> 2015</a:t>
            </a:r>
            <a:r>
              <a:rPr lang="zh-CN" altLang="en-US" sz="3600" b="1" dirty="0">
                <a:solidFill>
                  <a:srgbClr val="FF0000"/>
                </a:solidFill>
                <a:latin typeface="黑体" pitchFamily="49" charset="-122"/>
                <a:ea typeface="黑体" pitchFamily="49" charset="-122"/>
              </a:rPr>
              <a:t>年</a:t>
            </a:r>
            <a:r>
              <a:rPr lang="en-US" altLang="zh-CN" sz="3600" b="1" dirty="0">
                <a:solidFill>
                  <a:srgbClr val="FF0000"/>
                </a:solidFill>
                <a:latin typeface="黑体" pitchFamily="49" charset="-122"/>
                <a:ea typeface="黑体" pitchFamily="49" charset="-122"/>
              </a:rPr>
              <a:t>10</a:t>
            </a:r>
            <a:r>
              <a:rPr lang="zh-CN" altLang="en-US" sz="3600" b="1" dirty="0">
                <a:solidFill>
                  <a:srgbClr val="FF0000"/>
                </a:solidFill>
                <a:latin typeface="黑体" pitchFamily="49" charset="-122"/>
                <a:ea typeface="黑体" pitchFamily="49" charset="-122"/>
              </a:rPr>
              <a:t>月，中共十八届五中全会</a:t>
            </a:r>
            <a:r>
              <a:rPr lang="zh-CN" altLang="en-US" sz="3600" b="1" dirty="0" smtClean="0">
                <a:solidFill>
                  <a:srgbClr val="FF0000"/>
                </a:solidFill>
                <a:latin typeface="黑体" pitchFamily="49" charset="-122"/>
                <a:ea typeface="黑体" pitchFamily="49" charset="-122"/>
              </a:rPr>
              <a:t>上</a:t>
            </a:r>
            <a:r>
              <a:rPr lang="zh-CN" altLang="en-US" sz="3600" b="1" dirty="0">
                <a:solidFill>
                  <a:srgbClr val="FF0000"/>
                </a:solidFill>
                <a:latin typeface="黑体" pitchFamily="49" charset="-122"/>
                <a:ea typeface="黑体" pitchFamily="49" charset="-122"/>
              </a:rPr>
              <a:t>提出</a:t>
            </a:r>
            <a:r>
              <a:rPr lang="zh-CN" altLang="en-US" sz="3600" b="1" dirty="0" smtClean="0">
                <a:solidFill>
                  <a:srgbClr val="002060"/>
                </a:solidFill>
                <a:effectLst>
                  <a:outerShdw blurRad="38100" dist="19050" dir="2700000" algn="tl" rotWithShape="0">
                    <a:schemeClr val="dk1">
                      <a:alpha val="40000"/>
                    </a:schemeClr>
                  </a:outerShdw>
                </a:effectLst>
                <a:latin typeface="黑体" pitchFamily="49" charset="-122"/>
                <a:ea typeface="黑体" pitchFamily="49" charset="-122"/>
              </a:rPr>
              <a:t>新发展理念，其具体内容是什么？</a:t>
            </a:r>
            <a:r>
              <a:rPr lang="zh-CN" altLang="en-US" sz="3200" b="1" dirty="0" smtClean="0">
                <a:effectLst>
                  <a:outerShdw blurRad="38100" dist="19050" dir="2700000" algn="tl" rotWithShape="0">
                    <a:schemeClr val="dk1">
                      <a:alpha val="40000"/>
                    </a:schemeClr>
                  </a:outerShdw>
                </a:effectLst>
                <a:latin typeface="黑体" pitchFamily="49" charset="-122"/>
                <a:ea typeface="黑体" pitchFamily="49" charset="-122"/>
              </a:rPr>
              <a:t>（</a:t>
            </a:r>
            <a:r>
              <a:rPr lang="zh-CN" altLang="en-US" sz="2400" b="1" dirty="0" smtClean="0">
                <a:effectLst>
                  <a:outerShdw blurRad="38100" dist="19050" dir="2700000" algn="tl" rotWithShape="0">
                    <a:schemeClr val="dk1">
                      <a:alpha val="40000"/>
                    </a:schemeClr>
                  </a:outerShdw>
                </a:effectLst>
                <a:latin typeface="黑体" pitchFamily="49" charset="-122"/>
                <a:ea typeface="黑体" pitchFamily="49" charset="-122"/>
              </a:rPr>
              <a:t>教材</a:t>
            </a:r>
            <a:r>
              <a:rPr lang="en-US" altLang="zh-CN" sz="2400" b="1" dirty="0" smtClean="0">
                <a:effectLst>
                  <a:outerShdw blurRad="38100" dist="19050" dir="2700000" algn="tl" rotWithShape="0">
                    <a:schemeClr val="dk1">
                      <a:alpha val="40000"/>
                    </a:schemeClr>
                  </a:outerShdw>
                </a:effectLst>
                <a:latin typeface="黑体" pitchFamily="49" charset="-122"/>
                <a:ea typeface="黑体" pitchFamily="49" charset="-122"/>
              </a:rPr>
              <a:t>56</a:t>
            </a:r>
            <a:r>
              <a:rPr lang="zh-CN" altLang="en-US" sz="2400" b="1" dirty="0" smtClean="0">
                <a:effectLst>
                  <a:outerShdw blurRad="38100" dist="19050" dir="2700000" algn="tl" rotWithShape="0">
                    <a:schemeClr val="dk1">
                      <a:alpha val="40000"/>
                    </a:schemeClr>
                  </a:outerShdw>
                </a:effectLst>
                <a:latin typeface="黑体" pitchFamily="49" charset="-122"/>
                <a:ea typeface="黑体" pitchFamily="49" charset="-122"/>
              </a:rPr>
              <a:t>页第一段）</a:t>
            </a:r>
            <a:endParaRPr lang="zh-CN" altLang="en-US" sz="4000" b="1" dirty="0">
              <a:effectLst>
                <a:outerShdw blurRad="38100" dist="19050" dir="2700000" algn="tl" rotWithShape="0">
                  <a:schemeClr val="dk1">
                    <a:alpha val="40000"/>
                  </a:schemeClr>
                </a:outerShdw>
              </a:effectLst>
              <a:latin typeface="黑体" pitchFamily="49" charset="-122"/>
              <a:ea typeface="黑体" pitchFamily="49" charset="-122"/>
            </a:endParaRPr>
          </a:p>
        </p:txBody>
      </p:sp>
      <p:sp>
        <p:nvSpPr>
          <p:cNvPr id="4" name="矩形 3"/>
          <p:cNvSpPr/>
          <p:nvPr/>
        </p:nvSpPr>
        <p:spPr>
          <a:xfrm>
            <a:off x="3248167" y="3210875"/>
            <a:ext cx="1910687" cy="707886"/>
          </a:xfrm>
          <a:prstGeom prst="rect">
            <a:avLst/>
          </a:prstGeom>
          <a:solidFill>
            <a:schemeClr val="accent5">
              <a:lumMod val="40000"/>
              <a:lumOff val="60000"/>
            </a:schemeClr>
          </a:solidFill>
          <a:ln>
            <a:noFill/>
          </a:ln>
          <a:effectLst>
            <a:glow rad="228600">
              <a:schemeClr val="accent2">
                <a:satMod val="175000"/>
                <a:alpha val="40000"/>
              </a:schemeClr>
            </a:glow>
            <a:softEdge rad="63500"/>
          </a:effectLst>
        </p:spPr>
        <p:txBody>
          <a:bodyPr wrap="square" rtlCol="0" anchor="t">
            <a:spAutoFit/>
          </a:bodyPr>
          <a:lstStyle/>
          <a:p>
            <a:pPr algn="ctr"/>
            <a:r>
              <a:rPr lang="zh-CN" altLang="en-US" sz="4000" b="1" dirty="0" smtClean="0">
                <a:solidFill>
                  <a:srgbClr val="FF0000"/>
                </a:solidFill>
                <a:latin typeface="黑体" pitchFamily="49" charset="-122"/>
                <a:ea typeface="黑体" pitchFamily="49" charset="-122"/>
              </a:rPr>
              <a:t>协调</a:t>
            </a:r>
            <a:endParaRPr lang="zh-CN" altLang="en-US" sz="4000" b="1" dirty="0">
              <a:solidFill>
                <a:srgbClr val="FF0000"/>
              </a:solidFill>
              <a:latin typeface="黑体" pitchFamily="49" charset="-122"/>
              <a:ea typeface="黑体" pitchFamily="49" charset="-122"/>
            </a:endParaRPr>
          </a:p>
        </p:txBody>
      </p:sp>
      <p:sp>
        <p:nvSpPr>
          <p:cNvPr id="5" name="矩形 4"/>
          <p:cNvSpPr/>
          <p:nvPr/>
        </p:nvSpPr>
        <p:spPr>
          <a:xfrm>
            <a:off x="5579976" y="3229970"/>
            <a:ext cx="1546187" cy="707886"/>
          </a:xfrm>
          <a:prstGeom prst="rect">
            <a:avLst/>
          </a:prstGeom>
          <a:solidFill>
            <a:schemeClr val="accent5">
              <a:lumMod val="40000"/>
              <a:lumOff val="60000"/>
            </a:schemeClr>
          </a:solidFill>
          <a:ln>
            <a:noFill/>
          </a:ln>
          <a:effectLst>
            <a:glow rad="228600">
              <a:schemeClr val="accent2">
                <a:satMod val="175000"/>
                <a:alpha val="40000"/>
              </a:schemeClr>
            </a:glow>
            <a:softEdge rad="63500"/>
          </a:effectLst>
        </p:spPr>
        <p:txBody>
          <a:bodyPr wrap="square" rtlCol="0" anchor="t">
            <a:spAutoFit/>
          </a:bodyPr>
          <a:lstStyle/>
          <a:p>
            <a:pPr algn="ctr"/>
            <a:r>
              <a:rPr lang="zh-CN" altLang="en-US" sz="4000" b="1" dirty="0" smtClean="0">
                <a:solidFill>
                  <a:srgbClr val="FF0000"/>
                </a:solidFill>
                <a:latin typeface="黑体" pitchFamily="49" charset="-122"/>
                <a:ea typeface="黑体" pitchFamily="49" charset="-122"/>
              </a:rPr>
              <a:t>绿色</a:t>
            </a:r>
            <a:endParaRPr lang="zh-CN" altLang="en-US" sz="4000" b="1" dirty="0">
              <a:solidFill>
                <a:srgbClr val="FF0000"/>
              </a:solidFill>
              <a:latin typeface="黑体" pitchFamily="49" charset="-122"/>
              <a:ea typeface="黑体" pitchFamily="49" charset="-122"/>
            </a:endParaRPr>
          </a:p>
        </p:txBody>
      </p:sp>
      <p:sp>
        <p:nvSpPr>
          <p:cNvPr id="7" name="矩形 6"/>
          <p:cNvSpPr/>
          <p:nvPr/>
        </p:nvSpPr>
        <p:spPr>
          <a:xfrm>
            <a:off x="7744827" y="3207224"/>
            <a:ext cx="1578776" cy="707886"/>
          </a:xfrm>
          <a:prstGeom prst="rect">
            <a:avLst/>
          </a:prstGeom>
          <a:solidFill>
            <a:schemeClr val="accent5">
              <a:lumMod val="40000"/>
              <a:lumOff val="60000"/>
            </a:schemeClr>
          </a:solidFill>
          <a:ln>
            <a:noFill/>
          </a:ln>
          <a:effectLst>
            <a:glow rad="228600">
              <a:schemeClr val="accent2">
                <a:satMod val="175000"/>
                <a:alpha val="40000"/>
              </a:schemeClr>
            </a:glow>
            <a:softEdge rad="63500"/>
          </a:effectLst>
        </p:spPr>
        <p:txBody>
          <a:bodyPr wrap="square" rtlCol="0" anchor="t">
            <a:spAutoFit/>
          </a:bodyPr>
          <a:lstStyle/>
          <a:p>
            <a:pPr algn="ctr"/>
            <a:r>
              <a:rPr lang="zh-CN" altLang="en-US" sz="4000" b="1" dirty="0" smtClean="0">
                <a:solidFill>
                  <a:srgbClr val="FF0000"/>
                </a:solidFill>
                <a:latin typeface="黑体" pitchFamily="49" charset="-122"/>
                <a:ea typeface="黑体" pitchFamily="49" charset="-122"/>
              </a:rPr>
              <a:t>开放</a:t>
            </a:r>
            <a:endParaRPr lang="zh-CN" altLang="en-US" sz="4000" b="1" dirty="0">
              <a:solidFill>
                <a:srgbClr val="FF0000"/>
              </a:solidFill>
              <a:latin typeface="黑体" pitchFamily="49" charset="-122"/>
              <a:ea typeface="黑体" pitchFamily="49" charset="-122"/>
            </a:endParaRPr>
          </a:p>
        </p:txBody>
      </p:sp>
      <p:sp>
        <p:nvSpPr>
          <p:cNvPr id="8" name="矩形 7"/>
          <p:cNvSpPr/>
          <p:nvPr/>
        </p:nvSpPr>
        <p:spPr>
          <a:xfrm>
            <a:off x="9937023" y="3210875"/>
            <a:ext cx="1540744" cy="707886"/>
          </a:xfrm>
          <a:prstGeom prst="rect">
            <a:avLst/>
          </a:prstGeom>
          <a:solidFill>
            <a:schemeClr val="accent5">
              <a:lumMod val="40000"/>
              <a:lumOff val="60000"/>
            </a:schemeClr>
          </a:solidFill>
          <a:ln>
            <a:noFill/>
          </a:ln>
          <a:effectLst>
            <a:glow rad="228600">
              <a:schemeClr val="accent2">
                <a:satMod val="175000"/>
                <a:alpha val="40000"/>
              </a:schemeClr>
            </a:glow>
            <a:softEdge rad="63500"/>
          </a:effectLst>
        </p:spPr>
        <p:txBody>
          <a:bodyPr wrap="square" rtlCol="0" anchor="t">
            <a:spAutoFit/>
          </a:bodyPr>
          <a:lstStyle/>
          <a:p>
            <a:pPr algn="ctr"/>
            <a:r>
              <a:rPr lang="zh-CN" altLang="en-US" sz="4000" b="1" dirty="0" smtClean="0">
                <a:solidFill>
                  <a:srgbClr val="FF0000"/>
                </a:solidFill>
                <a:latin typeface="黑体" pitchFamily="49" charset="-122"/>
                <a:ea typeface="黑体" pitchFamily="49" charset="-122"/>
              </a:rPr>
              <a:t>共享</a:t>
            </a:r>
            <a:endParaRPr lang="zh-CN" altLang="en-US" sz="4000" b="1" dirty="0">
              <a:solidFill>
                <a:srgbClr val="FF0000"/>
              </a:solidFill>
              <a:latin typeface="黑体" pitchFamily="49" charset="-122"/>
              <a:ea typeface="黑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5"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stretch>
            <a:fillRect/>
          </a:stretch>
        </p:blipFill>
        <p:spPr>
          <a:xfrm>
            <a:off x="80645" y="113665"/>
            <a:ext cx="11917045" cy="6438900"/>
          </a:xfrm>
          <a:prstGeom prst="rect">
            <a:avLst/>
          </a:prstGeom>
        </p:spPr>
      </p:pic>
      <p:sp>
        <p:nvSpPr>
          <p:cNvPr id="3" name="内容占位符 2"/>
          <p:cNvSpPr>
            <a:spLocks noGrp="1"/>
          </p:cNvSpPr>
          <p:nvPr>
            <p:ph idx="1"/>
          </p:nvPr>
        </p:nvSpPr>
        <p:spPr>
          <a:xfrm>
            <a:off x="532130" y="615950"/>
            <a:ext cx="10515600" cy="5952490"/>
          </a:xfrm>
        </p:spPr>
        <p:txBody>
          <a:bodyPr>
            <a:normAutofit/>
          </a:bodyPr>
          <a:lstStyle/>
          <a:p>
            <a:pPr marL="0" indent="0">
              <a:buNone/>
            </a:pPr>
            <a:endParaRPr lang="zh-CN" altLang="en-US" dirty="0" smtClean="0"/>
          </a:p>
          <a:p>
            <a:pPr marL="0" indent="0">
              <a:buNone/>
            </a:pPr>
            <a:r>
              <a:rPr lang="zh-CN" altLang="en-US" dirty="0" smtClean="0"/>
              <a:t>材料一：</a:t>
            </a:r>
            <a:r>
              <a:rPr lang="zh-CN" altLang="en-US" dirty="0"/>
              <a:t>2018年4月16日晚，美国商务部发布公告称，美国政府在未来7年内禁止中兴通讯向美国企业购买敏感产品。</a:t>
            </a:r>
          </a:p>
          <a:p>
            <a:pPr marL="0" indent="0">
              <a:buNone/>
            </a:pPr>
            <a:r>
              <a:rPr lang="zh-CN" altLang="en-US" dirty="0"/>
              <a:t>2018年5月，中兴通讯公告称，受拒绝令影响，本公司主要经营活动已无法进行</a:t>
            </a:r>
            <a:r>
              <a:rPr lang="zh-CN" altLang="en-US" dirty="0" smtClean="0"/>
              <a:t>。</a:t>
            </a:r>
            <a:endParaRPr lang="zh-CN" altLang="en-US" dirty="0"/>
          </a:p>
        </p:txBody>
      </p:sp>
      <p:sp>
        <p:nvSpPr>
          <p:cNvPr id="19" name="矩形 18"/>
          <p:cNvSpPr/>
          <p:nvPr/>
        </p:nvSpPr>
        <p:spPr>
          <a:xfrm>
            <a:off x="5889661" y="2034156"/>
            <a:ext cx="1360805" cy="2800767"/>
          </a:xfrm>
          <a:prstGeom prst="rect">
            <a:avLst/>
          </a:prstGeom>
          <a:solidFill>
            <a:schemeClr val="accent6">
              <a:lumMod val="75000"/>
            </a:schemeClr>
          </a:solid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8800" b="1" dirty="0">
                <a:solidFill>
                  <a:srgbClr val="FFFF00"/>
                </a:solidFill>
                <a:latin typeface="黑体" pitchFamily="49" charset="-122"/>
                <a:ea typeface="黑体" pitchFamily="49" charset="-122"/>
              </a:rPr>
              <a:t>创新</a:t>
            </a:r>
          </a:p>
        </p:txBody>
      </p:sp>
      <p:sp>
        <p:nvSpPr>
          <p:cNvPr id="5" name="TextBox 4"/>
          <p:cNvSpPr txBox="1"/>
          <p:nvPr/>
        </p:nvSpPr>
        <p:spPr>
          <a:xfrm>
            <a:off x="660739" y="2772819"/>
            <a:ext cx="5020965" cy="1323439"/>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b="1" dirty="0" smtClean="0">
                <a:solidFill>
                  <a:srgbClr val="FFFF00"/>
                </a:solidFill>
                <a:latin typeface="黑体" pitchFamily="49" charset="-122"/>
                <a:ea typeface="黑体" pitchFamily="49" charset="-122"/>
              </a:rPr>
              <a:t>创新能力不强，国际经济竞争处于下风</a:t>
            </a:r>
            <a:endParaRPr lang="zh-CN" altLang="en-US" sz="4000" b="1" dirty="0">
              <a:solidFill>
                <a:srgbClr val="FFFF00"/>
              </a:solidFill>
              <a:latin typeface="黑体" pitchFamily="49" charset="-122"/>
              <a:ea typeface="黑体" pitchFamily="49" charset="-122"/>
            </a:endParaRPr>
          </a:p>
        </p:txBody>
      </p:sp>
      <p:sp>
        <p:nvSpPr>
          <p:cNvPr id="6" name="TextBox 5"/>
          <p:cNvSpPr txBox="1"/>
          <p:nvPr/>
        </p:nvSpPr>
        <p:spPr>
          <a:xfrm>
            <a:off x="7373163" y="3126762"/>
            <a:ext cx="4363911" cy="707886"/>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b="1" dirty="0" smtClean="0">
                <a:solidFill>
                  <a:srgbClr val="FFFF00"/>
                </a:solidFill>
                <a:latin typeface="黑体" pitchFamily="49" charset="-122"/>
                <a:ea typeface="黑体" pitchFamily="49" charset="-122"/>
              </a:rPr>
              <a:t>提高质量、效益</a:t>
            </a:r>
            <a:endParaRPr lang="zh-CN" altLang="en-US" sz="4000" b="1" dirty="0">
              <a:solidFill>
                <a:srgbClr val="FFFF00"/>
              </a:solidFill>
              <a:latin typeface="黑体" pitchFamily="49" charset="-122"/>
              <a:ea typeface="黑体" pitchFamily="49" charset="-122"/>
            </a:endParaRPr>
          </a:p>
        </p:txBody>
      </p:sp>
      <p:sp>
        <p:nvSpPr>
          <p:cNvPr id="7" name="TextBox 6"/>
          <p:cNvSpPr txBox="1"/>
          <p:nvPr/>
        </p:nvSpPr>
        <p:spPr>
          <a:xfrm>
            <a:off x="660739" y="609754"/>
            <a:ext cx="3733839" cy="707886"/>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b="1" dirty="0" smtClean="0">
                <a:solidFill>
                  <a:srgbClr val="FFFF00"/>
                </a:solidFill>
                <a:latin typeface="黑体" pitchFamily="49" charset="-122"/>
                <a:ea typeface="黑体" pitchFamily="49" charset="-122"/>
              </a:rPr>
              <a:t>为什么要创新？</a:t>
            </a:r>
            <a:endParaRPr lang="zh-CN" altLang="en-US" sz="4000" b="1" dirty="0">
              <a:solidFill>
                <a:srgbClr val="FFFF00"/>
              </a:solidFill>
              <a:latin typeface="黑体" pitchFamily="49" charset="-122"/>
              <a:ea typeface="黑体" pitchFamily="49" charset="-122"/>
            </a:endParaRPr>
          </a:p>
        </p:txBody>
      </p:sp>
    </p:spTree>
    <p:extLst>
      <p:ext uri="{BB962C8B-B14F-4D97-AF65-F5344CB8AC3E}">
        <p14:creationId xmlns="" xmlns:p14="http://schemas.microsoft.com/office/powerpoint/2010/main" val="346492847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1000" fill="hold"/>
                                        <p:tgtEl>
                                          <p:spTgt spid="19"/>
                                        </p:tgtEl>
                                        <p:attrNameLst>
                                          <p:attrName>ppt_x</p:attrName>
                                        </p:attrNameLst>
                                      </p:cBhvr>
                                      <p:tavLst>
                                        <p:tav tm="0">
                                          <p:val>
                                            <p:strVal val="1+#ppt_w/2"/>
                                          </p:val>
                                        </p:tav>
                                        <p:tav tm="100000">
                                          <p:val>
                                            <p:strVal val="#ppt_x"/>
                                          </p:val>
                                        </p:tav>
                                      </p:tavLst>
                                    </p:anim>
                                    <p:anim calcmode="lin" valueType="num">
                                      <p:cBhvr additive="base">
                                        <p:cTn id="13"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out)">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stretch>
            <a:fillRect/>
          </a:stretch>
        </p:blipFill>
        <p:spPr>
          <a:xfrm>
            <a:off x="26035" y="50800"/>
            <a:ext cx="12192635" cy="6621145"/>
          </a:xfrm>
          <a:prstGeom prst="rect">
            <a:avLst/>
          </a:prstGeom>
        </p:spPr>
      </p:pic>
      <p:pic>
        <p:nvPicPr>
          <p:cNvPr id="7" name="图片 6"/>
          <p:cNvPicPr>
            <a:picLocks noChangeAspect="1"/>
          </p:cNvPicPr>
          <p:nvPr/>
        </p:nvPicPr>
        <p:blipFill>
          <a:blip r:embed="rId3" cstate="print"/>
          <a:stretch>
            <a:fillRect/>
          </a:stretch>
        </p:blipFill>
        <p:spPr>
          <a:xfrm>
            <a:off x="2855193" y="1136057"/>
            <a:ext cx="6247863" cy="4922249"/>
          </a:xfrm>
          <a:prstGeom prst="rect">
            <a:avLst/>
          </a:prstGeom>
          <a:ln>
            <a:noFill/>
          </a:ln>
          <a:effectLst>
            <a:softEdge rad="112500"/>
          </a:effectLst>
        </p:spPr>
      </p:pic>
      <p:sp>
        <p:nvSpPr>
          <p:cNvPr id="8" name="矩形 7"/>
          <p:cNvSpPr/>
          <p:nvPr/>
        </p:nvSpPr>
        <p:spPr>
          <a:xfrm>
            <a:off x="6344776" y="2349100"/>
            <a:ext cx="1360805" cy="2800767"/>
          </a:xfrm>
          <a:prstGeom prst="rect">
            <a:avLst/>
          </a:prstGeom>
          <a:solidFill>
            <a:schemeClr val="accent6">
              <a:lumMod val="75000"/>
            </a:schemeClr>
          </a:solid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8800" b="1" dirty="0">
                <a:solidFill>
                  <a:srgbClr val="FFFF00"/>
                </a:solidFill>
                <a:latin typeface="黑体" pitchFamily="49" charset="-122"/>
                <a:ea typeface="黑体" pitchFamily="49" charset="-122"/>
              </a:rPr>
              <a:t>协调</a:t>
            </a:r>
          </a:p>
        </p:txBody>
      </p:sp>
      <p:sp>
        <p:nvSpPr>
          <p:cNvPr id="9" name="TextBox 8"/>
          <p:cNvSpPr txBox="1"/>
          <p:nvPr/>
        </p:nvSpPr>
        <p:spPr>
          <a:xfrm>
            <a:off x="677918" y="2695902"/>
            <a:ext cx="5533696" cy="2123658"/>
          </a:xfrm>
          <a:prstGeom prst="rect">
            <a:avLst/>
          </a:prstGeom>
          <a:solidFill>
            <a:srgbClr val="002060"/>
          </a:solidFill>
          <a:scene3d>
            <a:camera prst="orthographicFront"/>
            <a:lightRig rig="threePt" dir="t"/>
          </a:scene3d>
          <a:sp3d>
            <a:bevelT/>
          </a:sp3d>
        </p:spPr>
        <p:txBody>
          <a:bodyPr wrap="square" rtlCol="0">
            <a:spAutoFit/>
          </a:bodyPr>
          <a:lstStyle/>
          <a:p>
            <a:pPr algn="ctr"/>
            <a:r>
              <a:rPr lang="zh-CN" altLang="en-US" sz="4000" b="1" dirty="0" smtClean="0">
                <a:solidFill>
                  <a:srgbClr val="FFFF00"/>
                </a:solidFill>
                <a:latin typeface="华文楷体" pitchFamily="2" charset="-122"/>
                <a:ea typeface="华文楷体" pitchFamily="2" charset="-122"/>
              </a:rPr>
              <a:t>沿海与内陆发展</a:t>
            </a:r>
            <a:r>
              <a:rPr lang="zh-CN" altLang="en-US" sz="4400" b="1" dirty="0" smtClean="0">
                <a:solidFill>
                  <a:srgbClr val="FFFF00"/>
                </a:solidFill>
                <a:latin typeface="黑体" pitchFamily="49" charset="-122"/>
                <a:ea typeface="黑体" pitchFamily="49" charset="-122"/>
              </a:rPr>
              <a:t>不协调经济</a:t>
            </a:r>
            <a:r>
              <a:rPr lang="zh-CN" altLang="en-US" sz="4000" b="1" dirty="0" smtClean="0">
                <a:solidFill>
                  <a:srgbClr val="FFFF00"/>
                </a:solidFill>
                <a:latin typeface="华文楷体" pitchFamily="2" charset="-122"/>
                <a:ea typeface="华文楷体" pitchFamily="2" charset="-122"/>
              </a:rPr>
              <a:t>与文化发展</a:t>
            </a:r>
            <a:r>
              <a:rPr lang="zh-CN" altLang="en-US" sz="4400" b="1" dirty="0" smtClean="0">
                <a:solidFill>
                  <a:srgbClr val="FFFF00"/>
                </a:solidFill>
                <a:latin typeface="黑体" pitchFamily="49" charset="-122"/>
                <a:ea typeface="黑体" pitchFamily="49" charset="-122"/>
              </a:rPr>
              <a:t>不协调</a:t>
            </a:r>
            <a:endParaRPr lang="en-US" altLang="zh-CN" sz="4400" b="1" dirty="0" smtClean="0">
              <a:solidFill>
                <a:srgbClr val="FFFF00"/>
              </a:solidFill>
              <a:latin typeface="黑体" pitchFamily="49" charset="-122"/>
              <a:ea typeface="黑体" pitchFamily="49" charset="-122"/>
            </a:endParaRPr>
          </a:p>
          <a:p>
            <a:pPr algn="ctr"/>
            <a:r>
              <a:rPr lang="en-US" altLang="zh-CN" sz="4400" b="1" dirty="0" smtClean="0">
                <a:solidFill>
                  <a:srgbClr val="FFFF00"/>
                </a:solidFill>
                <a:latin typeface="黑体" pitchFamily="49" charset="-122"/>
                <a:ea typeface="黑体" pitchFamily="49" charset="-122"/>
              </a:rPr>
              <a:t>……</a:t>
            </a:r>
            <a:endParaRPr lang="zh-CN" altLang="en-US" sz="4000" b="1" dirty="0">
              <a:solidFill>
                <a:srgbClr val="FFFF00"/>
              </a:solidFill>
              <a:latin typeface="黑体" pitchFamily="49" charset="-122"/>
              <a:ea typeface="黑体" pitchFamily="49" charset="-122"/>
            </a:endParaRPr>
          </a:p>
        </p:txBody>
      </p:sp>
      <p:sp>
        <p:nvSpPr>
          <p:cNvPr id="10" name="TextBox 9"/>
          <p:cNvSpPr txBox="1"/>
          <p:nvPr/>
        </p:nvSpPr>
        <p:spPr>
          <a:xfrm>
            <a:off x="7913505" y="3039371"/>
            <a:ext cx="3427784" cy="1323439"/>
          </a:xfrm>
          <a:prstGeom prst="rect">
            <a:avLst/>
          </a:prstGeom>
          <a:solidFill>
            <a:srgbClr val="002060"/>
          </a:solidFill>
          <a:scene3d>
            <a:camera prst="orthographicFront"/>
            <a:lightRig rig="threePt" dir="t"/>
          </a:scene3d>
          <a:sp3d>
            <a:bevelT/>
          </a:sp3d>
        </p:spPr>
        <p:txBody>
          <a:bodyPr wrap="square" rtlCol="0">
            <a:spAutoFit/>
          </a:bodyPr>
          <a:lstStyle/>
          <a:p>
            <a:pPr algn="ctr"/>
            <a:r>
              <a:rPr lang="zh-CN" altLang="en-US" sz="4000" b="1" dirty="0" smtClean="0">
                <a:solidFill>
                  <a:srgbClr val="FFFF00"/>
                </a:solidFill>
                <a:latin typeface="黑体" pitchFamily="49" charset="-122"/>
                <a:ea typeface="黑体" pitchFamily="49" charset="-122"/>
              </a:rPr>
              <a:t>形成平衡发展结构</a:t>
            </a:r>
            <a:endParaRPr lang="zh-CN" altLang="en-US" sz="4000" b="1" dirty="0">
              <a:solidFill>
                <a:srgbClr val="FFFF00"/>
              </a:solidFill>
              <a:latin typeface="黑体" pitchFamily="49" charset="-122"/>
              <a:ea typeface="黑体" pitchFamily="49" charset="-122"/>
            </a:endParaRPr>
          </a:p>
        </p:txBody>
      </p:sp>
      <p:sp>
        <p:nvSpPr>
          <p:cNvPr id="11" name="TextBox 10"/>
          <p:cNvSpPr txBox="1"/>
          <p:nvPr/>
        </p:nvSpPr>
        <p:spPr>
          <a:xfrm>
            <a:off x="428728" y="227617"/>
            <a:ext cx="1359130" cy="707886"/>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b="1" dirty="0" smtClean="0">
                <a:solidFill>
                  <a:srgbClr val="FFFF00"/>
                </a:solidFill>
                <a:latin typeface="黑体" pitchFamily="49" charset="-122"/>
                <a:ea typeface="黑体" pitchFamily="49" charset="-122"/>
              </a:rPr>
              <a:t>协调</a:t>
            </a:r>
            <a:endParaRPr lang="zh-CN" altLang="en-US" sz="4000" b="1" dirty="0">
              <a:solidFill>
                <a:srgbClr val="FFFF00"/>
              </a:solidFill>
              <a:latin typeface="黑体" pitchFamily="49" charset="-122"/>
              <a:ea typeface="黑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out)">
                                      <p:cBhvr>
                                        <p:cTn id="7" dur="1000"/>
                                        <p:tgtEl>
                                          <p:spTgt spid="9"/>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6" presetClass="entr" presetSubtype="3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ircle(out)">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stretch>
            <a:fillRect/>
          </a:stretch>
        </p:blipFill>
        <p:spPr>
          <a:xfrm>
            <a:off x="78830" y="0"/>
            <a:ext cx="12028170" cy="6858000"/>
          </a:xfrm>
          <a:prstGeom prst="rect">
            <a:avLst/>
          </a:prstGeom>
        </p:spPr>
      </p:pic>
      <p:pic>
        <p:nvPicPr>
          <p:cNvPr id="5" name="图片 4"/>
          <p:cNvPicPr>
            <a:picLocks noChangeAspect="1"/>
          </p:cNvPicPr>
          <p:nvPr/>
        </p:nvPicPr>
        <p:blipFill>
          <a:blip r:embed="rId3" cstate="print"/>
          <a:stretch>
            <a:fillRect/>
          </a:stretch>
        </p:blipFill>
        <p:spPr>
          <a:xfrm>
            <a:off x="818866" y="1069967"/>
            <a:ext cx="4893926" cy="308753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图片 5"/>
          <p:cNvPicPr>
            <a:picLocks noChangeAspect="1"/>
          </p:cNvPicPr>
          <p:nvPr/>
        </p:nvPicPr>
        <p:blipFill>
          <a:blip r:embed="rId4" cstate="print"/>
          <a:stretch>
            <a:fillRect/>
          </a:stretch>
        </p:blipFill>
        <p:spPr>
          <a:xfrm>
            <a:off x="5891684" y="1040152"/>
            <a:ext cx="5449606" cy="309814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文本框 6"/>
          <p:cNvSpPr txBox="1"/>
          <p:nvPr/>
        </p:nvSpPr>
        <p:spPr>
          <a:xfrm>
            <a:off x="565785" y="568960"/>
            <a:ext cx="6209665" cy="523220"/>
          </a:xfrm>
          <a:prstGeom prst="rect">
            <a:avLst/>
          </a:prstGeom>
          <a:solidFill>
            <a:srgbClr val="C00000"/>
          </a:solidFill>
        </p:spPr>
        <p:txBody>
          <a:bodyPr wrap="square" rtlCol="0">
            <a:spAutoFit/>
          </a:bodyPr>
          <a:lstStyle/>
          <a:p>
            <a:r>
              <a:rPr lang="zh-CN" altLang="en-US" sz="2800" b="1" dirty="0">
                <a:solidFill>
                  <a:srgbClr val="FFFF00"/>
                </a:solidFill>
              </a:rPr>
              <a:t>材料一：对外开放前后的深圳</a:t>
            </a:r>
          </a:p>
        </p:txBody>
      </p:sp>
      <p:sp>
        <p:nvSpPr>
          <p:cNvPr id="8" name="文本框 7"/>
          <p:cNvSpPr txBox="1"/>
          <p:nvPr/>
        </p:nvSpPr>
        <p:spPr>
          <a:xfrm>
            <a:off x="666683" y="4245473"/>
            <a:ext cx="11159338" cy="2062103"/>
          </a:xfrm>
          <a:prstGeom prst="rect">
            <a:avLst/>
          </a:prstGeom>
          <a:solidFill>
            <a:schemeClr val="accent6">
              <a:lumMod val="20000"/>
              <a:lumOff val="80000"/>
            </a:schemeClr>
          </a:solidFill>
          <a:effectLst>
            <a:softEdge rad="127000"/>
          </a:effectLst>
        </p:spPr>
        <p:txBody>
          <a:bodyPr wrap="square" rtlCol="0">
            <a:spAutoFit/>
          </a:bodyPr>
          <a:lstStyle/>
          <a:p>
            <a:r>
              <a:rPr lang="zh-CN" altLang="en-US" sz="3200" b="1" dirty="0"/>
              <a:t>材料二</a:t>
            </a:r>
            <a:r>
              <a:rPr lang="zh-CN" altLang="en-US" sz="3200" b="1" dirty="0" smtClean="0"/>
              <a:t>：我国</a:t>
            </a:r>
            <a:r>
              <a:rPr lang="zh-CN" altLang="en-US" sz="3200" b="1" dirty="0">
                <a:solidFill>
                  <a:srgbClr val="FF0000"/>
                </a:solidFill>
              </a:rPr>
              <a:t>对外开放水平总体上还不够高</a:t>
            </a:r>
            <a:r>
              <a:rPr lang="zh-CN" altLang="en-US" sz="3200" b="1" dirty="0" smtClean="0"/>
              <a:t>，</a:t>
            </a:r>
            <a:endParaRPr lang="en-US" altLang="zh-CN" sz="3200" b="1" dirty="0" smtClean="0"/>
          </a:p>
          <a:p>
            <a:r>
              <a:rPr lang="zh-CN" altLang="en-US" sz="3200" b="1" dirty="0" smtClean="0"/>
              <a:t>用好国内外两</a:t>
            </a:r>
            <a:r>
              <a:rPr lang="zh-CN" altLang="en-US" sz="3200" b="1" dirty="0"/>
              <a:t>个</a:t>
            </a:r>
            <a:r>
              <a:rPr lang="zh-CN" altLang="en-US" sz="3200" b="1" dirty="0" smtClean="0"/>
              <a:t>市场能力</a:t>
            </a:r>
            <a:r>
              <a:rPr lang="zh-CN" altLang="en-US" sz="3200" b="1" dirty="0">
                <a:solidFill>
                  <a:srgbClr val="FF0000"/>
                </a:solidFill>
              </a:rPr>
              <a:t>还不够强</a:t>
            </a:r>
            <a:r>
              <a:rPr lang="zh-CN" altLang="en-US" sz="3200" b="1" dirty="0" smtClean="0"/>
              <a:t>，</a:t>
            </a:r>
            <a:endParaRPr lang="en-US" altLang="zh-CN" sz="3200" b="1" dirty="0" smtClean="0"/>
          </a:p>
          <a:p>
            <a:r>
              <a:rPr lang="zh-CN" altLang="en-US" sz="3200" b="1" dirty="0" smtClean="0"/>
              <a:t>争取</a:t>
            </a:r>
            <a:r>
              <a:rPr lang="zh-CN" altLang="en-US" sz="3200" b="1" dirty="0"/>
              <a:t>国际经济话语权的能力</a:t>
            </a:r>
            <a:r>
              <a:rPr lang="zh-CN" altLang="en-US" sz="3200" b="1" dirty="0">
                <a:solidFill>
                  <a:srgbClr val="FF0000"/>
                </a:solidFill>
              </a:rPr>
              <a:t>还比较弱</a:t>
            </a:r>
            <a:r>
              <a:rPr lang="zh-CN" altLang="en-US" sz="3200" b="1" dirty="0" smtClean="0"/>
              <a:t>，</a:t>
            </a:r>
            <a:endParaRPr lang="en-US" altLang="zh-CN" sz="3200" b="1" dirty="0" smtClean="0"/>
          </a:p>
          <a:p>
            <a:r>
              <a:rPr lang="zh-CN" altLang="en-US" sz="3200" b="1" dirty="0" smtClean="0"/>
              <a:t>运用</a:t>
            </a:r>
            <a:r>
              <a:rPr lang="zh-CN" altLang="en-US" sz="3200" b="1" dirty="0"/>
              <a:t>国际经贸规则的本领</a:t>
            </a:r>
            <a:r>
              <a:rPr lang="zh-CN" altLang="en-US" sz="3200" b="1" dirty="0">
                <a:solidFill>
                  <a:srgbClr val="FF0000"/>
                </a:solidFill>
              </a:rPr>
              <a:t>也不够</a:t>
            </a:r>
            <a:r>
              <a:rPr lang="zh-CN" altLang="en-US" sz="3200" b="1" dirty="0" smtClean="0">
                <a:solidFill>
                  <a:srgbClr val="FF0000"/>
                </a:solidFill>
              </a:rPr>
              <a:t>强</a:t>
            </a:r>
            <a:r>
              <a:rPr lang="en-US" altLang="zh-CN" sz="3200" b="1" dirty="0" smtClean="0">
                <a:solidFill>
                  <a:srgbClr val="FF0000"/>
                </a:solidFill>
              </a:rPr>
              <a:t>……</a:t>
            </a:r>
            <a:r>
              <a:rPr lang="zh-CN" altLang="en-US" sz="3200" b="1" dirty="0" smtClean="0"/>
              <a:t>。</a:t>
            </a:r>
            <a:endParaRPr lang="zh-CN" altLang="en-US" sz="3200" b="1" dirty="0"/>
          </a:p>
        </p:txBody>
      </p:sp>
      <p:sp>
        <p:nvSpPr>
          <p:cNvPr id="19" name="矩形 18"/>
          <p:cNvSpPr/>
          <p:nvPr/>
        </p:nvSpPr>
        <p:spPr>
          <a:xfrm>
            <a:off x="4746599" y="2586114"/>
            <a:ext cx="1360805" cy="2308324"/>
          </a:xfrm>
          <a:prstGeom prst="rect">
            <a:avLst/>
          </a:prstGeom>
          <a:solidFill>
            <a:schemeClr val="accent6">
              <a:lumMod val="75000"/>
            </a:schemeClr>
          </a:solid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7200" b="1" dirty="0">
                <a:solidFill>
                  <a:srgbClr val="FFFF00"/>
                </a:solidFill>
                <a:latin typeface="黑体" pitchFamily="49" charset="-122"/>
                <a:ea typeface="黑体" pitchFamily="49" charset="-122"/>
              </a:rPr>
              <a:t>开放</a:t>
            </a:r>
          </a:p>
        </p:txBody>
      </p:sp>
      <p:sp>
        <p:nvSpPr>
          <p:cNvPr id="9" name="TextBox 8"/>
          <p:cNvSpPr txBox="1"/>
          <p:nvPr/>
        </p:nvSpPr>
        <p:spPr>
          <a:xfrm>
            <a:off x="2480128" y="1189706"/>
            <a:ext cx="6199847" cy="1323439"/>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b="1" dirty="0" smtClean="0">
                <a:solidFill>
                  <a:srgbClr val="FFFF00"/>
                </a:solidFill>
                <a:latin typeface="黑体" pitchFamily="49" charset="-122"/>
                <a:ea typeface="黑体" pitchFamily="49" charset="-122"/>
              </a:rPr>
              <a:t>对外开放是强国之路</a:t>
            </a:r>
            <a:r>
              <a:rPr lang="en-US" altLang="zh-CN" sz="4000" b="1" dirty="0" smtClean="0">
                <a:solidFill>
                  <a:srgbClr val="FFFF00"/>
                </a:solidFill>
                <a:latin typeface="黑体" pitchFamily="49" charset="-122"/>
                <a:ea typeface="黑体" pitchFamily="49" charset="-122"/>
              </a:rPr>
              <a:t>—</a:t>
            </a:r>
          </a:p>
          <a:p>
            <a:r>
              <a:rPr lang="zh-CN" altLang="en-US" sz="4000" b="1" dirty="0" smtClean="0">
                <a:solidFill>
                  <a:srgbClr val="FFFF00"/>
                </a:solidFill>
                <a:latin typeface="黑体" pitchFamily="49" charset="-122"/>
                <a:ea typeface="黑体" pitchFamily="49" charset="-122"/>
              </a:rPr>
              <a:t>开放水平总体上不高</a:t>
            </a:r>
            <a:r>
              <a:rPr lang="en-US" altLang="zh-CN" sz="4000" b="1" dirty="0" smtClean="0">
                <a:solidFill>
                  <a:srgbClr val="FFFF00"/>
                </a:solidFill>
                <a:latin typeface="黑体" pitchFamily="49" charset="-122"/>
                <a:ea typeface="黑体" pitchFamily="49" charset="-122"/>
              </a:rPr>
              <a:t>—</a:t>
            </a:r>
            <a:endParaRPr lang="zh-CN" altLang="en-US" sz="4000" b="1" dirty="0">
              <a:solidFill>
                <a:srgbClr val="FFFF00"/>
              </a:solidFill>
              <a:latin typeface="黑体" pitchFamily="49" charset="-122"/>
              <a:ea typeface="黑体" pitchFamily="49" charset="-122"/>
            </a:endParaRPr>
          </a:p>
        </p:txBody>
      </p:sp>
      <p:sp>
        <p:nvSpPr>
          <p:cNvPr id="10" name="TextBox 9"/>
          <p:cNvSpPr txBox="1"/>
          <p:nvPr/>
        </p:nvSpPr>
        <p:spPr>
          <a:xfrm>
            <a:off x="2307749" y="4929545"/>
            <a:ext cx="6893608" cy="707886"/>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b="1" dirty="0" smtClean="0">
                <a:solidFill>
                  <a:srgbClr val="FFFF00"/>
                </a:solidFill>
                <a:latin typeface="黑体" pitchFamily="49" charset="-122"/>
                <a:ea typeface="黑体" pitchFamily="49" charset="-122"/>
              </a:rPr>
              <a:t>发展更高层次开放型经济</a:t>
            </a:r>
            <a:endParaRPr lang="zh-CN" altLang="en-US" sz="4000" b="1" dirty="0">
              <a:solidFill>
                <a:srgbClr val="FFFF00"/>
              </a:solidFill>
              <a:latin typeface="黑体" pitchFamily="49" charset="-122"/>
              <a:ea typeface="黑体" pitchFamily="49" charset="-122"/>
            </a:endParaRPr>
          </a:p>
        </p:txBody>
      </p:sp>
      <p:sp>
        <p:nvSpPr>
          <p:cNvPr id="11" name="TextBox 10"/>
          <p:cNvSpPr txBox="1"/>
          <p:nvPr/>
        </p:nvSpPr>
        <p:spPr>
          <a:xfrm>
            <a:off x="428728" y="332266"/>
            <a:ext cx="1359130" cy="707886"/>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b="1" dirty="0">
                <a:solidFill>
                  <a:srgbClr val="FFFF00"/>
                </a:solidFill>
                <a:latin typeface="黑体" pitchFamily="49" charset="-122"/>
                <a:ea typeface="黑体" pitchFamily="49" charset="-122"/>
              </a:rPr>
              <a:t>开放</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out)">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1000" fill="hold"/>
                                        <p:tgtEl>
                                          <p:spTgt spid="19"/>
                                        </p:tgtEl>
                                        <p:attrNameLst>
                                          <p:attrName>ppt_x</p:attrName>
                                        </p:attrNameLst>
                                      </p:cBhvr>
                                      <p:tavLst>
                                        <p:tav tm="0">
                                          <p:val>
                                            <p:strVal val="1+#ppt_w/2"/>
                                          </p:val>
                                        </p:tav>
                                        <p:tav tm="100000">
                                          <p:val>
                                            <p:strVal val="#ppt_x"/>
                                          </p:val>
                                        </p:tav>
                                      </p:tavLst>
                                    </p:anim>
                                    <p:anim calcmode="lin" valueType="num">
                                      <p:cBhvr additive="base">
                                        <p:cTn id="13"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ircle(out)">
                                      <p:cBhvr>
                                        <p:cTn id="1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stretch>
            <a:fillRect/>
          </a:stretch>
        </p:blipFill>
        <p:spPr>
          <a:xfrm>
            <a:off x="109855" y="97790"/>
            <a:ext cx="11985625" cy="6611620"/>
          </a:xfrm>
          <a:prstGeom prst="rect">
            <a:avLst/>
          </a:prstGeom>
        </p:spPr>
      </p:pic>
      <p:pic>
        <p:nvPicPr>
          <p:cNvPr id="6" name="内容占位符 3"/>
          <p:cNvPicPr>
            <a:picLocks noChangeAspect="1"/>
          </p:cNvPicPr>
          <p:nvPr/>
        </p:nvPicPr>
        <p:blipFill>
          <a:blip r:embed="rId2" cstate="print"/>
          <a:stretch>
            <a:fillRect/>
          </a:stretch>
        </p:blipFill>
        <p:spPr>
          <a:xfrm>
            <a:off x="6350" y="88265"/>
            <a:ext cx="12192635" cy="6621145"/>
          </a:xfrm>
          <a:prstGeom prst="rect">
            <a:avLst/>
          </a:prstGeom>
        </p:spPr>
      </p:pic>
      <p:sp>
        <p:nvSpPr>
          <p:cNvPr id="19" name="矩形 18"/>
          <p:cNvSpPr/>
          <p:nvPr/>
        </p:nvSpPr>
        <p:spPr>
          <a:xfrm>
            <a:off x="9449495" y="1998453"/>
            <a:ext cx="1360805" cy="2800767"/>
          </a:xfrm>
          <a:prstGeom prst="rect">
            <a:avLst/>
          </a:prstGeom>
          <a:solidFill>
            <a:schemeClr val="accent6">
              <a:lumMod val="75000"/>
            </a:schemeClr>
          </a:solid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8800" b="1" dirty="0">
                <a:solidFill>
                  <a:srgbClr val="FFFF00"/>
                </a:solidFill>
                <a:latin typeface="黑体" pitchFamily="49" charset="-122"/>
                <a:ea typeface="黑体" pitchFamily="49" charset="-122"/>
              </a:rPr>
              <a:t>共享</a:t>
            </a:r>
          </a:p>
        </p:txBody>
      </p:sp>
      <p:sp>
        <p:nvSpPr>
          <p:cNvPr id="8" name="TextBox 7"/>
          <p:cNvSpPr txBox="1"/>
          <p:nvPr/>
        </p:nvSpPr>
        <p:spPr>
          <a:xfrm>
            <a:off x="880754" y="2121564"/>
            <a:ext cx="4359988" cy="2554545"/>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b="1" dirty="0">
                <a:solidFill>
                  <a:srgbClr val="FFFF00"/>
                </a:solidFill>
                <a:latin typeface="黑体" pitchFamily="49" charset="-122"/>
                <a:ea typeface="黑体" pitchFamily="49" charset="-122"/>
              </a:rPr>
              <a:t>经济</a:t>
            </a:r>
            <a:r>
              <a:rPr lang="zh-CN" altLang="en-US" sz="4000" b="1" dirty="0" smtClean="0">
                <a:solidFill>
                  <a:srgbClr val="FFFF00"/>
                </a:solidFill>
                <a:latin typeface="黑体" pitchFamily="49" charset="-122"/>
                <a:ea typeface="黑体" pitchFamily="49" charset="-122"/>
              </a:rPr>
              <a:t>发展，国力强盛的蛋糕越来越大，在分配上出现偏差、不平衡</a:t>
            </a:r>
            <a:r>
              <a:rPr lang="en-US" altLang="zh-CN" sz="4000" b="1" dirty="0" smtClean="0">
                <a:solidFill>
                  <a:srgbClr val="FFFF00"/>
                </a:solidFill>
                <a:latin typeface="黑体" pitchFamily="49" charset="-122"/>
                <a:ea typeface="黑体" pitchFamily="49" charset="-122"/>
              </a:rPr>
              <a:t>……</a:t>
            </a:r>
            <a:endParaRPr lang="zh-CN" altLang="en-US" sz="4000" b="1" dirty="0">
              <a:solidFill>
                <a:srgbClr val="FFFF00"/>
              </a:solidFill>
              <a:latin typeface="黑体" pitchFamily="49" charset="-122"/>
              <a:ea typeface="黑体" pitchFamily="49" charset="-122"/>
            </a:endParaRPr>
          </a:p>
        </p:txBody>
      </p:sp>
      <p:sp>
        <p:nvSpPr>
          <p:cNvPr id="9" name="TextBox 8"/>
          <p:cNvSpPr txBox="1"/>
          <p:nvPr/>
        </p:nvSpPr>
        <p:spPr>
          <a:xfrm>
            <a:off x="5669066" y="2737117"/>
            <a:ext cx="3375074" cy="1323439"/>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b="1" dirty="0" smtClean="0">
                <a:solidFill>
                  <a:srgbClr val="FFFF00"/>
                </a:solidFill>
                <a:latin typeface="黑体" pitchFamily="49" charset="-122"/>
                <a:ea typeface="黑体" pitchFamily="49" charset="-122"/>
              </a:rPr>
              <a:t>共享繁荣，</a:t>
            </a:r>
            <a:endParaRPr lang="en-US" altLang="zh-CN" sz="4000" b="1" dirty="0" smtClean="0">
              <a:solidFill>
                <a:srgbClr val="FFFF00"/>
              </a:solidFill>
              <a:latin typeface="黑体" pitchFamily="49" charset="-122"/>
              <a:ea typeface="黑体" pitchFamily="49" charset="-122"/>
            </a:endParaRPr>
          </a:p>
          <a:p>
            <a:r>
              <a:rPr lang="zh-CN" altLang="en-US" sz="4000" b="1" dirty="0" smtClean="0">
                <a:solidFill>
                  <a:srgbClr val="FFFF00"/>
                </a:solidFill>
                <a:latin typeface="黑体" pitchFamily="49" charset="-122"/>
                <a:ea typeface="黑体" pitchFamily="49" charset="-122"/>
              </a:rPr>
              <a:t>增进人民福祉</a:t>
            </a:r>
            <a:endParaRPr lang="zh-CN" altLang="en-US" sz="4000" b="1" dirty="0">
              <a:solidFill>
                <a:srgbClr val="FFFF00"/>
              </a:solidFill>
              <a:latin typeface="黑体" pitchFamily="49" charset="-122"/>
              <a:ea typeface="黑体" pitchFamily="49" charset="-122"/>
            </a:endParaRPr>
          </a:p>
        </p:txBody>
      </p:sp>
      <p:sp>
        <p:nvSpPr>
          <p:cNvPr id="10" name="TextBox 9"/>
          <p:cNvSpPr txBox="1"/>
          <p:nvPr/>
        </p:nvSpPr>
        <p:spPr>
          <a:xfrm>
            <a:off x="428728" y="227617"/>
            <a:ext cx="1359130" cy="707886"/>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b="1" dirty="0">
                <a:solidFill>
                  <a:srgbClr val="FFFF00"/>
                </a:solidFill>
                <a:latin typeface="黑体" pitchFamily="49" charset="-122"/>
                <a:ea typeface="黑体" pitchFamily="49" charset="-122"/>
              </a:rPr>
              <a:t>共享</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174625" y="92710"/>
            <a:ext cx="11929110" cy="6673215"/>
          </a:xfrm>
          <a:prstGeom prst="rect">
            <a:avLst/>
          </a:prstGeom>
        </p:spPr>
      </p:pic>
      <p:sp>
        <p:nvSpPr>
          <p:cNvPr id="5" name="文本框 4"/>
          <p:cNvSpPr txBox="1"/>
          <p:nvPr/>
        </p:nvSpPr>
        <p:spPr>
          <a:xfrm>
            <a:off x="417572" y="923100"/>
            <a:ext cx="8722932" cy="769441"/>
          </a:xfrm>
          <a:prstGeom prst="rect">
            <a:avLst/>
          </a:prstGeom>
          <a:noFill/>
        </p:spPr>
        <p:txBody>
          <a:bodyPr wrap="square" rtlCol="0">
            <a:spAutoFit/>
          </a:bodyPr>
          <a:lstStyle/>
          <a:p>
            <a:r>
              <a:rPr lang="en-US" altLang="zh-CN" sz="4400" b="1" dirty="0" smtClean="0">
                <a:solidFill>
                  <a:srgbClr val="FF3300"/>
                </a:solidFill>
                <a:latin typeface="黑体" pitchFamily="49" charset="-122"/>
                <a:ea typeface="黑体" pitchFamily="49" charset="-122"/>
              </a:rPr>
              <a:t>2</a:t>
            </a:r>
            <a:r>
              <a:rPr lang="zh-CN" altLang="en-US" sz="4400" b="1" dirty="0" smtClean="0">
                <a:solidFill>
                  <a:srgbClr val="FF3300"/>
                </a:solidFill>
                <a:latin typeface="黑体" pitchFamily="49" charset="-122"/>
                <a:ea typeface="黑体" pitchFamily="49" charset="-122"/>
              </a:rPr>
              <a:t>、五个新理念意义重大：</a:t>
            </a:r>
            <a:r>
              <a:rPr lang="en-US" altLang="zh-CN" sz="2800" b="1" dirty="0" smtClean="0">
                <a:latin typeface="黑体" pitchFamily="49" charset="-122"/>
                <a:ea typeface="黑体" pitchFamily="49" charset="-122"/>
              </a:rPr>
              <a:t>56</a:t>
            </a:r>
            <a:r>
              <a:rPr lang="zh-CN" altLang="en-US" sz="2800" b="1" dirty="0" smtClean="0">
                <a:latin typeface="黑体" pitchFamily="49" charset="-122"/>
                <a:ea typeface="黑体" pitchFamily="49" charset="-122"/>
              </a:rPr>
              <a:t>页第二段</a:t>
            </a:r>
            <a:endParaRPr lang="zh-CN" altLang="en-US" sz="4400" b="1" dirty="0">
              <a:latin typeface="黑体" pitchFamily="49" charset="-122"/>
              <a:ea typeface="黑体" pitchFamily="49" charset="-122"/>
            </a:endParaRPr>
          </a:p>
        </p:txBody>
      </p:sp>
      <p:sp>
        <p:nvSpPr>
          <p:cNvPr id="6" name="矩形 5"/>
          <p:cNvSpPr/>
          <p:nvPr/>
        </p:nvSpPr>
        <p:spPr>
          <a:xfrm>
            <a:off x="2317949" y="3304338"/>
            <a:ext cx="1040108" cy="2123658"/>
          </a:xfrm>
          <a:prstGeom prst="rect">
            <a:avLst/>
          </a:prstGeom>
          <a:solidFill>
            <a:schemeClr val="accent6">
              <a:lumMod val="75000"/>
            </a:schemeClr>
          </a:solid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6600" b="1" dirty="0">
                <a:solidFill>
                  <a:srgbClr val="FFFF00"/>
                </a:solidFill>
                <a:latin typeface="黑体" pitchFamily="49" charset="-122"/>
                <a:ea typeface="黑体" pitchFamily="49" charset="-122"/>
              </a:rPr>
              <a:t>创新</a:t>
            </a:r>
          </a:p>
        </p:txBody>
      </p:sp>
      <p:sp>
        <p:nvSpPr>
          <p:cNvPr id="7" name="矩形 6"/>
          <p:cNvSpPr/>
          <p:nvPr/>
        </p:nvSpPr>
        <p:spPr>
          <a:xfrm>
            <a:off x="5350774" y="2422058"/>
            <a:ext cx="1081557" cy="2123658"/>
          </a:xfrm>
          <a:prstGeom prst="rect">
            <a:avLst/>
          </a:prstGeom>
          <a:solidFill>
            <a:schemeClr val="accent6">
              <a:lumMod val="75000"/>
            </a:schemeClr>
          </a:solid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6600" b="1" dirty="0" smtClean="0">
                <a:solidFill>
                  <a:srgbClr val="FFFF00"/>
                </a:solidFill>
                <a:latin typeface="黑体" pitchFamily="49" charset="-122"/>
                <a:ea typeface="黑体" pitchFamily="49" charset="-122"/>
              </a:rPr>
              <a:t>绿色</a:t>
            </a:r>
            <a:endParaRPr lang="zh-CN" altLang="en-US" sz="6600" b="1" dirty="0">
              <a:solidFill>
                <a:srgbClr val="FFFF00"/>
              </a:solidFill>
              <a:latin typeface="黑体" pitchFamily="49" charset="-122"/>
              <a:ea typeface="黑体" pitchFamily="49" charset="-122"/>
            </a:endParaRPr>
          </a:p>
        </p:txBody>
      </p:sp>
      <p:sp>
        <p:nvSpPr>
          <p:cNvPr id="8" name="矩形 7"/>
          <p:cNvSpPr/>
          <p:nvPr/>
        </p:nvSpPr>
        <p:spPr>
          <a:xfrm>
            <a:off x="6959182" y="2049145"/>
            <a:ext cx="1035111" cy="2123658"/>
          </a:xfrm>
          <a:prstGeom prst="rect">
            <a:avLst/>
          </a:prstGeom>
          <a:solidFill>
            <a:schemeClr val="accent6">
              <a:lumMod val="75000"/>
            </a:schemeClr>
          </a:solid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6600" b="1" dirty="0" smtClean="0">
                <a:solidFill>
                  <a:srgbClr val="FFFF00"/>
                </a:solidFill>
                <a:latin typeface="黑体" pitchFamily="49" charset="-122"/>
                <a:ea typeface="黑体" pitchFamily="49" charset="-122"/>
              </a:rPr>
              <a:t>开放</a:t>
            </a:r>
            <a:endParaRPr lang="zh-CN" altLang="en-US" sz="6600" b="1" dirty="0">
              <a:solidFill>
                <a:srgbClr val="FFFF00"/>
              </a:solidFill>
              <a:latin typeface="黑体" pitchFamily="49" charset="-122"/>
              <a:ea typeface="黑体" pitchFamily="49" charset="-122"/>
            </a:endParaRPr>
          </a:p>
        </p:txBody>
      </p:sp>
      <p:sp>
        <p:nvSpPr>
          <p:cNvPr id="9" name="矩形 8"/>
          <p:cNvSpPr/>
          <p:nvPr/>
        </p:nvSpPr>
        <p:spPr>
          <a:xfrm>
            <a:off x="8640748" y="1481957"/>
            <a:ext cx="999513" cy="2123658"/>
          </a:xfrm>
          <a:prstGeom prst="rect">
            <a:avLst/>
          </a:prstGeom>
          <a:solidFill>
            <a:schemeClr val="accent6">
              <a:lumMod val="75000"/>
            </a:schemeClr>
          </a:solid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6600" b="1" dirty="0">
                <a:solidFill>
                  <a:srgbClr val="FFFF00"/>
                </a:solidFill>
                <a:latin typeface="黑体" pitchFamily="49" charset="-122"/>
                <a:ea typeface="黑体" pitchFamily="49" charset="-122"/>
              </a:rPr>
              <a:t>共享</a:t>
            </a:r>
          </a:p>
        </p:txBody>
      </p:sp>
      <p:sp>
        <p:nvSpPr>
          <p:cNvPr id="10" name="矩形 9"/>
          <p:cNvSpPr/>
          <p:nvPr/>
        </p:nvSpPr>
        <p:spPr>
          <a:xfrm>
            <a:off x="3855004" y="2838304"/>
            <a:ext cx="1055369" cy="2123658"/>
          </a:xfrm>
          <a:prstGeom prst="rect">
            <a:avLst/>
          </a:prstGeom>
          <a:solidFill>
            <a:schemeClr val="accent6">
              <a:lumMod val="75000"/>
            </a:schemeClr>
          </a:solid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6600" b="1" dirty="0">
                <a:solidFill>
                  <a:srgbClr val="FFFF00"/>
                </a:solidFill>
                <a:latin typeface="黑体" pitchFamily="49" charset="-122"/>
                <a:ea typeface="黑体" pitchFamily="49" charset="-122"/>
              </a:rPr>
              <a:t>协调</a:t>
            </a:r>
          </a:p>
        </p:txBody>
      </p:sp>
      <p:sp>
        <p:nvSpPr>
          <p:cNvPr id="11" name="TextBox 10"/>
          <p:cNvSpPr txBox="1"/>
          <p:nvPr/>
        </p:nvSpPr>
        <p:spPr>
          <a:xfrm>
            <a:off x="530092" y="5657671"/>
            <a:ext cx="3575714" cy="707886"/>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dirty="0" smtClean="0">
                <a:solidFill>
                  <a:srgbClr val="FFFF00"/>
                </a:solidFill>
                <a:latin typeface="黑体" pitchFamily="49" charset="-122"/>
                <a:ea typeface="黑体" pitchFamily="49" charset="-122"/>
              </a:rPr>
              <a:t>针对突出矛盾</a:t>
            </a:r>
          </a:p>
        </p:txBody>
      </p:sp>
      <p:sp>
        <p:nvSpPr>
          <p:cNvPr id="12" name="TextBox 11"/>
          <p:cNvSpPr txBox="1"/>
          <p:nvPr/>
        </p:nvSpPr>
        <p:spPr>
          <a:xfrm>
            <a:off x="4592155" y="5657671"/>
            <a:ext cx="3439236" cy="707886"/>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dirty="0" smtClean="0">
                <a:solidFill>
                  <a:srgbClr val="FFFF00"/>
                </a:solidFill>
                <a:latin typeface="黑体" pitchFamily="49" charset="-122"/>
                <a:ea typeface="黑体" pitchFamily="49" charset="-122"/>
              </a:rPr>
              <a:t>回答紧迫现实</a:t>
            </a:r>
          </a:p>
        </p:txBody>
      </p:sp>
      <p:sp>
        <p:nvSpPr>
          <p:cNvPr id="13" name="TextBox 12"/>
          <p:cNvSpPr txBox="1"/>
          <p:nvPr/>
        </p:nvSpPr>
        <p:spPr>
          <a:xfrm>
            <a:off x="8354702" y="5637873"/>
            <a:ext cx="3436963" cy="707886"/>
          </a:xfrm>
          <a:prstGeom prst="rect">
            <a:avLst/>
          </a:prstGeom>
          <a:solidFill>
            <a:srgbClr val="002060"/>
          </a:solidFill>
          <a:scene3d>
            <a:camera prst="orthographicFront"/>
            <a:lightRig rig="threePt" dir="t"/>
          </a:scene3d>
          <a:sp3d>
            <a:bevelT/>
          </a:sp3d>
        </p:spPr>
        <p:txBody>
          <a:bodyPr wrap="square" rtlCol="0">
            <a:spAutoFit/>
          </a:bodyPr>
          <a:lstStyle/>
          <a:p>
            <a:r>
              <a:rPr lang="zh-CN" altLang="en-US" sz="4000" dirty="0" smtClean="0">
                <a:solidFill>
                  <a:srgbClr val="FFFF00"/>
                </a:solidFill>
                <a:latin typeface="黑体" pitchFamily="49" charset="-122"/>
                <a:ea typeface="黑体" pitchFamily="49" charset="-122"/>
              </a:rPr>
              <a:t>关系全局未来</a:t>
            </a:r>
          </a:p>
        </p:txBody>
      </p:sp>
      <p:pic>
        <p:nvPicPr>
          <p:cNvPr id="14" name="图片 44" descr="201511291005363622 (1).jpg"/>
          <p:cNvPicPr>
            <a:picLocks noChangeAspect="1"/>
          </p:cNvPicPr>
          <p:nvPr/>
        </p:nvPicPr>
        <p:blipFill>
          <a:blip r:embed="rId3"/>
          <a:srcRect l="12817" r="13075"/>
          <a:stretch>
            <a:fillRect/>
          </a:stretch>
        </p:blipFill>
        <p:spPr>
          <a:xfrm>
            <a:off x="9374067" y="3483887"/>
            <a:ext cx="2913467" cy="2123658"/>
          </a:xfrm>
          <a:prstGeom prst="rect">
            <a:avLst/>
          </a:prstGeom>
          <a:noFill/>
          <a:ln w="9525">
            <a:noFill/>
          </a:ln>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fltVal val="0"/>
                                          </p:val>
                                        </p:tav>
                                        <p:tav tm="100000">
                                          <p:val>
                                            <p:strVal val="#ppt_w"/>
                                          </p:val>
                                        </p:tav>
                                      </p:tavLst>
                                    </p:anim>
                                    <p:anim calcmode="lin" valueType="num">
                                      <p:cBhvr>
                                        <p:cTn id="34" dur="1000" fill="hold"/>
                                        <p:tgtEl>
                                          <p:spTgt spid="11"/>
                                        </p:tgtEl>
                                        <p:attrNameLst>
                                          <p:attrName>ppt_h</p:attrName>
                                        </p:attrNameLst>
                                      </p:cBhvr>
                                      <p:tavLst>
                                        <p:tav tm="0">
                                          <p:val>
                                            <p:fltVal val="0"/>
                                          </p:val>
                                        </p:tav>
                                        <p:tav tm="100000">
                                          <p:val>
                                            <p:strVal val="#ppt_h"/>
                                          </p:val>
                                        </p:tav>
                                      </p:tavLst>
                                    </p:anim>
                                    <p:anim calcmode="lin" valueType="num">
                                      <p:cBhvr>
                                        <p:cTn id="35" dur="1000" fill="hold"/>
                                        <p:tgtEl>
                                          <p:spTgt spid="11"/>
                                        </p:tgtEl>
                                        <p:attrNameLst>
                                          <p:attrName>style.rotation</p:attrName>
                                        </p:attrNameLst>
                                      </p:cBhvr>
                                      <p:tavLst>
                                        <p:tav tm="0">
                                          <p:val>
                                            <p:fltVal val="90"/>
                                          </p:val>
                                        </p:tav>
                                        <p:tav tm="100000">
                                          <p:val>
                                            <p:fltVal val="0"/>
                                          </p:val>
                                        </p:tav>
                                      </p:tavLst>
                                    </p:anim>
                                    <p:animEffect transition="in" filter="fade">
                                      <p:cBhvr>
                                        <p:cTn id="36" dur="1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000" fill="hold"/>
                                        <p:tgtEl>
                                          <p:spTgt spid="12"/>
                                        </p:tgtEl>
                                        <p:attrNameLst>
                                          <p:attrName>ppt_w</p:attrName>
                                        </p:attrNameLst>
                                      </p:cBhvr>
                                      <p:tavLst>
                                        <p:tav tm="0">
                                          <p:val>
                                            <p:fltVal val="0"/>
                                          </p:val>
                                        </p:tav>
                                        <p:tav tm="100000">
                                          <p:val>
                                            <p:strVal val="#ppt_w"/>
                                          </p:val>
                                        </p:tav>
                                      </p:tavLst>
                                    </p:anim>
                                    <p:anim calcmode="lin" valueType="num">
                                      <p:cBhvr>
                                        <p:cTn id="42" dur="1000" fill="hold"/>
                                        <p:tgtEl>
                                          <p:spTgt spid="12"/>
                                        </p:tgtEl>
                                        <p:attrNameLst>
                                          <p:attrName>ppt_h</p:attrName>
                                        </p:attrNameLst>
                                      </p:cBhvr>
                                      <p:tavLst>
                                        <p:tav tm="0">
                                          <p:val>
                                            <p:fltVal val="0"/>
                                          </p:val>
                                        </p:tav>
                                        <p:tav tm="100000">
                                          <p:val>
                                            <p:strVal val="#ppt_h"/>
                                          </p:val>
                                        </p:tav>
                                      </p:tavLst>
                                    </p:anim>
                                    <p:anim calcmode="lin" valueType="num">
                                      <p:cBhvr>
                                        <p:cTn id="43" dur="1000" fill="hold"/>
                                        <p:tgtEl>
                                          <p:spTgt spid="12"/>
                                        </p:tgtEl>
                                        <p:attrNameLst>
                                          <p:attrName>style.rotation</p:attrName>
                                        </p:attrNameLst>
                                      </p:cBhvr>
                                      <p:tavLst>
                                        <p:tav tm="0">
                                          <p:val>
                                            <p:fltVal val="90"/>
                                          </p:val>
                                        </p:tav>
                                        <p:tav tm="100000">
                                          <p:val>
                                            <p:fltVal val="0"/>
                                          </p:val>
                                        </p:tav>
                                      </p:tavLst>
                                    </p:anim>
                                    <p:animEffect transition="in" filter="fade">
                                      <p:cBhvr>
                                        <p:cTn id="44" dur="10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000" fill="hold"/>
                                        <p:tgtEl>
                                          <p:spTgt spid="13"/>
                                        </p:tgtEl>
                                        <p:attrNameLst>
                                          <p:attrName>ppt_w</p:attrName>
                                        </p:attrNameLst>
                                      </p:cBhvr>
                                      <p:tavLst>
                                        <p:tav tm="0">
                                          <p:val>
                                            <p:fltVal val="0"/>
                                          </p:val>
                                        </p:tav>
                                        <p:tav tm="100000">
                                          <p:val>
                                            <p:strVal val="#ppt_w"/>
                                          </p:val>
                                        </p:tav>
                                      </p:tavLst>
                                    </p:anim>
                                    <p:anim calcmode="lin" valueType="num">
                                      <p:cBhvr>
                                        <p:cTn id="50" dur="1000" fill="hold"/>
                                        <p:tgtEl>
                                          <p:spTgt spid="13"/>
                                        </p:tgtEl>
                                        <p:attrNameLst>
                                          <p:attrName>ppt_h</p:attrName>
                                        </p:attrNameLst>
                                      </p:cBhvr>
                                      <p:tavLst>
                                        <p:tav tm="0">
                                          <p:val>
                                            <p:fltVal val="0"/>
                                          </p:val>
                                        </p:tav>
                                        <p:tav tm="100000">
                                          <p:val>
                                            <p:strVal val="#ppt_h"/>
                                          </p:val>
                                        </p:tav>
                                      </p:tavLst>
                                    </p:anim>
                                    <p:anim calcmode="lin" valueType="num">
                                      <p:cBhvr>
                                        <p:cTn id="51" dur="1000" fill="hold"/>
                                        <p:tgtEl>
                                          <p:spTgt spid="13"/>
                                        </p:tgtEl>
                                        <p:attrNameLst>
                                          <p:attrName>style.rotation</p:attrName>
                                        </p:attrNameLst>
                                      </p:cBhvr>
                                      <p:tavLst>
                                        <p:tav tm="0">
                                          <p:val>
                                            <p:fltVal val="90"/>
                                          </p:val>
                                        </p:tav>
                                        <p:tav tm="100000">
                                          <p:val>
                                            <p:fltVal val="0"/>
                                          </p:val>
                                        </p:tav>
                                      </p:tavLst>
                                    </p:anim>
                                    <p:animEffect transition="in" filter="fade">
                                      <p:cBhvr>
                                        <p:cTn id="5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7" grpId="0" animBg="1"/>
      <p:bldP spid="8" grpId="0" animBg="1"/>
      <p:bldP spid="9" grpId="0" animBg="1"/>
      <p:bldP spid="10" grpId="0" animBg="1"/>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174625" y="92710"/>
            <a:ext cx="11929110" cy="6673215"/>
          </a:xfrm>
          <a:prstGeom prst="rect">
            <a:avLst/>
          </a:prstGeom>
        </p:spPr>
      </p:pic>
      <p:sp>
        <p:nvSpPr>
          <p:cNvPr id="3" name="横卷形 2"/>
          <p:cNvSpPr/>
          <p:nvPr/>
        </p:nvSpPr>
        <p:spPr>
          <a:xfrm>
            <a:off x="1054735" y="2296160"/>
            <a:ext cx="9652635" cy="2493645"/>
          </a:xfrm>
          <a:prstGeom prst="horizontalScroll">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solidFill>
                <a:srgbClr val="FF3300"/>
              </a:solidFill>
            </a:endParaRPr>
          </a:p>
        </p:txBody>
      </p:sp>
      <p:sp>
        <p:nvSpPr>
          <p:cNvPr id="4" name="矩形 3"/>
          <p:cNvSpPr/>
          <p:nvPr/>
        </p:nvSpPr>
        <p:spPr>
          <a:xfrm>
            <a:off x="2790825" y="2829560"/>
            <a:ext cx="6610350" cy="1198880"/>
          </a:xfrm>
          <a:prstGeom prst="rect">
            <a:avLst/>
          </a:prstGeom>
          <a:noFill/>
          <a:ln>
            <a:noFill/>
          </a:ln>
        </p:spPr>
        <p:txBody>
          <a:bodyPr wrap="none" rtlCol="0" anchor="t">
            <a:spAutoFit/>
          </a:bodyPr>
          <a:lstStyle/>
          <a:p>
            <a:pPr algn="ctr"/>
            <a:r>
              <a:rPr lang="zh-CN" altLang="en-US" sz="7200" b="1" dirty="0">
                <a:solidFill>
                  <a:srgbClr val="FF3300"/>
                </a:solidFill>
                <a:effectLst>
                  <a:outerShdw blurRad="38100" dist="19050" dir="2700000" algn="tl" rotWithShape="0">
                    <a:schemeClr val="dk1">
                      <a:alpha val="40000"/>
                    </a:schemeClr>
                  </a:outerShdw>
                </a:effectLst>
                <a:latin typeface="黑体" pitchFamily="49" charset="-122"/>
                <a:ea typeface="黑体" pitchFamily="49" charset="-122"/>
              </a:rPr>
              <a:t>励精图治展成果</a:t>
            </a:r>
          </a:p>
        </p:txBody>
      </p:sp>
      <p:sp>
        <p:nvSpPr>
          <p:cNvPr id="5" name="文本框 4"/>
          <p:cNvSpPr txBox="1"/>
          <p:nvPr/>
        </p:nvSpPr>
        <p:spPr>
          <a:xfrm>
            <a:off x="856615" y="1102995"/>
            <a:ext cx="3335020" cy="768350"/>
          </a:xfrm>
          <a:prstGeom prst="rect">
            <a:avLst/>
          </a:prstGeom>
          <a:noFill/>
        </p:spPr>
        <p:txBody>
          <a:bodyPr wrap="square" rtlCol="0">
            <a:spAutoFit/>
          </a:bodyPr>
          <a:lstStyle/>
          <a:p>
            <a:r>
              <a:rPr lang="zh-CN" altLang="en-US" sz="4400" b="1" dirty="0">
                <a:solidFill>
                  <a:srgbClr val="FF3300"/>
                </a:solidFill>
                <a:latin typeface="黑体" pitchFamily="49" charset="-122"/>
                <a:ea typeface="黑体" pitchFamily="49" charset="-122"/>
              </a:rPr>
              <a:t>第四篇章</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74826" y="284202"/>
            <a:ext cx="11726022" cy="5293753"/>
          </a:xfrm>
          <a:prstGeom prst="rect">
            <a:avLst/>
          </a:prstGeom>
          <a:noFill/>
          <a:ln w="38100">
            <a:noFill/>
            <a:prstDash val="sysDash"/>
          </a:ln>
          <a:effectLst>
            <a:glow rad="228600">
              <a:schemeClr val="accent5">
                <a:satMod val="175000"/>
                <a:alpha val="40000"/>
              </a:schemeClr>
            </a:glow>
            <a:softEdge rad="317500"/>
          </a:effectLst>
          <a:scene3d>
            <a:camera prst="orthographicFront"/>
            <a:lightRig rig="threePt" dir="t"/>
          </a:scene3d>
          <a:sp3d>
            <a:bevelT w="114300" prst="artDeco"/>
          </a:sp3d>
        </p:spPr>
        <p:style>
          <a:lnRef idx="1">
            <a:schemeClr val="accent4"/>
          </a:lnRef>
          <a:fillRef idx="2">
            <a:schemeClr val="accent4"/>
          </a:fillRef>
          <a:effectRef idx="1">
            <a:schemeClr val="accent4"/>
          </a:effectRef>
          <a:fontRef idx="minor">
            <a:schemeClr val="dk1"/>
          </a:fontRef>
        </p:style>
        <p:txBody>
          <a:bodyPr wrap="square" lIns="121917" tIns="60958" rIns="121917" bIns="60958" rtlCol="0">
            <a:spAutoFit/>
          </a:bodyPr>
          <a:lstStyle>
            <a:defPPr>
              <a:defRPr lang="zh-CN"/>
            </a:defPPr>
            <a:lvl1pPr>
              <a:lnSpc>
                <a:spcPct val="120000"/>
              </a:lnSpc>
              <a:defRPr sz="2800" b="1">
                <a:solidFill>
                  <a:srgbClr val="FF0000"/>
                </a:solidFill>
                <a:latin typeface="黑体" panose="02010609060101010101" pitchFamily="49" charset="-122"/>
                <a:ea typeface="黑体" panose="02010609060101010101" pitchFamily="49" charset="-122"/>
              </a:defRPr>
            </a:lvl1pPr>
          </a:lstStyle>
          <a:p>
            <a:pPr lvl="0"/>
            <a:r>
              <a:rPr lang="zh-CN" altLang="en-US" sz="4000" dirty="0" smtClean="0"/>
              <a:t>中国梦宏伟蓝图</a:t>
            </a:r>
          </a:p>
          <a:p>
            <a:r>
              <a:rPr lang="en-US" sz="4000" dirty="0" smtClean="0">
                <a:sym typeface="Wingdings"/>
              </a:rPr>
              <a:t> </a:t>
            </a:r>
            <a:r>
              <a:rPr lang="zh-CN" altLang="en-US" sz="4000" dirty="0" smtClean="0"/>
              <a:t>提出：</a:t>
            </a:r>
            <a:r>
              <a:rPr lang="en-US" sz="4000" dirty="0" smtClean="0"/>
              <a:t>2012</a:t>
            </a:r>
            <a:r>
              <a:rPr lang="zh-CN" altLang="en-US" sz="4000" dirty="0" smtClean="0"/>
              <a:t>年习近平</a:t>
            </a:r>
          </a:p>
          <a:p>
            <a:r>
              <a:rPr lang="zh-CN" altLang="en-US" sz="4000" dirty="0" smtClean="0"/>
              <a:t>定义：实现中华民族伟大复兴。</a:t>
            </a:r>
          </a:p>
          <a:p>
            <a:r>
              <a:rPr lang="zh-CN" altLang="en-US" sz="4000" dirty="0" smtClean="0"/>
              <a:t>内涵：国家富强、民族振兴、人民幸福。</a:t>
            </a:r>
          </a:p>
          <a:p>
            <a:r>
              <a:rPr lang="zh-CN" altLang="en-US" sz="4000" dirty="0" smtClean="0"/>
              <a:t>途径：走中国道路，弘扬中国精神，凝聚中国力量。</a:t>
            </a:r>
          </a:p>
          <a:p>
            <a:r>
              <a:rPr lang="zh-CN" altLang="en-US" sz="4000" dirty="0" smtClean="0"/>
              <a:t>实质：中国梦归根到底是人民的梦，必须紧紧依靠人民来实现，必须不断为人民造福。</a:t>
            </a:r>
            <a:endParaRPr lang="zh-CN" altLang="en-US" sz="4000" dirty="0"/>
          </a:p>
        </p:txBody>
      </p:sp>
    </p:spTree>
    <p:extLst>
      <p:ext uri="{BB962C8B-B14F-4D97-AF65-F5344CB8AC3E}">
        <p14:creationId xmlns="" xmlns:p14="http://schemas.microsoft.com/office/powerpoint/2010/main" val="2181320222"/>
      </p:ext>
    </p:extLst>
  </p:cSld>
  <p:clrMapOvr>
    <a:masterClrMapping/>
  </p:clrMapOvr>
  <mc:AlternateContent xmlns:mc="http://schemas.openxmlformats.org/markup-compatibility/2006">
    <mc:Choice xmlns=""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内容占位符 3"/>
          <p:cNvPicPr>
            <a:picLocks noChangeAspect="1"/>
          </p:cNvPicPr>
          <p:nvPr/>
        </p:nvPicPr>
        <p:blipFill>
          <a:blip r:embed="rId2" cstate="print"/>
          <a:stretch>
            <a:fillRect/>
          </a:stretch>
        </p:blipFill>
        <p:spPr>
          <a:xfrm>
            <a:off x="7274256" y="2211757"/>
            <a:ext cx="4572001" cy="4441527"/>
          </a:xfrm>
          <a:prstGeom prst="rect">
            <a:avLst/>
          </a:prstGeom>
          <a:effectLst>
            <a:softEdge rad="127000"/>
          </a:effectLst>
        </p:spPr>
      </p:pic>
      <p:sp>
        <p:nvSpPr>
          <p:cNvPr id="3" name="文本框 2"/>
          <p:cNvSpPr txBox="1"/>
          <p:nvPr/>
        </p:nvSpPr>
        <p:spPr>
          <a:xfrm>
            <a:off x="432754" y="1278760"/>
            <a:ext cx="11356793" cy="1077218"/>
          </a:xfrm>
          <a:prstGeom prst="rect">
            <a:avLst/>
          </a:prstGeom>
          <a:noFill/>
        </p:spPr>
        <p:txBody>
          <a:bodyPr wrap="square" rtlCol="0">
            <a:spAutoFit/>
          </a:bodyPr>
          <a:lstStyle/>
          <a:p>
            <a:r>
              <a:rPr lang="en-US" altLang="zh-CN" sz="3200" b="1" dirty="0">
                <a:solidFill>
                  <a:prstClr val="black"/>
                </a:solidFill>
                <a:latin typeface="黑体" pitchFamily="49" charset="-122"/>
                <a:ea typeface="黑体" pitchFamily="49" charset="-122"/>
              </a:rPr>
              <a:t>  </a:t>
            </a:r>
            <a:r>
              <a:rPr lang="zh-CN" altLang="en-US" sz="3200" b="1" dirty="0" smtClean="0">
                <a:solidFill>
                  <a:prstClr val="black"/>
                </a:solidFill>
                <a:latin typeface="黑体" pitchFamily="49" charset="-122"/>
                <a:ea typeface="黑体" pitchFamily="49" charset="-122"/>
              </a:rPr>
              <a:t>结合材料和课本</a:t>
            </a:r>
            <a:r>
              <a:rPr lang="en-US" altLang="zh-CN" sz="3200" b="1" dirty="0" smtClean="0">
                <a:solidFill>
                  <a:prstClr val="black"/>
                </a:solidFill>
                <a:latin typeface="黑体" pitchFamily="49" charset="-122"/>
                <a:ea typeface="黑体" pitchFamily="49" charset="-122"/>
              </a:rPr>
              <a:t>56</a:t>
            </a:r>
            <a:r>
              <a:rPr lang="zh-CN" altLang="en-US" sz="3200" b="1" dirty="0" smtClean="0">
                <a:solidFill>
                  <a:prstClr val="black"/>
                </a:solidFill>
                <a:latin typeface="黑体" pitchFamily="49" charset="-122"/>
                <a:ea typeface="黑体" pitchFamily="49" charset="-122"/>
              </a:rPr>
              <a:t>页第三自然段，归纳我国</a:t>
            </a:r>
            <a:r>
              <a:rPr lang="zh-CN" altLang="en-US" sz="3200" b="1" dirty="0">
                <a:solidFill>
                  <a:prstClr val="black"/>
                </a:solidFill>
                <a:latin typeface="黑体" pitchFamily="49" charset="-122"/>
                <a:ea typeface="黑体" pitchFamily="49" charset="-122"/>
              </a:rPr>
              <a:t>改革开放以来经济发展</a:t>
            </a:r>
            <a:r>
              <a:rPr lang="zh-CN" altLang="en-US" sz="3200" b="1" dirty="0" smtClean="0">
                <a:solidFill>
                  <a:prstClr val="black"/>
                </a:solidFill>
                <a:latin typeface="黑体" pitchFamily="49" charset="-122"/>
                <a:ea typeface="黑体" pitchFamily="49" charset="-122"/>
              </a:rPr>
              <a:t>状况。</a:t>
            </a:r>
            <a:endParaRPr lang="zh-CN" altLang="en-US" sz="3200" b="1" dirty="0">
              <a:solidFill>
                <a:prstClr val="black"/>
              </a:solidFill>
              <a:latin typeface="黑体" pitchFamily="49" charset="-122"/>
              <a:ea typeface="黑体" pitchFamily="49" charset="-122"/>
            </a:endParaRPr>
          </a:p>
        </p:txBody>
      </p:sp>
      <p:sp>
        <p:nvSpPr>
          <p:cNvPr id="4" name="矩形 3"/>
          <p:cNvSpPr/>
          <p:nvPr/>
        </p:nvSpPr>
        <p:spPr>
          <a:xfrm>
            <a:off x="605472" y="499245"/>
            <a:ext cx="4134466" cy="769441"/>
          </a:xfrm>
          <a:prstGeom prst="rect">
            <a:avLst/>
          </a:prstGeom>
          <a:noFill/>
          <a:ln>
            <a:noFill/>
          </a:ln>
        </p:spPr>
        <p:txBody>
          <a:bodyPr wrap="none" rtlCol="0" anchor="t">
            <a:spAutoFit/>
            <a:scene3d>
              <a:camera prst="orthographicFront"/>
              <a:lightRig rig="threePt" dir="t"/>
            </a:scene3d>
          </a:bodyPr>
          <a:lstStyle/>
          <a:p>
            <a:pPr algn="ctr"/>
            <a:r>
              <a:rPr lang="en-US" altLang="zh-CN" sz="4400" b="1" dirty="0">
                <a:ln/>
                <a:solidFill>
                  <a:srgbClr val="FF3300"/>
                </a:solidFill>
                <a:effectLst>
                  <a:outerShdw blurRad="38100" dist="25400" dir="5400000" algn="ctr" rotWithShape="0">
                    <a:srgbClr val="6E747A">
                      <a:alpha val="43000"/>
                    </a:srgbClr>
                  </a:outerShdw>
                </a:effectLst>
                <a:latin typeface="黑体" pitchFamily="49" charset="-122"/>
                <a:ea typeface="黑体" pitchFamily="49" charset="-122"/>
              </a:rPr>
              <a:t>1.</a:t>
            </a:r>
            <a:r>
              <a:rPr lang="zh-CN" altLang="en-US" sz="4400" b="1" dirty="0">
                <a:ln/>
                <a:solidFill>
                  <a:srgbClr val="FF3300"/>
                </a:solidFill>
                <a:effectLst>
                  <a:outerShdw blurRad="38100" dist="25400" dir="5400000" algn="ctr" rotWithShape="0">
                    <a:srgbClr val="6E747A">
                      <a:alpha val="43000"/>
                    </a:srgbClr>
                  </a:outerShdw>
                </a:effectLst>
                <a:latin typeface="黑体" pitchFamily="49" charset="-122"/>
                <a:ea typeface="黑体" pitchFamily="49" charset="-122"/>
              </a:rPr>
              <a:t>改革开放以来</a:t>
            </a:r>
          </a:p>
        </p:txBody>
      </p:sp>
      <p:sp>
        <p:nvSpPr>
          <p:cNvPr id="8" name="矩形 7"/>
          <p:cNvSpPr/>
          <p:nvPr/>
        </p:nvSpPr>
        <p:spPr>
          <a:xfrm>
            <a:off x="222913" y="2347415"/>
            <a:ext cx="6873923" cy="3970318"/>
          </a:xfrm>
          <a:prstGeom prst="rect">
            <a:avLst/>
          </a:prstGeom>
          <a:solidFill>
            <a:schemeClr val="accent6">
              <a:lumMod val="20000"/>
              <a:lumOff val="80000"/>
            </a:schemeClr>
          </a:solidFill>
        </p:spPr>
        <p:txBody>
          <a:bodyPr wrap="square">
            <a:spAutoFit/>
          </a:bodyPr>
          <a:lstStyle/>
          <a:p>
            <a:r>
              <a:rPr lang="zh-CN" altLang="en-US" sz="3600" b="1" dirty="0" smtClean="0">
                <a:solidFill>
                  <a:schemeClr val="accent5">
                    <a:lumMod val="50000"/>
                  </a:schemeClr>
                </a:solidFill>
                <a:latin typeface="+mj-ea"/>
                <a:ea typeface="+mj-ea"/>
              </a:rPr>
              <a:t>材料一：</a:t>
            </a:r>
            <a:r>
              <a:rPr lang="zh-CN" altLang="en-US" sz="3600" b="1" dirty="0" smtClean="0">
                <a:solidFill>
                  <a:srgbClr val="FF0000"/>
                </a:solidFill>
                <a:latin typeface="华文楷体" pitchFamily="2" charset="-122"/>
                <a:ea typeface="华文楷体" pitchFamily="2" charset="-122"/>
              </a:rPr>
              <a:t>改革开放以来，人民生活发生了</a:t>
            </a:r>
            <a:r>
              <a:rPr lang="zh-CN" altLang="en-US" sz="3600" b="1" dirty="0" smtClean="0">
                <a:solidFill>
                  <a:schemeClr val="accent5">
                    <a:lumMod val="75000"/>
                  </a:schemeClr>
                </a:solidFill>
                <a:latin typeface="华文楷体" pitchFamily="2" charset="-122"/>
                <a:ea typeface="华文楷体" pitchFamily="2" charset="-122"/>
              </a:rPr>
              <a:t>变化</a:t>
            </a:r>
            <a:r>
              <a:rPr lang="zh-CN" altLang="en-US" sz="3600" b="1" dirty="0" smtClean="0">
                <a:solidFill>
                  <a:srgbClr val="FF0000"/>
                </a:solidFill>
                <a:latin typeface="华文楷体" pitchFamily="2" charset="-122"/>
                <a:ea typeface="华文楷体" pitchFamily="2" charset="-122"/>
              </a:rPr>
              <a:t>。如：鼓起来的“钱袋子”、精起来的饮食、靓起来的衣着服饰、低下来的恩格尔系数</a:t>
            </a:r>
            <a:r>
              <a:rPr lang="en-US" altLang="zh-CN" sz="3600" b="1" dirty="0" smtClean="0">
                <a:solidFill>
                  <a:srgbClr val="FF0000"/>
                </a:solidFill>
                <a:latin typeface="华文楷体" pitchFamily="2" charset="-122"/>
                <a:ea typeface="华文楷体" pitchFamily="2" charset="-122"/>
              </a:rPr>
              <a:t>……</a:t>
            </a:r>
          </a:p>
          <a:p>
            <a:r>
              <a:rPr lang="zh-CN" altLang="en-US" sz="3600" b="1" dirty="0" smtClean="0">
                <a:solidFill>
                  <a:schemeClr val="accent5">
                    <a:lumMod val="50000"/>
                  </a:schemeClr>
                </a:solidFill>
                <a:latin typeface="+mj-ea"/>
                <a:ea typeface="+mj-ea"/>
              </a:rPr>
              <a:t>材料二：右图，</a:t>
            </a:r>
            <a:r>
              <a:rPr lang="en-US" altLang="zh-CN" sz="3600" b="1" dirty="0" smtClean="0">
                <a:solidFill>
                  <a:schemeClr val="accent5">
                    <a:lumMod val="50000"/>
                  </a:schemeClr>
                </a:solidFill>
                <a:latin typeface="+mj-ea"/>
                <a:ea typeface="+mj-ea"/>
              </a:rPr>
              <a:t>《</a:t>
            </a:r>
            <a:r>
              <a:rPr lang="zh-CN" altLang="en-US" sz="3600" b="1" dirty="0" smtClean="0">
                <a:solidFill>
                  <a:schemeClr val="accent5">
                    <a:lumMod val="50000"/>
                  </a:schemeClr>
                </a:solidFill>
                <a:latin typeface="华文楷体" pitchFamily="2" charset="-122"/>
                <a:ea typeface="华文楷体" pitchFamily="2" charset="-122"/>
              </a:rPr>
              <a:t>改革开放以来国内生产总值增长表</a:t>
            </a:r>
            <a:r>
              <a:rPr lang="en-US" altLang="zh-CN" sz="3600" b="1" dirty="0" smtClean="0">
                <a:solidFill>
                  <a:schemeClr val="accent5">
                    <a:lumMod val="50000"/>
                  </a:schemeClr>
                </a:solidFill>
                <a:latin typeface="+mj-ea"/>
                <a:ea typeface="+mj-ea"/>
              </a:rPr>
              <a:t>》</a:t>
            </a:r>
            <a:endParaRPr lang="zh-CN" altLang="en-US" sz="3600" b="1" dirty="0">
              <a:solidFill>
                <a:srgbClr val="FF0000"/>
              </a:solidFill>
              <a:latin typeface="华文楷体" pitchFamily="2" charset="-122"/>
              <a:ea typeface="华文楷体" pitchFamily="2" charset="-122"/>
            </a:endParaRPr>
          </a:p>
        </p:txBody>
      </p:sp>
      <p:sp>
        <p:nvSpPr>
          <p:cNvPr id="7" name="矩形 6"/>
          <p:cNvSpPr/>
          <p:nvPr/>
        </p:nvSpPr>
        <p:spPr>
          <a:xfrm>
            <a:off x="432754" y="2794826"/>
            <a:ext cx="6841502" cy="646331"/>
          </a:xfrm>
          <a:prstGeom prst="rect">
            <a:avLst/>
          </a:prstGeom>
          <a:solidFill>
            <a:srgbClr val="002060"/>
          </a:solidFill>
          <a:ln>
            <a:noFill/>
          </a:ln>
        </p:spPr>
        <p:txBody>
          <a:bodyPr wrap="square" rtlCol="0" anchor="t">
            <a:spAutoFit/>
          </a:bodyPr>
          <a:lstStyle/>
          <a:p>
            <a:r>
              <a:rPr lang="zh-CN" altLang="en-US" sz="3600" b="1" dirty="0" smtClean="0">
                <a:solidFill>
                  <a:schemeClr val="accent4">
                    <a:lumMod val="40000"/>
                    <a:lumOff val="60000"/>
                  </a:schemeClr>
                </a:solidFill>
                <a:latin typeface="黑体" pitchFamily="49" charset="-122"/>
                <a:ea typeface="黑体" pitchFamily="49" charset="-122"/>
              </a:rPr>
              <a:t>成就一：</a:t>
            </a:r>
            <a:r>
              <a:rPr lang="zh-CN" altLang="en-US" sz="3600" b="1" dirty="0" smtClean="0">
                <a:solidFill>
                  <a:srgbClr val="FFFF00"/>
                </a:solidFill>
                <a:latin typeface="华文楷体" pitchFamily="2" charset="-122"/>
                <a:ea typeface="华文楷体" pitchFamily="2" charset="-122"/>
              </a:rPr>
              <a:t>人民生活水平大幅提高；</a:t>
            </a:r>
            <a:endParaRPr lang="zh-CN" altLang="en-US" sz="3600" b="1" dirty="0">
              <a:solidFill>
                <a:srgbClr val="FFFF00"/>
              </a:solidFill>
              <a:latin typeface="华文楷体" pitchFamily="2" charset="-122"/>
              <a:ea typeface="华文楷体" pitchFamily="2" charset="-122"/>
            </a:endParaRPr>
          </a:p>
        </p:txBody>
      </p:sp>
      <p:sp>
        <p:nvSpPr>
          <p:cNvPr id="9" name="矩形 8"/>
          <p:cNvSpPr/>
          <p:nvPr/>
        </p:nvSpPr>
        <p:spPr>
          <a:xfrm>
            <a:off x="432754" y="4009408"/>
            <a:ext cx="11227137" cy="646331"/>
          </a:xfrm>
          <a:prstGeom prst="rect">
            <a:avLst/>
          </a:prstGeom>
          <a:solidFill>
            <a:srgbClr val="002060"/>
          </a:solidFill>
          <a:ln>
            <a:noFill/>
          </a:ln>
        </p:spPr>
        <p:txBody>
          <a:bodyPr wrap="square" rtlCol="0" anchor="t">
            <a:spAutoFit/>
          </a:bodyPr>
          <a:lstStyle/>
          <a:p>
            <a:r>
              <a:rPr lang="zh-CN" altLang="en-US" sz="3600" b="1" dirty="0" smtClean="0">
                <a:solidFill>
                  <a:srgbClr val="FFFF00"/>
                </a:solidFill>
                <a:latin typeface="华文楷体" pitchFamily="2" charset="-122"/>
                <a:ea typeface="华文楷体" pitchFamily="2" charset="-122"/>
              </a:rPr>
              <a:t>国内生产总值</a:t>
            </a:r>
            <a:r>
              <a:rPr lang="zh-CN" altLang="en-US" sz="3600" b="1" dirty="0">
                <a:solidFill>
                  <a:srgbClr val="FFFF00"/>
                </a:solidFill>
                <a:latin typeface="华文楷体" pitchFamily="2" charset="-122"/>
                <a:ea typeface="华文楷体" pitchFamily="2" charset="-122"/>
              </a:rPr>
              <a:t>持续高速增长</a:t>
            </a:r>
            <a:r>
              <a:rPr lang="zh-CN" altLang="en-US" sz="3600" b="1" dirty="0" smtClean="0">
                <a:solidFill>
                  <a:srgbClr val="FFFF00"/>
                </a:solidFill>
                <a:latin typeface="华文楷体" pitchFamily="2" charset="-122"/>
                <a:ea typeface="华文楷体" pitchFamily="2" charset="-122"/>
              </a:rPr>
              <a:t>，综合</a:t>
            </a:r>
            <a:r>
              <a:rPr lang="zh-CN" altLang="en-US" sz="3600" b="1" dirty="0">
                <a:solidFill>
                  <a:srgbClr val="FFFF00"/>
                </a:solidFill>
                <a:latin typeface="华文楷体" pitchFamily="2" charset="-122"/>
                <a:ea typeface="华文楷体" pitchFamily="2" charset="-122"/>
              </a:rPr>
              <a:t>国力不断跃升</a:t>
            </a:r>
            <a:r>
              <a:rPr lang="zh-CN" altLang="en-US" sz="3600" b="1" dirty="0" smtClean="0">
                <a:solidFill>
                  <a:srgbClr val="FFFF00"/>
                </a:solidFill>
                <a:latin typeface="华文楷体" pitchFamily="2" charset="-122"/>
                <a:ea typeface="华文楷体" pitchFamily="2" charset="-122"/>
              </a:rPr>
              <a:t>。</a:t>
            </a:r>
            <a:endParaRPr lang="zh-CN" altLang="en-US" sz="3600" b="1" dirty="0">
              <a:solidFill>
                <a:srgbClr val="FFFF00"/>
              </a:solidFill>
              <a:latin typeface="华文楷体" pitchFamily="2" charset="-122"/>
              <a:ea typeface="华文楷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82208" y="1621048"/>
            <a:ext cx="11382233" cy="1998432"/>
          </a:xfrm>
          <a:noFill/>
          <a:ln>
            <a:noFill/>
          </a:ln>
        </p:spPr>
        <p:txBody>
          <a:bodyPr wrap="square" rtlCol="0" anchor="t">
            <a:spAutoFit/>
            <a:scene3d>
              <a:camera prst="orthographicFront"/>
              <a:lightRig rig="threePt" dir="t"/>
            </a:scene3d>
          </a:bodyPr>
          <a:lstStyle/>
          <a:p>
            <a:pPr marL="0" indent="0">
              <a:buNone/>
            </a:pPr>
            <a:r>
              <a:rPr lang="zh-CN" altLang="en-US" sz="3600" b="1" dirty="0" smtClean="0">
                <a:ln/>
                <a:solidFill>
                  <a:srgbClr val="FF3300"/>
                </a:solidFill>
                <a:effectLst>
                  <a:outerShdw blurRad="38100" dist="25400" dir="5400000" algn="ctr" rotWithShape="0">
                    <a:srgbClr val="6E747A">
                      <a:alpha val="43000"/>
                    </a:srgbClr>
                  </a:outerShdw>
                </a:effectLst>
                <a:latin typeface="黑体" pitchFamily="49" charset="-122"/>
                <a:ea typeface="黑体" pitchFamily="49" charset="-122"/>
              </a:rPr>
              <a:t>    以习近平为核心的党中央对我国经济发展的新特征做出了怎样的科学判断？我国采取了什么应对措施？促成了怎样的经济局面？</a:t>
            </a:r>
            <a:endParaRPr lang="zh-CN" altLang="en-US" sz="3600" b="1" dirty="0">
              <a:ln/>
              <a:solidFill>
                <a:srgbClr val="FF3300"/>
              </a:solidFill>
              <a:effectLst>
                <a:outerShdw blurRad="38100" dist="25400" dir="5400000" algn="ctr" rotWithShape="0">
                  <a:srgbClr val="6E747A">
                    <a:alpha val="43000"/>
                  </a:srgbClr>
                </a:outerShdw>
              </a:effectLst>
              <a:latin typeface="黑体" pitchFamily="49" charset="-122"/>
              <a:ea typeface="黑体" pitchFamily="49" charset="-122"/>
            </a:endParaRPr>
          </a:p>
        </p:txBody>
      </p:sp>
      <p:sp>
        <p:nvSpPr>
          <p:cNvPr id="3" name="文本框 2"/>
          <p:cNvSpPr txBox="1"/>
          <p:nvPr/>
        </p:nvSpPr>
        <p:spPr>
          <a:xfrm>
            <a:off x="674463" y="4351582"/>
            <a:ext cx="10489405" cy="1077218"/>
          </a:xfrm>
          <a:prstGeom prst="rect">
            <a:avLst/>
          </a:prstGeom>
          <a:solidFill>
            <a:srgbClr val="002060"/>
          </a:solidFill>
        </p:spPr>
        <p:txBody>
          <a:bodyPr wrap="square" rtlCol="0">
            <a:spAutoFit/>
          </a:bodyPr>
          <a:lstStyle/>
          <a:p>
            <a:r>
              <a:rPr lang="en-US" altLang="zh-CN" sz="3200" b="1" dirty="0">
                <a:solidFill>
                  <a:srgbClr val="FFFF00"/>
                </a:solidFill>
              </a:rPr>
              <a:t>        </a:t>
            </a:r>
            <a:r>
              <a:rPr lang="zh-CN" altLang="en-US" sz="3200" b="1" dirty="0">
                <a:solidFill>
                  <a:srgbClr val="FFFF00"/>
                </a:solidFill>
              </a:rPr>
              <a:t>创新宏观调控的思路和方法，优化升级产业结构，积极推进科技创新。</a:t>
            </a:r>
          </a:p>
        </p:txBody>
      </p:sp>
      <p:sp>
        <p:nvSpPr>
          <p:cNvPr id="5" name="矩形 4"/>
          <p:cNvSpPr/>
          <p:nvPr/>
        </p:nvSpPr>
        <p:spPr>
          <a:xfrm>
            <a:off x="696038" y="3430607"/>
            <a:ext cx="4449170" cy="584775"/>
          </a:xfrm>
          <a:prstGeom prst="rect">
            <a:avLst/>
          </a:prstGeom>
          <a:solidFill>
            <a:srgbClr val="002060"/>
          </a:solidFill>
          <a:ln>
            <a:noFill/>
          </a:ln>
        </p:spPr>
        <p:txBody>
          <a:bodyPr wrap="square" rtlCol="0" anchor="t">
            <a:spAutoFit/>
          </a:bodyPr>
          <a:lstStyle/>
          <a:p>
            <a:r>
              <a:rPr lang="zh-CN" altLang="en-US" sz="3200" b="1" dirty="0" smtClean="0">
                <a:solidFill>
                  <a:srgbClr val="FFFF00"/>
                </a:solidFill>
              </a:rPr>
              <a:t>经济发展进入新常态</a:t>
            </a:r>
            <a:endParaRPr lang="zh-CN" altLang="en-US" sz="3200" b="1" dirty="0">
              <a:solidFill>
                <a:srgbClr val="FFFF00"/>
              </a:solidFill>
            </a:endParaRPr>
          </a:p>
        </p:txBody>
      </p:sp>
      <p:sp>
        <p:nvSpPr>
          <p:cNvPr id="10" name="矩形 9"/>
          <p:cNvSpPr/>
          <p:nvPr/>
        </p:nvSpPr>
        <p:spPr>
          <a:xfrm>
            <a:off x="714653" y="2326818"/>
            <a:ext cx="10476511" cy="646331"/>
          </a:xfrm>
          <a:prstGeom prst="rect">
            <a:avLst/>
          </a:prstGeom>
          <a:solidFill>
            <a:srgbClr val="002060"/>
          </a:solidFill>
          <a:ln>
            <a:noFill/>
          </a:ln>
        </p:spPr>
        <p:txBody>
          <a:bodyPr wrap="square" rtlCol="0" anchor="t">
            <a:spAutoFit/>
          </a:bodyPr>
          <a:lstStyle/>
          <a:p>
            <a:r>
              <a:rPr lang="zh-CN" altLang="en-US" sz="3600" b="1" dirty="0" smtClean="0">
                <a:solidFill>
                  <a:schemeClr val="accent4">
                    <a:lumMod val="40000"/>
                    <a:lumOff val="60000"/>
                  </a:schemeClr>
                </a:solidFill>
                <a:latin typeface="黑体" pitchFamily="49" charset="-122"/>
                <a:ea typeface="黑体" pitchFamily="49" charset="-122"/>
              </a:rPr>
              <a:t>成就二：</a:t>
            </a:r>
            <a:r>
              <a:rPr lang="zh-CN" altLang="en-US" sz="3600" b="1" dirty="0" smtClean="0">
                <a:solidFill>
                  <a:srgbClr val="FFFF00"/>
                </a:solidFill>
              </a:rPr>
              <a:t>重改革</a:t>
            </a:r>
            <a:r>
              <a:rPr lang="en-US" altLang="zh-CN" sz="3600" b="1" dirty="0" smtClean="0">
                <a:solidFill>
                  <a:srgbClr val="FFFF00"/>
                </a:solidFill>
              </a:rPr>
              <a:t>——</a:t>
            </a:r>
            <a:r>
              <a:rPr lang="zh-CN" altLang="en-US" sz="3600" b="1" dirty="0" smtClean="0">
                <a:solidFill>
                  <a:srgbClr val="FFFF00"/>
                </a:solidFill>
              </a:rPr>
              <a:t>国家经济持续稳定增长</a:t>
            </a:r>
            <a:endParaRPr lang="en-US" altLang="zh-CN" sz="3600" b="1" dirty="0" smtClean="0">
              <a:solidFill>
                <a:schemeClr val="accent4">
                  <a:lumMod val="40000"/>
                  <a:lumOff val="60000"/>
                </a:schemeClr>
              </a:solidFill>
              <a:latin typeface="黑体" pitchFamily="49" charset="-122"/>
              <a:ea typeface="黑体" pitchFamily="49" charset="-122"/>
            </a:endParaRPr>
          </a:p>
        </p:txBody>
      </p:sp>
      <p:sp>
        <p:nvSpPr>
          <p:cNvPr id="8" name="内容占位符 1"/>
          <p:cNvSpPr txBox="1">
            <a:spLocks/>
          </p:cNvSpPr>
          <p:nvPr/>
        </p:nvSpPr>
        <p:spPr>
          <a:xfrm>
            <a:off x="2920624" y="329004"/>
            <a:ext cx="8939280" cy="668837"/>
          </a:xfrm>
          <a:prstGeom prst="rect">
            <a:avLst/>
          </a:prstGeom>
          <a:noFill/>
          <a:ln>
            <a:noFill/>
          </a:ln>
        </p:spPr>
        <p:txBody>
          <a:bodyPr vert="horz" wrap="square" lIns="91440" tIns="45720" rIns="91440" bIns="45720" rtlCol="0" anchor="t">
            <a:spAutoFit/>
            <a:scene3d>
              <a:camera prst="orthographicFront"/>
              <a:lightRig rig="threePt" dir="t"/>
            </a:scene3d>
          </a:bodyPr>
          <a:lst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smtClean="0">
                <a:ln/>
                <a:solidFill>
                  <a:srgbClr val="FF3300"/>
                </a:solidFill>
                <a:effectLst>
                  <a:outerShdw blurRad="38100" dist="25400" dir="5400000" algn="ctr" rotWithShape="0">
                    <a:srgbClr val="6E747A">
                      <a:alpha val="43000"/>
                    </a:srgbClr>
                  </a:outerShdw>
                </a:effectLst>
                <a:latin typeface="黑体" pitchFamily="49" charset="-122"/>
                <a:ea typeface="黑体" pitchFamily="49" charset="-122"/>
              </a:rPr>
              <a:t>（</a:t>
            </a:r>
            <a:r>
              <a:rPr lang="en-US" altLang="zh-CN" sz="3600" b="1" dirty="0" smtClean="0">
                <a:ln/>
                <a:solidFill>
                  <a:srgbClr val="FF3300"/>
                </a:solidFill>
                <a:effectLst>
                  <a:outerShdw blurRad="38100" dist="25400" dir="5400000" algn="ctr" rotWithShape="0">
                    <a:srgbClr val="6E747A">
                      <a:alpha val="43000"/>
                    </a:srgbClr>
                  </a:outerShdw>
                </a:effectLst>
                <a:latin typeface="黑体" pitchFamily="49" charset="-122"/>
                <a:ea typeface="黑体" pitchFamily="49" charset="-122"/>
              </a:rPr>
              <a:t>1</a:t>
            </a:r>
            <a:r>
              <a:rPr lang="zh-CN" altLang="en-US" sz="3600" b="1" dirty="0" smtClean="0">
                <a:ln/>
                <a:solidFill>
                  <a:srgbClr val="FF3300"/>
                </a:solidFill>
                <a:effectLst>
                  <a:outerShdw blurRad="38100" dist="25400" dir="5400000" algn="ctr" rotWithShape="0">
                    <a:srgbClr val="6E747A">
                      <a:alpha val="43000"/>
                    </a:srgbClr>
                  </a:outerShdw>
                </a:effectLst>
                <a:latin typeface="黑体" pitchFamily="49" charset="-122"/>
                <a:ea typeface="黑体" pitchFamily="49" charset="-122"/>
              </a:rPr>
              <a:t>）新判断新成就</a:t>
            </a:r>
            <a:r>
              <a:rPr lang="zh-CN" altLang="en-US" sz="3600" b="1" dirty="0" smtClean="0">
                <a:ln/>
                <a:solidFill>
                  <a:schemeClr val="tx1"/>
                </a:solidFill>
                <a:effectLst>
                  <a:outerShdw blurRad="38100" dist="25400" dir="5400000" algn="ctr" rotWithShape="0">
                    <a:srgbClr val="6E747A">
                      <a:alpha val="43000"/>
                    </a:srgbClr>
                  </a:outerShdw>
                </a:effectLst>
                <a:latin typeface="黑体" pitchFamily="49" charset="-122"/>
                <a:ea typeface="黑体" pitchFamily="49" charset="-122"/>
              </a:rPr>
              <a:t>（</a:t>
            </a:r>
            <a:r>
              <a:rPr lang="zh-CN" altLang="en-US" b="1" dirty="0" smtClean="0">
                <a:ln/>
                <a:solidFill>
                  <a:schemeClr val="tx1"/>
                </a:solidFill>
                <a:effectLst>
                  <a:outerShdw blurRad="38100" dist="25400" dir="5400000" algn="ctr" rotWithShape="0">
                    <a:srgbClr val="6E747A">
                      <a:alpha val="43000"/>
                    </a:srgbClr>
                  </a:outerShdw>
                </a:effectLst>
                <a:latin typeface="黑体" pitchFamily="49" charset="-122"/>
                <a:ea typeface="黑体" pitchFamily="49" charset="-122"/>
              </a:rPr>
              <a:t>结合</a:t>
            </a:r>
            <a:r>
              <a:rPr lang="en-US" altLang="zh-CN" b="1" dirty="0" smtClean="0">
                <a:ln/>
                <a:solidFill>
                  <a:schemeClr val="tx1"/>
                </a:solidFill>
                <a:effectLst>
                  <a:outerShdw blurRad="38100" dist="25400" dir="5400000" algn="ctr" rotWithShape="0">
                    <a:srgbClr val="6E747A">
                      <a:alpha val="43000"/>
                    </a:srgbClr>
                  </a:outerShdw>
                </a:effectLst>
                <a:latin typeface="黑体" pitchFamily="49" charset="-122"/>
                <a:ea typeface="黑体" pitchFamily="49" charset="-122"/>
              </a:rPr>
              <a:t>57</a:t>
            </a:r>
            <a:r>
              <a:rPr lang="zh-CN" altLang="en-US" b="1" dirty="0">
                <a:ln/>
                <a:solidFill>
                  <a:schemeClr val="tx1"/>
                </a:solidFill>
                <a:effectLst>
                  <a:outerShdw blurRad="38100" dist="25400" dir="5400000" algn="ctr" rotWithShape="0">
                    <a:srgbClr val="6E747A">
                      <a:alpha val="43000"/>
                    </a:srgbClr>
                  </a:outerShdw>
                </a:effectLst>
                <a:latin typeface="黑体" pitchFamily="49" charset="-122"/>
                <a:ea typeface="黑体" pitchFamily="49" charset="-122"/>
              </a:rPr>
              <a:t>页第一段，</a:t>
            </a:r>
            <a:r>
              <a:rPr lang="zh-CN" altLang="en-US" b="1" dirty="0" smtClean="0">
                <a:ln/>
                <a:solidFill>
                  <a:schemeClr val="tx1"/>
                </a:solidFill>
                <a:effectLst>
                  <a:outerShdw blurRad="38100" dist="25400" dir="5400000" algn="ctr" rotWithShape="0">
                    <a:srgbClr val="6E747A">
                      <a:alpha val="43000"/>
                    </a:srgbClr>
                  </a:outerShdw>
                </a:effectLst>
                <a:latin typeface="黑体" pitchFamily="49" charset="-122"/>
                <a:ea typeface="黑体" pitchFamily="49" charset="-122"/>
              </a:rPr>
              <a:t>回答</a:t>
            </a:r>
            <a:r>
              <a:rPr lang="zh-CN" altLang="en-US" sz="3600" b="1" dirty="0" smtClean="0">
                <a:ln/>
                <a:solidFill>
                  <a:schemeClr val="tx1"/>
                </a:solidFill>
                <a:effectLst>
                  <a:outerShdw blurRad="38100" dist="25400" dir="5400000" algn="ctr" rotWithShape="0">
                    <a:srgbClr val="6E747A">
                      <a:alpha val="43000"/>
                    </a:srgbClr>
                  </a:outerShdw>
                </a:effectLst>
                <a:latin typeface="黑体" pitchFamily="49" charset="-122"/>
                <a:ea typeface="黑体" pitchFamily="49" charset="-122"/>
              </a:rPr>
              <a:t>）</a:t>
            </a:r>
            <a:endParaRPr lang="zh-CN" altLang="en-US" sz="3600" b="1" dirty="0">
              <a:ln/>
              <a:solidFill>
                <a:schemeClr val="tx1"/>
              </a:solidFill>
              <a:effectLst>
                <a:outerShdw blurRad="38100" dist="25400" dir="5400000" algn="ctr" rotWithShape="0">
                  <a:srgbClr val="6E747A">
                    <a:alpha val="43000"/>
                  </a:srgbClr>
                </a:outerShdw>
              </a:effectLst>
              <a:latin typeface="黑体" pitchFamily="49" charset="-122"/>
              <a:ea typeface="黑体" pitchFamily="49" charset="-122"/>
            </a:endParaRPr>
          </a:p>
        </p:txBody>
      </p:sp>
      <p:sp>
        <p:nvSpPr>
          <p:cNvPr id="9" name="矩形 8"/>
          <p:cNvSpPr/>
          <p:nvPr/>
        </p:nvSpPr>
        <p:spPr>
          <a:xfrm>
            <a:off x="382208" y="329004"/>
            <a:ext cx="2829567" cy="769441"/>
          </a:xfrm>
          <a:prstGeom prst="rect">
            <a:avLst/>
          </a:prstGeom>
          <a:noFill/>
          <a:ln>
            <a:noFill/>
          </a:ln>
        </p:spPr>
        <p:txBody>
          <a:bodyPr wrap="square" rtlCol="0" anchor="t">
            <a:spAutoFit/>
            <a:scene3d>
              <a:camera prst="orthographicFront"/>
              <a:lightRig rig="threePt" dir="t"/>
            </a:scene3d>
          </a:bodyPr>
          <a:lstStyle/>
          <a:p>
            <a:pPr algn="ctr"/>
            <a:r>
              <a:rPr lang="en-US" altLang="zh-CN" sz="4400" b="1" dirty="0">
                <a:ln/>
                <a:solidFill>
                  <a:srgbClr val="FF3300"/>
                </a:solidFill>
                <a:effectLst>
                  <a:outerShdw blurRad="38100" dist="25400" dir="5400000" algn="ctr" rotWithShape="0">
                    <a:srgbClr val="6E747A">
                      <a:alpha val="43000"/>
                    </a:srgbClr>
                  </a:outerShdw>
                </a:effectLst>
                <a:latin typeface="黑体" pitchFamily="49" charset="-122"/>
                <a:ea typeface="黑体" pitchFamily="49" charset="-122"/>
              </a:rPr>
              <a:t>2</a:t>
            </a:r>
            <a:r>
              <a:rPr lang="en-US" altLang="zh-CN" sz="4400" b="1" dirty="0" smtClean="0">
                <a:ln/>
                <a:solidFill>
                  <a:srgbClr val="FF3300"/>
                </a:solidFill>
                <a:effectLst>
                  <a:outerShdw blurRad="38100" dist="25400" dir="5400000" algn="ctr" rotWithShape="0">
                    <a:srgbClr val="6E747A">
                      <a:alpha val="43000"/>
                    </a:srgbClr>
                  </a:outerShdw>
                </a:effectLst>
                <a:latin typeface="黑体" pitchFamily="49" charset="-122"/>
                <a:ea typeface="黑体" pitchFamily="49" charset="-122"/>
              </a:rPr>
              <a:t>.</a:t>
            </a:r>
            <a:r>
              <a:rPr lang="zh-CN" altLang="en-US" sz="4400" b="1" dirty="0" smtClean="0">
                <a:ln/>
                <a:solidFill>
                  <a:srgbClr val="FF3300"/>
                </a:solidFill>
                <a:effectLst>
                  <a:outerShdw blurRad="38100" dist="25400" dir="5400000" algn="ctr" rotWithShape="0">
                    <a:srgbClr val="6E747A">
                      <a:alpha val="43000"/>
                    </a:srgbClr>
                  </a:outerShdw>
                </a:effectLst>
                <a:latin typeface="黑体" pitchFamily="49" charset="-122"/>
                <a:ea typeface="黑体" pitchFamily="49" charset="-122"/>
              </a:rPr>
              <a:t>新时代</a:t>
            </a:r>
            <a:endParaRPr lang="zh-CN" altLang="en-US" sz="4400" b="1" dirty="0">
              <a:ln/>
              <a:solidFill>
                <a:srgbClr val="FF3300"/>
              </a:solidFill>
              <a:effectLst>
                <a:outerShdw blurRad="38100" dist="25400" dir="5400000" algn="ctr" rotWithShape="0">
                  <a:srgbClr val="6E747A">
                    <a:alpha val="43000"/>
                  </a:srgbClr>
                </a:outerShdw>
              </a:effectLst>
              <a:latin typeface="黑体" pitchFamily="49" charset="-122"/>
              <a:ea typeface="黑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nimBg="1"/>
      <p:bldP spid="1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内容占位符 3"/>
          <p:cNvPicPr>
            <a:picLocks noChangeAspect="1"/>
          </p:cNvPicPr>
          <p:nvPr/>
        </p:nvPicPr>
        <p:blipFill>
          <a:blip r:embed="rId2" cstate="print"/>
          <a:stretch>
            <a:fillRect/>
          </a:stretch>
        </p:blipFill>
        <p:spPr>
          <a:xfrm>
            <a:off x="0" y="0"/>
            <a:ext cx="12192635" cy="6621145"/>
          </a:xfrm>
          <a:prstGeom prst="rect">
            <a:avLst/>
          </a:prstGeom>
          <a:noFill/>
          <a:ln>
            <a:noFill/>
          </a:ln>
        </p:spPr>
      </p:pic>
      <p:sp>
        <p:nvSpPr>
          <p:cNvPr id="4" name="TextBox 3"/>
          <p:cNvSpPr txBox="1"/>
          <p:nvPr/>
        </p:nvSpPr>
        <p:spPr>
          <a:xfrm>
            <a:off x="354841" y="2060813"/>
            <a:ext cx="11273052" cy="2585323"/>
          </a:xfrm>
          <a:prstGeom prst="rect">
            <a:avLst/>
          </a:prstGeom>
          <a:noFill/>
        </p:spPr>
        <p:txBody>
          <a:bodyPr wrap="square" rtlCol="0">
            <a:spAutoFit/>
          </a:bodyPr>
          <a:lstStyle/>
          <a:p>
            <a:pPr>
              <a:lnSpc>
                <a:spcPct val="150000"/>
              </a:lnSpc>
            </a:pPr>
            <a:r>
              <a:rPr lang="zh-CN" altLang="en-US" sz="3600" b="1" dirty="0" smtClean="0">
                <a:solidFill>
                  <a:srgbClr val="FF0000"/>
                </a:solidFill>
                <a:latin typeface="黑体" pitchFamily="49" charset="-122"/>
                <a:ea typeface="黑体" pitchFamily="49" charset="-122"/>
              </a:rPr>
              <a:t>    看视频和课本</a:t>
            </a:r>
            <a:r>
              <a:rPr lang="en-US" altLang="zh-CN" sz="3600" b="1" dirty="0" smtClean="0">
                <a:solidFill>
                  <a:srgbClr val="FF0000"/>
                </a:solidFill>
                <a:latin typeface="黑体" pitchFamily="49" charset="-122"/>
                <a:ea typeface="黑体" pitchFamily="49" charset="-122"/>
              </a:rPr>
              <a:t>57</a:t>
            </a:r>
            <a:r>
              <a:rPr lang="zh-CN" altLang="en-US" sz="3600" b="1" dirty="0" smtClean="0">
                <a:solidFill>
                  <a:srgbClr val="FF0000"/>
                </a:solidFill>
                <a:latin typeface="黑体" pitchFamily="49" charset="-122"/>
                <a:ea typeface="黑体" pitchFamily="49" charset="-122"/>
              </a:rPr>
              <a:t>页第二自然段，</a:t>
            </a:r>
            <a:r>
              <a:rPr lang="zh-CN" altLang="en-US" sz="3600" b="1" dirty="0" smtClean="0"/>
              <a:t>找出新时期，中国与世界其他各国“</a:t>
            </a:r>
            <a:r>
              <a:rPr lang="zh-CN" altLang="en-US" sz="3600" b="1" dirty="0" smtClean="0">
                <a:solidFill>
                  <a:srgbClr val="FF0000"/>
                </a:solidFill>
                <a:latin typeface="华文楷体" pitchFamily="2" charset="-122"/>
                <a:ea typeface="华文楷体" pitchFamily="2" charset="-122"/>
              </a:rPr>
              <a:t>携手合作，建设和谐社会</a:t>
            </a:r>
            <a:r>
              <a:rPr lang="zh-CN" altLang="en-US" sz="3600" b="1" dirty="0" smtClean="0"/>
              <a:t>”都有哪些重大举措？</a:t>
            </a:r>
            <a:endParaRPr lang="zh-CN" altLang="en-US" sz="3600" b="1" dirty="0"/>
          </a:p>
        </p:txBody>
      </p:sp>
      <p:sp>
        <p:nvSpPr>
          <p:cNvPr id="7" name="文本框 4"/>
          <p:cNvSpPr txBox="1"/>
          <p:nvPr/>
        </p:nvSpPr>
        <p:spPr>
          <a:xfrm>
            <a:off x="295116" y="990108"/>
            <a:ext cx="10063535" cy="707886"/>
          </a:xfrm>
          <a:prstGeom prst="rect">
            <a:avLst/>
          </a:prstGeom>
          <a:noFill/>
        </p:spPr>
        <p:txBody>
          <a:bodyPr wrap="square" rtlCol="0">
            <a:spAutoFit/>
          </a:bodyPr>
          <a:lstStyle/>
          <a:p>
            <a:r>
              <a:rPr lang="zh-CN" altLang="en-US" sz="4000" b="1" dirty="0">
                <a:solidFill>
                  <a:srgbClr val="002060"/>
                </a:solidFill>
                <a:sym typeface="+mn-ea"/>
              </a:rPr>
              <a:t>（</a:t>
            </a:r>
            <a:r>
              <a:rPr lang="en-US" altLang="zh-CN" sz="4000" b="1" dirty="0">
                <a:solidFill>
                  <a:srgbClr val="002060"/>
                </a:solidFill>
                <a:sym typeface="+mn-ea"/>
              </a:rPr>
              <a:t>2</a:t>
            </a:r>
            <a:r>
              <a:rPr lang="zh-CN" altLang="en-US" sz="4000" b="1" dirty="0" smtClean="0">
                <a:solidFill>
                  <a:srgbClr val="002060"/>
                </a:solidFill>
                <a:sym typeface="+mn-ea"/>
              </a:rPr>
              <a:t>）促开放</a:t>
            </a:r>
            <a:r>
              <a:rPr lang="en-US" altLang="zh-CN" sz="4000" b="1" dirty="0" smtClean="0">
                <a:solidFill>
                  <a:srgbClr val="002060"/>
                </a:solidFill>
                <a:sym typeface="+mn-ea"/>
              </a:rPr>
              <a:t>——</a:t>
            </a:r>
            <a:r>
              <a:rPr lang="zh-CN" altLang="en-US" sz="4000" b="1" dirty="0" smtClean="0">
                <a:solidFill>
                  <a:srgbClr val="002060"/>
                </a:solidFill>
                <a:sym typeface="+mn-ea"/>
              </a:rPr>
              <a:t>硕果累累</a:t>
            </a:r>
            <a:endParaRPr lang="zh-CN" altLang="en-US" sz="4000" b="1" dirty="0">
              <a:solidFill>
                <a:srgbClr val="002060"/>
              </a:solidFill>
              <a:sym typeface="+mn-ea"/>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内容占位符 3"/>
          <p:cNvPicPr>
            <a:picLocks noChangeAspect="1"/>
          </p:cNvPicPr>
          <p:nvPr/>
        </p:nvPicPr>
        <p:blipFill>
          <a:blip r:embed="rId2" cstate="print"/>
          <a:stretch>
            <a:fillRect/>
          </a:stretch>
        </p:blipFill>
        <p:spPr>
          <a:xfrm>
            <a:off x="0" y="0"/>
            <a:ext cx="12192635" cy="6621145"/>
          </a:xfrm>
          <a:prstGeom prst="rect">
            <a:avLst/>
          </a:prstGeom>
        </p:spPr>
      </p:pic>
      <p:sp>
        <p:nvSpPr>
          <p:cNvPr id="4" name="TextBox 3"/>
          <p:cNvSpPr txBox="1"/>
          <p:nvPr/>
        </p:nvSpPr>
        <p:spPr>
          <a:xfrm>
            <a:off x="382135" y="1009935"/>
            <a:ext cx="5500049" cy="707886"/>
          </a:xfrm>
          <a:prstGeom prst="rect">
            <a:avLst/>
          </a:prstGeom>
          <a:noFill/>
        </p:spPr>
        <p:txBody>
          <a:bodyPr wrap="square" rtlCol="0">
            <a:spAutoFit/>
          </a:bodyPr>
          <a:lstStyle/>
          <a:p>
            <a:r>
              <a:rPr lang="zh-CN" altLang="en-US" sz="4000" b="1" dirty="0" smtClean="0">
                <a:latin typeface="黑体" pitchFamily="49" charset="-122"/>
                <a:ea typeface="黑体" pitchFamily="49" charset="-122"/>
              </a:rPr>
              <a:t>重大举措，时代新成就</a:t>
            </a:r>
            <a:endParaRPr lang="zh-CN" altLang="en-US" sz="4000" b="1" dirty="0">
              <a:latin typeface="黑体" pitchFamily="49" charset="-122"/>
              <a:ea typeface="黑体" pitchFamily="49" charset="-122"/>
            </a:endParaRPr>
          </a:p>
        </p:txBody>
      </p:sp>
      <p:sp>
        <p:nvSpPr>
          <p:cNvPr id="5" name="TextBox 4"/>
          <p:cNvSpPr txBox="1"/>
          <p:nvPr/>
        </p:nvSpPr>
        <p:spPr>
          <a:xfrm>
            <a:off x="289191" y="2343705"/>
            <a:ext cx="5336278" cy="2062103"/>
          </a:xfrm>
          <a:prstGeom prst="rect">
            <a:avLst/>
          </a:prstGeom>
          <a:solidFill>
            <a:srgbClr val="002060"/>
          </a:solidFill>
          <a:ln>
            <a:noFill/>
          </a:ln>
        </p:spPr>
        <p:txBody>
          <a:bodyPr wrap="square" rtlCol="0" anchor="t">
            <a:spAutoFit/>
          </a:bodyPr>
          <a:lstStyle/>
          <a:p>
            <a:r>
              <a:rPr lang="zh-CN" altLang="en-US" sz="3200" b="1" dirty="0" smtClean="0">
                <a:solidFill>
                  <a:srgbClr val="FFFF00"/>
                </a:solidFill>
                <a:latin typeface="仿宋" pitchFamily="49" charset="-122"/>
                <a:ea typeface="仿宋" pitchFamily="49" charset="-122"/>
              </a:rPr>
              <a:t>深入“一带一路” 建设</a:t>
            </a:r>
            <a:endParaRPr lang="en-US" altLang="zh-CN" sz="3200" b="1" dirty="0" smtClean="0">
              <a:solidFill>
                <a:srgbClr val="FFFF00"/>
              </a:solidFill>
              <a:latin typeface="仿宋" pitchFamily="49" charset="-122"/>
              <a:ea typeface="仿宋" pitchFamily="49" charset="-122"/>
            </a:endParaRPr>
          </a:p>
          <a:p>
            <a:r>
              <a:rPr lang="zh-CN" altLang="en-US" sz="3200" b="1" dirty="0" smtClean="0">
                <a:solidFill>
                  <a:srgbClr val="FFFF00"/>
                </a:solidFill>
                <a:latin typeface="仿宋" pitchFamily="49" charset="-122"/>
                <a:ea typeface="仿宋" pitchFamily="49" charset="-122"/>
              </a:rPr>
              <a:t>筹建成立亚投行</a:t>
            </a:r>
            <a:endParaRPr lang="en-US" altLang="zh-CN" sz="3200" b="1" dirty="0" smtClean="0">
              <a:solidFill>
                <a:srgbClr val="FFFF00"/>
              </a:solidFill>
              <a:latin typeface="仿宋" pitchFamily="49" charset="-122"/>
              <a:ea typeface="仿宋" pitchFamily="49" charset="-122"/>
            </a:endParaRPr>
          </a:p>
          <a:p>
            <a:r>
              <a:rPr lang="zh-CN" altLang="en-US" sz="3200" b="1" dirty="0" smtClean="0">
                <a:solidFill>
                  <a:srgbClr val="FFFF00"/>
                </a:solidFill>
                <a:latin typeface="仿宋" pitchFamily="49" charset="-122"/>
                <a:ea typeface="仿宋" pitchFamily="49" charset="-122"/>
              </a:rPr>
              <a:t>加快自贸区建设</a:t>
            </a:r>
            <a:endParaRPr lang="en-US" altLang="zh-CN" sz="3200" b="1" dirty="0" smtClean="0">
              <a:solidFill>
                <a:srgbClr val="FFFF00"/>
              </a:solidFill>
              <a:latin typeface="仿宋" pitchFamily="49" charset="-122"/>
              <a:ea typeface="仿宋" pitchFamily="49" charset="-122"/>
            </a:endParaRPr>
          </a:p>
          <a:p>
            <a:r>
              <a:rPr lang="zh-CN" altLang="en-US" sz="3200" b="1" dirty="0" smtClean="0">
                <a:solidFill>
                  <a:srgbClr val="FFFF00"/>
                </a:solidFill>
                <a:latin typeface="仿宋" pitchFamily="49" charset="-122"/>
                <a:ea typeface="仿宋" pitchFamily="49" charset="-122"/>
              </a:rPr>
              <a:t>推进人民币国际化进程</a:t>
            </a:r>
          </a:p>
        </p:txBody>
      </p:sp>
      <p:sp>
        <p:nvSpPr>
          <p:cNvPr id="6" name="右箭头 5"/>
          <p:cNvSpPr/>
          <p:nvPr/>
        </p:nvSpPr>
        <p:spPr>
          <a:xfrm>
            <a:off x="5714178" y="3183689"/>
            <a:ext cx="941695" cy="3821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6673753" y="2373473"/>
            <a:ext cx="4972334" cy="2062103"/>
          </a:xfrm>
          <a:prstGeom prst="rect">
            <a:avLst/>
          </a:prstGeom>
          <a:solidFill>
            <a:srgbClr val="002060"/>
          </a:solidFill>
          <a:ln>
            <a:noFill/>
          </a:ln>
          <a:effectLst>
            <a:softEdge rad="63500"/>
          </a:effectLst>
        </p:spPr>
        <p:txBody>
          <a:bodyPr wrap="square" rtlCol="0" anchor="t">
            <a:spAutoFit/>
          </a:bodyPr>
          <a:lstStyle/>
          <a:p>
            <a:r>
              <a:rPr lang="zh-CN" altLang="en-US" sz="3200" b="1" dirty="0" smtClean="0">
                <a:solidFill>
                  <a:schemeClr val="accent4">
                    <a:lumMod val="40000"/>
                    <a:lumOff val="60000"/>
                  </a:schemeClr>
                </a:solidFill>
                <a:latin typeface="+mn-ea"/>
              </a:rPr>
              <a:t>成就三：</a:t>
            </a:r>
            <a:endParaRPr lang="en-US" altLang="zh-CN" sz="3200" b="1" dirty="0" smtClean="0">
              <a:solidFill>
                <a:schemeClr val="accent4">
                  <a:lumMod val="40000"/>
                  <a:lumOff val="60000"/>
                </a:schemeClr>
              </a:solidFill>
              <a:latin typeface="+mn-ea"/>
            </a:endParaRPr>
          </a:p>
          <a:p>
            <a:pPr algn="ctr"/>
            <a:r>
              <a:rPr lang="zh-CN" altLang="en-US" sz="3200" b="1" dirty="0" smtClean="0">
                <a:solidFill>
                  <a:schemeClr val="accent5">
                    <a:lumMod val="20000"/>
                    <a:lumOff val="80000"/>
                  </a:schemeClr>
                </a:solidFill>
                <a:latin typeface="+mn-ea"/>
              </a:rPr>
              <a:t>促开放</a:t>
            </a:r>
            <a:r>
              <a:rPr lang="en-US" altLang="zh-CN" sz="3200" b="1" dirty="0" smtClean="0">
                <a:solidFill>
                  <a:srgbClr val="FFFF00"/>
                </a:solidFill>
                <a:latin typeface="+mn-ea"/>
              </a:rPr>
              <a:t>—</a:t>
            </a:r>
            <a:r>
              <a:rPr lang="zh-CN" altLang="en-US" sz="3200" b="1" dirty="0">
                <a:solidFill>
                  <a:srgbClr val="FFFF00"/>
                </a:solidFill>
                <a:latin typeface="+mn-ea"/>
              </a:rPr>
              <a:t>加快构建开放型经济新</a:t>
            </a:r>
            <a:r>
              <a:rPr lang="zh-CN" altLang="en-US" sz="3200" b="1" dirty="0" smtClean="0">
                <a:solidFill>
                  <a:srgbClr val="FFFF00"/>
                </a:solidFill>
                <a:latin typeface="+mn-ea"/>
              </a:rPr>
              <a:t>体制，全方位对外开放新格局加快形成</a:t>
            </a: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 calcmode="lin" valueType="num">
                                      <p:cBhvr>
                                        <p:cTn id="18" dur="1000" fill="hold"/>
                                        <p:tgtEl>
                                          <p:spTgt spid="8"/>
                                        </p:tgtEl>
                                        <p:attrNameLst>
                                          <p:attrName>style.rotation</p:attrName>
                                        </p:attrNameLst>
                                      </p:cBhvr>
                                      <p:tavLst>
                                        <p:tav tm="0">
                                          <p:val>
                                            <p:fltVal val="90"/>
                                          </p:val>
                                        </p:tav>
                                        <p:tav tm="100000">
                                          <p:val>
                                            <p:fltVal val="0"/>
                                          </p:val>
                                        </p:tav>
                                      </p:tavLst>
                                    </p:anim>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1146412" y="600503"/>
            <a:ext cx="10085696" cy="5755422"/>
          </a:xfrm>
          <a:prstGeom prst="rect">
            <a:avLst/>
          </a:prstGeom>
          <a:solidFill>
            <a:schemeClr val="accent2">
              <a:lumMod val="40000"/>
              <a:lumOff val="60000"/>
            </a:schemeClr>
          </a:solidFill>
          <a:ln>
            <a:solidFill>
              <a:schemeClr val="accent4">
                <a:lumMod val="75000"/>
              </a:schemeClr>
            </a:solidFill>
          </a:ln>
        </p:spPr>
        <p:txBody>
          <a:bodyPr wrap="square" rtlCol="0">
            <a:spAutoFit/>
          </a:bodyPr>
          <a:lstStyle/>
          <a:p>
            <a:r>
              <a:rPr lang="zh-CN" altLang="en-US" sz="4400" b="1" dirty="0" smtClean="0">
                <a:solidFill>
                  <a:schemeClr val="accent5">
                    <a:lumMod val="50000"/>
                  </a:schemeClr>
                </a:solidFill>
              </a:rPr>
              <a:t>小结：</a:t>
            </a:r>
            <a:endParaRPr lang="en-US" altLang="zh-CN" sz="4400" b="1" dirty="0" smtClean="0">
              <a:solidFill>
                <a:schemeClr val="accent5">
                  <a:lumMod val="50000"/>
                </a:schemeClr>
              </a:solidFill>
            </a:endParaRPr>
          </a:p>
          <a:p>
            <a:r>
              <a:rPr lang="zh-CN" altLang="en-US" sz="3600" b="1" dirty="0" smtClean="0">
                <a:solidFill>
                  <a:schemeClr val="accent5">
                    <a:lumMod val="50000"/>
                  </a:schemeClr>
                </a:solidFill>
                <a:latin typeface="华文楷体" pitchFamily="2" charset="-122"/>
                <a:ea typeface="华文楷体" pitchFamily="2" charset="-122"/>
              </a:rPr>
              <a:t>        现在，我们比历史上任何时期都更接近这一梦想的实现，我们倍感自豪。</a:t>
            </a:r>
            <a:endParaRPr lang="en-US" altLang="zh-CN" sz="3600" b="1" dirty="0" smtClean="0">
              <a:solidFill>
                <a:schemeClr val="accent5">
                  <a:lumMod val="50000"/>
                </a:schemeClr>
              </a:solidFill>
              <a:latin typeface="华文楷体" pitchFamily="2" charset="-122"/>
              <a:ea typeface="华文楷体" pitchFamily="2" charset="-122"/>
            </a:endParaRPr>
          </a:p>
          <a:p>
            <a:r>
              <a:rPr lang="zh-CN" altLang="en-US" sz="3600" b="1" dirty="0" smtClean="0">
                <a:solidFill>
                  <a:schemeClr val="accent5">
                    <a:lumMod val="50000"/>
                  </a:schemeClr>
                </a:solidFill>
              </a:rPr>
              <a:t>通过今天的学习，我们</a:t>
            </a:r>
            <a:endParaRPr lang="en-US" altLang="zh-CN" sz="3600" b="1" dirty="0" smtClean="0">
              <a:solidFill>
                <a:schemeClr val="accent5">
                  <a:lumMod val="50000"/>
                </a:schemeClr>
              </a:solidFill>
            </a:endParaRPr>
          </a:p>
          <a:p>
            <a:r>
              <a:rPr lang="zh-CN" altLang="en-US" sz="3600" b="1" dirty="0" smtClean="0">
                <a:solidFill>
                  <a:schemeClr val="accent5">
                    <a:lumMod val="50000"/>
                  </a:schemeClr>
                </a:solidFill>
              </a:rPr>
              <a:t>坚定了</a:t>
            </a:r>
            <a:r>
              <a:rPr lang="en-US" altLang="zh-CN" sz="3600" b="1" dirty="0" smtClean="0">
                <a:solidFill>
                  <a:srgbClr val="FF0000"/>
                </a:solidFill>
                <a:latin typeface="黑体" pitchFamily="49" charset="-122"/>
                <a:ea typeface="黑体" pitchFamily="49" charset="-122"/>
              </a:rPr>
              <a:t>1</a:t>
            </a:r>
            <a:r>
              <a:rPr lang="zh-CN" altLang="en-US" sz="3600" b="1" dirty="0" smtClean="0">
                <a:solidFill>
                  <a:srgbClr val="FF0000"/>
                </a:solidFill>
                <a:latin typeface="黑体" pitchFamily="49" charset="-122"/>
                <a:ea typeface="黑体" pitchFamily="49" charset="-122"/>
              </a:rPr>
              <a:t>个梦想</a:t>
            </a:r>
            <a:r>
              <a:rPr lang="zh-CN" altLang="en-US" sz="3600" b="1" dirty="0" smtClean="0">
                <a:solidFill>
                  <a:schemeClr val="accent5">
                    <a:lumMod val="50000"/>
                  </a:schemeClr>
                </a:solidFill>
              </a:rPr>
              <a:t>；</a:t>
            </a:r>
            <a:endParaRPr lang="en-US" altLang="zh-CN" sz="3600" b="1" dirty="0" smtClean="0">
              <a:solidFill>
                <a:schemeClr val="accent5">
                  <a:lumMod val="50000"/>
                </a:schemeClr>
              </a:solidFill>
            </a:endParaRPr>
          </a:p>
          <a:p>
            <a:r>
              <a:rPr lang="zh-CN" altLang="en-US" sz="3600" b="1" dirty="0" smtClean="0">
                <a:solidFill>
                  <a:schemeClr val="accent5">
                    <a:lumMod val="50000"/>
                  </a:schemeClr>
                </a:solidFill>
              </a:rPr>
              <a:t>期待着</a:t>
            </a:r>
            <a:r>
              <a:rPr lang="en-US" altLang="zh-CN" sz="3600" b="1" dirty="0">
                <a:solidFill>
                  <a:srgbClr val="FF0000"/>
                </a:solidFill>
                <a:latin typeface="黑体" pitchFamily="49" charset="-122"/>
                <a:ea typeface="黑体" pitchFamily="49" charset="-122"/>
              </a:rPr>
              <a:t>2</a:t>
            </a:r>
            <a:r>
              <a:rPr lang="zh-CN" altLang="en-US" sz="3600" b="1" dirty="0">
                <a:solidFill>
                  <a:srgbClr val="FF0000"/>
                </a:solidFill>
                <a:latin typeface="黑体" pitchFamily="49" charset="-122"/>
                <a:ea typeface="黑体" pitchFamily="49" charset="-122"/>
              </a:rPr>
              <a:t>个一百年的奋斗目标</a:t>
            </a:r>
            <a:r>
              <a:rPr lang="zh-CN" altLang="en-US" sz="3600" b="1" dirty="0" smtClean="0">
                <a:solidFill>
                  <a:schemeClr val="accent5">
                    <a:lumMod val="50000"/>
                  </a:schemeClr>
                </a:solidFill>
              </a:rPr>
              <a:t>；</a:t>
            </a:r>
            <a:endParaRPr lang="en-US" altLang="zh-CN" sz="3600" b="1" dirty="0" smtClean="0">
              <a:solidFill>
                <a:schemeClr val="accent5">
                  <a:lumMod val="50000"/>
                </a:schemeClr>
              </a:solidFill>
            </a:endParaRPr>
          </a:p>
          <a:p>
            <a:r>
              <a:rPr lang="zh-CN" altLang="en-US" sz="3600" b="1" dirty="0" smtClean="0">
                <a:solidFill>
                  <a:schemeClr val="accent5">
                    <a:lumMod val="50000"/>
                  </a:schemeClr>
                </a:solidFill>
              </a:rPr>
              <a:t>展望着</a:t>
            </a:r>
            <a:r>
              <a:rPr lang="en-US" altLang="zh-CN" sz="3600" b="1" dirty="0">
                <a:solidFill>
                  <a:srgbClr val="FF0000"/>
                </a:solidFill>
                <a:latin typeface="黑体" pitchFamily="49" charset="-122"/>
                <a:ea typeface="黑体" pitchFamily="49" charset="-122"/>
              </a:rPr>
              <a:t>3</a:t>
            </a:r>
            <a:r>
              <a:rPr lang="zh-CN" altLang="en-US" sz="3600" b="1" dirty="0">
                <a:solidFill>
                  <a:srgbClr val="FF0000"/>
                </a:solidFill>
                <a:latin typeface="黑体" pitchFamily="49" charset="-122"/>
                <a:ea typeface="黑体" pitchFamily="49" charset="-122"/>
              </a:rPr>
              <a:t>个宏伟蓝图</a:t>
            </a:r>
            <a:r>
              <a:rPr lang="zh-CN" altLang="en-US" sz="3600" b="1" dirty="0" smtClean="0">
                <a:solidFill>
                  <a:schemeClr val="accent5">
                    <a:lumMod val="50000"/>
                  </a:schemeClr>
                </a:solidFill>
              </a:rPr>
              <a:t>；</a:t>
            </a:r>
            <a:endParaRPr lang="en-US" altLang="zh-CN" sz="3600" b="1" dirty="0" smtClean="0">
              <a:solidFill>
                <a:schemeClr val="accent5">
                  <a:lumMod val="50000"/>
                </a:schemeClr>
              </a:solidFill>
            </a:endParaRPr>
          </a:p>
          <a:p>
            <a:r>
              <a:rPr lang="zh-CN" altLang="en-US" sz="3600" b="1" dirty="0" smtClean="0">
                <a:solidFill>
                  <a:schemeClr val="accent5">
                    <a:lumMod val="50000"/>
                  </a:schemeClr>
                </a:solidFill>
              </a:rPr>
              <a:t>了解了</a:t>
            </a:r>
            <a:r>
              <a:rPr lang="en-US" altLang="zh-CN" sz="3600" b="1" dirty="0">
                <a:solidFill>
                  <a:srgbClr val="FF0000"/>
                </a:solidFill>
                <a:latin typeface="黑体" pitchFamily="49" charset="-122"/>
                <a:ea typeface="黑体" pitchFamily="49" charset="-122"/>
              </a:rPr>
              <a:t>4</a:t>
            </a:r>
            <a:r>
              <a:rPr lang="zh-CN" altLang="en-US" sz="3600" b="1" dirty="0">
                <a:solidFill>
                  <a:srgbClr val="FF0000"/>
                </a:solidFill>
                <a:latin typeface="黑体" pitchFamily="49" charset="-122"/>
                <a:ea typeface="黑体" pitchFamily="49" charset="-122"/>
              </a:rPr>
              <a:t>个战略</a:t>
            </a:r>
            <a:r>
              <a:rPr lang="zh-CN" altLang="en-US" sz="3600" b="1" dirty="0" smtClean="0">
                <a:solidFill>
                  <a:srgbClr val="FF0000"/>
                </a:solidFill>
                <a:latin typeface="黑体" pitchFamily="49" charset="-122"/>
                <a:ea typeface="黑体" pitchFamily="49" charset="-122"/>
              </a:rPr>
              <a:t>布局</a:t>
            </a:r>
            <a:r>
              <a:rPr lang="zh-CN" altLang="en-US" sz="3600" b="1" dirty="0" smtClean="0">
                <a:solidFill>
                  <a:schemeClr val="accent5">
                    <a:lumMod val="50000"/>
                  </a:schemeClr>
                </a:solidFill>
              </a:rPr>
              <a:t>；</a:t>
            </a:r>
            <a:endParaRPr lang="en-US" altLang="zh-CN" sz="3600" b="1" dirty="0" smtClean="0">
              <a:solidFill>
                <a:schemeClr val="accent5">
                  <a:lumMod val="50000"/>
                </a:schemeClr>
              </a:solidFill>
            </a:endParaRPr>
          </a:p>
          <a:p>
            <a:r>
              <a:rPr lang="en-US" altLang="zh-CN" sz="3600" b="1" dirty="0">
                <a:solidFill>
                  <a:schemeClr val="accent5">
                    <a:lumMod val="50000"/>
                  </a:schemeClr>
                </a:solidFill>
                <a:latin typeface="黑体" pitchFamily="49" charset="-122"/>
                <a:ea typeface="黑体" pitchFamily="49" charset="-122"/>
              </a:rPr>
              <a:t> </a:t>
            </a:r>
            <a:r>
              <a:rPr lang="en-US" altLang="zh-CN" sz="3600" b="1" dirty="0" smtClean="0">
                <a:solidFill>
                  <a:schemeClr val="accent5">
                    <a:lumMod val="50000"/>
                  </a:schemeClr>
                </a:solidFill>
                <a:latin typeface="黑体" pitchFamily="49" charset="-122"/>
                <a:ea typeface="黑体" pitchFamily="49" charset="-122"/>
              </a:rPr>
              <a:t>     </a:t>
            </a:r>
            <a:r>
              <a:rPr lang="en-US" altLang="zh-CN" sz="3600" b="1" dirty="0" smtClean="0">
                <a:solidFill>
                  <a:srgbClr val="FF0000"/>
                </a:solidFill>
                <a:latin typeface="黑体" pitchFamily="49" charset="-122"/>
                <a:ea typeface="黑体" pitchFamily="49" charset="-122"/>
              </a:rPr>
              <a:t>5</a:t>
            </a:r>
            <a:r>
              <a:rPr lang="zh-CN" altLang="en-US" sz="3600" b="1" dirty="0">
                <a:solidFill>
                  <a:srgbClr val="FF0000"/>
                </a:solidFill>
                <a:latin typeface="黑体" pitchFamily="49" charset="-122"/>
                <a:ea typeface="黑体" pitchFamily="49" charset="-122"/>
              </a:rPr>
              <a:t>个新发展理念</a:t>
            </a:r>
            <a:r>
              <a:rPr lang="zh-CN" altLang="en-US" sz="3600" b="1" dirty="0" smtClean="0">
                <a:solidFill>
                  <a:schemeClr val="accent5">
                    <a:lumMod val="50000"/>
                  </a:schemeClr>
                </a:solidFill>
              </a:rPr>
              <a:t>，</a:t>
            </a:r>
            <a:endParaRPr lang="en-US" altLang="zh-CN" sz="3600" b="1" dirty="0" smtClean="0">
              <a:solidFill>
                <a:schemeClr val="accent5">
                  <a:lumMod val="50000"/>
                </a:schemeClr>
              </a:solidFill>
            </a:endParaRPr>
          </a:p>
          <a:p>
            <a:r>
              <a:rPr lang="zh-CN" altLang="en-US" sz="3600" b="1" dirty="0" smtClean="0">
                <a:solidFill>
                  <a:schemeClr val="accent5">
                    <a:lumMod val="50000"/>
                  </a:schemeClr>
                </a:solidFill>
              </a:rPr>
              <a:t>还知道了改革开放以来的辉煌成就。</a:t>
            </a:r>
            <a:endParaRPr lang="en-US" altLang="zh-CN" sz="3600" b="1" dirty="0" smtClean="0">
              <a:solidFill>
                <a:schemeClr val="accent5">
                  <a:lumMod val="50000"/>
                </a:schemeClr>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791570" y="931334"/>
            <a:ext cx="10727140" cy="4832092"/>
          </a:xfrm>
          <a:prstGeom prst="rect">
            <a:avLst/>
          </a:prstGeom>
        </p:spPr>
        <p:txBody>
          <a:bodyPr wrap="square">
            <a:spAutoFit/>
          </a:bodyPr>
          <a:lstStyle/>
          <a:p>
            <a:r>
              <a:rPr lang="zh-CN" altLang="en-US" sz="3600" b="1" dirty="0" smtClean="0">
                <a:solidFill>
                  <a:srgbClr val="FF0000"/>
                </a:solidFill>
                <a:latin typeface="方正姚体" pitchFamily="2" charset="-122"/>
                <a:ea typeface="方正姚体" pitchFamily="2" charset="-122"/>
              </a:rPr>
              <a:t>    </a:t>
            </a:r>
            <a:r>
              <a:rPr lang="zh-CN" altLang="en-US" sz="4000" b="1" dirty="0" smtClean="0">
                <a:solidFill>
                  <a:schemeClr val="accent5">
                    <a:lumMod val="50000"/>
                  </a:schemeClr>
                </a:solidFill>
                <a:latin typeface="方正姚体" pitchFamily="2" charset="-122"/>
                <a:ea typeface="方正姚体" pitchFamily="2" charset="-122"/>
              </a:rPr>
              <a:t>“中国梦归根结底是人民的梦，每一个中国人的梦”。</a:t>
            </a:r>
            <a:endParaRPr lang="en-US" altLang="zh-CN" sz="4000" b="1" dirty="0" smtClean="0">
              <a:solidFill>
                <a:schemeClr val="accent5">
                  <a:lumMod val="50000"/>
                </a:schemeClr>
              </a:solidFill>
              <a:latin typeface="方正姚体" pitchFamily="2" charset="-122"/>
              <a:ea typeface="方正姚体" pitchFamily="2" charset="-122"/>
            </a:endParaRPr>
          </a:p>
          <a:p>
            <a:r>
              <a:rPr lang="en-US" altLang="zh-CN" sz="4000" b="1" dirty="0">
                <a:solidFill>
                  <a:schemeClr val="accent5">
                    <a:lumMod val="50000"/>
                  </a:schemeClr>
                </a:solidFill>
                <a:latin typeface="方正姚体" pitchFamily="2" charset="-122"/>
                <a:ea typeface="方正姚体" pitchFamily="2" charset="-122"/>
              </a:rPr>
              <a:t> </a:t>
            </a:r>
            <a:r>
              <a:rPr lang="en-US" altLang="zh-CN" sz="4000" b="1" dirty="0" smtClean="0">
                <a:solidFill>
                  <a:schemeClr val="accent5">
                    <a:lumMod val="50000"/>
                  </a:schemeClr>
                </a:solidFill>
                <a:latin typeface="方正姚体" pitchFamily="2" charset="-122"/>
                <a:ea typeface="方正姚体" pitchFamily="2" charset="-122"/>
              </a:rPr>
              <a:t>    </a:t>
            </a:r>
            <a:r>
              <a:rPr lang="zh-CN" altLang="en-US" sz="4000" b="1" dirty="0" smtClean="0">
                <a:solidFill>
                  <a:schemeClr val="accent5">
                    <a:lumMod val="50000"/>
                  </a:schemeClr>
                </a:solidFill>
                <a:latin typeface="方正姚体" pitchFamily="2" charset="-122"/>
                <a:ea typeface="方正姚体" pitchFamily="2" charset="-122"/>
              </a:rPr>
              <a:t>梦圆了人民幸福，梦要实现，人民努力 ！</a:t>
            </a:r>
            <a:endParaRPr lang="en-US" altLang="zh-CN" sz="4000" b="1" dirty="0" smtClean="0">
              <a:solidFill>
                <a:schemeClr val="accent5">
                  <a:lumMod val="50000"/>
                </a:schemeClr>
              </a:solidFill>
              <a:latin typeface="方正姚体" pitchFamily="2" charset="-122"/>
              <a:ea typeface="方正姚体" pitchFamily="2" charset="-122"/>
            </a:endParaRPr>
          </a:p>
          <a:p>
            <a:r>
              <a:rPr lang="en-US" altLang="zh-CN" sz="4000" b="1" dirty="0">
                <a:solidFill>
                  <a:schemeClr val="accent5">
                    <a:lumMod val="50000"/>
                  </a:schemeClr>
                </a:solidFill>
                <a:latin typeface="方正姚体" pitchFamily="2" charset="-122"/>
                <a:ea typeface="方正姚体" pitchFamily="2" charset="-122"/>
              </a:rPr>
              <a:t> </a:t>
            </a:r>
            <a:r>
              <a:rPr lang="en-US" altLang="zh-CN" sz="4000" b="1" dirty="0" smtClean="0">
                <a:solidFill>
                  <a:schemeClr val="accent5">
                    <a:lumMod val="50000"/>
                  </a:schemeClr>
                </a:solidFill>
                <a:latin typeface="方正姚体" pitchFamily="2" charset="-122"/>
                <a:ea typeface="方正姚体" pitchFamily="2" charset="-122"/>
              </a:rPr>
              <a:t>   </a:t>
            </a:r>
            <a:r>
              <a:rPr lang="zh-CN" altLang="en-US" sz="4000" b="1" dirty="0" smtClean="0">
                <a:solidFill>
                  <a:schemeClr val="accent5">
                    <a:lumMod val="50000"/>
                  </a:schemeClr>
                </a:solidFill>
                <a:latin typeface="方正姚体" pitchFamily="2" charset="-122"/>
                <a:ea typeface="方正姚体" pitchFamily="2" charset="-122"/>
              </a:rPr>
              <a:t> </a:t>
            </a:r>
            <a:r>
              <a:rPr lang="zh-CN" altLang="en-US" sz="3600" b="1" dirty="0">
                <a:solidFill>
                  <a:srgbClr val="FF0000"/>
                </a:solidFill>
                <a:latin typeface="+mj-ea"/>
                <a:ea typeface="+mj-ea"/>
              </a:rPr>
              <a:t>作为新时代的中学生，在举国上下努力奋斗的圆梦过程中，为实现中国梦而努力奋斗是我们不能推卸的责任</a:t>
            </a:r>
            <a:r>
              <a:rPr lang="zh-CN" altLang="en-US" sz="3600" b="1" dirty="0" smtClean="0">
                <a:solidFill>
                  <a:srgbClr val="FF0000"/>
                </a:solidFill>
                <a:latin typeface="+mj-ea"/>
                <a:ea typeface="+mj-ea"/>
              </a:rPr>
              <a:t>。我们</a:t>
            </a:r>
            <a:r>
              <a:rPr lang="zh-CN" altLang="en-US" sz="3600" b="1" dirty="0">
                <a:solidFill>
                  <a:srgbClr val="FF0000"/>
                </a:solidFill>
                <a:latin typeface="+mj-ea"/>
                <a:ea typeface="+mj-ea"/>
              </a:rPr>
              <a:t>的梦想只有融入到中华民族伟大复兴的中国梦</a:t>
            </a:r>
            <a:r>
              <a:rPr lang="zh-CN" altLang="en-US" sz="3600" b="1" dirty="0" smtClean="0">
                <a:solidFill>
                  <a:srgbClr val="FF0000"/>
                </a:solidFill>
                <a:latin typeface="+mj-ea"/>
                <a:ea typeface="+mj-ea"/>
              </a:rPr>
              <a:t>中才</a:t>
            </a:r>
            <a:r>
              <a:rPr lang="zh-CN" altLang="en-US" sz="3600" b="1" dirty="0">
                <a:solidFill>
                  <a:srgbClr val="FF0000"/>
                </a:solidFill>
                <a:latin typeface="+mj-ea"/>
                <a:ea typeface="+mj-ea"/>
              </a:rPr>
              <a:t>会更精彩。</a:t>
            </a:r>
            <a:endParaRPr lang="en-US" altLang="zh-CN" sz="3600" b="1" dirty="0">
              <a:solidFill>
                <a:srgbClr val="FF0000"/>
              </a:solidFill>
              <a:latin typeface="+mj-ea"/>
              <a:ea typeface="+mj-ea"/>
            </a:endParaRPr>
          </a:p>
          <a:p>
            <a:r>
              <a:rPr lang="zh-CN" altLang="en-US" sz="3600" b="1" dirty="0" smtClean="0">
                <a:solidFill>
                  <a:srgbClr val="FF0000"/>
                </a:solidFill>
                <a:latin typeface="+mj-ea"/>
                <a:ea typeface="+mj-ea"/>
              </a:rPr>
              <a:t>   前景</a:t>
            </a:r>
            <a:r>
              <a:rPr lang="zh-CN" altLang="en-US" sz="3600" b="1" dirty="0">
                <a:solidFill>
                  <a:srgbClr val="FF0000"/>
                </a:solidFill>
                <a:latin typeface="+mj-ea"/>
                <a:ea typeface="+mj-ea"/>
              </a:rPr>
              <a:t>可待，我们 </a:t>
            </a:r>
            <a:r>
              <a:rPr lang="zh-CN" altLang="en-US" sz="4000" b="1" dirty="0">
                <a:solidFill>
                  <a:schemeClr val="accent5">
                    <a:lumMod val="50000"/>
                  </a:schemeClr>
                </a:solidFill>
                <a:latin typeface="方正姚体" pitchFamily="2" charset="-122"/>
                <a:ea typeface="方正姚体" pitchFamily="2" charset="-122"/>
              </a:rPr>
              <a:t>“不负韶华共圆梦</a:t>
            </a:r>
            <a:r>
              <a:rPr lang="zh-CN" altLang="en-US" sz="4000" b="1" dirty="0" smtClean="0">
                <a:solidFill>
                  <a:schemeClr val="accent5">
                    <a:lumMod val="50000"/>
                  </a:schemeClr>
                </a:solidFill>
                <a:latin typeface="方正姚体" pitchFamily="2" charset="-122"/>
                <a:ea typeface="方正姚体" pitchFamily="2" charset="-122"/>
              </a:rPr>
              <a:t>”！</a:t>
            </a:r>
            <a:endParaRPr lang="zh-CN" altLang="en-US" sz="4000" b="1" dirty="0">
              <a:solidFill>
                <a:schemeClr val="accent5">
                  <a:lumMod val="50000"/>
                </a:schemeClr>
              </a:solidFill>
              <a:latin typeface="方正姚体" pitchFamily="2" charset="-122"/>
              <a:ea typeface="方正姚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174625" y="92710"/>
            <a:ext cx="11929110" cy="6673215"/>
          </a:xfrm>
          <a:prstGeom prst="rect">
            <a:avLst/>
          </a:prstGeom>
        </p:spPr>
      </p:pic>
      <p:sp>
        <p:nvSpPr>
          <p:cNvPr id="3" name="横卷形 2"/>
          <p:cNvSpPr/>
          <p:nvPr/>
        </p:nvSpPr>
        <p:spPr>
          <a:xfrm>
            <a:off x="1273099" y="2186977"/>
            <a:ext cx="9652635" cy="2493645"/>
          </a:xfrm>
          <a:prstGeom prst="horizontalScroll">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solidFill>
                <a:srgbClr val="FF3300"/>
              </a:solidFill>
            </a:endParaRPr>
          </a:p>
        </p:txBody>
      </p:sp>
      <p:sp>
        <p:nvSpPr>
          <p:cNvPr id="4" name="矩形 3"/>
          <p:cNvSpPr/>
          <p:nvPr/>
        </p:nvSpPr>
        <p:spPr>
          <a:xfrm>
            <a:off x="2790825" y="2829560"/>
            <a:ext cx="6670416" cy="1200329"/>
          </a:xfrm>
          <a:prstGeom prst="rect">
            <a:avLst/>
          </a:prstGeom>
          <a:noFill/>
          <a:ln>
            <a:noFill/>
          </a:ln>
        </p:spPr>
        <p:txBody>
          <a:bodyPr wrap="none" rtlCol="0" anchor="t">
            <a:spAutoFit/>
          </a:bodyPr>
          <a:lstStyle/>
          <a:p>
            <a:pPr algn="ctr"/>
            <a:r>
              <a:rPr lang="zh-CN" altLang="en-US" sz="7200" b="1" dirty="0" smtClean="0">
                <a:solidFill>
                  <a:srgbClr val="FF3300"/>
                </a:solidFill>
                <a:effectLst>
                  <a:outerShdw blurRad="38100" dist="19050" dir="2700000" algn="tl" rotWithShape="0">
                    <a:schemeClr val="dk1">
                      <a:alpha val="40000"/>
                    </a:schemeClr>
                  </a:outerShdw>
                </a:effectLst>
                <a:latin typeface="黑体" pitchFamily="49" charset="-122"/>
                <a:ea typeface="黑体" pitchFamily="49" charset="-122"/>
              </a:rPr>
              <a:t>不负韶华共圆梦</a:t>
            </a:r>
            <a:endParaRPr lang="zh-CN" altLang="en-US" sz="7200" b="1" dirty="0">
              <a:solidFill>
                <a:srgbClr val="FF3300"/>
              </a:solidFill>
              <a:effectLst>
                <a:outerShdw blurRad="38100" dist="19050" dir="2700000" algn="tl" rotWithShape="0">
                  <a:schemeClr val="dk1">
                    <a:alpha val="40000"/>
                  </a:schemeClr>
                </a:outerShdw>
              </a:effectLst>
              <a:latin typeface="黑体" pitchFamily="49" charset="-122"/>
              <a:ea typeface="黑体" pitchFamily="49" charset="-122"/>
            </a:endParaRPr>
          </a:p>
        </p:txBody>
      </p:sp>
      <p:sp>
        <p:nvSpPr>
          <p:cNvPr id="5" name="文本框 4"/>
          <p:cNvSpPr txBox="1"/>
          <p:nvPr/>
        </p:nvSpPr>
        <p:spPr>
          <a:xfrm>
            <a:off x="856615" y="1102995"/>
            <a:ext cx="3335020" cy="768350"/>
          </a:xfrm>
          <a:prstGeom prst="rect">
            <a:avLst/>
          </a:prstGeom>
          <a:noFill/>
        </p:spPr>
        <p:txBody>
          <a:bodyPr wrap="square" rtlCol="0">
            <a:spAutoFit/>
          </a:bodyPr>
          <a:lstStyle/>
          <a:p>
            <a:r>
              <a:rPr lang="zh-CN" altLang="en-US" sz="4400" b="1" dirty="0" smtClean="0">
                <a:solidFill>
                  <a:srgbClr val="FF3300"/>
                </a:solidFill>
                <a:latin typeface="黑体" pitchFamily="49" charset="-122"/>
                <a:ea typeface="黑体" pitchFamily="49" charset="-122"/>
              </a:rPr>
              <a:t>第五篇章</a:t>
            </a:r>
            <a:endParaRPr lang="zh-CN" altLang="en-US" sz="4400" b="1" dirty="0">
              <a:solidFill>
                <a:srgbClr val="FF3300"/>
              </a:solidFill>
              <a:latin typeface="黑体" pitchFamily="49" charset="-122"/>
              <a:ea typeface="黑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414848" y="975989"/>
            <a:ext cx="11267635" cy="3477875"/>
          </a:xfrm>
          <a:prstGeom prst="rect">
            <a:avLst/>
          </a:prstGeom>
          <a:noFill/>
        </p:spPr>
        <p:txBody>
          <a:bodyPr wrap="square" rtlCol="0">
            <a:spAutoFit/>
          </a:bodyPr>
          <a:lstStyle/>
          <a:p>
            <a:r>
              <a:rPr lang="zh-CN" altLang="en-US" sz="4400" b="1" dirty="0" smtClean="0">
                <a:solidFill>
                  <a:srgbClr val="FF0000"/>
                </a:solidFill>
                <a:latin typeface="黑体" pitchFamily="49" charset="-122"/>
                <a:ea typeface="黑体" pitchFamily="49" charset="-122"/>
              </a:rPr>
              <a:t>活动一：心中有梦</a:t>
            </a:r>
            <a:r>
              <a:rPr lang="en-US" altLang="zh-CN" sz="4400" b="1" dirty="0" smtClean="0">
                <a:solidFill>
                  <a:srgbClr val="FF0000"/>
                </a:solidFill>
                <a:latin typeface="黑体" pitchFamily="49" charset="-122"/>
                <a:ea typeface="黑体" pitchFamily="49" charset="-122"/>
              </a:rPr>
              <a:t>·</a:t>
            </a:r>
            <a:r>
              <a:rPr lang="zh-CN" altLang="en-US" sz="4400" b="1" dirty="0" smtClean="0">
                <a:solidFill>
                  <a:srgbClr val="FF0000"/>
                </a:solidFill>
                <a:latin typeface="黑体" pitchFamily="49" charset="-122"/>
                <a:ea typeface="黑体" pitchFamily="49" charset="-122"/>
              </a:rPr>
              <a:t>不负韶华</a:t>
            </a:r>
            <a:endParaRPr lang="en-US" altLang="zh-CN" sz="4400" b="1" dirty="0" smtClean="0">
              <a:solidFill>
                <a:srgbClr val="FF0000"/>
              </a:solidFill>
              <a:latin typeface="黑体" pitchFamily="49" charset="-122"/>
              <a:ea typeface="黑体" pitchFamily="49" charset="-122"/>
            </a:endParaRPr>
          </a:p>
          <a:p>
            <a:endParaRPr lang="en-US" altLang="zh-CN" sz="4400" b="1" dirty="0" smtClean="0">
              <a:solidFill>
                <a:srgbClr val="7030A0"/>
              </a:solidFill>
              <a:latin typeface="华文楷体" pitchFamily="2" charset="-122"/>
              <a:ea typeface="华文楷体" pitchFamily="2" charset="-122"/>
            </a:endParaRPr>
          </a:p>
          <a:p>
            <a:r>
              <a:rPr lang="zh-CN" altLang="en-US" sz="4400" b="1" dirty="0" smtClean="0">
                <a:solidFill>
                  <a:srgbClr val="7030A0"/>
                </a:solidFill>
                <a:latin typeface="华文楷体" pitchFamily="2" charset="-122"/>
                <a:ea typeface="华文楷体" pitchFamily="2" charset="-122"/>
              </a:rPr>
              <a:t>你的梦想是什么？</a:t>
            </a:r>
            <a:endParaRPr lang="en-US" altLang="zh-CN" sz="4400" b="1" dirty="0" smtClean="0">
              <a:solidFill>
                <a:srgbClr val="7030A0"/>
              </a:solidFill>
              <a:latin typeface="华文楷体" pitchFamily="2" charset="-122"/>
              <a:ea typeface="华文楷体" pitchFamily="2" charset="-122"/>
            </a:endParaRPr>
          </a:p>
          <a:p>
            <a:r>
              <a:rPr lang="zh-CN" altLang="en-US" sz="4400" b="1" dirty="0" smtClean="0">
                <a:solidFill>
                  <a:srgbClr val="7030A0"/>
                </a:solidFill>
                <a:latin typeface="华文楷体" pitchFamily="2" charset="-122"/>
                <a:ea typeface="华文楷体" pitchFamily="2" charset="-122"/>
              </a:rPr>
              <a:t>为实现中国梦，我们该从哪些方面去努力奋斗？</a:t>
            </a:r>
            <a:endParaRPr lang="en-US" altLang="zh-CN" sz="4400" b="1" dirty="0" smtClean="0">
              <a:solidFill>
                <a:srgbClr val="7030A0"/>
              </a:solidFill>
              <a:latin typeface="华文楷体" pitchFamily="2" charset="-122"/>
              <a:ea typeface="华文楷体" pitchFamily="2" charset="-122"/>
            </a:endParaRPr>
          </a:p>
        </p:txBody>
      </p:sp>
      <p:pic>
        <p:nvPicPr>
          <p:cNvPr id="6" name="图片 5"/>
          <p:cNvPicPr>
            <a:picLocks noChangeAspect="1" noChangeArrowheads="1"/>
          </p:cNvPicPr>
          <p:nvPr/>
        </p:nvPicPr>
        <p:blipFill>
          <a:blip r:embed="rId2" cstate="print"/>
          <a:srcRect/>
          <a:stretch>
            <a:fillRect/>
          </a:stretch>
        </p:blipFill>
        <p:spPr bwMode="auto">
          <a:xfrm>
            <a:off x="7368693" y="4019914"/>
            <a:ext cx="3754231" cy="2145275"/>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文本框 7"/>
          <p:cNvSpPr txBox="1"/>
          <p:nvPr/>
        </p:nvSpPr>
        <p:spPr>
          <a:xfrm>
            <a:off x="906166" y="484891"/>
            <a:ext cx="10544304" cy="5139869"/>
          </a:xfrm>
          <a:prstGeom prst="rect">
            <a:avLst/>
          </a:prstGeom>
          <a:noFill/>
        </p:spPr>
        <p:txBody>
          <a:bodyPr wrap="square" rtlCol="0">
            <a:spAutoFit/>
          </a:bodyPr>
          <a:lstStyle/>
          <a:p>
            <a:endParaRPr lang="en-US" altLang="zh-CN" sz="2800" b="1" dirty="0" smtClean="0">
              <a:solidFill>
                <a:srgbClr val="7030A0"/>
              </a:solidFill>
              <a:latin typeface="华文楷体" pitchFamily="2" charset="-122"/>
              <a:ea typeface="华文楷体" pitchFamily="2" charset="-122"/>
            </a:endParaRPr>
          </a:p>
          <a:p>
            <a:r>
              <a:rPr lang="zh-CN" altLang="en-US" sz="3600" b="1" dirty="0" smtClean="0"/>
              <a:t>活动二：</a:t>
            </a:r>
            <a:r>
              <a:rPr lang="zh-CN" altLang="en-US" sz="3600" b="1" dirty="0" smtClean="0">
                <a:solidFill>
                  <a:srgbClr val="7030A0"/>
                </a:solidFill>
                <a:latin typeface="华文楷体" pitchFamily="2" charset="-122"/>
                <a:ea typeface="华文楷体" pitchFamily="2" charset="-122"/>
              </a:rPr>
              <a:t>读出对伟大梦想的美好心愿</a:t>
            </a:r>
            <a:endParaRPr lang="en-US" altLang="zh-CN" sz="2800" dirty="0" smtClean="0">
              <a:solidFill>
                <a:srgbClr val="FF0000"/>
              </a:solidFill>
              <a:latin typeface="方正姚体" pitchFamily="2" charset="-122"/>
              <a:ea typeface="方正姚体" pitchFamily="2" charset="-122"/>
            </a:endParaRPr>
          </a:p>
          <a:p>
            <a:r>
              <a:rPr lang="zh-CN" altLang="en-US" sz="4400" b="1" dirty="0" smtClean="0">
                <a:solidFill>
                  <a:srgbClr val="FF0000"/>
                </a:solidFill>
                <a:latin typeface="华文楷体" pitchFamily="2" charset="-122"/>
                <a:ea typeface="华文楷体" pitchFamily="2" charset="-122"/>
              </a:rPr>
              <a:t>从我做起，奋发向上！</a:t>
            </a:r>
            <a:endParaRPr lang="en-US" altLang="zh-CN" sz="4400" b="1" dirty="0" smtClean="0">
              <a:solidFill>
                <a:srgbClr val="FF0000"/>
              </a:solidFill>
              <a:latin typeface="华文楷体" pitchFamily="2" charset="-122"/>
              <a:ea typeface="华文楷体" pitchFamily="2" charset="-122"/>
            </a:endParaRPr>
          </a:p>
          <a:p>
            <a:r>
              <a:rPr lang="zh-CN" altLang="en-US" sz="4400" b="1" dirty="0" smtClean="0">
                <a:solidFill>
                  <a:srgbClr val="FF0000"/>
                </a:solidFill>
                <a:latin typeface="华文楷体" pitchFamily="2" charset="-122"/>
                <a:ea typeface="华文楷体" pitchFamily="2" charset="-122"/>
              </a:rPr>
              <a:t>心怀祖国，承载梦想！</a:t>
            </a:r>
            <a:endParaRPr lang="en-US" altLang="zh-CN" sz="4400" b="1" dirty="0" smtClean="0">
              <a:solidFill>
                <a:srgbClr val="FF0000"/>
              </a:solidFill>
              <a:latin typeface="华文楷体" pitchFamily="2" charset="-122"/>
              <a:ea typeface="华文楷体" pitchFamily="2" charset="-122"/>
            </a:endParaRPr>
          </a:p>
          <a:p>
            <a:r>
              <a:rPr lang="zh-CN" altLang="en-US" sz="4400" b="1" dirty="0" smtClean="0">
                <a:solidFill>
                  <a:srgbClr val="FF0000"/>
                </a:solidFill>
                <a:latin typeface="华文楷体" pitchFamily="2" charset="-122"/>
                <a:ea typeface="华文楷体" pitchFamily="2" charset="-122"/>
              </a:rPr>
              <a:t>进取有恒，致远笃行！</a:t>
            </a:r>
            <a:endParaRPr lang="en-US" altLang="zh-CN" sz="4400" b="1" dirty="0" smtClean="0">
              <a:solidFill>
                <a:srgbClr val="FF0000"/>
              </a:solidFill>
              <a:latin typeface="华文楷体" pitchFamily="2" charset="-122"/>
              <a:ea typeface="华文楷体" pitchFamily="2" charset="-122"/>
            </a:endParaRPr>
          </a:p>
          <a:p>
            <a:r>
              <a:rPr lang="zh-CN" altLang="en-US" sz="4400" b="1" dirty="0">
                <a:solidFill>
                  <a:srgbClr val="FF0000"/>
                </a:solidFill>
                <a:latin typeface="华文楷体" pitchFamily="2" charset="-122"/>
                <a:ea typeface="华文楷体" pitchFamily="2" charset="-122"/>
              </a:rPr>
              <a:t>共同</a:t>
            </a:r>
            <a:r>
              <a:rPr lang="zh-CN" altLang="en-US" sz="4400" b="1" dirty="0" smtClean="0">
                <a:solidFill>
                  <a:srgbClr val="FF0000"/>
                </a:solidFill>
                <a:latin typeface="华文楷体" pitchFamily="2" charset="-122"/>
                <a:ea typeface="华文楷体" pitchFamily="2" charset="-122"/>
              </a:rPr>
              <a:t>圆梦</a:t>
            </a:r>
            <a:r>
              <a:rPr lang="zh-CN" altLang="en-US" sz="4400" b="1" dirty="0">
                <a:solidFill>
                  <a:srgbClr val="FF0000"/>
                </a:solidFill>
                <a:latin typeface="华文楷体" pitchFamily="2" charset="-122"/>
                <a:ea typeface="华文楷体" pitchFamily="2" charset="-122"/>
              </a:rPr>
              <a:t>，</a:t>
            </a:r>
            <a:r>
              <a:rPr lang="zh-CN" altLang="en-US" sz="4400" b="1" dirty="0" smtClean="0">
                <a:solidFill>
                  <a:srgbClr val="FF0000"/>
                </a:solidFill>
                <a:latin typeface="华文楷体" pitchFamily="2" charset="-122"/>
                <a:ea typeface="华文楷体" pitchFamily="2" charset="-122"/>
              </a:rPr>
              <a:t>不负韶华！</a:t>
            </a:r>
            <a:endParaRPr lang="en-US" altLang="zh-CN" sz="4400" b="1" dirty="0" smtClean="0">
              <a:solidFill>
                <a:srgbClr val="FF0000"/>
              </a:solidFill>
              <a:latin typeface="华文楷体" pitchFamily="2" charset="-122"/>
              <a:ea typeface="华文楷体" pitchFamily="2" charset="-122"/>
            </a:endParaRPr>
          </a:p>
          <a:p>
            <a:r>
              <a:rPr lang="zh-CN" altLang="en-US" sz="4400" b="1" dirty="0" smtClean="0">
                <a:solidFill>
                  <a:srgbClr val="FF0000"/>
                </a:solidFill>
                <a:latin typeface="华文楷体" pitchFamily="2" charset="-122"/>
                <a:ea typeface="华文楷体" pitchFamily="2" charset="-122"/>
              </a:rPr>
              <a:t>为实现中国梦 而努力奋斗 ！</a:t>
            </a:r>
            <a:endParaRPr lang="en-US" altLang="zh-CN" sz="4400" b="1" dirty="0" smtClean="0">
              <a:solidFill>
                <a:srgbClr val="FF0000"/>
              </a:solidFill>
              <a:latin typeface="华文楷体" pitchFamily="2" charset="-122"/>
              <a:ea typeface="华文楷体" pitchFamily="2" charset="-122"/>
            </a:endParaRPr>
          </a:p>
          <a:p>
            <a:r>
              <a:rPr lang="zh-CN" altLang="en-US" sz="4400" b="1" dirty="0" smtClean="0">
                <a:solidFill>
                  <a:srgbClr val="FF0000"/>
                </a:solidFill>
                <a:latin typeface="华文楷体" pitchFamily="2" charset="-122"/>
                <a:ea typeface="华文楷体" pitchFamily="2" charset="-122"/>
              </a:rPr>
              <a:t>中国梦，一定能够实现！</a:t>
            </a:r>
            <a:endParaRPr lang="zh-CN" altLang="en-US" sz="4400" b="1" dirty="0">
              <a:solidFill>
                <a:srgbClr val="FF0000"/>
              </a:solidFill>
              <a:latin typeface="华文楷体" pitchFamily="2" charset="-122"/>
              <a:ea typeface="华文楷体" pitchFamily="2" charset="-122"/>
            </a:endParaRPr>
          </a:p>
        </p:txBody>
      </p:sp>
      <p:pic>
        <p:nvPicPr>
          <p:cNvPr id="6" name="图片 5"/>
          <p:cNvPicPr>
            <a:picLocks noChangeAspect="1" noChangeArrowheads="1"/>
          </p:cNvPicPr>
          <p:nvPr/>
        </p:nvPicPr>
        <p:blipFill>
          <a:blip r:embed="rId2" cstate="print"/>
          <a:srcRect/>
          <a:stretch>
            <a:fillRect/>
          </a:stretch>
        </p:blipFill>
        <p:spPr bwMode="auto">
          <a:xfrm>
            <a:off x="6754544" y="1937995"/>
            <a:ext cx="5027482" cy="2872847"/>
          </a:xfrm>
          <a:prstGeom prst="rect">
            <a:avLst/>
          </a:prstGeom>
          <a:noFill/>
          <a:ln w="9525">
            <a:noFill/>
            <a:miter lim="800000"/>
            <a:headEnd/>
            <a:tailEnd/>
          </a:ln>
        </p:spPr>
      </p:pic>
    </p:spTree>
    <p:extLst>
      <p:ext uri="{BB962C8B-B14F-4D97-AF65-F5344CB8AC3E}">
        <p14:creationId xmlns="" xmlns:p14="http://schemas.microsoft.com/office/powerpoint/2010/main" val="192730596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stretch>
            <a:fillRect/>
          </a:stretch>
        </p:blipFill>
        <p:spPr>
          <a:xfrm>
            <a:off x="4786788" y="178823"/>
            <a:ext cx="7223242" cy="6508579"/>
          </a:xfrm>
          <a:prstGeom prst="rect">
            <a:avLst/>
          </a:prstGeom>
          <a:ln>
            <a:solidFill>
              <a:schemeClr val="accent4">
                <a:lumMod val="75000"/>
              </a:schemeClr>
            </a:solidFill>
          </a:ln>
          <a:effectLst>
            <a:softEdge rad="127000"/>
          </a:effectLst>
        </p:spPr>
      </p:pic>
      <p:sp>
        <p:nvSpPr>
          <p:cNvPr id="4" name="文本框 3"/>
          <p:cNvSpPr txBox="1"/>
          <p:nvPr/>
        </p:nvSpPr>
        <p:spPr>
          <a:xfrm>
            <a:off x="300252" y="193175"/>
            <a:ext cx="4585646" cy="6555641"/>
          </a:xfrm>
          <a:prstGeom prst="rect">
            <a:avLst/>
          </a:prstGeom>
          <a:solidFill>
            <a:srgbClr val="FF0000"/>
          </a:solidFill>
          <a:ln w="57150">
            <a:solidFill>
              <a:schemeClr val="accent4">
                <a:lumMod val="75000"/>
              </a:schemeClr>
            </a:solidFill>
          </a:ln>
          <a:effectLst>
            <a:glow rad="228600">
              <a:schemeClr val="accent5">
                <a:satMod val="175000"/>
                <a:alpha val="40000"/>
              </a:schemeClr>
            </a:glow>
          </a:effectLst>
          <a:scene3d>
            <a:camera prst="orthographicFront"/>
            <a:lightRig rig="threePt" dir="t"/>
          </a:scene3d>
          <a:sp3d>
            <a:bevelT w="114300" prst="artDeco"/>
          </a:sp3d>
        </p:spPr>
        <p:txBody>
          <a:bodyPr wrap="square" rtlCol="0">
            <a:spAutoFit/>
          </a:bodyPr>
          <a:lstStyle/>
          <a:p>
            <a:r>
              <a:rPr lang="en-US" altLang="zh-CN" sz="2800" b="1" dirty="0" smtClean="0">
                <a:solidFill>
                  <a:srgbClr val="FFFF00"/>
                </a:solidFill>
                <a:latin typeface="华文楷体" pitchFamily="2" charset="-122"/>
                <a:ea typeface="华文楷体" pitchFamily="2" charset="-122"/>
              </a:rPr>
              <a:t>《</a:t>
            </a:r>
            <a:r>
              <a:rPr lang="zh-CN" altLang="en-US" sz="2800" b="1" dirty="0" smtClean="0">
                <a:solidFill>
                  <a:srgbClr val="FFFF00"/>
                </a:solidFill>
                <a:latin typeface="华文楷体" pitchFamily="2" charset="-122"/>
                <a:ea typeface="华文楷体" pitchFamily="2" charset="-122"/>
              </a:rPr>
              <a:t>共圆中国梦</a:t>
            </a:r>
            <a:r>
              <a:rPr lang="en-US" altLang="zh-CN" sz="2800" b="1" dirty="0" smtClean="0">
                <a:solidFill>
                  <a:srgbClr val="FFFF00"/>
                </a:solidFill>
                <a:latin typeface="华文楷体" pitchFamily="2" charset="-122"/>
                <a:ea typeface="华文楷体" pitchFamily="2" charset="-122"/>
              </a:rPr>
              <a:t>》</a:t>
            </a:r>
          </a:p>
          <a:p>
            <a:r>
              <a:rPr lang="zh-CN" altLang="en-US" sz="2800" b="1" dirty="0" smtClean="0">
                <a:solidFill>
                  <a:srgbClr val="FFFF00"/>
                </a:solidFill>
                <a:latin typeface="华文楷体" pitchFamily="2" charset="-122"/>
                <a:ea typeface="华文楷体" pitchFamily="2" charset="-122"/>
              </a:rPr>
              <a:t>五千年</a:t>
            </a:r>
            <a:r>
              <a:rPr lang="zh-CN" altLang="en-US" sz="2800" b="1" dirty="0">
                <a:solidFill>
                  <a:srgbClr val="FFFF00"/>
                </a:solidFill>
                <a:latin typeface="华文楷体" pitchFamily="2" charset="-122"/>
                <a:ea typeface="华文楷体" pitchFamily="2" charset="-122"/>
              </a:rPr>
              <a:t>的黄河水</a:t>
            </a:r>
          </a:p>
          <a:p>
            <a:r>
              <a:rPr lang="zh-CN" altLang="en-US" sz="2800" b="1" dirty="0">
                <a:solidFill>
                  <a:srgbClr val="FFFF00"/>
                </a:solidFill>
                <a:latin typeface="华文楷体" pitchFamily="2" charset="-122"/>
                <a:ea typeface="华文楷体" pitchFamily="2" charset="-122"/>
              </a:rPr>
              <a:t>流淌着一个梦</a:t>
            </a:r>
          </a:p>
          <a:p>
            <a:r>
              <a:rPr lang="zh-CN" altLang="en-US" sz="2800" b="1" dirty="0">
                <a:solidFill>
                  <a:srgbClr val="FFFF00"/>
                </a:solidFill>
                <a:latin typeface="华文楷体" pitchFamily="2" charset="-122"/>
                <a:ea typeface="华文楷体" pitchFamily="2" charset="-122"/>
              </a:rPr>
              <a:t>河两岸上的五色土</a:t>
            </a:r>
          </a:p>
          <a:p>
            <a:r>
              <a:rPr lang="zh-CN" altLang="en-US" sz="2800" b="1" dirty="0">
                <a:solidFill>
                  <a:srgbClr val="FFFF00"/>
                </a:solidFill>
                <a:latin typeface="华文楷体" pitchFamily="2" charset="-122"/>
                <a:ea typeface="华文楷体" pitchFamily="2" charset="-122"/>
              </a:rPr>
              <a:t>长出了梦中景</a:t>
            </a:r>
          </a:p>
          <a:p>
            <a:r>
              <a:rPr lang="zh-CN" altLang="en-US" sz="2800" b="1" dirty="0">
                <a:solidFill>
                  <a:srgbClr val="FFFF00"/>
                </a:solidFill>
                <a:latin typeface="华文楷体" pitchFamily="2" charset="-122"/>
                <a:ea typeface="华文楷体" pitchFamily="2" charset="-122"/>
              </a:rPr>
              <a:t>一辈辈的薪火相传</a:t>
            </a:r>
          </a:p>
          <a:p>
            <a:r>
              <a:rPr lang="zh-CN" altLang="en-US" sz="2800" b="1" dirty="0">
                <a:solidFill>
                  <a:srgbClr val="FFFF00"/>
                </a:solidFill>
                <a:latin typeface="华文楷体" pitchFamily="2" charset="-122"/>
                <a:ea typeface="华文楷体" pitchFamily="2" charset="-122"/>
              </a:rPr>
              <a:t>不变的是笑容</a:t>
            </a:r>
          </a:p>
          <a:p>
            <a:r>
              <a:rPr lang="zh-CN" altLang="en-US" sz="2800" b="1" dirty="0">
                <a:solidFill>
                  <a:srgbClr val="FFFF00"/>
                </a:solidFill>
                <a:latin typeface="华文楷体" pitchFamily="2" charset="-122"/>
                <a:ea typeface="华文楷体" pitchFamily="2" charset="-122"/>
              </a:rPr>
              <a:t>听这滚滚春潮</a:t>
            </a:r>
          </a:p>
          <a:p>
            <a:r>
              <a:rPr lang="zh-CN" altLang="en-US" sz="2800" b="1" dirty="0">
                <a:solidFill>
                  <a:srgbClr val="FFFF00"/>
                </a:solidFill>
                <a:latin typeface="华文楷体" pitchFamily="2" charset="-122"/>
                <a:ea typeface="华文楷体" pitchFamily="2" charset="-122"/>
              </a:rPr>
              <a:t>举起澎湃的心声</a:t>
            </a:r>
          </a:p>
          <a:p>
            <a:r>
              <a:rPr lang="zh-CN" altLang="en-US" sz="2800" b="1" dirty="0" smtClean="0">
                <a:solidFill>
                  <a:srgbClr val="FFFF00"/>
                </a:solidFill>
                <a:latin typeface="华文楷体" pitchFamily="2" charset="-122"/>
                <a:ea typeface="华文楷体" pitchFamily="2" charset="-122"/>
              </a:rPr>
              <a:t>国家</a:t>
            </a:r>
            <a:r>
              <a:rPr lang="zh-CN" altLang="en-US" sz="2800" b="1" dirty="0">
                <a:solidFill>
                  <a:srgbClr val="FFFF00"/>
                </a:solidFill>
                <a:latin typeface="华文楷体" pitchFamily="2" charset="-122"/>
                <a:ea typeface="华文楷体" pitchFamily="2" charset="-122"/>
              </a:rPr>
              <a:t>富强 民族振兴</a:t>
            </a:r>
          </a:p>
          <a:p>
            <a:r>
              <a:rPr lang="zh-CN" altLang="en-US" sz="2800" b="1" dirty="0">
                <a:solidFill>
                  <a:srgbClr val="FFFF00"/>
                </a:solidFill>
                <a:latin typeface="华文楷体" pitchFamily="2" charset="-122"/>
                <a:ea typeface="华文楷体" pitchFamily="2" charset="-122"/>
              </a:rPr>
              <a:t>人民幸福 家家享太平</a:t>
            </a:r>
          </a:p>
          <a:p>
            <a:r>
              <a:rPr lang="zh-CN" altLang="en-US" sz="2800" b="1" dirty="0">
                <a:solidFill>
                  <a:srgbClr val="FFFF00"/>
                </a:solidFill>
                <a:latin typeface="华文楷体" pitchFamily="2" charset="-122"/>
                <a:ea typeface="华文楷体" pitchFamily="2" charset="-122"/>
              </a:rPr>
              <a:t>放飞希望 你和我都能出彩</a:t>
            </a:r>
          </a:p>
          <a:p>
            <a:r>
              <a:rPr lang="zh-CN" altLang="en-US" sz="2800" b="1" dirty="0">
                <a:solidFill>
                  <a:srgbClr val="FFFF00"/>
                </a:solidFill>
                <a:latin typeface="华文楷体" pitchFamily="2" charset="-122"/>
                <a:ea typeface="华文楷体" pitchFamily="2" charset="-122"/>
              </a:rPr>
              <a:t>咱用劳动和汗水</a:t>
            </a:r>
          </a:p>
          <a:p>
            <a:r>
              <a:rPr lang="zh-CN" altLang="en-US" sz="2800" b="1" dirty="0">
                <a:solidFill>
                  <a:srgbClr val="FFFF00"/>
                </a:solidFill>
                <a:latin typeface="华文楷体" pitchFamily="2" charset="-122"/>
                <a:ea typeface="华文楷体" pitchFamily="2" charset="-122"/>
              </a:rPr>
              <a:t>共圆中国</a:t>
            </a:r>
            <a:r>
              <a:rPr lang="zh-CN" altLang="en-US" sz="2800" b="1" dirty="0" smtClean="0">
                <a:solidFill>
                  <a:srgbClr val="FFFF00"/>
                </a:solidFill>
                <a:latin typeface="华文楷体" pitchFamily="2" charset="-122"/>
                <a:ea typeface="华文楷体" pitchFamily="2" charset="-122"/>
              </a:rPr>
              <a:t>梦</a:t>
            </a:r>
            <a:endParaRPr lang="en-US" altLang="zh-CN" sz="2800" b="1" dirty="0" smtClean="0">
              <a:solidFill>
                <a:srgbClr val="FFFF00"/>
              </a:solidFill>
              <a:latin typeface="华文楷体" pitchFamily="2" charset="-122"/>
              <a:ea typeface="华文楷体" pitchFamily="2" charset="-122"/>
            </a:endParaRPr>
          </a:p>
          <a:p>
            <a:r>
              <a:rPr lang="en-US" altLang="zh-CN" sz="2800" b="1" dirty="0" smtClean="0">
                <a:solidFill>
                  <a:srgbClr val="FFFF00"/>
                </a:solidFill>
                <a:latin typeface="华文楷体" pitchFamily="2" charset="-122"/>
                <a:ea typeface="华文楷体" pitchFamily="2" charset="-122"/>
              </a:rPr>
              <a:t>                           ——</a:t>
            </a:r>
            <a:r>
              <a:rPr lang="zh-CN" altLang="en-US" sz="2800" b="1" dirty="0" smtClean="0">
                <a:solidFill>
                  <a:srgbClr val="FFFF00"/>
                </a:solidFill>
                <a:latin typeface="华文楷体" pitchFamily="2" charset="-122"/>
                <a:ea typeface="华文楷体" pitchFamily="2" charset="-122"/>
              </a:rPr>
              <a:t>王丽达</a:t>
            </a:r>
            <a:endParaRPr lang="zh-CN" altLang="en-US" sz="2800" b="1" dirty="0">
              <a:solidFill>
                <a:srgbClr val="FFFF00"/>
              </a:solidFill>
              <a:latin typeface="华文楷体" pitchFamily="2" charset="-122"/>
              <a:ea typeface="华文楷体" pitchFamily="2" charset="-122"/>
            </a:endParaRPr>
          </a:p>
        </p:txBody>
      </p:sp>
      <p:pic>
        <p:nvPicPr>
          <p:cNvPr id="7" name="王丽达 - 共圆中国梦 00_00_18-00_01_46.mp3">
            <a:hlinkClick r:id="" action="ppaction://media"/>
          </p:cNvPr>
          <p:cNvPicPr>
            <a:picLocks noRot="1" noChangeAspect="1"/>
          </p:cNvPicPr>
          <p:nvPr>
            <a:audioFile r:link="rId1"/>
          </p:nvPr>
        </p:nvPicPr>
        <p:blipFill>
          <a:blip r:embed="rId4"/>
          <a:stretch>
            <a:fillRect/>
          </a:stretch>
        </p:blipFill>
        <p:spPr>
          <a:xfrm>
            <a:off x="548735" y="6267812"/>
            <a:ext cx="304800" cy="304800"/>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06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2"/>
          <p:cNvSpPr>
            <a:spLocks noGrp="1"/>
          </p:cNvSpPr>
          <p:nvPr/>
        </p:nvSpPr>
        <p:spPr>
          <a:xfrm>
            <a:off x="177421" y="1680947"/>
            <a:ext cx="10577015" cy="4651614"/>
          </a:xfrm>
          <a:prstGeom prst="rect">
            <a:avLst/>
          </a:prstGeom>
          <a:solidFill>
            <a:srgbClr val="FFFF00"/>
          </a:solidFill>
        </p:spPr>
        <p:txBody>
          <a:bodyPr vert="horz" lIns="91440" tIns="45720" rIns="91440" bIns="45720" rtlCol="0">
            <a:noAutofit/>
          </a:bodyPr>
          <a:lst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b="1" dirty="0" smtClean="0"/>
              <a:t>两个一百年”奋斗目标（</a:t>
            </a:r>
            <a:r>
              <a:rPr lang="en-US" sz="4000" b="1" dirty="0" smtClean="0"/>
              <a:t>2013</a:t>
            </a:r>
            <a:r>
              <a:rPr lang="zh-CN" altLang="en-US" sz="4000" b="1" dirty="0" smtClean="0"/>
              <a:t>年，十二届全国人大一次会议）：</a:t>
            </a:r>
          </a:p>
          <a:p>
            <a:r>
              <a:rPr lang="zh-CN" altLang="en-US" sz="4000" b="1" dirty="0" smtClean="0"/>
              <a:t>内容：中共成立</a:t>
            </a:r>
            <a:r>
              <a:rPr lang="en-US" sz="4000" b="1" dirty="0" smtClean="0"/>
              <a:t>100</a:t>
            </a:r>
            <a:r>
              <a:rPr lang="zh-CN" altLang="en-US" sz="4000" b="1" dirty="0" smtClean="0"/>
              <a:t>年时，全面建成小康社会；</a:t>
            </a:r>
          </a:p>
          <a:p>
            <a:r>
              <a:rPr lang="zh-CN" altLang="en-US" sz="4000" b="1" dirty="0" smtClean="0"/>
              <a:t>新中国成立</a:t>
            </a:r>
            <a:r>
              <a:rPr lang="en-US" sz="4000" b="1" dirty="0" smtClean="0"/>
              <a:t>100</a:t>
            </a:r>
            <a:r>
              <a:rPr lang="zh-CN" altLang="en-US" sz="4000" b="1" dirty="0" smtClean="0"/>
              <a:t>年时，实现中华民族伟大复兴（中国梦）。</a:t>
            </a:r>
            <a:endParaRPr lang="zh-CN" altLang="en-US" sz="4000" b="1" dirty="0"/>
          </a:p>
        </p:txBody>
      </p:sp>
      <p:sp>
        <p:nvSpPr>
          <p:cNvPr id="10" name="矩形 9"/>
          <p:cNvSpPr/>
          <p:nvPr/>
        </p:nvSpPr>
        <p:spPr>
          <a:xfrm>
            <a:off x="2271748" y="391953"/>
            <a:ext cx="4947918" cy="584775"/>
          </a:xfrm>
          <a:prstGeom prst="rect">
            <a:avLst/>
          </a:prstGeom>
          <a:solidFill>
            <a:schemeClr val="accent2">
              <a:lumMod val="40000"/>
              <a:lumOff val="60000"/>
            </a:schemeClr>
          </a:solidFill>
        </p:spPr>
        <p:txBody>
          <a:bodyPr wrap="square">
            <a:spAutoFit/>
          </a:bodyPr>
          <a:lstStyle/>
          <a:p>
            <a:r>
              <a:rPr lang="en-US" altLang="zh-CN" sz="3200" b="1" dirty="0" smtClean="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a:t>
            </a:r>
            <a:r>
              <a:rPr lang="zh-CN" altLang="en-US" sz="3200" b="1" dirty="0" smtClean="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两个一百年</a:t>
            </a:r>
            <a:r>
              <a:rPr lang="en-US" altLang="zh-CN" sz="3200" b="1" dirty="0" smtClean="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a:t>
            </a:r>
            <a:r>
              <a:rPr lang="zh-CN" altLang="en-US" sz="3200" b="1" dirty="0" smtClean="0">
                <a:solidFill>
                  <a:srgbClr val="FF0000"/>
                </a:solidFill>
                <a:effectLst>
                  <a:outerShdw blurRad="38100" dist="19050" dir="2700000" algn="tl" rotWithShape="0">
                    <a:schemeClr val="dk1">
                      <a:alpha val="40000"/>
                    </a:schemeClr>
                  </a:outerShdw>
                </a:effectLst>
                <a:latin typeface="黑体" pitchFamily="49" charset="-122"/>
                <a:ea typeface="黑体" pitchFamily="49" charset="-122"/>
              </a:rPr>
              <a:t>奋斗目标</a:t>
            </a:r>
            <a:endParaRPr lang="zh-CN" altLang="en-US" sz="3200" b="1" dirty="0">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ppt_w*0.7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noChangeArrowheads="1"/>
          </p:cNvPicPr>
          <p:nvPr/>
        </p:nvPicPr>
        <p:blipFill>
          <a:blip r:embed="rId2" cstate="print"/>
          <a:srcRect/>
          <a:stretch>
            <a:fillRect/>
          </a:stretch>
        </p:blipFill>
        <p:spPr bwMode="auto">
          <a:xfrm>
            <a:off x="6754544" y="1937995"/>
            <a:ext cx="5027482" cy="2872847"/>
          </a:xfrm>
          <a:prstGeom prst="rect">
            <a:avLst/>
          </a:prstGeom>
          <a:noFill/>
          <a:ln w="9525">
            <a:noFill/>
            <a:miter lim="800000"/>
            <a:headEnd/>
            <a:tailEnd/>
          </a:ln>
        </p:spPr>
      </p:pic>
      <p:sp>
        <p:nvSpPr>
          <p:cNvPr id="2" name="椭圆 1"/>
          <p:cNvSpPr/>
          <p:nvPr/>
        </p:nvSpPr>
        <p:spPr>
          <a:xfrm>
            <a:off x="3248166" y="2060812"/>
            <a:ext cx="2456597" cy="1375015"/>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rPr>
              <a:t>中国梦</a:t>
            </a:r>
            <a:endParaRPr lang="zh-CN" altLang="en-US" sz="3200" b="1" dirty="0">
              <a:solidFill>
                <a:srgbClr val="FF0000"/>
              </a:solidFill>
            </a:endParaRPr>
          </a:p>
        </p:txBody>
      </p:sp>
      <p:sp>
        <p:nvSpPr>
          <p:cNvPr id="4" name="椭圆形标注 3"/>
          <p:cNvSpPr/>
          <p:nvPr/>
        </p:nvSpPr>
        <p:spPr>
          <a:xfrm>
            <a:off x="5349922" y="1037243"/>
            <a:ext cx="2374711" cy="900752"/>
          </a:xfrm>
          <a:prstGeom prst="wedgeEllipseCallout">
            <a:avLst>
              <a:gd name="adj1" fmla="val -51293"/>
              <a:gd name="adj2" fmla="val 852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a:t>
            </a:r>
            <a:endParaRPr lang="zh-CN" altLang="en-US" dirty="0"/>
          </a:p>
        </p:txBody>
      </p:sp>
      <p:sp>
        <p:nvSpPr>
          <p:cNvPr id="7" name="椭圆形标注 6"/>
          <p:cNvSpPr/>
          <p:nvPr/>
        </p:nvSpPr>
        <p:spPr>
          <a:xfrm>
            <a:off x="1385248" y="709684"/>
            <a:ext cx="2374711" cy="900752"/>
          </a:xfrm>
          <a:prstGeom prst="wedgeEllipseCallout">
            <a:avLst>
              <a:gd name="adj1" fmla="val 50431"/>
              <a:gd name="adj2" fmla="val 1443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a:t>
            </a:r>
            <a:endParaRPr lang="zh-CN" altLang="en-US" dirty="0"/>
          </a:p>
        </p:txBody>
      </p:sp>
      <p:sp>
        <p:nvSpPr>
          <p:cNvPr id="9" name="椭圆形标注 8"/>
          <p:cNvSpPr/>
          <p:nvPr/>
        </p:nvSpPr>
        <p:spPr>
          <a:xfrm>
            <a:off x="5131557" y="4508310"/>
            <a:ext cx="2374711" cy="900752"/>
          </a:xfrm>
          <a:prstGeom prst="wedgeEllipseCallout">
            <a:avLst>
              <a:gd name="adj1" fmla="val -53017"/>
              <a:gd name="adj2" fmla="val -1859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a:t>
            </a:r>
            <a:endParaRPr lang="zh-CN" altLang="en-US" dirty="0"/>
          </a:p>
        </p:txBody>
      </p:sp>
      <p:sp>
        <p:nvSpPr>
          <p:cNvPr id="10" name="椭圆形标注 9"/>
          <p:cNvSpPr/>
          <p:nvPr/>
        </p:nvSpPr>
        <p:spPr>
          <a:xfrm>
            <a:off x="1385248" y="3910090"/>
            <a:ext cx="2374711" cy="900752"/>
          </a:xfrm>
          <a:prstGeom prst="wedgeEllipseCallout">
            <a:avLst>
              <a:gd name="adj1" fmla="val 52730"/>
              <a:gd name="adj2" fmla="val -1238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a:t>
            </a:r>
            <a:endParaRPr lang="zh-CN" altLang="en-US" dirty="0"/>
          </a:p>
        </p:txBody>
      </p:sp>
      <p:sp>
        <p:nvSpPr>
          <p:cNvPr id="11" name="椭圆形标注 10"/>
          <p:cNvSpPr/>
          <p:nvPr/>
        </p:nvSpPr>
        <p:spPr>
          <a:xfrm>
            <a:off x="8545773" y="4669809"/>
            <a:ext cx="2374711" cy="900752"/>
          </a:xfrm>
          <a:prstGeom prst="wedgeEllipseCallout">
            <a:avLst>
              <a:gd name="adj1" fmla="val -186350"/>
              <a:gd name="adj2" fmla="val -2329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a:t>
            </a:r>
            <a:endParaRPr lang="zh-CN" altLang="en-US" dirty="0"/>
          </a:p>
        </p:txBody>
      </p:sp>
    </p:spTree>
    <p:extLst>
      <p:ext uri="{BB962C8B-B14F-4D97-AF65-F5344CB8AC3E}">
        <p14:creationId xmlns="" xmlns:p14="http://schemas.microsoft.com/office/powerpoint/2010/main" val="255367370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270" y="794879"/>
            <a:ext cx="11488573" cy="1593479"/>
          </a:xfrm>
        </p:spPr>
        <p:txBody>
          <a:bodyPr>
            <a:normAutofit/>
          </a:bodyPr>
          <a:lstStyle/>
          <a:p>
            <a:pPr marL="0" indent="0">
              <a:buNone/>
            </a:pPr>
            <a:r>
              <a:rPr lang="zh-CN" altLang="en-US" b="1" dirty="0"/>
              <a:t>阅读课本</a:t>
            </a:r>
            <a:r>
              <a:rPr lang="en-US" altLang="zh-CN" b="1" dirty="0" smtClean="0"/>
              <a:t>P54</a:t>
            </a:r>
            <a:r>
              <a:rPr lang="zh-CN" altLang="en-US" b="1" dirty="0" smtClean="0"/>
              <a:t>二段，</a:t>
            </a:r>
            <a:r>
              <a:rPr lang="zh-CN" altLang="en-US" b="1" dirty="0"/>
              <a:t>回答问题：</a:t>
            </a:r>
          </a:p>
          <a:p>
            <a:r>
              <a:rPr lang="zh-CN" altLang="en-US" sz="3200" b="1" dirty="0" smtClean="0">
                <a:solidFill>
                  <a:srgbClr val="FF0000"/>
                </a:solidFill>
              </a:rPr>
              <a:t>为实现伟大梦想，党中央，提出</a:t>
            </a:r>
            <a:r>
              <a:rPr lang="zh-CN" altLang="en-US" sz="3200" b="1" dirty="0">
                <a:solidFill>
                  <a:srgbClr val="FF0000"/>
                </a:solidFill>
              </a:rPr>
              <a:t>了怎样的战略布局？</a:t>
            </a:r>
          </a:p>
          <a:p>
            <a:endParaRPr lang="zh-CN" altLang="en-US" sz="3200" dirty="0"/>
          </a:p>
        </p:txBody>
      </p:sp>
      <p:sp>
        <p:nvSpPr>
          <p:cNvPr id="11" name="TextBox 10"/>
          <p:cNvSpPr txBox="1"/>
          <p:nvPr/>
        </p:nvSpPr>
        <p:spPr>
          <a:xfrm>
            <a:off x="1261239" y="3153106"/>
            <a:ext cx="9900747" cy="830997"/>
          </a:xfrm>
          <a:prstGeom prst="rect">
            <a:avLst/>
          </a:prstGeom>
          <a:noFill/>
        </p:spPr>
        <p:txBody>
          <a:bodyPr wrap="square" rtlCol="0" anchor="b">
            <a:spAutoFit/>
          </a:bodyPr>
          <a:lstStyle/>
          <a:p>
            <a:pPr algn="ctr"/>
            <a:r>
              <a:rPr lang="en-US" altLang="zh-CN" sz="4800" b="1" dirty="0" smtClean="0">
                <a:ln w="22225">
                  <a:solidFill>
                    <a:schemeClr val="accent2"/>
                  </a:solidFill>
                  <a:prstDash val="solid"/>
                </a:ln>
                <a:solidFill>
                  <a:srgbClr val="990000"/>
                </a:solidFill>
                <a:latin typeface="黑体" pitchFamily="49" charset="-122"/>
                <a:ea typeface="黑体" pitchFamily="49" charset="-122"/>
              </a:rPr>
              <a:t>“</a:t>
            </a:r>
            <a:r>
              <a:rPr lang="zh-CN" altLang="en-US" sz="4800" b="1" dirty="0" smtClean="0">
                <a:ln w="22225">
                  <a:solidFill>
                    <a:schemeClr val="accent2"/>
                  </a:solidFill>
                  <a:prstDash val="solid"/>
                </a:ln>
                <a:solidFill>
                  <a:srgbClr val="990000"/>
                </a:solidFill>
                <a:latin typeface="黑体" pitchFamily="49" charset="-122"/>
                <a:ea typeface="黑体" pitchFamily="49" charset="-122"/>
                <a:sym typeface="+mn-ea"/>
              </a:rPr>
              <a:t>四个全面</a:t>
            </a:r>
            <a:r>
              <a:rPr lang="en-US" altLang="zh-CN" sz="4800" b="1" dirty="0" smtClean="0">
                <a:ln w="22225">
                  <a:solidFill>
                    <a:schemeClr val="accent2"/>
                  </a:solidFill>
                  <a:prstDash val="solid"/>
                </a:ln>
                <a:solidFill>
                  <a:srgbClr val="990000"/>
                </a:solidFill>
                <a:latin typeface="黑体" pitchFamily="49" charset="-122"/>
                <a:ea typeface="黑体" pitchFamily="49" charset="-122"/>
              </a:rPr>
              <a:t>”</a:t>
            </a:r>
            <a:r>
              <a:rPr lang="zh-CN" altLang="en-US" sz="4800" b="1" dirty="0" smtClean="0">
                <a:ln w="22225">
                  <a:solidFill>
                    <a:schemeClr val="accent2"/>
                  </a:solidFill>
                  <a:prstDash val="solid"/>
                </a:ln>
                <a:solidFill>
                  <a:srgbClr val="990000"/>
                </a:solidFill>
                <a:latin typeface="黑体" pitchFamily="49" charset="-122"/>
                <a:ea typeface="黑体" pitchFamily="49" charset="-122"/>
              </a:rPr>
              <a:t>战略布局</a:t>
            </a:r>
            <a:endParaRPr lang="zh-CN" altLang="en-US" sz="4800" b="1" dirty="0">
              <a:latin typeface="黑体" pitchFamily="49" charset="-122"/>
              <a:ea typeface="黑体" pitchFamily="49"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 presetClass="emph" presetSubtype="2" fill="hold" grpId="0" nodeType="afterEffect">
                                  <p:stCondLst>
                                    <p:cond delay="0"/>
                                  </p:stCondLst>
                                  <p:childTnLst>
                                    <p:anim to="1.5" calcmode="lin" valueType="num">
                                      <p:cBhvr override="childStyle">
                                        <p:cTn id="12" dur="1000" fill="hold"/>
                                        <p:tgtEl>
                                          <p:spTgt spid="11"/>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740978" y="472968"/>
            <a:ext cx="7189078" cy="830997"/>
          </a:xfrm>
          <a:prstGeom prst="rect">
            <a:avLst/>
          </a:prstGeom>
          <a:noFill/>
        </p:spPr>
        <p:txBody>
          <a:bodyPr wrap="square" rtlCol="0" anchor="b">
            <a:spAutoFit/>
          </a:bodyPr>
          <a:lstStyle/>
          <a:p>
            <a:pPr algn="ctr"/>
            <a:r>
              <a:rPr lang="en-US" altLang="zh-CN" sz="4800" b="1" dirty="0" smtClean="0">
                <a:ln w="22225">
                  <a:solidFill>
                    <a:schemeClr val="accent2"/>
                  </a:solidFill>
                  <a:prstDash val="solid"/>
                </a:ln>
                <a:solidFill>
                  <a:srgbClr val="990000"/>
                </a:solidFill>
                <a:latin typeface="黑体" pitchFamily="49" charset="-122"/>
                <a:ea typeface="黑体" pitchFamily="49" charset="-122"/>
              </a:rPr>
              <a:t>“</a:t>
            </a:r>
            <a:r>
              <a:rPr lang="zh-CN" altLang="en-US" sz="4800" b="1" dirty="0" smtClean="0">
                <a:ln w="22225">
                  <a:solidFill>
                    <a:schemeClr val="accent2"/>
                  </a:solidFill>
                  <a:prstDash val="solid"/>
                </a:ln>
                <a:solidFill>
                  <a:srgbClr val="990000"/>
                </a:solidFill>
                <a:latin typeface="黑体" pitchFamily="49" charset="-122"/>
                <a:ea typeface="黑体" pitchFamily="49" charset="-122"/>
                <a:sym typeface="+mn-ea"/>
              </a:rPr>
              <a:t>四个全面</a:t>
            </a:r>
            <a:r>
              <a:rPr lang="en-US" altLang="zh-CN" sz="4800" b="1" dirty="0" smtClean="0">
                <a:ln w="22225">
                  <a:solidFill>
                    <a:schemeClr val="accent2"/>
                  </a:solidFill>
                  <a:prstDash val="solid"/>
                </a:ln>
                <a:solidFill>
                  <a:srgbClr val="990000"/>
                </a:solidFill>
                <a:latin typeface="黑体" pitchFamily="49" charset="-122"/>
                <a:ea typeface="黑体" pitchFamily="49" charset="-122"/>
              </a:rPr>
              <a:t>”</a:t>
            </a:r>
            <a:r>
              <a:rPr lang="zh-CN" altLang="en-US" sz="4800" b="1" dirty="0" smtClean="0">
                <a:ln w="22225">
                  <a:solidFill>
                    <a:schemeClr val="accent2"/>
                  </a:solidFill>
                  <a:prstDash val="solid"/>
                </a:ln>
                <a:solidFill>
                  <a:srgbClr val="990000"/>
                </a:solidFill>
                <a:latin typeface="黑体" pitchFamily="49" charset="-122"/>
                <a:ea typeface="黑体" pitchFamily="49" charset="-122"/>
              </a:rPr>
              <a:t>战略布局</a:t>
            </a:r>
            <a:endParaRPr lang="zh-CN" altLang="en-US" sz="4800" b="1" dirty="0">
              <a:latin typeface="黑体" pitchFamily="49" charset="-122"/>
              <a:ea typeface="黑体" pitchFamily="49" charset="-122"/>
            </a:endParaRPr>
          </a:p>
        </p:txBody>
      </p:sp>
      <p:pic>
        <p:nvPicPr>
          <p:cNvPr id="5" name="图片 1" descr="36MI9(OGUBNUQE%L0]H4AJ8"/>
          <p:cNvPicPr>
            <a:picLocks noChangeAspect="1"/>
          </p:cNvPicPr>
          <p:nvPr/>
        </p:nvPicPr>
        <p:blipFill>
          <a:blip r:embed="rId2" cstate="print"/>
          <a:stretch>
            <a:fillRect/>
          </a:stretch>
        </p:blipFill>
        <p:spPr>
          <a:xfrm>
            <a:off x="661032" y="1705201"/>
            <a:ext cx="7782616" cy="4616771"/>
          </a:xfrm>
          <a:prstGeom prst="rect">
            <a:avLst/>
          </a:prstGeom>
          <a:noFill/>
          <a:ln w="9525">
            <a:noFill/>
          </a:ln>
          <a:effectLst>
            <a:softEdge rad="127000"/>
          </a:effectLst>
        </p:spPr>
      </p:pic>
      <p:grpSp>
        <p:nvGrpSpPr>
          <p:cNvPr id="6" name="组合 9"/>
          <p:cNvGrpSpPr/>
          <p:nvPr/>
        </p:nvGrpSpPr>
        <p:grpSpPr>
          <a:xfrm>
            <a:off x="6444874" y="1856240"/>
            <a:ext cx="4827472" cy="3235756"/>
            <a:chOff x="5892953" y="2521653"/>
            <a:chExt cx="4650146" cy="2594094"/>
          </a:xfrm>
        </p:grpSpPr>
        <p:sp>
          <p:nvSpPr>
            <p:cNvPr id="7" name="矩形 6"/>
            <p:cNvSpPr/>
            <p:nvPr/>
          </p:nvSpPr>
          <p:spPr>
            <a:xfrm>
              <a:off x="5892953" y="2521653"/>
              <a:ext cx="4650146" cy="567509"/>
            </a:xfrm>
            <a:prstGeom prst="rect">
              <a:avLst/>
            </a:prstGeom>
            <a:noFill/>
            <a:ln>
              <a:noFill/>
            </a:ln>
          </p:spPr>
          <p:txBody>
            <a:bodyPr wrap="square" rtlCol="0" anchor="t">
              <a:spAutoFit/>
            </a:bodyPr>
            <a:lstStyle/>
            <a:p>
              <a:pPr algn="ctr"/>
              <a:r>
                <a:rPr lang="en-US" altLang="zh-CN" sz="4000" b="1" dirty="0" smtClean="0">
                  <a:solidFill>
                    <a:srgbClr val="002060"/>
                  </a:solidFill>
                  <a:effectLst>
                    <a:reflection blurRad="6350" stA="53000" endA="300" endPos="35500" dir="5400000" sy="-90000" algn="bl" rotWithShape="0"/>
                  </a:effectLst>
                </a:rPr>
                <a:t>·</a:t>
              </a:r>
              <a:r>
                <a:rPr lang="zh-CN" altLang="en-US" sz="4000" b="1" dirty="0" smtClean="0">
                  <a:solidFill>
                    <a:srgbClr val="002060"/>
                  </a:solidFill>
                  <a:effectLst>
                    <a:reflection blurRad="6350" stA="53000" endA="300" endPos="35500" dir="5400000" sy="-90000" algn="bl" rotWithShape="0"/>
                  </a:effectLst>
                </a:rPr>
                <a:t>全面</a:t>
              </a:r>
              <a:r>
                <a:rPr lang="zh-CN" altLang="en-US" sz="4000" b="1" dirty="0">
                  <a:solidFill>
                    <a:srgbClr val="002060"/>
                  </a:solidFill>
                  <a:effectLst>
                    <a:reflection blurRad="6350" stA="53000" endA="300" endPos="35500" dir="5400000" sy="-90000" algn="bl" rotWithShape="0"/>
                  </a:effectLst>
                </a:rPr>
                <a:t>建成小康社会</a:t>
              </a:r>
            </a:p>
          </p:txBody>
        </p:sp>
        <p:sp>
          <p:nvSpPr>
            <p:cNvPr id="8" name="矩形 7"/>
            <p:cNvSpPr/>
            <p:nvPr/>
          </p:nvSpPr>
          <p:spPr>
            <a:xfrm>
              <a:off x="6034295" y="3194655"/>
              <a:ext cx="3479165" cy="706756"/>
            </a:xfrm>
            <a:prstGeom prst="rect">
              <a:avLst/>
            </a:prstGeom>
            <a:noFill/>
            <a:ln>
              <a:noFill/>
            </a:ln>
          </p:spPr>
          <p:txBody>
            <a:bodyPr wrap="square" rtlCol="0" anchor="t">
              <a:spAutoFit/>
            </a:bodyPr>
            <a:lstStyle/>
            <a:p>
              <a:pPr algn="ctr"/>
              <a:r>
                <a:rPr lang="en-US" altLang="zh-CN" sz="4000" b="1" dirty="0" smtClean="0">
                  <a:solidFill>
                    <a:srgbClr val="002060"/>
                  </a:solidFill>
                  <a:effectLst>
                    <a:reflection blurRad="6350" stA="53000" endA="300" endPos="35500" dir="5400000" sy="-90000" algn="bl" rotWithShape="0"/>
                  </a:effectLst>
                </a:rPr>
                <a:t>·</a:t>
              </a:r>
              <a:r>
                <a:rPr lang="zh-CN" altLang="en-US" sz="4000" b="1" dirty="0" smtClean="0">
                  <a:solidFill>
                    <a:srgbClr val="002060"/>
                  </a:solidFill>
                  <a:effectLst>
                    <a:reflection blurRad="6350" stA="53000" endA="300" endPos="35500" dir="5400000" sy="-90000" algn="bl" rotWithShape="0"/>
                  </a:effectLst>
                </a:rPr>
                <a:t>全面</a:t>
              </a:r>
              <a:r>
                <a:rPr lang="zh-CN" altLang="en-US" sz="4000" b="1" dirty="0">
                  <a:solidFill>
                    <a:srgbClr val="002060"/>
                  </a:solidFill>
                  <a:effectLst>
                    <a:reflection blurRad="6350" stA="53000" endA="300" endPos="35500" dir="5400000" sy="-90000" algn="bl" rotWithShape="0"/>
                  </a:effectLst>
                </a:rPr>
                <a:t>深化改革</a:t>
              </a:r>
            </a:p>
          </p:txBody>
        </p:sp>
        <p:sp>
          <p:nvSpPr>
            <p:cNvPr id="9" name="矩形 8"/>
            <p:cNvSpPr/>
            <p:nvPr/>
          </p:nvSpPr>
          <p:spPr>
            <a:xfrm>
              <a:off x="5927832" y="3856612"/>
              <a:ext cx="3764826" cy="567509"/>
            </a:xfrm>
            <a:prstGeom prst="rect">
              <a:avLst/>
            </a:prstGeom>
            <a:noFill/>
            <a:ln>
              <a:noFill/>
            </a:ln>
          </p:spPr>
          <p:txBody>
            <a:bodyPr wrap="square" rtlCol="0" anchor="t">
              <a:spAutoFit/>
            </a:bodyPr>
            <a:lstStyle/>
            <a:p>
              <a:pPr algn="ctr"/>
              <a:r>
                <a:rPr lang="en-US" altLang="zh-CN" sz="4000" b="1" dirty="0" smtClean="0">
                  <a:solidFill>
                    <a:srgbClr val="002060"/>
                  </a:solidFill>
                  <a:effectLst>
                    <a:reflection blurRad="6350" stA="53000" endA="300" endPos="35500" dir="5400000" sy="-90000" algn="bl" rotWithShape="0"/>
                  </a:effectLst>
                </a:rPr>
                <a:t>·</a:t>
              </a:r>
              <a:r>
                <a:rPr lang="zh-CN" altLang="en-US" sz="4000" b="1" dirty="0" smtClean="0">
                  <a:solidFill>
                    <a:srgbClr val="002060"/>
                  </a:solidFill>
                  <a:effectLst>
                    <a:reflection blurRad="6350" stA="53000" endA="300" endPos="35500" dir="5400000" sy="-90000" algn="bl" rotWithShape="0"/>
                  </a:effectLst>
                </a:rPr>
                <a:t>全面</a:t>
              </a:r>
              <a:r>
                <a:rPr lang="zh-CN" altLang="en-US" sz="4000" b="1" dirty="0">
                  <a:solidFill>
                    <a:srgbClr val="002060"/>
                  </a:solidFill>
                  <a:effectLst>
                    <a:reflection blurRad="6350" stA="53000" endA="300" endPos="35500" dir="5400000" sy="-90000" algn="bl" rotWithShape="0"/>
                  </a:effectLst>
                </a:rPr>
                <a:t>依法治国</a:t>
              </a:r>
            </a:p>
          </p:txBody>
        </p:sp>
        <p:sp>
          <p:nvSpPr>
            <p:cNvPr id="10" name="矩形 9"/>
            <p:cNvSpPr/>
            <p:nvPr/>
          </p:nvSpPr>
          <p:spPr>
            <a:xfrm>
              <a:off x="5941605" y="4548238"/>
              <a:ext cx="3805976" cy="567509"/>
            </a:xfrm>
            <a:prstGeom prst="rect">
              <a:avLst/>
            </a:prstGeom>
            <a:noFill/>
            <a:ln>
              <a:noFill/>
            </a:ln>
          </p:spPr>
          <p:txBody>
            <a:bodyPr wrap="square" rtlCol="0" anchor="t">
              <a:spAutoFit/>
            </a:bodyPr>
            <a:lstStyle/>
            <a:p>
              <a:pPr algn="ctr"/>
              <a:r>
                <a:rPr lang="en-US" altLang="zh-CN" sz="4000" b="1" dirty="0" smtClean="0">
                  <a:solidFill>
                    <a:srgbClr val="002060"/>
                  </a:solidFill>
                  <a:effectLst>
                    <a:reflection blurRad="6350" stA="53000" endA="300" endPos="35500" dir="5400000" sy="-90000" algn="bl" rotWithShape="0"/>
                  </a:effectLst>
                </a:rPr>
                <a:t>·</a:t>
              </a:r>
              <a:r>
                <a:rPr lang="zh-CN" altLang="en-US" sz="4000" b="1" dirty="0" smtClean="0">
                  <a:solidFill>
                    <a:srgbClr val="002060"/>
                  </a:solidFill>
                  <a:effectLst>
                    <a:reflection blurRad="6350" stA="53000" endA="300" endPos="35500" dir="5400000" sy="-90000" algn="bl" rotWithShape="0"/>
                  </a:effectLst>
                </a:rPr>
                <a:t>全面</a:t>
              </a:r>
              <a:r>
                <a:rPr lang="zh-CN" altLang="en-US" sz="4000" b="1" dirty="0">
                  <a:solidFill>
                    <a:srgbClr val="002060"/>
                  </a:solidFill>
                  <a:effectLst>
                    <a:reflection blurRad="6350" stA="53000" endA="300" endPos="35500" dir="5400000" sy="-90000" algn="bl" rotWithShape="0"/>
                  </a:effectLst>
                </a:rPr>
                <a:t>从严治党</a:t>
              </a:r>
            </a:p>
          </p:txBody>
        </p:sp>
      </p:gr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stretch>
            <a:fillRect/>
          </a:stretch>
        </p:blipFill>
        <p:spPr>
          <a:xfrm>
            <a:off x="174625" y="92710"/>
            <a:ext cx="11929110" cy="6673215"/>
          </a:xfrm>
          <a:prstGeom prst="rect">
            <a:avLst/>
          </a:prstGeom>
          <a:solidFill>
            <a:srgbClr val="C00000"/>
          </a:solidFill>
          <a:ln>
            <a:noFill/>
          </a:ln>
        </p:spPr>
      </p:pic>
      <p:sp>
        <p:nvSpPr>
          <p:cNvPr id="5" name="文本框 4"/>
          <p:cNvSpPr txBox="1"/>
          <p:nvPr/>
        </p:nvSpPr>
        <p:spPr>
          <a:xfrm>
            <a:off x="235699" y="1302916"/>
            <a:ext cx="2540000" cy="645160"/>
          </a:xfrm>
          <a:prstGeom prst="rect">
            <a:avLst/>
          </a:prstGeom>
          <a:noFill/>
        </p:spPr>
        <p:txBody>
          <a:bodyPr wrap="square" rtlCol="0" anchor="t">
            <a:spAutoFit/>
          </a:bodyPr>
          <a:lstStyle/>
          <a:p>
            <a:r>
              <a:rPr lang="zh-CN" altLang="en-US" sz="3600" b="1" dirty="0">
                <a:solidFill>
                  <a:srgbClr val="FF0000"/>
                </a:solidFill>
              </a:rPr>
              <a:t>小康标准：</a:t>
            </a:r>
          </a:p>
        </p:txBody>
      </p:sp>
      <p:sp>
        <p:nvSpPr>
          <p:cNvPr id="6" name="文本框 5"/>
          <p:cNvSpPr txBox="1"/>
          <p:nvPr/>
        </p:nvSpPr>
        <p:spPr>
          <a:xfrm>
            <a:off x="2372621" y="1342094"/>
            <a:ext cx="9013190" cy="3046988"/>
          </a:xfrm>
          <a:prstGeom prst="rect">
            <a:avLst/>
          </a:prstGeom>
          <a:noFill/>
        </p:spPr>
        <p:txBody>
          <a:bodyPr wrap="square" rtlCol="0" anchor="t">
            <a:spAutoFit/>
          </a:bodyPr>
          <a:lstStyle/>
          <a:p>
            <a:pPr>
              <a:lnSpc>
                <a:spcPct val="150000"/>
              </a:lnSpc>
            </a:pPr>
            <a:r>
              <a:rPr lang="en-US" altLang="zh-CN" sz="3200" b="1" dirty="0" smtClean="0">
                <a:solidFill>
                  <a:srgbClr val="990000"/>
                </a:solidFill>
                <a:latin typeface="华文仿宋" pitchFamily="2" charset="-122"/>
                <a:ea typeface="华文仿宋" pitchFamily="2" charset="-122"/>
              </a:rPr>
              <a:t>·</a:t>
            </a:r>
            <a:r>
              <a:rPr lang="zh-CN" altLang="en-US" sz="3200" b="1" dirty="0" smtClean="0">
                <a:solidFill>
                  <a:srgbClr val="990000"/>
                </a:solidFill>
                <a:latin typeface="华文仿宋" pitchFamily="2" charset="-122"/>
                <a:ea typeface="华文仿宋" pitchFamily="2" charset="-122"/>
              </a:rPr>
              <a:t>人均</a:t>
            </a:r>
            <a:r>
              <a:rPr lang="zh-CN" altLang="en-US" sz="3200" b="1" dirty="0">
                <a:solidFill>
                  <a:srgbClr val="990000"/>
                </a:solidFill>
                <a:latin typeface="华文仿宋" pitchFamily="2" charset="-122"/>
                <a:ea typeface="华文仿宋" pitchFamily="2" charset="-122"/>
              </a:rPr>
              <a:t>国内生产总值</a:t>
            </a:r>
            <a:r>
              <a:rPr lang="zh-CN" altLang="en-US" sz="3200" b="1" dirty="0">
                <a:latin typeface="华文仿宋" pitchFamily="2" charset="-122"/>
                <a:ea typeface="华文仿宋" pitchFamily="2" charset="-122"/>
              </a:rPr>
              <a:t>超过</a:t>
            </a:r>
            <a:r>
              <a:rPr lang="zh-CN" altLang="en-US" sz="3200" b="1" dirty="0">
                <a:solidFill>
                  <a:srgbClr val="FF0000"/>
                </a:solidFill>
                <a:latin typeface="华文仿宋" pitchFamily="2" charset="-122"/>
                <a:ea typeface="华文仿宋" pitchFamily="2" charset="-122"/>
              </a:rPr>
              <a:t>3000</a:t>
            </a:r>
            <a:r>
              <a:rPr lang="zh-CN" altLang="en-US" sz="3200" b="1" dirty="0">
                <a:latin typeface="华文仿宋" pitchFamily="2" charset="-122"/>
                <a:ea typeface="华文仿宋" pitchFamily="2" charset="-122"/>
              </a:rPr>
              <a:t>美元。（根本标志） </a:t>
            </a:r>
          </a:p>
          <a:p>
            <a:pPr>
              <a:lnSpc>
                <a:spcPct val="150000"/>
              </a:lnSpc>
            </a:pPr>
            <a:r>
              <a:rPr lang="en-US" altLang="zh-CN" sz="3200" b="1" dirty="0" smtClean="0">
                <a:latin typeface="华文仿宋" pitchFamily="2" charset="-122"/>
                <a:ea typeface="华文仿宋" pitchFamily="2" charset="-122"/>
              </a:rPr>
              <a:t>·</a:t>
            </a:r>
            <a:r>
              <a:rPr lang="zh-CN" altLang="en-US" sz="3200" b="1" dirty="0" smtClean="0">
                <a:latin typeface="华文仿宋" pitchFamily="2" charset="-122"/>
                <a:ea typeface="华文仿宋" pitchFamily="2" charset="-122"/>
              </a:rPr>
              <a:t>城镇</a:t>
            </a:r>
            <a:r>
              <a:rPr lang="zh-CN" altLang="en-US" sz="3200" b="1" dirty="0">
                <a:latin typeface="华文仿宋" pitchFamily="2" charset="-122"/>
                <a:ea typeface="华文仿宋" pitchFamily="2" charset="-122"/>
              </a:rPr>
              <a:t>居民</a:t>
            </a:r>
            <a:r>
              <a:rPr lang="zh-CN" altLang="en-US" sz="3200" b="1" dirty="0">
                <a:solidFill>
                  <a:srgbClr val="990000"/>
                </a:solidFill>
                <a:latin typeface="华文仿宋" pitchFamily="2" charset="-122"/>
                <a:ea typeface="华文仿宋" pitchFamily="2" charset="-122"/>
              </a:rPr>
              <a:t>人均可支配收入</a:t>
            </a:r>
            <a:r>
              <a:rPr lang="zh-CN" altLang="en-US" sz="3200" b="1" dirty="0">
                <a:solidFill>
                  <a:srgbClr val="FF0000"/>
                </a:solidFill>
                <a:latin typeface="华文仿宋" pitchFamily="2" charset="-122"/>
                <a:ea typeface="华文仿宋" pitchFamily="2" charset="-122"/>
              </a:rPr>
              <a:t>1.8</a:t>
            </a:r>
            <a:r>
              <a:rPr lang="zh-CN" altLang="en-US" sz="3200" b="1" dirty="0">
                <a:latin typeface="华文仿宋" pitchFamily="2" charset="-122"/>
                <a:ea typeface="华文仿宋" pitchFamily="2" charset="-122"/>
              </a:rPr>
              <a:t>万元。 </a:t>
            </a:r>
          </a:p>
          <a:p>
            <a:pPr>
              <a:lnSpc>
                <a:spcPct val="150000"/>
              </a:lnSpc>
            </a:pPr>
            <a:r>
              <a:rPr lang="en-US" altLang="zh-CN" sz="3200" b="1" dirty="0" smtClean="0">
                <a:latin typeface="华文仿宋" pitchFamily="2" charset="-122"/>
                <a:ea typeface="华文仿宋" pitchFamily="2" charset="-122"/>
              </a:rPr>
              <a:t>·</a:t>
            </a:r>
            <a:r>
              <a:rPr lang="zh-CN" altLang="en-US" sz="3200" b="1" dirty="0" smtClean="0">
                <a:latin typeface="华文仿宋" pitchFamily="2" charset="-122"/>
                <a:ea typeface="华文仿宋" pitchFamily="2" charset="-122"/>
              </a:rPr>
              <a:t>农村</a:t>
            </a:r>
            <a:r>
              <a:rPr lang="zh-CN" altLang="en-US" sz="3200" b="1" dirty="0">
                <a:latin typeface="华文仿宋" pitchFamily="2" charset="-122"/>
                <a:ea typeface="华文仿宋" pitchFamily="2" charset="-122"/>
              </a:rPr>
              <a:t>居民家庭</a:t>
            </a:r>
            <a:r>
              <a:rPr lang="zh-CN" altLang="en-US" sz="3200" b="1" dirty="0">
                <a:solidFill>
                  <a:srgbClr val="990000"/>
                </a:solidFill>
                <a:latin typeface="华文仿宋" pitchFamily="2" charset="-122"/>
                <a:ea typeface="华文仿宋" pitchFamily="2" charset="-122"/>
              </a:rPr>
              <a:t>人均纯收入</a:t>
            </a:r>
            <a:r>
              <a:rPr lang="zh-CN" altLang="en-US" sz="3200" b="1" dirty="0">
                <a:solidFill>
                  <a:srgbClr val="FF0000"/>
                </a:solidFill>
                <a:latin typeface="华文仿宋" pitchFamily="2" charset="-122"/>
                <a:ea typeface="华文仿宋" pitchFamily="2" charset="-122"/>
              </a:rPr>
              <a:t>8000</a:t>
            </a:r>
            <a:r>
              <a:rPr lang="zh-CN" altLang="en-US" sz="3200" b="1" dirty="0">
                <a:latin typeface="华文仿宋" pitchFamily="2" charset="-122"/>
                <a:ea typeface="华文仿宋" pitchFamily="2" charset="-122"/>
              </a:rPr>
              <a:t>元。</a:t>
            </a:r>
          </a:p>
          <a:p>
            <a:pPr>
              <a:lnSpc>
                <a:spcPct val="150000"/>
              </a:lnSpc>
            </a:pPr>
            <a:r>
              <a:rPr lang="en-US" altLang="zh-CN" sz="3200" b="1" dirty="0" smtClean="0">
                <a:latin typeface="华文仿宋" pitchFamily="2" charset="-122"/>
                <a:ea typeface="华文仿宋" pitchFamily="2" charset="-122"/>
              </a:rPr>
              <a:t>·……</a:t>
            </a:r>
            <a:endParaRPr lang="zh-CN" altLang="en-US" sz="2800" b="1" dirty="0">
              <a:latin typeface="华文仿宋" pitchFamily="2" charset="-122"/>
              <a:ea typeface="华文仿宋" pitchFamily="2" charset="-122"/>
            </a:endParaRPr>
          </a:p>
        </p:txBody>
      </p:sp>
      <p:sp>
        <p:nvSpPr>
          <p:cNvPr id="8" name="矩形 7"/>
          <p:cNvSpPr/>
          <p:nvPr/>
        </p:nvSpPr>
        <p:spPr>
          <a:xfrm>
            <a:off x="313899" y="5460422"/>
            <a:ext cx="8024884" cy="707886"/>
          </a:xfrm>
          <a:prstGeom prst="rect">
            <a:avLst/>
          </a:prstGeom>
          <a:solidFill>
            <a:srgbClr val="C00000"/>
          </a:solidFill>
          <a:ln>
            <a:noFill/>
          </a:ln>
        </p:spPr>
        <p:txBody>
          <a:bodyPr wrap="square" rtlCol="0" anchor="t">
            <a:spAutoFit/>
          </a:bodyPr>
          <a:lstStyle/>
          <a:p>
            <a:r>
              <a:rPr lang="zh-CN" altLang="en-US" sz="4000" b="1" dirty="0">
                <a:solidFill>
                  <a:srgbClr val="FFFF00"/>
                </a:solidFill>
                <a:effectLst>
                  <a:reflection blurRad="6350" stA="53000" endA="300" endPos="35500" dir="5400000" sy="-90000" algn="bl" rotWithShape="0"/>
                </a:effectLst>
              </a:rPr>
              <a:t>全面建成</a:t>
            </a:r>
            <a:r>
              <a:rPr lang="zh-CN" altLang="en-US" sz="4000" b="1" dirty="0" smtClean="0">
                <a:solidFill>
                  <a:srgbClr val="FFFF00"/>
                </a:solidFill>
                <a:effectLst>
                  <a:reflection blurRad="6350" stA="53000" endA="300" endPos="35500" dir="5400000" sy="-90000" algn="bl" rotWithShape="0"/>
                </a:effectLst>
              </a:rPr>
              <a:t>小康社会</a:t>
            </a:r>
            <a:r>
              <a:rPr lang="en-US" altLang="zh-CN" sz="4000" b="1" dirty="0" smtClean="0">
                <a:solidFill>
                  <a:srgbClr val="FFFF00"/>
                </a:solidFill>
                <a:effectLst>
                  <a:reflection blurRad="6350" stA="53000" endA="300" endPos="35500" dir="5400000" sy="-90000" algn="bl" rotWithShape="0"/>
                </a:effectLst>
              </a:rPr>
              <a:t>——</a:t>
            </a:r>
            <a:r>
              <a:rPr lang="zh-CN" altLang="en-US" sz="4000" b="1" dirty="0" smtClean="0">
                <a:solidFill>
                  <a:srgbClr val="FFFF00"/>
                </a:solidFill>
                <a:effectLst>
                  <a:reflection blurRad="6350" stA="53000" endA="300" endPos="35500" dir="5400000" sy="-90000" algn="bl" rotWithShape="0"/>
                </a:effectLst>
              </a:rPr>
              <a:t>人民幸福</a:t>
            </a:r>
            <a:endParaRPr lang="zh-CN" altLang="en-US" sz="4000" b="1" dirty="0">
              <a:solidFill>
                <a:srgbClr val="FFFF00"/>
              </a:solidFill>
              <a:effectLst>
                <a:reflection blurRad="6350" stA="53000" endA="300" endPos="35500" dir="5400000" sy="-90000" algn="bl" rotWithShape="0"/>
              </a:effectLst>
            </a:endParaRPr>
          </a:p>
        </p:txBody>
      </p:sp>
      <p:sp>
        <p:nvSpPr>
          <p:cNvPr id="9" name="矩形 8"/>
          <p:cNvSpPr/>
          <p:nvPr/>
        </p:nvSpPr>
        <p:spPr>
          <a:xfrm>
            <a:off x="193343" y="262900"/>
            <a:ext cx="9169021" cy="646331"/>
          </a:xfrm>
          <a:prstGeom prst="rect">
            <a:avLst/>
          </a:prstGeom>
          <a:solidFill>
            <a:srgbClr val="C00000"/>
          </a:solidFill>
          <a:ln>
            <a:noFill/>
          </a:ln>
          <a:effectLst>
            <a:softEdge rad="63500"/>
          </a:effectLst>
        </p:spPr>
        <p:txBody>
          <a:bodyPr wrap="square" rtlCol="0" anchor="ctr">
            <a:spAutoFit/>
          </a:bodyPr>
          <a:lstStyle/>
          <a:p>
            <a:r>
              <a:rPr lang="zh-CN" altLang="en-US" sz="3600" b="1" dirty="0" smtClean="0">
                <a:solidFill>
                  <a:srgbClr val="FFFF00"/>
                </a:solidFill>
                <a:effectLst>
                  <a:reflection blurRad="6350" stA="53000" endA="300" endPos="35500" dir="5400000" sy="-90000" algn="bl" rotWithShape="0"/>
                </a:effectLst>
                <a:latin typeface="方正舒体" pitchFamily="2" charset="-122"/>
                <a:ea typeface="方正舒体" pitchFamily="2" charset="-122"/>
              </a:rPr>
              <a:t>小康不小康，关键看老乡</a:t>
            </a:r>
            <a:r>
              <a:rPr lang="en-US" altLang="zh-CN" sz="3600" b="1" dirty="0" smtClean="0">
                <a:solidFill>
                  <a:srgbClr val="FFFF00"/>
                </a:solidFill>
                <a:effectLst>
                  <a:reflection blurRad="6350" stA="53000" endA="300" endPos="35500" dir="5400000" sy="-90000" algn="bl" rotWithShape="0"/>
                </a:effectLst>
                <a:latin typeface="方正舒体" pitchFamily="2" charset="-122"/>
                <a:ea typeface="方正舒体" pitchFamily="2" charset="-122"/>
              </a:rPr>
              <a:t>——</a:t>
            </a:r>
            <a:r>
              <a:rPr lang="zh-CN" altLang="en-US" sz="3600" b="1" dirty="0">
                <a:solidFill>
                  <a:srgbClr val="FFFF00"/>
                </a:solidFill>
                <a:effectLst>
                  <a:reflection blurRad="6350" stA="53000" endA="300" endPos="35500" dir="5400000" sy="-90000" algn="bl" rotWithShape="0"/>
                </a:effectLst>
                <a:latin typeface="方正舒体" pitchFamily="2" charset="-122"/>
                <a:ea typeface="方正舒体" pitchFamily="2" charset="-122"/>
              </a:rPr>
              <a:t>人民</a:t>
            </a:r>
            <a:r>
              <a:rPr lang="zh-CN" altLang="en-US" sz="3600" b="1" dirty="0" smtClean="0">
                <a:solidFill>
                  <a:srgbClr val="FFFF00"/>
                </a:solidFill>
                <a:effectLst>
                  <a:reflection blurRad="6350" stA="53000" endA="300" endPos="35500" dir="5400000" sy="-90000" algn="bl" rotWithShape="0"/>
                </a:effectLst>
                <a:latin typeface="方正舒体" pitchFamily="2" charset="-122"/>
                <a:ea typeface="方正舒体" pitchFamily="2" charset="-122"/>
              </a:rPr>
              <a:t>的梦</a:t>
            </a:r>
            <a:endParaRPr lang="zh-CN" altLang="en-US" sz="3600" b="1" dirty="0">
              <a:solidFill>
                <a:srgbClr val="FFFF00"/>
              </a:solidFill>
              <a:effectLst>
                <a:reflection blurRad="6350" stA="53000" endA="300" endPos="35500" dir="5400000" sy="-90000" algn="bl" rotWithShape="0"/>
              </a:effectLst>
              <a:latin typeface="方正舒体" pitchFamily="2" charset="-122"/>
              <a:ea typeface="方正舒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600" fill="hold">
                                          <p:stCondLst>
                                            <p:cond delay="0"/>
                                          </p:stCondLst>
                                        </p:cTn>
                                        <p:tgtEl>
                                          <p:spTgt spid="6"/>
                                        </p:tgtEl>
                                        <p:attrNameLst>
                                          <p:attrName>ppt_x</p:attrName>
                                        </p:attrNameLst>
                                      </p:cBhvr>
                                    </p:anim>
                                    <p:anim from="0" to="-1.0" calcmode="lin" valueType="num">
                                      <p:cBhvr>
                                        <p:cTn id="8" dur="200" decel="50000" autoRev="1" fill="hold">
                                          <p:stCondLst>
                                            <p:cond delay="600"/>
                                          </p:stCondLst>
                                        </p:cTn>
                                        <p:tgtEl>
                                          <p:spTgt spid="6"/>
                                        </p:tgtEl>
                                        <p:attrNameLst>
                                          <p:attrName>xshear</p:attrName>
                                        </p:attrNameLst>
                                      </p:cBhvr>
                                    </p:anim>
                                    <p:animScale>
                                      <p:cBhvr>
                                        <p:cTn id="9" dur="200" decel="100000" autoRev="1" fill="hold">
                                          <p:stCondLst>
                                            <p:cond delay="600"/>
                                          </p:stCondLst>
                                        </p:cTn>
                                        <p:tgtEl>
                                          <p:spTgt spid="6"/>
                                        </p:tgtEl>
                                      </p:cBhvr>
                                      <p:from x="100000" y="100000"/>
                                      <p:to x="80000" y="100000"/>
                                    </p:animScale>
                                    <p:anim by="(#ppt_h/3+#ppt_w*0.1)" calcmode="lin" valueType="num">
                                      <p:cBhvr additive="sum">
                                        <p:cTn id="10" dur="200" decel="100000" autoRev="1" fill="hold">
                                          <p:stCondLst>
                                            <p:cond delay="6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stretch>
            <a:fillRect/>
          </a:stretch>
        </p:blipFill>
        <p:spPr>
          <a:xfrm>
            <a:off x="63064" y="168321"/>
            <a:ext cx="12023678" cy="6468961"/>
          </a:xfrm>
          <a:prstGeom prst="rect">
            <a:avLst/>
          </a:prstGeom>
        </p:spPr>
      </p:pic>
      <p:pic>
        <p:nvPicPr>
          <p:cNvPr id="4" name="内容占位符 3" descr="timg (1)"/>
          <p:cNvPicPr>
            <a:picLocks noGrp="1" noChangeAspect="1"/>
          </p:cNvPicPr>
          <p:nvPr>
            <p:ph idx="1"/>
          </p:nvPr>
        </p:nvPicPr>
        <p:blipFill>
          <a:blip r:embed="rId3" cstate="print"/>
          <a:stretch>
            <a:fillRect/>
          </a:stretch>
        </p:blipFill>
        <p:spPr>
          <a:xfrm>
            <a:off x="3452883" y="687907"/>
            <a:ext cx="5909481" cy="5674396"/>
          </a:xfrm>
          <a:prstGeom prst="rect">
            <a:avLst/>
          </a:prstGeom>
          <a:effectLst>
            <a:softEdge rad="317500"/>
          </a:effectLst>
        </p:spPr>
      </p:pic>
      <p:sp>
        <p:nvSpPr>
          <p:cNvPr id="7" name="矩形 6"/>
          <p:cNvSpPr/>
          <p:nvPr/>
        </p:nvSpPr>
        <p:spPr>
          <a:xfrm>
            <a:off x="223321" y="1132764"/>
            <a:ext cx="3479165" cy="706755"/>
          </a:xfrm>
          <a:prstGeom prst="rect">
            <a:avLst/>
          </a:prstGeom>
          <a:solidFill>
            <a:srgbClr val="C00000"/>
          </a:solidFill>
          <a:ln>
            <a:noFill/>
          </a:ln>
        </p:spPr>
        <p:txBody>
          <a:bodyPr wrap="square" rtlCol="0" anchor="t">
            <a:spAutoFit/>
          </a:bodyPr>
          <a:lstStyle/>
          <a:p>
            <a:pPr algn="ctr"/>
            <a:r>
              <a:rPr lang="zh-CN" altLang="en-US" sz="4000" b="1" dirty="0">
                <a:solidFill>
                  <a:srgbClr val="FFFF00"/>
                </a:solidFill>
                <a:effectLst>
                  <a:reflection blurRad="6350" stA="53000" endA="300" endPos="35500" dir="5400000" sy="-90000" algn="bl" rotWithShape="0"/>
                </a:effectLst>
              </a:rPr>
              <a:t>全面深化改革</a:t>
            </a:r>
          </a:p>
        </p:txBody>
      </p:sp>
      <p:sp>
        <p:nvSpPr>
          <p:cNvPr id="5" name="矩形 4"/>
          <p:cNvSpPr/>
          <p:nvPr/>
        </p:nvSpPr>
        <p:spPr>
          <a:xfrm>
            <a:off x="785155" y="3277737"/>
            <a:ext cx="2708672" cy="707886"/>
          </a:xfrm>
          <a:prstGeom prst="rect">
            <a:avLst/>
          </a:prstGeom>
          <a:solidFill>
            <a:srgbClr val="00B0F0"/>
          </a:solidFill>
          <a:ln>
            <a:noFill/>
          </a:ln>
          <a:scene3d>
            <a:camera prst="perspectiveHeroicExtremeLeftFacing"/>
            <a:lightRig rig="threePt" dir="t"/>
          </a:scene3d>
        </p:spPr>
        <p:txBody>
          <a:bodyPr wrap="square" rtlCol="0" anchor="t">
            <a:spAutoFit/>
          </a:bodyPr>
          <a:lstStyle/>
          <a:p>
            <a:pPr algn="ctr"/>
            <a:r>
              <a:rPr lang="zh-CN" altLang="en-US" sz="4000" b="1" dirty="0" smtClean="0">
                <a:solidFill>
                  <a:srgbClr val="990000"/>
                </a:solidFill>
                <a:effectLst>
                  <a:reflection blurRad="6350" stA="53000" endA="300" endPos="35500" dir="5400000" sy="-90000" algn="bl" rotWithShape="0"/>
                </a:effectLst>
                <a:latin typeface="黑体" pitchFamily="49" charset="-122"/>
                <a:ea typeface="黑体" pitchFamily="49" charset="-122"/>
              </a:rPr>
              <a:t>全面</a:t>
            </a:r>
            <a:endParaRPr lang="zh-CN" altLang="en-US" sz="4000" b="1" dirty="0">
              <a:solidFill>
                <a:srgbClr val="990000"/>
              </a:solidFill>
              <a:effectLst>
                <a:reflection blurRad="6350" stA="53000" endA="300" endPos="35500" dir="5400000" sy="-90000" algn="bl" rotWithShape="0"/>
              </a:effectLst>
              <a:latin typeface="黑体" pitchFamily="49" charset="-122"/>
              <a:ea typeface="黑体" pitchFamily="49" charset="-122"/>
            </a:endParaRPr>
          </a:p>
        </p:txBody>
      </p:sp>
      <p:sp>
        <p:nvSpPr>
          <p:cNvPr id="6" name="矩形 5"/>
          <p:cNvSpPr/>
          <p:nvPr/>
        </p:nvSpPr>
        <p:spPr>
          <a:xfrm>
            <a:off x="9280478" y="3261815"/>
            <a:ext cx="2661313" cy="707886"/>
          </a:xfrm>
          <a:prstGeom prst="rect">
            <a:avLst/>
          </a:prstGeom>
          <a:solidFill>
            <a:srgbClr val="00B0F0"/>
          </a:solidFill>
          <a:ln>
            <a:noFill/>
          </a:ln>
          <a:scene3d>
            <a:camera prst="perspectiveHeroicExtremeRightFacing"/>
            <a:lightRig rig="threePt" dir="t"/>
          </a:scene3d>
        </p:spPr>
        <p:txBody>
          <a:bodyPr wrap="square" rtlCol="0" anchor="t">
            <a:spAutoFit/>
          </a:bodyPr>
          <a:lstStyle/>
          <a:p>
            <a:pPr algn="ctr"/>
            <a:r>
              <a:rPr lang="zh-CN" altLang="en-US" sz="4000" b="1" dirty="0" smtClean="0">
                <a:solidFill>
                  <a:srgbClr val="990000"/>
                </a:solidFill>
                <a:effectLst>
                  <a:reflection blurRad="6350" stA="53000" endA="300" endPos="35500" dir="5400000" sy="-90000" algn="bl" rotWithShape="0"/>
                </a:effectLst>
                <a:latin typeface="黑体" pitchFamily="49" charset="-122"/>
                <a:ea typeface="黑体" pitchFamily="49" charset="-122"/>
              </a:rPr>
              <a:t>深化</a:t>
            </a:r>
            <a:endParaRPr lang="zh-CN" altLang="en-US" sz="4000" b="1" dirty="0">
              <a:solidFill>
                <a:srgbClr val="990000"/>
              </a:solidFill>
              <a:effectLst>
                <a:reflection blurRad="6350" stA="53000" endA="300" endPos="35500" dir="5400000" sy="-90000" algn="bl" rotWithShape="0"/>
              </a:effectLst>
              <a:latin typeface="黑体" pitchFamily="49" charset="-122"/>
              <a:ea typeface="黑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cstate="print"/>
          <a:stretch>
            <a:fillRect/>
          </a:stretch>
        </p:blipFill>
        <p:spPr>
          <a:xfrm>
            <a:off x="-71120" y="-83820"/>
            <a:ext cx="11929110" cy="6673215"/>
          </a:xfrm>
          <a:prstGeom prst="rect">
            <a:avLst/>
          </a:prstGeom>
        </p:spPr>
      </p:pic>
      <p:sp>
        <p:nvSpPr>
          <p:cNvPr id="16" name="矩形 15"/>
          <p:cNvSpPr/>
          <p:nvPr/>
        </p:nvSpPr>
        <p:spPr>
          <a:xfrm>
            <a:off x="-81885" y="423081"/>
            <a:ext cx="5060731" cy="706755"/>
          </a:xfrm>
          <a:prstGeom prst="rect">
            <a:avLst/>
          </a:prstGeom>
          <a:solidFill>
            <a:srgbClr val="C00000"/>
          </a:solidFill>
          <a:ln>
            <a:noFill/>
          </a:ln>
        </p:spPr>
        <p:txBody>
          <a:bodyPr wrap="square" rtlCol="0" anchor="t">
            <a:spAutoFit/>
          </a:bodyPr>
          <a:lstStyle/>
          <a:p>
            <a:pPr algn="ctr"/>
            <a:r>
              <a:rPr lang="zh-CN" altLang="en-US" sz="4000" b="1" dirty="0">
                <a:solidFill>
                  <a:srgbClr val="FFFF00"/>
                </a:solidFill>
                <a:effectLst>
                  <a:reflection blurRad="6350" stA="53000" endA="300" endPos="35500" dir="5400000" sy="-90000" algn="bl" rotWithShape="0"/>
                </a:effectLst>
              </a:rPr>
              <a:t>全面依法治国</a:t>
            </a:r>
          </a:p>
        </p:txBody>
      </p:sp>
      <p:sp>
        <p:nvSpPr>
          <p:cNvPr id="19" name="矩形 18"/>
          <p:cNvSpPr/>
          <p:nvPr/>
        </p:nvSpPr>
        <p:spPr>
          <a:xfrm>
            <a:off x="229614" y="1476571"/>
            <a:ext cx="11327641" cy="1200329"/>
          </a:xfrm>
          <a:prstGeom prst="rect">
            <a:avLst/>
          </a:prstGeom>
        </p:spPr>
        <p:txBody>
          <a:bodyPr wrap="square">
            <a:spAutoFit/>
          </a:bodyPr>
          <a:lstStyle/>
          <a:p>
            <a:pPr algn="ctr"/>
            <a:r>
              <a:rPr lang="en-US" sz="3600" b="1" dirty="0" smtClean="0">
                <a:solidFill>
                  <a:schemeClr val="accent5">
                    <a:lumMod val="50000"/>
                  </a:schemeClr>
                </a:solidFill>
                <a:latin typeface="+mj-ea"/>
                <a:ea typeface="+mj-ea"/>
              </a:rPr>
              <a:t>2014</a:t>
            </a:r>
            <a:r>
              <a:rPr lang="zh-CN" altLang="en-US" sz="3600" b="1" dirty="0" smtClean="0">
                <a:solidFill>
                  <a:schemeClr val="accent5">
                    <a:lumMod val="50000"/>
                  </a:schemeClr>
                </a:solidFill>
                <a:latin typeface="+mj-ea"/>
                <a:ea typeface="+mj-ea"/>
              </a:rPr>
              <a:t>年中共十八大四中全会通过了</a:t>
            </a:r>
            <a:endParaRPr lang="en-US" altLang="zh-CN" sz="3600" b="1" dirty="0" smtClean="0">
              <a:solidFill>
                <a:schemeClr val="accent5">
                  <a:lumMod val="50000"/>
                </a:schemeClr>
              </a:solidFill>
              <a:latin typeface="+mj-ea"/>
              <a:ea typeface="+mj-ea"/>
            </a:endParaRPr>
          </a:p>
          <a:p>
            <a:pPr algn="ctr"/>
            <a:r>
              <a:rPr lang="en-US" altLang="zh-CN" sz="3600" b="1" dirty="0" smtClean="0">
                <a:solidFill>
                  <a:srgbClr val="FF0000"/>
                </a:solidFill>
                <a:latin typeface="黑体" pitchFamily="49" charset="-122"/>
                <a:ea typeface="黑体" pitchFamily="49" charset="-122"/>
              </a:rPr>
              <a:t>《</a:t>
            </a:r>
            <a:r>
              <a:rPr lang="zh-CN" altLang="en-US" sz="3600" b="1" dirty="0" smtClean="0">
                <a:solidFill>
                  <a:srgbClr val="FF0000"/>
                </a:solidFill>
                <a:latin typeface="黑体" pitchFamily="49" charset="-122"/>
                <a:ea typeface="黑体" pitchFamily="49" charset="-122"/>
              </a:rPr>
              <a:t>中共中央关于全面推进依法治国若干重大问题的决定</a:t>
            </a:r>
            <a:r>
              <a:rPr lang="en-US" altLang="zh-CN" sz="3600" b="1" dirty="0" smtClean="0">
                <a:solidFill>
                  <a:srgbClr val="FF0000"/>
                </a:solidFill>
                <a:latin typeface="黑体" pitchFamily="49" charset="-122"/>
                <a:ea typeface="黑体" pitchFamily="49" charset="-122"/>
              </a:rPr>
              <a:t>》</a:t>
            </a:r>
            <a:endParaRPr lang="zh-CN" altLang="en-US" sz="3600" b="1" dirty="0">
              <a:solidFill>
                <a:srgbClr val="FF0000"/>
              </a:solidFill>
              <a:latin typeface="黑体" pitchFamily="49" charset="-122"/>
              <a:ea typeface="黑体" pitchFamily="49" charset="-122"/>
            </a:endParaRPr>
          </a:p>
        </p:txBody>
      </p:sp>
      <p:pic>
        <p:nvPicPr>
          <p:cNvPr id="5" name="Picture 6" descr="http://fcq.gxcourt.gov.cn/_mediafile/fcgsfcqrmfy/2014/10/22/5h5c47f4ip.jpg"/>
          <p:cNvPicPr>
            <a:picLocks noChangeAspect="1"/>
          </p:cNvPicPr>
          <p:nvPr/>
        </p:nvPicPr>
        <p:blipFill>
          <a:blip r:embed="rId3" cstate="print"/>
          <a:stretch>
            <a:fillRect/>
          </a:stretch>
        </p:blipFill>
        <p:spPr>
          <a:xfrm>
            <a:off x="2721952" y="2676900"/>
            <a:ext cx="6572174" cy="3634110"/>
          </a:xfrm>
          <a:prstGeom prst="rect">
            <a:avLst/>
          </a:prstGeom>
          <a:noFill/>
          <a:ln w="9525">
            <a:noFill/>
          </a:ln>
          <a:effectLst>
            <a:softEdge rad="63500"/>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cstate="print"/>
          <a:stretch>
            <a:fillRect/>
          </a:stretch>
        </p:blipFill>
        <p:spPr>
          <a:xfrm>
            <a:off x="-71120" y="-83820"/>
            <a:ext cx="11929110" cy="6673215"/>
          </a:xfrm>
          <a:prstGeom prst="rect">
            <a:avLst/>
          </a:prstGeom>
        </p:spPr>
      </p:pic>
      <p:sp>
        <p:nvSpPr>
          <p:cNvPr id="5" name="文本框 4"/>
          <p:cNvSpPr txBox="1"/>
          <p:nvPr/>
        </p:nvSpPr>
        <p:spPr>
          <a:xfrm>
            <a:off x="0" y="1000803"/>
            <a:ext cx="4199890" cy="368300"/>
          </a:xfrm>
          <a:prstGeom prst="rect">
            <a:avLst/>
          </a:prstGeom>
          <a:noFill/>
        </p:spPr>
        <p:txBody>
          <a:bodyPr wrap="square" rtlCol="0" anchor="t">
            <a:spAutoFit/>
          </a:bodyPr>
          <a:lstStyle/>
          <a:p>
            <a:r>
              <a:rPr lang="zh-CN" altLang="en-US" b="1" dirty="0"/>
              <a:t>热词一：中央全面依法治国领导小组</a:t>
            </a:r>
          </a:p>
        </p:txBody>
      </p:sp>
      <p:pic>
        <p:nvPicPr>
          <p:cNvPr id="6" name="内容占位符 5"/>
          <p:cNvPicPr>
            <a:picLocks noGrp="1" noChangeAspect="1"/>
          </p:cNvPicPr>
          <p:nvPr>
            <p:ph idx="1"/>
          </p:nvPr>
        </p:nvPicPr>
        <p:blipFill>
          <a:blip r:embed="rId3" cstate="print"/>
          <a:srcRect b="5118"/>
          <a:stretch>
            <a:fillRect/>
          </a:stretch>
        </p:blipFill>
        <p:spPr>
          <a:xfrm>
            <a:off x="492453" y="1437931"/>
            <a:ext cx="3165147" cy="2235434"/>
          </a:xfrm>
          <a:prstGeom prst="rect">
            <a:avLst/>
          </a:prstGeom>
        </p:spPr>
      </p:pic>
      <p:sp>
        <p:nvSpPr>
          <p:cNvPr id="7" name="文本框 6"/>
          <p:cNvSpPr txBox="1"/>
          <p:nvPr/>
        </p:nvSpPr>
        <p:spPr>
          <a:xfrm>
            <a:off x="4468276" y="969273"/>
            <a:ext cx="3456940" cy="368300"/>
          </a:xfrm>
          <a:prstGeom prst="rect">
            <a:avLst/>
          </a:prstGeom>
          <a:noFill/>
        </p:spPr>
        <p:txBody>
          <a:bodyPr wrap="square" rtlCol="0" anchor="t">
            <a:spAutoFit/>
          </a:bodyPr>
          <a:lstStyle/>
          <a:p>
            <a:r>
              <a:rPr lang="zh-CN" altLang="en-US" b="1" dirty="0"/>
              <a:t>热词二：国家监察体制改革</a:t>
            </a:r>
          </a:p>
        </p:txBody>
      </p:sp>
      <p:pic>
        <p:nvPicPr>
          <p:cNvPr id="8" name="图片 7"/>
          <p:cNvPicPr>
            <a:picLocks noChangeAspect="1"/>
          </p:cNvPicPr>
          <p:nvPr/>
        </p:nvPicPr>
        <p:blipFill>
          <a:blip r:embed="rId4" cstate="print"/>
          <a:stretch>
            <a:fillRect/>
          </a:stretch>
        </p:blipFill>
        <p:spPr>
          <a:xfrm>
            <a:off x="5044484" y="1463698"/>
            <a:ext cx="1877303" cy="2351558"/>
          </a:xfrm>
          <a:prstGeom prst="rect">
            <a:avLst/>
          </a:prstGeom>
        </p:spPr>
      </p:pic>
      <p:sp>
        <p:nvSpPr>
          <p:cNvPr id="9" name="文本框 8"/>
          <p:cNvSpPr txBox="1"/>
          <p:nvPr/>
        </p:nvSpPr>
        <p:spPr>
          <a:xfrm>
            <a:off x="8479922" y="876146"/>
            <a:ext cx="2540000" cy="368300"/>
          </a:xfrm>
          <a:prstGeom prst="rect">
            <a:avLst/>
          </a:prstGeom>
          <a:noFill/>
        </p:spPr>
        <p:txBody>
          <a:bodyPr wrap="square" rtlCol="0" anchor="t">
            <a:spAutoFit/>
          </a:bodyPr>
          <a:lstStyle/>
          <a:p>
            <a:r>
              <a:rPr lang="zh-CN" altLang="en-US" b="1" dirty="0"/>
              <a:t>热词三：民法总则</a:t>
            </a:r>
          </a:p>
        </p:txBody>
      </p:sp>
      <p:pic>
        <p:nvPicPr>
          <p:cNvPr id="10" name="图片 9"/>
          <p:cNvPicPr>
            <a:picLocks noChangeAspect="1"/>
          </p:cNvPicPr>
          <p:nvPr/>
        </p:nvPicPr>
        <p:blipFill>
          <a:blip r:embed="rId5" cstate="print"/>
          <a:srcRect l="-583" t="-1870" r="583" b="9063"/>
          <a:stretch>
            <a:fillRect/>
          </a:stretch>
        </p:blipFill>
        <p:spPr>
          <a:xfrm>
            <a:off x="8261131" y="1313408"/>
            <a:ext cx="2903630" cy="2549143"/>
          </a:xfrm>
          <a:prstGeom prst="rect">
            <a:avLst/>
          </a:prstGeom>
        </p:spPr>
      </p:pic>
      <p:sp>
        <p:nvSpPr>
          <p:cNvPr id="11" name="文本框 10"/>
          <p:cNvSpPr txBox="1"/>
          <p:nvPr/>
        </p:nvSpPr>
        <p:spPr>
          <a:xfrm>
            <a:off x="539750" y="3827780"/>
            <a:ext cx="2540000" cy="368300"/>
          </a:xfrm>
          <a:prstGeom prst="rect">
            <a:avLst/>
          </a:prstGeom>
          <a:noFill/>
        </p:spPr>
        <p:txBody>
          <a:bodyPr wrap="square" rtlCol="0" anchor="t">
            <a:spAutoFit/>
          </a:bodyPr>
          <a:lstStyle/>
          <a:p>
            <a:r>
              <a:rPr lang="zh-CN" altLang="en-US" b="1" dirty="0"/>
              <a:t>热词四：互联网法院</a:t>
            </a:r>
          </a:p>
        </p:txBody>
      </p:sp>
      <p:pic>
        <p:nvPicPr>
          <p:cNvPr id="12" name="图片 11"/>
          <p:cNvPicPr>
            <a:picLocks noChangeAspect="1"/>
          </p:cNvPicPr>
          <p:nvPr/>
        </p:nvPicPr>
        <p:blipFill>
          <a:blip r:embed="rId6" cstate="print"/>
          <a:stretch>
            <a:fillRect/>
          </a:stretch>
        </p:blipFill>
        <p:spPr>
          <a:xfrm>
            <a:off x="424181" y="4196080"/>
            <a:ext cx="2807750" cy="2245984"/>
          </a:xfrm>
          <a:prstGeom prst="rect">
            <a:avLst/>
          </a:prstGeom>
        </p:spPr>
      </p:pic>
      <p:sp>
        <p:nvSpPr>
          <p:cNvPr id="13" name="文本框 12"/>
          <p:cNvSpPr txBox="1"/>
          <p:nvPr/>
        </p:nvSpPr>
        <p:spPr>
          <a:xfrm>
            <a:off x="4826000" y="3903345"/>
            <a:ext cx="2540000" cy="368300"/>
          </a:xfrm>
          <a:prstGeom prst="rect">
            <a:avLst/>
          </a:prstGeom>
          <a:noFill/>
        </p:spPr>
        <p:txBody>
          <a:bodyPr wrap="square" rtlCol="0" anchor="t">
            <a:spAutoFit/>
          </a:bodyPr>
          <a:lstStyle/>
          <a:p>
            <a:r>
              <a:rPr lang="zh-CN" altLang="en-US" b="1" dirty="0"/>
              <a:t>热词五：国歌法</a:t>
            </a:r>
          </a:p>
        </p:txBody>
      </p:sp>
      <p:sp>
        <p:nvSpPr>
          <p:cNvPr id="14" name="文本框 13"/>
          <p:cNvSpPr txBox="1"/>
          <p:nvPr/>
        </p:nvSpPr>
        <p:spPr>
          <a:xfrm>
            <a:off x="8146415" y="4026535"/>
            <a:ext cx="3272790" cy="368300"/>
          </a:xfrm>
          <a:prstGeom prst="rect">
            <a:avLst/>
          </a:prstGeom>
          <a:noFill/>
        </p:spPr>
        <p:txBody>
          <a:bodyPr wrap="square" rtlCol="0" anchor="t">
            <a:spAutoFit/>
          </a:bodyPr>
          <a:lstStyle/>
          <a:p>
            <a:r>
              <a:rPr lang="zh-CN" altLang="en-US" b="1" dirty="0"/>
              <a:t>热词六：“最后一次”司考</a:t>
            </a:r>
          </a:p>
        </p:txBody>
      </p:sp>
      <p:pic>
        <p:nvPicPr>
          <p:cNvPr id="15" name="图片 14"/>
          <p:cNvPicPr>
            <a:picLocks noChangeAspect="1"/>
          </p:cNvPicPr>
          <p:nvPr/>
        </p:nvPicPr>
        <p:blipFill>
          <a:blip r:embed="rId7" cstate="print"/>
          <a:stretch>
            <a:fillRect/>
          </a:stretch>
        </p:blipFill>
        <p:spPr>
          <a:xfrm>
            <a:off x="8020334" y="4446270"/>
            <a:ext cx="3362050" cy="1891468"/>
          </a:xfrm>
          <a:prstGeom prst="rect">
            <a:avLst/>
          </a:prstGeom>
        </p:spPr>
      </p:pic>
      <p:sp>
        <p:nvSpPr>
          <p:cNvPr id="16" name="矩形 15"/>
          <p:cNvSpPr/>
          <p:nvPr/>
        </p:nvSpPr>
        <p:spPr>
          <a:xfrm>
            <a:off x="0" y="220717"/>
            <a:ext cx="9075761" cy="707886"/>
          </a:xfrm>
          <a:prstGeom prst="rect">
            <a:avLst/>
          </a:prstGeom>
          <a:solidFill>
            <a:srgbClr val="C00000"/>
          </a:solidFill>
          <a:ln>
            <a:noFill/>
          </a:ln>
        </p:spPr>
        <p:txBody>
          <a:bodyPr wrap="square" rtlCol="0" anchor="t">
            <a:spAutoFit/>
          </a:bodyPr>
          <a:lstStyle/>
          <a:p>
            <a:pPr algn="ctr"/>
            <a:r>
              <a:rPr lang="zh-CN" altLang="en-US" sz="4000" b="1" dirty="0">
                <a:solidFill>
                  <a:srgbClr val="FFFF00"/>
                </a:solidFill>
                <a:effectLst>
                  <a:reflection blurRad="6350" stA="53000" endA="300" endPos="35500" dir="5400000" sy="-90000" algn="bl" rotWithShape="0"/>
                </a:effectLst>
                <a:latin typeface="黑体" pitchFamily="49" charset="-122"/>
                <a:ea typeface="黑体" pitchFamily="49" charset="-122"/>
              </a:rPr>
              <a:t>全面依法</a:t>
            </a:r>
            <a:r>
              <a:rPr lang="zh-CN" altLang="en-US" sz="4000" b="1" dirty="0" smtClean="0">
                <a:solidFill>
                  <a:srgbClr val="FFFF00"/>
                </a:solidFill>
                <a:effectLst>
                  <a:reflection blurRad="6350" stA="53000" endA="300" endPos="35500" dir="5400000" sy="-90000" algn="bl" rotWithShape="0"/>
                </a:effectLst>
                <a:latin typeface="黑体" pitchFamily="49" charset="-122"/>
                <a:ea typeface="黑体" pitchFamily="49" charset="-122"/>
              </a:rPr>
              <a:t>治国</a:t>
            </a:r>
            <a:r>
              <a:rPr lang="en-US" altLang="zh-CN" sz="4000" b="1" dirty="0" smtClean="0">
                <a:solidFill>
                  <a:srgbClr val="FFFF00"/>
                </a:solidFill>
                <a:effectLst>
                  <a:reflection blurRad="6350" stA="53000" endA="300" endPos="35500" dir="5400000" sy="-90000" algn="bl" rotWithShape="0"/>
                </a:effectLst>
                <a:latin typeface="黑体" pitchFamily="49" charset="-122"/>
                <a:ea typeface="黑体" pitchFamily="49" charset="-122"/>
              </a:rPr>
              <a:t>——55</a:t>
            </a:r>
            <a:r>
              <a:rPr lang="zh-CN" altLang="en-US" sz="4000" b="1" dirty="0" smtClean="0">
                <a:solidFill>
                  <a:srgbClr val="FFFF00"/>
                </a:solidFill>
                <a:effectLst>
                  <a:reflection blurRad="6350" stA="53000" endA="300" endPos="35500" dir="5400000" sy="-90000" algn="bl" rotWithShape="0"/>
                </a:effectLst>
                <a:latin typeface="黑体" pitchFamily="49" charset="-122"/>
                <a:ea typeface="黑体" pitchFamily="49" charset="-122"/>
              </a:rPr>
              <a:t>页一段：总目标</a:t>
            </a:r>
            <a:endParaRPr lang="zh-CN" altLang="en-US" sz="4000" b="1" dirty="0">
              <a:solidFill>
                <a:srgbClr val="FFFF00"/>
              </a:solidFill>
              <a:effectLst>
                <a:reflection blurRad="6350" stA="53000" endA="300" endPos="35500" dir="5400000" sy="-90000" algn="bl" rotWithShape="0"/>
              </a:effectLst>
              <a:latin typeface="黑体" pitchFamily="49" charset="-122"/>
              <a:ea typeface="黑体" pitchFamily="49" charset="-122"/>
            </a:endParaRPr>
          </a:p>
        </p:txBody>
      </p:sp>
      <p:pic>
        <p:nvPicPr>
          <p:cNvPr id="2" name="图片 1"/>
          <p:cNvPicPr>
            <a:picLocks noChangeAspect="1"/>
          </p:cNvPicPr>
          <p:nvPr/>
        </p:nvPicPr>
        <p:blipFill>
          <a:blip r:embed="rId8" cstate="print"/>
          <a:stretch>
            <a:fillRect/>
          </a:stretch>
        </p:blipFill>
        <p:spPr>
          <a:xfrm>
            <a:off x="3996055" y="4265295"/>
            <a:ext cx="3256083" cy="2148383"/>
          </a:xfrm>
          <a:prstGeom prst="rect">
            <a:avLst/>
          </a:prstGeom>
        </p:spPr>
      </p:pic>
      <p:sp>
        <p:nvSpPr>
          <p:cNvPr id="18" name="TextBox 17"/>
          <p:cNvSpPr txBox="1"/>
          <p:nvPr/>
        </p:nvSpPr>
        <p:spPr>
          <a:xfrm>
            <a:off x="2292825" y="2688609"/>
            <a:ext cx="7451677" cy="1200329"/>
          </a:xfrm>
          <a:prstGeom prst="rect">
            <a:avLst/>
          </a:prstGeom>
          <a:solidFill>
            <a:srgbClr val="FFFF00"/>
          </a:solidFill>
          <a:scene3d>
            <a:camera prst="orthographicFront"/>
            <a:lightRig rig="threePt" dir="t"/>
          </a:scene3d>
          <a:sp3d>
            <a:bevelT w="114300" prst="artDeco"/>
          </a:sp3d>
        </p:spPr>
        <p:txBody>
          <a:bodyPr wrap="square" rtlCol="0">
            <a:spAutoFit/>
          </a:bodyPr>
          <a:lstStyle/>
          <a:p>
            <a:pPr algn="ctr"/>
            <a:r>
              <a:rPr lang="zh-CN" altLang="en-US" sz="3600" b="1" dirty="0" smtClean="0">
                <a:solidFill>
                  <a:schemeClr val="accent5">
                    <a:lumMod val="50000"/>
                  </a:schemeClr>
                </a:solidFill>
                <a:latin typeface="黑体" pitchFamily="49" charset="-122"/>
                <a:ea typeface="黑体" pitchFamily="49" charset="-122"/>
              </a:rPr>
              <a:t>建设中国特色社会主义法制体系</a:t>
            </a:r>
            <a:endParaRPr lang="en-US" altLang="zh-CN" sz="3600" b="1" dirty="0" smtClean="0">
              <a:solidFill>
                <a:schemeClr val="accent5">
                  <a:lumMod val="50000"/>
                </a:schemeClr>
              </a:solidFill>
              <a:latin typeface="黑体" pitchFamily="49" charset="-122"/>
              <a:ea typeface="黑体" pitchFamily="49" charset="-122"/>
            </a:endParaRPr>
          </a:p>
          <a:p>
            <a:pPr algn="ctr"/>
            <a:r>
              <a:rPr lang="zh-CN" altLang="en-US" sz="3600" b="1" dirty="0" smtClean="0">
                <a:solidFill>
                  <a:schemeClr val="accent5">
                    <a:lumMod val="50000"/>
                  </a:schemeClr>
                </a:solidFill>
                <a:latin typeface="黑体" pitchFamily="49" charset="-122"/>
                <a:ea typeface="黑体" pitchFamily="49" charset="-122"/>
              </a:rPr>
              <a:t>建设社会主义法治国家</a:t>
            </a:r>
            <a:endParaRPr lang="zh-CN" altLang="en-US" sz="3600" b="1" dirty="0">
              <a:solidFill>
                <a:schemeClr val="accent5">
                  <a:lumMod val="50000"/>
                </a:schemeClr>
              </a:solidFill>
              <a:latin typeface="黑体" pitchFamily="49" charset="-122"/>
              <a:ea typeface="黑体"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ou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2980</TotalTime>
  <Words>2096</Words>
  <Application>Microsoft Office PowerPoint</Application>
  <PresentationFormat>自定义</PresentationFormat>
  <Paragraphs>163</Paragraphs>
  <Slides>30</Slides>
  <Notes>1</Notes>
  <HiddenSlides>0</HiddenSlides>
  <MMClips>1</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Office 主题</vt:lpstr>
      <vt:lpstr>1_Office 主题</vt:lpstr>
      <vt:lpstr>为实现中国梦而努力奋斗</vt:lpstr>
      <vt:lpstr>幻灯片 2</vt:lpstr>
      <vt:lpstr>幻灯片 3</vt:lpstr>
      <vt:lpstr>幻灯片 4</vt:lpstr>
      <vt:lpstr>幻灯片 5</vt:lpstr>
      <vt:lpstr>幻灯片 6</vt:lpstr>
      <vt:lpstr>幻灯片 7</vt:lpstr>
      <vt:lpstr>幻灯片 8</vt:lpstr>
      <vt:lpstr>幻灯片 9</vt:lpstr>
      <vt:lpstr>幻灯片 10</vt:lpstr>
      <vt:lpstr>四个全面战略布局的重要意义（结合材料和课本55页第三段）</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2017-08-03T09:01:00Z</dcterms:created>
  <dcterms:modified xsi:type="dcterms:W3CDTF">2019-05-31T07:34:27Z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