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Default Extension="wdp" ContentType="image/vnd.ms-photo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notesSlides/notesSlide11.xml" ContentType="application/vnd.openxmlformats-officedocument.presentationml.notesSlide+xml"/>
  <Override PartName="/ppt/tags/tag6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tags/tag58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81" r:id="rId2"/>
  </p:sldMasterIdLst>
  <p:notesMasterIdLst>
    <p:notesMasterId r:id="rId22"/>
  </p:notesMasterIdLst>
  <p:sldIdLst>
    <p:sldId id="257" r:id="rId3"/>
    <p:sldId id="263" r:id="rId4"/>
    <p:sldId id="264" r:id="rId5"/>
    <p:sldId id="410" r:id="rId6"/>
    <p:sldId id="265" r:id="rId7"/>
    <p:sldId id="283" r:id="rId8"/>
    <p:sldId id="284" r:id="rId9"/>
    <p:sldId id="403" r:id="rId10"/>
    <p:sldId id="404" r:id="rId11"/>
    <p:sldId id="280" r:id="rId12"/>
    <p:sldId id="405" r:id="rId13"/>
    <p:sldId id="406" r:id="rId14"/>
    <p:sldId id="407" r:id="rId15"/>
    <p:sldId id="408" r:id="rId16"/>
    <p:sldId id="276" r:id="rId17"/>
    <p:sldId id="277" r:id="rId18"/>
    <p:sldId id="278" r:id="rId19"/>
    <p:sldId id="266" r:id="rId20"/>
    <p:sldId id="41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4" autoAdjust="0"/>
    <p:restoredTop sz="94660"/>
  </p:normalViewPr>
  <p:slideViewPr>
    <p:cSldViewPr snapToGrid="0">
      <p:cViewPr>
        <p:scale>
          <a:sx n="66" d="100"/>
          <a:sy n="66" d="100"/>
        </p:scale>
        <p:origin x="-1044" y="-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BF7912-93A7-4153-A457-D637CA67790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C254E78-1FB8-471C-B74E-D86223DCAE64}">
      <dgm:prSet phldrT="[文本]"/>
      <dgm:spPr>
        <a:solidFill>
          <a:srgbClr val="FF0000"/>
        </a:solidFill>
      </dgm:spPr>
      <dgm:t>
        <a:bodyPr/>
        <a:lstStyle/>
        <a:p>
          <a:r>
            <a:rPr lang="en-US" altLang="zh-CN" b="1" dirty="0"/>
            <a:t>1</a:t>
          </a:r>
          <a:endParaRPr lang="zh-CN" altLang="en-US" b="1" dirty="0"/>
        </a:p>
      </dgm:t>
    </dgm:pt>
    <dgm:pt modelId="{8617C00E-944F-4EDF-9832-862637D3FD4D}" type="parTrans" cxnId="{961DC419-312D-4748-9EB3-5320F3CF9C9B}">
      <dgm:prSet/>
      <dgm:spPr/>
      <dgm:t>
        <a:bodyPr/>
        <a:lstStyle/>
        <a:p>
          <a:endParaRPr lang="zh-CN" altLang="en-US"/>
        </a:p>
      </dgm:t>
    </dgm:pt>
    <dgm:pt modelId="{0423052A-7A80-435B-BB2C-91408A5E63BC}" type="sibTrans" cxnId="{961DC419-312D-4748-9EB3-5320F3CF9C9B}">
      <dgm:prSet/>
      <dgm:spPr/>
      <dgm:t>
        <a:bodyPr/>
        <a:lstStyle/>
        <a:p>
          <a:endParaRPr lang="zh-CN" altLang="en-US"/>
        </a:p>
      </dgm:t>
    </dgm:pt>
    <dgm:pt modelId="{4C05D2FC-DAC1-46CD-83D8-7E42D9E64E01}">
      <dgm:prSet phldrT="[文本]" custT="1"/>
      <dgm:spPr/>
      <dgm:t>
        <a:bodyPr/>
        <a:lstStyle/>
        <a:p>
          <a:r>
            <a:rPr lang="en-US" altLang="en-US" sz="2000" dirty="0">
              <a:latin typeface="黑体" panose="02010609060101010101" pitchFamily="49" charset="-122"/>
              <a:ea typeface="黑体" panose="02010609060101010101" pitchFamily="49" charset="-122"/>
            </a:rPr>
            <a:t>1979</a:t>
          </a:r>
          <a:r>
            <a:rPr lang="zh-CN" altLang="en-US" sz="2000" dirty="0">
              <a:latin typeface="黑体" panose="02010609060101010101" pitchFamily="49" charset="-122"/>
              <a:ea typeface="黑体" panose="02010609060101010101" pitchFamily="49" charset="-122"/>
            </a:rPr>
            <a:t>年，全国人大常委会发表</a:t>
          </a:r>
          <a:r>
            <a:rPr lang="en-US" altLang="en-US" sz="2000" dirty="0">
              <a:latin typeface="黑体" panose="02010609060101010101" pitchFamily="49" charset="-122"/>
              <a:ea typeface="黑体" panose="02010609060101010101" pitchFamily="49" charset="-122"/>
            </a:rPr>
            <a:t>《</a:t>
          </a:r>
          <a:r>
            <a:rPr lang="zh-CN" altLang="en-US" sz="2000" dirty="0">
              <a:latin typeface="黑体" panose="02010609060101010101" pitchFamily="49" charset="-122"/>
              <a:ea typeface="黑体" panose="02010609060101010101" pitchFamily="49" charset="-122"/>
            </a:rPr>
            <a:t>告台湾同胞书</a:t>
          </a:r>
          <a:r>
            <a:rPr lang="en-US" altLang="en-US" sz="2000" dirty="0">
              <a:latin typeface="黑体" panose="02010609060101010101" pitchFamily="49" charset="-122"/>
              <a:ea typeface="黑体" panose="02010609060101010101" pitchFamily="49" charset="-122"/>
            </a:rPr>
            <a:t>》</a:t>
          </a:r>
          <a:r>
            <a:rPr lang="zh-CN" altLang="en-US" sz="2000" dirty="0">
              <a:latin typeface="黑体" panose="02010609060101010101" pitchFamily="49" charset="-122"/>
              <a:ea typeface="黑体" panose="02010609060101010101" pitchFamily="49" charset="-122"/>
            </a:rPr>
            <a:t>，提出和平统一祖国的方针。</a:t>
          </a:r>
        </a:p>
      </dgm:t>
    </dgm:pt>
    <dgm:pt modelId="{81C54956-EABD-48F5-A679-999C9A1CD5E9}" type="parTrans" cxnId="{86B05969-E651-4AB0-8F5D-67655213C814}">
      <dgm:prSet/>
      <dgm:spPr/>
      <dgm:t>
        <a:bodyPr/>
        <a:lstStyle/>
        <a:p>
          <a:endParaRPr lang="zh-CN" altLang="en-US"/>
        </a:p>
      </dgm:t>
    </dgm:pt>
    <dgm:pt modelId="{D41F0967-7D3C-4296-985E-2FD8B17A91BE}" type="sibTrans" cxnId="{86B05969-E651-4AB0-8F5D-67655213C814}">
      <dgm:prSet/>
      <dgm:spPr/>
      <dgm:t>
        <a:bodyPr/>
        <a:lstStyle/>
        <a:p>
          <a:endParaRPr lang="zh-CN" altLang="en-US"/>
        </a:p>
      </dgm:t>
    </dgm:pt>
    <dgm:pt modelId="{9B579FD4-F86B-4804-BC91-6C41BA9C361F}">
      <dgm:prSet phldrT="[文本]"/>
      <dgm:spPr>
        <a:solidFill>
          <a:srgbClr val="FF0000"/>
        </a:solidFill>
      </dgm:spPr>
      <dgm:t>
        <a:bodyPr/>
        <a:lstStyle/>
        <a:p>
          <a:r>
            <a:rPr lang="en-US" altLang="zh-CN" b="1" dirty="0"/>
            <a:t>2</a:t>
          </a:r>
          <a:endParaRPr lang="zh-CN" altLang="en-US" b="1" dirty="0"/>
        </a:p>
      </dgm:t>
    </dgm:pt>
    <dgm:pt modelId="{003A626C-020C-48DF-BF39-C4E9378EA727}" type="parTrans" cxnId="{D04D8F50-098E-42F0-981A-EA75F4C26D6C}">
      <dgm:prSet/>
      <dgm:spPr/>
      <dgm:t>
        <a:bodyPr/>
        <a:lstStyle/>
        <a:p>
          <a:endParaRPr lang="zh-CN" altLang="en-US"/>
        </a:p>
      </dgm:t>
    </dgm:pt>
    <dgm:pt modelId="{8B5CAB7F-90CD-45AA-9572-AD99DFAC5D18}" type="sibTrans" cxnId="{D04D8F50-098E-42F0-981A-EA75F4C26D6C}">
      <dgm:prSet/>
      <dgm:spPr/>
      <dgm:t>
        <a:bodyPr/>
        <a:lstStyle/>
        <a:p>
          <a:endParaRPr lang="zh-CN" altLang="en-US"/>
        </a:p>
      </dgm:t>
    </dgm:pt>
    <dgm:pt modelId="{14F5FAF6-07E7-4A1F-8F62-706711B21E5F}">
      <dgm:prSet phldrT="[文本]" custT="1"/>
      <dgm:spPr/>
      <dgm:t>
        <a:bodyPr/>
        <a:lstStyle/>
        <a:p>
          <a:r>
            <a:rPr lang="en-US" altLang="zh-CN" sz="2000" dirty="0">
              <a:latin typeface="黑体" panose="02010609060101010101" pitchFamily="49" charset="-122"/>
              <a:ea typeface="黑体" panose="02010609060101010101" pitchFamily="49" charset="-122"/>
            </a:rPr>
            <a:t>1981</a:t>
          </a:r>
          <a:r>
            <a:rPr lang="zh-CN" altLang="en-US" sz="2000" dirty="0">
              <a:latin typeface="黑体" panose="02010609060101010101" pitchFamily="49" charset="-122"/>
              <a:ea typeface="黑体" panose="02010609060101010101" pitchFamily="49" charset="-122"/>
            </a:rPr>
            <a:t>年，叶剑英发表九条声明，提出实现国共两党第三次合作，阐明统一后对台湾的基本政策（台湾可以作为特别行政区，享有高度自治权）</a:t>
          </a:r>
        </a:p>
      </dgm:t>
    </dgm:pt>
    <dgm:pt modelId="{A66E1154-DF03-4BBF-89AF-F388EE5D91B6}" type="parTrans" cxnId="{0A64CC7D-940F-4DF8-9483-C0AF91EA4E89}">
      <dgm:prSet/>
      <dgm:spPr/>
      <dgm:t>
        <a:bodyPr/>
        <a:lstStyle/>
        <a:p>
          <a:endParaRPr lang="zh-CN" altLang="en-US"/>
        </a:p>
      </dgm:t>
    </dgm:pt>
    <dgm:pt modelId="{FF2DB696-3C5E-4A57-8BBD-14E09E17D702}" type="sibTrans" cxnId="{0A64CC7D-940F-4DF8-9483-C0AF91EA4E89}">
      <dgm:prSet/>
      <dgm:spPr/>
      <dgm:t>
        <a:bodyPr/>
        <a:lstStyle/>
        <a:p>
          <a:endParaRPr lang="zh-CN" altLang="en-US"/>
        </a:p>
      </dgm:t>
    </dgm:pt>
    <dgm:pt modelId="{C01036D1-F9B1-4921-BB66-0D2ECCD1EC8C}">
      <dgm:prSet phldrT="[文本]"/>
      <dgm:spPr>
        <a:solidFill>
          <a:srgbClr val="FF0000"/>
        </a:solidFill>
      </dgm:spPr>
      <dgm:t>
        <a:bodyPr/>
        <a:lstStyle/>
        <a:p>
          <a:r>
            <a:rPr lang="en-US" altLang="zh-CN" b="1" dirty="0"/>
            <a:t>3</a:t>
          </a:r>
          <a:endParaRPr lang="zh-CN" altLang="en-US" b="1" dirty="0"/>
        </a:p>
      </dgm:t>
    </dgm:pt>
    <dgm:pt modelId="{CDA6C9AA-BA83-480D-B24E-B587F45DC4E7}" type="parTrans" cxnId="{A7C39FC9-276F-4437-A523-1BF1FACD391D}">
      <dgm:prSet/>
      <dgm:spPr/>
      <dgm:t>
        <a:bodyPr/>
        <a:lstStyle/>
        <a:p>
          <a:endParaRPr lang="zh-CN" altLang="en-US"/>
        </a:p>
      </dgm:t>
    </dgm:pt>
    <dgm:pt modelId="{DBAE7978-0FDE-47CF-8F55-9218716038CB}" type="sibTrans" cxnId="{A7C39FC9-276F-4437-A523-1BF1FACD391D}">
      <dgm:prSet/>
      <dgm:spPr/>
      <dgm:t>
        <a:bodyPr/>
        <a:lstStyle/>
        <a:p>
          <a:endParaRPr lang="zh-CN" altLang="en-US"/>
        </a:p>
      </dgm:t>
    </dgm:pt>
    <dgm:pt modelId="{CBA76BB2-A612-4F9E-AE08-0E04CE8D28E7}">
      <dgm:prSet phldrT="[文本]" custT="1"/>
      <dgm:spPr/>
      <dgm:t>
        <a:bodyPr/>
        <a:lstStyle/>
        <a:p>
          <a:r>
            <a:rPr lang="en-US" altLang="zh-CN" sz="2400" dirty="0">
              <a:latin typeface="黑体" panose="02010609060101010101" pitchFamily="49" charset="-122"/>
              <a:ea typeface="黑体" panose="02010609060101010101" pitchFamily="49" charset="-122"/>
            </a:rPr>
            <a:t>20</a:t>
          </a:r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世纪</a:t>
          </a:r>
          <a:r>
            <a:rPr lang="en-US" altLang="zh-CN" sz="2400" dirty="0">
              <a:latin typeface="黑体" panose="02010609060101010101" pitchFamily="49" charset="-122"/>
              <a:ea typeface="黑体" panose="02010609060101010101" pitchFamily="49" charset="-122"/>
            </a:rPr>
            <a:t>80</a:t>
          </a:r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年代初，针对台湾问题，邓小平提出“一国两制”的构想。</a:t>
          </a:r>
        </a:p>
      </dgm:t>
    </dgm:pt>
    <dgm:pt modelId="{F4CFEDBA-79BA-410C-87DD-9BFA0D50FC5B}" type="parTrans" cxnId="{298519F3-1B91-4D76-9DBC-A12E77B0DE20}">
      <dgm:prSet/>
      <dgm:spPr/>
      <dgm:t>
        <a:bodyPr/>
        <a:lstStyle/>
        <a:p>
          <a:endParaRPr lang="zh-CN" altLang="en-US"/>
        </a:p>
      </dgm:t>
    </dgm:pt>
    <dgm:pt modelId="{43F3A8C3-8607-4218-9A81-D3FF9B8327B7}" type="sibTrans" cxnId="{298519F3-1B91-4D76-9DBC-A12E77B0DE20}">
      <dgm:prSet/>
      <dgm:spPr/>
      <dgm:t>
        <a:bodyPr/>
        <a:lstStyle/>
        <a:p>
          <a:endParaRPr lang="zh-CN" altLang="en-US"/>
        </a:p>
      </dgm:t>
    </dgm:pt>
    <dgm:pt modelId="{B5B9DC70-68F7-49A8-A60C-15CBC147ECD6}" type="pres">
      <dgm:prSet presAssocID="{19BF7912-93A7-4153-A457-D637CA67790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91F210C-6742-4EB8-8054-E0A4487573DF}" type="pres">
      <dgm:prSet presAssocID="{2C254E78-1FB8-471C-B74E-D86223DCAE64}" presName="composite" presStyleCnt="0"/>
      <dgm:spPr/>
    </dgm:pt>
    <dgm:pt modelId="{6148B1FC-2A10-4666-9C3B-18D2F687F7D3}" type="pres">
      <dgm:prSet presAssocID="{2C254E78-1FB8-471C-B74E-D86223DCAE6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985AAB-CF9D-483D-912C-6E6589746E44}" type="pres">
      <dgm:prSet presAssocID="{2C254E78-1FB8-471C-B74E-D86223DCAE64}" presName="descendantText" presStyleLbl="alignAcc1" presStyleIdx="0" presStyleCnt="3" custScaleX="86582" custScaleY="114954" custLinFactNeighborX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862E94-69DD-4F36-8FD8-F59F9FA32DB1}" type="pres">
      <dgm:prSet presAssocID="{0423052A-7A80-435B-BB2C-91408A5E63BC}" presName="sp" presStyleCnt="0"/>
      <dgm:spPr/>
    </dgm:pt>
    <dgm:pt modelId="{AACFA37E-AADE-4550-9CA2-455EB3F78AC4}" type="pres">
      <dgm:prSet presAssocID="{9B579FD4-F86B-4804-BC91-6C41BA9C361F}" presName="composite" presStyleCnt="0"/>
      <dgm:spPr/>
    </dgm:pt>
    <dgm:pt modelId="{695D3690-B7E0-404B-B366-D3DAB4979767}" type="pres">
      <dgm:prSet presAssocID="{9B579FD4-F86B-4804-BC91-6C41BA9C361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E4B71F-794C-4F03-A9FD-59C48FFA9DFD}" type="pres">
      <dgm:prSet presAssocID="{9B579FD4-F86B-4804-BC91-6C41BA9C361F}" presName="descendantText" presStyleLbl="alignAcc1" presStyleIdx="1" presStyleCnt="3" custScaleX="88111" custScaleY="1336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A0A2E8-5C0D-4F05-8895-11A359DD74A1}" type="pres">
      <dgm:prSet presAssocID="{8B5CAB7F-90CD-45AA-9572-AD99DFAC5D18}" presName="sp" presStyleCnt="0"/>
      <dgm:spPr/>
    </dgm:pt>
    <dgm:pt modelId="{17524FE2-6E6D-4693-88CB-92A624A14D15}" type="pres">
      <dgm:prSet presAssocID="{C01036D1-F9B1-4921-BB66-0D2ECCD1EC8C}" presName="composite" presStyleCnt="0"/>
      <dgm:spPr/>
    </dgm:pt>
    <dgm:pt modelId="{0DB86286-9021-4F2D-859E-E09D6F3DF663}" type="pres">
      <dgm:prSet presAssocID="{C01036D1-F9B1-4921-BB66-0D2ECCD1EC8C}" presName="parentText" presStyleLbl="alignNode1" presStyleIdx="2" presStyleCnt="3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12153A-ADF8-4EF2-8180-6782B1E63B25}" type="pres">
      <dgm:prSet presAssocID="{C01036D1-F9B1-4921-BB66-0D2ECCD1EC8C}" presName="descendantText" presStyleLbl="alignAcc1" presStyleIdx="2" presStyleCnt="3" custScaleX="8947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69261EE-2922-46DE-914A-32C5B705EE1A}" type="presOf" srcId="{9B579FD4-F86B-4804-BC91-6C41BA9C361F}" destId="{695D3690-B7E0-404B-B366-D3DAB4979767}" srcOrd="0" destOrd="0" presId="urn:microsoft.com/office/officeart/2005/8/layout/chevron2"/>
    <dgm:cxn modelId="{E98772AD-9EA3-4145-9889-DE9B5BAD8BAF}" type="presOf" srcId="{C01036D1-F9B1-4921-BB66-0D2ECCD1EC8C}" destId="{0DB86286-9021-4F2D-859E-E09D6F3DF663}" srcOrd="0" destOrd="0" presId="urn:microsoft.com/office/officeart/2005/8/layout/chevron2"/>
    <dgm:cxn modelId="{538632EF-C3C6-49BD-B5C3-CB29262D10C9}" type="presOf" srcId="{19BF7912-93A7-4153-A457-D637CA677909}" destId="{B5B9DC70-68F7-49A8-A60C-15CBC147ECD6}" srcOrd="0" destOrd="0" presId="urn:microsoft.com/office/officeart/2005/8/layout/chevron2"/>
    <dgm:cxn modelId="{6CA710C9-B63D-4512-AD8D-AC845B9FA79A}" type="presOf" srcId="{2C254E78-1FB8-471C-B74E-D86223DCAE64}" destId="{6148B1FC-2A10-4666-9C3B-18D2F687F7D3}" srcOrd="0" destOrd="0" presId="urn:microsoft.com/office/officeart/2005/8/layout/chevron2"/>
    <dgm:cxn modelId="{298519F3-1B91-4D76-9DBC-A12E77B0DE20}" srcId="{C01036D1-F9B1-4921-BB66-0D2ECCD1EC8C}" destId="{CBA76BB2-A612-4F9E-AE08-0E04CE8D28E7}" srcOrd="0" destOrd="0" parTransId="{F4CFEDBA-79BA-410C-87DD-9BFA0D50FC5B}" sibTransId="{43F3A8C3-8607-4218-9A81-D3FF9B8327B7}"/>
    <dgm:cxn modelId="{A7C39FC9-276F-4437-A523-1BF1FACD391D}" srcId="{19BF7912-93A7-4153-A457-D637CA677909}" destId="{C01036D1-F9B1-4921-BB66-0D2ECCD1EC8C}" srcOrd="2" destOrd="0" parTransId="{CDA6C9AA-BA83-480D-B24E-B587F45DC4E7}" sibTransId="{DBAE7978-0FDE-47CF-8F55-9218716038CB}"/>
    <dgm:cxn modelId="{F7C449DB-45E5-4B6A-8AB1-22B2A28A7B37}" type="presOf" srcId="{4C05D2FC-DAC1-46CD-83D8-7E42D9E64E01}" destId="{A7985AAB-CF9D-483D-912C-6E6589746E44}" srcOrd="0" destOrd="0" presId="urn:microsoft.com/office/officeart/2005/8/layout/chevron2"/>
    <dgm:cxn modelId="{0A64CC7D-940F-4DF8-9483-C0AF91EA4E89}" srcId="{9B579FD4-F86B-4804-BC91-6C41BA9C361F}" destId="{14F5FAF6-07E7-4A1F-8F62-706711B21E5F}" srcOrd="0" destOrd="0" parTransId="{A66E1154-DF03-4BBF-89AF-F388EE5D91B6}" sibTransId="{FF2DB696-3C5E-4A57-8BBD-14E09E17D702}"/>
    <dgm:cxn modelId="{961DC419-312D-4748-9EB3-5320F3CF9C9B}" srcId="{19BF7912-93A7-4153-A457-D637CA677909}" destId="{2C254E78-1FB8-471C-B74E-D86223DCAE64}" srcOrd="0" destOrd="0" parTransId="{8617C00E-944F-4EDF-9832-862637D3FD4D}" sibTransId="{0423052A-7A80-435B-BB2C-91408A5E63BC}"/>
    <dgm:cxn modelId="{D04D8F50-098E-42F0-981A-EA75F4C26D6C}" srcId="{19BF7912-93A7-4153-A457-D637CA677909}" destId="{9B579FD4-F86B-4804-BC91-6C41BA9C361F}" srcOrd="1" destOrd="0" parTransId="{003A626C-020C-48DF-BF39-C4E9378EA727}" sibTransId="{8B5CAB7F-90CD-45AA-9572-AD99DFAC5D18}"/>
    <dgm:cxn modelId="{86B05969-E651-4AB0-8F5D-67655213C814}" srcId="{2C254E78-1FB8-471C-B74E-D86223DCAE64}" destId="{4C05D2FC-DAC1-46CD-83D8-7E42D9E64E01}" srcOrd="0" destOrd="0" parTransId="{81C54956-EABD-48F5-A679-999C9A1CD5E9}" sibTransId="{D41F0967-7D3C-4296-985E-2FD8B17A91BE}"/>
    <dgm:cxn modelId="{DD127E00-1F5A-421D-97D9-F5FEC0583D2E}" type="presOf" srcId="{CBA76BB2-A612-4F9E-AE08-0E04CE8D28E7}" destId="{F312153A-ADF8-4EF2-8180-6782B1E63B25}" srcOrd="0" destOrd="0" presId="urn:microsoft.com/office/officeart/2005/8/layout/chevron2"/>
    <dgm:cxn modelId="{B1CB55CF-2D1C-4B46-AFB6-C4606C11606F}" type="presOf" srcId="{14F5FAF6-07E7-4A1F-8F62-706711B21E5F}" destId="{0EE4B71F-794C-4F03-A9FD-59C48FFA9DFD}" srcOrd="0" destOrd="0" presId="urn:microsoft.com/office/officeart/2005/8/layout/chevron2"/>
    <dgm:cxn modelId="{C3CDA260-A196-43FC-97D3-BF56C94BFD7E}" type="presParOf" srcId="{B5B9DC70-68F7-49A8-A60C-15CBC147ECD6}" destId="{891F210C-6742-4EB8-8054-E0A4487573DF}" srcOrd="0" destOrd="0" presId="urn:microsoft.com/office/officeart/2005/8/layout/chevron2"/>
    <dgm:cxn modelId="{4AE49ED8-0AFB-429A-9618-4CAB0E10C123}" type="presParOf" srcId="{891F210C-6742-4EB8-8054-E0A4487573DF}" destId="{6148B1FC-2A10-4666-9C3B-18D2F687F7D3}" srcOrd="0" destOrd="0" presId="urn:microsoft.com/office/officeart/2005/8/layout/chevron2"/>
    <dgm:cxn modelId="{A9C923F1-F231-4220-8640-8348DDE9C314}" type="presParOf" srcId="{891F210C-6742-4EB8-8054-E0A4487573DF}" destId="{A7985AAB-CF9D-483D-912C-6E6589746E44}" srcOrd="1" destOrd="0" presId="urn:microsoft.com/office/officeart/2005/8/layout/chevron2"/>
    <dgm:cxn modelId="{C3252089-1243-42C8-A97F-D304DFFD1EDD}" type="presParOf" srcId="{B5B9DC70-68F7-49A8-A60C-15CBC147ECD6}" destId="{88862E94-69DD-4F36-8FD8-F59F9FA32DB1}" srcOrd="1" destOrd="0" presId="urn:microsoft.com/office/officeart/2005/8/layout/chevron2"/>
    <dgm:cxn modelId="{519374F3-EFD3-4A37-B52C-10680F5FB74A}" type="presParOf" srcId="{B5B9DC70-68F7-49A8-A60C-15CBC147ECD6}" destId="{AACFA37E-AADE-4550-9CA2-455EB3F78AC4}" srcOrd="2" destOrd="0" presId="urn:microsoft.com/office/officeart/2005/8/layout/chevron2"/>
    <dgm:cxn modelId="{EEF89ED0-BAFA-45F4-A471-01974DD66F2D}" type="presParOf" srcId="{AACFA37E-AADE-4550-9CA2-455EB3F78AC4}" destId="{695D3690-B7E0-404B-B366-D3DAB4979767}" srcOrd="0" destOrd="0" presId="urn:microsoft.com/office/officeart/2005/8/layout/chevron2"/>
    <dgm:cxn modelId="{BED639AE-D97C-4709-ABF8-7A7422FC8A3D}" type="presParOf" srcId="{AACFA37E-AADE-4550-9CA2-455EB3F78AC4}" destId="{0EE4B71F-794C-4F03-A9FD-59C48FFA9DFD}" srcOrd="1" destOrd="0" presId="urn:microsoft.com/office/officeart/2005/8/layout/chevron2"/>
    <dgm:cxn modelId="{74157759-BB72-4775-892D-29085D896A68}" type="presParOf" srcId="{B5B9DC70-68F7-49A8-A60C-15CBC147ECD6}" destId="{CDA0A2E8-5C0D-4F05-8895-11A359DD74A1}" srcOrd="3" destOrd="0" presId="urn:microsoft.com/office/officeart/2005/8/layout/chevron2"/>
    <dgm:cxn modelId="{13E28AAF-499A-4172-842A-15B4E705970F}" type="presParOf" srcId="{B5B9DC70-68F7-49A8-A60C-15CBC147ECD6}" destId="{17524FE2-6E6D-4693-88CB-92A624A14D15}" srcOrd="4" destOrd="0" presId="urn:microsoft.com/office/officeart/2005/8/layout/chevron2"/>
    <dgm:cxn modelId="{7C5D4087-BB72-43B4-951F-FB399E7940CD}" type="presParOf" srcId="{17524FE2-6E6D-4693-88CB-92A624A14D15}" destId="{0DB86286-9021-4F2D-859E-E09D6F3DF663}" srcOrd="0" destOrd="0" presId="urn:microsoft.com/office/officeart/2005/8/layout/chevron2"/>
    <dgm:cxn modelId="{DAB16CD0-B541-450B-9F4B-537B523D6ACE}" type="presParOf" srcId="{17524FE2-6E6D-4693-88CB-92A624A14D15}" destId="{F312153A-ADF8-4EF2-8180-6782B1E63B2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48B1FC-2A10-4666-9C3B-18D2F687F7D3}">
      <dsp:nvSpPr>
        <dsp:cNvPr id="0" name=""/>
        <dsp:cNvSpPr/>
      </dsp:nvSpPr>
      <dsp:spPr>
        <a:xfrm rot="5400000">
          <a:off x="-85306" y="325665"/>
          <a:ext cx="1580978" cy="1106685"/>
        </a:xfrm>
        <a:prstGeom prst="chevron">
          <a:avLst/>
        </a:prstGeom>
        <a:solidFill>
          <a:srgbClr val="FF0000"/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/>
            <a:t>1</a:t>
          </a:r>
          <a:endParaRPr lang="zh-CN" altLang="en-US" sz="2400" b="1" kern="1200" dirty="0"/>
        </a:p>
      </dsp:txBody>
      <dsp:txXfrm rot="5400000">
        <a:off x="-85306" y="325665"/>
        <a:ext cx="1580978" cy="1106685"/>
      </dsp:txXfrm>
    </dsp:sp>
    <dsp:sp modelId="{A7985AAB-CF9D-483D-912C-6E6589746E44}">
      <dsp:nvSpPr>
        <dsp:cNvPr id="0" name=""/>
        <dsp:cNvSpPr/>
      </dsp:nvSpPr>
      <dsp:spPr>
        <a:xfrm rot="5400000">
          <a:off x="3554014" y="-1896543"/>
          <a:ext cx="1181309" cy="49977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2000" kern="1200" dirty="0">
              <a:latin typeface="黑体" panose="02010609060101010101" pitchFamily="49" charset="-122"/>
              <a:ea typeface="黑体" panose="02010609060101010101" pitchFamily="49" charset="-122"/>
            </a:rPr>
            <a:t>1979</a:t>
          </a:r>
          <a:r>
            <a:rPr lang="zh-CN" altLang="en-US" sz="2000" kern="1200" dirty="0">
              <a:latin typeface="黑体" panose="02010609060101010101" pitchFamily="49" charset="-122"/>
              <a:ea typeface="黑体" panose="02010609060101010101" pitchFamily="49" charset="-122"/>
            </a:rPr>
            <a:t>年，全国人大常委会发表</a:t>
          </a:r>
          <a:r>
            <a:rPr lang="en-US" altLang="en-US" sz="2000" kern="1200" dirty="0">
              <a:latin typeface="黑体" panose="02010609060101010101" pitchFamily="49" charset="-122"/>
              <a:ea typeface="黑体" panose="02010609060101010101" pitchFamily="49" charset="-122"/>
            </a:rPr>
            <a:t>《</a:t>
          </a:r>
          <a:r>
            <a:rPr lang="zh-CN" altLang="en-US" sz="2000" kern="1200" dirty="0">
              <a:latin typeface="黑体" panose="02010609060101010101" pitchFamily="49" charset="-122"/>
              <a:ea typeface="黑体" panose="02010609060101010101" pitchFamily="49" charset="-122"/>
            </a:rPr>
            <a:t>告台湾同胞书</a:t>
          </a:r>
          <a:r>
            <a:rPr lang="en-US" altLang="en-US" sz="2000" kern="1200" dirty="0">
              <a:latin typeface="黑体" panose="02010609060101010101" pitchFamily="49" charset="-122"/>
              <a:ea typeface="黑体" panose="02010609060101010101" pitchFamily="49" charset="-122"/>
            </a:rPr>
            <a:t>》</a:t>
          </a:r>
          <a:r>
            <a:rPr lang="zh-CN" altLang="en-US" sz="2000" kern="1200" dirty="0">
              <a:latin typeface="黑体" panose="02010609060101010101" pitchFamily="49" charset="-122"/>
              <a:ea typeface="黑体" panose="02010609060101010101" pitchFamily="49" charset="-122"/>
            </a:rPr>
            <a:t>，提出和平统一祖国的方针。</a:t>
          </a:r>
        </a:p>
      </dsp:txBody>
      <dsp:txXfrm rot="5400000">
        <a:off x="3554014" y="-1896543"/>
        <a:ext cx="1181309" cy="4997761"/>
      </dsp:txXfrm>
    </dsp:sp>
    <dsp:sp modelId="{695D3690-B7E0-404B-B366-D3DAB4979767}">
      <dsp:nvSpPr>
        <dsp:cNvPr id="0" name=""/>
        <dsp:cNvSpPr/>
      </dsp:nvSpPr>
      <dsp:spPr>
        <a:xfrm rot="5400000">
          <a:off x="-85306" y="1897630"/>
          <a:ext cx="1580978" cy="1106685"/>
        </a:xfrm>
        <a:prstGeom prst="chevron">
          <a:avLst/>
        </a:prstGeom>
        <a:solidFill>
          <a:srgbClr val="FF0000"/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/>
            <a:t>2</a:t>
          </a:r>
          <a:endParaRPr lang="zh-CN" altLang="en-US" sz="2400" b="1" kern="1200" dirty="0"/>
        </a:p>
      </dsp:txBody>
      <dsp:txXfrm rot="5400000">
        <a:off x="-85306" y="1897630"/>
        <a:ext cx="1580978" cy="1106685"/>
      </dsp:txXfrm>
    </dsp:sp>
    <dsp:sp modelId="{0EE4B71F-794C-4F03-A9FD-59C48FFA9DFD}">
      <dsp:nvSpPr>
        <dsp:cNvPr id="0" name=""/>
        <dsp:cNvSpPr/>
      </dsp:nvSpPr>
      <dsp:spPr>
        <a:xfrm rot="5400000">
          <a:off x="3457817" y="-368708"/>
          <a:ext cx="1373703" cy="50860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000" kern="1200" dirty="0">
              <a:latin typeface="黑体" panose="02010609060101010101" pitchFamily="49" charset="-122"/>
              <a:ea typeface="黑体" panose="02010609060101010101" pitchFamily="49" charset="-122"/>
            </a:rPr>
            <a:t>1981</a:t>
          </a:r>
          <a:r>
            <a:rPr lang="zh-CN" altLang="en-US" sz="2000" kern="1200" dirty="0">
              <a:latin typeface="黑体" panose="02010609060101010101" pitchFamily="49" charset="-122"/>
              <a:ea typeface="黑体" panose="02010609060101010101" pitchFamily="49" charset="-122"/>
            </a:rPr>
            <a:t>年，叶剑英发表九条声明，提出实现国共两党第三次合作，阐明统一后对台湾的基本政策（台湾可以作为特别行政区，享有高度自治权）</a:t>
          </a:r>
        </a:p>
      </dsp:txBody>
      <dsp:txXfrm rot="5400000">
        <a:off x="3457817" y="-368708"/>
        <a:ext cx="1373703" cy="5086019"/>
      </dsp:txXfrm>
    </dsp:sp>
    <dsp:sp modelId="{0DB86286-9021-4F2D-859E-E09D6F3DF663}">
      <dsp:nvSpPr>
        <dsp:cNvPr id="0" name=""/>
        <dsp:cNvSpPr/>
      </dsp:nvSpPr>
      <dsp:spPr>
        <a:xfrm rot="5400000">
          <a:off x="-85306" y="3296561"/>
          <a:ext cx="1580978" cy="1106685"/>
        </a:xfrm>
        <a:prstGeom prst="chevron">
          <a:avLst/>
        </a:prstGeom>
        <a:solidFill>
          <a:srgbClr val="FF0000"/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/>
            <a:t>3</a:t>
          </a:r>
          <a:endParaRPr lang="zh-CN" altLang="en-US" sz="2400" b="1" kern="1200" dirty="0"/>
        </a:p>
      </dsp:txBody>
      <dsp:txXfrm rot="5400000">
        <a:off x="-85306" y="3296561"/>
        <a:ext cx="1580978" cy="1106685"/>
      </dsp:txXfrm>
    </dsp:sp>
    <dsp:sp modelId="{F312153A-ADF8-4EF2-8180-6782B1E63B25}">
      <dsp:nvSpPr>
        <dsp:cNvPr id="0" name=""/>
        <dsp:cNvSpPr/>
      </dsp:nvSpPr>
      <dsp:spPr>
        <a:xfrm rot="5400000">
          <a:off x="3630850" y="990769"/>
          <a:ext cx="1027636" cy="51649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20</a:t>
          </a:r>
          <a:r>
            <a:rPr lang="zh-CN" altLang="en-US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世纪</a:t>
          </a:r>
          <a:r>
            <a:rPr lang="en-US" altLang="zh-CN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80</a:t>
          </a:r>
          <a:r>
            <a:rPr lang="zh-CN" altLang="en-US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年代初，针对台湾问题，邓小平提出“一国两制”的构想。</a:t>
          </a:r>
        </a:p>
      </dsp:txBody>
      <dsp:txXfrm rot="5400000">
        <a:off x="3630850" y="990769"/>
        <a:ext cx="1027636" cy="51649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7E58A2-91EE-44E1-88F0-82EF8D33551B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430CD-D104-42B8-AA1C-E57BF19066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58609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2C840-6437-4581-BE9D-312AA31F2B2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2C840-6437-4581-BE9D-312AA31F2B2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2C840-6437-4581-BE9D-312AA31F2B2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2C840-6437-4581-BE9D-312AA31F2B2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2C840-6437-4581-BE9D-312AA31F2B2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>
            <a:extLst>
              <a:ext uri="{FF2B5EF4-FFF2-40B4-BE49-F238E27FC236}">
                <a16:creationId xmlns="" xmlns:a16="http://schemas.microsoft.com/office/drawing/2014/main" id="{8C98A4CE-B63C-48C8-9673-60FD680499D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53251" name="备注占位符 2">
            <a:extLst>
              <a:ext uri="{FF2B5EF4-FFF2-40B4-BE49-F238E27FC236}">
                <a16:creationId xmlns="" xmlns:a16="http://schemas.microsoft.com/office/drawing/2014/main" id="{83EFC454-BA31-4AFD-B3E5-4A2BDAFDB6A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53252" name="灯片编号占位符 3">
            <a:extLst>
              <a:ext uri="{FF2B5EF4-FFF2-40B4-BE49-F238E27FC236}">
                <a16:creationId xmlns="" xmlns:a16="http://schemas.microsoft.com/office/drawing/2014/main" id="{487F1754-02A6-411F-8F98-5440D11612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603960A-BEE3-4682-BF69-ADFBA1775DE7}" type="slidenum">
              <a:rPr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2C840-6437-4581-BE9D-312AA31F2B2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2C840-6437-4581-BE9D-312AA31F2B2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90EEC-21BA-4A21-8293-0EF64F05DB0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>
            <a:extLst>
              <a:ext uri="{FF2B5EF4-FFF2-40B4-BE49-F238E27FC236}">
                <a16:creationId xmlns="" xmlns:a16="http://schemas.microsoft.com/office/drawing/2014/main" id="{13107E25-6D40-40AE-AF1C-630E7917B39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55299" name="备注占位符 2">
            <a:extLst>
              <a:ext uri="{FF2B5EF4-FFF2-40B4-BE49-F238E27FC236}">
                <a16:creationId xmlns="" xmlns:a16="http://schemas.microsoft.com/office/drawing/2014/main" id="{72690313-3619-4135-B44E-E7AE45B9C1C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55300" name="灯片编号占位符 3">
            <a:extLst>
              <a:ext uri="{FF2B5EF4-FFF2-40B4-BE49-F238E27FC236}">
                <a16:creationId xmlns="" xmlns:a16="http://schemas.microsoft.com/office/drawing/2014/main" id="{378F5D22-F5DB-4BC2-959A-F3EE0AA1BC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5227531-8136-41FF-9FA6-643F045539DD}" type="slidenum">
              <a:rPr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>
            <a:extLst>
              <a:ext uri="{FF2B5EF4-FFF2-40B4-BE49-F238E27FC236}">
                <a16:creationId xmlns="" xmlns:a16="http://schemas.microsoft.com/office/drawing/2014/main" id="{569BCBD0-E670-4083-9DBB-D25EA300D0B5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57347" name="备注占位符 2">
            <a:extLst>
              <a:ext uri="{FF2B5EF4-FFF2-40B4-BE49-F238E27FC236}">
                <a16:creationId xmlns="" xmlns:a16="http://schemas.microsoft.com/office/drawing/2014/main" id="{6E2F52D8-358C-40A1-82F4-A1FFD47D0A4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57348" name="灯片编号占位符 3">
            <a:extLst>
              <a:ext uri="{FF2B5EF4-FFF2-40B4-BE49-F238E27FC236}">
                <a16:creationId xmlns="" xmlns:a16="http://schemas.microsoft.com/office/drawing/2014/main" id="{37D932B6-2489-45CB-B3EE-590A4671F5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DBF1E13-F755-4F19-AF33-DB573D161B08}" type="slidenum">
              <a:rPr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2C840-6437-4581-BE9D-312AA31F2B2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914400" y="1752604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5018" y="4953000"/>
            <a:ext cx="12197020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481332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25351" y="274643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49AC0A5-A840-46A4-9ABD-238C4B509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D733304-95D5-4CA6-A08E-A56D8ACFD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C2F3640-C369-456A-B207-ECEED8DD7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61103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49AC0A5-A840-46A4-9ABD-238C4B509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D733304-95D5-4CA6-A08E-A56D8ACFD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C2F3640-C369-456A-B207-ECEED8DD7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6110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49AC0A5-A840-46A4-9ABD-238C4B509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D733304-95D5-4CA6-A08E-A56D8ACFD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C2F3640-C369-456A-B207-ECEED8DD7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61103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49AC0A5-A840-46A4-9ABD-238C4B509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D733304-95D5-4CA6-A08E-A56D8ACFD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C2F3640-C369-456A-B207-ECEED8DD7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6110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49AC0A5-A840-46A4-9ABD-238C4B509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D733304-95D5-4CA6-A08E-A56D8ACFD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C2F3640-C369-456A-B207-ECEED8DD7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6110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 lIns="90000" tIns="46800" rIns="90000" bIns="46800"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 lIns="90000" tIns="46800" rIns="90000" bIns="46800"/>
          <a:lstStyle/>
          <a:p>
            <a:fld id="{9F847256-E239-4B61-8876-51653AA1E2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27818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49AC0A5-A840-46A4-9ABD-238C4B509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D733304-95D5-4CA6-A08E-A56D8ACFD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C2F3640-C369-456A-B207-ECEED8DD7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61103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49AC0A5-A840-46A4-9ABD-238C4B509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D733304-95D5-4CA6-A08E-A56D8ACFD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C2F3640-C369-456A-B207-ECEED8DD7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6110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382"/>
            <a:ext cx="103632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5377"/>
            <a:ext cx="85344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99"/>
            <a:ext cx="109728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645"/>
            <a:ext cx="109728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490"/>
            <a:ext cx="103632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5936"/>
            <a:ext cx="103632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99"/>
            <a:ext cx="109728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645"/>
            <a:ext cx="53848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645"/>
            <a:ext cx="53848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99"/>
            <a:ext cx="109728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857"/>
            <a:ext cx="5386917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210"/>
            <a:ext cx="5386917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857"/>
            <a:ext cx="5389033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210"/>
            <a:ext cx="5389033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99"/>
            <a:ext cx="109728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2495"/>
            <a:ext cx="4011084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2491"/>
            <a:ext cx="6815667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4868"/>
            <a:ext cx="4011084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029"/>
            <a:ext cx="73152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581"/>
            <a:ext cx="73152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80"/>
            <a:ext cx="73152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99"/>
            <a:ext cx="109728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645"/>
            <a:ext cx="109728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400"/>
            <a:ext cx="27432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400"/>
            <a:ext cx="80264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8133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48133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70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1444297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1444297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840098" y="6407947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1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12316" y="5787741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hyperlink" Target="../../../../&#30446;&#24405;.ppt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12316" y="5787741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609600" y="1481331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9EA3CCB-6977-459A-BE78-C719F20251A5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5840098" y="6407947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1529696" y="6407947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4EC9FFF-87D0-487F-B662-A40F947B05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4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681819" y="392540"/>
            <a:ext cx="1399116" cy="369332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jpe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44.xml"/><Relationship Id="rId7" Type="http://schemas.openxmlformats.org/officeDocument/2006/relationships/image" Target="../media/image22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5.xml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48.xml"/><Relationship Id="rId7" Type="http://schemas.openxmlformats.org/officeDocument/2006/relationships/image" Target="../media/image22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9.xml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microsoft.com/office/2007/relationships/hdphoto" Target="../media/hdphoto1.wdp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image" Target="../media/image22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54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jpe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26" Type="http://schemas.openxmlformats.org/officeDocument/2006/relationships/image" Target="../media/image11.jpeg"/><Relationship Id="rId3" Type="http://schemas.openxmlformats.org/officeDocument/2006/relationships/tags" Target="../tags/tag11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5" Type="http://schemas.openxmlformats.org/officeDocument/2006/relationships/image" Target="../media/image10.jpeg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tags" Target="../tags/tag28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24" Type="http://schemas.openxmlformats.org/officeDocument/2006/relationships/image" Target="../media/image9.jpeg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23" Type="http://schemas.openxmlformats.org/officeDocument/2006/relationships/image" Target="../media/image8.jpeg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33.xml"/><Relationship Id="rId7" Type="http://schemas.openxmlformats.org/officeDocument/2006/relationships/image" Target="../media/image13.jpe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12.jpe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16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AEA618C-10BA-4A2C-87AE-D6DDB4FC65C0}"/>
              </a:ext>
            </a:extLst>
          </p:cNvPr>
          <p:cNvSpPr/>
          <p:nvPr/>
        </p:nvSpPr>
        <p:spPr>
          <a:xfrm>
            <a:off x="97341" y="139304"/>
            <a:ext cx="73901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noProof="1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第四单元  民族团结与祖国统一</a:t>
            </a:r>
            <a:endParaRPr lang="zh-CN" altLang="en-US" sz="40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70D8E40C-1C72-435C-AF60-9D602BEF952D}"/>
              </a:ext>
            </a:extLst>
          </p:cNvPr>
          <p:cNvSpPr/>
          <p:nvPr/>
        </p:nvSpPr>
        <p:spPr>
          <a:xfrm>
            <a:off x="1948754" y="2174355"/>
            <a:ext cx="713849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第</a:t>
            </a:r>
            <a:r>
              <a:rPr lang="en-US" altLang="zh-CN" sz="60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13</a:t>
            </a:r>
            <a:r>
              <a:rPr lang="zh-CN" altLang="en-US" sz="60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课  </a:t>
            </a:r>
            <a:endParaRPr lang="en-US" altLang="zh-CN" sz="6000" b="1" dirty="0" smtClean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香港</a:t>
            </a:r>
            <a:r>
              <a:rPr lang="zh-CN" altLang="en-US" sz="60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和澳门回归祖国</a:t>
            </a:r>
            <a:endParaRPr lang="en-US" altLang="zh-CN" sz="6000" b="1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26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3"/>
          <p:cNvSpPr>
            <a:spLocks noChangeAspect="1" noChangeArrowheads="1" noTextEdit="1"/>
          </p:cNvSpPr>
          <p:nvPr/>
        </p:nvSpPr>
        <p:spPr bwMode="auto">
          <a:xfrm>
            <a:off x="1627506" y="906780"/>
            <a:ext cx="7515225" cy="5951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5"/>
          <p:cNvSpPr/>
          <p:nvPr/>
        </p:nvSpPr>
        <p:spPr bwMode="auto">
          <a:xfrm>
            <a:off x="4538345" y="2379980"/>
            <a:ext cx="7512051" cy="4475480"/>
          </a:xfrm>
          <a:custGeom>
            <a:avLst/>
            <a:gdLst>
              <a:gd name="T0" fmla="*/ 0 w 2000"/>
              <a:gd name="T1" fmla="*/ 474 h 1191"/>
              <a:gd name="T2" fmla="*/ 2000 w 2000"/>
              <a:gd name="T3" fmla="*/ 114 h 1191"/>
              <a:gd name="T4" fmla="*/ 2000 w 2000"/>
              <a:gd name="T5" fmla="*/ 1191 h 1191"/>
              <a:gd name="T6" fmla="*/ 0 w 2000"/>
              <a:gd name="T7" fmla="*/ 1191 h 1191"/>
              <a:gd name="T8" fmla="*/ 0 w 2000"/>
              <a:gd name="T9" fmla="*/ 474 h 1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0" h="1191">
                <a:moveTo>
                  <a:pt x="0" y="474"/>
                </a:moveTo>
                <a:cubicBezTo>
                  <a:pt x="0" y="474"/>
                  <a:pt x="857" y="0"/>
                  <a:pt x="2000" y="114"/>
                </a:cubicBezTo>
                <a:cubicBezTo>
                  <a:pt x="2000" y="1191"/>
                  <a:pt x="2000" y="1191"/>
                  <a:pt x="2000" y="1191"/>
                </a:cubicBezTo>
                <a:cubicBezTo>
                  <a:pt x="0" y="1191"/>
                  <a:pt x="0" y="1191"/>
                  <a:pt x="0" y="1191"/>
                </a:cubicBezTo>
                <a:lnTo>
                  <a:pt x="0" y="474"/>
                </a:lnTo>
                <a:close/>
              </a:path>
            </a:pathLst>
          </a:custGeom>
          <a:solidFill>
            <a:srgbClr val="F4F45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6"/>
          <p:cNvSpPr/>
          <p:nvPr/>
        </p:nvSpPr>
        <p:spPr bwMode="auto">
          <a:xfrm>
            <a:off x="4646295" y="2330452"/>
            <a:ext cx="7575551" cy="4524375"/>
          </a:xfrm>
          <a:custGeom>
            <a:avLst/>
            <a:gdLst>
              <a:gd name="T0" fmla="*/ 17 w 2017"/>
              <a:gd name="T1" fmla="*/ 1204 h 1204"/>
              <a:gd name="T2" fmla="*/ 17 w 2017"/>
              <a:gd name="T3" fmla="*/ 726 h 1204"/>
              <a:gd name="T4" fmla="*/ 2017 w 2017"/>
              <a:gd name="T5" fmla="*/ 127 h 1204"/>
              <a:gd name="T6" fmla="*/ 2017 w 2017"/>
              <a:gd name="T7" fmla="*/ 1204 h 1204"/>
              <a:gd name="T8" fmla="*/ 17 w 2017"/>
              <a:gd name="T9" fmla="*/ 1204 h 1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7" h="1204">
                <a:moveTo>
                  <a:pt x="17" y="1204"/>
                </a:moveTo>
                <a:cubicBezTo>
                  <a:pt x="17" y="726"/>
                  <a:pt x="17" y="726"/>
                  <a:pt x="17" y="726"/>
                </a:cubicBezTo>
                <a:cubicBezTo>
                  <a:pt x="17" y="726"/>
                  <a:pt x="395" y="0"/>
                  <a:pt x="2017" y="127"/>
                </a:cubicBezTo>
                <a:cubicBezTo>
                  <a:pt x="2017" y="1204"/>
                  <a:pt x="2017" y="1204"/>
                  <a:pt x="2017" y="1204"/>
                </a:cubicBezTo>
                <a:cubicBezTo>
                  <a:pt x="2017" y="1204"/>
                  <a:pt x="0" y="1204"/>
                  <a:pt x="17" y="1204"/>
                </a:cubicBezTo>
                <a:close/>
              </a:path>
            </a:pathLst>
          </a:custGeom>
          <a:solidFill>
            <a:srgbClr val="D9F75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7"/>
          <p:cNvSpPr/>
          <p:nvPr/>
        </p:nvSpPr>
        <p:spPr bwMode="auto">
          <a:xfrm>
            <a:off x="3987165" y="2193925"/>
            <a:ext cx="8202931" cy="4660900"/>
          </a:xfrm>
          <a:custGeom>
            <a:avLst/>
            <a:gdLst>
              <a:gd name="T0" fmla="*/ 0 w 2000"/>
              <a:gd name="T1" fmla="*/ 838 h 1162"/>
              <a:gd name="T2" fmla="*/ 0 w 2000"/>
              <a:gd name="T3" fmla="*/ 1162 h 1162"/>
              <a:gd name="T4" fmla="*/ 2000 w 2000"/>
              <a:gd name="T5" fmla="*/ 1162 h 1162"/>
              <a:gd name="T6" fmla="*/ 2000 w 2000"/>
              <a:gd name="T7" fmla="*/ 199 h 1162"/>
              <a:gd name="T8" fmla="*/ 0 w 2000"/>
              <a:gd name="T9" fmla="*/ 838 h 1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0" h="1162">
                <a:moveTo>
                  <a:pt x="0" y="838"/>
                </a:moveTo>
                <a:cubicBezTo>
                  <a:pt x="0" y="1162"/>
                  <a:pt x="0" y="1162"/>
                  <a:pt x="0" y="1162"/>
                </a:cubicBezTo>
                <a:cubicBezTo>
                  <a:pt x="16" y="1162"/>
                  <a:pt x="2000" y="1162"/>
                  <a:pt x="2000" y="1162"/>
                </a:cubicBezTo>
                <a:cubicBezTo>
                  <a:pt x="2000" y="199"/>
                  <a:pt x="2000" y="199"/>
                  <a:pt x="2000" y="199"/>
                </a:cubicBezTo>
                <a:cubicBezTo>
                  <a:pt x="433" y="0"/>
                  <a:pt x="0" y="838"/>
                  <a:pt x="0" y="838"/>
                </a:cubicBezTo>
                <a:close/>
              </a:path>
            </a:pathLst>
          </a:custGeom>
          <a:solidFill>
            <a:srgbClr val="A6ED3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8"/>
          <p:cNvSpPr/>
          <p:nvPr/>
        </p:nvSpPr>
        <p:spPr bwMode="auto">
          <a:xfrm>
            <a:off x="10118089" y="5502277"/>
            <a:ext cx="349251" cy="314325"/>
          </a:xfrm>
          <a:custGeom>
            <a:avLst/>
            <a:gdLst>
              <a:gd name="T0" fmla="*/ 51 w 93"/>
              <a:gd name="T1" fmla="*/ 84 h 84"/>
              <a:gd name="T2" fmla="*/ 42 w 93"/>
              <a:gd name="T3" fmla="*/ 81 h 84"/>
              <a:gd name="T4" fmla="*/ 10 w 93"/>
              <a:gd name="T5" fmla="*/ 29 h 84"/>
              <a:gd name="T6" fmla="*/ 47 w 93"/>
              <a:gd name="T7" fmla="*/ 72 h 84"/>
              <a:gd name="T8" fmla="*/ 48 w 93"/>
              <a:gd name="T9" fmla="*/ 1 h 84"/>
              <a:gd name="T10" fmla="*/ 54 w 93"/>
              <a:gd name="T11" fmla="*/ 74 h 84"/>
              <a:gd name="T12" fmla="*/ 81 w 93"/>
              <a:gd name="T13" fmla="*/ 24 h 84"/>
              <a:gd name="T14" fmla="*/ 59 w 93"/>
              <a:gd name="T15" fmla="*/ 79 h 84"/>
              <a:gd name="T16" fmla="*/ 51 w 93"/>
              <a:gd name="T1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84">
                <a:moveTo>
                  <a:pt x="51" y="84"/>
                </a:moveTo>
                <a:cubicBezTo>
                  <a:pt x="48" y="84"/>
                  <a:pt x="45" y="83"/>
                  <a:pt x="42" y="81"/>
                </a:cubicBezTo>
                <a:cubicBezTo>
                  <a:pt x="31" y="70"/>
                  <a:pt x="0" y="38"/>
                  <a:pt x="10" y="29"/>
                </a:cubicBezTo>
                <a:cubicBezTo>
                  <a:pt x="23" y="18"/>
                  <a:pt x="47" y="72"/>
                  <a:pt x="47" y="72"/>
                </a:cubicBezTo>
                <a:cubicBezTo>
                  <a:pt x="47" y="72"/>
                  <a:pt x="23" y="0"/>
                  <a:pt x="48" y="1"/>
                </a:cubicBezTo>
                <a:cubicBezTo>
                  <a:pt x="74" y="1"/>
                  <a:pt x="54" y="74"/>
                  <a:pt x="54" y="74"/>
                </a:cubicBezTo>
                <a:cubicBezTo>
                  <a:pt x="54" y="74"/>
                  <a:pt x="68" y="17"/>
                  <a:pt x="81" y="24"/>
                </a:cubicBezTo>
                <a:cubicBezTo>
                  <a:pt x="93" y="30"/>
                  <a:pt x="68" y="67"/>
                  <a:pt x="59" y="79"/>
                </a:cubicBezTo>
                <a:cubicBezTo>
                  <a:pt x="57" y="82"/>
                  <a:pt x="54" y="84"/>
                  <a:pt x="51" y="84"/>
                </a:cubicBezTo>
                <a:close/>
              </a:path>
            </a:pathLst>
          </a:custGeom>
          <a:solidFill>
            <a:srgbClr val="89CC1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0"/>
          <p:cNvSpPr/>
          <p:nvPr/>
        </p:nvSpPr>
        <p:spPr bwMode="auto">
          <a:xfrm>
            <a:off x="5615941" y="3781425"/>
            <a:ext cx="352425" cy="314325"/>
          </a:xfrm>
          <a:custGeom>
            <a:avLst/>
            <a:gdLst>
              <a:gd name="T0" fmla="*/ 52 w 94"/>
              <a:gd name="T1" fmla="*/ 84 h 84"/>
              <a:gd name="T2" fmla="*/ 43 w 94"/>
              <a:gd name="T3" fmla="*/ 81 h 84"/>
              <a:gd name="T4" fmla="*/ 11 w 94"/>
              <a:gd name="T5" fmla="*/ 29 h 84"/>
              <a:gd name="T6" fmla="*/ 47 w 94"/>
              <a:gd name="T7" fmla="*/ 72 h 84"/>
              <a:gd name="T8" fmla="*/ 49 w 94"/>
              <a:gd name="T9" fmla="*/ 0 h 84"/>
              <a:gd name="T10" fmla="*/ 55 w 94"/>
              <a:gd name="T11" fmla="*/ 74 h 84"/>
              <a:gd name="T12" fmla="*/ 82 w 94"/>
              <a:gd name="T13" fmla="*/ 24 h 84"/>
              <a:gd name="T14" fmla="*/ 60 w 94"/>
              <a:gd name="T15" fmla="*/ 79 h 84"/>
              <a:gd name="T16" fmla="*/ 52 w 94"/>
              <a:gd name="T1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84">
                <a:moveTo>
                  <a:pt x="52" y="84"/>
                </a:moveTo>
                <a:cubicBezTo>
                  <a:pt x="49" y="84"/>
                  <a:pt x="46" y="83"/>
                  <a:pt x="43" y="81"/>
                </a:cubicBezTo>
                <a:cubicBezTo>
                  <a:pt x="32" y="70"/>
                  <a:pt x="0" y="37"/>
                  <a:pt x="11" y="29"/>
                </a:cubicBezTo>
                <a:cubicBezTo>
                  <a:pt x="24" y="18"/>
                  <a:pt x="47" y="72"/>
                  <a:pt x="47" y="72"/>
                </a:cubicBezTo>
                <a:cubicBezTo>
                  <a:pt x="47" y="72"/>
                  <a:pt x="24" y="0"/>
                  <a:pt x="49" y="0"/>
                </a:cubicBezTo>
                <a:cubicBezTo>
                  <a:pt x="75" y="1"/>
                  <a:pt x="55" y="74"/>
                  <a:pt x="55" y="74"/>
                </a:cubicBezTo>
                <a:cubicBezTo>
                  <a:pt x="55" y="74"/>
                  <a:pt x="69" y="17"/>
                  <a:pt x="82" y="24"/>
                </a:cubicBezTo>
                <a:cubicBezTo>
                  <a:pt x="94" y="30"/>
                  <a:pt x="69" y="67"/>
                  <a:pt x="60" y="79"/>
                </a:cubicBezTo>
                <a:cubicBezTo>
                  <a:pt x="58" y="82"/>
                  <a:pt x="55" y="83"/>
                  <a:pt x="52" y="84"/>
                </a:cubicBezTo>
                <a:close/>
              </a:path>
            </a:pathLst>
          </a:custGeom>
          <a:solidFill>
            <a:srgbClr val="89CC1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1"/>
          <p:cNvSpPr/>
          <p:nvPr/>
        </p:nvSpPr>
        <p:spPr bwMode="auto">
          <a:xfrm>
            <a:off x="4771392" y="5105402"/>
            <a:ext cx="352425" cy="314325"/>
          </a:xfrm>
          <a:custGeom>
            <a:avLst/>
            <a:gdLst>
              <a:gd name="T0" fmla="*/ 52 w 94"/>
              <a:gd name="T1" fmla="*/ 83 h 84"/>
              <a:gd name="T2" fmla="*/ 43 w 94"/>
              <a:gd name="T3" fmla="*/ 80 h 84"/>
              <a:gd name="T4" fmla="*/ 11 w 94"/>
              <a:gd name="T5" fmla="*/ 28 h 84"/>
              <a:gd name="T6" fmla="*/ 47 w 94"/>
              <a:gd name="T7" fmla="*/ 72 h 84"/>
              <a:gd name="T8" fmla="*/ 49 w 94"/>
              <a:gd name="T9" fmla="*/ 0 h 84"/>
              <a:gd name="T10" fmla="*/ 54 w 94"/>
              <a:gd name="T11" fmla="*/ 73 h 84"/>
              <a:gd name="T12" fmla="*/ 82 w 94"/>
              <a:gd name="T13" fmla="*/ 24 h 84"/>
              <a:gd name="T14" fmla="*/ 60 w 94"/>
              <a:gd name="T15" fmla="*/ 79 h 84"/>
              <a:gd name="T16" fmla="*/ 52 w 94"/>
              <a:gd name="T17" fmla="*/ 8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84">
                <a:moveTo>
                  <a:pt x="52" y="83"/>
                </a:moveTo>
                <a:cubicBezTo>
                  <a:pt x="49" y="84"/>
                  <a:pt x="45" y="83"/>
                  <a:pt x="43" y="80"/>
                </a:cubicBezTo>
                <a:cubicBezTo>
                  <a:pt x="32" y="69"/>
                  <a:pt x="0" y="37"/>
                  <a:pt x="11" y="28"/>
                </a:cubicBezTo>
                <a:cubicBezTo>
                  <a:pt x="24" y="18"/>
                  <a:pt x="47" y="72"/>
                  <a:pt x="47" y="72"/>
                </a:cubicBezTo>
                <a:cubicBezTo>
                  <a:pt x="47" y="72"/>
                  <a:pt x="24" y="0"/>
                  <a:pt x="49" y="0"/>
                </a:cubicBezTo>
                <a:cubicBezTo>
                  <a:pt x="75" y="1"/>
                  <a:pt x="54" y="73"/>
                  <a:pt x="54" y="73"/>
                </a:cubicBezTo>
                <a:cubicBezTo>
                  <a:pt x="54" y="73"/>
                  <a:pt x="68" y="16"/>
                  <a:pt x="82" y="24"/>
                </a:cubicBezTo>
                <a:cubicBezTo>
                  <a:pt x="94" y="30"/>
                  <a:pt x="69" y="66"/>
                  <a:pt x="60" y="79"/>
                </a:cubicBezTo>
                <a:cubicBezTo>
                  <a:pt x="58" y="81"/>
                  <a:pt x="55" y="83"/>
                  <a:pt x="52" y="83"/>
                </a:cubicBezTo>
                <a:close/>
              </a:path>
            </a:pathLst>
          </a:custGeom>
          <a:solidFill>
            <a:srgbClr val="89CC1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2"/>
          <p:cNvSpPr/>
          <p:nvPr/>
        </p:nvSpPr>
        <p:spPr bwMode="auto">
          <a:xfrm>
            <a:off x="10497185" y="3660775"/>
            <a:ext cx="349251" cy="316230"/>
          </a:xfrm>
          <a:custGeom>
            <a:avLst/>
            <a:gdLst>
              <a:gd name="T0" fmla="*/ 51 w 93"/>
              <a:gd name="T1" fmla="*/ 84 h 84"/>
              <a:gd name="T2" fmla="*/ 42 w 93"/>
              <a:gd name="T3" fmla="*/ 81 h 84"/>
              <a:gd name="T4" fmla="*/ 10 w 93"/>
              <a:gd name="T5" fmla="*/ 29 h 84"/>
              <a:gd name="T6" fmla="*/ 47 w 93"/>
              <a:gd name="T7" fmla="*/ 72 h 84"/>
              <a:gd name="T8" fmla="*/ 49 w 93"/>
              <a:gd name="T9" fmla="*/ 0 h 84"/>
              <a:gd name="T10" fmla="*/ 54 w 93"/>
              <a:gd name="T11" fmla="*/ 74 h 84"/>
              <a:gd name="T12" fmla="*/ 82 w 93"/>
              <a:gd name="T13" fmla="*/ 24 h 84"/>
              <a:gd name="T14" fmla="*/ 59 w 93"/>
              <a:gd name="T15" fmla="*/ 79 h 84"/>
              <a:gd name="T16" fmla="*/ 51 w 93"/>
              <a:gd name="T1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84">
                <a:moveTo>
                  <a:pt x="51" y="84"/>
                </a:moveTo>
                <a:cubicBezTo>
                  <a:pt x="48" y="84"/>
                  <a:pt x="45" y="83"/>
                  <a:pt x="42" y="81"/>
                </a:cubicBezTo>
                <a:cubicBezTo>
                  <a:pt x="31" y="70"/>
                  <a:pt x="0" y="37"/>
                  <a:pt x="10" y="29"/>
                </a:cubicBezTo>
                <a:cubicBezTo>
                  <a:pt x="23" y="18"/>
                  <a:pt x="47" y="72"/>
                  <a:pt x="47" y="72"/>
                </a:cubicBezTo>
                <a:cubicBezTo>
                  <a:pt x="47" y="72"/>
                  <a:pt x="23" y="0"/>
                  <a:pt x="49" y="0"/>
                </a:cubicBezTo>
                <a:cubicBezTo>
                  <a:pt x="74" y="1"/>
                  <a:pt x="54" y="74"/>
                  <a:pt x="54" y="74"/>
                </a:cubicBezTo>
                <a:cubicBezTo>
                  <a:pt x="54" y="74"/>
                  <a:pt x="68" y="17"/>
                  <a:pt x="82" y="24"/>
                </a:cubicBezTo>
                <a:cubicBezTo>
                  <a:pt x="93" y="30"/>
                  <a:pt x="68" y="67"/>
                  <a:pt x="59" y="79"/>
                </a:cubicBezTo>
                <a:cubicBezTo>
                  <a:pt x="57" y="82"/>
                  <a:pt x="54" y="83"/>
                  <a:pt x="51" y="84"/>
                </a:cubicBezTo>
                <a:close/>
              </a:path>
            </a:pathLst>
          </a:custGeom>
          <a:solidFill>
            <a:srgbClr val="89CC1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9435465" y="5396230"/>
            <a:ext cx="374651" cy="184150"/>
          </a:xfrm>
          <a:prstGeom prst="ellipse">
            <a:avLst/>
          </a:prstGeom>
          <a:solidFill>
            <a:srgbClr val="89CC1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14"/>
          <p:cNvSpPr>
            <a:spLocks noChangeArrowheads="1"/>
          </p:cNvSpPr>
          <p:nvPr/>
        </p:nvSpPr>
        <p:spPr bwMode="auto">
          <a:xfrm>
            <a:off x="10013316" y="3559177"/>
            <a:ext cx="376555" cy="187325"/>
          </a:xfrm>
          <a:prstGeom prst="ellipse">
            <a:avLst/>
          </a:prstGeom>
          <a:solidFill>
            <a:srgbClr val="89CC1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15"/>
          <p:cNvSpPr>
            <a:spLocks noChangeArrowheads="1"/>
          </p:cNvSpPr>
          <p:nvPr/>
        </p:nvSpPr>
        <p:spPr bwMode="auto">
          <a:xfrm>
            <a:off x="5321936" y="4065905"/>
            <a:ext cx="376555" cy="189230"/>
          </a:xfrm>
          <a:prstGeom prst="ellipse">
            <a:avLst/>
          </a:prstGeom>
          <a:solidFill>
            <a:srgbClr val="89CC1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17"/>
          <p:cNvSpPr/>
          <p:nvPr/>
        </p:nvSpPr>
        <p:spPr bwMode="auto">
          <a:xfrm>
            <a:off x="4979037" y="2789557"/>
            <a:ext cx="6753225" cy="4065905"/>
          </a:xfrm>
          <a:custGeom>
            <a:avLst/>
            <a:gdLst>
              <a:gd name="T0" fmla="*/ 0 w 1798"/>
              <a:gd name="T1" fmla="*/ 1082 h 1082"/>
              <a:gd name="T2" fmla="*/ 458 w 1798"/>
              <a:gd name="T3" fmla="*/ 430 h 1082"/>
              <a:gd name="T4" fmla="*/ 1092 w 1798"/>
              <a:gd name="T5" fmla="*/ 146 h 1082"/>
              <a:gd name="T6" fmla="*/ 1014 w 1798"/>
              <a:gd name="T7" fmla="*/ 101 h 1082"/>
              <a:gd name="T8" fmla="*/ 1050 w 1798"/>
              <a:gd name="T9" fmla="*/ 56 h 1082"/>
              <a:gd name="T10" fmla="*/ 1553 w 1798"/>
              <a:gd name="T11" fmla="*/ 0 h 1082"/>
              <a:gd name="T12" fmla="*/ 1113 w 1798"/>
              <a:gd name="T13" fmla="*/ 90 h 1082"/>
              <a:gd name="T14" fmla="*/ 1397 w 1798"/>
              <a:gd name="T15" fmla="*/ 121 h 1082"/>
              <a:gd name="T16" fmla="*/ 1141 w 1798"/>
              <a:gd name="T17" fmla="*/ 351 h 1082"/>
              <a:gd name="T18" fmla="*/ 1798 w 1798"/>
              <a:gd name="T19" fmla="*/ 1082 h 1082"/>
              <a:gd name="T20" fmla="*/ 0 w 1798"/>
              <a:gd name="T2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98" h="1082">
                <a:moveTo>
                  <a:pt x="0" y="1082"/>
                </a:moveTo>
                <a:cubicBezTo>
                  <a:pt x="0" y="1082"/>
                  <a:pt x="14" y="670"/>
                  <a:pt x="458" y="430"/>
                </a:cubicBezTo>
                <a:cubicBezTo>
                  <a:pt x="748" y="285"/>
                  <a:pt x="1086" y="156"/>
                  <a:pt x="1092" y="146"/>
                </a:cubicBezTo>
                <a:cubicBezTo>
                  <a:pt x="1098" y="135"/>
                  <a:pt x="1073" y="111"/>
                  <a:pt x="1014" y="101"/>
                </a:cubicBezTo>
                <a:cubicBezTo>
                  <a:pt x="954" y="91"/>
                  <a:pt x="881" y="86"/>
                  <a:pt x="1050" y="56"/>
                </a:cubicBezTo>
                <a:cubicBezTo>
                  <a:pt x="1221" y="26"/>
                  <a:pt x="1553" y="0"/>
                  <a:pt x="1553" y="0"/>
                </a:cubicBezTo>
                <a:cubicBezTo>
                  <a:pt x="1553" y="0"/>
                  <a:pt x="1077" y="77"/>
                  <a:pt x="1113" y="90"/>
                </a:cubicBezTo>
                <a:cubicBezTo>
                  <a:pt x="1148" y="102"/>
                  <a:pt x="1398" y="90"/>
                  <a:pt x="1397" y="121"/>
                </a:cubicBezTo>
                <a:cubicBezTo>
                  <a:pt x="1396" y="152"/>
                  <a:pt x="1185" y="199"/>
                  <a:pt x="1141" y="351"/>
                </a:cubicBezTo>
                <a:cubicBezTo>
                  <a:pt x="1096" y="503"/>
                  <a:pt x="1348" y="839"/>
                  <a:pt x="1798" y="1082"/>
                </a:cubicBezTo>
                <a:lnTo>
                  <a:pt x="0" y="1082"/>
                </a:lnTo>
                <a:close/>
              </a:path>
            </a:pathLst>
          </a:custGeom>
          <a:solidFill>
            <a:srgbClr val="333C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80"/>
          <p:cNvSpPr/>
          <p:nvPr/>
        </p:nvSpPr>
        <p:spPr bwMode="auto">
          <a:xfrm>
            <a:off x="3987800" y="5622925"/>
            <a:ext cx="3149600" cy="970280"/>
          </a:xfrm>
          <a:custGeom>
            <a:avLst/>
            <a:gdLst>
              <a:gd name="T0" fmla="*/ 319 w 350"/>
              <a:gd name="T1" fmla="*/ 437 h 437"/>
              <a:gd name="T2" fmla="*/ 31 w 350"/>
              <a:gd name="T3" fmla="*/ 437 h 437"/>
              <a:gd name="T4" fmla="*/ 0 w 350"/>
              <a:gd name="T5" fmla="*/ 407 h 437"/>
              <a:gd name="T6" fmla="*/ 0 w 350"/>
              <a:gd name="T7" fmla="*/ 31 h 437"/>
              <a:gd name="T8" fmla="*/ 31 w 350"/>
              <a:gd name="T9" fmla="*/ 0 h 437"/>
              <a:gd name="T10" fmla="*/ 319 w 350"/>
              <a:gd name="T11" fmla="*/ 0 h 437"/>
              <a:gd name="T12" fmla="*/ 350 w 350"/>
              <a:gd name="T13" fmla="*/ 31 h 437"/>
              <a:gd name="T14" fmla="*/ 350 w 350"/>
              <a:gd name="T15" fmla="*/ 407 h 437"/>
              <a:gd name="T16" fmla="*/ 319 w 350"/>
              <a:gd name="T17" fmla="*/ 43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0" h="437">
                <a:moveTo>
                  <a:pt x="319" y="437"/>
                </a:moveTo>
                <a:cubicBezTo>
                  <a:pt x="31" y="437"/>
                  <a:pt x="31" y="437"/>
                  <a:pt x="31" y="437"/>
                </a:cubicBezTo>
                <a:cubicBezTo>
                  <a:pt x="14" y="437"/>
                  <a:pt x="0" y="424"/>
                  <a:pt x="0" y="407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319" y="0"/>
                  <a:pt x="319" y="0"/>
                  <a:pt x="319" y="0"/>
                </a:cubicBezTo>
                <a:cubicBezTo>
                  <a:pt x="336" y="0"/>
                  <a:pt x="350" y="14"/>
                  <a:pt x="350" y="31"/>
                </a:cubicBezTo>
                <a:cubicBezTo>
                  <a:pt x="350" y="407"/>
                  <a:pt x="350" y="407"/>
                  <a:pt x="350" y="407"/>
                </a:cubicBezTo>
                <a:cubicBezTo>
                  <a:pt x="350" y="424"/>
                  <a:pt x="336" y="437"/>
                  <a:pt x="319" y="437"/>
                </a:cubicBezTo>
                <a:close/>
              </a:path>
            </a:pathLst>
          </a:custGeom>
          <a:solidFill>
            <a:srgbClr val="FFAD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zh-CN" altLang="en-US" sz="2800" b="1">
                <a:solidFill>
                  <a:srgbClr val="002060"/>
                </a:solidFill>
              </a:rPr>
              <a:t>和平解放西藏</a:t>
            </a:r>
          </a:p>
          <a:p>
            <a:pPr algn="ctr"/>
            <a:r>
              <a:rPr lang="zh-CN" altLang="en-US" sz="2800" b="1">
                <a:solidFill>
                  <a:srgbClr val="002060"/>
                </a:solidFill>
              </a:rPr>
              <a:t>实现祖国大陆统一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202046" y="4822192"/>
            <a:ext cx="556260" cy="800735"/>
            <a:chOff x="4494" y="8220"/>
            <a:chExt cx="1230" cy="1770"/>
          </a:xfrm>
        </p:grpSpPr>
        <p:sp>
          <p:nvSpPr>
            <p:cNvPr id="30" name="Freeform 329"/>
            <p:cNvSpPr/>
            <p:nvPr/>
          </p:nvSpPr>
          <p:spPr bwMode="auto">
            <a:xfrm>
              <a:off x="4494" y="8220"/>
              <a:ext cx="1230" cy="1770"/>
            </a:xfrm>
            <a:custGeom>
              <a:avLst/>
              <a:gdLst>
                <a:gd name="T0" fmla="*/ 197 w 208"/>
                <a:gd name="T1" fmla="*/ 69 h 299"/>
                <a:gd name="T2" fmla="*/ 144 w 208"/>
                <a:gd name="T3" fmla="*/ 11 h 299"/>
                <a:gd name="T4" fmla="*/ 65 w 208"/>
                <a:gd name="T5" fmla="*/ 11 h 299"/>
                <a:gd name="T6" fmla="*/ 11 w 208"/>
                <a:gd name="T7" fmla="*/ 69 h 299"/>
                <a:gd name="T8" fmla="*/ 14 w 208"/>
                <a:gd name="T9" fmla="*/ 161 h 299"/>
                <a:gd name="T10" fmla="*/ 98 w 208"/>
                <a:gd name="T11" fmla="*/ 295 h 299"/>
                <a:gd name="T12" fmla="*/ 110 w 208"/>
                <a:gd name="T13" fmla="*/ 295 h 299"/>
                <a:gd name="T14" fmla="*/ 194 w 208"/>
                <a:gd name="T15" fmla="*/ 161 h 299"/>
                <a:gd name="T16" fmla="*/ 197 w 208"/>
                <a:gd name="T17" fmla="*/ 6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99">
                  <a:moveTo>
                    <a:pt x="197" y="69"/>
                  </a:moveTo>
                  <a:cubicBezTo>
                    <a:pt x="189" y="47"/>
                    <a:pt x="173" y="23"/>
                    <a:pt x="144" y="11"/>
                  </a:cubicBezTo>
                  <a:cubicBezTo>
                    <a:pt x="118" y="0"/>
                    <a:pt x="90" y="0"/>
                    <a:pt x="65" y="11"/>
                  </a:cubicBezTo>
                  <a:cubicBezTo>
                    <a:pt x="35" y="23"/>
                    <a:pt x="19" y="47"/>
                    <a:pt x="11" y="69"/>
                  </a:cubicBezTo>
                  <a:cubicBezTo>
                    <a:pt x="0" y="99"/>
                    <a:pt x="2" y="132"/>
                    <a:pt x="14" y="161"/>
                  </a:cubicBezTo>
                  <a:cubicBezTo>
                    <a:pt x="40" y="220"/>
                    <a:pt x="82" y="275"/>
                    <a:pt x="98" y="295"/>
                  </a:cubicBezTo>
                  <a:cubicBezTo>
                    <a:pt x="101" y="299"/>
                    <a:pt x="107" y="299"/>
                    <a:pt x="110" y="295"/>
                  </a:cubicBezTo>
                  <a:cubicBezTo>
                    <a:pt x="126" y="275"/>
                    <a:pt x="169" y="220"/>
                    <a:pt x="194" y="161"/>
                  </a:cubicBezTo>
                  <a:cubicBezTo>
                    <a:pt x="206" y="132"/>
                    <a:pt x="208" y="99"/>
                    <a:pt x="197" y="69"/>
                  </a:cubicBez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330"/>
            <p:cNvSpPr>
              <a:spLocks noChangeArrowheads="1"/>
            </p:cNvSpPr>
            <p:nvPr/>
          </p:nvSpPr>
          <p:spPr bwMode="auto">
            <a:xfrm>
              <a:off x="4676" y="8410"/>
              <a:ext cx="865" cy="8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331"/>
            <p:cNvSpPr>
              <a:spLocks noChangeArrowheads="1"/>
            </p:cNvSpPr>
            <p:nvPr/>
          </p:nvSpPr>
          <p:spPr bwMode="auto">
            <a:xfrm>
              <a:off x="4849" y="8575"/>
              <a:ext cx="525" cy="527"/>
            </a:xfrm>
            <a:prstGeom prst="ellipse">
              <a:avLst/>
            </a:pr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435466" y="3018155"/>
            <a:ext cx="1851660" cy="1774190"/>
            <a:chOff x="11233" y="5505"/>
            <a:chExt cx="2916" cy="2794"/>
          </a:xfrm>
        </p:grpSpPr>
        <p:sp>
          <p:nvSpPr>
            <p:cNvPr id="26" name="Freeform 18"/>
            <p:cNvSpPr/>
            <p:nvPr/>
          </p:nvSpPr>
          <p:spPr bwMode="auto">
            <a:xfrm>
              <a:off x="11233" y="6652"/>
              <a:ext cx="2916" cy="1647"/>
            </a:xfrm>
            <a:custGeom>
              <a:avLst/>
              <a:gdLst>
                <a:gd name="T0" fmla="*/ 319 w 350"/>
                <a:gd name="T1" fmla="*/ 437 h 437"/>
                <a:gd name="T2" fmla="*/ 31 w 350"/>
                <a:gd name="T3" fmla="*/ 437 h 437"/>
                <a:gd name="T4" fmla="*/ 0 w 350"/>
                <a:gd name="T5" fmla="*/ 406 h 437"/>
                <a:gd name="T6" fmla="*/ 0 w 350"/>
                <a:gd name="T7" fmla="*/ 31 h 437"/>
                <a:gd name="T8" fmla="*/ 31 w 350"/>
                <a:gd name="T9" fmla="*/ 0 h 437"/>
                <a:gd name="T10" fmla="*/ 319 w 350"/>
                <a:gd name="T11" fmla="*/ 0 h 437"/>
                <a:gd name="T12" fmla="*/ 350 w 350"/>
                <a:gd name="T13" fmla="*/ 31 h 437"/>
                <a:gd name="T14" fmla="*/ 350 w 350"/>
                <a:gd name="T15" fmla="*/ 406 h 437"/>
                <a:gd name="T16" fmla="*/ 319 w 350"/>
                <a:gd name="T17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437">
                  <a:moveTo>
                    <a:pt x="319" y="437"/>
                  </a:moveTo>
                  <a:cubicBezTo>
                    <a:pt x="31" y="437"/>
                    <a:pt x="31" y="437"/>
                    <a:pt x="31" y="437"/>
                  </a:cubicBezTo>
                  <a:cubicBezTo>
                    <a:pt x="14" y="437"/>
                    <a:pt x="0" y="423"/>
                    <a:pt x="0" y="40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36" y="0"/>
                    <a:pt x="350" y="14"/>
                    <a:pt x="350" y="31"/>
                  </a:cubicBezTo>
                  <a:cubicBezTo>
                    <a:pt x="350" y="406"/>
                    <a:pt x="350" y="406"/>
                    <a:pt x="350" y="406"/>
                  </a:cubicBezTo>
                  <a:cubicBezTo>
                    <a:pt x="350" y="423"/>
                    <a:pt x="336" y="437"/>
                    <a:pt x="319" y="437"/>
                  </a:cubicBezTo>
                  <a:close/>
                </a:path>
              </a:pathLst>
            </a:custGeom>
            <a:solidFill>
              <a:srgbClr val="FC40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</a:rPr>
                <a:t>一国两制</a:t>
              </a:r>
            </a:p>
            <a:p>
              <a:pPr algn="ctr"/>
              <a:r>
                <a:rPr lang="zh-CN" altLang="en-US" sz="2800" b="1">
                  <a:solidFill>
                    <a:schemeClr val="bg1"/>
                  </a:solidFill>
                </a:rPr>
                <a:t>港澳回归</a:t>
              </a:r>
            </a:p>
          </p:txBody>
        </p:sp>
        <p:sp>
          <p:nvSpPr>
            <p:cNvPr id="33" name="Freeform 332"/>
            <p:cNvSpPr/>
            <p:nvPr/>
          </p:nvSpPr>
          <p:spPr bwMode="auto">
            <a:xfrm>
              <a:off x="12994" y="5505"/>
              <a:ext cx="788" cy="1136"/>
            </a:xfrm>
            <a:custGeom>
              <a:avLst/>
              <a:gdLst>
                <a:gd name="T0" fmla="*/ 165 w 174"/>
                <a:gd name="T1" fmla="*/ 58 h 251"/>
                <a:gd name="T2" fmla="*/ 120 w 174"/>
                <a:gd name="T3" fmla="*/ 9 h 251"/>
                <a:gd name="T4" fmla="*/ 54 w 174"/>
                <a:gd name="T5" fmla="*/ 9 h 251"/>
                <a:gd name="T6" fmla="*/ 9 w 174"/>
                <a:gd name="T7" fmla="*/ 58 h 251"/>
                <a:gd name="T8" fmla="*/ 12 w 174"/>
                <a:gd name="T9" fmla="*/ 135 h 251"/>
                <a:gd name="T10" fmla="*/ 82 w 174"/>
                <a:gd name="T11" fmla="*/ 247 h 251"/>
                <a:gd name="T12" fmla="*/ 92 w 174"/>
                <a:gd name="T13" fmla="*/ 247 h 251"/>
                <a:gd name="T14" fmla="*/ 162 w 174"/>
                <a:gd name="T15" fmla="*/ 135 h 251"/>
                <a:gd name="T16" fmla="*/ 165 w 174"/>
                <a:gd name="T17" fmla="*/ 5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251">
                  <a:moveTo>
                    <a:pt x="165" y="58"/>
                  </a:moveTo>
                  <a:cubicBezTo>
                    <a:pt x="158" y="39"/>
                    <a:pt x="145" y="20"/>
                    <a:pt x="120" y="9"/>
                  </a:cubicBezTo>
                  <a:cubicBezTo>
                    <a:pt x="99" y="0"/>
                    <a:pt x="75" y="0"/>
                    <a:pt x="54" y="9"/>
                  </a:cubicBezTo>
                  <a:cubicBezTo>
                    <a:pt x="29" y="20"/>
                    <a:pt x="16" y="39"/>
                    <a:pt x="9" y="58"/>
                  </a:cubicBezTo>
                  <a:cubicBezTo>
                    <a:pt x="0" y="83"/>
                    <a:pt x="2" y="110"/>
                    <a:pt x="12" y="135"/>
                  </a:cubicBezTo>
                  <a:cubicBezTo>
                    <a:pt x="33" y="185"/>
                    <a:pt x="68" y="231"/>
                    <a:pt x="82" y="247"/>
                  </a:cubicBezTo>
                  <a:cubicBezTo>
                    <a:pt x="84" y="251"/>
                    <a:pt x="90" y="251"/>
                    <a:pt x="92" y="247"/>
                  </a:cubicBezTo>
                  <a:cubicBezTo>
                    <a:pt x="106" y="231"/>
                    <a:pt x="141" y="185"/>
                    <a:pt x="162" y="135"/>
                  </a:cubicBezTo>
                  <a:cubicBezTo>
                    <a:pt x="173" y="110"/>
                    <a:pt x="174" y="83"/>
                    <a:pt x="165" y="58"/>
                  </a:cubicBezTo>
                  <a:close/>
                </a:path>
              </a:pathLst>
            </a:custGeom>
            <a:solidFill>
              <a:srgbClr val="FC40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333"/>
            <p:cNvSpPr>
              <a:spLocks noChangeArrowheads="1"/>
            </p:cNvSpPr>
            <p:nvPr/>
          </p:nvSpPr>
          <p:spPr bwMode="auto">
            <a:xfrm>
              <a:off x="13133" y="5552"/>
              <a:ext cx="553" cy="5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334"/>
            <p:cNvSpPr>
              <a:spLocks noChangeArrowheads="1"/>
            </p:cNvSpPr>
            <p:nvPr/>
          </p:nvSpPr>
          <p:spPr bwMode="auto">
            <a:xfrm>
              <a:off x="13246" y="5661"/>
              <a:ext cx="336" cy="339"/>
            </a:xfrm>
            <a:prstGeom prst="ellipse">
              <a:avLst/>
            </a:prstGeom>
            <a:solidFill>
              <a:srgbClr val="FC40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8648701" y="3450590"/>
            <a:ext cx="4940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统</a:t>
            </a:r>
          </a:p>
        </p:txBody>
      </p:sp>
      <p:sp>
        <p:nvSpPr>
          <p:cNvPr id="42" name="文本框 41"/>
          <p:cNvSpPr txBox="1"/>
          <p:nvPr/>
        </p:nvSpPr>
        <p:spPr>
          <a:xfrm flipV="1">
            <a:off x="8014336" y="3837940"/>
            <a:ext cx="634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一</a:t>
            </a:r>
          </a:p>
        </p:txBody>
      </p:sp>
      <p:sp>
        <p:nvSpPr>
          <p:cNvPr id="43" name="文本框 42"/>
          <p:cNvSpPr txBox="1"/>
          <p:nvPr/>
        </p:nvSpPr>
        <p:spPr>
          <a:xfrm rot="10800000" flipV="1">
            <a:off x="7444106" y="4337685"/>
            <a:ext cx="4940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之</a:t>
            </a:r>
          </a:p>
        </p:txBody>
      </p:sp>
      <p:sp>
        <p:nvSpPr>
          <p:cNvPr id="44" name="文本框 43"/>
          <p:cNvSpPr txBox="1"/>
          <p:nvPr/>
        </p:nvSpPr>
        <p:spPr>
          <a:xfrm rot="10800000" flipV="1">
            <a:off x="7137401" y="5165725"/>
            <a:ext cx="4940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路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7181217" y="314327"/>
            <a:ext cx="4883785" cy="2475865"/>
            <a:chOff x="10091" y="800"/>
            <a:chExt cx="7691" cy="3899"/>
          </a:xfrm>
        </p:grpSpPr>
        <p:sp>
          <p:nvSpPr>
            <p:cNvPr id="38" name="Freeform 341"/>
            <p:cNvSpPr/>
            <p:nvPr/>
          </p:nvSpPr>
          <p:spPr bwMode="auto">
            <a:xfrm>
              <a:off x="12432" y="3954"/>
              <a:ext cx="515" cy="745"/>
            </a:xfrm>
            <a:custGeom>
              <a:avLst/>
              <a:gdLst>
                <a:gd name="T0" fmla="*/ 83 w 87"/>
                <a:gd name="T1" fmla="*/ 29 h 126"/>
                <a:gd name="T2" fmla="*/ 60 w 87"/>
                <a:gd name="T3" fmla="*/ 5 h 126"/>
                <a:gd name="T4" fmla="*/ 27 w 87"/>
                <a:gd name="T5" fmla="*/ 5 h 126"/>
                <a:gd name="T6" fmla="*/ 5 w 87"/>
                <a:gd name="T7" fmla="*/ 29 h 126"/>
                <a:gd name="T8" fmla="*/ 6 w 87"/>
                <a:gd name="T9" fmla="*/ 68 h 126"/>
                <a:gd name="T10" fmla="*/ 41 w 87"/>
                <a:gd name="T11" fmla="*/ 124 h 126"/>
                <a:gd name="T12" fmla="*/ 47 w 87"/>
                <a:gd name="T13" fmla="*/ 124 h 126"/>
                <a:gd name="T14" fmla="*/ 82 w 87"/>
                <a:gd name="T15" fmla="*/ 68 h 126"/>
                <a:gd name="T16" fmla="*/ 83 w 87"/>
                <a:gd name="T17" fmla="*/ 2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26">
                  <a:moveTo>
                    <a:pt x="83" y="29"/>
                  </a:moveTo>
                  <a:cubicBezTo>
                    <a:pt x="80" y="20"/>
                    <a:pt x="73" y="10"/>
                    <a:pt x="60" y="5"/>
                  </a:cubicBezTo>
                  <a:cubicBezTo>
                    <a:pt x="50" y="0"/>
                    <a:pt x="38" y="0"/>
                    <a:pt x="27" y="5"/>
                  </a:cubicBezTo>
                  <a:cubicBezTo>
                    <a:pt x="15" y="10"/>
                    <a:pt x="8" y="20"/>
                    <a:pt x="5" y="29"/>
                  </a:cubicBezTo>
                  <a:cubicBezTo>
                    <a:pt x="0" y="42"/>
                    <a:pt x="1" y="55"/>
                    <a:pt x="6" y="68"/>
                  </a:cubicBezTo>
                  <a:cubicBezTo>
                    <a:pt x="17" y="93"/>
                    <a:pt x="35" y="116"/>
                    <a:pt x="41" y="124"/>
                  </a:cubicBezTo>
                  <a:cubicBezTo>
                    <a:pt x="43" y="126"/>
                    <a:pt x="45" y="126"/>
                    <a:pt x="47" y="124"/>
                  </a:cubicBezTo>
                  <a:cubicBezTo>
                    <a:pt x="53" y="116"/>
                    <a:pt x="71" y="93"/>
                    <a:pt x="82" y="68"/>
                  </a:cubicBezTo>
                  <a:cubicBezTo>
                    <a:pt x="87" y="55"/>
                    <a:pt x="87" y="42"/>
                    <a:pt x="83" y="29"/>
                  </a:cubicBezTo>
                  <a:close/>
                </a:path>
              </a:pathLst>
            </a:custGeom>
            <a:solidFill>
              <a:srgbClr val="8FB4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0091" y="800"/>
              <a:ext cx="7691" cy="3594"/>
              <a:chOff x="6707" y="912"/>
              <a:chExt cx="7691" cy="3594"/>
            </a:xfrm>
          </p:grpSpPr>
          <p:sp>
            <p:nvSpPr>
              <p:cNvPr id="28" name="Rectangle 328"/>
              <p:cNvSpPr>
                <a:spLocks noChangeArrowheads="1"/>
              </p:cNvSpPr>
              <p:nvPr/>
            </p:nvSpPr>
            <p:spPr bwMode="auto">
              <a:xfrm>
                <a:off x="10820" y="3630"/>
                <a:ext cx="40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8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imes New Roman" panose="02020603050405020304" pitchFamily="18" charset="0"/>
                  </a:rPr>
                  <a:t>.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9" name="Oval 342"/>
              <p:cNvSpPr>
                <a:spLocks noChangeArrowheads="1"/>
              </p:cNvSpPr>
              <p:nvPr/>
            </p:nvSpPr>
            <p:spPr bwMode="auto">
              <a:xfrm>
                <a:off x="9123" y="4138"/>
                <a:ext cx="365" cy="36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343"/>
              <p:cNvSpPr>
                <a:spLocks noChangeArrowheads="1"/>
              </p:cNvSpPr>
              <p:nvPr/>
            </p:nvSpPr>
            <p:spPr bwMode="auto">
              <a:xfrm>
                <a:off x="9193" y="4208"/>
                <a:ext cx="225" cy="225"/>
              </a:xfrm>
              <a:prstGeom prst="ellipse">
                <a:avLst/>
              </a:prstGeom>
              <a:solidFill>
                <a:srgbClr val="8FB4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707" y="1574"/>
                <a:ext cx="7691" cy="2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500" b="1">
                    <a:solidFill>
                      <a:schemeClr val="tx1"/>
                    </a:solidFill>
                    <a:effectLst/>
                  </a:rPr>
                  <a:t>Ch</a:t>
                </a:r>
                <a:r>
                  <a:rPr lang="en-US" altLang="zh-CN" sz="8800" b="1">
                    <a:solidFill>
                      <a:schemeClr val="tx1"/>
                    </a:solidFill>
                    <a:effectLst/>
                  </a:rPr>
                  <a:t>I</a:t>
                </a:r>
                <a:r>
                  <a:rPr lang="en-US" altLang="zh-CN" sz="11500" b="1">
                    <a:solidFill>
                      <a:schemeClr val="tx1"/>
                    </a:solidFill>
                    <a:effectLst/>
                  </a:rPr>
                  <a:t>na</a:t>
                </a:r>
              </a:p>
            </p:txBody>
          </p:sp>
          <p:pic>
            <p:nvPicPr>
              <p:cNvPr id="46" name="图片 45" descr="C:\Users\chen\Desktop\素材\台湾.png台湾"/>
              <p:cNvPicPr>
                <a:picLocks noChangeAspect="1"/>
              </p:cNvPicPr>
              <p:nvPr/>
            </p:nvPicPr>
            <p:blipFill>
              <a:blip r:embed="rId5" cstate="print"/>
              <a:srcRect l="38" r="38"/>
              <a:stretch>
                <a:fillRect/>
              </a:stretch>
            </p:blipFill>
            <p:spPr>
              <a:xfrm rot="840000">
                <a:off x="8983" y="912"/>
                <a:ext cx="1907" cy="1846"/>
              </a:xfrm>
              <a:prstGeom prst="rect">
                <a:avLst/>
              </a:prstGeom>
            </p:spPr>
          </p:pic>
          <p:sp>
            <p:nvSpPr>
              <p:cNvPr id="47" name="文本框 46"/>
              <p:cNvSpPr txBox="1"/>
              <p:nvPr/>
            </p:nvSpPr>
            <p:spPr>
              <a:xfrm>
                <a:off x="9770" y="1473"/>
                <a:ext cx="1411" cy="1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/>
                  <a:t>台湾</a:t>
                </a:r>
              </a:p>
            </p:txBody>
          </p:sp>
        </p:grpSp>
      </p:grpSp>
      <p:sp>
        <p:nvSpPr>
          <p:cNvPr id="48" name="圆角矩形标注 47"/>
          <p:cNvSpPr/>
          <p:nvPr/>
        </p:nvSpPr>
        <p:spPr>
          <a:xfrm>
            <a:off x="10283189" y="663575"/>
            <a:ext cx="1766571" cy="650875"/>
          </a:xfrm>
          <a:prstGeom prst="wedgeRoundRectCallout">
            <a:avLst>
              <a:gd name="adj1" fmla="val -61655"/>
              <a:gd name="adj2" fmla="val 28736"/>
              <a:gd name="adj3" fmla="val 16667"/>
            </a:avLst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分裂之痛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505621" y="-1218561"/>
            <a:ext cx="8049647" cy="7394347"/>
            <a:chOff x="-7004" y="-1280"/>
            <a:chExt cx="12677" cy="1164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824" y="-1280"/>
              <a:ext cx="11645" cy="1164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 rot="20460000">
              <a:off x="-7004" y="4300"/>
              <a:ext cx="12677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n w="12700">
                    <a:noFill/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祖国统一是历史发展的必然趋势</a:t>
              </a:r>
            </a:p>
          </p:txBody>
        </p:sp>
      </p:grpSp>
      <p:sp>
        <p:nvSpPr>
          <p:cNvPr id="2" name="上箭头标注 1"/>
          <p:cNvSpPr/>
          <p:nvPr/>
        </p:nvSpPr>
        <p:spPr>
          <a:xfrm>
            <a:off x="8186421" y="4775835"/>
            <a:ext cx="3863340" cy="1766570"/>
          </a:xfrm>
          <a:prstGeom prst="upArrowCallou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800" b="1"/>
              <a:t>港澳回归的意义：祖国</a:t>
            </a:r>
          </a:p>
          <a:p>
            <a:pPr algn="ctr">
              <a:lnSpc>
                <a:spcPct val="110000"/>
              </a:lnSpc>
            </a:pPr>
            <a:r>
              <a:rPr lang="zh-CN" altLang="en-US" sz="2800" b="1"/>
              <a:t>统一之路迈出重要一步</a:t>
            </a: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358931" y="162560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9941" y="1145540"/>
            <a:ext cx="4908551" cy="104028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思考：在祖国统一的历程中，港澳回归具有什么意义？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CB21372F-7A5E-40A1-AAC8-9450A03A3FE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7683" y="1419991"/>
            <a:ext cx="6072696" cy="442669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2" grpId="0" bldLvl="0" animBg="1"/>
      <p:bldP spid="13" grpId="0" bldLvl="0" animBg="1"/>
      <p:bldP spid="13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1544320" y="2724152"/>
            <a:ext cx="9102725" cy="1015365"/>
          </a:xfrm>
          <a:prstGeom prst="rect">
            <a:avLst/>
          </a:prstGeom>
          <a:noFill/>
        </p:spPr>
        <p:txBody>
          <a:bodyPr wrap="square" lIns="90000" tIns="46800" rIns="90000" bIns="46800" rtlCol="0" anchor="b"/>
          <a:lstStyle/>
          <a:p>
            <a:pPr algn="ctr"/>
            <a:endParaRPr lang="zh-CN" altLang="en-US" sz="6000" dirty="0">
              <a:latin typeface="+mn-ea"/>
            </a:endParaRPr>
          </a:p>
        </p:txBody>
      </p:sp>
      <p:pic>
        <p:nvPicPr>
          <p:cNvPr id="4" name="图片 3" descr="51miz-E902531-FC2749FC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53339" y="4443095"/>
            <a:ext cx="6504940" cy="2440940"/>
          </a:xfrm>
          <a:prstGeom prst="rect">
            <a:avLst/>
          </a:prstGeom>
        </p:spPr>
      </p:pic>
      <p:pic>
        <p:nvPicPr>
          <p:cNvPr id="8" name="图片 7" descr="51miz-E804654-C3DA094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75125" y="3583307"/>
            <a:ext cx="8763000" cy="4994275"/>
          </a:xfrm>
          <a:prstGeom prst="rect">
            <a:avLst/>
          </a:prstGeom>
        </p:spPr>
      </p:pic>
      <p:sp>
        <p:nvSpPr>
          <p:cNvPr id="2" name="下箭头标注 1"/>
          <p:cNvSpPr/>
          <p:nvPr/>
        </p:nvSpPr>
        <p:spPr>
          <a:xfrm>
            <a:off x="2818131" y="765177"/>
            <a:ext cx="2977515" cy="1958975"/>
          </a:xfrm>
          <a:prstGeom prst="downArrowCallou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3200" b="1">
                <a:sym typeface="+mn-ea"/>
              </a:rPr>
              <a:t>发展中的合作</a:t>
            </a:r>
            <a:endParaRPr lang="zh-CN" altLang="en-US" sz="3200" b="1"/>
          </a:p>
          <a:p>
            <a:pPr algn="ctr">
              <a:lnSpc>
                <a:spcPct val="110000"/>
              </a:lnSpc>
            </a:pPr>
            <a:r>
              <a:rPr lang="zh-CN" altLang="en-US" sz="3200" b="1">
                <a:sym typeface="+mn-ea"/>
              </a:rPr>
              <a:t>心灵上的融合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0056EE5-570D-43D7-A2C9-8C73E01170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24000"/>
                    </a14:imgEffect>
                    <a14:imgEffect>
                      <a14:colorTemperature colorTemp="6125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16436"/>
          </a:xfrm>
          <a:prstGeom prst="rect">
            <a:avLst/>
          </a:prstGeom>
        </p:spPr>
      </p:pic>
      <p:pic>
        <p:nvPicPr>
          <p:cNvPr id="18" name="Picture 2" descr="图片1">
            <a:extLst>
              <a:ext uri="{FF2B5EF4-FFF2-40B4-BE49-F238E27FC236}">
                <a16:creationId xmlns="" xmlns:a16="http://schemas.microsoft.com/office/drawing/2014/main" id="{7370FC5A-B774-48F8-B763-1C96744ED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7532"/>
          <a:stretch>
            <a:fillRect/>
          </a:stretch>
        </p:blipFill>
        <p:spPr bwMode="auto">
          <a:xfrm>
            <a:off x="1491815" y="1172567"/>
            <a:ext cx="2639036" cy="356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文本框 1">
            <a:extLst>
              <a:ext uri="{FF2B5EF4-FFF2-40B4-BE49-F238E27FC236}">
                <a16:creationId xmlns="" xmlns:a16="http://schemas.microsoft.com/office/drawing/2014/main" id="{A9FF359A-FD9A-4C18-B7BF-0F89D2121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350" y="4829176"/>
            <a:ext cx="3702589" cy="107721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世界著名杂志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财富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en-US" altLang="zh-CN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1995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r>
              <a:rPr lang="zh-CN" altLang="en-US" sz="3200" b="1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香港之死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3253" name="文本框 4">
            <a:extLst>
              <a:ext uri="{FF2B5EF4-FFF2-40B4-BE49-F238E27FC236}">
                <a16:creationId xmlns="" xmlns:a16="http://schemas.microsoft.com/office/drawing/2014/main" id="{E0EFD7EF-6FDA-4231-9F0A-3A4AED4F4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0604" y="1833692"/>
            <a:ext cx="5209944" cy="23698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</a:rPr>
              <a:t>2007</a:t>
            </a:r>
            <a:r>
              <a:rPr lang="zh-CN" altLang="en-US" sz="3600" b="1" dirty="0">
                <a:solidFill>
                  <a:srgbClr val="FF0000"/>
                </a:solidFill>
              </a:rPr>
              <a:t>年发文</a:t>
            </a:r>
            <a:r>
              <a:rPr lang="zh-CN" altLang="en-US" sz="2800" b="1" dirty="0"/>
              <a:t>：</a:t>
            </a:r>
          </a:p>
          <a:p>
            <a:pPr eaLnBrk="1" hangingPunct="1">
              <a:defRPr/>
            </a:pPr>
            <a:r>
              <a:rPr lang="en-US" altLang="zh-CN" sz="2800" b="1" dirty="0"/>
              <a:t>《OOPS！HONGKONG　IS HARDLY　DEAD》(</a:t>
            </a:r>
            <a:r>
              <a:rPr lang="en-US" altLang="zh-CN" sz="2800" b="1" dirty="0" err="1"/>
              <a:t>哎哟，香港根本死不了</a:t>
            </a:r>
            <a:r>
              <a:rPr lang="en-US" altLang="zh-CN" sz="2800" b="1" dirty="0"/>
              <a:t>)，“</a:t>
            </a:r>
            <a:r>
              <a:rPr lang="en-US" altLang="zh-CN" sz="2800" b="1" dirty="0" err="1"/>
              <a:t>啊，我们错了</a:t>
            </a:r>
            <a:r>
              <a:rPr lang="en-US" altLang="zh-CN" sz="2800" b="1" dirty="0"/>
              <a:t>！          </a:t>
            </a:r>
            <a:r>
              <a:rPr lang="en-US" altLang="zh-CN" sz="2800" b="1" dirty="0">
                <a:latin typeface="华文新魏" panose="020B0503020204020204" pitchFamily="2" charset="-122"/>
                <a:ea typeface="华文新魏" panose="020B0503020204020204" pitchFamily="2" charset="-122"/>
                <a:sym typeface="微软雅黑" panose="020B0503020204020204" pitchFamily="34" charset="-122"/>
              </a:rPr>
              <a:t>----《</a:t>
            </a:r>
            <a:r>
              <a:rPr lang="zh-CN" altLang="en-US" sz="2800" b="1" dirty="0">
                <a:latin typeface="华文新魏" panose="020B0503020204020204" pitchFamily="2" charset="-122"/>
                <a:ea typeface="华文新魏" panose="020B0503020204020204" pitchFamily="2" charset="-122"/>
                <a:sym typeface="微软雅黑" panose="020B0503020204020204" pitchFamily="34" charset="-122"/>
              </a:rPr>
              <a:t>财富</a:t>
            </a:r>
            <a:r>
              <a:rPr lang="en-US" altLang="zh-CN" sz="2800" b="1" dirty="0">
                <a:latin typeface="华文新魏" panose="020B0503020204020204" pitchFamily="2" charset="-122"/>
                <a:ea typeface="华文新魏" panose="020B0503020204020204" pitchFamily="2" charset="-122"/>
                <a:sym typeface="微软雅黑" panose="020B0503020204020204" pitchFamily="34" charset="-122"/>
              </a:rPr>
              <a:t>》</a:t>
            </a:r>
            <a:r>
              <a:rPr lang="zh-CN" altLang="zh-CN" sz="2800" b="1" dirty="0"/>
              <a:t>  </a:t>
            </a:r>
            <a:endParaRPr lang="zh-CN" altLang="en-US" sz="2800" b="1" dirty="0"/>
          </a:p>
        </p:txBody>
      </p:sp>
      <p:sp>
        <p:nvSpPr>
          <p:cNvPr id="2" name="文本框 2">
            <a:extLst>
              <a:ext uri="{FF2B5EF4-FFF2-40B4-BE49-F238E27FC236}">
                <a16:creationId xmlns="" xmlns:a16="http://schemas.microsoft.com/office/drawing/2014/main" id="{8801A9B5-F00A-41B7-AD4E-6494F3C02522}"/>
              </a:ext>
            </a:extLst>
          </p:cNvPr>
          <p:cNvSpPr txBox="1"/>
          <p:nvPr/>
        </p:nvSpPr>
        <p:spPr>
          <a:xfrm>
            <a:off x="5060604" y="4372428"/>
            <a:ext cx="6860152" cy="1815882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noProof="1">
                <a:ea typeface="宋体" panose="02010600030101010101" pitchFamily="2" charset="-122"/>
              </a:rPr>
              <a:t>小组讨论：</a:t>
            </a:r>
          </a:p>
          <a:p>
            <a:pPr eaLnBrk="1" hangingPunct="1">
              <a:defRPr/>
            </a:pPr>
            <a:r>
              <a:rPr lang="en-US" altLang="zh-CN" sz="2800" b="1" noProof="1">
                <a:ea typeface="宋体" panose="02010600030101010101" pitchFamily="2" charset="-122"/>
              </a:rPr>
              <a:t>1.《</a:t>
            </a:r>
            <a:r>
              <a:rPr lang="zh-CN" altLang="en-US" sz="2800" b="1" noProof="1">
                <a:ea typeface="宋体" panose="02010600030101010101" pitchFamily="2" charset="-122"/>
              </a:rPr>
              <a:t>财富</a:t>
            </a:r>
            <a:r>
              <a:rPr lang="en-US" altLang="zh-CN" sz="2800" b="1" noProof="1">
                <a:ea typeface="宋体" panose="02010600030101010101" pitchFamily="2" charset="-122"/>
              </a:rPr>
              <a:t>》</a:t>
            </a:r>
            <a:r>
              <a:rPr lang="zh-CN" altLang="en-US" sz="2800" b="1" noProof="1">
                <a:ea typeface="宋体" panose="02010600030101010101" pitchFamily="2" charset="-122"/>
              </a:rPr>
              <a:t>杂志的报道前后发生什么变化</a:t>
            </a:r>
            <a:r>
              <a:rPr lang="en-US" altLang="zh-CN" sz="2800" b="1" noProof="1">
                <a:ea typeface="宋体" panose="02010600030101010101" pitchFamily="2" charset="-122"/>
              </a:rPr>
              <a:t>?</a:t>
            </a:r>
          </a:p>
          <a:p>
            <a:pPr eaLnBrk="1" hangingPunct="1">
              <a:defRPr/>
            </a:pPr>
            <a:r>
              <a:rPr lang="en-US" altLang="zh-CN" sz="2800" b="1" noProof="1">
                <a:ea typeface="宋体" panose="02010600030101010101" pitchFamily="2" charset="-122"/>
              </a:rPr>
              <a:t>2.</a:t>
            </a:r>
            <a:r>
              <a:rPr lang="zh-CN" altLang="en-US" sz="2800" b="1" noProof="1">
                <a:ea typeface="宋体" panose="02010600030101010101" pitchFamily="2" charset="-122"/>
              </a:rPr>
              <a:t>为什么会发生这样的变化？</a:t>
            </a:r>
            <a:endParaRPr lang="en-US" altLang="zh-CN" sz="2800" b="1" noProof="1">
              <a:ea typeface="宋体" panose="02010600030101010101" pitchFamily="2" charset="-122"/>
            </a:endParaRPr>
          </a:p>
          <a:p>
            <a:pPr eaLnBrk="1" hangingPunct="1">
              <a:defRPr/>
            </a:pPr>
            <a:r>
              <a:rPr lang="en-US" altLang="zh-CN" sz="2800" b="1" noProof="1">
                <a:ea typeface="宋体" panose="02010600030101010101" pitchFamily="2" charset="-122"/>
              </a:rPr>
              <a:t>3.</a:t>
            </a:r>
            <a:r>
              <a:rPr lang="zh-CN" altLang="en-US" sz="2800" b="1" noProof="1">
                <a:ea typeface="宋体" panose="02010600030101010101" pitchFamily="2" charset="-122"/>
              </a:rPr>
              <a:t> 这一变化说明了什么？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6BB01FB-F647-4A10-92E3-83D38A764E8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1342" y="193675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89229E5-2A83-4979-8566-C2B008A889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24000"/>
                    </a14:imgEffect>
                    <a14:imgEffect>
                      <a14:colorTemperature colorTemp="6125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16436"/>
          </a:xfrm>
          <a:prstGeom prst="rect">
            <a:avLst/>
          </a:prstGeom>
        </p:spPr>
      </p:pic>
      <p:sp>
        <p:nvSpPr>
          <p:cNvPr id="56322" name="文本框 2">
            <a:extLst>
              <a:ext uri="{FF2B5EF4-FFF2-40B4-BE49-F238E27FC236}">
                <a16:creationId xmlns="" xmlns:a16="http://schemas.microsoft.com/office/drawing/2014/main" id="{157AD25D-4B9A-447A-97DB-9721562E5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341" y="1251263"/>
            <a:ext cx="8185151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u="sng" dirty="0"/>
              <a:t>标题</a:t>
            </a:r>
            <a:r>
              <a:rPr lang="en-US" altLang="zh-CN" sz="3600" b="1" u="sng" dirty="0"/>
              <a:t>:</a:t>
            </a:r>
            <a:r>
              <a:rPr lang="zh-CN" altLang="en-US" sz="3600" b="1" u="sng" dirty="0"/>
              <a:t>数说香港回归</a:t>
            </a:r>
            <a:r>
              <a:rPr lang="en-US" altLang="zh-CN" sz="3600" b="1" u="sng" dirty="0"/>
              <a:t>20</a:t>
            </a:r>
            <a:r>
              <a:rPr lang="zh-CN" altLang="en-US" sz="3600" b="1" u="sng" dirty="0"/>
              <a:t>周年</a:t>
            </a:r>
            <a:endParaRPr lang="zh-CN" altLang="en-US" sz="3600" b="1" u="sng" dirty="0">
              <a:solidFill>
                <a:srgbClr val="FF0000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id="{DCDD8940-A66E-4913-AF00-B2674FA0C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4904792"/>
              </p:ext>
            </p:extLst>
          </p:nvPr>
        </p:nvGraphicFramePr>
        <p:xfrm>
          <a:off x="478175" y="2259802"/>
          <a:ext cx="10905689" cy="25484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17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32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154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890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9620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8475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zh-CN" sz="2800" kern="0" dirty="0">
                          <a:solidFill>
                            <a:schemeClr val="tx1"/>
                          </a:solidFill>
                          <a:effectLst/>
                        </a:rPr>
                        <a:t>香港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zh-CN" sz="2800" kern="0" dirty="0">
                          <a:solidFill>
                            <a:schemeClr val="tx1"/>
                          </a:solidFill>
                          <a:effectLst/>
                        </a:rPr>
                        <a:t>生产总值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zh-CN" sz="2800" kern="0" dirty="0">
                          <a:solidFill>
                            <a:schemeClr val="tx1"/>
                          </a:solidFill>
                          <a:effectLst/>
                        </a:rPr>
                        <a:t>人均</a:t>
                      </a:r>
                      <a:r>
                        <a:rPr lang="en-US" sz="2800" kern="0" dirty="0">
                          <a:solidFill>
                            <a:schemeClr val="tx1"/>
                          </a:solidFill>
                          <a:effectLst/>
                        </a:rPr>
                        <a:t>GDP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zh-CN" altLang="en-US" sz="2800" kern="0" dirty="0">
                          <a:solidFill>
                            <a:schemeClr val="tx1"/>
                          </a:solidFill>
                          <a:effectLst/>
                        </a:rPr>
                        <a:t>财政储备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zh-CN" sz="2800" kern="0" dirty="0">
                          <a:solidFill>
                            <a:schemeClr val="tx1"/>
                          </a:solidFill>
                          <a:effectLst/>
                        </a:rPr>
                        <a:t>世界交易排位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475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en-US" sz="2800" kern="0" dirty="0">
                          <a:solidFill>
                            <a:schemeClr val="tx1"/>
                          </a:solidFill>
                          <a:effectLst/>
                        </a:rPr>
                        <a:t>1997</a:t>
                      </a:r>
                      <a:r>
                        <a:rPr lang="zh-CN" sz="2800" kern="0" dirty="0">
                          <a:solidFill>
                            <a:schemeClr val="tx1"/>
                          </a:solidFill>
                          <a:effectLst/>
                        </a:rPr>
                        <a:t>年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en-US" sz="2800" b="1" kern="0" dirty="0">
                          <a:effectLst/>
                        </a:rPr>
                        <a:t>1.3650</a:t>
                      </a:r>
                      <a:r>
                        <a:rPr lang="zh-CN" sz="2800" b="1" kern="0" dirty="0">
                          <a:effectLst/>
                        </a:rPr>
                        <a:t>亿港元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en-US" sz="2800" b="1" kern="0" dirty="0">
                          <a:effectLst/>
                        </a:rPr>
                        <a:t>2.70</a:t>
                      </a:r>
                      <a:r>
                        <a:rPr lang="zh-CN" sz="2800" b="1" kern="0" dirty="0">
                          <a:effectLst/>
                        </a:rPr>
                        <a:t>万美元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zh-CN" altLang="en-US" sz="2800" b="1" kern="0" dirty="0">
                          <a:effectLst/>
                        </a:rPr>
                        <a:t>少于</a:t>
                      </a:r>
                      <a:r>
                        <a:rPr lang="en-US" altLang="zh-CN" sz="2800" b="1" kern="0" dirty="0">
                          <a:effectLst/>
                        </a:rPr>
                        <a:t>500</a:t>
                      </a:r>
                      <a:r>
                        <a:rPr lang="zh-CN" sz="2800" b="1" kern="0" dirty="0">
                          <a:effectLst/>
                        </a:rPr>
                        <a:t>亿港元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zh-CN" sz="2800" b="1" kern="0" dirty="0">
                          <a:effectLst/>
                        </a:rPr>
                        <a:t>世界第</a:t>
                      </a:r>
                      <a:r>
                        <a:rPr lang="en-US" sz="2800" b="1" kern="0" dirty="0">
                          <a:effectLst/>
                        </a:rPr>
                        <a:t>9</a:t>
                      </a:r>
                      <a:r>
                        <a:rPr lang="zh-CN" sz="2800" b="1" kern="0" dirty="0">
                          <a:effectLst/>
                        </a:rPr>
                        <a:t>位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475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en-US" altLang="zh-CN" sz="2800" kern="0" dirty="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r>
                        <a:rPr lang="zh-CN" altLang="en-US" sz="2800" kern="0" dirty="0">
                          <a:solidFill>
                            <a:schemeClr val="tx1"/>
                          </a:solidFill>
                          <a:effectLst/>
                        </a:rPr>
                        <a:t>年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en-US" altLang="zh-CN" sz="28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</a:t>
                      </a:r>
                      <a:r>
                        <a:rPr lang="zh-CN" altLang="en-US" sz="28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亿港元</a:t>
                      </a: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en-US" altLang="zh-CN" sz="2800" b="1" kern="0" dirty="0">
                          <a:effectLst/>
                        </a:rPr>
                        <a:t>4.3</a:t>
                      </a:r>
                      <a:r>
                        <a:rPr lang="zh-CN" sz="2800" b="1" kern="0" dirty="0">
                          <a:effectLst/>
                        </a:rPr>
                        <a:t>万美元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en-US" altLang="zh-CN" sz="2800" b="1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10000</a:t>
                      </a:r>
                      <a:r>
                        <a:rPr lang="zh-CN" altLang="en-US" sz="2800" b="1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亿港元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3400" algn="l"/>
                        </a:tabLst>
                      </a:pPr>
                      <a:r>
                        <a:rPr lang="zh-CN" sz="2800" b="1" kern="0" dirty="0">
                          <a:effectLst/>
                        </a:rPr>
                        <a:t>世界第</a:t>
                      </a:r>
                      <a:r>
                        <a:rPr lang="en-US" altLang="zh-CN" sz="2800" b="1" kern="0" dirty="0">
                          <a:effectLst/>
                        </a:rPr>
                        <a:t>3</a:t>
                      </a:r>
                      <a:r>
                        <a:rPr lang="zh-CN" sz="2800" b="1" kern="0" dirty="0">
                          <a:effectLst/>
                        </a:rPr>
                        <a:t>位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6351" name="矩形 2">
            <a:extLst>
              <a:ext uri="{FF2B5EF4-FFF2-40B4-BE49-F238E27FC236}">
                <a16:creationId xmlns="" xmlns:a16="http://schemas.microsoft.com/office/drawing/2014/main" id="{14312F3B-8229-43BE-B43C-64D24FA871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4151" y="5081938"/>
            <a:ext cx="5469767" cy="1077218"/>
          </a:xfrm>
          <a:prstGeom prst="rect">
            <a:avLst/>
          </a:prstGeom>
          <a:noFill/>
          <a:ln w="50800">
            <a:solidFill>
              <a:schemeClr val="accent1">
                <a:alpha val="9607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noProof="1"/>
              <a:t>2.</a:t>
            </a:r>
            <a:r>
              <a:rPr lang="zh-CN" altLang="en-US" sz="3200" b="1" noProof="1"/>
              <a:t>为什么会发生这样的变化？</a:t>
            </a:r>
            <a:endParaRPr lang="en-US" altLang="zh-CN" sz="3200" b="1" noProof="1"/>
          </a:p>
          <a:p>
            <a:r>
              <a:rPr lang="zh-CN" altLang="zh-CN" sz="3200" b="1" noProof="1"/>
              <a:t>3.</a:t>
            </a:r>
            <a:r>
              <a:rPr lang="zh-CN" altLang="en-US" sz="3200" b="1" noProof="1"/>
              <a:t> 这一变化说明了什么？</a:t>
            </a:r>
            <a:endParaRPr lang="zh-CN" altLang="en-US" sz="32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D00E070-19D8-4ADC-8AAC-1032CF1C3FA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1342" y="193675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8C43D05A-C5AF-4F9C-B370-62E83E2B20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24000"/>
                    </a14:imgEffect>
                    <a14:imgEffect>
                      <a14:colorTemperature colorTemp="6125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89"/>
            <a:ext cx="12192000" cy="6816436"/>
          </a:xfrm>
          <a:prstGeom prst="rect">
            <a:avLst/>
          </a:prstGeom>
        </p:spPr>
      </p:pic>
      <p:sp>
        <p:nvSpPr>
          <p:cNvPr id="16" name="矩形: 单圆角 15"/>
          <p:cNvSpPr/>
          <p:nvPr>
            <p:custDataLst>
              <p:tags r:id="rId2"/>
            </p:custDataLst>
          </p:nvPr>
        </p:nvSpPr>
        <p:spPr>
          <a:xfrm>
            <a:off x="11811002" y="4078517"/>
            <a:ext cx="159639" cy="2779485"/>
          </a:xfrm>
          <a:prstGeom prst="round1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728345" y="1595755"/>
            <a:ext cx="4748531" cy="50419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2060"/>
                </a:solidFill>
                <a:cs typeface="+mj-cs"/>
              </a:rPr>
              <a:t>澳门</a:t>
            </a:r>
            <a:r>
              <a:rPr lang="zh-CN" altLang="en-US" sz="2800" b="1" dirty="0">
                <a:solidFill>
                  <a:srgbClr val="FF0000"/>
                </a:solidFill>
                <a:cs typeface="+mj-cs"/>
              </a:rPr>
              <a:t>回归见证者说</a:t>
            </a:r>
            <a:r>
              <a:rPr lang="en-US" altLang="zh-CN" sz="2800" b="1" dirty="0">
                <a:solidFill>
                  <a:srgbClr val="FF0000"/>
                </a:solidFill>
                <a:cs typeface="+mj-cs"/>
              </a:rPr>
              <a:t>——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4749" y="924187"/>
            <a:ext cx="11045825" cy="694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28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思考：</a:t>
            </a:r>
            <a:r>
              <a:rPr lang="zh-CN" sz="2800" b="1" dirty="0">
                <a:solidFill>
                  <a:srgbClr val="002060"/>
                </a:solidFill>
                <a:latin typeface="+mn-ea"/>
              </a:rPr>
              <a:t>一国两制为什么会获得港澳同胞的支持？</a:t>
            </a:r>
            <a:endParaRPr lang="zh-CN" altLang="en-US" sz="2800" b="1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06252" y="1555405"/>
            <a:ext cx="7345045" cy="44135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/>
              <a:t>         </a:t>
            </a:r>
            <a:r>
              <a:rPr lang="zh-CN" altLang="en-US" sz="2800" dirty="0"/>
              <a:t>澳门的经济总量从原来1999年的1025亿增长到2018年的5400亿，翻了5.2倍，经济有很大飞跃。澳门老百姓感受到了幸福感，65岁以上的居民可以享受到免费的医疗。此外，在孩子的服务、养老保障、居住环境的改善等方面，政府做了大量的工作。</a:t>
            </a:r>
          </a:p>
          <a:p>
            <a:pPr algn="r">
              <a:lnSpc>
                <a:spcPct val="130000"/>
              </a:lnSpc>
            </a:pPr>
            <a:r>
              <a:rPr lang="en-US" altLang="zh-CN" sz="2400" dirty="0"/>
              <a:t>——2019</a:t>
            </a:r>
            <a:r>
              <a:rPr lang="zh-CN" altLang="en-US" sz="2400" dirty="0"/>
              <a:t>年澳门政协委员答记者问</a:t>
            </a:r>
          </a:p>
          <a:p>
            <a:pPr algn="r">
              <a:lnSpc>
                <a:spcPct val="130000"/>
              </a:lnSpc>
            </a:pPr>
            <a:endParaRPr lang="zh-CN" altLang="en-US" sz="24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50595" y="2190752"/>
            <a:ext cx="2724151" cy="275272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50596" y="5034281"/>
            <a:ext cx="2828925" cy="1040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70C0"/>
                </a:solidFill>
                <a:sym typeface="+mn-ea"/>
              </a:rPr>
              <a:t>澳门金海集团</a:t>
            </a: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70C0"/>
                </a:solidFill>
                <a:sym typeface="+mn-ea"/>
              </a:rPr>
              <a:t>董事长梁华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999865" y="5034280"/>
            <a:ext cx="5246371" cy="1214120"/>
          </a:xfrm>
          <a:prstGeom prst="roundRect">
            <a:avLst/>
          </a:prstGeom>
          <a:solidFill>
            <a:srgbClr val="C00000"/>
          </a:solidFill>
          <a:ln w="53975" cmpd="dbl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政府保障港澳经济发展，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港澳人民生活水平提高</a:t>
            </a: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561342" y="193675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883945EC-A340-4738-9BD7-4D0714C703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24000"/>
                    </a14:imgEffect>
                    <a14:imgEffect>
                      <a14:colorTemperature colorTemp="6125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16436"/>
          </a:xfrm>
          <a:prstGeom prst="rect">
            <a:avLst/>
          </a:prstGeom>
        </p:spPr>
      </p:pic>
      <p:sp>
        <p:nvSpPr>
          <p:cNvPr id="16" name="矩形: 单圆角 15"/>
          <p:cNvSpPr/>
          <p:nvPr>
            <p:custDataLst>
              <p:tags r:id="rId2"/>
            </p:custDataLst>
          </p:nvPr>
        </p:nvSpPr>
        <p:spPr>
          <a:xfrm>
            <a:off x="11811002" y="4078517"/>
            <a:ext cx="159639" cy="2779485"/>
          </a:xfrm>
          <a:prstGeom prst="round1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561341" y="1338946"/>
            <a:ext cx="6487795" cy="50419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cs typeface="+mj-cs"/>
              </a:rPr>
              <a:t>香港</a:t>
            </a:r>
            <a:r>
              <a:rPr lang="zh-CN" altLang="en-US" sz="2800" b="1" dirty="0">
                <a:solidFill>
                  <a:srgbClr val="FF0000"/>
                </a:solidFill>
                <a:cs typeface="+mj-cs"/>
              </a:rPr>
              <a:t>回归见证者说</a:t>
            </a:r>
            <a:r>
              <a:rPr lang="en-US" altLang="zh-CN" sz="2800" b="1" dirty="0">
                <a:solidFill>
                  <a:srgbClr val="FF0000"/>
                </a:solidFill>
                <a:cs typeface="+mj-cs"/>
              </a:rPr>
              <a:t>——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67361" y="748032"/>
            <a:ext cx="11045825" cy="694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2800" b="1">
                <a:solidFill>
                  <a:schemeClr val="accent5">
                    <a:lumMod val="50000"/>
                  </a:schemeClr>
                </a:solidFill>
                <a:latin typeface="+mn-ea"/>
              </a:rPr>
              <a:t>思考：</a:t>
            </a:r>
            <a:r>
              <a:rPr lang="zh-CN" sz="2800" b="1">
                <a:solidFill>
                  <a:srgbClr val="002060"/>
                </a:solidFill>
                <a:latin typeface="+mn-ea"/>
              </a:rPr>
              <a:t>一国两制为什么会获得港澳同胞的支持？</a:t>
            </a:r>
            <a:endParaRPr lang="zh-CN" altLang="en-US" sz="2800" b="1">
              <a:solidFill>
                <a:srgbClr val="002060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8015" y="2598682"/>
            <a:ext cx="7139940" cy="34532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/>
              <a:t>       </a:t>
            </a:r>
            <a:r>
              <a:rPr lang="zh-CN" altLang="en-US" sz="2400" dirty="0">
                <a:latin typeface="+mn-ea"/>
                <a:cs typeface="+mn-ea"/>
              </a:rPr>
              <a:t>从</a:t>
            </a:r>
            <a:r>
              <a:rPr sz="2400" dirty="0">
                <a:latin typeface="+mn-ea"/>
                <a:cs typeface="+mn-ea"/>
              </a:rPr>
              <a:t>那天起，我们</a:t>
            </a:r>
            <a:r>
              <a:rPr lang="en-US" sz="2400" dirty="0">
                <a:latin typeface="+mn-ea"/>
                <a:cs typeface="+mn-ea"/>
              </a:rPr>
              <a:t>“</a:t>
            </a:r>
            <a:r>
              <a:rPr sz="2400" dirty="0">
                <a:latin typeface="+mn-ea"/>
                <a:cs typeface="+mn-ea"/>
              </a:rPr>
              <a:t>港人治港”了。当年中央完全可以直接派解放军来香港，实施内地法律和制度。如果真是这样，香港也不能有异议，因为国家有主权。但中央考虑到香港的历史和现实情况，设立香港特区，授权香港高度自治</a:t>
            </a:r>
            <a:r>
              <a:rPr lang="en-US" sz="2400" dirty="0">
                <a:latin typeface="+mn-ea"/>
                <a:cs typeface="+mn-ea"/>
              </a:rPr>
              <a:t>……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回归后香港人的自由和人权受到保护，这是大家公认的。</a:t>
            </a:r>
          </a:p>
          <a:p>
            <a:pPr algn="r">
              <a:lnSpc>
                <a:spcPct val="130000"/>
              </a:lnSpc>
            </a:pPr>
            <a:r>
              <a:rPr lang="en-US" altLang="zh-CN" sz="2000" dirty="0"/>
              <a:t>——</a:t>
            </a:r>
            <a:r>
              <a:rPr lang="zh-CN" altLang="en-US" sz="2000" dirty="0"/>
              <a:t>香港回归</a:t>
            </a:r>
            <a:r>
              <a:rPr lang="en-US" altLang="zh-CN" sz="2000" dirty="0"/>
              <a:t>20</a:t>
            </a:r>
            <a:r>
              <a:rPr lang="zh-CN" altLang="en-US" sz="2000" dirty="0"/>
              <a:t>周年凤凰卫视专访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/>
          <a:srcRect l="11160" r="11471"/>
          <a:stretch>
            <a:fillRect/>
          </a:stretch>
        </p:blipFill>
        <p:spPr>
          <a:xfrm>
            <a:off x="7867017" y="2032637"/>
            <a:ext cx="3477895" cy="252920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628015" y="1282433"/>
            <a:ext cx="5415280" cy="1391285"/>
          </a:xfrm>
          <a:prstGeom prst="roundRect">
            <a:avLst/>
          </a:prstGeom>
          <a:solidFill>
            <a:srgbClr val="C00000"/>
          </a:solidFill>
          <a:ln w="53975" cmpd="dbl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尊重港澳历史与现实，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维护了港澳社会稳定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051166" y="4636772"/>
            <a:ext cx="3477260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+mn-ea"/>
                <a:sym typeface="+mn-ea"/>
              </a:rPr>
              <a:t>香港特区首任律政司司长梁爱诗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86FC6D12-9E98-4F0D-B06C-59C57BBC4AE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61342" y="193675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768F00E1-432E-483A-ABF0-0FA73C3108C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sharpenSoften amount="24000"/>
                    </a14:imgEffect>
                    <a14:imgEffect>
                      <a14:colorTemperature colorTemp="6125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16436"/>
          </a:xfrm>
          <a:prstGeom prst="rect">
            <a:avLst/>
          </a:prstGeom>
        </p:spPr>
      </p:pic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7021831" y="2321562"/>
            <a:ext cx="3800475" cy="27158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单圆角 17"/>
          <p:cNvSpPr/>
          <p:nvPr>
            <p:custDataLst>
              <p:tags r:id="rId3"/>
            </p:custDataLst>
          </p:nvPr>
        </p:nvSpPr>
        <p:spPr>
          <a:xfrm>
            <a:off x="7022466" y="2863850"/>
            <a:ext cx="5111751" cy="1291590"/>
          </a:xfrm>
          <a:prstGeom prst="round1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1279368" y="2093821"/>
            <a:ext cx="1857829" cy="0"/>
          </a:xfrm>
          <a:prstGeom prst="line">
            <a:avLst/>
          </a:prstGeom>
          <a:ln w="349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3944176" y="4271946"/>
            <a:ext cx="1857829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单圆角 15"/>
          <p:cNvSpPr/>
          <p:nvPr>
            <p:custDataLst>
              <p:tags r:id="rId6"/>
            </p:custDataLst>
          </p:nvPr>
        </p:nvSpPr>
        <p:spPr>
          <a:xfrm>
            <a:off x="11074402" y="4078517"/>
            <a:ext cx="159639" cy="2779485"/>
          </a:xfrm>
          <a:prstGeom prst="round1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64705" y="2253563"/>
            <a:ext cx="6343015" cy="134366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zh-CN"/>
            </a:defPPr>
            <a:lvl1pPr marR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  <a:defRPr b="0" i="0" u="none" strike="noStrike" cap="none">
                <a:ea typeface="Montserrat" panose="02000505000000020004"/>
                <a:cs typeface="Arial" panose="020B0604020202020204" pitchFamily="34" charset="0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000" dirty="0">
                <a:ea typeface="+mn-ea"/>
                <a:cs typeface="+mn-cs"/>
              </a:rPr>
              <a:t>   </a:t>
            </a:r>
            <a:r>
              <a:rPr lang="en-US" altLang="zh-CN" sz="2400" dirty="0">
                <a:ea typeface="+mn-ea"/>
                <a:cs typeface="+mn-cs"/>
              </a:rPr>
              <a:t>   </a:t>
            </a:r>
            <a:r>
              <a:rPr sz="2400" dirty="0">
                <a:ea typeface="+mn-ea"/>
                <a:cs typeface="+mn-cs"/>
              </a:rPr>
              <a:t>香港回归祖国20年来，“一国两制”在香港有着成功的实践，香港对“一国两制”的</a:t>
            </a:r>
            <a:r>
              <a:rPr sz="2400" b="1" dirty="0">
                <a:solidFill>
                  <a:srgbClr val="FF0000"/>
                </a:solidFill>
                <a:ea typeface="+mn-ea"/>
                <a:cs typeface="+mn-cs"/>
              </a:rPr>
              <a:t>信心不会改变</a:t>
            </a:r>
            <a:r>
              <a:rPr sz="2400" dirty="0">
                <a:ea typeface="+mn-ea"/>
                <a:cs typeface="+mn-cs"/>
              </a:rPr>
              <a:t>。</a:t>
            </a:r>
            <a:endParaRPr lang="zh-CN" altLang="en-US" sz="2400" dirty="0">
              <a:ea typeface="+mn-ea"/>
              <a:cs typeface="+mn-cs"/>
            </a:endParaRPr>
          </a:p>
        </p:txBody>
      </p:sp>
      <p:pic>
        <p:nvPicPr>
          <p:cNvPr id="66562" name="Picture 4" descr="http://news.youth.cn/jsxw/201704/W020170412228436836722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343775" y="2321562"/>
            <a:ext cx="3890011" cy="2715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6" name="矩形 10"/>
          <p:cNvSpPr/>
          <p:nvPr/>
        </p:nvSpPr>
        <p:spPr>
          <a:xfrm>
            <a:off x="6024245" y="5037457"/>
            <a:ext cx="5271771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香港特区第五任行政长官</a:t>
            </a:r>
            <a:endParaRPr lang="en-US" altLang="zh-CN" sz="2800" b="1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林郑月娥</a:t>
            </a:r>
          </a:p>
        </p:txBody>
      </p:sp>
      <p:sp>
        <p:nvSpPr>
          <p:cNvPr id="13" name="圆角矩形 12"/>
          <p:cNvSpPr/>
          <p:nvPr/>
        </p:nvSpPr>
        <p:spPr>
          <a:xfrm rot="21000000">
            <a:off x="6898006" y="1389380"/>
            <a:ext cx="1186815" cy="1003300"/>
          </a:xfrm>
          <a:prstGeom prst="roundRect">
            <a:avLst/>
          </a:prstGeom>
          <a:solidFill>
            <a:schemeClr val="bg1"/>
          </a:solidFill>
          <a:ln w="53975" cmpd="dbl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制度</a:t>
            </a: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自信</a:t>
            </a: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561342" y="281305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latin typeface="+mj-lt"/>
              <a:ea typeface="+mj-ea"/>
              <a:cs typeface="+mj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230F8F56-5732-49E7-A5E2-A90E7A0D1DAC}"/>
              </a:ext>
            </a:extLst>
          </p:cNvPr>
          <p:cNvSpPr/>
          <p:nvPr/>
        </p:nvSpPr>
        <p:spPr>
          <a:xfrm rot="21253193">
            <a:off x="1336050" y="3307128"/>
            <a:ext cx="8931909" cy="25545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实践证明：</a:t>
            </a:r>
            <a:endParaRPr lang="en-US" altLang="zh-CN" sz="4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  <a:p>
            <a:pPr>
              <a:defRPr/>
            </a:pPr>
            <a:r>
              <a:rPr lang="zh-CN" altLang="en-US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“一国两制”促进香港持续发展繁荣，推动祖国统一大业发展，为台湾的未来提供示范。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563CD68-0249-479A-9149-0DCFCF4EFE4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61342" y="193675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189CCDD3-4196-43F2-95F0-7B74321FBF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24000"/>
                    </a14:imgEffect>
                    <a14:imgEffect>
                      <a14:colorTemperature colorTemp="6125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82"/>
            <a:ext cx="12192000" cy="681643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41419" y="813303"/>
            <a:ext cx="6134735" cy="5772785"/>
            <a:chOff x="9378" y="1294"/>
            <a:chExt cx="9661" cy="9091"/>
          </a:xfrm>
        </p:grpSpPr>
        <p:sp>
          <p:nvSpPr>
            <p:cNvPr id="3" name="文本框 2"/>
            <p:cNvSpPr txBox="1"/>
            <p:nvPr/>
          </p:nvSpPr>
          <p:spPr>
            <a:xfrm>
              <a:off x="9378" y="1294"/>
              <a:ext cx="6774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>
                <a:lnSpc>
                  <a:spcPct val="140000"/>
                </a:lnSpc>
              </a:pPr>
              <a:r>
                <a:rPr lang="zh-CN" sz="3200" b="1" dirty="0">
                  <a:solidFill>
                    <a:srgbClr val="0070C0"/>
                  </a:solidFill>
                  <a:latin typeface="+mn-ea"/>
                  <a:cs typeface="+mn-ea"/>
                </a:rPr>
                <a:t>我们将共享荣誉</a:t>
              </a:r>
              <a:r>
                <a:rPr lang="en-US" altLang="zh-CN" sz="3200" b="1" dirty="0">
                  <a:solidFill>
                    <a:srgbClr val="0070C0"/>
                  </a:solidFill>
                  <a:latin typeface="+mn-ea"/>
                  <a:cs typeface="+mn-ea"/>
                </a:rPr>
                <a:t>……</a:t>
              </a:r>
            </a:p>
          </p:txBody>
        </p:sp>
        <p:pic>
          <p:nvPicPr>
            <p:cNvPr id="41" name="图片 41" descr="u=3386333022,1786943938&amp;fm=26&amp;gp=0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83" y="2361"/>
              <a:ext cx="9356" cy="6644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1055" y="8882"/>
              <a:ext cx="6774" cy="150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sz="2800"/>
                <a:t>粤港澳</a:t>
              </a:r>
              <a:r>
                <a:rPr lang="zh-CN" sz="2800"/>
                <a:t>共建</a:t>
              </a:r>
              <a:r>
                <a:rPr sz="2800"/>
                <a:t>大湾区将成为</a:t>
              </a:r>
            </a:p>
            <a:p>
              <a:pPr algn="ctr"/>
              <a:r>
                <a:rPr sz="2800" b="1">
                  <a:solidFill>
                    <a:srgbClr val="FF0000"/>
                  </a:solidFill>
                </a:rPr>
                <a:t>全球第一湾区</a:t>
              </a:r>
            </a:p>
          </p:txBody>
        </p:sp>
      </p:grpSp>
      <p:sp>
        <p:nvSpPr>
          <p:cNvPr id="14" name="圆角矩形 13"/>
          <p:cNvSpPr/>
          <p:nvPr/>
        </p:nvSpPr>
        <p:spPr>
          <a:xfrm rot="21000000">
            <a:off x="5591809" y="728555"/>
            <a:ext cx="1395731" cy="1111885"/>
          </a:xfrm>
          <a:prstGeom prst="roundRect">
            <a:avLst/>
          </a:prstGeom>
          <a:solidFill>
            <a:schemeClr val="bg1"/>
          </a:solidFill>
          <a:ln w="53975" cmpd="dbl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合作共赢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AB9E52F-F5B1-4B51-B12E-FB0052A5A24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43866" y="132570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  <p:sp>
        <p:nvSpPr>
          <p:cNvPr id="15" name="文本框 1">
            <a:extLst>
              <a:ext uri="{FF2B5EF4-FFF2-40B4-BE49-F238E27FC236}">
                <a16:creationId xmlns="" xmlns:a16="http://schemas.microsoft.com/office/drawing/2014/main" id="{0F1BAFB8-2334-4690-8355-C3D8504F3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8415" y="1116716"/>
            <a:ext cx="452691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2019</a:t>
            </a:r>
            <a:r>
              <a:rPr lang="zh-CN" altLang="en-US" sz="2800" b="1" dirty="0"/>
              <a:t>年全国两会强调</a:t>
            </a:r>
            <a:r>
              <a:rPr lang="en-US" altLang="zh-CN" sz="2800" b="1" dirty="0"/>
              <a:t>:</a:t>
            </a:r>
          </a:p>
          <a:p>
            <a:pPr eaLnBrk="1" hangingPunct="1"/>
            <a:r>
              <a:rPr lang="zh-CN" altLang="en-US" sz="2800" b="1" dirty="0"/>
              <a:t>全面准确贯彻</a:t>
            </a:r>
            <a:r>
              <a:rPr lang="zh-CN" altLang="en-US" sz="2800" b="1" dirty="0">
                <a:solidFill>
                  <a:srgbClr val="FF0000"/>
                </a:solidFill>
              </a:rPr>
              <a:t>“一国两制”、“港人治港”、“澳人治澳”、</a:t>
            </a:r>
            <a:r>
              <a:rPr lang="zh-CN" altLang="en-US" sz="2800" b="1" dirty="0"/>
              <a:t>高度自治的方针</a:t>
            </a:r>
            <a:r>
              <a:rPr lang="en-US" altLang="zh-CN" sz="2800" b="1" dirty="0"/>
              <a:t>……</a:t>
            </a:r>
            <a:r>
              <a:rPr lang="zh-CN" altLang="en-US" sz="2800" b="1" dirty="0"/>
              <a:t>推动落实好</a:t>
            </a:r>
            <a:r>
              <a:rPr lang="zh-CN" altLang="en-US" sz="2800" b="1" dirty="0">
                <a:solidFill>
                  <a:srgbClr val="FF0000"/>
                </a:solidFill>
              </a:rPr>
              <a:t>粤港澳大湾区</a:t>
            </a:r>
            <a:r>
              <a:rPr lang="zh-CN" altLang="en-US" sz="2800" b="1" dirty="0"/>
              <a:t>发展规划纲要，促进内地与港澳青少年交流。</a:t>
            </a:r>
          </a:p>
        </p:txBody>
      </p:sp>
      <p:sp>
        <p:nvSpPr>
          <p:cNvPr id="17" name="文本框 2">
            <a:extLst>
              <a:ext uri="{FF2B5EF4-FFF2-40B4-BE49-F238E27FC236}">
                <a16:creationId xmlns="" xmlns:a16="http://schemas.microsoft.com/office/drawing/2014/main" id="{BAF536BE-D88E-48E3-8BAF-A9F2CAA6F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8415" y="4685744"/>
            <a:ext cx="3875360" cy="1384995"/>
          </a:xfrm>
          <a:prstGeom prst="rect">
            <a:avLst/>
          </a:prstGeom>
          <a:solidFill>
            <a:schemeClr val="bg1"/>
          </a:solidFill>
          <a:ln w="9525">
            <a:solidFill>
              <a:srgbClr val="1C981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粤港澳大湾战略的提出</a:t>
            </a:r>
            <a:r>
              <a:rPr lang="zh-CN" altLang="zh-CN" sz="2800" b="1" dirty="0"/>
              <a:t>，</a:t>
            </a:r>
            <a:r>
              <a:rPr lang="zh-CN" altLang="en-US" sz="2800" b="1" dirty="0"/>
              <a:t>我们相信香港、澳门将会取得更好发展。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D1C665A-9F46-4181-9637-C10F008D5BD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77" y="1044920"/>
            <a:ext cx="4708027" cy="502581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92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92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192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92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E2A3083-BFD3-46C3-88D3-AF7830A36F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4000"/>
                    </a14:imgEffect>
                    <a14:imgEffect>
                      <a14:colorTemperature colorTemp="6125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391"/>
            <a:ext cx="12192000" cy="681643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DE17762-C659-4F31-98FD-44AFE5E7F434}"/>
              </a:ext>
            </a:extLst>
          </p:cNvPr>
          <p:cNvSpPr txBox="1"/>
          <p:nvPr/>
        </p:nvSpPr>
        <p:spPr>
          <a:xfrm>
            <a:off x="188053" y="1172678"/>
            <a:ext cx="11098635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1997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日，一名香港警察对记者说：“几个小时前我还是一名皇家警察，现在我已经是一名堂堂正正的中国香港警察。”他说出这番话的背景是（   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中华人名共和国的成立      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B.《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中英关于香港问题的联合声明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签署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经济特区的建立            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香港特别行政区的成立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5310E9C-6935-467B-A3BE-0D78D6539EBE}"/>
              </a:ext>
            </a:extLst>
          </p:cNvPr>
          <p:cNvSpPr txBox="1"/>
          <p:nvPr/>
        </p:nvSpPr>
        <p:spPr>
          <a:xfrm>
            <a:off x="188053" y="3246607"/>
            <a:ext cx="11098635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香港、澳门回归祖国后，分别成立了香港、澳门特别行政区，这个“特别”的内涵是（    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政治上不属于中央政府管辖   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与英葡还保持政治经济联系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香港、澳门人的国籍不变     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享有高度自治，原有的社会制度不变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A7DC803-A2AE-4015-B598-E4C91676A85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1253" y="116336"/>
            <a:ext cx="3188568" cy="652566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j-cs"/>
              </a:rPr>
              <a:t>四、课堂检测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F1FF8E1-2CBF-4F36-9C39-E9C896FF2347}"/>
              </a:ext>
            </a:extLst>
          </p:cNvPr>
          <p:cNvSpPr/>
          <p:nvPr/>
        </p:nvSpPr>
        <p:spPr>
          <a:xfrm>
            <a:off x="9689639" y="1632799"/>
            <a:ext cx="7040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2BA605F-6806-4CE1-BA8F-AAEF3F61600C}"/>
              </a:ext>
            </a:extLst>
          </p:cNvPr>
          <p:cNvSpPr/>
          <p:nvPr/>
        </p:nvSpPr>
        <p:spPr>
          <a:xfrm>
            <a:off x="1213940" y="3754438"/>
            <a:ext cx="7040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281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B5E77E6-C2F5-42A1-8F44-EABD1242D6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4000"/>
                    </a14:imgEffect>
                    <a14:imgEffect>
                      <a14:colorTemperature colorTemp="6125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391"/>
            <a:ext cx="12192000" cy="681643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CA8B649-4FE8-4BE5-BB20-9749CAD8C78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1253" y="116336"/>
            <a:ext cx="3188568" cy="652566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j-cs"/>
              </a:rPr>
              <a:t>四、课堂检测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9774B2B-8D02-4619-BE3A-57D5F65B26C6}"/>
              </a:ext>
            </a:extLst>
          </p:cNvPr>
          <p:cNvSpPr txBox="1"/>
          <p:nvPr/>
        </p:nvSpPr>
        <p:spPr>
          <a:xfrm>
            <a:off x="238389" y="999132"/>
            <a:ext cx="11098635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“港九楼头，米字旗落，百年耻辱从今雪；太平山上，紫荆花开，两制光辉自此昌。”这副对联反映的史实是（    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香港回归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改革开放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经济特区的建立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澳门回归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1D5712D-242E-4C8A-890C-8D34B5B371B7}"/>
              </a:ext>
            </a:extLst>
          </p:cNvPr>
          <p:cNvSpPr/>
          <p:nvPr/>
        </p:nvSpPr>
        <p:spPr>
          <a:xfrm>
            <a:off x="4487716" y="1645462"/>
            <a:ext cx="6623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47E7E26-C044-45BA-9F33-198FA7BBA702}"/>
              </a:ext>
            </a:extLst>
          </p:cNvPr>
          <p:cNvSpPr txBox="1"/>
          <p:nvPr/>
        </p:nvSpPr>
        <p:spPr>
          <a:xfrm>
            <a:off x="230001" y="2849211"/>
            <a:ext cx="11098635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近年来，澳门生产总值超过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600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亿美元，人均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万美元，居世界第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位，位于世界高收入地区行列。这充分说明“一国两制”的实行（   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AutoNum type="alphaU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融洽了中国人民的情感  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增强了中华民族的文化认同感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有利于澳门地区的经济发展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有利于澳门生活方式长期不变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3C326C2-AC3A-43B9-9C27-EC7065C96257}"/>
              </a:ext>
            </a:extLst>
          </p:cNvPr>
          <p:cNvSpPr/>
          <p:nvPr/>
        </p:nvSpPr>
        <p:spPr>
          <a:xfrm>
            <a:off x="7258336" y="3357042"/>
            <a:ext cx="6639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855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EE279D3-AA6A-4AF8-8EE1-C3A982DFD26E}"/>
              </a:ext>
            </a:extLst>
          </p:cNvPr>
          <p:cNvSpPr txBox="1"/>
          <p:nvPr/>
        </p:nvSpPr>
        <p:spPr>
          <a:xfrm>
            <a:off x="0" y="1167469"/>
            <a:ext cx="3666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“一国两制”的提出</a:t>
            </a:r>
          </a:p>
        </p:txBody>
      </p:sp>
      <p:graphicFrame>
        <p:nvGraphicFramePr>
          <p:cNvPr id="9" name="图示 8">
            <a:extLst>
              <a:ext uri="{FF2B5EF4-FFF2-40B4-BE49-F238E27FC236}">
                <a16:creationId xmlns="" xmlns:a16="http://schemas.microsoft.com/office/drawing/2014/main" id="{11B0D32B-036F-4C72-89E7-ACCB18DC3C1E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340125314"/>
              </p:ext>
            </p:extLst>
          </p:nvPr>
        </p:nvGraphicFramePr>
        <p:xfrm>
          <a:off x="335562" y="1761689"/>
          <a:ext cx="6878972" cy="4652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DE24581-EE16-47C0-A50E-C611E7F8E02B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11742" y="1690688"/>
            <a:ext cx="1921108" cy="13255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E6FAF60D-38EF-4FFA-A4BB-BE2BFE082FD8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295768" y="3147914"/>
            <a:ext cx="1753057" cy="131829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585794D-3E12-4C93-9C08-4A5822D6570A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315317" y="4576412"/>
            <a:ext cx="1733507" cy="13348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2F3BB76-8511-4414-8BBE-C5BFB452A711}"/>
              </a:ext>
            </a:extLst>
          </p:cNvPr>
          <p:cNvSpPr txBox="1"/>
          <p:nvPr/>
        </p:nvSpPr>
        <p:spPr>
          <a:xfrm>
            <a:off x="4235685" y="1084070"/>
            <a:ext cx="6159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“一国两制”最早是针对什么问题提出来的？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B3D1E69F-56DE-4ED1-9C33-70F37B765B41}"/>
              </a:ext>
            </a:extLst>
          </p:cNvPr>
          <p:cNvSpPr/>
          <p:nvPr/>
        </p:nvSpPr>
        <p:spPr>
          <a:xfrm>
            <a:off x="6096001" y="1981782"/>
            <a:ext cx="956211" cy="427851"/>
          </a:xfrm>
          <a:prstGeom prst="ellipse">
            <a:avLst/>
          </a:prstGeom>
          <a:noFill/>
          <a:ln w="539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D02C70B-D474-4B75-B35E-F2DADE7AF746}"/>
              </a:ext>
            </a:extLst>
          </p:cNvPr>
          <p:cNvSpPr/>
          <p:nvPr/>
        </p:nvSpPr>
        <p:spPr>
          <a:xfrm>
            <a:off x="3674484" y="3807063"/>
            <a:ext cx="956211" cy="427851"/>
          </a:xfrm>
          <a:prstGeom prst="ellipse">
            <a:avLst/>
          </a:prstGeom>
          <a:noFill/>
          <a:ln w="539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85853765-212B-42D8-BC52-B2B84C302FE9}"/>
              </a:ext>
            </a:extLst>
          </p:cNvPr>
          <p:cNvSpPr/>
          <p:nvPr/>
        </p:nvSpPr>
        <p:spPr>
          <a:xfrm>
            <a:off x="5216555" y="4892014"/>
            <a:ext cx="956211" cy="427851"/>
          </a:xfrm>
          <a:prstGeom prst="ellipse">
            <a:avLst/>
          </a:prstGeom>
          <a:noFill/>
          <a:ln w="539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FAA700B-12FA-4F47-A6FB-DA459242A0B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43866" y="153291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537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CF8B186-BE43-464E-889D-D3DC174E9468}"/>
              </a:ext>
            </a:extLst>
          </p:cNvPr>
          <p:cNvSpPr txBox="1"/>
          <p:nvPr/>
        </p:nvSpPr>
        <p:spPr>
          <a:xfrm>
            <a:off x="410363" y="1167469"/>
            <a:ext cx="3524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一国两制的基本内涵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0A6BD91-4FDA-421D-A1FA-F9E8ECE8E4A7}"/>
              </a:ext>
            </a:extLst>
          </p:cNvPr>
          <p:cNvSpPr txBox="1"/>
          <p:nvPr/>
        </p:nvSpPr>
        <p:spPr>
          <a:xfrm>
            <a:off x="247873" y="1884725"/>
            <a:ext cx="50005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一个国家，两种制度。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一个国家：指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世界上只有一个中国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，大陆和台湾同属一个中国，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中国的主权和领土完整不容分割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两种制度：在祖国统一的前提下，国家的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主体大陆实行社会主义制度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台湾和香港、澳门保持原有的资本主义制度和生活方式不变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。香港、澳门、台湾成立特别行政区，可以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享有高度自治权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9" name="图片 8" descr="ZongBianShi_c62db2dfe81c19798bd929317f6c511e.jpg">
            <a:extLst>
              <a:ext uri="{FF2B5EF4-FFF2-40B4-BE49-F238E27FC236}">
                <a16:creationId xmlns="" xmlns:a16="http://schemas.microsoft.com/office/drawing/2014/main" id="{6932C3FD-766B-458C-88C6-6852D9A779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8E9C8"/>
              </a:clrFrom>
              <a:clrTo>
                <a:srgbClr val="F8E9C8">
                  <a:alpha val="0"/>
                </a:srgbClr>
              </a:clrTo>
            </a:clrChange>
            <a:lum bright="12000" contrast="18000"/>
          </a:blip>
          <a:srcRect l="19000" t="25691" r="49245" b="32321"/>
          <a:stretch>
            <a:fillRect/>
          </a:stretch>
        </p:blipFill>
        <p:spPr>
          <a:xfrm>
            <a:off x="6465501" y="3151867"/>
            <a:ext cx="2214579" cy="1643074"/>
          </a:xfrm>
          <a:prstGeom prst="rect">
            <a:avLst/>
          </a:prstGeom>
        </p:spPr>
      </p:pic>
      <p:pic>
        <p:nvPicPr>
          <p:cNvPr id="10" name="图片 9" descr="ZongBianShi_c62db2dfe81c19798bd929317f6c511e.jpg">
            <a:extLst>
              <a:ext uri="{FF2B5EF4-FFF2-40B4-BE49-F238E27FC236}">
                <a16:creationId xmlns="" xmlns:a16="http://schemas.microsoft.com/office/drawing/2014/main" id="{96DA9B35-6F3D-47FC-8E2B-B0CCFD70ED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8E9C8"/>
              </a:clrFrom>
              <a:clrTo>
                <a:srgbClr val="F8E9C8">
                  <a:alpha val="0"/>
                </a:srgbClr>
              </a:clrTo>
            </a:clrChange>
            <a:lum bright="12000" contrast="18000"/>
          </a:blip>
          <a:srcRect l="50890" t="25691" r="18379" b="32321"/>
          <a:stretch>
            <a:fillRect/>
          </a:stretch>
        </p:blipFill>
        <p:spPr>
          <a:xfrm>
            <a:off x="8815923" y="3331551"/>
            <a:ext cx="2143140" cy="1643074"/>
          </a:xfrm>
          <a:prstGeom prst="rect">
            <a:avLst/>
          </a:prstGeom>
        </p:spPr>
      </p:pic>
      <p:sp>
        <p:nvSpPr>
          <p:cNvPr id="11" name="上箭头标注 14">
            <a:extLst>
              <a:ext uri="{FF2B5EF4-FFF2-40B4-BE49-F238E27FC236}">
                <a16:creationId xmlns="" xmlns:a16="http://schemas.microsoft.com/office/drawing/2014/main" id="{102AA893-6703-43DF-AFCA-30A39C242F3D}"/>
              </a:ext>
            </a:extLst>
          </p:cNvPr>
          <p:cNvSpPr/>
          <p:nvPr/>
        </p:nvSpPr>
        <p:spPr>
          <a:xfrm>
            <a:off x="6619913" y="4793275"/>
            <a:ext cx="2455545" cy="829310"/>
          </a:xfrm>
          <a:prstGeom prst="upArrowCallou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前提与核心</a:t>
            </a:r>
          </a:p>
        </p:txBody>
      </p:sp>
      <p:sp>
        <p:nvSpPr>
          <p:cNvPr id="12" name="燕尾形 23">
            <a:extLst>
              <a:ext uri="{FF2B5EF4-FFF2-40B4-BE49-F238E27FC236}">
                <a16:creationId xmlns="" xmlns:a16="http://schemas.microsoft.com/office/drawing/2014/main" id="{53679C6E-880A-4356-AC09-86F1A11FB175}"/>
              </a:ext>
            </a:extLst>
          </p:cNvPr>
          <p:cNvSpPr/>
          <p:nvPr/>
        </p:nvSpPr>
        <p:spPr>
          <a:xfrm>
            <a:off x="5008153" y="4736057"/>
            <a:ext cx="1744980" cy="825500"/>
          </a:xfrm>
          <a:prstGeom prst="chevron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</a:rPr>
              <a:t>和</a:t>
            </a:r>
          </a:p>
        </p:txBody>
      </p:sp>
      <p:sp>
        <p:nvSpPr>
          <p:cNvPr id="13" name="燕尾形 33">
            <a:extLst>
              <a:ext uri="{FF2B5EF4-FFF2-40B4-BE49-F238E27FC236}">
                <a16:creationId xmlns="" xmlns:a16="http://schemas.microsoft.com/office/drawing/2014/main" id="{57B2F9C8-E4F6-4F33-AF8C-E31BB625CF68}"/>
              </a:ext>
            </a:extLst>
          </p:cNvPr>
          <p:cNvSpPr/>
          <p:nvPr/>
        </p:nvSpPr>
        <p:spPr>
          <a:xfrm flipH="1">
            <a:off x="8975245" y="4881612"/>
            <a:ext cx="2237105" cy="825500"/>
          </a:xfrm>
          <a:prstGeom prst="chevron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rgbClr val="002060"/>
                </a:solidFill>
              </a:rPr>
              <a:t>不同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848FE1F-A20A-47D5-8746-5DAC3AFD04F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43866" y="153291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  <p:sp>
        <p:nvSpPr>
          <p:cNvPr id="15" name="线形标注 2 17">
            <a:extLst>
              <a:ext uri="{FF2B5EF4-FFF2-40B4-BE49-F238E27FC236}">
                <a16:creationId xmlns="" xmlns:a16="http://schemas.microsoft.com/office/drawing/2014/main" id="{5E0D92ED-3EE0-4936-9E80-64E11516946A}"/>
              </a:ext>
            </a:extLst>
          </p:cNvPr>
          <p:cNvSpPr/>
          <p:nvPr/>
        </p:nvSpPr>
        <p:spPr>
          <a:xfrm rot="20615036">
            <a:off x="5143376" y="1349888"/>
            <a:ext cx="5285920" cy="184357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37569"/>
              <a:gd name="adj6" fmla="val -37845"/>
            </a:avLst>
          </a:prstGeom>
          <a:solidFill>
            <a:schemeClr val="bg1"/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60000"/>
              </a:lnSpc>
            </a:pPr>
            <a:r>
              <a:rPr lang="zh-CN" altLang="en-US" sz="2000" b="1" dirty="0">
                <a:solidFill>
                  <a:schemeClr val="accent1"/>
                </a:solidFill>
              </a:rPr>
              <a:t>除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</a:rPr>
              <a:t>外交</a:t>
            </a:r>
            <a:r>
              <a:rPr lang="zh-CN" altLang="en-US" sz="2000" b="1" dirty="0">
                <a:solidFill>
                  <a:schemeClr val="accent1"/>
                </a:solidFill>
              </a:rPr>
              <a:t>和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</a:rPr>
              <a:t>国防事务</a:t>
            </a:r>
            <a:r>
              <a:rPr lang="zh-CN" altLang="en-US" sz="2000" b="1" dirty="0">
                <a:solidFill>
                  <a:schemeClr val="accent1"/>
                </a:solidFill>
              </a:rPr>
              <a:t>属中央人民政府管理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</a:rPr>
              <a:t>外</a:t>
            </a:r>
            <a:r>
              <a:rPr lang="zh-CN" altLang="en-US" sz="2000" dirty="0">
                <a:solidFill>
                  <a:schemeClr val="accent1"/>
                </a:solidFill>
              </a:rPr>
              <a:t>，</a:t>
            </a:r>
            <a:r>
              <a:rPr lang="zh-CN" altLang="en-US" sz="2000" b="1" dirty="0">
                <a:solidFill>
                  <a:schemeClr val="tx1"/>
                </a:solidFill>
              </a:rPr>
              <a:t>香港、澳门特别行政区</a:t>
            </a:r>
            <a:r>
              <a:rPr lang="zh-CN" altLang="en-US" sz="2000" b="1" dirty="0">
                <a:solidFill>
                  <a:srgbClr val="FF0000"/>
                </a:solidFill>
              </a:rPr>
              <a:t>享有行政管理权、立法权、独立的司法权和终审权</a:t>
            </a:r>
            <a:r>
              <a:rPr lang="zh-CN" altLang="en-US" sz="2000" b="1" dirty="0">
                <a:solidFill>
                  <a:srgbClr val="0070C0"/>
                </a:solidFill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18160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7D4E87F-42E8-4CFA-8789-DA05BCB7FBA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43866" y="153291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="" xmlns:a16="http://schemas.microsoft.com/office/drawing/2014/main" id="{3C9C2EA8-CB53-41D4-BE03-007B39211B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56891832"/>
              </p:ext>
            </p:extLst>
          </p:nvPr>
        </p:nvGraphicFramePr>
        <p:xfrm>
          <a:off x="906012" y="1468981"/>
          <a:ext cx="8492909" cy="44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5912">
                  <a:extLst>
                    <a:ext uri="{9D8B030D-6E8A-4147-A177-3AD203B41FA5}">
                      <a16:colId xmlns="" xmlns:a16="http://schemas.microsoft.com/office/drawing/2014/main" val="3357312877"/>
                    </a:ext>
                  </a:extLst>
                </a:gridCol>
                <a:gridCol w="2611657">
                  <a:extLst>
                    <a:ext uri="{9D8B030D-6E8A-4147-A177-3AD203B41FA5}">
                      <a16:colId xmlns="" xmlns:a16="http://schemas.microsoft.com/office/drawing/2014/main" val="2704876241"/>
                    </a:ext>
                  </a:extLst>
                </a:gridCol>
                <a:gridCol w="4145340">
                  <a:extLst>
                    <a:ext uri="{9D8B030D-6E8A-4147-A177-3AD203B41FA5}">
                      <a16:colId xmlns="" xmlns:a16="http://schemas.microsoft.com/office/drawing/2014/main" val="2815448403"/>
                    </a:ext>
                  </a:extLst>
                </a:gridCol>
              </a:tblGrid>
              <a:tr h="65240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3600" dirty="0">
                          <a:solidFill>
                            <a:srgbClr val="FF0000"/>
                          </a:solidFill>
                        </a:rPr>
                        <a:t>特别行政区、经济特区、民族自治区比较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48360311"/>
                  </a:ext>
                </a:extLst>
              </a:tr>
              <a:tr h="638789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/>
                        <a:t>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/>
                        <a:t>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44791721"/>
                  </a:ext>
                </a:extLst>
              </a:tr>
              <a:tr h="9235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</a:rPr>
                        <a:t>特别行政区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60824164"/>
                  </a:ext>
                </a:extLst>
              </a:tr>
              <a:tr h="617756">
                <a:tc>
                  <a:txBody>
                    <a:bodyPr/>
                    <a:lstStyle/>
                    <a:p>
                      <a:r>
                        <a:rPr lang="zh-CN" altLang="en-US" sz="3200" b="1" dirty="0"/>
                        <a:t>经济特区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179777"/>
                  </a:ext>
                </a:extLst>
              </a:tr>
              <a:tr h="425796">
                <a:tc>
                  <a:txBody>
                    <a:bodyPr/>
                    <a:lstStyle/>
                    <a:p>
                      <a:r>
                        <a:rPr lang="zh-CN" altLang="en-US" sz="3200" b="1" dirty="0"/>
                        <a:t>民族自治区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43573626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881A7B2-7E65-46E9-A7E7-47BA9769549A}"/>
              </a:ext>
            </a:extLst>
          </p:cNvPr>
          <p:cNvSpPr txBox="1"/>
          <p:nvPr/>
        </p:nvSpPr>
        <p:spPr>
          <a:xfrm>
            <a:off x="3118929" y="2822985"/>
            <a:ext cx="22509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都受中央政府管辖，都享受部分特殊的政策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C835E8B-5354-407A-92A5-1522B0873FA1}"/>
              </a:ext>
            </a:extLst>
          </p:cNvPr>
          <p:cNvSpPr txBox="1"/>
          <p:nvPr/>
        </p:nvSpPr>
        <p:spPr>
          <a:xfrm>
            <a:off x="5436745" y="2798723"/>
            <a:ext cx="4930995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</a:rPr>
              <a:t>在港澳台设立，享有高度自治权（外交权、军权除外）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FFE1CC8-902E-4930-8C4F-47531288E9E3}"/>
              </a:ext>
            </a:extLst>
          </p:cNvPr>
          <p:cNvSpPr txBox="1"/>
          <p:nvPr/>
        </p:nvSpPr>
        <p:spPr>
          <a:xfrm>
            <a:off x="5436745" y="4059272"/>
            <a:ext cx="493099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</a:rPr>
              <a:t>经济领域享有特殊的政策，采取特殊的管理，是对外开放的窗口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52DBAD8-3210-4BB7-84A4-F222DAC316E1}"/>
              </a:ext>
            </a:extLst>
          </p:cNvPr>
          <p:cNvSpPr txBox="1"/>
          <p:nvPr/>
        </p:nvSpPr>
        <p:spPr>
          <a:xfrm>
            <a:off x="5407717" y="5079354"/>
            <a:ext cx="4930995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</a:rPr>
              <a:t>民族聚居地，管理少数民族事务，实现少数民族当家作主</a:t>
            </a:r>
          </a:p>
        </p:txBody>
      </p:sp>
    </p:spTree>
    <p:extLst>
      <p:ext uri="{BB962C8B-B14F-4D97-AF65-F5344CB8AC3E}">
        <p14:creationId xmlns="" xmlns:p14="http://schemas.microsoft.com/office/powerpoint/2010/main" val="387961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C660BD9-ADFF-4B97-8222-0E0592A92280}"/>
              </a:ext>
            </a:extLst>
          </p:cNvPr>
          <p:cNvSpPr txBox="1"/>
          <p:nvPr/>
        </p:nvSpPr>
        <p:spPr>
          <a:xfrm>
            <a:off x="611698" y="1317073"/>
            <a:ext cx="92446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、改革开放后，我国政府根据一些地区的历史和现状设立了特区，特区分为两类，一类是经济特区，一类是“特别行政区”，这两类特区的共同点是（    ）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实行特殊的经济政策和不同的社会制度       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都由中央人民政府统一管辖和行使主权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都实行特殊的民族政策和管理体制              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都有较大的自主管理权和行政自主权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F02FC27-0258-402D-9BA9-DF85CE1C0B57}"/>
              </a:ext>
            </a:extLst>
          </p:cNvPr>
          <p:cNvSpPr/>
          <p:nvPr/>
        </p:nvSpPr>
        <p:spPr>
          <a:xfrm>
            <a:off x="1204414" y="2602611"/>
            <a:ext cx="67197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B</a:t>
            </a:r>
            <a:endParaRPr lang="zh-CN" altLang="en-US" sz="66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31493C6-A7FA-4985-9107-A4E4FAC35D8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43866" y="153291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570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43866" y="153291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340" y="984886"/>
            <a:ext cx="9240520" cy="781752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3200" b="1">
                <a:solidFill>
                  <a:schemeClr val="accent1">
                    <a:lumMod val="50000"/>
                  </a:schemeClr>
                </a:solidFill>
                <a:latin typeface="+mn-ea"/>
              </a:rPr>
              <a:t>请</a:t>
            </a:r>
            <a:r>
              <a:rPr lang="zh-CN" sz="3200" b="1">
                <a:solidFill>
                  <a:schemeClr val="accent1">
                    <a:lumMod val="50000"/>
                  </a:schemeClr>
                </a:solidFill>
                <a:latin typeface="+mn-ea"/>
                <a:sym typeface="+mn-ea"/>
              </a:rPr>
              <a:t>你结合下列对话，思考他们争论的</a:t>
            </a:r>
            <a:r>
              <a:rPr lang="zh-CN" sz="3200" b="1">
                <a:solidFill>
                  <a:srgbClr val="FF0000"/>
                </a:solidFill>
                <a:latin typeface="+mn-ea"/>
                <a:sym typeface="+mn-ea"/>
              </a:rPr>
              <a:t>焦点</a:t>
            </a:r>
            <a:r>
              <a:rPr lang="zh-CN" sz="3200" b="1">
                <a:solidFill>
                  <a:schemeClr val="accent1">
                    <a:lumMod val="50000"/>
                  </a:schemeClr>
                </a:solidFill>
                <a:latin typeface="+mn-ea"/>
                <a:sym typeface="+mn-ea"/>
              </a:rPr>
              <a:t>是什么？</a:t>
            </a:r>
            <a:endParaRPr lang="zh-CN" altLang="en-US" sz="32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6406" y="1694816"/>
            <a:ext cx="6352540" cy="49182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0070C0"/>
                </a:solidFill>
              </a:rPr>
              <a:t>撒切尔夫人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必须遵守有关香港问题的三个条约。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邓小平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8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主权问题不是一个可以讨论的问题</a:t>
            </a:r>
            <a:r>
              <a:rPr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。……</a:t>
            </a:r>
            <a:r>
              <a:rPr sz="28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就是说，中国要收回的不仅是新界，而且包括香港岛、九龙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0070C0"/>
                </a:solidFill>
                <a:sym typeface="+mn-ea"/>
              </a:rPr>
              <a:t>撒切尔夫人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主权可以回归中国，但是香港的治理还是应当由英国继续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>
              <a:lnSpc>
                <a:spcPct val="140000"/>
              </a:lnSpc>
            </a:pPr>
            <a:r>
              <a:rPr 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邓小平只说了三个字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：“不可能。”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</a:p>
        </p:txBody>
      </p:sp>
      <p:pic>
        <p:nvPicPr>
          <p:cNvPr id="19" name="图片 11" descr="IMG_25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1341" y="2042160"/>
            <a:ext cx="4762500" cy="323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122681" y="5356862"/>
            <a:ext cx="3700780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1984年，邓小平会见英国首相撒切尔夫人</a:t>
            </a:r>
          </a:p>
        </p:txBody>
      </p:sp>
      <p:sp>
        <p:nvSpPr>
          <p:cNvPr id="35" name="圆角矩形 34"/>
          <p:cNvSpPr/>
          <p:nvPr/>
        </p:nvSpPr>
        <p:spPr>
          <a:xfrm rot="21000000">
            <a:off x="9410065" y="3506470"/>
            <a:ext cx="2148840" cy="1272540"/>
          </a:xfrm>
          <a:prstGeom prst="roundRect">
            <a:avLst/>
          </a:prstGeom>
          <a:solidFill>
            <a:schemeClr val="bg1"/>
          </a:solidFill>
          <a:ln w="53975" cmpd="dbl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态度坚决谈主权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92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92" decel="100000"/>
                                        <p:tgtEl>
                                          <p:spTgt spid="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192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92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43866" y="76518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38152" y="1030605"/>
            <a:ext cx="10476865" cy="63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sz="3200" b="1">
                <a:solidFill>
                  <a:schemeClr val="accent1">
                    <a:lumMod val="50000"/>
                  </a:schemeClr>
                </a:solidFill>
                <a:latin typeface="+mn-ea"/>
              </a:rPr>
              <a:t>请你结合</a:t>
            </a:r>
            <a:r>
              <a:rPr lang="zh-CN" sz="3200" b="1">
                <a:solidFill>
                  <a:srgbClr val="002060"/>
                </a:solidFill>
                <a:latin typeface="+mn-ea"/>
              </a:rPr>
              <a:t>教材，</a:t>
            </a:r>
            <a:r>
              <a:rPr lang="zh-CN" sz="3200" b="1">
                <a:solidFill>
                  <a:schemeClr val="accent1">
                    <a:lumMod val="50000"/>
                  </a:schemeClr>
                </a:solidFill>
                <a:latin typeface="+mn-ea"/>
              </a:rPr>
              <a:t>将港澳回归的主要历程绘制成时间轴</a:t>
            </a:r>
            <a:endParaRPr lang="zh-CN" altLang="en-US" sz="3200" b="1">
              <a:solidFill>
                <a:srgbClr val="002060"/>
              </a:solidFill>
              <a:latin typeface="+mn-ea"/>
            </a:endParaRPr>
          </a:p>
        </p:txBody>
      </p:sp>
      <p:sp>
        <p:nvSpPr>
          <p:cNvPr id="34" name="同侧圆角矩形 33"/>
          <p:cNvSpPr/>
          <p:nvPr>
            <p:custDataLst>
              <p:tags r:id="rId3"/>
            </p:custDataLst>
          </p:nvPr>
        </p:nvSpPr>
        <p:spPr>
          <a:xfrm rot="5400000" flipH="1">
            <a:off x="7689997" y="3372036"/>
            <a:ext cx="132328" cy="142559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8B5F4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8B5F4">
              <a:shade val="50000"/>
            </a:srgbClr>
          </a:lnRef>
          <a:fillRef idx="1">
            <a:srgbClr val="68B5F4"/>
          </a:fillRef>
          <a:effectRef idx="0">
            <a:srgbClr val="68B5F4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同侧圆角矩形 37"/>
          <p:cNvSpPr/>
          <p:nvPr>
            <p:custDataLst>
              <p:tags r:id="rId4"/>
            </p:custDataLst>
          </p:nvPr>
        </p:nvSpPr>
        <p:spPr>
          <a:xfrm rot="16200000">
            <a:off x="991756" y="3372034"/>
            <a:ext cx="132328" cy="1425592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rgbClr val="68B5F4">
              <a:shade val="50000"/>
            </a:srgbClr>
          </a:lnRef>
          <a:fillRef idx="1">
            <a:srgbClr val="68B5F4"/>
          </a:fillRef>
          <a:effectRef idx="0">
            <a:srgbClr val="68B5F4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>
            <p:custDataLst>
              <p:tags r:id="rId5"/>
            </p:custDataLst>
          </p:nvPr>
        </p:nvSpPr>
        <p:spPr>
          <a:xfrm>
            <a:off x="1347807" y="4018666"/>
            <a:ext cx="1424231" cy="132329"/>
          </a:xfrm>
          <a:prstGeom prst="rect">
            <a:avLst/>
          </a:prstGeom>
          <a:solidFill>
            <a:srgbClr val="68B5F4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8B5F4">
              <a:shade val="50000"/>
            </a:srgbClr>
          </a:lnRef>
          <a:fillRef idx="1">
            <a:srgbClr val="68B5F4"/>
          </a:fillRef>
          <a:effectRef idx="0">
            <a:srgbClr val="68B5F4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>
            <p:custDataLst>
              <p:tags r:id="rId6"/>
            </p:custDataLst>
          </p:nvPr>
        </p:nvSpPr>
        <p:spPr>
          <a:xfrm>
            <a:off x="2772038" y="4018666"/>
            <a:ext cx="1424231" cy="132329"/>
          </a:xfrm>
          <a:prstGeom prst="rect">
            <a:avLst/>
          </a:prstGeom>
          <a:solidFill>
            <a:srgbClr val="68B5F4"/>
          </a:solidFill>
          <a:ln>
            <a:noFill/>
          </a:ln>
        </p:spPr>
        <p:style>
          <a:lnRef idx="2">
            <a:srgbClr val="68B5F4">
              <a:shade val="50000"/>
            </a:srgbClr>
          </a:lnRef>
          <a:fillRef idx="1">
            <a:srgbClr val="68B5F4"/>
          </a:fillRef>
          <a:effectRef idx="0">
            <a:srgbClr val="68B5F4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>
            <p:custDataLst>
              <p:tags r:id="rId7"/>
            </p:custDataLst>
          </p:nvPr>
        </p:nvSpPr>
        <p:spPr>
          <a:xfrm>
            <a:off x="4196269" y="4018666"/>
            <a:ext cx="1424231" cy="132329"/>
          </a:xfrm>
          <a:prstGeom prst="rect">
            <a:avLst/>
          </a:prstGeom>
          <a:solidFill>
            <a:srgbClr val="68B5F4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8B5F4">
              <a:shade val="50000"/>
            </a:srgbClr>
          </a:lnRef>
          <a:fillRef idx="1">
            <a:srgbClr val="68B5F4"/>
          </a:fillRef>
          <a:effectRef idx="0">
            <a:srgbClr val="68B5F4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>
            <p:custDataLst>
              <p:tags r:id="rId8"/>
            </p:custDataLst>
          </p:nvPr>
        </p:nvSpPr>
        <p:spPr>
          <a:xfrm>
            <a:off x="5620498" y="4018666"/>
            <a:ext cx="1424231" cy="132329"/>
          </a:xfrm>
          <a:prstGeom prst="rect">
            <a:avLst/>
          </a:prstGeom>
          <a:solidFill>
            <a:srgbClr val="68B5F4"/>
          </a:solidFill>
          <a:ln>
            <a:noFill/>
          </a:ln>
        </p:spPr>
        <p:style>
          <a:lnRef idx="2">
            <a:srgbClr val="68B5F4">
              <a:shade val="50000"/>
            </a:srgbClr>
          </a:lnRef>
          <a:fillRef idx="1">
            <a:srgbClr val="68B5F4"/>
          </a:fillRef>
          <a:effectRef idx="0">
            <a:srgbClr val="68B5F4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矩形 45"/>
          <p:cNvSpPr/>
          <p:nvPr>
            <p:custDataLst>
              <p:tags r:id="rId9"/>
            </p:custDataLst>
          </p:nvPr>
        </p:nvSpPr>
        <p:spPr>
          <a:xfrm>
            <a:off x="1661241" y="2872625"/>
            <a:ext cx="1298575" cy="524510"/>
          </a:xfrm>
          <a:prstGeom prst="rect">
            <a:avLst/>
          </a:prstGeom>
          <a:ln>
            <a:noFill/>
          </a:ln>
        </p:spPr>
        <p:style>
          <a:lnRef idx="2">
            <a:srgbClr val="68B5F4">
              <a:shade val="50000"/>
            </a:srgbClr>
          </a:lnRef>
          <a:fillRef idx="1">
            <a:srgbClr val="68B5F4"/>
          </a:fillRef>
          <a:effectRef idx="0">
            <a:srgbClr val="68B5F4"/>
          </a:effectRef>
          <a:fontRef idx="minor">
            <a:sysClr val="window" lastClr="FFFFFF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b="1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19</a:t>
            </a:r>
            <a:r>
              <a:rPr lang="en-US" altLang="zh-CN" sz="3200" b="1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84</a:t>
            </a:r>
            <a:endParaRPr lang="en-US" altLang="zh-CN" sz="3200" b="1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cxnSp>
        <p:nvCxnSpPr>
          <p:cNvPr id="47" name="直接连接符 46"/>
          <p:cNvCxnSpPr/>
          <p:nvPr>
            <p:custDataLst>
              <p:tags r:id="rId10"/>
            </p:custDataLst>
          </p:nvPr>
        </p:nvCxnSpPr>
        <p:spPr>
          <a:xfrm rot="1800000">
            <a:off x="749339" y="2969654"/>
            <a:ext cx="0" cy="1112680"/>
          </a:xfrm>
          <a:prstGeom prst="line">
            <a:avLst/>
          </a:prstGeom>
          <a:ln w="539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rgbClr val="68B5F4"/>
          </a:lnRef>
          <a:fillRef idx="0">
            <a:srgbClr val="68B5F4"/>
          </a:fillRef>
          <a:effectRef idx="0">
            <a:srgbClr val="68B5F4"/>
          </a:effectRef>
          <a:fontRef idx="minor">
            <a:srgbClr val="5F5F5F"/>
          </a:fontRef>
        </p:style>
      </p:cxnSp>
      <p:cxnSp>
        <p:nvCxnSpPr>
          <p:cNvPr id="48" name="直接连接符 47"/>
          <p:cNvCxnSpPr/>
          <p:nvPr>
            <p:custDataLst>
              <p:tags r:id="rId11"/>
            </p:custDataLst>
          </p:nvPr>
        </p:nvCxnSpPr>
        <p:spPr>
          <a:xfrm>
            <a:off x="1037746" y="3044190"/>
            <a:ext cx="712796" cy="0"/>
          </a:xfrm>
          <a:prstGeom prst="line">
            <a:avLst/>
          </a:prstGeom>
          <a:ln w="539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rgbClr val="68B5F4"/>
          </a:lnRef>
          <a:fillRef idx="0">
            <a:srgbClr val="68B5F4"/>
          </a:fillRef>
          <a:effectRef idx="0">
            <a:srgbClr val="68B5F4"/>
          </a:effectRef>
          <a:fontRef idx="minor">
            <a:srgbClr val="5F5F5F"/>
          </a:fontRef>
        </p:style>
      </p:cxnSp>
      <p:cxnSp>
        <p:nvCxnSpPr>
          <p:cNvPr id="55" name="直接连接符 54"/>
          <p:cNvCxnSpPr/>
          <p:nvPr>
            <p:custDataLst>
              <p:tags r:id="rId12"/>
            </p:custDataLst>
          </p:nvPr>
        </p:nvCxnSpPr>
        <p:spPr>
          <a:xfrm rot="19800000" flipV="1">
            <a:off x="1781748" y="4077424"/>
            <a:ext cx="0" cy="1112680"/>
          </a:xfrm>
          <a:prstGeom prst="line">
            <a:avLst/>
          </a:prstGeom>
          <a:ln w="539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rgbClr val="68B5F4"/>
          </a:lnRef>
          <a:fillRef idx="0">
            <a:srgbClr val="68B5F4"/>
          </a:fillRef>
          <a:effectRef idx="0">
            <a:srgbClr val="68B5F4"/>
          </a:effectRef>
          <a:fontRef idx="minor">
            <a:srgbClr val="5F5F5F"/>
          </a:fontRef>
        </p:style>
      </p:cxnSp>
      <p:cxnSp>
        <p:nvCxnSpPr>
          <p:cNvPr id="56" name="直接连接符 55"/>
          <p:cNvCxnSpPr/>
          <p:nvPr>
            <p:custDataLst>
              <p:tags r:id="rId13"/>
            </p:custDataLst>
          </p:nvPr>
        </p:nvCxnSpPr>
        <p:spPr>
          <a:xfrm>
            <a:off x="2059239" y="5115569"/>
            <a:ext cx="712796" cy="0"/>
          </a:xfrm>
          <a:prstGeom prst="line">
            <a:avLst/>
          </a:prstGeom>
          <a:ln w="539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rgbClr val="68B5F4"/>
          </a:lnRef>
          <a:fillRef idx="0">
            <a:srgbClr val="68B5F4"/>
          </a:fillRef>
          <a:effectRef idx="0">
            <a:srgbClr val="68B5F4"/>
          </a:effectRef>
          <a:fontRef idx="minor">
            <a:srgbClr val="5F5F5F"/>
          </a:fontRef>
        </p:style>
      </p:cxnSp>
      <p:cxnSp>
        <p:nvCxnSpPr>
          <p:cNvPr id="57" name="直接连接符 56"/>
          <p:cNvCxnSpPr/>
          <p:nvPr>
            <p:custDataLst>
              <p:tags r:id="rId14"/>
            </p:custDataLst>
          </p:nvPr>
        </p:nvCxnSpPr>
        <p:spPr>
          <a:xfrm rot="1800000">
            <a:off x="3205979" y="2980650"/>
            <a:ext cx="0" cy="1112680"/>
          </a:xfrm>
          <a:prstGeom prst="line">
            <a:avLst/>
          </a:prstGeom>
          <a:ln w="539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rgbClr val="68B5F4"/>
          </a:lnRef>
          <a:fillRef idx="0">
            <a:srgbClr val="68B5F4"/>
          </a:fillRef>
          <a:effectRef idx="0">
            <a:srgbClr val="68B5F4"/>
          </a:effectRef>
          <a:fontRef idx="minor">
            <a:srgbClr val="5F5F5F"/>
          </a:fontRef>
        </p:style>
      </p:cxnSp>
      <p:cxnSp>
        <p:nvCxnSpPr>
          <p:cNvPr id="58" name="直接连接符 57"/>
          <p:cNvCxnSpPr/>
          <p:nvPr>
            <p:custDataLst>
              <p:tags r:id="rId15"/>
            </p:custDataLst>
          </p:nvPr>
        </p:nvCxnSpPr>
        <p:spPr>
          <a:xfrm>
            <a:off x="3483470" y="3044480"/>
            <a:ext cx="712796" cy="0"/>
          </a:xfrm>
          <a:prstGeom prst="line">
            <a:avLst/>
          </a:prstGeom>
          <a:ln w="539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rgbClr val="68B5F4"/>
          </a:lnRef>
          <a:fillRef idx="0">
            <a:srgbClr val="68B5F4"/>
          </a:fillRef>
          <a:effectRef idx="0">
            <a:srgbClr val="68B5F4"/>
          </a:effectRef>
          <a:fontRef idx="minor">
            <a:srgbClr val="5F5F5F"/>
          </a:fontRef>
        </p:style>
      </p:cxnSp>
      <p:cxnSp>
        <p:nvCxnSpPr>
          <p:cNvPr id="60" name="直接连接符 59"/>
          <p:cNvCxnSpPr/>
          <p:nvPr>
            <p:custDataLst>
              <p:tags r:id="rId16"/>
            </p:custDataLst>
          </p:nvPr>
        </p:nvCxnSpPr>
        <p:spPr>
          <a:xfrm rot="19800000" flipV="1">
            <a:off x="5098203" y="3955504"/>
            <a:ext cx="0" cy="1112680"/>
          </a:xfrm>
          <a:prstGeom prst="line">
            <a:avLst/>
          </a:prstGeom>
          <a:ln w="539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rgbClr val="68B5F4"/>
          </a:lnRef>
          <a:fillRef idx="0">
            <a:srgbClr val="68B5F4"/>
          </a:fillRef>
          <a:effectRef idx="0">
            <a:srgbClr val="68B5F4"/>
          </a:effectRef>
          <a:fontRef idx="minor">
            <a:srgbClr val="5F5F5F"/>
          </a:fontRef>
        </p:style>
      </p:cxnSp>
      <p:cxnSp>
        <p:nvCxnSpPr>
          <p:cNvPr id="61" name="直接连接符 60"/>
          <p:cNvCxnSpPr/>
          <p:nvPr>
            <p:custDataLst>
              <p:tags r:id="rId17"/>
            </p:custDataLst>
          </p:nvPr>
        </p:nvCxnSpPr>
        <p:spPr>
          <a:xfrm>
            <a:off x="5406391" y="5027930"/>
            <a:ext cx="1087755" cy="121920"/>
          </a:xfrm>
          <a:prstGeom prst="line">
            <a:avLst/>
          </a:prstGeom>
          <a:ln w="539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rgbClr val="68B5F4"/>
          </a:lnRef>
          <a:fillRef idx="0">
            <a:srgbClr val="68B5F4"/>
          </a:fillRef>
          <a:effectRef idx="0">
            <a:srgbClr val="68B5F4"/>
          </a:effectRef>
          <a:fontRef idx="minor">
            <a:srgbClr val="5F5F5F"/>
          </a:fontRef>
        </p:style>
      </p:cxnSp>
      <p:sp>
        <p:nvSpPr>
          <p:cNvPr id="62" name="文本框 61"/>
          <p:cNvSpPr txBox="1"/>
          <p:nvPr/>
        </p:nvSpPr>
        <p:spPr>
          <a:xfrm>
            <a:off x="1394143" y="1663067"/>
            <a:ext cx="170180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rgbClr val="002060"/>
                </a:solidFill>
              </a:rPr>
              <a:t>中英签署联合声明</a:t>
            </a:r>
          </a:p>
        </p:txBody>
      </p:sp>
      <p:sp>
        <p:nvSpPr>
          <p:cNvPr id="63" name="矩形 62"/>
          <p:cNvSpPr/>
          <p:nvPr>
            <p:custDataLst>
              <p:tags r:id="rId18"/>
            </p:custDataLst>
          </p:nvPr>
        </p:nvSpPr>
        <p:spPr>
          <a:xfrm>
            <a:off x="2771777" y="4853305"/>
            <a:ext cx="1298575" cy="524510"/>
          </a:xfrm>
          <a:prstGeom prst="rect">
            <a:avLst/>
          </a:prstGeom>
          <a:ln>
            <a:noFill/>
          </a:ln>
        </p:spPr>
        <p:style>
          <a:lnRef idx="2">
            <a:srgbClr val="68B5F4">
              <a:shade val="50000"/>
            </a:srgbClr>
          </a:lnRef>
          <a:fillRef idx="1">
            <a:srgbClr val="68B5F4"/>
          </a:fillRef>
          <a:effectRef idx="0">
            <a:srgbClr val="68B5F4"/>
          </a:effectRef>
          <a:fontRef idx="minor">
            <a:sysClr val="window" lastClr="FFFFFF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b="1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19</a:t>
            </a:r>
            <a:r>
              <a:rPr lang="en-US" altLang="zh-CN" sz="3200" b="1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87</a:t>
            </a:r>
            <a:endParaRPr lang="en-US" altLang="zh-CN" sz="3200" b="1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562735" y="5377816"/>
            <a:ext cx="328676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rgbClr val="002060"/>
                </a:solidFill>
              </a:rPr>
              <a:t>中葡签署联合声明</a:t>
            </a:r>
          </a:p>
        </p:txBody>
      </p:sp>
      <p:sp>
        <p:nvSpPr>
          <p:cNvPr id="65" name="矩形 64"/>
          <p:cNvSpPr/>
          <p:nvPr>
            <p:custDataLst>
              <p:tags r:id="rId19"/>
            </p:custDataLst>
          </p:nvPr>
        </p:nvSpPr>
        <p:spPr>
          <a:xfrm>
            <a:off x="3981451" y="2787650"/>
            <a:ext cx="1298575" cy="524510"/>
          </a:xfrm>
          <a:prstGeom prst="rect">
            <a:avLst/>
          </a:prstGeom>
          <a:ln>
            <a:noFill/>
          </a:ln>
        </p:spPr>
        <p:style>
          <a:lnRef idx="2">
            <a:srgbClr val="68B5F4">
              <a:shade val="50000"/>
            </a:srgbClr>
          </a:lnRef>
          <a:fillRef idx="1">
            <a:srgbClr val="68B5F4"/>
          </a:fillRef>
          <a:effectRef idx="0">
            <a:srgbClr val="68B5F4"/>
          </a:effectRef>
          <a:fontRef idx="minor">
            <a:sysClr val="window" lastClr="FFFFFF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b="1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19</a:t>
            </a:r>
            <a:r>
              <a:rPr lang="en-US" altLang="zh-CN" sz="3200" b="1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97</a:t>
            </a:r>
            <a:endParaRPr lang="en-US" altLang="zh-CN" sz="3200" b="1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590925" y="1663066"/>
            <a:ext cx="3246755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002060"/>
                </a:solidFill>
              </a:rPr>
              <a:t>中英政权交接</a:t>
            </a: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002060"/>
                </a:solidFill>
              </a:rPr>
              <a:t>仪式（香港回归）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5620386" y="5377817"/>
            <a:ext cx="2719705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>
                <a:solidFill>
                  <a:srgbClr val="002060"/>
                </a:solidFill>
              </a:rPr>
              <a:t>中葡政权交接</a:t>
            </a:r>
          </a:p>
          <a:p>
            <a:pPr algn="l">
              <a:lnSpc>
                <a:spcPct val="120000"/>
              </a:lnSpc>
            </a:pPr>
            <a:r>
              <a:rPr lang="zh-CN" altLang="en-US" sz="2800">
                <a:solidFill>
                  <a:srgbClr val="002060"/>
                </a:solidFill>
              </a:rPr>
              <a:t>仪式（澳门回归）</a:t>
            </a:r>
          </a:p>
        </p:txBody>
      </p:sp>
      <p:sp>
        <p:nvSpPr>
          <p:cNvPr id="71" name="矩形 70"/>
          <p:cNvSpPr/>
          <p:nvPr>
            <p:custDataLst>
              <p:tags r:id="rId20"/>
            </p:custDataLst>
          </p:nvPr>
        </p:nvSpPr>
        <p:spPr>
          <a:xfrm>
            <a:off x="6494146" y="4853305"/>
            <a:ext cx="1298575" cy="524510"/>
          </a:xfrm>
          <a:prstGeom prst="rect">
            <a:avLst/>
          </a:prstGeom>
          <a:ln>
            <a:noFill/>
          </a:ln>
        </p:spPr>
        <p:style>
          <a:lnRef idx="2">
            <a:srgbClr val="68B5F4">
              <a:shade val="50000"/>
            </a:srgbClr>
          </a:lnRef>
          <a:fillRef idx="1">
            <a:srgbClr val="68B5F4"/>
          </a:fillRef>
          <a:effectRef idx="0">
            <a:srgbClr val="68B5F4"/>
          </a:effectRef>
          <a:fontRef idx="minor">
            <a:sysClr val="window" lastClr="FFFFFF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b="1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19</a:t>
            </a:r>
            <a:r>
              <a:rPr lang="en-US" altLang="zh-CN" sz="3200" b="1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99</a:t>
            </a:r>
            <a:endParaRPr lang="en-US" altLang="zh-CN" sz="3200" b="1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780405" y="1914526"/>
            <a:ext cx="3495675" cy="1739265"/>
            <a:chOff x="-828" y="5135"/>
            <a:chExt cx="5505" cy="2739"/>
          </a:xfrm>
        </p:grpSpPr>
        <p:pic>
          <p:nvPicPr>
            <p:cNvPr id="153623" name="图片 153622" descr="香港区旗"/>
            <p:cNvPicPr>
              <a:picLocks noChangeAspect="1"/>
            </p:cNvPicPr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96" y="5135"/>
              <a:ext cx="2754" cy="17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" name="文本框 72"/>
            <p:cNvSpPr txBox="1"/>
            <p:nvPr/>
          </p:nvSpPr>
          <p:spPr>
            <a:xfrm>
              <a:off x="-828" y="6914"/>
              <a:ext cx="5505" cy="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</a:rPr>
                <a:t>香港特别行政区区旗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427085" y="4853306"/>
            <a:ext cx="3495675" cy="1734185"/>
            <a:chOff x="-240" y="7921"/>
            <a:chExt cx="5505" cy="2731"/>
          </a:xfrm>
        </p:grpSpPr>
        <p:pic>
          <p:nvPicPr>
            <p:cNvPr id="75" name="图片 74" descr="chengguo_008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18" y="7921"/>
              <a:ext cx="2760" cy="17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6" name="文本框 75"/>
            <p:cNvSpPr txBox="1"/>
            <p:nvPr/>
          </p:nvSpPr>
          <p:spPr>
            <a:xfrm>
              <a:off x="-240" y="9692"/>
              <a:ext cx="5505" cy="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7940"/>
                  </a:solidFill>
                </a:rPr>
                <a:t>澳门特别行政区区旗</a:t>
              </a:r>
            </a:p>
          </p:txBody>
        </p:sp>
      </p:grpSp>
      <p:pic>
        <p:nvPicPr>
          <p:cNvPr id="77" name="图片 12" descr="mmexport1554020668081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2152015" y="3912235"/>
            <a:ext cx="4061460" cy="2673350"/>
          </a:xfrm>
          <a:prstGeom prst="rect">
            <a:avLst/>
          </a:prstGeom>
        </p:spPr>
      </p:pic>
      <p:pic>
        <p:nvPicPr>
          <p:cNvPr id="78" name="图片 14" descr="IMG_256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1771015" y="970282"/>
            <a:ext cx="3976371" cy="26816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8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62" grpId="0"/>
      <p:bldP spid="63" grpId="0" bldLvl="0" animBg="1"/>
      <p:bldP spid="64" grpId="0"/>
      <p:bldP spid="65" grpId="0" bldLvl="0" animBg="1"/>
      <p:bldP spid="66" grpId="0"/>
      <p:bldP spid="70" grpId="0"/>
      <p:bldP spid="7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1">
            <a:extLst>
              <a:ext uri="{FF2B5EF4-FFF2-40B4-BE49-F238E27FC236}">
                <a16:creationId xmlns="" xmlns:a16="http://schemas.microsoft.com/office/drawing/2014/main" id="{BB8CF9FE-CDB0-4883-8D42-641157EBA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228" y="1112513"/>
            <a:ext cx="5218971" cy="4031873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P67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页    材料研读</a:t>
            </a:r>
          </a:p>
          <a:p>
            <a:pPr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香港问题为什么能够谈成呢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?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并不是我们参加谈判的人有特殊的本领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主要是我们这个国家这几年发展起来了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是个兴旺发达的国家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有力量的国家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而且是个值得信任的国家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当然，香港问题能够解决好，还是由于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一国两制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根本方针或者说战略搞对了 ，也是中英双方共同努力的结果。</a:t>
            </a:r>
          </a:p>
          <a:p>
            <a:pPr algn="ctr" eaLnBrk="1" hangingPunct="1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-------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邓小平：《在中央顾问委员会第三次全体会议上的讲话》</a:t>
            </a:r>
          </a:p>
        </p:txBody>
      </p:sp>
      <p:sp>
        <p:nvSpPr>
          <p:cNvPr id="52227" name="文本框 2">
            <a:extLst>
              <a:ext uri="{FF2B5EF4-FFF2-40B4-BE49-F238E27FC236}">
                <a16:creationId xmlns="" xmlns:a16="http://schemas.microsoft.com/office/drawing/2014/main" id="{87411205-C2CA-4FEA-928B-9CF96A827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292" y="5245718"/>
            <a:ext cx="4491715" cy="523220"/>
          </a:xfrm>
          <a:prstGeom prst="rect">
            <a:avLst/>
          </a:prstGeom>
          <a:noFill/>
          <a:ln w="25400">
            <a:solidFill>
              <a:srgbClr val="E40D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为什么香港能够顺利回归？ </a:t>
            </a:r>
          </a:p>
        </p:txBody>
      </p:sp>
      <p:sp>
        <p:nvSpPr>
          <p:cNvPr id="2" name="文本框 3">
            <a:extLst>
              <a:ext uri="{FF2B5EF4-FFF2-40B4-BE49-F238E27FC236}">
                <a16:creationId xmlns="" xmlns:a16="http://schemas.microsoft.com/office/drawing/2014/main" id="{7AEA77B5-6B8B-4DE1-BF91-DF81BE80D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3663" y="5852575"/>
            <a:ext cx="3791423" cy="523220"/>
          </a:xfrm>
          <a:prstGeom prst="rect">
            <a:avLst/>
          </a:prstGeom>
          <a:noFill/>
          <a:ln w="28575">
            <a:solidFill>
              <a:srgbClr val="1C981C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中华民族的共同心愿。</a:t>
            </a:r>
          </a:p>
        </p:txBody>
      </p:sp>
      <p:sp>
        <p:nvSpPr>
          <p:cNvPr id="3" name="标注: 弯曲线形 2">
            <a:extLst>
              <a:ext uri="{FF2B5EF4-FFF2-40B4-BE49-F238E27FC236}">
                <a16:creationId xmlns="" xmlns:a16="http://schemas.microsoft.com/office/drawing/2014/main" id="{C969C193-4A1E-4666-8ABE-528B8F597481}"/>
              </a:ext>
            </a:extLst>
          </p:cNvPr>
          <p:cNvSpPr/>
          <p:nvPr/>
        </p:nvSpPr>
        <p:spPr>
          <a:xfrm flipH="1">
            <a:off x="424228" y="1820702"/>
            <a:ext cx="2710944" cy="503238"/>
          </a:xfrm>
          <a:prstGeom prst="borderCallout2">
            <a:avLst/>
          </a:prstGeom>
          <a:solidFill>
            <a:schemeClr val="bg1"/>
          </a:solidFill>
          <a:ln w="28575">
            <a:solidFill>
              <a:srgbClr val="1C9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中国综合国力增强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注: 弯曲线形 4">
            <a:extLst>
              <a:ext uri="{FF2B5EF4-FFF2-40B4-BE49-F238E27FC236}">
                <a16:creationId xmlns="" xmlns:a16="http://schemas.microsoft.com/office/drawing/2014/main" id="{A3FD82ED-9978-4956-849F-169823859944}"/>
              </a:ext>
            </a:extLst>
          </p:cNvPr>
          <p:cNvSpPr/>
          <p:nvPr/>
        </p:nvSpPr>
        <p:spPr>
          <a:xfrm>
            <a:off x="2122245" y="3354423"/>
            <a:ext cx="4426561" cy="503238"/>
          </a:xfrm>
          <a:prstGeom prst="borderCallout2">
            <a:avLst>
              <a:gd name="adj1" fmla="val 57823"/>
              <a:gd name="adj2" fmla="val -3589"/>
              <a:gd name="adj3" fmla="val 52241"/>
              <a:gd name="adj4" fmla="val -16388"/>
              <a:gd name="adj5" fmla="val 112500"/>
              <a:gd name="adj6" fmla="val -25456"/>
            </a:avLst>
          </a:prstGeom>
          <a:solidFill>
            <a:schemeClr val="bg1"/>
          </a:solidFill>
          <a:ln w="28575">
            <a:solidFill>
              <a:srgbClr val="1C9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一国两制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构想的正确指导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注: 弯曲线形 5">
            <a:extLst>
              <a:ext uri="{FF2B5EF4-FFF2-40B4-BE49-F238E27FC236}">
                <a16:creationId xmlns="" xmlns:a16="http://schemas.microsoft.com/office/drawing/2014/main" id="{D15DF235-69FF-4632-B515-1BC427E193F1}"/>
              </a:ext>
            </a:extLst>
          </p:cNvPr>
          <p:cNvSpPr/>
          <p:nvPr/>
        </p:nvSpPr>
        <p:spPr>
          <a:xfrm rot="21430455" flipH="1">
            <a:off x="3278594" y="4369174"/>
            <a:ext cx="3474532" cy="437069"/>
          </a:xfrm>
          <a:prstGeom prst="borderCallout2">
            <a:avLst>
              <a:gd name="adj1" fmla="val 34379"/>
              <a:gd name="adj2" fmla="val 98838"/>
              <a:gd name="adj3" fmla="val 28239"/>
              <a:gd name="adj4" fmla="val 123111"/>
              <a:gd name="adj5" fmla="val -37651"/>
              <a:gd name="adj6" fmla="val 136276"/>
            </a:avLst>
          </a:prstGeom>
          <a:solidFill>
            <a:schemeClr val="bg1"/>
          </a:solidFill>
          <a:ln w="28575">
            <a:solidFill>
              <a:srgbClr val="1C9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中英双方的共同努力；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33D04F8F-B77F-446C-9A9E-2F8E37B52CB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43866" y="76518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6D14E6B-B499-4882-88EB-D7B2A0072347}"/>
              </a:ext>
            </a:extLst>
          </p:cNvPr>
          <p:cNvSpPr txBox="1"/>
          <p:nvPr/>
        </p:nvSpPr>
        <p:spPr>
          <a:xfrm>
            <a:off x="6761789" y="1236804"/>
            <a:ext cx="5092119" cy="30469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撒切尔夫人在她的回忆录中谈到中英联合声明时也承认：对英国来说这不是也不可能是胜利，因为我们同一个愿意妥协和实力远占优势的对手打交道。英国在谈判开始时并不打算把香港整个交还英国，到最后不得不同意交换整个香港地区。这是英国不情愿而又不得不做的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D877864-EAB0-4BFD-9246-1344BB92C9AC}"/>
              </a:ext>
            </a:extLst>
          </p:cNvPr>
          <p:cNvSpPr txBox="1"/>
          <p:nvPr/>
        </p:nvSpPr>
        <p:spPr>
          <a:xfrm>
            <a:off x="7189984" y="4338905"/>
            <a:ext cx="45790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对比两个材料，关于中国能够收回香港，邓小平和撒切尔夫人的看法有什么共同点？对此，你有何认识？</a:t>
            </a:r>
          </a:p>
        </p:txBody>
      </p:sp>
      <p:sp>
        <p:nvSpPr>
          <p:cNvPr id="12" name="标注: 弯曲线形 11">
            <a:extLst>
              <a:ext uri="{FF2B5EF4-FFF2-40B4-BE49-F238E27FC236}">
                <a16:creationId xmlns="" xmlns:a16="http://schemas.microsoft.com/office/drawing/2014/main" id="{C20E938D-916A-4082-9D61-2782A4838F84}"/>
              </a:ext>
            </a:extLst>
          </p:cNvPr>
          <p:cNvSpPr/>
          <p:nvPr/>
        </p:nvSpPr>
        <p:spPr>
          <a:xfrm flipH="1">
            <a:off x="5643199" y="2025833"/>
            <a:ext cx="2710944" cy="503238"/>
          </a:xfrm>
          <a:prstGeom prst="borderCallout2">
            <a:avLst/>
          </a:prstGeom>
          <a:solidFill>
            <a:schemeClr val="bg1"/>
          </a:solidFill>
          <a:ln w="28575">
            <a:solidFill>
              <a:srgbClr val="1C9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中国综合国力增强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0B6ECC3-D770-4BAC-9C51-6E5BA8AD09C1}"/>
              </a:ext>
            </a:extLst>
          </p:cNvPr>
          <p:cNvSpPr txBox="1"/>
          <p:nvPr/>
        </p:nvSpPr>
        <p:spPr>
          <a:xfrm>
            <a:off x="7459181" y="5354568"/>
            <a:ext cx="40038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</a:rPr>
              <a:t>说明国家强大是中国收回香港的根本原因。国家综合国力强大，是捍卫国家利益和主权的根本保障。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5" grpId="0" animBg="1"/>
      <p:bldP spid="6" grpId="0" animBg="1"/>
      <p:bldP spid="4" grpId="0" animBg="1"/>
      <p:bldP spid="7" grpId="0"/>
      <p:bldP spid="12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7" descr="mmexport1554025591423"/>
          <p:cNvPicPr>
            <a:picLocks noChangeAspect="1"/>
          </p:cNvPicPr>
          <p:nvPr/>
        </p:nvPicPr>
        <p:blipFill>
          <a:blip r:embed="rId6" cstate="print"/>
          <a:srcRect l="29664"/>
          <a:stretch>
            <a:fillRect/>
          </a:stretch>
        </p:blipFill>
        <p:spPr>
          <a:xfrm rot="420000">
            <a:off x="8981593" y="1234819"/>
            <a:ext cx="2645411" cy="2501265"/>
          </a:xfrm>
          <a:prstGeom prst="rect">
            <a:avLst/>
          </a:prstGeom>
        </p:spPr>
      </p:pic>
      <p:sp>
        <p:nvSpPr>
          <p:cNvPr id="16" name="矩形: 单圆角 15"/>
          <p:cNvSpPr/>
          <p:nvPr>
            <p:custDataLst>
              <p:tags r:id="rId2"/>
            </p:custDataLst>
          </p:nvPr>
        </p:nvSpPr>
        <p:spPr>
          <a:xfrm>
            <a:off x="11074402" y="4078517"/>
            <a:ext cx="159639" cy="2779485"/>
          </a:xfrm>
          <a:prstGeom prst="round1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03849" y="204470"/>
            <a:ext cx="5652135" cy="779780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  <p:pic>
        <p:nvPicPr>
          <p:cNvPr id="26" name="图片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360000">
            <a:off x="5783773" y="828019"/>
            <a:ext cx="3917951" cy="2301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37511" y="1082943"/>
            <a:ext cx="4232275" cy="254889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658147" y="3673674"/>
            <a:ext cx="4911091" cy="15142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dirty="0"/>
              <a:t>1997</a:t>
            </a:r>
            <a:r>
              <a:rPr lang="zh-CN" altLang="en-US" sz="2800" dirty="0"/>
              <a:t>年，最后一任港督彭定康离开港督府，他</a:t>
            </a:r>
            <a:r>
              <a:rPr lang="zh-CN" altLang="en-US" sz="2800" dirty="0">
                <a:sym typeface="+mn-ea"/>
              </a:rPr>
              <a:t>的两位女儿眼含泪水。</a:t>
            </a:r>
          </a:p>
        </p:txBody>
      </p:sp>
      <p:pic>
        <p:nvPicPr>
          <p:cNvPr id="29" name="图片 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20340000">
            <a:off x="7150786" y="3655057"/>
            <a:ext cx="3176271" cy="21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6" descr="mmexport1554021322724"/>
          <p:cNvPicPr>
            <a:picLocks noChangeAspect="1"/>
          </p:cNvPicPr>
          <p:nvPr/>
        </p:nvPicPr>
        <p:blipFill>
          <a:blip r:embed="rId10" cstate="print"/>
          <a:srcRect l="31059" r="16699"/>
          <a:stretch>
            <a:fillRect/>
          </a:stretch>
        </p:blipFill>
        <p:spPr>
          <a:xfrm>
            <a:off x="5918836" y="3701415"/>
            <a:ext cx="1964055" cy="2691130"/>
          </a:xfrm>
          <a:prstGeom prst="rect">
            <a:avLst/>
          </a:prstGeom>
        </p:spPr>
      </p:pic>
      <p:sp>
        <p:nvSpPr>
          <p:cNvPr id="22" name="上箭头标注 21"/>
          <p:cNvSpPr/>
          <p:nvPr/>
        </p:nvSpPr>
        <p:spPr>
          <a:xfrm>
            <a:off x="811549" y="4612854"/>
            <a:ext cx="4453255" cy="1861185"/>
          </a:xfrm>
          <a:prstGeom prst="up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10000"/>
              </a:lnSpc>
            </a:pPr>
            <a:r>
              <a:rPr lang="zh-CN" altLang="en-US" sz="2800" b="1" dirty="0"/>
              <a:t>港澳回归的意义：标志着</a:t>
            </a:r>
          </a:p>
          <a:p>
            <a:pPr algn="l">
              <a:lnSpc>
                <a:spcPct val="110000"/>
              </a:lnSpc>
            </a:pPr>
            <a:r>
              <a:rPr lang="zh-CN" altLang="en-US" sz="2800" b="1" dirty="0"/>
              <a:t>中国人民洗雪了百年国耻</a:t>
            </a:r>
          </a:p>
        </p:txBody>
      </p:sp>
      <p:sp>
        <p:nvSpPr>
          <p:cNvPr id="11" name="圆角矩形 10"/>
          <p:cNvSpPr/>
          <p:nvPr/>
        </p:nvSpPr>
        <p:spPr>
          <a:xfrm rot="21000000">
            <a:off x="9798686" y="3481705"/>
            <a:ext cx="2089151" cy="1173480"/>
          </a:xfrm>
          <a:prstGeom prst="roundRect">
            <a:avLst/>
          </a:prstGeom>
          <a:solidFill>
            <a:schemeClr val="bg1"/>
          </a:solidFill>
          <a:ln w="53975" cmpd="dbl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支持新制</a:t>
            </a: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同心依归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92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92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192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92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1"/>
  <p:tag name="KSO_WM_UNIT_ID" val="diagram160110_6*m_i*1_1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2"/>
  <p:tag name="KSO_WM_UNIT_ID" val="diagram160110_6*m_i*1_2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3"/>
  <p:tag name="KSO_WM_UNIT_ID" val="diagram160110_6*m_i*1_3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4"/>
  <p:tag name="KSO_WM_UNIT_ID" val="diagram160110_6*m_i*1_4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5"/>
  <p:tag name="KSO_WM_UNIT_ID" val="diagram160110_6*m_i*1_5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6"/>
  <p:tag name="KSO_WM_UNIT_ID" val="diagram160110_6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h_a"/>
  <p:tag name="KSO_WM_UNIT_INDEX" val="1_1_1"/>
  <p:tag name="KSO_WM_UNIT_ID" val="diagram160110_6*m_h_a*1_1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DIAGRAM_GROUP_CODE" val="m1-1"/>
  <p:tag name="KSO_WM_UNIT_PRESET_TEXT_LEN" val="5"/>
  <p:tag name="KSO_WM_UNIT_BIND_DECORATION_IDS" val="diagram160110_6*m_i*1_8;diagram160110_6*m_i*1_7;diagram160110_6*m_i*1_2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7"/>
  <p:tag name="KSO_WM_UNIT_ID" val="diagram160110_6*m_i*1_7"/>
  <p:tag name="KSO_WM_UNIT_CLEAR" val="1"/>
  <p:tag name="KSO_WM_UNIT_LAYERLEVEL" val="1_1"/>
  <p:tag name="KSO_WM_DIAGRAM_GROUP_CODE" val="m1-1"/>
  <p:tag name="KSO_WM_UNIT_LINE_FORE_SCHEMECOLOR_INDEX" val="15"/>
  <p:tag name="KSO_WM_UNIT_LINE_FILL_TYPE" val="2"/>
  <p:tag name="KSO_WM_UNIT_USESOURCEFORMAT_APPLY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8"/>
  <p:tag name="KSO_WM_UNIT_ID" val="diagram160110_6*m_i*1_8"/>
  <p:tag name="KSO_WM_UNIT_CLEAR" val="1"/>
  <p:tag name="KSO_WM_UNIT_LAYERLEVEL" val="1_1"/>
  <p:tag name="KSO_WM_DIAGRAM_GROUP_CODE" val="m1-1"/>
  <p:tag name="KSO_WM_UNIT_LINE_FORE_SCHEMECOLOR_INDEX" val="15"/>
  <p:tag name="KSO_WM_UNIT_LINE_FILL_TYPE" val="2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9"/>
  <p:tag name="KSO_WM_UNIT_ID" val="diagram160110_6*m_i*1_9"/>
  <p:tag name="KSO_WM_UNIT_CLEAR" val="1"/>
  <p:tag name="KSO_WM_UNIT_LAYERLEVEL" val="1_1"/>
  <p:tag name="KSO_WM_DIAGRAM_GROUP_CODE" val="m1-1"/>
  <p:tag name="KSO_WM_UNIT_LINE_FORE_SCHEMECOLOR_INDEX" val="15"/>
  <p:tag name="KSO_WM_UNIT_LINE_FILL_TYPE" val="2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10"/>
  <p:tag name="KSO_WM_UNIT_ID" val="diagram160110_6*m_i*1_10"/>
  <p:tag name="KSO_WM_UNIT_CLEAR" val="1"/>
  <p:tag name="KSO_WM_UNIT_LAYERLEVEL" val="1_1"/>
  <p:tag name="KSO_WM_DIAGRAM_GROUP_CODE" val="m1-1"/>
  <p:tag name="KSO_WM_UNIT_LINE_FORE_SCHEMECOLOR_INDEX" val="15"/>
  <p:tag name="KSO_WM_UNIT_LINE_FILL_TYPE" val="2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11"/>
  <p:tag name="KSO_WM_UNIT_ID" val="diagram160110_6*m_i*1_11"/>
  <p:tag name="KSO_WM_UNIT_CLEAR" val="1"/>
  <p:tag name="KSO_WM_UNIT_LAYERLEVEL" val="1_1"/>
  <p:tag name="KSO_WM_DIAGRAM_GROUP_CODE" val="m1-1"/>
  <p:tag name="KSO_WM_UNIT_LINE_FORE_SCHEMECOLOR_INDEX" val="15"/>
  <p:tag name="KSO_WM_UNIT_LINE_FILL_TYPE" val="2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12"/>
  <p:tag name="KSO_WM_UNIT_ID" val="diagram160110_6*m_i*1_12"/>
  <p:tag name="KSO_WM_UNIT_CLEAR" val="1"/>
  <p:tag name="KSO_WM_UNIT_LAYERLEVEL" val="1_1"/>
  <p:tag name="KSO_WM_DIAGRAM_GROUP_CODE" val="m1-1"/>
  <p:tag name="KSO_WM_UNIT_LINE_FORE_SCHEMECOLOR_INDEX" val="15"/>
  <p:tag name="KSO_WM_UNIT_LINE_FILL_TYPE" val="2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13"/>
  <p:tag name="KSO_WM_UNIT_ID" val="diagram160110_6*m_i*1_13"/>
  <p:tag name="KSO_WM_UNIT_CLEAR" val="1"/>
  <p:tag name="KSO_WM_UNIT_LAYERLEVEL" val="1_1"/>
  <p:tag name="KSO_WM_DIAGRAM_GROUP_CODE" val="m1-1"/>
  <p:tag name="KSO_WM_UNIT_LINE_FORE_SCHEMECOLOR_INDEX" val="15"/>
  <p:tag name="KSO_WM_UNIT_LINE_FILL_TYPE" val="2"/>
  <p:tag name="KSO_WM_UNIT_USESOURCEFORMAT_APPLY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i"/>
  <p:tag name="KSO_WM_UNIT_INDEX" val="1_14"/>
  <p:tag name="KSO_WM_UNIT_ID" val="diagram160110_6*m_i*1_14"/>
  <p:tag name="KSO_WM_UNIT_CLEAR" val="1"/>
  <p:tag name="KSO_WM_UNIT_LAYERLEVEL" val="1_1"/>
  <p:tag name="KSO_WM_DIAGRAM_GROUP_CODE" val="m1-1"/>
  <p:tag name="KSO_WM_UNIT_LINE_FORE_SCHEMECOLOR_INDEX" val="15"/>
  <p:tag name="KSO_WM_UNIT_LINE_FILL_TYPE" val="2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h_a"/>
  <p:tag name="KSO_WM_UNIT_INDEX" val="1_1_1"/>
  <p:tag name="KSO_WM_UNIT_ID" val="diagram160110_6*m_h_a*1_1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DIAGRAM_GROUP_CODE" val="m1-1"/>
  <p:tag name="KSO_WM_UNIT_PRESET_TEXT_LEN" val="5"/>
  <p:tag name="KSO_WM_UNIT_BIND_DECORATION_IDS" val="diagram160110_6*m_i*1_8;diagram160110_6*m_i*1_7;diagram160110_6*m_i*1_2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h_a"/>
  <p:tag name="KSO_WM_UNIT_INDEX" val="1_1_1"/>
  <p:tag name="KSO_WM_UNIT_ID" val="diagram160110_6*m_h_a*1_1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DIAGRAM_GROUP_CODE" val="m1-1"/>
  <p:tag name="KSO_WM_UNIT_PRESET_TEXT_LEN" val="5"/>
  <p:tag name="KSO_WM_UNIT_BIND_DECORATION_IDS" val="diagram160110_6*m_i*1_8;diagram160110_6*m_i*1_7;diagram160110_6*m_i*1_2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0"/>
  <p:tag name="KSO_WM_UNIT_TYPE" val="m_h_a"/>
  <p:tag name="KSO_WM_UNIT_INDEX" val="1_1_1"/>
  <p:tag name="KSO_WM_UNIT_ID" val="diagram160110_6*m_h_a*1_1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DIAGRAM_GROUP_CODE" val="m1-1"/>
  <p:tag name="KSO_WM_UNIT_PRESET_TEXT_LEN" val="5"/>
  <p:tag name="KSO_WM_UNIT_BIND_DECORATION_IDS" val="diagram160110_6*m_i*1_8;diagram160110_6*m_i*1_7;diagram160110_6*m_i*1_2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99105_3"/>
  <p:tag name="KSO_WM_SLIDE_TYPE" val="contents"/>
  <p:tag name="KSO_WM_SLIDE_SUBTYPE" val="diag"/>
  <p:tag name="KSO_WM_SLIDE_ITEM_CNT" val="6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191543"/>
  <p:tag name="KSO_WM_SLIDE_LAYOUT" val="a_l"/>
  <p:tag name="KSO_WM_SLIDE_LAYOUT_CNT" val="1_1"/>
  <p:tag name="KSO_WM_SLIDE_COLORSCHEME_VERSION" val="3.2"/>
  <p:tag name="KSO_WM_TEMPLATE_SUBCATEGOR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TAG_VERSION" val="1.0"/>
  <p:tag name="KSO_WM_SLIDE_ID" val="custom20184650_5"/>
  <p:tag name="KSO_WM_SLIDE_INDEX" val="5"/>
  <p:tag name="KSO_WM_SLIDE_ITEM_CNT" val="3"/>
  <p:tag name="KSO_WM_SLIDE_LAYOUT" val="a_f_d"/>
  <p:tag name="KSO_WM_SLIDE_LAYOUT_CNT" val="1_2_1"/>
  <p:tag name="KSO_WM_SLIDE_TYPE" val="text"/>
  <p:tag name="KSO_WM_BEAUTIFY_FLAG" val="#wm#"/>
  <p:tag name="KSO_WM_SLIDE_POSITION" val="101*118"/>
  <p:tag name="KSO_WM_SLIDE_SIZE" val="804*331"/>
  <p:tag name="KSO_WM_SLIDE_SUBTYPE" val="picTxt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650_5*i*17"/>
  <p:tag name="KSO_WM_TEMPLATE_CATEGORY" val="custom"/>
  <p:tag name="KSO_WM_TEMPLATE_INDEX" val="20184650"/>
  <p:tag name="KSO_WM_UNIT_INDEX" val="1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TAG_VERSION" val="1.0"/>
  <p:tag name="KSO_WM_SLIDE_ID" val="custom20184650_5"/>
  <p:tag name="KSO_WM_SLIDE_INDEX" val="5"/>
  <p:tag name="KSO_WM_SLIDE_ITEM_CNT" val="3"/>
  <p:tag name="KSO_WM_SLIDE_LAYOUT" val="a_f_d"/>
  <p:tag name="KSO_WM_SLIDE_LAYOUT_CNT" val="1_2_1"/>
  <p:tag name="KSO_WM_SLIDE_TYPE" val="text"/>
  <p:tag name="KSO_WM_BEAUTIFY_FLAG" val="#wm#"/>
  <p:tag name="KSO_WM_SLIDE_POSITION" val="101*118"/>
  <p:tag name="KSO_WM_SLIDE_SIZE" val="804*331"/>
  <p:tag name="KSO_WM_SLIDE_SUBTYPE" val="picTxt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5"/>
  <p:tag name="KSO_WM_TAG_VERSION" val="1.0"/>
  <p:tag name="KSO_WM_SLIDE_ID" val="custom20184655_5"/>
  <p:tag name="KSO_WM_SLIDE_INDEX" val="5"/>
  <p:tag name="KSO_WM_SLIDE_ITEM_CNT" val="0"/>
  <p:tag name="KSO_WM_SLIDE_LAYOUT" val="e_f"/>
  <p:tag name="KSO_WM_SLIDE_LAYOUT_CNT" val="1_1"/>
  <p:tag name="KSO_WM_SLIDE_TYPE" val="sectionTitle"/>
  <p:tag name="KSO_WM_BEAUTIFY_FLAG" val="#wm#"/>
  <p:tag name="KSO_WM_SLIDE_SUBTYPE" val="pureTxt"/>
  <p:tag name="KSO_WM_TEMPLATE_SUBCATEGORY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5"/>
  <p:tag name="KSO_WM_UNIT_TYPE" val="e"/>
  <p:tag name="KSO_WM_UNIT_INDEX" val="1"/>
  <p:tag name="KSO_WM_UNIT_ID" val="custom20184655_5*e*1"/>
  <p:tag name="KSO_WM_UNIT_LAYERLEVEL" val="1"/>
  <p:tag name="KSO_WM_UNIT_VALUE" val="9"/>
  <p:tag name="KSO_WM_UNIT_HIGHLIGHT" val="0"/>
  <p:tag name="KSO_WM_UNIT_COMPATIBLE" val="1"/>
  <p:tag name="KSO_WM_BEAUTIFY_FLAG" val="#wm#"/>
  <p:tag name="KSO_WM_TAG_VERSION" val="1.0"/>
  <p:tag name="KSO_WM_UNIT_PRESET_TEXT" val="PART ONE"/>
  <p:tag name="KSO_WM_UNIT_NOCLEAR" val="0"/>
  <p:tag name="KSO_WM_UNIT_DIAGRAM_ISNUMVISUAL" val="0"/>
  <p:tag name="KSO_WM_UNIT_DIAGRAM_ISREFERUNIT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99105_3"/>
  <p:tag name="KSO_WM_SLIDE_TYPE" val="contents"/>
  <p:tag name="KSO_WM_SLIDE_SUBTYPE" val="diag"/>
  <p:tag name="KSO_WM_SLIDE_ITEM_CNT" val="6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191543"/>
  <p:tag name="KSO_WM_SLIDE_LAYOUT" val="a_l"/>
  <p:tag name="KSO_WM_SLIDE_LAYOUT_CNT" val="1_1"/>
  <p:tag name="KSO_WM_SLIDE_COLORSCHEME_VERSION" val="3.2"/>
  <p:tag name="KSO_WM_TEMPLATE_SUBCATEGORY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99105_3"/>
  <p:tag name="KSO_WM_SLIDE_TYPE" val="contents"/>
  <p:tag name="KSO_WM_SLIDE_SUBTYPE" val="diag"/>
  <p:tag name="KSO_WM_SLIDE_ITEM_CNT" val="6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191543"/>
  <p:tag name="KSO_WM_SLIDE_LAYOUT" val="a_l"/>
  <p:tag name="KSO_WM_SLIDE_LAYOUT_CNT" val="1_1"/>
  <p:tag name="KSO_WM_SLIDE_COLORSCHEME_VERSION" val="3.2"/>
  <p:tag name="KSO_WM_TEMPLATE_SUBCATEGORY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TAG_VERSION" val="1.0"/>
  <p:tag name="KSO_WM_SLIDE_ID" val="custom20184650_5"/>
  <p:tag name="KSO_WM_SLIDE_INDEX" val="5"/>
  <p:tag name="KSO_WM_SLIDE_ITEM_CNT" val="3"/>
  <p:tag name="KSO_WM_SLIDE_LAYOUT" val="a_f_d"/>
  <p:tag name="KSO_WM_SLIDE_LAYOUT_CNT" val="1_2_1"/>
  <p:tag name="KSO_WM_SLIDE_TYPE" val="text"/>
  <p:tag name="KSO_WM_BEAUTIFY_FLAG" val="#wm#"/>
  <p:tag name="KSO_WM_SLIDE_POSITION" val="101*118"/>
  <p:tag name="KSO_WM_SLIDE_SIZE" val="804*331"/>
  <p:tag name="KSO_WM_SLIDE_SUBTYPE" val="picTxt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650_5*i*17"/>
  <p:tag name="KSO_WM_TEMPLATE_CATEGORY" val="custom"/>
  <p:tag name="KSO_WM_TEMPLATE_INDEX" val="20184650"/>
  <p:tag name="KSO_WM_UNIT_INDEX" val="1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TAG_VERSION" val="1.0"/>
  <p:tag name="KSO_WM_SLIDE_ID" val="custom20184650_5"/>
  <p:tag name="KSO_WM_SLIDE_INDEX" val="5"/>
  <p:tag name="KSO_WM_SLIDE_ITEM_CNT" val="3"/>
  <p:tag name="KSO_WM_SLIDE_LAYOUT" val="a_f_d"/>
  <p:tag name="KSO_WM_SLIDE_LAYOUT_CNT" val="1_2_1"/>
  <p:tag name="KSO_WM_SLIDE_TYPE" val="text"/>
  <p:tag name="KSO_WM_BEAUTIFY_FLAG" val="#wm#"/>
  <p:tag name="KSO_WM_SLIDE_POSITION" val="101*118"/>
  <p:tag name="KSO_WM_SLIDE_SIZE" val="804*331"/>
  <p:tag name="KSO_WM_SLIDE_SUBTYPE" val="picTxt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650_5*i*17"/>
  <p:tag name="KSO_WM_TEMPLATE_CATEGORY" val="custom"/>
  <p:tag name="KSO_WM_TEMPLATE_INDEX" val="20184650"/>
  <p:tag name="KSO_WM_UNIT_INDEX" val="1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TAG_VERSION" val="1.0"/>
  <p:tag name="KSO_WM_SLIDE_ID" val="custom20184650_5"/>
  <p:tag name="KSO_WM_SLIDE_INDEX" val="5"/>
  <p:tag name="KSO_WM_SLIDE_ITEM_CNT" val="3"/>
  <p:tag name="KSO_WM_SLIDE_LAYOUT" val="a_f_d"/>
  <p:tag name="KSO_WM_SLIDE_LAYOUT_CNT" val="1_2_1"/>
  <p:tag name="KSO_WM_SLIDE_TYPE" val="text"/>
  <p:tag name="KSO_WM_BEAUTIFY_FLAG" val="#wm#"/>
  <p:tag name="KSO_WM_SLIDE_POSITION" val="101*118"/>
  <p:tag name="KSO_WM_SLIDE_SIZE" val="804*331"/>
  <p:tag name="KSO_WM_SLIDE_SUBTYPE" val="picTxt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650_5*i*0"/>
  <p:tag name="KSO_WM_TEMPLATE_CATEGORY" val="custom"/>
  <p:tag name="KSO_WM_TEMPLATE_INDEX" val="20184650"/>
  <p:tag name="KSO_WM_UNIT_INDEX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650_5*i*1"/>
  <p:tag name="KSO_WM_TEMPLATE_CATEGORY" val="custom"/>
  <p:tag name="KSO_WM_TEMPLATE_INDEX" val="20184650"/>
  <p:tag name="KSO_WM_UNIT_INDEX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650_5*i*15"/>
  <p:tag name="KSO_WM_TEMPLATE_CATEGORY" val="custom"/>
  <p:tag name="KSO_WM_TEMPLATE_INDEX" val="20184650"/>
  <p:tag name="KSO_WM_UNIT_INDEX" val="1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650_5*i*16"/>
  <p:tag name="KSO_WM_TEMPLATE_CATEGORY" val="custom"/>
  <p:tag name="KSO_WM_TEMPLATE_INDEX" val="20184650"/>
  <p:tag name="KSO_WM_UNIT_INDEX" val="1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650_5*i*17"/>
  <p:tag name="KSO_WM_TEMPLATE_CATEGORY" val="custom"/>
  <p:tag name="KSO_WM_TEMPLATE_INDEX" val="20184650"/>
  <p:tag name="KSO_WM_UNIT_INDEX" val="1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f"/>
  <p:tag name="KSO_WM_UNIT_INDEX" val="1"/>
  <p:tag name="KSO_WM_UNIT_ID" val="custom20184650_5*f*1"/>
  <p:tag name="KSO_WM_UNIT_LAYERLEVEL" val="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83"/>
  <p:tag name="KSO_WM_BEAUTIFY_FLAG" val="#wm#"/>
  <p:tag name="KSO_WM_TAG_VERSION" val="1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TAG_VERSION" val="1.0"/>
  <p:tag name="KSO_WM_SLIDE_ID" val="custom20184650_5"/>
  <p:tag name="KSO_WM_SLIDE_INDEX" val="5"/>
  <p:tag name="KSO_WM_SLIDE_ITEM_CNT" val="3"/>
  <p:tag name="KSO_WM_SLIDE_LAYOUT" val="a_f_d"/>
  <p:tag name="KSO_WM_SLIDE_LAYOUT_CNT" val="1_2_1"/>
  <p:tag name="KSO_WM_SLIDE_TYPE" val="text"/>
  <p:tag name="KSO_WM_BEAUTIFY_FLAG" val="#wm#"/>
  <p:tag name="KSO_WM_SLIDE_POSITION" val="101*118"/>
  <p:tag name="KSO_WM_SLIDE_SIZE" val="804*331"/>
  <p:tag name="KSO_WM_SLIDE_SUBTYPE" val="picTxt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TAG_VERSION" val="1.0"/>
  <p:tag name="KSO_WM_SLIDE_ID" val="custom20184650_5"/>
  <p:tag name="KSO_WM_SLIDE_INDEX" val="5"/>
  <p:tag name="KSO_WM_SLIDE_ITEM_CNT" val="3"/>
  <p:tag name="KSO_WM_SLIDE_LAYOUT" val="a_f_d"/>
  <p:tag name="KSO_WM_SLIDE_LAYOUT_CNT" val="1_2_1"/>
  <p:tag name="KSO_WM_SLIDE_TYPE" val="text"/>
  <p:tag name="KSO_WM_BEAUTIFY_FLAG" val="#wm#"/>
  <p:tag name="KSO_WM_SLIDE_POSITION" val="101*118"/>
  <p:tag name="KSO_WM_SLIDE_SIZE" val="804*331"/>
  <p:tag name="KSO_WM_SLIDE_SUBTYPE" val="picTxt"/>
  <p:tag name="KSO_WM_SLIDE_MODEL_TYPE" val="timelin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UNIT_TYPE" val="a"/>
  <p:tag name="KSO_WM_UNIT_INDEX" val="1"/>
  <p:tag name="KSO_WM_UNIT_ID" val="custom20184650_5*a*1"/>
  <p:tag name="KSO_WM_UNIT_LAYERLEVEL" val="1"/>
  <p:tag name="KSO_WM_UNIT_VALUE" val="18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50"/>
  <p:tag name="KSO_WM_TAG_VERSION" val="1.0"/>
  <p:tag name="KSO_WM_SLIDE_ID" val="custom20184650_5"/>
  <p:tag name="KSO_WM_SLIDE_INDEX" val="5"/>
  <p:tag name="KSO_WM_SLIDE_ITEM_CNT" val="3"/>
  <p:tag name="KSO_WM_SLIDE_LAYOUT" val="a_f_d"/>
  <p:tag name="KSO_WM_SLIDE_LAYOUT_CNT" val="1_2_1"/>
  <p:tag name="KSO_WM_SLIDE_TYPE" val="text"/>
  <p:tag name="KSO_WM_BEAUTIFY_FLAG" val="#wm#"/>
  <p:tag name="KSO_WM_SLIDE_POSITION" val="101*118"/>
  <p:tag name="KSO_WM_SLIDE_SIZE" val="804*331"/>
  <p:tag name="KSO_WM_SLIDE_SUBTYPE" val="picTxt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1448</TotalTime>
  <Words>2570</Words>
  <Application>Microsoft Office PowerPoint</Application>
  <PresentationFormat>Custom</PresentationFormat>
  <Paragraphs>177</Paragraphs>
  <Slides>19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聚合</vt:lpstr>
      <vt:lpstr>主题3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xbany</cp:lastModifiedBy>
  <cp:revision>1</cp:revision>
  <dcterms:created xsi:type="dcterms:W3CDTF">2019-04-12T01:32:31Z</dcterms:created>
  <dcterms:modified xsi:type="dcterms:W3CDTF">2019-06-23T07:27:41Z</dcterms:modified>
  <cp:category/>
</cp:coreProperties>
</file>