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7"/>
  </p:notesMasterIdLst>
  <p:sldIdLst>
    <p:sldId id="305" r:id="rId3"/>
    <p:sldId id="459" r:id="rId4"/>
    <p:sldId id="465" r:id="rId5"/>
    <p:sldId id="466" r:id="rId6"/>
    <p:sldId id="504" r:id="rId7"/>
    <p:sldId id="471" r:id="rId8"/>
    <p:sldId id="501" r:id="rId9"/>
    <p:sldId id="472" r:id="rId10"/>
    <p:sldId id="542" r:id="rId11"/>
    <p:sldId id="473" r:id="rId12"/>
    <p:sldId id="474" r:id="rId13"/>
    <p:sldId id="506" r:id="rId14"/>
    <p:sldId id="543" r:id="rId15"/>
    <p:sldId id="505" r:id="rId16"/>
    <p:sldId id="480" r:id="rId17"/>
    <p:sldId id="481" r:id="rId18"/>
    <p:sldId id="482" r:id="rId19"/>
    <p:sldId id="484" r:id="rId20"/>
    <p:sldId id="517" r:id="rId21"/>
    <p:sldId id="508" r:id="rId22"/>
    <p:sldId id="486" r:id="rId23"/>
    <p:sldId id="487" r:id="rId24"/>
    <p:sldId id="509" r:id="rId25"/>
    <p:sldId id="488" r:id="rId26"/>
    <p:sldId id="489" r:id="rId27"/>
    <p:sldId id="510" r:id="rId28"/>
    <p:sldId id="511" r:id="rId29"/>
    <p:sldId id="512" r:id="rId30"/>
    <p:sldId id="513" r:id="rId31"/>
    <p:sldId id="485" r:id="rId32"/>
    <p:sldId id="531" r:id="rId33"/>
    <p:sldId id="532" r:id="rId34"/>
    <p:sldId id="535" r:id="rId35"/>
    <p:sldId id="530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66"/>
    <a:srgbClr val="FFFF00"/>
    <a:srgbClr val="FFFFFF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A8F5A-CC9E-441F-94E4-76FB461E1A5E}" type="datetimeFigureOut">
              <a:rPr lang="zh-CN" altLang="en-US" smtClean="0"/>
              <a:pPr/>
              <a:t>2019-6-23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CC908-7DB3-4B25-9827-6DCD8DD6B5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3815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B9CAA0-9203-4426-BC8C-B755C2F66B93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solidFill>
                  <a:schemeClr val="tx2"/>
                </a:solidFill>
              </a:rPr>
              <a:t>“</a:t>
            </a:r>
            <a:r>
              <a:rPr lang="zh-CN" altLang="en-US" b="1">
                <a:solidFill>
                  <a:schemeClr val="tx2"/>
                </a:solidFill>
              </a:rPr>
              <a:t>旅大”级导弹驱逐舰</a:t>
            </a:r>
          </a:p>
        </p:txBody>
      </p:sp>
    </p:spTree>
    <p:extLst>
      <p:ext uri="{BB962C8B-B14F-4D97-AF65-F5344CB8AC3E}">
        <p14:creationId xmlns="" xmlns:p14="http://schemas.microsoft.com/office/powerpoint/2010/main" val="965591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C79FD2-1EC9-4ABE-B136-072163872F6A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="" xmlns:p14="http://schemas.microsoft.com/office/powerpoint/2010/main" val="3023107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209646-165E-4410-8660-18EC164EE680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="" xmlns:p14="http://schemas.microsoft.com/office/powerpoint/2010/main" val="1561912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279F89-E2D0-43CD-85FA-B50FAA14E876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624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/>
              <a:t>back</a:t>
            </a:r>
          </a:p>
        </p:txBody>
      </p:sp>
      <p:sp>
        <p:nvSpPr>
          <p:cNvPr id="62468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869FAF29-0D0E-4795-9DDA-EEA7DC1A4461}" type="slidenum">
              <a:rPr lang="en-US" altLang="zh-CN" sz="1200">
                <a:latin typeface="Calibri" pitchFamily="34" charset="0"/>
              </a:rPr>
              <a:pPr algn="r"/>
              <a:t>20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3902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871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7651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59602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56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4547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7209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7535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048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553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4583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../../../../&#30446;&#24405;.ppt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3AFC5-1C01-4A08-ACA9-CDBBFDDC69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2019-6-23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D8599-FA2D-4936-B7C5-49D8727B29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450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32.pn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WordArt 8"/>
          <p:cNvSpPr>
            <a:spLocks noChangeArrowheads="1" noChangeShapeType="1" noTextEdit="1"/>
          </p:cNvSpPr>
          <p:nvPr/>
        </p:nvSpPr>
        <p:spPr bwMode="auto">
          <a:xfrm>
            <a:off x="2051720" y="44624"/>
            <a:ext cx="6048672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kern="10" dirty="0">
              <a:ln w="38100">
                <a:solidFill>
                  <a:srgbClr val="FFFF00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6512" y="1925951"/>
            <a:ext cx="9144000" cy="1107996"/>
          </a:xfrm>
          <a:prstGeom prst="rect">
            <a:avLst/>
          </a:prstGeom>
          <a:solidFill>
            <a:srgbClr val="BBE0E3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/>
          <a:p>
            <a:pPr algn="ctr"/>
            <a:r>
              <a:rPr kumimoji="1"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第</a:t>
            </a:r>
            <a:r>
              <a:rPr kumimoji="1" lang="en-US" altLang="zh-CN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15</a:t>
            </a:r>
            <a:r>
              <a:rPr kumimoji="1"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课 </a:t>
            </a:r>
            <a:r>
              <a:rPr kumimoji="1"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 钢铁长城</a:t>
            </a:r>
            <a:endParaRPr kumimoji="1"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145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93" name="Rectangle 17"/>
          <p:cNvSpPr>
            <a:spLocks noChangeArrowheads="1"/>
          </p:cNvSpPr>
          <p:nvPr/>
        </p:nvSpPr>
        <p:spPr bwMode="auto">
          <a:xfrm>
            <a:off x="611560" y="2903453"/>
            <a:ext cx="5616624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1949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日在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陆军的基础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上建立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空军，空军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刚刚建立，就面临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抗美援朝战争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的考验。</a:t>
            </a:r>
          </a:p>
        </p:txBody>
      </p:sp>
      <p:sp>
        <p:nvSpPr>
          <p:cNvPr id="15" name="Rectangle 12" descr="水滴"/>
          <p:cNvSpPr>
            <a:spLocks noChangeArrowheads="1"/>
          </p:cNvSpPr>
          <p:nvPr/>
        </p:nvSpPr>
        <p:spPr bwMode="auto">
          <a:xfrm>
            <a:off x="0" y="981075"/>
            <a:ext cx="9144001" cy="92333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一、陆、海、空军的建设</a:t>
            </a:r>
          </a:p>
        </p:txBody>
      </p:sp>
      <p:sp>
        <p:nvSpPr>
          <p:cNvPr id="2" name="矩形 1"/>
          <p:cNvSpPr/>
          <p:nvPr/>
        </p:nvSpPr>
        <p:spPr>
          <a:xfrm>
            <a:off x="1170212" y="1916832"/>
            <a:ext cx="60660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人民空军的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建立：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anose="02010509060101010101" pitchFamily="49" charset="-122"/>
            </a:endParaRPr>
          </a:p>
        </p:txBody>
      </p:sp>
      <p:grpSp>
        <p:nvGrpSpPr>
          <p:cNvPr id="16" name="Group 23"/>
          <p:cNvGrpSpPr>
            <a:grpSpLocks/>
          </p:cNvGrpSpPr>
          <p:nvPr/>
        </p:nvGrpSpPr>
        <p:grpSpPr bwMode="auto">
          <a:xfrm>
            <a:off x="6372225" y="2708920"/>
            <a:ext cx="2771775" cy="4060825"/>
            <a:chOff x="4014" y="1253"/>
            <a:chExt cx="1746" cy="2558"/>
          </a:xfrm>
        </p:grpSpPr>
        <p:pic>
          <p:nvPicPr>
            <p:cNvPr id="17" name="Picture 21" descr="14773033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0" y="1253"/>
              <a:ext cx="1740" cy="22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4014" y="3484"/>
              <a:ext cx="169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隶书" panose="02010509060101010101" pitchFamily="49" charset="-122"/>
                </a:rPr>
                <a:t>空军司令刘亚楼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9586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蒋道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052513"/>
            <a:ext cx="6481762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7956550" y="1773238"/>
            <a:ext cx="97155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48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蒋</a:t>
            </a:r>
          </a:p>
          <a:p>
            <a:r>
              <a:rPr kumimoji="1" lang="zh-CN" altLang="en-US" sz="48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道</a:t>
            </a:r>
          </a:p>
          <a:p>
            <a:r>
              <a:rPr kumimoji="1" lang="zh-CN" altLang="en-US" sz="48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平</a:t>
            </a:r>
          </a:p>
        </p:txBody>
      </p:sp>
      <p:sp>
        <p:nvSpPr>
          <p:cNvPr id="238602" name="Text Box 10"/>
          <p:cNvSpPr txBox="1">
            <a:spLocks noChangeArrowheads="1"/>
          </p:cNvSpPr>
          <p:nvPr/>
        </p:nvSpPr>
        <p:spPr bwMode="auto">
          <a:xfrm>
            <a:off x="395536" y="5589588"/>
            <a:ext cx="83518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在空战中，他先后击落敌机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架，击伤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架。 击落美军王牌飞行员麦克康奈尔驾驶的战斗机。</a:t>
            </a:r>
          </a:p>
        </p:txBody>
      </p:sp>
    </p:spTree>
    <p:extLst>
      <p:ext uri="{BB962C8B-B14F-4D97-AF65-F5344CB8AC3E}">
        <p14:creationId xmlns="" xmlns:p14="http://schemas.microsoft.com/office/powerpoint/2010/main" val="12231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53697" y="2852936"/>
            <a:ext cx="723660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r>
              <a:rPr lang="zh-CN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我国</a:t>
            </a:r>
            <a:r>
              <a:rPr lang="zh-CN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军用飞机的发展历程是怎样的？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9566" y="4542219"/>
            <a:ext cx="91344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国外购买</a:t>
            </a:r>
            <a:r>
              <a:rPr lang="zh-CN" altLang="zh-CN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——</a:t>
            </a:r>
            <a:r>
              <a:rPr 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仿制</a:t>
            </a:r>
            <a:r>
              <a:rPr lang="zh-CN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——</a:t>
            </a:r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自行</a:t>
            </a:r>
            <a:r>
              <a:rPr 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研制</a:t>
            </a:r>
            <a:endParaRPr lang="zh-CN" sz="4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itchFamily="2" charset="-122"/>
            </a:endParaRPr>
          </a:p>
        </p:txBody>
      </p:sp>
      <p:sp>
        <p:nvSpPr>
          <p:cNvPr id="9" name="Rectangle 12" descr="水滴"/>
          <p:cNvSpPr>
            <a:spLocks noChangeArrowheads="1"/>
          </p:cNvSpPr>
          <p:nvPr/>
        </p:nvSpPr>
        <p:spPr bwMode="auto">
          <a:xfrm>
            <a:off x="0" y="981075"/>
            <a:ext cx="9144001" cy="92333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一、陆、海、空军的建设</a:t>
            </a:r>
          </a:p>
        </p:txBody>
      </p:sp>
      <p:sp>
        <p:nvSpPr>
          <p:cNvPr id="10" name="矩形 9"/>
          <p:cNvSpPr/>
          <p:nvPr/>
        </p:nvSpPr>
        <p:spPr>
          <a:xfrm>
            <a:off x="1170212" y="1916832"/>
            <a:ext cx="60660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人民空军的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建立：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anose="020105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2915816" y="5130900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5364088" y="5130900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1196656"/>
      </p:ext>
    </p:extLst>
  </p:cSld>
  <p:clrMapOvr>
    <a:masterClrMapping/>
  </p:clrMapOvr>
  <p:transition>
    <p:strips dir="ld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4" name="Picture 4" descr="j5_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284984"/>
            <a:ext cx="3852863" cy="3573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642" name="Picture 2" descr="j5_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5107"/>
            <a:ext cx="4267200" cy="2701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-27384"/>
            <a:ext cx="4951486" cy="677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0961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7" name="Text Box 17"/>
          <p:cNvSpPr txBox="1">
            <a:spLocks noChangeArrowheads="1"/>
          </p:cNvSpPr>
          <p:nvPr/>
        </p:nvSpPr>
        <p:spPr bwMode="auto">
          <a:xfrm>
            <a:off x="560115" y="2060848"/>
            <a:ext cx="777686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①</a:t>
            </a: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1956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年仿制成功歼</a:t>
            </a:r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endParaRPr lang="en-US" altLang="zh-CN" sz="48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走上</a:t>
            </a: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国产化道路。</a:t>
            </a:r>
          </a:p>
        </p:txBody>
      </p:sp>
      <p:sp>
        <p:nvSpPr>
          <p:cNvPr id="706578" name="Text Box 18"/>
          <p:cNvSpPr txBox="1">
            <a:spLocks noChangeArrowheads="1"/>
          </p:cNvSpPr>
          <p:nvPr/>
        </p:nvSpPr>
        <p:spPr bwMode="auto">
          <a:xfrm>
            <a:off x="571004" y="4005064"/>
            <a:ext cx="736537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②改革开放后自行研制</a:t>
            </a:r>
            <a:r>
              <a:rPr lang="zh-CN" altLang="en-US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endParaRPr lang="en-US" altLang="zh-CN" sz="48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引进</a:t>
            </a:r>
            <a:r>
              <a:rPr lang="zh-CN" altLang="en-US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一批新型</a:t>
            </a:r>
            <a:r>
              <a:rPr lang="zh-CN" altLang="en-US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飞机。</a:t>
            </a:r>
            <a:endParaRPr lang="zh-CN" altLang="en-US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Rectangle 12" descr="水滴"/>
          <p:cNvSpPr>
            <a:spLocks noChangeArrowheads="1"/>
          </p:cNvSpPr>
          <p:nvPr/>
        </p:nvSpPr>
        <p:spPr bwMode="auto">
          <a:xfrm>
            <a:off x="0" y="981075"/>
            <a:ext cx="9144001" cy="92333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一、陆、海、空军的建设</a:t>
            </a:r>
          </a:p>
        </p:txBody>
      </p:sp>
    </p:spTree>
    <p:extLst>
      <p:ext uri="{BB962C8B-B14F-4D97-AF65-F5344CB8AC3E}">
        <p14:creationId xmlns="" xmlns:p14="http://schemas.microsoft.com/office/powerpoint/2010/main" val="248634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0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77" grpId="0"/>
      <p:bldP spid="706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35" y="959089"/>
            <a:ext cx="5173427" cy="351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 descr="http://p4.so.qhmsg.com/bdr/_240_/t01e9df4762537c79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3704934"/>
            <a:ext cx="4860032" cy="3169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5076056" y="932896"/>
            <a:ext cx="370806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歼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十五战斗机 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pic>
        <p:nvPicPr>
          <p:cNvPr id="17412" name="Picture 4" descr="http://p0.so.qhimgs1.com/bdr/_240_/t016f069e4a64cebd8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26" y="4277337"/>
            <a:ext cx="4569922" cy="25806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1052736"/>
            <a:ext cx="4536504" cy="322460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2009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31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日，歼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-15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首飞成功。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2012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11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23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日歼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-15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降落在辽宁号航空母舰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甲板。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307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3270"/>
            <a:ext cx="9185426" cy="3262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039218"/>
            <a:ext cx="43338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4" name="Picture 12" descr="http://p0.so.qhimgs1.com/bdr/_240_/t019fc30d0262c986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1039218"/>
            <a:ext cx="4883149" cy="3246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3267731" y="4161854"/>
            <a:ext cx="533671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轰</a:t>
            </a:r>
            <a:r>
              <a:rPr lang="en-US" altLang="zh-CN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6K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战略</a:t>
            </a: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轰炸机 </a:t>
            </a:r>
          </a:p>
        </p:txBody>
      </p:sp>
    </p:spTree>
    <p:extLst>
      <p:ext uri="{BB962C8B-B14F-4D97-AF65-F5344CB8AC3E}">
        <p14:creationId xmlns="" xmlns:p14="http://schemas.microsoft.com/office/powerpoint/2010/main" val="308917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" y="972270"/>
            <a:ext cx="9129962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1907604" y="6036494"/>
            <a:ext cx="72009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最先进的隐型战机歼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-31</a:t>
            </a:r>
          </a:p>
        </p:txBody>
      </p:sp>
    </p:spTree>
    <p:extLst>
      <p:ext uri="{BB962C8B-B14F-4D97-AF65-F5344CB8AC3E}">
        <p14:creationId xmlns="" xmlns:p14="http://schemas.microsoft.com/office/powerpoint/2010/main" val="30782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7" name="Picture 5" descr="MAIN201303281459000443559709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5525"/>
            <a:ext cx="9144000" cy="5859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8838" name="Rectangle 6"/>
          <p:cNvSpPr>
            <a:spLocks noChangeArrowheads="1"/>
          </p:cNvSpPr>
          <p:nvPr/>
        </p:nvSpPr>
        <p:spPr bwMode="auto">
          <a:xfrm>
            <a:off x="10889" y="5229200"/>
            <a:ext cx="9180512" cy="1411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中国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自主研发的新一代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重型军用运输</a:t>
            </a:r>
            <a:r>
              <a:rPr lang="zh-CN" altLang="en-US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机运</a:t>
            </a:r>
            <a:endParaRPr lang="en-US" altLang="zh-CN" sz="36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-</a:t>
            </a:r>
            <a:r>
              <a:rPr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20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运输机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2013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26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日首飞成功。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最</a:t>
            </a:r>
            <a:endParaRPr lang="en-US" altLang="zh-CN" sz="36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大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起飞重量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220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吨，载重超过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66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吨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 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129312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88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97" y="1023242"/>
            <a:ext cx="6758595" cy="583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http://p3.so.qhimgs1.com/bdr/_240_/t015bacd99509e61a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527" y="1025525"/>
            <a:ext cx="4048473" cy="269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7814" name="Text Box 6"/>
          <p:cNvSpPr txBox="1">
            <a:spLocks noChangeArrowheads="1"/>
          </p:cNvSpPr>
          <p:nvPr/>
        </p:nvSpPr>
        <p:spPr bwMode="auto">
          <a:xfrm>
            <a:off x="6552760" y="4365104"/>
            <a:ext cx="2385306" cy="21236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中国直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武装直升机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888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5" name="Rectangle 2"/>
          <p:cNvSpPr>
            <a:spLocks noChangeArrowheads="1"/>
          </p:cNvSpPr>
          <p:nvPr/>
        </p:nvSpPr>
        <p:spPr bwMode="auto">
          <a:xfrm>
            <a:off x="250825" y="2060575"/>
            <a:ext cx="8029575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zh-CN" sz="4000">
                <a:solidFill>
                  <a:srgbClr val="0000FF"/>
                </a:solidFill>
              </a:rPr>
              <a:t>  </a:t>
            </a:r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201743" name="Rectangle 15"/>
          <p:cNvSpPr>
            <a:spLocks noChangeArrowheads="1"/>
          </p:cNvSpPr>
          <p:nvPr/>
        </p:nvSpPr>
        <p:spPr bwMode="auto">
          <a:xfrm>
            <a:off x="357159" y="1285860"/>
            <a:ext cx="828680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海军 ：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①新中国成立前，第一支海军建立（华东军区海军）。 </a:t>
            </a:r>
          </a:p>
          <a:p>
            <a:r>
              <a:rPr lang="zh-CN" altLang="en-US" sz="2800" b="1" dirty="0" smtClean="0"/>
              <a:t>② 新中国成立后，建立北海、东海和南海舰队。</a:t>
            </a:r>
          </a:p>
          <a:p>
            <a:r>
              <a:rPr lang="zh-CN" altLang="en-US" sz="2800" b="1" dirty="0" smtClean="0"/>
              <a:t>③</a:t>
            </a:r>
            <a:r>
              <a:rPr lang="en-US" sz="2800" b="1" dirty="0" smtClean="0"/>
              <a:t>1971</a:t>
            </a:r>
            <a:r>
              <a:rPr lang="zh-CN" altLang="en-US" sz="2800" b="1" dirty="0" smtClean="0"/>
              <a:t>年，自行研制导弹驱逐舰；④</a:t>
            </a:r>
            <a:r>
              <a:rPr lang="en-US" sz="2800" b="1" dirty="0" smtClean="0"/>
              <a:t>1974</a:t>
            </a:r>
            <a:r>
              <a:rPr lang="zh-CN" altLang="en-US" sz="2800" b="1" dirty="0" smtClean="0"/>
              <a:t>年研制出我国第一艘核潜艇。 </a:t>
            </a:r>
          </a:p>
          <a:p>
            <a:r>
              <a:rPr lang="zh-CN" altLang="en-US" sz="2800" b="1" dirty="0" smtClean="0"/>
              <a:t>⑤</a:t>
            </a:r>
            <a:r>
              <a:rPr lang="en-US" sz="2800" b="1" dirty="0" smtClean="0"/>
              <a:t>20</a:t>
            </a:r>
            <a:r>
              <a:rPr lang="zh-CN" altLang="en-US" sz="2800" b="1" dirty="0" smtClean="0"/>
              <a:t>世纪</a:t>
            </a:r>
            <a:r>
              <a:rPr lang="en-US" sz="2800" b="1" dirty="0" smtClean="0"/>
              <a:t>90</a:t>
            </a:r>
            <a:r>
              <a:rPr lang="zh-CN" altLang="en-US" sz="2800" b="1" dirty="0" smtClean="0"/>
              <a:t>年代：水面舰艇部队、潜艇部队、海军航空兵、海军陆战队</a:t>
            </a:r>
          </a:p>
          <a:p>
            <a:r>
              <a:rPr lang="zh-CN" altLang="en-US" sz="2800" b="1" dirty="0" smtClean="0"/>
              <a:t>⑥</a:t>
            </a:r>
            <a:r>
              <a:rPr lang="en-US" sz="2800" b="1" dirty="0" smtClean="0"/>
              <a:t>2012</a:t>
            </a:r>
            <a:r>
              <a:rPr lang="zh-CN" altLang="en-US" sz="2800" b="1" dirty="0" smtClean="0"/>
              <a:t>年，我国第一艘航母“辽宁号”服役。</a:t>
            </a:r>
            <a:endParaRPr lang="zh-CN" altLang="en-US" sz="2800" b="1" dirty="0"/>
          </a:p>
        </p:txBody>
      </p:sp>
      <p:sp>
        <p:nvSpPr>
          <p:cNvPr id="27" name="Rectangle 12" descr="水滴"/>
          <p:cNvSpPr>
            <a:spLocks noChangeArrowheads="1"/>
          </p:cNvSpPr>
          <p:nvPr/>
        </p:nvSpPr>
        <p:spPr bwMode="auto">
          <a:xfrm>
            <a:off x="-1" y="142852"/>
            <a:ext cx="9144001" cy="92333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一、陆、海、空军的建设</a:t>
            </a:r>
          </a:p>
        </p:txBody>
      </p:sp>
    </p:spTree>
    <p:extLst>
      <p:ext uri="{BB962C8B-B14F-4D97-AF65-F5344CB8AC3E}">
        <p14:creationId xmlns="" xmlns:p14="http://schemas.microsoft.com/office/powerpoint/2010/main" val="264293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325189" y="2306146"/>
            <a:ext cx="8423275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ts val="48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建立</a:t>
            </a:r>
            <a:r>
              <a:rPr lang="en-US" altLang="zh-CN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1966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年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中国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组建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部队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</a:p>
          <a:p>
            <a:pPr algn="just">
              <a:lnSpc>
                <a:spcPts val="48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地位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：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它是中国战略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威慑的核心力量，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主要担负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遏制他国对中国使用核武器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遂行核反击和常规导弹精确打击任务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lang="zh-CN" altLang="en-US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algn="just">
              <a:lnSpc>
                <a:spcPts val="48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组成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：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由核导弹部队、常规导弹部队、作战保障部队等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组成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目前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装备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___________________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和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长剑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巡航导弹。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5338658" y="2204864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815975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第二炮兵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395536" y="5889466"/>
            <a:ext cx="428835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815975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新魏" pitchFamily="2" charset="-122"/>
              </a:rPr>
              <a:t>东风系列弹道导弹</a:t>
            </a:r>
          </a:p>
        </p:txBody>
      </p:sp>
      <p:sp>
        <p:nvSpPr>
          <p:cNvPr id="9" name="Rectangle 8" descr="水滴"/>
          <p:cNvSpPr>
            <a:spLocks noChangeArrowheads="1"/>
          </p:cNvSpPr>
          <p:nvPr/>
        </p:nvSpPr>
        <p:spPr bwMode="auto">
          <a:xfrm>
            <a:off x="0" y="981075"/>
            <a:ext cx="9144000" cy="1323439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   二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、导弹部队的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发展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anose="02010509060101010101" pitchFamily="49" charset="-122"/>
            </a:endParaRPr>
          </a:p>
          <a:p>
            <a:pPr algn="ctr">
              <a:lnSpc>
                <a:spcPts val="48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   ——</a:t>
            </a:r>
            <a:r>
              <a:rPr lang="zh-CN" altLang="en-US" sz="4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中国“第二炮兵”部队</a:t>
            </a: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0" y="-26988"/>
            <a:ext cx="9144000" cy="1052513"/>
            <a:chOff x="-23" y="-17"/>
            <a:chExt cx="5828" cy="663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783199965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/>
      <p:bldP spid="614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Text Box 2"/>
          <p:cNvSpPr txBox="1">
            <a:spLocks noChangeArrowheads="1"/>
          </p:cNvSpPr>
          <p:nvPr/>
        </p:nvSpPr>
        <p:spPr bwMode="auto">
          <a:xfrm>
            <a:off x="0" y="895350"/>
            <a:ext cx="739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36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500063" y="980728"/>
            <a:ext cx="72453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你知道什么是导弹吗？</a:t>
            </a:r>
            <a:endParaRPr kumimoji="1" lang="zh-CN" altLang="en-US" sz="4000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01154" y="1627436"/>
            <a:ext cx="851931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导弹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，是一种会自动寻找目标的飞行武器。按发射点与目标点的不同，可分为地对地、地对空、空对地、舰对舰、舰对空等导弹。按照作战使用的目的不同，又分为战略、战术导弹。</a:t>
            </a:r>
          </a:p>
          <a:p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按照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射程分近程、中程导弹</a:t>
            </a:r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(1000—3000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千米</a:t>
            </a:r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、远程导弹</a:t>
            </a:r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(3000—8000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千米</a:t>
            </a:r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和洲际导弹</a:t>
            </a:r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(8000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千米以上</a:t>
            </a:r>
            <a:r>
              <a:rPr kumimoji="1"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。此外还有弹道导弹和巡航导弹之分。</a:t>
            </a: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5859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Rectangle 3"/>
          <p:cNvSpPr>
            <a:spLocks noChangeArrowheads="1"/>
          </p:cNvSpPr>
          <p:nvPr/>
        </p:nvSpPr>
        <p:spPr bwMode="auto">
          <a:xfrm>
            <a:off x="3528888" y="1079623"/>
            <a:ext cx="5435600" cy="54784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200"/>
              </a:lnSpc>
            </a:pP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1966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日，经毛泽东主席批准，中国战略导弹部队在北京正式成立，周恩来总理亲自命名为：第二炮兵。</a:t>
            </a:r>
          </a:p>
          <a:p>
            <a:pPr>
              <a:lnSpc>
                <a:spcPts val="4200"/>
              </a:lnSpc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标志着战略导弹部队以独立建设的态势进入中国人民解放军的序列。</a:t>
            </a:r>
          </a:p>
          <a:p>
            <a:pPr>
              <a:lnSpc>
                <a:spcPts val="42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第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二炮兵按导弹类型编为旅、团、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营，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共编成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个师，总兵力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万人。</a:t>
            </a:r>
          </a:p>
        </p:txBody>
      </p:sp>
      <p:pic>
        <p:nvPicPr>
          <p:cNvPr id="251908" name="Picture 4" descr="中国人民解放军第二炮兵臂章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8EDF0"/>
              </a:clrFrom>
              <a:clrTo>
                <a:srgbClr val="E8EDF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1480"/>
            <a:ext cx="3810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1906" name="Rectangle 2"/>
          <p:cNvSpPr>
            <a:spLocks noChangeArrowheads="1"/>
          </p:cNvSpPr>
          <p:nvPr/>
        </p:nvSpPr>
        <p:spPr bwMode="auto">
          <a:xfrm>
            <a:off x="611560" y="5685880"/>
            <a:ext cx="266429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二炮徽标 </a:t>
            </a: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100402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p1.ssl.qhmsg.com/t013f6790c12d5d59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25524"/>
            <a:ext cx="4192674" cy="583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7047" y="1052736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东风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-1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近程弹道导弹</a:t>
            </a:r>
          </a:p>
        </p:txBody>
      </p:sp>
      <p:sp>
        <p:nvSpPr>
          <p:cNvPr id="6" name="矩形 5"/>
          <p:cNvSpPr/>
          <p:nvPr/>
        </p:nvSpPr>
        <p:spPr>
          <a:xfrm>
            <a:off x="2471303" y="1772816"/>
            <a:ext cx="158975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最大射程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600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公里。可携带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1300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公斤的高爆弹头。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33" y="1025524"/>
            <a:ext cx="4884741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4860032" y="1069180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东风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中程弹道导弹</a:t>
            </a:r>
          </a:p>
        </p:txBody>
      </p:sp>
      <p:sp>
        <p:nvSpPr>
          <p:cNvPr id="8" name="矩形 7"/>
          <p:cNvSpPr/>
          <p:nvPr/>
        </p:nvSpPr>
        <p:spPr>
          <a:xfrm>
            <a:off x="4679950" y="2187435"/>
            <a:ext cx="4074097" cy="397031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中国研制的第一代中程地地战略导弹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1971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月服役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。最大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射程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2800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公里。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可携带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枚威力为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万吨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TNT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当量的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核弹头。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20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df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496" y="836712"/>
            <a:ext cx="9162387" cy="6048277"/>
          </a:xfrm>
          <a:noFill/>
          <a:ln/>
        </p:spPr>
      </p:pic>
      <p:sp>
        <p:nvSpPr>
          <p:cNvPr id="112643" name="Text Box 3"/>
          <p:cNvSpPr txBox="1">
            <a:spLocks noChangeArrowheads="1"/>
          </p:cNvSpPr>
          <p:nvPr/>
        </p:nvSpPr>
        <p:spPr bwMode="auto">
          <a:xfrm>
            <a:off x="0" y="980728"/>
            <a:ext cx="9180512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东风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-4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中远程弹道导弹</a:t>
            </a: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259632" y="1988840"/>
            <a:ext cx="7200800" cy="4154984"/>
          </a:xfrm>
          <a:prstGeom prst="rect">
            <a:avLst/>
          </a:prstGeom>
          <a:solidFill>
            <a:srgbClr val="FFFFFF">
              <a:alpha val="45098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中国研制的第一代远程地地战略导弹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1980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年服役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。最大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射程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4000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公里。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可携带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枚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2200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公斤的威力为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100-300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万吨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TNT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当量的热核弹头，或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枚分导热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核弹头。</a:t>
            </a:r>
            <a:endParaRPr lang="zh-CN" altLang="en-US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082439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p1.ssl.qhmsg.com/t01a8c8834310df8d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" y="1025525"/>
            <a:ext cx="9128126" cy="58453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0" y="919174"/>
            <a:ext cx="9144000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东风</a:t>
            </a:r>
            <a:r>
              <a:rPr lang="en-US" altLang="zh-CN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-5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洲际地地战略导弹 </a:t>
            </a:r>
          </a:p>
        </p:txBody>
      </p:sp>
      <p:sp>
        <p:nvSpPr>
          <p:cNvPr id="253957" name="Text Box 4"/>
          <p:cNvSpPr txBox="1">
            <a:spLocks noChangeArrowheads="1"/>
          </p:cNvSpPr>
          <p:nvPr/>
        </p:nvSpPr>
        <p:spPr bwMode="auto">
          <a:xfrm>
            <a:off x="971550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1800">
              <a:latin typeface="Tahoma" panose="020B0604030504040204" pitchFamily="34" charset="0"/>
            </a:endParaRP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899592" y="1700808"/>
            <a:ext cx="7488882" cy="2862322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中国研制的第一代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洲际地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战略导弹。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1980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18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日试验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成功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。最大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射程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12000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公里，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可携带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枚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3000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公斤的威力为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300-400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万吨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TNT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当量的核弹头，或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4-5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枚分导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核弹头。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08815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1.ssl.qhmsg.com/dr/220__/t0146514747e545822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278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980728"/>
            <a:ext cx="9144000" cy="92333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东风</a:t>
            </a:r>
            <a:r>
              <a:rPr lang="en-US" altLang="zh-CN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</a:t>
            </a:r>
            <a:r>
              <a:rPr lang="en-US" altLang="zh-CN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21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中程</a:t>
            </a: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弹道导弹</a:t>
            </a:r>
          </a:p>
        </p:txBody>
      </p:sp>
    </p:spTree>
    <p:extLst>
      <p:ext uri="{BB962C8B-B14F-4D97-AF65-F5344CB8AC3E}">
        <p14:creationId xmlns="" xmlns:p14="http://schemas.microsoft.com/office/powerpoint/2010/main" val="308845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p1.ssl.qhmsg.com/t0122c2b37e434db17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0" y="759200"/>
            <a:ext cx="9148539" cy="60713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48700" y="1085835"/>
            <a:ext cx="6371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东风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-31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洲际弹道导弹</a:t>
            </a:r>
          </a:p>
        </p:txBody>
      </p:sp>
    </p:spTree>
    <p:extLst>
      <p:ext uri="{BB962C8B-B14F-4D97-AF65-F5344CB8AC3E}">
        <p14:creationId xmlns="" xmlns:p14="http://schemas.microsoft.com/office/powerpoint/2010/main" val="301852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1.so.qhimgs1.com/bdr/_240_/t0144b55974e750815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217"/>
            <a:ext cx="9144000" cy="6492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-26988"/>
            <a:ext cx="9251950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910883" y="1025525"/>
            <a:ext cx="6371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东风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-41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洲际弹道导弹</a:t>
            </a:r>
          </a:p>
        </p:txBody>
      </p:sp>
    </p:spTree>
    <p:extLst>
      <p:ext uri="{BB962C8B-B14F-4D97-AF65-F5344CB8AC3E}">
        <p14:creationId xmlns="" xmlns:p14="http://schemas.microsoft.com/office/powerpoint/2010/main" val="287050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1.so.qhimgs1.com/bdr/_240_/t01d4f33d1cb25dd0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4" y="191442"/>
            <a:ext cx="9174163" cy="6666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-36512" y="-26988"/>
            <a:ext cx="9180512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48700" y="1052736"/>
            <a:ext cx="6371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东风</a:t>
            </a: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-51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洲际弹道导弹</a:t>
            </a:r>
          </a:p>
        </p:txBody>
      </p:sp>
    </p:spTree>
    <p:extLst>
      <p:ext uri="{BB962C8B-B14F-4D97-AF65-F5344CB8AC3E}">
        <p14:creationId xmlns="" xmlns:p14="http://schemas.microsoft.com/office/powerpoint/2010/main" val="287050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2" descr="1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54" r="20644"/>
          <a:stretch>
            <a:fillRect/>
          </a:stretch>
        </p:blipFill>
        <p:spPr bwMode="auto">
          <a:xfrm>
            <a:off x="5307013" y="357166"/>
            <a:ext cx="3836987" cy="6165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3455966"/>
            <a:ext cx="529590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0164" name="Rectangle 4"/>
          <p:cNvSpPr>
            <a:spLocks noChangeArrowheads="1"/>
          </p:cNvSpPr>
          <p:nvPr/>
        </p:nvSpPr>
        <p:spPr bwMode="auto">
          <a:xfrm>
            <a:off x="309934" y="753313"/>
            <a:ext cx="4910138" cy="2556727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rgbClr val="00CCFF"/>
            </a:solidFill>
            <a:miter lim="800000"/>
            <a:headEnd/>
            <a:tailEnd/>
          </a:ln>
          <a:effectLst/>
          <a:extLst/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这是我国在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年代自行设计制造的第一代导弹驱逐舰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首舰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济南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号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舷号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105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27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p1.ssl.qhmsg.com/dr/220__/t017d1b61fffe3e19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7" y="1526678"/>
            <a:ext cx="4000123" cy="5309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0" y="-26988"/>
            <a:ext cx="9144000" cy="1052513"/>
            <a:chOff x="-23" y="-17"/>
            <a:chExt cx="5828" cy="663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1025524"/>
            <a:ext cx="9143999" cy="707886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2015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年第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二炮兵部队更名为火箭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军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866304"/>
            <a:ext cx="4777716" cy="461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中国人民解放军火箭军是中国战略威慑的核心力量，是中国大国地位的战略支撑，是维护国家安全的重要基石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433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 descr="水滴"/>
          <p:cNvSpPr>
            <a:spLocks noChangeArrowheads="1"/>
          </p:cNvSpPr>
          <p:nvPr/>
        </p:nvSpPr>
        <p:spPr bwMode="auto">
          <a:xfrm>
            <a:off x="0" y="980728"/>
            <a:ext cx="9144000" cy="78483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54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三、新时代强军之路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-26988"/>
            <a:ext cx="9144000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755576" y="2924944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6600"/>
              </a:lnSpc>
              <a:buFont typeface="Arial" pitchFamily="34" charset="0"/>
              <a:buNone/>
            </a:pPr>
            <a:r>
              <a:rPr lang="en-US" altLang="zh-CN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2014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年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全军</a:t>
            </a:r>
            <a:r>
              <a:rPr lang="en-US" altLang="zh-CN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______________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在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福建古田召开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强调军队政治工作要为新形势下的强军目标提供坚强</a:t>
            </a:r>
            <a:r>
              <a:rPr lang="en-US" altLang="zh-CN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</a:t>
            </a:r>
            <a:r>
              <a:rPr lang="zh-CN" alt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。</a:t>
            </a:r>
            <a:endParaRPr lang="zh-CN" altLang="en-US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9981" y="1890197"/>
            <a:ext cx="4208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、政治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保障：</a:t>
            </a:r>
            <a:endParaRPr lang="zh-CN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294415" y="2886035"/>
            <a:ext cx="38779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行楷" pitchFamily="2" charset="-122"/>
              </a:rPr>
              <a:t>政治工作会议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779912" y="5478323"/>
            <a:ext cx="264687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行楷" pitchFamily="2" charset="-122"/>
              </a:rPr>
              <a:t>政治保证</a:t>
            </a:r>
          </a:p>
        </p:txBody>
      </p:sp>
    </p:spTree>
    <p:extLst>
      <p:ext uri="{BB962C8B-B14F-4D97-AF65-F5344CB8AC3E}">
        <p14:creationId xmlns="" xmlns:p14="http://schemas.microsoft.com/office/powerpoint/2010/main" val="386280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李新亮历史课件\李新亮八年级下课件\八年级下备课资料\2017八年级下备课资料\第15课钢铁长城\媒体素材\图片\五大战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661" y="1770995"/>
            <a:ext cx="6392843" cy="5087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6896541" y="2188314"/>
            <a:ext cx="1707907" cy="1615192"/>
          </a:xfrm>
          <a:prstGeom prst="ellips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北部战区</a:t>
            </a: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5652120" y="5085184"/>
            <a:ext cx="1707907" cy="1615191"/>
          </a:xfrm>
          <a:prstGeom prst="ellips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南部战区</a:t>
            </a: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3872205" y="3686017"/>
            <a:ext cx="1707907" cy="1615191"/>
          </a:xfrm>
          <a:prstGeom prst="ellips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西部战区</a:t>
            </a: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7328589" y="4190073"/>
            <a:ext cx="1707907" cy="1615191"/>
          </a:xfrm>
          <a:prstGeom prst="ellips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东部战区</a:t>
            </a: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5744413" y="3429001"/>
            <a:ext cx="1707907" cy="1615191"/>
          </a:xfrm>
          <a:prstGeom prst="ellips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中部战区</a:t>
            </a:r>
          </a:p>
        </p:txBody>
      </p:sp>
      <p:sp>
        <p:nvSpPr>
          <p:cNvPr id="24" name="Rectangle 8" descr="水滴"/>
          <p:cNvSpPr>
            <a:spLocks noChangeArrowheads="1"/>
          </p:cNvSpPr>
          <p:nvPr/>
        </p:nvSpPr>
        <p:spPr bwMode="auto">
          <a:xfrm>
            <a:off x="0" y="980728"/>
            <a:ext cx="9144000" cy="78483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54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三、新时代强军之路</a:t>
            </a:r>
          </a:p>
        </p:txBody>
      </p:sp>
      <p:grpSp>
        <p:nvGrpSpPr>
          <p:cNvPr id="25" name="Group 4"/>
          <p:cNvGrpSpPr>
            <a:grpSpLocks/>
          </p:cNvGrpSpPr>
          <p:nvPr/>
        </p:nvGrpSpPr>
        <p:grpSpPr bwMode="auto">
          <a:xfrm>
            <a:off x="0" y="-26988"/>
            <a:ext cx="9144000" cy="1052513"/>
            <a:chOff x="-23" y="-17"/>
            <a:chExt cx="5828" cy="663"/>
          </a:xfrm>
        </p:grpSpPr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611560" y="1772816"/>
            <a:ext cx="4208203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、五大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战区：</a:t>
            </a:r>
            <a:endParaRPr lang="zh-CN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368049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 descr="水滴"/>
          <p:cNvSpPr>
            <a:spLocks noChangeArrowheads="1"/>
          </p:cNvSpPr>
          <p:nvPr/>
        </p:nvSpPr>
        <p:spPr bwMode="auto">
          <a:xfrm>
            <a:off x="0" y="980728"/>
            <a:ext cx="9144000" cy="78483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54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三、新时代强军之路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0" y="-26988"/>
            <a:ext cx="9144000" cy="1052513"/>
            <a:chOff x="-23" y="-17"/>
            <a:chExt cx="5828" cy="663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9" y="60"/>
              <a:ext cx="3337" cy="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第</a:t>
              </a:r>
              <a:r>
                <a:rPr kumimoji="1" lang="en-US" altLang="zh-CN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15</a:t>
              </a:r>
              <a:r>
                <a:rPr kumimoji="1" lang="zh-CN" altLang="en-US" sz="49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课</a:t>
              </a:r>
              <a:r>
                <a:rPr kumimoji="1" lang="zh-CN" altLang="en-US" sz="49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　钢铁长城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2019981" y="1890197"/>
            <a:ext cx="4208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五大军种：</a:t>
            </a:r>
            <a:endParaRPr lang="zh-CN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23528" y="2852936"/>
            <a:ext cx="1296988" cy="12239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陆军</a:t>
            </a: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844353" y="2852936"/>
            <a:ext cx="1296988" cy="12239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海军</a:t>
            </a: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365178" y="2852936"/>
            <a:ext cx="1296988" cy="12239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空军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4886003" y="2852936"/>
            <a:ext cx="1457325" cy="12239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火箭军</a:t>
            </a: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6551290" y="2852936"/>
            <a:ext cx="2197174" cy="1223962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战略支援部队</a:t>
            </a:r>
          </a:p>
        </p:txBody>
      </p:sp>
      <p:sp>
        <p:nvSpPr>
          <p:cNvPr id="12" name="矩形 11"/>
          <p:cNvSpPr/>
          <p:nvPr/>
        </p:nvSpPr>
        <p:spPr>
          <a:xfrm>
            <a:off x="1979712" y="4182179"/>
            <a:ext cx="4208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指挥体系：</a:t>
            </a:r>
            <a:endParaRPr lang="zh-CN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9552" y="4365104"/>
            <a:ext cx="76324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                            形成</a:t>
            </a:r>
            <a:endParaRPr lang="en-US" altLang="zh-CN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 algn="just"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________________________________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的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新格局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Times New Roman" pitchFamily="18" charset="0"/>
              </a:rPr>
              <a:t>军队组织架构和力量体系实现革命性重塑。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611560" y="4869160"/>
            <a:ext cx="73661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行楷" pitchFamily="2" charset="-122"/>
              </a:rPr>
              <a:t>军委管总、战区主战、军种主建</a:t>
            </a:r>
          </a:p>
        </p:txBody>
      </p:sp>
    </p:spTree>
    <p:extLst>
      <p:ext uri="{BB962C8B-B14F-4D97-AF65-F5344CB8AC3E}">
        <p14:creationId xmlns="" xmlns:p14="http://schemas.microsoft.com/office/powerpoint/2010/main" val="20601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p3.so.qhmsg.com/bdr/_240_/t01751222a00e60f5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879" y="3646545"/>
            <a:ext cx="5236121" cy="3238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p1.so.qhmsg.com/bdr/_240_/t0179d42e5cf7fc2e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764704"/>
            <a:ext cx="5220073" cy="30482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11467"/>
            <a:ext cx="3672408" cy="6151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-26988"/>
            <a:ext cx="9144000" cy="1052513"/>
            <a:chOff x="-23" y="-17"/>
            <a:chExt cx="5828" cy="663"/>
          </a:xfrm>
        </p:grpSpPr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" y="-17"/>
              <a:ext cx="5828" cy="6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731" y="60"/>
              <a:ext cx="2858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5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anose="02010800040101010101" pitchFamily="2" charset="-122"/>
                  <a:ea typeface="华文彩云" panose="02010800040101010101" pitchFamily="2" charset="-122"/>
                </a:rPr>
                <a:t>相   关   史   事</a:t>
              </a:r>
              <a:endParaRPr kumimoji="1" lang="zh-CN" altLang="en-US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0357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0.so.qhimgs1.com/bdr/_240_/t017bbd5c27092c8a3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7054"/>
            <a:ext cx="4716016" cy="30263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3.so.qhimgs1.com/bdr/_240_/t01499619c6b52765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79" y="1046683"/>
            <a:ext cx="4590479" cy="27045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211" name="Rectangle 3"/>
          <p:cNvSpPr>
            <a:spLocks noChangeArrowheads="1"/>
          </p:cNvSpPr>
          <p:nvPr/>
        </p:nvSpPr>
        <p:spPr bwMode="auto">
          <a:xfrm>
            <a:off x="4572000" y="1088152"/>
            <a:ext cx="4194497" cy="5509200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en-US" altLang="zh-CN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1974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年，中国第一艘核潜艇 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长征一号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核潜艇，就是利用核动力驱使的潜艇。这种潜艇可长时间在水下航行。</a:t>
            </a:r>
          </a:p>
        </p:txBody>
      </p:sp>
    </p:spTree>
    <p:extLst>
      <p:ext uri="{BB962C8B-B14F-4D97-AF65-F5344CB8AC3E}">
        <p14:creationId xmlns="" xmlns:p14="http://schemas.microsoft.com/office/powerpoint/2010/main" val="40252760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http://p0.so.qhimgs1.com/bdr/_240_/t01333360b7e508c61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6" y="661093"/>
            <a:ext cx="9129713" cy="4784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860032" y="1098610"/>
            <a:ext cx="4176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排水量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16000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吨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，装备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16-24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枚浅射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导弹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，射程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1.2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万公里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7455"/>
            <a:ext cx="9144000" cy="136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70407" y="1052736"/>
            <a:ext cx="27334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096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核潜艇</a:t>
            </a:r>
          </a:p>
        </p:txBody>
      </p:sp>
    </p:spTree>
    <p:extLst>
      <p:ext uri="{BB962C8B-B14F-4D97-AF65-F5344CB8AC3E}">
        <p14:creationId xmlns="" xmlns:p14="http://schemas.microsoft.com/office/powerpoint/2010/main" val="15785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24260" name="Picture 4" descr="liaoningha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80513" cy="5905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4263" name="Rectangle 7"/>
          <p:cNvSpPr>
            <a:spLocks noChangeArrowheads="1"/>
          </p:cNvSpPr>
          <p:nvPr/>
        </p:nvSpPr>
        <p:spPr bwMode="auto">
          <a:xfrm>
            <a:off x="269875" y="1052736"/>
            <a:ext cx="86340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2012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月中国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海军第一艘航空母舰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辽宁舰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544522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国产航母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002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号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山东号”已经下水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base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国产电磁弹射航母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003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号已经开建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……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2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459" y="1052736"/>
            <a:ext cx="9118541" cy="4478743"/>
            <a:chOff x="25459" y="1052736"/>
            <a:chExt cx="9118541" cy="4478743"/>
          </a:xfrm>
        </p:grpSpPr>
        <p:pic>
          <p:nvPicPr>
            <p:cNvPr id="6151" name="Picture 7" descr="http://pic.92to.com/360/201604/20/55743401_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59" y="1052736"/>
              <a:ext cx="7570877" cy="44787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6" y="1052736"/>
              <a:ext cx="1547664" cy="2520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5165" y="3501008"/>
              <a:ext cx="1668835" cy="2016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" y="5487286"/>
            <a:ext cx="9117138" cy="137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980728"/>
            <a:ext cx="47147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052D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型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导弹驱逐舰</a:t>
            </a:r>
          </a:p>
        </p:txBody>
      </p:sp>
      <p:sp>
        <p:nvSpPr>
          <p:cNvPr id="9" name="矩形 8"/>
          <p:cNvSpPr/>
          <p:nvPr/>
        </p:nvSpPr>
        <p:spPr>
          <a:xfrm>
            <a:off x="6070619" y="3212976"/>
            <a:ext cx="296587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最大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航速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32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节</a:t>
            </a:r>
            <a:endParaRPr lang="en-US" altLang="zh-CN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相控阵雷达</a:t>
            </a:r>
            <a:endParaRPr lang="en-US" altLang="zh-CN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8×8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联装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新型</a:t>
            </a:r>
            <a:endParaRPr lang="en-US" altLang="zh-CN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垂直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发射系统</a:t>
            </a:r>
          </a:p>
        </p:txBody>
      </p:sp>
      <p:sp>
        <p:nvSpPr>
          <p:cNvPr id="10" name="矩形 9"/>
          <p:cNvSpPr/>
          <p:nvPr/>
        </p:nvSpPr>
        <p:spPr>
          <a:xfrm>
            <a:off x="6458397" y="1031255"/>
            <a:ext cx="2574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排水量：</a:t>
            </a:r>
            <a:endParaRPr lang="en-US" altLang="zh-CN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lvl="0" algn="ctr"/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满载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7500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吨</a:t>
            </a:r>
          </a:p>
        </p:txBody>
      </p:sp>
    </p:spTree>
    <p:extLst>
      <p:ext uri="{BB962C8B-B14F-4D97-AF65-F5344CB8AC3E}">
        <p14:creationId xmlns="" xmlns:p14="http://schemas.microsoft.com/office/powerpoint/2010/main" val="394931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Text Box 2"/>
          <p:cNvSpPr txBox="1">
            <a:spLocks noChangeArrowheads="1"/>
          </p:cNvSpPr>
          <p:nvPr/>
        </p:nvSpPr>
        <p:spPr bwMode="auto">
          <a:xfrm>
            <a:off x="610989" y="2852936"/>
            <a:ext cx="8281491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　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旧中国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国力较弱，海防松弛，无力抵抗外国的进攻。</a:t>
            </a:r>
          </a:p>
          <a:p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例如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甲午中日战争的失败，北洋舰队全军覆没。</a:t>
            </a:r>
          </a:p>
          <a:p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     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而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新中国有坚强的国力作后盾，也有强大的现代化海军国防力量。</a:t>
            </a:r>
          </a:p>
        </p:txBody>
      </p:sp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721097" y="980728"/>
            <a:ext cx="766732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为什么旧中国有海无防，而新中国的海军能够保卫祖国的海疆？你能举个例子说说？</a:t>
            </a:r>
          </a:p>
        </p:txBody>
      </p:sp>
    </p:spTree>
    <p:extLst>
      <p:ext uri="{BB962C8B-B14F-4D97-AF65-F5344CB8AC3E}">
        <p14:creationId xmlns="" xmlns:p14="http://schemas.microsoft.com/office/powerpoint/2010/main" val="126027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://p2.so.qhimgs1.com/bdr/_240_/t016e1adaa830716f2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684" y="1016967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789178" y="1196752"/>
            <a:ext cx="43588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anose="02010509060101010101" pitchFamily="49" charset="-122"/>
              </a:rPr>
              <a:t>中国人民空军</a:t>
            </a:r>
            <a:endParaRPr lang="zh-CN" altLang="en-US" sz="5400" dirty="0"/>
          </a:p>
        </p:txBody>
      </p:sp>
      <p:pic>
        <p:nvPicPr>
          <p:cNvPr id="3076" name="Picture 4" descr="http://p0.so.qhimgs1.com/bdr/_240_/t019becd64ad8dae1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73" y="3284984"/>
            <a:ext cx="2925623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3.so.qhmsg.com/bdr/_240_/t014bb0bba8e8768a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967"/>
            <a:ext cx="5999082" cy="46792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163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4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32*185"/>
  <p:tag name="KSO_WM_SLIDE_SIZE" val="456*243"/>
  <p:tag name="KSO_WM_TEMPLATE_CATEGORY" val="diagram"/>
  <p:tag name="KSO_WM_TEMPLATE_INDEX" val="214"/>
  <p:tag name="KSO_WM_DIAGRAM_GROUP_CODE" val="l1-1"/>
  <p:tag name="KSO_WM_TAG_VERSION" val="1.0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1629</TotalTime>
  <Words>1722</Words>
  <Application>Microsoft Office PowerPoint</Application>
  <PresentationFormat>On-screen Show (4:3)</PresentationFormat>
  <Paragraphs>127</Paragraphs>
  <Slides>34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1_Office 主题​​</vt:lpstr>
      <vt:lpstr>主题3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xbany</cp:lastModifiedBy>
  <cp:revision>1</cp:revision>
  <dcterms:created xsi:type="dcterms:W3CDTF">2016-09-02T02:24:13Z</dcterms:created>
  <dcterms:modified xsi:type="dcterms:W3CDTF">2019-06-23T07:27:28Z</dcterms:modified>
  <cp:category/>
</cp:coreProperties>
</file>