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wdp" ContentType="image/vnd.ms-photo"/>
  <Override PartName="/ppt/commentAuthors.xml" ContentType="application/vnd.openxmlformats-officedocument.presentationml.commentAuthors+xml"/>
  <Override PartName="/ppt/notesSlides/notesSlide8.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1532" r:id="rId2"/>
    <p:sldId id="1533" r:id="rId3"/>
    <p:sldId id="285" r:id="rId4"/>
    <p:sldId id="261" r:id="rId5"/>
    <p:sldId id="262" r:id="rId6"/>
    <p:sldId id="1515" r:id="rId7"/>
    <p:sldId id="1519" r:id="rId8"/>
    <p:sldId id="270" r:id="rId9"/>
    <p:sldId id="273" r:id="rId10"/>
    <p:sldId id="274" r:id="rId11"/>
    <p:sldId id="1522" r:id="rId12"/>
    <p:sldId id="1527" r:id="rId13"/>
    <p:sldId id="1446" r:id="rId14"/>
    <p:sldId id="1526" r:id="rId15"/>
    <p:sldId id="1562" r:id="rId16"/>
    <p:sldId id="1567" r:id="rId17"/>
    <p:sldId id="1571" r:id="rId18"/>
    <p:sldId id="1570" r:id="rId19"/>
    <p:sldId id="1560" r:id="rId20"/>
    <p:sldId id="1561" r:id="rId21"/>
    <p:sldId id="1565" r:id="rId22"/>
    <p:sldId id="1564"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1" clrIdx="0"/>
  <p:cmAuthor id="2" name="l" initials="l"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1806C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24" autoAdjust="0"/>
    <p:restoredTop sz="94660"/>
  </p:normalViewPr>
  <p:slideViewPr>
    <p:cSldViewPr snapToGrid="0">
      <p:cViewPr>
        <p:scale>
          <a:sx n="75" d="100"/>
          <a:sy n="75" d="100"/>
        </p:scale>
        <p:origin x="-684" y="-37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B1F38E-5CC1-427B-A00E-D19FAD7EB316}" type="datetimeFigureOut">
              <a:rPr lang="zh-CN" altLang="en-US" smtClean="0"/>
              <a:pPr/>
              <a:t>2019/5/31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E14679-7094-4673-A7AE-1C788EA9DFC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幻灯片图像占位符 1"/>
          <p:cNvSpPr>
            <a:spLocks noGrp="1" noRot="1" noChangeAspect="1" noChangeArrowheads="1" noTextEdit="1"/>
          </p:cNvSpPr>
          <p:nvPr>
            <p:ph type="sldImg" idx="4294967295"/>
          </p:nvPr>
        </p:nvSpPr>
        <p:spPr>
          <a:ln>
            <a:miter lim="800000"/>
          </a:ln>
        </p:spPr>
      </p:sp>
      <p:sp>
        <p:nvSpPr>
          <p:cNvPr id="87043" name="备注占位符 2"/>
          <p:cNvSpPr>
            <a:spLocks noGrp="1" noChangeArrowheads="1"/>
          </p:cNvSpPr>
          <p:nvPr>
            <p:ph type="body" idx="4294967295"/>
          </p:nvPr>
        </p:nvSpPr>
        <p:spPr>
          <a:xfrm>
            <a:off x="685800" y="4400550"/>
            <a:ext cx="5486400" cy="3600450"/>
          </a:xfrm>
        </p:spPr>
        <p:txBody>
          <a:bodyPr/>
          <a:lstStyle/>
          <a:p>
            <a:endParaRPr lang="zh-CN" altLang="en-US"/>
          </a:p>
        </p:txBody>
      </p:sp>
      <p:sp>
        <p:nvSpPr>
          <p:cNvPr id="87044" name="灯片编号占位符 3"/>
          <p:cNvSpPr>
            <a:spLocks noGrp="1" noChangeArrowheads="1"/>
          </p:cNvSpPr>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p>
            <a:pPr algn="r">
              <a:buFont typeface="Arial" panose="020B0604020202020204" pitchFamily="34" charset="0"/>
              <a:buNone/>
            </a:pPr>
            <a:fld id="{65354DFD-DB5B-4D65-8759-C7A3CA1425ED}" type="slidenum">
              <a:rPr lang="zh-CN" altLang="en-US" sz="1200">
                <a:latin typeface="Arial" panose="020B0604020202020204" pitchFamily="34" charset="0"/>
              </a:rPr>
              <a:pPr algn="r">
                <a:buFont typeface="Arial" panose="020B0604020202020204" pitchFamily="34" charset="0"/>
                <a:buNone/>
              </a:pPr>
              <a:t>6</a:t>
            </a:fld>
            <a:endParaRPr lang="en-US" altLang="zh-CN" sz="120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dirty="0">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sym typeface="+mn-ea"/>
              </a:rPr>
              <a:t>二战后，亚洲、非洲出现了近</a:t>
            </a:r>
            <a:r>
              <a:rPr lang="en-US" altLang="zh-CN" b="1" dirty="0">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sym typeface="+mn-ea"/>
              </a:rPr>
              <a:t>30</a:t>
            </a:r>
            <a:r>
              <a:rPr lang="zh-CN" altLang="en-US" b="1" dirty="0">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sym typeface="+mn-ea"/>
              </a:rPr>
              <a:t>个独立国家，帝国主义</a:t>
            </a:r>
            <a:r>
              <a:rPr lang="zh-CN" altLang="en-US" b="1" dirty="0">
                <a:solidFill>
                  <a:srgbClr val="CC0000"/>
                </a:solidFill>
                <a:effectLst>
                  <a:outerShdw blurRad="38100" dist="38100" dir="2700000" algn="tl">
                    <a:srgbClr val="C0C0C0"/>
                  </a:outerShdw>
                </a:effectLst>
                <a:ea typeface="仿宋" panose="02010609060101010101" pitchFamily="49" charset="-122"/>
                <a:sym typeface="+mn-ea"/>
              </a:rPr>
              <a:t>特别是战后资本主义世界霸主美国</a:t>
            </a:r>
            <a:r>
              <a:rPr lang="zh-CN" altLang="en-US" b="1" dirty="0">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sym typeface="+mn-ea"/>
              </a:rPr>
              <a:t>不甘心自己的失败，加紧在远东和东南亚制造紧张局势，严重威胁着</a:t>
            </a:r>
            <a:r>
              <a:rPr lang="zh-CN" altLang="en-US" b="1" dirty="0">
                <a:solidFill>
                  <a:srgbClr val="0000CC"/>
                </a:solidFill>
                <a:effectLst>
                  <a:outerShdw blurRad="38100" dist="38100" dir="2700000" algn="tl">
                    <a:srgbClr val="C0C0C0"/>
                  </a:outerShdw>
                </a:effectLst>
                <a:latin typeface="仿宋" panose="02010609060101010101" pitchFamily="49" charset="-122"/>
                <a:ea typeface="仿宋" panose="02010609060101010101" pitchFamily="49" charset="-122"/>
                <a:sym typeface="+mn-ea"/>
              </a:rPr>
              <a:t>新兴独立国家</a:t>
            </a:r>
            <a:r>
              <a:rPr lang="zh-CN" altLang="en-US" b="1" dirty="0">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sym typeface="+mn-ea"/>
              </a:rPr>
              <a:t>的独立和安全，新兴国家认识到相互支持，团结一致反对帝国主义侵略的必要性</a:t>
            </a:r>
            <a:endParaRPr lang="zh-CN" altLang="en-US" b="1" dirty="0">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endParaRPr>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p:sp>
      <p:sp>
        <p:nvSpPr>
          <p:cNvPr id="1044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noChangeArrowheads="1"/>
          </p:cNvSpPr>
          <p:nvPr>
            <p:ph type="sldImg" idx="4294967295"/>
          </p:nvPr>
        </p:nvSpPr>
        <p:spPr>
          <a:ln>
            <a:miter lim="800000"/>
          </a:ln>
        </p:spPr>
      </p:sp>
      <p:sp>
        <p:nvSpPr>
          <p:cNvPr id="55298" name="备注占位符 2"/>
          <p:cNvSpPr>
            <a:spLocks noGrp="1" noChangeArrowheads="1"/>
          </p:cNvSpPr>
          <p:nvPr>
            <p:ph type="body" idx="4294967295"/>
          </p:nvPr>
        </p:nvSpPr>
        <p:spPr/>
        <p:txBody>
          <a:bodyPr/>
          <a:lstStyle/>
          <a:p>
            <a:endParaRPr lang="zh-CN" altLang="en-US"/>
          </a:p>
        </p:txBody>
      </p:sp>
      <p:sp>
        <p:nvSpPr>
          <p:cNvPr id="55299" name="灯片编号占位符 3"/>
          <p:cNvSpPr>
            <a:spLocks noGrp="1" noChangeArrowheads="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p>
            <a:pPr fontAlgn="base"/>
            <a:fld id="{14A1FCA1-E71E-4F41-8822-85AD34E47874}" type="slidenum">
              <a:rPr lang="zh-CN" altLang="en-US"/>
              <a:pPr fontAlgn="base"/>
              <a:t>13</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idx="4294967295"/>
          </p:nvPr>
        </p:nvSpPr>
        <p:spPr>
          <a:ln>
            <a:miter lim="800000"/>
          </a:ln>
        </p:spPr>
      </p:sp>
      <p:sp>
        <p:nvSpPr>
          <p:cNvPr id="102403" name="Rectangle 3"/>
          <p:cNvSpPr>
            <a:spLocks noGrp="1" noChangeArrowheads="1"/>
          </p:cNvSpPr>
          <p:nvPr>
            <p:ph type="body" idx="4294967295"/>
          </p:nvPr>
        </p:nvSpPr>
        <p:spPr/>
        <p:txBody>
          <a:bodyPr/>
          <a:lstStyle/>
          <a:p>
            <a:r>
              <a:rPr lang="zh-CN" altLang="en-US"/>
              <a:t>原因：新中国的成立、正确的外交政策、周恩来个人的魅力。</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dirty="0"/>
              <a:t>什么叫自搬石头砸自己的脚？这就是一个典型事例。这位记者的本意是想挖苦周总理：你们中国人怎么连好一点的钢笔都不能生产，还要从我们美国进口。结果周总理说这是朝鲜战场的战利品，反而使这位记者丢尽颜面。  </a:t>
            </a:r>
          </a:p>
        </p:txBody>
      </p:sp>
      <p:sp>
        <p:nvSpPr>
          <p:cNvPr id="4" name="灯片编号占位符 3"/>
          <p:cNvSpPr>
            <a:spLocks noGrp="1"/>
          </p:cNvSpPr>
          <p:nvPr>
            <p:ph type="sldNum" sz="quarter" idx="10"/>
          </p:nvPr>
        </p:nvSpPr>
        <p:spPr/>
        <p:txBody>
          <a:bodyPr/>
          <a:lstStyle/>
          <a:p>
            <a:fld id="{84F56901-0D2D-40C4-A972-FF4C4D40F307}" type="slidenum">
              <a:rPr lang="zh-CN" altLang="en-US" smtClean="0"/>
              <a:pPr/>
              <a:t>19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zh-CN" dirty="0"/>
              <a:t>这位记者提出这样的问题，有两种可能性，一个是嘲笑中国穷，实力差，国库空虚；一个是想刺探中国的经济情报。周总理在高级外交场合，同样显示出机智过人的幽默风度，让人折服。你说这样的问题事先怎么准备，没有雄辩的口才和飞速的思维怎么可能做到？ </a:t>
            </a:r>
          </a:p>
        </p:txBody>
      </p:sp>
      <p:sp>
        <p:nvSpPr>
          <p:cNvPr id="4" name="灯片编号占位符 3"/>
          <p:cNvSpPr>
            <a:spLocks noGrp="1"/>
          </p:cNvSpPr>
          <p:nvPr>
            <p:ph type="sldNum" sz="quarter" idx="10"/>
          </p:nvPr>
        </p:nvSpPr>
        <p:spPr/>
        <p:txBody>
          <a:bodyPr/>
          <a:lstStyle/>
          <a:p>
            <a:fld id="{84F56901-0D2D-40C4-A972-FF4C4D40F307}" type="slidenum">
              <a:rPr lang="zh-CN" altLang="en-US" smtClean="0"/>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AF593E1-F14D-406F-BA9D-60C347A1406E}"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88C31-B703-4BF0-90E5-6CE3ACF8B9D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EAF593E1-F14D-406F-BA9D-60C347A1406E}"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88C31-B703-4BF0-90E5-6CE3ACF8B9D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AF593E1-F14D-406F-BA9D-60C347A1406E}" type="datetimeFigureOut">
              <a:rPr lang="zh-CN" altLang="en-US" smtClean="0"/>
              <a:pPr/>
              <a:t>2019/5/31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88C31-B703-4BF0-90E5-6CE3ACF8B9D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EAF593E1-F14D-406F-BA9D-60C347A1406E}" type="datetimeFigureOut">
              <a:rPr lang="zh-CN" altLang="en-US" smtClean="0"/>
              <a:pPr/>
              <a:t>2019/5/31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88C31-B703-4BF0-90E5-6CE3ACF8B9D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EAF593E1-F14D-406F-BA9D-60C347A1406E}" type="datetimeFigureOut">
              <a:rPr lang="zh-CN" altLang="en-US" smtClean="0"/>
              <a:pPr/>
              <a:t>2019/5/31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988C31-B703-4BF0-90E5-6CE3ACF8B9D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AF593E1-F14D-406F-BA9D-60C347A1406E}" type="datetimeFigureOut">
              <a:rPr lang="zh-CN" altLang="en-US" smtClean="0"/>
              <a:pPr/>
              <a:t>2019/5/31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988C31-B703-4BF0-90E5-6CE3ACF8B9D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F593E1-F14D-406F-BA9D-60C347A1406E}" type="datetimeFigureOut">
              <a:rPr lang="zh-CN" altLang="en-US" smtClean="0"/>
              <a:pPr/>
              <a:t>2019/5/31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988C31-B703-4BF0-90E5-6CE3ACF8B9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空白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t="-25000" b="-2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F593E1-F14D-406F-BA9D-60C347A1406E}" type="datetimeFigureOut">
              <a:rPr lang="zh-CN" altLang="en-US" smtClean="0"/>
              <a:pPr/>
              <a:t>2019/5/31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988C31-B703-4BF0-90E5-6CE3ACF8B9D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microsoft.com/office/2007/relationships/hdphoto" Target="../media/image9.wdp"/></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slide" Target="slide12.xml"/><Relationship Id="rId5" Type="http://schemas.openxmlformats.org/officeDocument/2006/relationships/slide" Target="slide7.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file:///C:\Documents%20and%20Settings\Administrator\&#26700;&#38754;\&#19975;&#38534;&#20250;&#35758;.MPG"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microsoft.com/office/2007/relationships/hdphoto" Target="../media/image9.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image9.wdp"/><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hyperlink" Target="&#19975;&#38534;&#20250;&#35758;.mp4" TargetMode="External"/><Relationship Id="rId7"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87053"/>
          <p:cNvSpPr/>
          <p:nvPr/>
        </p:nvSpPr>
        <p:spPr>
          <a:xfrm>
            <a:off x="1845852" y="3046188"/>
            <a:ext cx="8497888" cy="788988"/>
          </a:xfrm>
          <a:prstGeom prst="rect">
            <a:avLst/>
          </a:prstGeom>
          <a:noFill/>
          <a:ln w="12700">
            <a:noFill/>
          </a:ln>
        </p:spPr>
        <p:txBody>
          <a:bodyPr anchor="ctr"/>
          <a:lstStyle/>
          <a:p>
            <a:pPr algn="ctr" fontAlgn="base"/>
            <a:r>
              <a:rPr lang="zh-CN" altLang="en-US" sz="7200" b="1" strike="noStrike" noProof="1">
                <a:solidFill>
                  <a:srgbClr val="FF0000"/>
                </a:solidFill>
                <a:effectLst>
                  <a:outerShdw blurRad="38100" dist="38100" dir="2700000">
                    <a:srgbClr val="000000"/>
                  </a:outerShdw>
                </a:effectLst>
                <a:latin typeface="Times New Roman" panose="02020603050405020304" pitchFamily="18" charset="0"/>
                <a:ea typeface="华文新魏" panose="02010800040101010101" pitchFamily="2" charset="-122"/>
                <a:cs typeface="+mn-ea"/>
              </a:rPr>
              <a:t>第1</a:t>
            </a:r>
            <a:r>
              <a:rPr lang="en-US" altLang="zh-CN" sz="7200" b="1" strike="noStrike" noProof="1">
                <a:solidFill>
                  <a:srgbClr val="FF0000"/>
                </a:solidFill>
                <a:effectLst>
                  <a:outerShdw blurRad="38100" dist="38100" dir="2700000">
                    <a:srgbClr val="000000"/>
                  </a:outerShdw>
                </a:effectLst>
                <a:latin typeface="Times New Roman" panose="02020603050405020304" pitchFamily="18" charset="0"/>
                <a:ea typeface="华文新魏" panose="02010800040101010101" pitchFamily="2" charset="-122"/>
                <a:cs typeface="+mn-ea"/>
              </a:rPr>
              <a:t>6</a:t>
            </a:r>
            <a:r>
              <a:rPr lang="zh-CN" altLang="en-US" sz="7200" b="1" strike="noStrike" noProof="1">
                <a:solidFill>
                  <a:srgbClr val="FF0000"/>
                </a:solidFill>
                <a:effectLst>
                  <a:outerShdw blurRad="38100" dist="38100" dir="2700000">
                    <a:srgbClr val="000000"/>
                  </a:outerShdw>
                </a:effectLst>
                <a:latin typeface="Times New Roman" panose="02020603050405020304" pitchFamily="18" charset="0"/>
                <a:ea typeface="华文新魏" panose="02010800040101010101" pitchFamily="2" charset="-122"/>
                <a:cs typeface="+mn-ea"/>
              </a:rPr>
              <a:t>课    </a:t>
            </a:r>
            <a:endParaRPr lang="en-US" altLang="zh-CN" sz="7200" b="1" strike="noStrike" noProof="1" smtClean="0">
              <a:solidFill>
                <a:srgbClr val="FF0000"/>
              </a:solidFill>
              <a:effectLst>
                <a:outerShdw blurRad="38100" dist="38100" dir="2700000">
                  <a:srgbClr val="000000"/>
                </a:outerShdw>
              </a:effectLst>
              <a:latin typeface="Times New Roman" panose="02020603050405020304" pitchFamily="18" charset="0"/>
              <a:ea typeface="华文新魏" panose="02010800040101010101" pitchFamily="2" charset="-122"/>
              <a:cs typeface="+mn-ea"/>
            </a:endParaRPr>
          </a:p>
          <a:p>
            <a:pPr algn="ctr" fontAlgn="base"/>
            <a:r>
              <a:rPr lang="zh-CN" altLang="en-US" sz="7200" b="1" strike="noStrike" noProof="1" smtClean="0">
                <a:solidFill>
                  <a:srgbClr val="FF0000"/>
                </a:solidFill>
                <a:effectLst>
                  <a:outerShdw blurRad="38100" dist="38100" dir="2700000">
                    <a:srgbClr val="000000"/>
                  </a:outerShdw>
                </a:effectLst>
                <a:latin typeface="Times New Roman" panose="02020603050405020304" pitchFamily="18" charset="0"/>
                <a:ea typeface="华文新魏" panose="02010800040101010101" pitchFamily="2" charset="-122"/>
                <a:cs typeface="+mn-ea"/>
              </a:rPr>
              <a:t>独立自主</a:t>
            </a:r>
            <a:r>
              <a:rPr lang="zh-CN" altLang="en-US" sz="7200" b="1" strike="noStrike" noProof="1">
                <a:solidFill>
                  <a:srgbClr val="FF0000"/>
                </a:solidFill>
                <a:effectLst>
                  <a:outerShdw blurRad="38100" dist="38100" dir="2700000">
                    <a:srgbClr val="000000"/>
                  </a:outerShdw>
                </a:effectLst>
                <a:latin typeface="Times New Roman" panose="02020603050405020304" pitchFamily="18" charset="0"/>
                <a:ea typeface="华文新魏" panose="02010800040101010101" pitchFamily="2" charset="-122"/>
                <a:cs typeface="+mn-ea"/>
              </a:rPr>
              <a:t>的和平外交</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 Box 42"/>
          <p:cNvSpPr txBox="1">
            <a:spLocks noChangeArrowheads="1"/>
          </p:cNvSpPr>
          <p:nvPr/>
        </p:nvSpPr>
        <p:spPr bwMode="auto">
          <a:xfrm>
            <a:off x="1699895" y="1031240"/>
            <a:ext cx="10419080" cy="5835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周恩来提出</a:t>
            </a:r>
            <a:r>
              <a:rPr lang="zh-CN" altLang="en-US" sz="32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lang="zh-CN" altLang="en-US" sz="3200" b="1" u="sng"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求同存异</a:t>
            </a:r>
            <a:r>
              <a:rPr lang="zh-CN" altLang="en-US" sz="32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的方针，促进会议的圆满成功。</a:t>
            </a:r>
          </a:p>
        </p:txBody>
      </p:sp>
      <p:sp>
        <p:nvSpPr>
          <p:cNvPr id="8" name="矩形 7"/>
          <p:cNvSpPr>
            <a:spLocks noChangeArrowheads="1"/>
          </p:cNvSpPr>
          <p:nvPr/>
        </p:nvSpPr>
        <p:spPr bwMode="auto">
          <a:xfrm>
            <a:off x="290830" y="1031240"/>
            <a:ext cx="1292860" cy="5835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结果：</a:t>
            </a:r>
          </a:p>
        </p:txBody>
      </p:sp>
      <p:sp>
        <p:nvSpPr>
          <p:cNvPr id="9" name="Text Box 3"/>
          <p:cNvSpPr txBox="1">
            <a:spLocks noChangeArrowheads="1"/>
          </p:cNvSpPr>
          <p:nvPr/>
        </p:nvSpPr>
        <p:spPr bwMode="auto">
          <a:xfrm>
            <a:off x="47625" y="2329180"/>
            <a:ext cx="12071350" cy="4225925"/>
          </a:xfrm>
          <a:prstGeom prst="rect">
            <a:avLst/>
          </a:prstGeom>
          <a:noFill/>
          <a:ln w="9525">
            <a:noFill/>
            <a:miter lim="800000"/>
          </a:ln>
          <a:extLst>
            <a:ext uri="{909E8E84-426E-40DD-AFC4-6F175D3DCCD1}">
              <a14:hiddenFill xmlns="" xmlns:a14="http://schemas.microsoft.com/office/drawing/2010/main">
                <a:solidFill>
                  <a:srgbClr val="FFFF99"/>
                </a:solidFill>
              </a14:hiddenFill>
            </a:ext>
          </a:extLst>
        </p:spPr>
        <p:txBody>
          <a:bodyPr wrap="square">
            <a:spAutoFit/>
          </a:bodyPr>
          <a:lstStyle/>
          <a:p>
            <a:pPr>
              <a:lnSpc>
                <a:spcPct val="120000"/>
              </a:lnSpc>
              <a:buFont typeface="Arial" panose="020B0604020202020204" pitchFamily="34" charset="0"/>
              <a:buNone/>
            </a:pPr>
            <a:r>
              <a:rPr lang="zh-CN" altLang="en-US" sz="2800" b="1" dirty="0">
                <a:solidFill>
                  <a:srgbClr val="CC0000"/>
                </a:solidFill>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zh-CN" sz="2800" b="1" dirty="0">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中国代表团是来</a:t>
            </a:r>
            <a:r>
              <a:rPr lang="zh-CN" altLang="zh-CN" sz="2800" b="1" dirty="0">
                <a:solidFill>
                  <a:srgbClr val="FF0000"/>
                </a:solidFill>
                <a:effectLst>
                  <a:outerShdw blurRad="38100" dist="38100" dir="2700000" algn="tl">
                    <a:srgbClr val="000000"/>
                  </a:outerShdw>
                </a:effectLst>
                <a:latin typeface="仿宋" panose="02010609060101010101" pitchFamily="49" charset="-122"/>
                <a:ea typeface="仿宋" panose="02010609060101010101" pitchFamily="49" charset="-122"/>
              </a:rPr>
              <a:t>求团结而不是来吵架</a:t>
            </a:r>
            <a:r>
              <a:rPr lang="zh-CN" altLang="zh-CN" sz="2800" b="1" dirty="0">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的。我们共产党人从不讳言我们相信共产主义和认为社会主义制度是好的。但是，在这个会议上用不着来宣传个人的</a:t>
            </a:r>
            <a:r>
              <a:rPr lang="zh-CN" altLang="zh-CN" sz="2800" b="1" dirty="0">
                <a:solidFill>
                  <a:srgbClr val="FF0000"/>
                </a:solidFill>
                <a:effectLst>
                  <a:outerShdw blurRad="38100" dist="38100" dir="2700000" algn="tl">
                    <a:srgbClr val="000000"/>
                  </a:outerShdw>
                </a:effectLst>
                <a:latin typeface="仿宋" panose="02010609060101010101" pitchFamily="49" charset="-122"/>
                <a:ea typeface="仿宋" panose="02010609060101010101" pitchFamily="49" charset="-122"/>
              </a:rPr>
              <a:t>思想意识</a:t>
            </a:r>
            <a:r>
              <a:rPr lang="zh-CN" altLang="zh-CN" sz="2800" b="1" dirty="0">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和各国的</a:t>
            </a:r>
            <a:r>
              <a:rPr lang="zh-CN" altLang="zh-CN" sz="2800" b="1" dirty="0">
                <a:solidFill>
                  <a:srgbClr val="FF0000"/>
                </a:solidFill>
                <a:effectLst>
                  <a:outerShdw blurRad="38100" dist="38100" dir="2700000" algn="tl">
                    <a:srgbClr val="000000"/>
                  </a:outerShdw>
                </a:effectLst>
                <a:latin typeface="仿宋" panose="02010609060101010101" pitchFamily="49" charset="-122"/>
                <a:ea typeface="仿宋" panose="02010609060101010101" pitchFamily="49" charset="-122"/>
              </a:rPr>
              <a:t>政治制度</a:t>
            </a:r>
            <a:r>
              <a:rPr lang="zh-CN" altLang="zh-CN" sz="2800" b="1" dirty="0">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，虽然</a:t>
            </a:r>
            <a:r>
              <a:rPr lang="zh-CN" altLang="zh-CN" sz="2800" b="1" dirty="0">
                <a:solidFill>
                  <a:srgbClr val="FF0000"/>
                </a:solidFill>
                <a:effectLst>
                  <a:outerShdw blurRad="38100" dist="38100" dir="2700000" algn="tl">
                    <a:srgbClr val="000000"/>
                  </a:outerShdw>
                </a:effectLst>
                <a:latin typeface="仿宋" panose="02010609060101010101" pitchFamily="49" charset="-122"/>
                <a:ea typeface="仿宋" panose="02010609060101010101" pitchFamily="49" charset="-122"/>
              </a:rPr>
              <a:t>这种不同</a:t>
            </a:r>
            <a:r>
              <a:rPr lang="zh-CN" altLang="zh-CN" sz="2800" b="1" dirty="0">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在我们中间显然是存在的。</a:t>
            </a:r>
          </a:p>
          <a:p>
            <a:pPr>
              <a:lnSpc>
                <a:spcPct val="120000"/>
              </a:lnSpc>
              <a:buFont typeface="Arial" panose="020B0604020202020204" pitchFamily="34" charset="0"/>
              <a:buNone/>
            </a:pPr>
            <a:r>
              <a:rPr lang="zh-CN" altLang="zh-CN" sz="2800" b="1" dirty="0">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    中国代表团是来</a:t>
            </a:r>
            <a:r>
              <a:rPr lang="zh-CN" altLang="zh-CN" sz="2800" b="1" dirty="0">
                <a:solidFill>
                  <a:srgbClr val="FF0000"/>
                </a:solidFill>
                <a:effectLst>
                  <a:outerShdw blurRad="38100" dist="38100" dir="2700000" algn="tl">
                    <a:srgbClr val="000000"/>
                  </a:outerShdw>
                </a:effectLst>
                <a:latin typeface="仿宋" panose="02010609060101010101" pitchFamily="49" charset="-122"/>
                <a:ea typeface="仿宋" panose="02010609060101010101" pitchFamily="49" charset="-122"/>
              </a:rPr>
              <a:t>求同而不是来立异</a:t>
            </a:r>
            <a:r>
              <a:rPr lang="zh-CN" altLang="zh-CN" sz="2800" b="1" dirty="0">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的。在我们中间有无求同的基础呢？有的。那就是亚非绝大多数国家和人民自近代以来</a:t>
            </a:r>
            <a:r>
              <a:rPr lang="zh-CN" altLang="zh-CN" sz="2800" b="1" dirty="0">
                <a:solidFill>
                  <a:srgbClr val="FF0000"/>
                </a:solidFill>
                <a:effectLst>
                  <a:outerShdw blurRad="38100" dist="38100" dir="2700000" algn="tl">
                    <a:srgbClr val="000000"/>
                  </a:outerShdw>
                </a:effectLst>
                <a:latin typeface="仿宋" panose="02010609060101010101" pitchFamily="49" charset="-122"/>
                <a:ea typeface="仿宋" panose="02010609060101010101" pitchFamily="49" charset="-122"/>
              </a:rPr>
              <a:t>都曾经受过、并且现在仍在受着殖民主义所造成的灾难和痛苦</a:t>
            </a:r>
            <a:r>
              <a:rPr lang="zh-CN" altLang="zh-CN" sz="2800" b="1" dirty="0">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，这是我们大家都承认的。从解除殖民主义痛苦和灾难中找到共同基础，我们就很容易互相了解和尊重”</a:t>
            </a:r>
          </a:p>
          <a:p>
            <a:pPr>
              <a:lnSpc>
                <a:spcPct val="120000"/>
              </a:lnSpc>
              <a:buFont typeface="Arial" panose="020B0604020202020204" pitchFamily="34" charset="0"/>
              <a:buNone/>
            </a:pPr>
            <a:r>
              <a:rPr lang="zh-CN" altLang="en-US" sz="2800" b="1" dirty="0">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zh-CN" sz="2800" b="1" dirty="0">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——《中华人民共和国首席代表周恩来在亚非会议全体会议上的补充发言》</a:t>
            </a:r>
          </a:p>
        </p:txBody>
      </p:sp>
      <p:sp>
        <p:nvSpPr>
          <p:cNvPr id="11266" name="矩形 51203"/>
          <p:cNvSpPr/>
          <p:nvPr/>
        </p:nvSpPr>
        <p:spPr>
          <a:xfrm>
            <a:off x="932815" y="1691005"/>
            <a:ext cx="9429750" cy="583565"/>
          </a:xfrm>
          <a:prstGeom prst="rect">
            <a:avLst/>
          </a:prstGeom>
          <a:noFill/>
          <a:ln w="9525">
            <a:solidFill>
              <a:srgbClr val="FF0000"/>
            </a:solidFill>
          </a:ln>
        </p:spPr>
        <p:txBody>
          <a:bodyPr wrap="square">
            <a:spAutoFit/>
          </a:bodyPr>
          <a:lstStyle/>
          <a:p>
            <a:pPr>
              <a:buFont typeface="Arial" panose="020B0604020202020204" pitchFamily="34" charset="0"/>
            </a:pPr>
            <a:r>
              <a:rPr lang="zh-CN" altLang="en-US" sz="3200" b="1" dirty="0">
                <a:solidFill>
                  <a:schemeClr val="tx1"/>
                </a:solidFill>
                <a:latin typeface="华文中宋" panose="02010600040101010101" charset="-122"/>
                <a:ea typeface="华文中宋" panose="02010600040101010101" charset="-122"/>
                <a:cs typeface="华文中宋" panose="02010600040101010101" charset="-122"/>
              </a:rPr>
              <a:t>思考：“求同存异”中的“同”和“异”各指什么？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266"/>
                                        </p:tgtEl>
                                        <p:attrNameLst>
                                          <p:attrName>style.visibility</p:attrName>
                                        </p:attrNameLst>
                                      </p:cBhvr>
                                      <p:to>
                                        <p:strVal val="visible"/>
                                      </p:to>
                                    </p:set>
                                    <p:animEffect transition="in" filter="blinds(horizontal)">
                                      <p:cBhvr>
                                        <p:cTn id="17" dur="500"/>
                                        <p:tgtEl>
                                          <p:spTgt spid="1126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500" fill="hold">
                                          <p:stCondLst>
                                            <p:cond delay="0"/>
                                          </p:stCondLst>
                                        </p:cTn>
                                        <p:tgtEl>
                                          <p:spTgt spid="9"/>
                                        </p:tgtEl>
                                        <p:attrNameLst>
                                          <p:attrName>style.visibility</p:attrName>
                                        </p:attrNameLst>
                                      </p:cBhvr>
                                      <p:to>
                                        <p:strVal val="visible"/>
                                      </p:to>
                                    </p:set>
                                    <p:animEffect transition="in" filter="wheel(1)">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bldLvl="0" animBg="1"/>
      <p:bldP spid="1126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283" name="Picture 3" descr="万隆会议上的周恩来总理"/>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9493885" y="3451860"/>
            <a:ext cx="2540000" cy="3110865"/>
          </a:xfrm>
          <a:prstGeom prst="rect">
            <a:avLst/>
          </a:prstGeom>
          <a:noFill/>
          <a:ln>
            <a:noFill/>
          </a:ln>
          <a:effectLst>
            <a:outerShdw dist="107763" dir="2700000" algn="ctr" rotWithShape="0">
              <a:srgbClr val="CC0000">
                <a:alpha val="50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FF0000"/>
                </a:solidFill>
                <a:miter lim="800000"/>
                <a:headEnd/>
                <a:tailEnd/>
              </a14:hiddenLine>
            </a:ext>
          </a:extLst>
        </p:spPr>
      </p:pic>
      <p:grpSp>
        <p:nvGrpSpPr>
          <p:cNvPr id="97284" name="Group 4"/>
          <p:cNvGrpSpPr/>
          <p:nvPr/>
        </p:nvGrpSpPr>
        <p:grpSpPr bwMode="auto">
          <a:xfrm>
            <a:off x="118655" y="4137146"/>
            <a:ext cx="7864976" cy="1091269"/>
            <a:chOff x="158" y="3577"/>
            <a:chExt cx="4128" cy="763"/>
          </a:xfrm>
        </p:grpSpPr>
        <p:sp>
          <p:nvSpPr>
            <p:cNvPr id="97285" name="Text Box 5"/>
            <p:cNvSpPr txBox="1">
              <a:spLocks noChangeArrowheads="1"/>
            </p:cNvSpPr>
            <p:nvPr/>
          </p:nvSpPr>
          <p:spPr bwMode="auto">
            <a:xfrm>
              <a:off x="158" y="3670"/>
              <a:ext cx="499" cy="564"/>
            </a:xfrm>
            <a:prstGeom prst="rect">
              <a:avLst/>
            </a:prstGeom>
            <a:gradFill rotWithShape="1">
              <a:gsLst>
                <a:gs pos="0">
                  <a:srgbClr val="800000">
                    <a:gamma/>
                    <a:shade val="46275"/>
                    <a:invGamma/>
                  </a:srgbClr>
                </a:gs>
                <a:gs pos="50000">
                  <a:srgbClr val="800000"/>
                </a:gs>
                <a:gs pos="100000">
                  <a:srgbClr val="800000">
                    <a:gamma/>
                    <a:shade val="46275"/>
                    <a:invGamma/>
                  </a:srgbClr>
                </a:gs>
              </a:gsLst>
              <a:lin ang="5400000" scaled="1"/>
            </a:gradFill>
            <a:ln w="9525">
              <a:solidFill>
                <a:schemeClr val="bg1"/>
              </a:solidFill>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r>
                <a:rPr lang="zh-CN" altLang="en-US" sz="4570" b="1">
                  <a:solidFill>
                    <a:schemeClr val="bg1"/>
                  </a:solidFill>
                  <a:effectLst>
                    <a:outerShdw blurRad="38100" dist="38100" dir="2700000" algn="tl">
                      <a:srgbClr val="000000"/>
                    </a:outerShdw>
                  </a:effectLst>
                  <a:latin typeface="Arial" panose="020B0604020202020204" pitchFamily="34" charset="0"/>
                  <a:ea typeface="华文新魏" panose="02010800040101010101" pitchFamily="2" charset="-122"/>
                </a:rPr>
                <a:t>异</a:t>
              </a:r>
            </a:p>
          </p:txBody>
        </p:sp>
        <p:sp>
          <p:nvSpPr>
            <p:cNvPr id="97286" name="Text Box 6"/>
            <p:cNvSpPr txBox="1">
              <a:spLocks noChangeArrowheads="1"/>
            </p:cNvSpPr>
            <p:nvPr/>
          </p:nvSpPr>
          <p:spPr bwMode="auto">
            <a:xfrm>
              <a:off x="793" y="3577"/>
              <a:ext cx="3493" cy="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r>
                <a:rPr lang="zh-CN" altLang="en-US" sz="305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社会制度</a:t>
              </a:r>
              <a:r>
                <a:rPr lang="zh-CN" altLang="en-US" sz="3050" b="1">
                  <a:solidFill>
                    <a:srgbClr val="1806C5"/>
                  </a:solidFill>
                  <a:effectLst>
                    <a:outerShdw blurRad="38100" dist="38100" dir="2700000" algn="tl">
                      <a:srgbClr val="C0C0C0"/>
                    </a:outerShdw>
                  </a:effectLst>
                  <a:latin typeface="华文新魏" panose="02010800040101010101" pitchFamily="2" charset="-122"/>
                  <a:ea typeface="华文新魏" panose="02010800040101010101" pitchFamily="2" charset="-122"/>
                </a:rPr>
                <a:t>不同；</a:t>
              </a:r>
              <a:r>
                <a:rPr lang="zh-CN" altLang="en-US" sz="3050" b="1">
                  <a:solidFill>
                    <a:srgbClr val="99FF33"/>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lang="zh-CN" altLang="en-US" sz="305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意识形态</a:t>
              </a:r>
              <a:r>
                <a:rPr lang="zh-CN" altLang="en-US" sz="3050" b="1">
                  <a:solidFill>
                    <a:srgbClr val="1806C5"/>
                  </a:solidFill>
                  <a:effectLst>
                    <a:outerShdw blurRad="38100" dist="38100" dir="2700000" algn="tl">
                      <a:srgbClr val="C0C0C0"/>
                    </a:outerShdw>
                  </a:effectLst>
                  <a:latin typeface="华文新魏" panose="02010800040101010101" pitchFamily="2" charset="-122"/>
                  <a:ea typeface="华文新魏" panose="02010800040101010101" pitchFamily="2" charset="-122"/>
                </a:rPr>
                <a:t>不同</a:t>
              </a:r>
            </a:p>
          </p:txBody>
        </p:sp>
        <p:sp>
          <p:nvSpPr>
            <p:cNvPr id="97287" name="Text Box 7"/>
            <p:cNvSpPr txBox="1">
              <a:spLocks noChangeArrowheads="1"/>
            </p:cNvSpPr>
            <p:nvPr/>
          </p:nvSpPr>
          <p:spPr bwMode="auto">
            <a:xfrm>
              <a:off x="793" y="3940"/>
              <a:ext cx="3311" cy="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r>
                <a:rPr lang="zh-CN" altLang="en-US" sz="305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文化信仰</a:t>
              </a:r>
              <a:r>
                <a:rPr lang="zh-CN" altLang="en-US" sz="3050" b="1">
                  <a:solidFill>
                    <a:srgbClr val="1806C5"/>
                  </a:solidFill>
                  <a:effectLst>
                    <a:outerShdw blurRad="38100" dist="38100" dir="2700000" algn="tl">
                      <a:srgbClr val="C0C0C0"/>
                    </a:outerShdw>
                  </a:effectLst>
                  <a:latin typeface="华文新魏" panose="02010800040101010101" pitchFamily="2" charset="-122"/>
                  <a:ea typeface="华文新魏" panose="02010800040101010101" pitchFamily="2" charset="-122"/>
                </a:rPr>
                <a:t>不同；</a:t>
              </a:r>
              <a:r>
                <a:rPr lang="zh-CN" altLang="en-US" sz="3050" b="1">
                  <a:solidFill>
                    <a:srgbClr val="99FF33"/>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lang="zh-CN" altLang="en-US" sz="305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发展道路</a:t>
              </a:r>
              <a:r>
                <a:rPr lang="zh-CN" altLang="en-US" sz="3050" b="1">
                  <a:solidFill>
                    <a:srgbClr val="1806C5"/>
                  </a:solidFill>
                  <a:effectLst>
                    <a:outerShdw blurRad="38100" dist="38100" dir="2700000" algn="tl">
                      <a:srgbClr val="C0C0C0"/>
                    </a:outerShdw>
                  </a:effectLst>
                  <a:latin typeface="华文新魏" panose="02010800040101010101" pitchFamily="2" charset="-122"/>
                  <a:ea typeface="华文新魏" panose="02010800040101010101" pitchFamily="2" charset="-122"/>
                </a:rPr>
                <a:t>不同</a:t>
              </a:r>
            </a:p>
          </p:txBody>
        </p:sp>
      </p:grpSp>
      <p:grpSp>
        <p:nvGrpSpPr>
          <p:cNvPr id="97288" name="Group 8"/>
          <p:cNvGrpSpPr/>
          <p:nvPr/>
        </p:nvGrpSpPr>
        <p:grpSpPr bwMode="auto">
          <a:xfrm>
            <a:off x="118655" y="2377169"/>
            <a:ext cx="3612225" cy="1646439"/>
            <a:chOff x="158" y="1979"/>
            <a:chExt cx="1896" cy="1037"/>
          </a:xfrm>
        </p:grpSpPr>
        <p:sp>
          <p:nvSpPr>
            <p:cNvPr id="97289" name="Text Box 9"/>
            <p:cNvSpPr txBox="1">
              <a:spLocks noChangeArrowheads="1"/>
            </p:cNvSpPr>
            <p:nvPr/>
          </p:nvSpPr>
          <p:spPr bwMode="auto">
            <a:xfrm>
              <a:off x="158" y="2043"/>
              <a:ext cx="499" cy="508"/>
            </a:xfrm>
            <a:prstGeom prst="rect">
              <a:avLst/>
            </a:prstGeom>
            <a:gradFill rotWithShape="1">
              <a:gsLst>
                <a:gs pos="0">
                  <a:srgbClr val="800000">
                    <a:gamma/>
                    <a:shade val="46275"/>
                    <a:invGamma/>
                  </a:srgbClr>
                </a:gs>
                <a:gs pos="50000">
                  <a:srgbClr val="800000"/>
                </a:gs>
                <a:gs pos="100000">
                  <a:srgbClr val="800000">
                    <a:gamma/>
                    <a:shade val="46275"/>
                    <a:invGamma/>
                  </a:srgbClr>
                </a:gs>
              </a:gsLst>
              <a:lin ang="5400000" scaled="1"/>
            </a:gradFill>
            <a:ln w="9525">
              <a:solidFill>
                <a:schemeClr val="bg1"/>
              </a:solidFill>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r>
                <a:rPr lang="zh-CN" altLang="en-US" sz="4570" b="1">
                  <a:solidFill>
                    <a:schemeClr val="bg1"/>
                  </a:solidFill>
                  <a:effectLst>
                    <a:outerShdw blurRad="38100" dist="38100" dir="2700000" algn="tl">
                      <a:srgbClr val="000000"/>
                    </a:outerShdw>
                  </a:effectLst>
                  <a:latin typeface="Arial" panose="020B0604020202020204" pitchFamily="34" charset="0"/>
                  <a:ea typeface="华文新魏" panose="02010800040101010101" pitchFamily="2" charset="-122"/>
                </a:rPr>
                <a:t>同</a:t>
              </a:r>
            </a:p>
          </p:txBody>
        </p:sp>
        <p:grpSp>
          <p:nvGrpSpPr>
            <p:cNvPr id="97290" name="Group 10"/>
            <p:cNvGrpSpPr/>
            <p:nvPr/>
          </p:nvGrpSpPr>
          <p:grpSpPr bwMode="auto">
            <a:xfrm>
              <a:off x="793" y="1979"/>
              <a:ext cx="1261" cy="1037"/>
              <a:chOff x="793" y="1979"/>
              <a:chExt cx="1261" cy="1037"/>
            </a:xfrm>
          </p:grpSpPr>
          <p:sp>
            <p:nvSpPr>
              <p:cNvPr id="97291" name="Text Box 11"/>
              <p:cNvSpPr txBox="1">
                <a:spLocks noChangeArrowheads="1"/>
              </p:cNvSpPr>
              <p:nvPr/>
            </p:nvSpPr>
            <p:spPr bwMode="auto">
              <a:xfrm>
                <a:off x="793" y="1979"/>
                <a:ext cx="1219" cy="3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r>
                  <a:rPr lang="zh-CN" altLang="en-US" sz="3050" b="1" u="sng">
                    <a:solidFill>
                      <a:srgbClr val="1806C5"/>
                    </a:solidFill>
                    <a:effectLst>
                      <a:outerShdw blurRad="38100" dist="38100" dir="2700000" algn="tl">
                        <a:srgbClr val="C0C0C0"/>
                      </a:outerShdw>
                    </a:effectLst>
                    <a:latin typeface="华文新魏" panose="02010800040101010101" pitchFamily="2" charset="-122"/>
                    <a:ea typeface="华文新魏" panose="02010800040101010101" pitchFamily="2" charset="-122"/>
                  </a:rPr>
                  <a:t>相同的经历</a:t>
                </a:r>
                <a:r>
                  <a:rPr lang="zh-CN" altLang="en-US" sz="3050" b="1">
                    <a:solidFill>
                      <a:srgbClr val="1806C5"/>
                    </a:solidFill>
                    <a:effectLst>
                      <a:outerShdw blurRad="38100" dist="38100" dir="2700000" algn="tl">
                        <a:srgbClr val="C0C0C0"/>
                      </a:outerShdw>
                    </a:effectLst>
                    <a:latin typeface="华文新魏" panose="02010800040101010101" pitchFamily="2" charset="-122"/>
                    <a:ea typeface="华文新魏" panose="02010800040101010101" pitchFamily="2" charset="-122"/>
                  </a:rPr>
                  <a:t>：</a:t>
                </a:r>
              </a:p>
            </p:txBody>
          </p:sp>
          <p:sp>
            <p:nvSpPr>
              <p:cNvPr id="97292" name="Text Box 12"/>
              <p:cNvSpPr txBox="1">
                <a:spLocks noChangeArrowheads="1"/>
              </p:cNvSpPr>
              <p:nvPr/>
            </p:nvSpPr>
            <p:spPr bwMode="auto">
              <a:xfrm>
                <a:off x="800" y="2296"/>
                <a:ext cx="1205" cy="3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r>
                  <a:rPr lang="zh-CN" altLang="en-US" sz="3050" b="1" u="sng">
                    <a:solidFill>
                      <a:srgbClr val="1806C5"/>
                    </a:solidFill>
                    <a:effectLst>
                      <a:outerShdw blurRad="38100" dist="38100" dir="2700000" algn="tl">
                        <a:srgbClr val="C0C0C0"/>
                      </a:outerShdw>
                    </a:effectLst>
                    <a:latin typeface="华文新魏" panose="02010800040101010101" pitchFamily="2" charset="-122"/>
                    <a:ea typeface="华文新魏" panose="02010800040101010101" pitchFamily="2" charset="-122"/>
                  </a:rPr>
                  <a:t>共同的任务</a:t>
                </a:r>
                <a:r>
                  <a:rPr lang="zh-CN" altLang="en-US" sz="3050" b="1">
                    <a:solidFill>
                      <a:srgbClr val="1806C5"/>
                    </a:solidFill>
                    <a:effectLst>
                      <a:outerShdw blurRad="38100" dist="38100" dir="2700000" algn="tl">
                        <a:srgbClr val="C0C0C0"/>
                      </a:outerShdw>
                    </a:effectLst>
                    <a:latin typeface="华文新魏" panose="02010800040101010101" pitchFamily="2" charset="-122"/>
                    <a:ea typeface="华文新魏" panose="02010800040101010101" pitchFamily="2" charset="-122"/>
                  </a:rPr>
                  <a:t>：</a:t>
                </a:r>
              </a:p>
            </p:txBody>
          </p:sp>
          <p:sp>
            <p:nvSpPr>
              <p:cNvPr id="97293" name="Text Box 13"/>
              <p:cNvSpPr txBox="1">
                <a:spLocks noChangeArrowheads="1"/>
              </p:cNvSpPr>
              <p:nvPr/>
            </p:nvSpPr>
            <p:spPr bwMode="auto">
              <a:xfrm>
                <a:off x="802" y="2656"/>
                <a:ext cx="1252" cy="3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r>
                  <a:rPr lang="zh-CN" altLang="en-US" sz="3050" b="1" u="sng">
                    <a:solidFill>
                      <a:srgbClr val="1806C5"/>
                    </a:solidFill>
                    <a:effectLst>
                      <a:outerShdw blurRad="38100" dist="38100" dir="2700000" algn="tl">
                        <a:srgbClr val="C0C0C0"/>
                      </a:outerShdw>
                    </a:effectLst>
                    <a:latin typeface="华文新魏" panose="02010800040101010101" pitchFamily="2" charset="-122"/>
                    <a:ea typeface="华文新魏" panose="02010800040101010101" pitchFamily="2" charset="-122"/>
                  </a:rPr>
                  <a:t>共同的愿望</a:t>
                </a:r>
                <a:r>
                  <a:rPr lang="zh-CN" altLang="en-US" sz="3050" b="1">
                    <a:solidFill>
                      <a:srgbClr val="1806C5"/>
                    </a:solidFill>
                    <a:effectLst>
                      <a:outerShdw blurRad="38100" dist="38100" dir="2700000" algn="tl">
                        <a:srgbClr val="C0C0C0"/>
                      </a:outerShdw>
                    </a:effectLst>
                    <a:latin typeface="华文新魏" panose="02010800040101010101" pitchFamily="2" charset="-122"/>
                    <a:ea typeface="华文新魏" panose="02010800040101010101" pitchFamily="2" charset="-122"/>
                  </a:rPr>
                  <a:t>：</a:t>
                </a:r>
              </a:p>
            </p:txBody>
          </p:sp>
        </p:grpSp>
      </p:grpSp>
      <p:sp>
        <p:nvSpPr>
          <p:cNvPr id="7" name="Text Box 42"/>
          <p:cNvSpPr txBox="1">
            <a:spLocks noChangeArrowheads="1"/>
          </p:cNvSpPr>
          <p:nvPr/>
        </p:nvSpPr>
        <p:spPr bwMode="auto">
          <a:xfrm>
            <a:off x="1699895" y="1031240"/>
            <a:ext cx="10419080" cy="5835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周恩来提出</a:t>
            </a:r>
            <a:r>
              <a:rPr lang="zh-CN" altLang="en-US" sz="32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lang="zh-CN" altLang="en-US" sz="3200" b="1" u="sng"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求同存异</a:t>
            </a:r>
            <a:r>
              <a:rPr lang="zh-CN" altLang="en-US" sz="32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的方针，促进会议的圆满成功。</a:t>
            </a:r>
          </a:p>
        </p:txBody>
      </p:sp>
      <p:sp>
        <p:nvSpPr>
          <p:cNvPr id="8" name="矩形 7"/>
          <p:cNvSpPr>
            <a:spLocks noChangeArrowheads="1"/>
          </p:cNvSpPr>
          <p:nvPr/>
        </p:nvSpPr>
        <p:spPr bwMode="auto">
          <a:xfrm>
            <a:off x="290830" y="1031240"/>
            <a:ext cx="1292860" cy="5835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结果：</a:t>
            </a:r>
          </a:p>
        </p:txBody>
      </p:sp>
      <p:sp>
        <p:nvSpPr>
          <p:cNvPr id="3" name="矩形 51203"/>
          <p:cNvSpPr/>
          <p:nvPr/>
        </p:nvSpPr>
        <p:spPr>
          <a:xfrm>
            <a:off x="932815" y="1691005"/>
            <a:ext cx="9429750" cy="583565"/>
          </a:xfrm>
          <a:prstGeom prst="rect">
            <a:avLst/>
          </a:prstGeom>
          <a:noFill/>
          <a:ln w="9525">
            <a:solidFill>
              <a:srgbClr val="FF0000"/>
            </a:solidFill>
          </a:ln>
        </p:spPr>
        <p:txBody>
          <a:bodyPr wrap="square">
            <a:spAutoFit/>
          </a:bodyPr>
          <a:lstStyle/>
          <a:p>
            <a:pPr>
              <a:buFont typeface="Arial" panose="020B0604020202020204" pitchFamily="34" charset="0"/>
            </a:pPr>
            <a:r>
              <a:rPr lang="zh-CN" altLang="en-US" sz="3200" b="1" dirty="0">
                <a:solidFill>
                  <a:schemeClr val="tx1"/>
                </a:solidFill>
                <a:latin typeface="华文中宋" panose="02010600040101010101" charset="-122"/>
                <a:ea typeface="华文中宋" panose="02010600040101010101" charset="-122"/>
                <a:cs typeface="华文中宋" panose="02010600040101010101" charset="-122"/>
              </a:rPr>
              <a:t>思考“求同存异”中的“同”和“异”各指什么？</a:t>
            </a:r>
          </a:p>
        </p:txBody>
      </p:sp>
      <p:sp>
        <p:nvSpPr>
          <p:cNvPr id="4" name="文本框 3"/>
          <p:cNvSpPr txBox="1"/>
          <p:nvPr/>
        </p:nvSpPr>
        <p:spPr>
          <a:xfrm>
            <a:off x="3519805" y="2388235"/>
            <a:ext cx="4570730" cy="560705"/>
          </a:xfrm>
          <a:prstGeom prst="rect">
            <a:avLst/>
          </a:prstGeom>
          <a:noFill/>
        </p:spPr>
        <p:txBody>
          <a:bodyPr wrap="none" rtlCol="0" anchor="t">
            <a:spAutoFit/>
          </a:bodyPr>
          <a:lstStyle/>
          <a:p>
            <a:r>
              <a:rPr lang="zh-CN" altLang="en-US" sz="305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sym typeface="+mn-ea"/>
              </a:rPr>
              <a:t>都曾遭受过殖民主义侵略;</a:t>
            </a:r>
          </a:p>
        </p:txBody>
      </p:sp>
      <p:sp>
        <p:nvSpPr>
          <p:cNvPr id="5" name="文本框 4"/>
          <p:cNvSpPr txBox="1"/>
          <p:nvPr/>
        </p:nvSpPr>
        <p:spPr>
          <a:xfrm>
            <a:off x="3519805" y="2948940"/>
            <a:ext cx="6390640" cy="560705"/>
          </a:xfrm>
          <a:prstGeom prst="rect">
            <a:avLst/>
          </a:prstGeom>
          <a:noFill/>
        </p:spPr>
        <p:txBody>
          <a:bodyPr wrap="none" rtlCol="0" anchor="t">
            <a:spAutoFit/>
          </a:bodyPr>
          <a:lstStyle/>
          <a:p>
            <a:pPr algn="l">
              <a:buClrTx/>
              <a:buSzTx/>
              <a:buFontTx/>
            </a:pPr>
            <a:r>
              <a:rPr lang="zh-CN" altLang="en-US" sz="305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sym typeface="+mn-ea"/>
              </a:rPr>
              <a:t>面临着民族独立、发展经济的任务；</a:t>
            </a:r>
          </a:p>
        </p:txBody>
      </p:sp>
      <p:sp>
        <p:nvSpPr>
          <p:cNvPr id="9" name="文本框 8"/>
          <p:cNvSpPr txBox="1"/>
          <p:nvPr/>
        </p:nvSpPr>
        <p:spPr>
          <a:xfrm>
            <a:off x="3519805" y="3520440"/>
            <a:ext cx="5614670" cy="560705"/>
          </a:xfrm>
          <a:prstGeom prst="rect">
            <a:avLst/>
          </a:prstGeom>
          <a:noFill/>
        </p:spPr>
        <p:txBody>
          <a:bodyPr wrap="none" rtlCol="0" anchor="t">
            <a:spAutoFit/>
          </a:bodyPr>
          <a:lstStyle/>
          <a:p>
            <a:pPr algn="l">
              <a:buClrTx/>
              <a:buSzTx/>
              <a:buFontTx/>
            </a:pPr>
            <a:r>
              <a:rPr lang="zh-CN" altLang="en-US" sz="305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sym typeface="+mn-ea"/>
              </a:rPr>
              <a:t>维护世界和平、促进共同发展。</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7288"/>
                                        </p:tgtEl>
                                        <p:attrNameLst>
                                          <p:attrName>style.visibility</p:attrName>
                                        </p:attrNameLst>
                                      </p:cBhvr>
                                      <p:to>
                                        <p:strVal val="visible"/>
                                      </p:to>
                                    </p:set>
                                    <p:animEffect transition="in" filter="wipe(up)">
                                      <p:cBhvr>
                                        <p:cTn id="7" dur="500"/>
                                        <p:tgtEl>
                                          <p:spTgt spid="97288"/>
                                        </p:tgtEl>
                                      </p:cBhvr>
                                    </p:animEffect>
                                  </p:childTnLst>
                                  <p:subTnLst>
                                    <p:audio>
                                      <p:cMediaNode>
                                        <p:cTn display="0" masterRel="sameClick">
                                          <p:stCondLst>
                                            <p:cond evt="begin" delay="0">
                                              <p:tn val="5"/>
                                            </p:cond>
                                          </p:stCondLst>
                                          <p:endCondLst>
                                            <p:cond evt="onStopAudio" delay="0">
                                              <p:tgtEl>
                                                <p:sldTgt/>
                                              </p:tgtEl>
                                            </p:cond>
                                          </p:endCondLst>
                                        </p:cTn>
                                        <p:tgtEl>
                                          <p:sndTgt r:embed="rId2" name="coin.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7284"/>
                                        </p:tgtEl>
                                        <p:attrNameLst>
                                          <p:attrName>style.visibility</p:attrName>
                                        </p:attrNameLst>
                                      </p:cBhvr>
                                      <p:to>
                                        <p:strVal val="visible"/>
                                      </p:to>
                                    </p:set>
                                    <p:animEffect transition="in" filter="wipe(left)">
                                      <p:cBhvr>
                                        <p:cTn id="27" dur="500"/>
                                        <p:tgtEl>
                                          <p:spTgt spid="97284"/>
                                        </p:tgtEl>
                                      </p:cBhvr>
                                    </p:animEffect>
                                  </p:childTnLst>
                                  <p:subTnLst>
                                    <p:audio>
                                      <p:cMediaNode>
                                        <p:cTn display="0" masterRel="sameClick">
                                          <p:stCondLst>
                                            <p:cond evt="begin" delay="0">
                                              <p:tn val="25"/>
                                            </p:cond>
                                          </p:stCondLst>
                                          <p:endCondLst>
                                            <p:cond evt="onStopAudio" delay="0">
                                              <p:tgtEl>
                                                <p:sldTgt/>
                                              </p:tgtEl>
                                            </p:cond>
                                          </p:endCondLst>
                                        </p:cTn>
                                        <p:tgtEl>
                                          <p:sndTgt r:embed="rId2"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 xmlns:a14="http://schemas.microsoft.com/office/drawing/2010/main">
                  <a14:imgLayer r:embed="rId4">
                    <a14:imgEffect>
                      <a14:colorTemperature colorTemp="6125"/>
                    </a14:imgEffect>
                    <a14:imgEffect>
                      <a14:saturation sat="120000"/>
                    </a14:imgEffect>
                    <a14:imgEffect>
                      <a14:sharpenSoften amount="24000"/>
                    </a14:imgEffect>
                  </a14:imgLayer>
                </a14:imgProps>
              </a:ext>
              <a:ext uri="{28A0092B-C50C-407E-A947-70E740481C1C}">
                <a14:useLocalDpi xmlns="" xmlns:a14="http://schemas.microsoft.com/office/drawing/2010/main" val="0"/>
              </a:ext>
            </a:extLst>
          </a:blip>
          <a:stretch>
            <a:fillRect/>
          </a:stretch>
        </p:blipFill>
        <p:spPr>
          <a:xfrm>
            <a:off x="0" y="0"/>
            <a:ext cx="12192000" cy="6816725"/>
          </a:xfrm>
          <a:prstGeom prst="rect">
            <a:avLst/>
          </a:prstGeom>
        </p:spPr>
      </p:pic>
      <p:sp>
        <p:nvSpPr>
          <p:cNvPr id="103426" name="Text Box 2"/>
          <p:cNvSpPr txBox="1">
            <a:spLocks noChangeArrowheads="1"/>
          </p:cNvSpPr>
          <p:nvPr/>
        </p:nvSpPr>
        <p:spPr bwMode="auto">
          <a:xfrm>
            <a:off x="0" y="1748155"/>
            <a:ext cx="12049760" cy="1590040"/>
          </a:xfrm>
          <a:prstGeom prst="rect">
            <a:avLst/>
          </a:prstGeom>
        </p:spPr>
        <p:style>
          <a:lnRef idx="2">
            <a:schemeClr val="accent1"/>
          </a:lnRef>
          <a:fillRef idx="1">
            <a:schemeClr val="lt1"/>
          </a:fillRef>
          <a:effectRef idx="0">
            <a:schemeClr val="accent1"/>
          </a:effectRef>
          <a:fontRef idx="minor">
            <a:schemeClr val="dk1"/>
          </a:fontRef>
        </p:style>
        <p:txBody>
          <a:bodyPr wrap="square"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nSpc>
                <a:spcPct val="110000"/>
              </a:lnSpc>
              <a:spcBef>
                <a:spcPct val="20000"/>
              </a:spcBef>
            </a:pPr>
            <a:r>
              <a:rPr kumimoji="1" lang="zh-CN" altLang="en-US" sz="3200" b="1" dirty="0">
                <a:solidFill>
                  <a:srgbClr val="FFFF00"/>
                </a:solidFill>
                <a:effectLst>
                  <a:outerShdw blurRad="38100" dist="38100" dir="2700000" algn="tl">
                    <a:srgbClr val="000000"/>
                  </a:outerShdw>
                </a:effectLst>
                <a:latin typeface="Times New Roman" panose="02020603050405020304" pitchFamily="18" charset="0"/>
                <a:ea typeface="幼圆" panose="02010509060101010101" pitchFamily="49" charset="-122"/>
              </a:rPr>
              <a:t>       </a:t>
            </a:r>
            <a:r>
              <a:rPr kumimoji="1" lang="zh-CN" altLang="en-US" sz="2800" b="1" dirty="0">
                <a:solidFill>
                  <a:srgbClr val="002060"/>
                </a:solidFill>
                <a:effectLst>
                  <a:outerShdw blurRad="38100" dist="38100" dir="2700000" algn="tl">
                    <a:srgbClr val="000000"/>
                  </a:outerShdw>
                </a:effectLst>
                <a:latin typeface="Times New Roman" panose="02020603050405020304" pitchFamily="18" charset="0"/>
                <a:ea typeface="幼圆" panose="02010509060101010101" pitchFamily="49" charset="-122"/>
              </a:rPr>
              <a:t>周恩来关于“求同存异”的讲话，撇开亚非各国的分歧，号召大家团结一致，共同为会议的成功而努力，赢得了各方的尊敬和赞同，不仅有利于改变外界对中国的偏见，也推动了会议获得圆满成功。</a:t>
            </a:r>
            <a:endParaRPr kumimoji="1" lang="zh-CN" altLang="en-US" sz="2800" dirty="0">
              <a:solidFill>
                <a:srgbClr val="002060"/>
              </a:solidFill>
              <a:effectLst>
                <a:outerShdw blurRad="38100" dist="38100" dir="2700000" algn="tl">
                  <a:srgbClr val="FFFFFF"/>
                </a:outerShdw>
              </a:effectLst>
              <a:latin typeface="Times New Roman" panose="02020603050405020304" pitchFamily="18" charset="0"/>
            </a:endParaRPr>
          </a:p>
        </p:txBody>
      </p:sp>
      <p:sp>
        <p:nvSpPr>
          <p:cNvPr id="103428" name="Rectangle 4"/>
          <p:cNvSpPr>
            <a:spLocks noChangeArrowheads="1"/>
          </p:cNvSpPr>
          <p:nvPr/>
        </p:nvSpPr>
        <p:spPr bwMode="auto">
          <a:xfrm>
            <a:off x="0" y="0"/>
            <a:ext cx="12192000" cy="1010920"/>
          </a:xfrm>
          <a:prstGeom prst="rect">
            <a:avLst/>
          </a:prstGeom>
          <a:solidFill>
            <a:schemeClr val="bg1"/>
          </a:solidFill>
          <a:ln w="9525">
            <a:solidFill>
              <a:srgbClr val="CC0000"/>
            </a:solidFill>
            <a:miter lim="800000"/>
          </a:ln>
        </p:spPr>
        <p:txBody>
          <a:bodyPr wrap="square" lIns="40114" tIns="24069" rIns="40114" bIns="40114">
            <a:spAutoFit/>
          </a:bodyPr>
          <a:lstStyle>
            <a:lvl1pPr algn="ctr" defTabSz="179705">
              <a:defRPr sz="5100">
                <a:solidFill>
                  <a:schemeClr val="tx1"/>
                </a:solidFill>
                <a:latin typeface="Calibri" panose="020F0502020204030204" pitchFamily="34" charset="0"/>
                <a:ea typeface="宋体" panose="02010600030101010101" pitchFamily="2" charset="-122"/>
              </a:defRPr>
            </a:lvl1pPr>
            <a:lvl2pPr algn="ctr" defTabSz="179705">
              <a:defRPr sz="5100">
                <a:solidFill>
                  <a:schemeClr val="tx1"/>
                </a:solidFill>
                <a:latin typeface="Calibri" panose="020F0502020204030204" pitchFamily="34" charset="0"/>
                <a:ea typeface="宋体" panose="02010600030101010101" pitchFamily="2" charset="-122"/>
              </a:defRPr>
            </a:lvl2pPr>
            <a:lvl3pPr algn="ctr" defTabSz="179705">
              <a:defRPr sz="5100">
                <a:solidFill>
                  <a:schemeClr val="tx1"/>
                </a:solidFill>
                <a:latin typeface="Calibri" panose="020F0502020204030204" pitchFamily="34" charset="0"/>
                <a:ea typeface="宋体" panose="02010600030101010101" pitchFamily="2" charset="-122"/>
              </a:defRPr>
            </a:lvl3pPr>
            <a:lvl4pPr algn="ctr" defTabSz="179705">
              <a:defRPr sz="5100">
                <a:solidFill>
                  <a:schemeClr val="tx1"/>
                </a:solidFill>
                <a:latin typeface="Calibri" panose="020F0502020204030204" pitchFamily="34" charset="0"/>
                <a:ea typeface="宋体" panose="02010600030101010101" pitchFamily="2" charset="-122"/>
              </a:defRPr>
            </a:lvl4pPr>
            <a:lvl5pPr algn="ctr" defTabSz="179705">
              <a:defRPr sz="5100">
                <a:solidFill>
                  <a:schemeClr val="tx1"/>
                </a:solidFill>
                <a:latin typeface="Calibri" panose="020F0502020204030204" pitchFamily="34" charset="0"/>
                <a:ea typeface="宋体" panose="02010600030101010101" pitchFamily="2" charset="-122"/>
              </a:defRPr>
            </a:lvl5pPr>
            <a:lvl6pPr marL="457200" algn="ctr" defTabSz="179705" fontAlgn="base">
              <a:spcBef>
                <a:spcPct val="0"/>
              </a:spcBef>
              <a:spcAft>
                <a:spcPct val="0"/>
              </a:spcAft>
              <a:defRPr sz="5100">
                <a:solidFill>
                  <a:schemeClr val="tx1"/>
                </a:solidFill>
                <a:latin typeface="Calibri" panose="020F0502020204030204" pitchFamily="34" charset="0"/>
                <a:ea typeface="宋体" panose="02010600030101010101" pitchFamily="2" charset="-122"/>
              </a:defRPr>
            </a:lvl6pPr>
            <a:lvl7pPr marL="914400" algn="ctr" defTabSz="179705" fontAlgn="base">
              <a:spcBef>
                <a:spcPct val="0"/>
              </a:spcBef>
              <a:spcAft>
                <a:spcPct val="0"/>
              </a:spcAft>
              <a:defRPr sz="5100">
                <a:solidFill>
                  <a:schemeClr val="tx1"/>
                </a:solidFill>
                <a:latin typeface="Calibri" panose="020F0502020204030204" pitchFamily="34" charset="0"/>
                <a:ea typeface="宋体" panose="02010600030101010101" pitchFamily="2" charset="-122"/>
              </a:defRPr>
            </a:lvl7pPr>
            <a:lvl8pPr marL="1371600" algn="ctr" defTabSz="179705" fontAlgn="base">
              <a:spcBef>
                <a:spcPct val="0"/>
              </a:spcBef>
              <a:spcAft>
                <a:spcPct val="0"/>
              </a:spcAft>
              <a:defRPr sz="5100">
                <a:solidFill>
                  <a:schemeClr val="tx1"/>
                </a:solidFill>
                <a:latin typeface="Calibri" panose="020F0502020204030204" pitchFamily="34" charset="0"/>
                <a:ea typeface="宋体" panose="02010600030101010101" pitchFamily="2" charset="-122"/>
              </a:defRPr>
            </a:lvl8pPr>
            <a:lvl9pPr marL="1828800" algn="ctr" defTabSz="179705" fontAlgn="base">
              <a:spcBef>
                <a:spcPct val="0"/>
              </a:spcBef>
              <a:spcAft>
                <a:spcPct val="0"/>
              </a:spcAft>
              <a:defRPr sz="5100">
                <a:solidFill>
                  <a:schemeClr val="tx1"/>
                </a:solidFill>
                <a:latin typeface="Calibri" panose="020F0502020204030204" pitchFamily="34" charset="0"/>
                <a:ea typeface="宋体" panose="02010600030101010101" pitchFamily="2" charset="-122"/>
              </a:defRPr>
            </a:lvl9pPr>
          </a:lstStyle>
          <a:p>
            <a:pPr algn="l">
              <a:lnSpc>
                <a:spcPct val="110000"/>
              </a:lnSpc>
              <a:buSzPct val="33000"/>
            </a:pPr>
            <a:r>
              <a:rPr lang="en-US" altLang="zh-CN" sz="2800" b="1">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    </a:t>
            </a:r>
            <a:r>
              <a:rPr lang="zh-CN" altLang="en-US" sz="2800" b="1">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一个美国记者评论周恩来在万隆会议中的作用时说：“周恩来并不打算改变任何一个坚持反共立场的领导人的态度，但是他</a:t>
            </a:r>
            <a:r>
              <a:rPr lang="zh-CN" altLang="en-US" sz="2800" b="1">
                <a:solidFill>
                  <a:srgbClr val="FF0000"/>
                </a:solidFill>
                <a:effectLst>
                  <a:outerShdw blurRad="38100" dist="38100" dir="2700000" algn="tl">
                    <a:srgbClr val="000000"/>
                  </a:outerShdw>
                </a:effectLst>
                <a:latin typeface="仿宋" panose="02010609060101010101" pitchFamily="49" charset="-122"/>
                <a:ea typeface="仿宋" panose="02010609060101010101" pitchFamily="49" charset="-122"/>
              </a:rPr>
              <a:t>改变了会议的航向</a:t>
            </a:r>
            <a:r>
              <a:rPr lang="zh-CN" altLang="en-US" sz="2800" b="1">
                <a:solidFill>
                  <a:schemeClr val="tx1"/>
                </a:solidFill>
                <a:effectLst>
                  <a:outerShdw blurRad="38100" dist="38100" dir="2700000" algn="tl">
                    <a:srgbClr val="000000"/>
                  </a:outerShdw>
                </a:effectLst>
                <a:latin typeface="仿宋" panose="02010609060101010101" pitchFamily="49" charset="-122"/>
                <a:ea typeface="仿宋" panose="02010609060101010101" pitchFamily="49" charset="-122"/>
              </a:rPr>
              <a:t>。”</a:t>
            </a:r>
          </a:p>
        </p:txBody>
      </p:sp>
      <p:sp>
        <p:nvSpPr>
          <p:cNvPr id="3" name="矩形 51203"/>
          <p:cNvSpPr/>
          <p:nvPr/>
        </p:nvSpPr>
        <p:spPr>
          <a:xfrm>
            <a:off x="828675" y="1087755"/>
            <a:ext cx="9429750" cy="583565"/>
          </a:xfrm>
          <a:prstGeom prst="rect">
            <a:avLst/>
          </a:prstGeom>
          <a:noFill/>
          <a:ln w="9525">
            <a:solidFill>
              <a:srgbClr val="FF0000"/>
            </a:solidFill>
          </a:ln>
        </p:spPr>
        <p:txBody>
          <a:bodyPr wrap="square">
            <a:spAutoFit/>
          </a:bodyPr>
          <a:lstStyle/>
          <a:p>
            <a:pPr>
              <a:buFont typeface="Arial" panose="020B0604020202020204" pitchFamily="34" charset="0"/>
            </a:pPr>
            <a:r>
              <a:rPr lang="zh-CN" altLang="en-US" sz="3200" b="1" dirty="0">
                <a:solidFill>
                  <a:schemeClr val="tx1"/>
                </a:solidFill>
                <a:latin typeface="华文中宋" panose="02010600040101010101" charset="-122"/>
                <a:ea typeface="华文中宋" panose="02010600040101010101" charset="-122"/>
                <a:cs typeface="华文中宋" panose="02010600040101010101" charset="-122"/>
              </a:rPr>
              <a:t>思考：你认为周恩来为什么能改变会议的航向？</a:t>
            </a:r>
          </a:p>
        </p:txBody>
      </p:sp>
      <p:pic>
        <p:nvPicPr>
          <p:cNvPr id="26" name="图片 25"/>
          <p:cNvPicPr>
            <a:picLocks noChangeAspect="1"/>
          </p:cNvPicPr>
          <p:nvPr/>
        </p:nvPicPr>
        <p:blipFill>
          <a:blip r:embed="rId5"/>
          <a:srcRect r="12566"/>
          <a:stretch>
            <a:fillRect/>
          </a:stretch>
        </p:blipFill>
        <p:spPr>
          <a:xfrm>
            <a:off x="8035840" y="3415118"/>
            <a:ext cx="4014136" cy="2789484"/>
          </a:xfrm>
          <a:prstGeom prst="roundRect">
            <a:avLst>
              <a:gd name="adj" fmla="val 9298"/>
            </a:avLst>
          </a:prstGeom>
          <a:solidFill>
            <a:schemeClr val="bg1"/>
          </a:solidFill>
          <a:ln>
            <a:noFill/>
          </a:ln>
          <a:effectLst>
            <a:outerShdw blurRad="292100" dist="139700" dir="2700000" algn="tl" rotWithShape="0">
              <a:srgbClr val="333333">
                <a:alpha val="65000"/>
              </a:srgbClr>
            </a:outerShdw>
          </a:effectLst>
        </p:spPr>
      </p:pic>
      <p:sp>
        <p:nvSpPr>
          <p:cNvPr id="52244" name="矩形 29"/>
          <p:cNvSpPr>
            <a:spLocks noChangeArrowheads="1"/>
          </p:cNvSpPr>
          <p:nvPr/>
        </p:nvSpPr>
        <p:spPr bwMode="auto">
          <a:xfrm>
            <a:off x="8307978" y="6272621"/>
            <a:ext cx="3741965" cy="444096"/>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285" b="1">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周恩来为各国朋友签名留念</a:t>
            </a:r>
          </a:p>
        </p:txBody>
      </p:sp>
      <p:pic>
        <p:nvPicPr>
          <p:cNvPr id="33" name="Picture 5"/>
          <p:cNvPicPr>
            <a:picLocks noChangeAspect="1" noChangeArrowheads="1"/>
          </p:cNvPicPr>
          <p:nvPr/>
        </p:nvPicPr>
        <p:blipFill>
          <a:blip r:embed="rId6"/>
          <a:srcRect/>
          <a:stretch>
            <a:fillRect/>
          </a:stretch>
        </p:blipFill>
        <p:spPr bwMode="auto">
          <a:xfrm>
            <a:off x="1639570" y="3415030"/>
            <a:ext cx="3188970" cy="2721610"/>
          </a:xfrm>
          <a:prstGeom prst="roundRect">
            <a:avLst>
              <a:gd name="adj" fmla="val 10147"/>
            </a:avLst>
          </a:prstGeom>
          <a:solidFill>
            <a:schemeClr val="bg1"/>
          </a:solidFill>
          <a:ln>
            <a:noFill/>
          </a:ln>
          <a:effectLst>
            <a:outerShdw blurRad="292100" dist="139700" dir="2700000" algn="tl" rotWithShape="0">
              <a:srgbClr val="333333">
                <a:alpha val="65000"/>
              </a:srgbClr>
            </a:outerShdw>
          </a:effectLst>
        </p:spPr>
      </p:pic>
      <p:sp>
        <p:nvSpPr>
          <p:cNvPr id="52246" name="Rectangle 6"/>
          <p:cNvSpPr>
            <a:spLocks noChangeArrowheads="1"/>
          </p:cNvSpPr>
          <p:nvPr/>
        </p:nvSpPr>
        <p:spPr bwMode="auto">
          <a:xfrm>
            <a:off x="1639481" y="6142637"/>
            <a:ext cx="3129643" cy="678647"/>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p>
            <a:r>
              <a:rPr lang="zh-CN" altLang="en-US" sz="1905" b="1">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周恩来与巴基斯坦总理穆罕默德</a:t>
            </a:r>
            <a:r>
              <a:rPr lang="en-US" altLang="zh-CN" sz="1905" b="1">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a:t>
            </a:r>
            <a:r>
              <a:rPr lang="zh-CN" altLang="en-US" sz="1905" b="1">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阿里及其夫人合影</a:t>
            </a:r>
          </a:p>
        </p:txBody>
      </p:sp>
      <p:pic>
        <p:nvPicPr>
          <p:cNvPr id="37" name="Picture 8"/>
          <p:cNvPicPr>
            <a:picLocks noChangeAspect="1" noChangeArrowheads="1"/>
          </p:cNvPicPr>
          <p:nvPr/>
        </p:nvPicPr>
        <p:blipFill>
          <a:blip r:embed="rId7"/>
          <a:srcRect/>
          <a:stretch>
            <a:fillRect/>
          </a:stretch>
        </p:blipFill>
        <p:spPr bwMode="auto">
          <a:xfrm>
            <a:off x="5028641" y="3415118"/>
            <a:ext cx="2829272" cy="2789484"/>
          </a:xfrm>
          <a:prstGeom prst="roundRect">
            <a:avLst>
              <a:gd name="adj" fmla="val 10648"/>
            </a:avLst>
          </a:prstGeom>
          <a:solidFill>
            <a:schemeClr val="bg1"/>
          </a:solidFill>
          <a:ln>
            <a:noFill/>
          </a:ln>
          <a:effectLst>
            <a:outerShdw blurRad="292100" dist="139700" dir="2700000" algn="tl" rotWithShape="0">
              <a:srgbClr val="333333">
                <a:alpha val="65000"/>
              </a:srgbClr>
            </a:outerShdw>
          </a:effectLst>
        </p:spPr>
      </p:pic>
      <p:sp>
        <p:nvSpPr>
          <p:cNvPr id="52248" name="Rectangle 9"/>
          <p:cNvSpPr>
            <a:spLocks noChangeArrowheads="1"/>
          </p:cNvSpPr>
          <p:nvPr/>
        </p:nvSpPr>
        <p:spPr bwMode="auto">
          <a:xfrm>
            <a:off x="4906192" y="6201623"/>
            <a:ext cx="3129643" cy="619760"/>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p>
            <a:r>
              <a:rPr lang="zh-CN" altLang="en-US" sz="1715" b="1">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周恩来同印度总理尼赫鲁</a:t>
            </a:r>
            <a:r>
              <a:rPr lang="en-US" altLang="zh-CN" sz="1715" b="1">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a:t>
            </a:r>
            <a:r>
              <a:rPr lang="zh-CN" altLang="en-US" sz="1715" b="1">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右</a:t>
            </a:r>
          </a:p>
          <a:p>
            <a:r>
              <a:rPr lang="zh-CN" altLang="en-US" sz="1715" b="1">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rPr>
              <a:t>二）、缅甸总理吴努（右一）</a:t>
            </a:r>
          </a:p>
        </p:txBody>
      </p:sp>
      <p:sp>
        <p:nvSpPr>
          <p:cNvPr id="2" name="Text Box 42"/>
          <p:cNvSpPr txBox="1">
            <a:spLocks noChangeArrowheads="1"/>
          </p:cNvSpPr>
          <p:nvPr/>
        </p:nvSpPr>
        <p:spPr bwMode="auto">
          <a:xfrm>
            <a:off x="100330" y="3763645"/>
            <a:ext cx="1596390" cy="24377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3050" b="1">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中国代表团还积极开展</a:t>
            </a:r>
            <a:r>
              <a:rPr lang="zh-CN" altLang="en-US" sz="3050" b="1">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会外交往</a:t>
            </a:r>
            <a:endParaRPr lang="zh-CN" altLang="en-US" sz="3050" b="1">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6"/>
                                        </p:tgtEl>
                                        <p:attrNameLst>
                                          <p:attrName>style.visibility</p:attrName>
                                        </p:attrNameLst>
                                      </p:cBhvr>
                                      <p:to>
                                        <p:strVal val="visible"/>
                                      </p:to>
                                    </p:set>
                                    <p:animEffect transition="in" filter="blinds(horizontal)">
                                      <p:cBhvr>
                                        <p:cTn id="7" dur="500"/>
                                        <p:tgtEl>
                                          <p:spTgt spid="1034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500"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par>
                                <p:cTn id="13" presetID="5" presetClass="entr" presetSubtype="1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checkerboard(across)">
                                      <p:cBhvr>
                                        <p:cTn id="15" dur="500"/>
                                        <p:tgtEl>
                                          <p:spTgt spid="3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2246"/>
                                        </p:tgtEl>
                                        <p:attrNameLst>
                                          <p:attrName>style.visibility</p:attrName>
                                        </p:attrNameLst>
                                      </p:cBhvr>
                                      <p:to>
                                        <p:strVal val="visible"/>
                                      </p:to>
                                    </p:set>
                                    <p:animEffect transition="in" filter="dissolve">
                                      <p:cBhvr>
                                        <p:cTn id="18" dur="500"/>
                                        <p:tgtEl>
                                          <p:spTgt spid="52246"/>
                                        </p:tgtEl>
                                      </p:cBhvr>
                                    </p:animEffect>
                                  </p:childTnLst>
                                </p:cTn>
                              </p:par>
                              <p:par>
                                <p:cTn id="19" presetID="5" presetClass="entr" presetSubtype="10"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checkerboard(across)">
                                      <p:cBhvr>
                                        <p:cTn id="21" dur="500"/>
                                        <p:tgtEl>
                                          <p:spTgt spid="37"/>
                                        </p:tgtEl>
                                      </p:cBhvr>
                                    </p:animEffect>
                                  </p:childTnLst>
                                </p:cTn>
                              </p:par>
                              <p:par>
                                <p:cTn id="22" presetID="5" presetClass="entr" presetSubtype="10" fill="hold" nodeType="withEffect">
                                  <p:stCondLst>
                                    <p:cond delay="0"/>
                                  </p:stCondLst>
                                  <p:childTnLst>
                                    <p:set>
                                      <p:cBhvr>
                                        <p:cTn id="23" dur="1" fill="hold">
                                          <p:stCondLst>
                                            <p:cond delay="0"/>
                                          </p:stCondLst>
                                        </p:cTn>
                                        <p:tgtEl>
                                          <p:spTgt spid="52248">
                                            <p:txEl>
                                              <p:pRg st="0" end="0"/>
                                            </p:txEl>
                                          </p:spTgt>
                                        </p:tgtEl>
                                        <p:attrNameLst>
                                          <p:attrName>style.visibility</p:attrName>
                                        </p:attrNameLst>
                                      </p:cBhvr>
                                      <p:to>
                                        <p:strVal val="visible"/>
                                      </p:to>
                                    </p:set>
                                    <p:animEffect transition="in" filter="checkerboard(across)">
                                      <p:cBhvr>
                                        <p:cTn id="24" dur="500"/>
                                        <p:tgtEl>
                                          <p:spTgt spid="52248">
                                            <p:txEl>
                                              <p:pRg st="0" end="0"/>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52248">
                                            <p:txEl>
                                              <p:pRg st="1" end="1"/>
                                            </p:txEl>
                                          </p:spTgt>
                                        </p:tgtEl>
                                        <p:attrNameLst>
                                          <p:attrName>style.visibility</p:attrName>
                                        </p:attrNameLst>
                                      </p:cBhvr>
                                      <p:to>
                                        <p:strVal val="visible"/>
                                      </p:to>
                                    </p:set>
                                    <p:animEffect transition="in" filter="blinds(horizontal)">
                                      <p:cBhvr>
                                        <p:cTn id="27" dur="500"/>
                                        <p:tgtEl>
                                          <p:spTgt spid="52248">
                                            <p:txEl>
                                              <p:pRg st="1" end="1"/>
                                            </p:txEl>
                                          </p:spTgt>
                                        </p:tgtEl>
                                      </p:cBhvr>
                                    </p:animEffect>
                                  </p:childTnLst>
                                </p:cTn>
                              </p:par>
                              <p:par>
                                <p:cTn id="28" presetID="5" presetClass="entr" presetSubtype="10"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checkerboard(across)">
                                      <p:cBhvr>
                                        <p:cTn id="30" dur="500"/>
                                        <p:tgtEl>
                                          <p:spTgt spid="26"/>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52244"/>
                                        </p:tgtEl>
                                        <p:attrNameLst>
                                          <p:attrName>style.visibility</p:attrName>
                                        </p:attrNameLst>
                                      </p:cBhvr>
                                      <p:to>
                                        <p:strVal val="visible"/>
                                      </p:to>
                                    </p:set>
                                    <p:animEffect transition="in" filter="checkerboard(across)">
                                      <p:cBhvr>
                                        <p:cTn id="33" dur="500"/>
                                        <p:tgtEl>
                                          <p:spTgt spid="52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nimBg="1"/>
      <p:bldP spid="52244" grpId="0" bldLvl="0" animBg="1"/>
      <p:bldP spid="52246" grpId="0" bldLvl="0" animBg="1"/>
      <p:bldP spid="52248" grpId="0" uiExpand="1" build="allAtOnce" bldLvl="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90" name="矩形 66"/>
          <p:cNvSpPr>
            <a:spLocks noChangeArrowheads="1"/>
          </p:cNvSpPr>
          <p:nvPr/>
        </p:nvSpPr>
        <p:spPr bwMode="auto">
          <a:xfrm>
            <a:off x="141605" y="2724785"/>
            <a:ext cx="6248400" cy="3969385"/>
          </a:xfrm>
          <a:prstGeom prst="rect">
            <a:avLst/>
          </a:prstGeom>
          <a:solidFill>
            <a:schemeClr val="bg1"/>
          </a:solidFill>
          <a:ln>
            <a:noFill/>
          </a:ln>
          <a:effectLst>
            <a:outerShdw dist="107763" dir="8100000" algn="ctr" rotWithShape="0">
              <a:srgbClr val="CC0000">
                <a:alpha val="5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en-US" altLang="zh-CN"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2015</a:t>
            </a:r>
            <a:r>
              <a:rPr lang="zh-CN" altLang="en-US"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年</a:t>
            </a:r>
            <a:r>
              <a:rPr lang="en-US" altLang="zh-CN"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4</a:t>
            </a:r>
            <a:r>
              <a:rPr lang="zh-CN" altLang="en-US"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月</a:t>
            </a:r>
            <a:r>
              <a:rPr lang="en-US" altLang="zh-CN"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22</a:t>
            </a:r>
            <a:r>
              <a:rPr lang="zh-CN" altLang="en-US"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日，亚非领导人会议在印度尼西亚首都雅加达举行。国家主席习近平出席会议并发表题为</a:t>
            </a:r>
            <a:r>
              <a:rPr lang="en-US" altLang="zh-CN"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a:t>
            </a:r>
            <a:r>
              <a:rPr lang="zh-CN" altLang="en-US"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弘扬万隆精神，推进合作共赢</a:t>
            </a:r>
            <a:r>
              <a:rPr lang="en-US" altLang="zh-CN"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a:t>
            </a:r>
            <a:r>
              <a:rPr lang="zh-CN" altLang="en-US"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的重要讲话</a:t>
            </a:r>
            <a:r>
              <a:rPr lang="zh-CN" altLang="zh-CN"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，提到了由中国等国主导在1955年万隆会议上提出的尊重主权、互不干涉内政等十项原则，呼吁</a:t>
            </a:r>
            <a:r>
              <a:rPr lang="zh-CN" altLang="zh-CN" sz="2800" b="1">
                <a:solidFill>
                  <a:srgbClr val="FF0000"/>
                </a:solidFill>
                <a:effectLst>
                  <a:outerShdw blurRad="38100" dist="38100" dir="2700000" algn="tl">
                    <a:srgbClr val="C0C0C0"/>
                  </a:outerShdw>
                </a:effectLst>
                <a:latin typeface="幼圆" panose="02010509060101010101" pitchFamily="49" charset="-122"/>
                <a:ea typeface="幼圆" panose="02010509060101010101" pitchFamily="49" charset="-122"/>
              </a:rPr>
              <a:t>大力弘扬万隆精神</a:t>
            </a:r>
            <a:r>
              <a:rPr lang="zh-CN" altLang="zh-CN" sz="2800"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，加强亚非合作，推动建设人类命运共同体。</a:t>
            </a:r>
          </a:p>
        </p:txBody>
      </p:sp>
      <p:pic>
        <p:nvPicPr>
          <p:cNvPr id="69" name="图片 68"/>
          <p:cNvPicPr>
            <a:picLocks noGrp="1"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501130" y="2724785"/>
            <a:ext cx="5549900" cy="4097020"/>
          </a:xfrm>
          <a:prstGeom prst="rect">
            <a:avLst/>
          </a:prstGeom>
          <a:noFill/>
          <a:effectLst>
            <a:outerShdw dist="107763" dir="18900000" algn="ctr" rotWithShape="0">
              <a:srgbClr val="CC0000">
                <a:alpha val="50000"/>
              </a:srgbClr>
            </a:outerShdw>
          </a:effectLst>
          <a:extLst>
            <a:ext uri="{909E8E84-426E-40DD-AFC4-6F175D3DCCD1}">
              <a14:hiddenFill xmlns="" xmlns:a14="http://schemas.microsoft.com/office/drawing/2010/main">
                <a:solidFill>
                  <a:srgbClr val="FFFFFF"/>
                </a:solidFill>
              </a14:hiddenFill>
            </a:ext>
          </a:extLst>
        </p:spPr>
      </p:pic>
      <p:sp>
        <p:nvSpPr>
          <p:cNvPr id="51206" name="矩形 51205"/>
          <p:cNvSpPr/>
          <p:nvPr/>
        </p:nvSpPr>
        <p:spPr>
          <a:xfrm>
            <a:off x="66040" y="1181100"/>
            <a:ext cx="11909425" cy="1076325"/>
          </a:xfrm>
          <a:prstGeom prst="rect">
            <a:avLst/>
          </a:prstGeom>
          <a:solidFill>
            <a:schemeClr val="bg1"/>
          </a:solidFill>
          <a:ln w="9525">
            <a:noFill/>
          </a:ln>
        </p:spPr>
        <p:txBody>
          <a:bodyPr wrap="square">
            <a:spAutoFit/>
          </a:bodyPr>
          <a:lstStyle/>
          <a:p>
            <a:pPr>
              <a:buFont typeface="Arial" panose="020B0604020202020204" pitchFamily="34" charset="0"/>
            </a:pPr>
            <a:r>
              <a:rPr lang="en-US" altLang="zh-CN" sz="3200" b="1" dirty="0">
                <a:latin typeface="华文中宋" panose="02010600040101010101" charset="-122"/>
                <a:ea typeface="华文中宋" panose="02010600040101010101" charset="-122"/>
                <a:cs typeface="华文中宋" panose="02010600040101010101" charset="-122"/>
              </a:rPr>
              <a:t>       </a:t>
            </a:r>
            <a:r>
              <a:rPr lang="zh-CN" altLang="en-US" sz="3200" b="1" dirty="0">
                <a:latin typeface="华文中宋" panose="02010600040101010101" charset="-122"/>
                <a:ea typeface="华文中宋" panose="02010600040101010101" charset="-122"/>
                <a:cs typeface="华文中宋" panose="02010600040101010101" charset="-122"/>
              </a:rPr>
              <a:t>亚非人民团结一致，保卫世界和平，增进各国人民间友谊的精神，称为“</a:t>
            </a:r>
            <a:r>
              <a:rPr lang="zh-CN" altLang="en-US" sz="3200" b="1" dirty="0">
                <a:solidFill>
                  <a:srgbClr val="CC0000"/>
                </a:solidFill>
                <a:latin typeface="华文中宋" panose="02010600040101010101" charset="-122"/>
                <a:ea typeface="华文中宋" panose="02010600040101010101" charset="-122"/>
                <a:cs typeface="华文中宋" panose="02010600040101010101" charset="-122"/>
              </a:rPr>
              <a:t>万隆精神</a:t>
            </a:r>
            <a:r>
              <a:rPr lang="zh-CN" altLang="en-US" sz="3200" b="1" dirty="0">
                <a:latin typeface="华文中宋" panose="02010600040101010101" charset="-122"/>
                <a:ea typeface="华文中宋" panose="02010600040101010101" charset="-122"/>
                <a:cs typeface="华文中宋" panose="02010600040101010101"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1206"/>
                                        </p:tgtEl>
                                        <p:attrNameLst>
                                          <p:attrName>style.visibility</p:attrName>
                                        </p:attrNameLst>
                                      </p:cBhvr>
                                      <p:to>
                                        <p:strVal val="visible"/>
                                      </p:to>
                                    </p:set>
                                    <p:animEffect transition="in" filter="fade">
                                      <p:cBhvr>
                                        <p:cTn id="7" dur="1000"/>
                                        <p:tgtEl>
                                          <p:spTgt spid="51206"/>
                                        </p:tgtEl>
                                      </p:cBhvr>
                                    </p:animEffect>
                                    <p:anim calcmode="lin" valueType="num">
                                      <p:cBhvr>
                                        <p:cTn id="8" dur="1000" fill="hold"/>
                                        <p:tgtEl>
                                          <p:spTgt spid="51206"/>
                                        </p:tgtEl>
                                        <p:attrNameLst>
                                          <p:attrName>ppt_x</p:attrName>
                                        </p:attrNameLst>
                                      </p:cBhvr>
                                      <p:tavLst>
                                        <p:tav tm="0">
                                          <p:val>
                                            <p:strVal val="#ppt_x"/>
                                          </p:val>
                                        </p:tav>
                                        <p:tav tm="100000">
                                          <p:val>
                                            <p:strVal val="#ppt_x"/>
                                          </p:val>
                                        </p:tav>
                                      </p:tavLst>
                                    </p:anim>
                                    <p:anim calcmode="lin" valueType="num">
                                      <p:cBhvr>
                                        <p:cTn id="9" dur="900" decel="100000" fill="hold"/>
                                        <p:tgtEl>
                                          <p:spTgt spid="5120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0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4290"/>
                                        </p:tgtEl>
                                        <p:attrNameLst>
                                          <p:attrName>style.visibility</p:attrName>
                                        </p:attrNameLst>
                                      </p:cBhvr>
                                      <p:to>
                                        <p:strVal val="visible"/>
                                      </p:to>
                                    </p:set>
                                    <p:animEffect transition="in" filter="blinds(horizontal)">
                                      <p:cBhvr>
                                        <p:cTn id="15" dur="500"/>
                                        <p:tgtEl>
                                          <p:spTgt spid="54290"/>
                                        </p:tgtEl>
                                      </p:cBhvr>
                                    </p:animEffect>
                                  </p:childTnLst>
                                </p:cTn>
                              </p:par>
                              <p:par>
                                <p:cTn id="16" presetID="3" presetClass="entr" presetSubtype="1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blinds(horizontal)">
                                      <p:cBhvr>
                                        <p:cTn id="1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90" grpId="0" animBg="1"/>
      <p:bldP spid="5120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1422" name="Group 46"/>
          <p:cNvGraphicFramePr>
            <a:graphicFrameLocks noGrp="1"/>
          </p:cNvGraphicFramePr>
          <p:nvPr>
            <p:ph idx="4294967295"/>
          </p:nvPr>
        </p:nvGraphicFramePr>
        <p:xfrm>
          <a:off x="1739900" y="1441450"/>
          <a:ext cx="9054797" cy="5023877"/>
        </p:xfrm>
        <a:graphic>
          <a:graphicData uri="http://schemas.openxmlformats.org/drawingml/2006/table">
            <a:tbl>
              <a:tblPr/>
              <a:tblGrid>
                <a:gridCol w="2211916"/>
                <a:gridCol w="3223381"/>
                <a:gridCol w="3619500"/>
              </a:tblGrid>
              <a:tr h="645584">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folHlink"/>
                        </a:buClr>
                        <a:buSzPct val="85000"/>
                        <a:buFontTx/>
                        <a:buNone/>
                      </a:pPr>
                      <a:r>
                        <a:rPr kumimoji="0" lang="zh-CN" altLang="en-US" sz="3100" b="1" i="0" u="none" strike="noStrike" cap="none" normalizeH="0" baseline="0">
                          <a:ln>
                            <a:noFill/>
                          </a:ln>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时间</a:t>
                      </a:r>
                    </a:p>
                  </a:txBody>
                  <a:tcPr marL="91439" marR="91439" marT="45719" marB="45719"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folHlink"/>
                        </a:buClr>
                        <a:buSzPct val="85000"/>
                        <a:buFontTx/>
                        <a:buNone/>
                      </a:pPr>
                      <a:r>
                        <a:rPr kumimoji="0" lang="zh-CN" altLang="en-US" sz="3100" b="1" i="0" u="none" strike="noStrike" cap="none" normalizeH="0" baseline="0">
                          <a:ln>
                            <a:noFill/>
                          </a:ln>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外交成就</a:t>
                      </a:r>
                    </a:p>
                  </a:txBody>
                  <a:tcPr marL="91439" marR="91439"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10000"/>
                        </a:lnSpc>
                        <a:spcBef>
                          <a:spcPct val="0"/>
                        </a:spcBef>
                        <a:spcAft>
                          <a:spcPct val="0"/>
                        </a:spcAft>
                        <a:buClr>
                          <a:schemeClr val="folHlink"/>
                        </a:buClr>
                        <a:buSzPct val="85000"/>
                        <a:buFontTx/>
                        <a:buNone/>
                      </a:pPr>
                      <a:r>
                        <a:rPr kumimoji="0" lang="zh-CN" altLang="en-US" sz="3100" b="1" i="0" u="none" strike="noStrike" cap="none" normalizeH="0" baseline="0">
                          <a:ln>
                            <a:noFill/>
                          </a:ln>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意义</a:t>
                      </a:r>
                      <a:endParaRPr kumimoji="0" lang="en-US" altLang="zh-CN" sz="3100" b="1" i="0" u="none" strike="noStrike" cap="none" normalizeH="0" baseline="0">
                        <a:ln>
                          <a:noFill/>
                        </a:ln>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91439" marR="91439" marT="45719" marB="45719"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28352">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85000"/>
                        <a:buFontTx/>
                        <a:buNone/>
                      </a:pPr>
                      <a:endParaRPr kumimoji="0" lang="en-US" altLang="zh-CN" sz="3100" b="1" i="0" u="none" strike="noStrike" cap="none" normalizeH="0" baseline="0">
                        <a:ln>
                          <a:noFill/>
                        </a:ln>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
                          <a:schemeClr val="folHlink"/>
                        </a:buClr>
                        <a:buSzPct val="85000"/>
                        <a:buFontTx/>
                        <a:buNone/>
                      </a:pPr>
                      <a:r>
                        <a:rPr kumimoji="0" lang="en-US" altLang="zh-CN" sz="3100" b="1" i="0" u="none" strike="noStrike" cap="none" normalizeH="0" baseline="0">
                          <a:ln>
                            <a:noFill/>
                          </a:ln>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1949--1950</a:t>
                      </a:r>
                    </a:p>
                  </a:txBody>
                  <a:tcPr marL="91439" marR="91439" marT="45719" marB="45719"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85000"/>
                        <a:buFontTx/>
                        <a:buNone/>
                      </a:pPr>
                      <a:endParaRPr kumimoji="0" lang="zh-CN" altLang="zh-CN" sz="3100" b="1" i="0" u="none" strike="noStrike" cap="none" normalizeH="0" baseline="0">
                        <a:ln>
                          <a:noFill/>
                        </a:ln>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91439" marR="91439"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85000"/>
                        <a:buFontTx/>
                        <a:buNone/>
                      </a:pPr>
                      <a:endParaRPr kumimoji="0" lang="zh-CN" altLang="zh-CN" sz="3100" b="1" i="0" u="none" strike="noStrike" cap="none" normalizeH="0" baseline="0">
                        <a:ln>
                          <a:noFill/>
                        </a:ln>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91439" marR="91439" marT="45719" marB="45719"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4357">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5000"/>
                        </a:lnSpc>
                        <a:spcBef>
                          <a:spcPct val="0"/>
                        </a:spcBef>
                        <a:spcAft>
                          <a:spcPct val="0"/>
                        </a:spcAft>
                        <a:buClr>
                          <a:schemeClr val="folHlink"/>
                        </a:buClr>
                        <a:buSzPct val="85000"/>
                        <a:buFontTx/>
                        <a:buNone/>
                      </a:pPr>
                      <a:r>
                        <a:rPr kumimoji="0" lang="en-US" altLang="zh-CN" sz="3100" b="1" i="0" u="none" strike="noStrike" cap="none" normalizeH="0" baseline="0">
                          <a:ln>
                            <a:noFill/>
                          </a:ln>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1953</a:t>
                      </a:r>
                    </a:p>
                  </a:txBody>
                  <a:tcPr marL="91439" marR="91439" marT="45719" marB="45719"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85000"/>
                        <a:buFontTx/>
                        <a:buNone/>
                      </a:pPr>
                      <a:endParaRPr kumimoji="0" lang="zh-CN" altLang="zh-CN" sz="3100" b="1" i="0" u="none" strike="noStrike" cap="none" normalizeH="0" baseline="0">
                        <a:ln>
                          <a:noFill/>
                        </a:ln>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91439" marR="91439"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85000"/>
                        <a:buFontTx/>
                        <a:buNone/>
                      </a:pPr>
                      <a:endParaRPr kumimoji="0" lang="zh-CN" altLang="zh-CN" sz="3100" b="1" i="0" u="none" strike="noStrike" cap="none" normalizeH="0" baseline="0">
                        <a:ln>
                          <a:noFill/>
                        </a:ln>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91439" marR="91439" marT="45719" marB="45719"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2846">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5000"/>
                        </a:lnSpc>
                        <a:spcBef>
                          <a:spcPct val="0"/>
                        </a:spcBef>
                        <a:spcAft>
                          <a:spcPct val="0"/>
                        </a:spcAft>
                        <a:buClr>
                          <a:schemeClr val="folHlink"/>
                        </a:buClr>
                        <a:buSzPct val="85000"/>
                        <a:buFontTx/>
                        <a:buNone/>
                      </a:pPr>
                      <a:r>
                        <a:rPr kumimoji="0" lang="en-US" altLang="zh-CN" sz="3100" b="1" i="0" u="none" strike="noStrike" cap="none" normalizeH="0" baseline="0">
                          <a:ln>
                            <a:noFill/>
                          </a:ln>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1954</a:t>
                      </a:r>
                    </a:p>
                  </a:txBody>
                  <a:tcPr marL="91439" marR="91439" marT="45719" marB="45719"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85000"/>
                        <a:buFontTx/>
                        <a:buNone/>
                      </a:pPr>
                      <a:endParaRPr kumimoji="0" lang="zh-CN" altLang="zh-CN" sz="3100" b="1" i="0" u="none" strike="noStrike" cap="none" normalizeH="0" baseline="0">
                        <a:ln>
                          <a:noFill/>
                        </a:ln>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91439" marR="91439"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85000"/>
                        <a:buFontTx/>
                        <a:buNone/>
                      </a:pPr>
                      <a:endParaRPr kumimoji="0" lang="zh-CN" altLang="zh-CN" sz="2400" b="1" i="0" u="none" strike="noStrike" cap="none" normalizeH="0" baseline="0">
                        <a:ln>
                          <a:noFill/>
                        </a:ln>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91439" marR="91439" marT="45719" marB="45719"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82738">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55000"/>
                        </a:lnSpc>
                        <a:spcBef>
                          <a:spcPct val="0"/>
                        </a:spcBef>
                        <a:spcAft>
                          <a:spcPct val="0"/>
                        </a:spcAft>
                        <a:buClr>
                          <a:schemeClr val="folHlink"/>
                        </a:buClr>
                        <a:buSzPct val="85000"/>
                        <a:buFontTx/>
                        <a:buNone/>
                      </a:pPr>
                      <a:r>
                        <a:rPr kumimoji="0" lang="en-US" altLang="zh-CN" sz="3100" b="1" i="0" u="none" strike="noStrike" cap="none" normalizeH="0" baseline="0">
                          <a:ln>
                            <a:noFill/>
                          </a:ln>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1955</a:t>
                      </a:r>
                    </a:p>
                  </a:txBody>
                  <a:tcPr marL="91439" marR="91439" marT="45719" marB="45719"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85000"/>
                        <a:buFontTx/>
                        <a:buNone/>
                      </a:pPr>
                      <a:endParaRPr kumimoji="0" lang="zh-CN" altLang="zh-CN" sz="3100" b="1" i="0" u="none" strike="noStrike" cap="none" normalizeH="0" baseline="0">
                        <a:ln>
                          <a:noFill/>
                        </a:ln>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91439" marR="91439" marT="45719" marB="4571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3300">
                          <a:solidFill>
                            <a:schemeClr val="tx1"/>
                          </a:solidFill>
                          <a:latin typeface="Calibri" panose="020F0502020204030204" pitchFamily="34" charset="0"/>
                          <a:ea typeface="宋体" panose="02010600030101010101" pitchFamily="2" charset="-122"/>
                        </a:defRPr>
                      </a:lvl1pPr>
                      <a:lvl2pPr marL="457200">
                        <a:spcBef>
                          <a:spcPct val="20000"/>
                        </a:spcBef>
                        <a:buFont typeface="Arial" panose="020B0604020202020204" pitchFamily="34" charset="0"/>
                        <a:defRPr sz="2900">
                          <a:solidFill>
                            <a:schemeClr val="tx1"/>
                          </a:solidFill>
                          <a:latin typeface="Calibri" panose="020F0502020204030204" pitchFamily="34" charset="0"/>
                          <a:ea typeface="宋体" panose="02010600030101010101" pitchFamily="2" charset="-122"/>
                        </a:defRPr>
                      </a:lvl2pPr>
                      <a:lvl3pPr marL="914400">
                        <a:spcBef>
                          <a:spcPct val="20000"/>
                        </a:spcBef>
                        <a:buFont typeface="Arial" panose="020B0604020202020204" pitchFamily="34" charset="0"/>
                        <a:defRPr sz="2400">
                          <a:solidFill>
                            <a:schemeClr val="tx1"/>
                          </a:solidFill>
                          <a:latin typeface="Calibri" panose="020F0502020204030204" pitchFamily="34" charset="0"/>
                          <a:ea typeface="宋体" panose="02010600030101010101" pitchFamily="2" charset="-122"/>
                        </a:defRPr>
                      </a:lvl3pPr>
                      <a:lvl4pPr marL="13716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4pPr>
                      <a:lvl5pPr marL="1828800">
                        <a:spcBef>
                          <a:spcPct val="20000"/>
                        </a:spcBef>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5pPr>
                      <a:lvl6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6pPr>
                      <a:lvl7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7pPr>
                      <a:lvl8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8pPr>
                      <a:lvl9pPr fontAlgn="base">
                        <a:spcBef>
                          <a:spcPct val="20000"/>
                        </a:spcBef>
                        <a:spcAft>
                          <a:spcPct val="0"/>
                        </a:spcAft>
                        <a:buFont typeface="Arial" panose="020B0604020202020204" pitchFamily="34" charset="0"/>
                        <a:defRPr sz="2100">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85000"/>
                        <a:buFontTx/>
                        <a:buNone/>
                      </a:pPr>
                      <a:endParaRPr kumimoji="0" lang="zh-CN" altLang="zh-CN" sz="3100" b="1" i="0" u="none" strike="noStrike" cap="none" normalizeH="0" baseline="0">
                        <a:ln>
                          <a:noFill/>
                        </a:ln>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txBody>
                  <a:tcPr marL="91439" marR="91439" marT="45719" marB="45719"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6" name="TextBox 25">
            <a:hlinkClick r:id="rId3" action="ppaction://hlinksldjump"/>
          </p:cNvPr>
          <p:cNvSpPr txBox="1">
            <a:spLocks noChangeArrowheads="1"/>
          </p:cNvSpPr>
          <p:nvPr/>
        </p:nvSpPr>
        <p:spPr bwMode="auto">
          <a:xfrm>
            <a:off x="4107846" y="2331358"/>
            <a:ext cx="2571750" cy="93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9728" tIns="54864" rIns="109728" bIns="54864">
            <a:spAutoFit/>
          </a:bodyPr>
          <a:lstStyle>
            <a:lvl1pPr defTabSz="1348105">
              <a:defRPr sz="2100">
                <a:solidFill>
                  <a:schemeClr val="tx1"/>
                </a:solidFill>
                <a:latin typeface="Calibri" panose="020F0502020204030204" pitchFamily="34" charset="0"/>
                <a:ea typeface="宋体" panose="02010600030101010101" pitchFamily="2" charset="-122"/>
              </a:defRPr>
            </a:lvl1pPr>
            <a:lvl2pPr marL="675005" defTabSz="1348105">
              <a:defRPr sz="2100">
                <a:solidFill>
                  <a:schemeClr val="tx1"/>
                </a:solidFill>
                <a:latin typeface="Calibri" panose="020F0502020204030204" pitchFamily="34" charset="0"/>
                <a:ea typeface="宋体" panose="02010600030101010101" pitchFamily="2" charset="-122"/>
              </a:defRPr>
            </a:lvl2pPr>
            <a:lvl3pPr marL="1348105" defTabSz="1348105">
              <a:defRPr sz="2100">
                <a:solidFill>
                  <a:schemeClr val="tx1"/>
                </a:solidFill>
                <a:latin typeface="Calibri" panose="020F0502020204030204" pitchFamily="34" charset="0"/>
                <a:ea typeface="宋体" panose="02010600030101010101" pitchFamily="2" charset="-122"/>
              </a:defRPr>
            </a:lvl3pPr>
            <a:lvl4pPr marL="2022475" defTabSz="1348105">
              <a:defRPr sz="2100">
                <a:solidFill>
                  <a:schemeClr val="tx1"/>
                </a:solidFill>
                <a:latin typeface="Calibri" panose="020F0502020204030204" pitchFamily="34" charset="0"/>
                <a:ea typeface="宋体" panose="02010600030101010101" pitchFamily="2" charset="-122"/>
              </a:defRPr>
            </a:lvl4pPr>
            <a:lvl5pPr marL="2695575" defTabSz="1348105">
              <a:defRPr sz="2100">
                <a:solidFill>
                  <a:schemeClr val="tx1"/>
                </a:solidFill>
                <a:latin typeface="Calibri" panose="020F0502020204030204" pitchFamily="34" charset="0"/>
                <a:ea typeface="宋体" panose="02010600030101010101" pitchFamily="2" charset="-122"/>
              </a:defRPr>
            </a:lvl5pPr>
            <a:lvl6pPr marL="31527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6099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40671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5243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spcBef>
                <a:spcPct val="20000"/>
              </a:spcBef>
              <a:buClr>
                <a:schemeClr val="hlink"/>
              </a:buClr>
              <a:buSzPct val="70000"/>
            </a:pPr>
            <a:r>
              <a:rPr lang="zh-CN" altLang="en-US" sz="2665" b="1">
                <a:solidFill>
                  <a:srgbClr val="008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与苏联等</a:t>
            </a:r>
            <a:r>
              <a:rPr lang="en-US" altLang="zh-CN" sz="2665" b="1">
                <a:solidFill>
                  <a:srgbClr val="008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17</a:t>
            </a:r>
            <a:r>
              <a:rPr lang="zh-CN" altLang="en-US" sz="2665" b="1">
                <a:solidFill>
                  <a:srgbClr val="008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国建立外交关系</a:t>
            </a:r>
            <a:endParaRPr lang="zh-CN" altLang="zh-CN" sz="2665" b="1">
              <a:solidFill>
                <a:srgbClr val="008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28" name="TextBox 27">
            <a:hlinkClick r:id="rId4" action="ppaction://hlinksldjump"/>
          </p:cNvPr>
          <p:cNvSpPr txBox="1">
            <a:spLocks noChangeArrowheads="1"/>
          </p:cNvSpPr>
          <p:nvPr/>
        </p:nvSpPr>
        <p:spPr bwMode="auto">
          <a:xfrm>
            <a:off x="3970263" y="3634619"/>
            <a:ext cx="2948214" cy="521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9728" tIns="54864" rIns="109728" bIns="54864">
            <a:spAutoFit/>
          </a:bodyPr>
          <a:lstStyle>
            <a:lvl1pPr defTabSz="1348105">
              <a:defRPr sz="2100">
                <a:solidFill>
                  <a:schemeClr val="tx1"/>
                </a:solidFill>
                <a:latin typeface="Calibri" panose="020F0502020204030204" pitchFamily="34" charset="0"/>
                <a:ea typeface="宋体" panose="02010600030101010101" pitchFamily="2" charset="-122"/>
              </a:defRPr>
            </a:lvl1pPr>
            <a:lvl2pPr marL="675005" defTabSz="1348105">
              <a:defRPr sz="2100">
                <a:solidFill>
                  <a:schemeClr val="tx1"/>
                </a:solidFill>
                <a:latin typeface="Calibri" panose="020F0502020204030204" pitchFamily="34" charset="0"/>
                <a:ea typeface="宋体" panose="02010600030101010101" pitchFamily="2" charset="-122"/>
              </a:defRPr>
            </a:lvl2pPr>
            <a:lvl3pPr marL="1348105" defTabSz="1348105">
              <a:defRPr sz="2100">
                <a:solidFill>
                  <a:schemeClr val="tx1"/>
                </a:solidFill>
                <a:latin typeface="Calibri" panose="020F0502020204030204" pitchFamily="34" charset="0"/>
                <a:ea typeface="宋体" panose="02010600030101010101" pitchFamily="2" charset="-122"/>
              </a:defRPr>
            </a:lvl3pPr>
            <a:lvl4pPr marL="2022475" defTabSz="1348105">
              <a:defRPr sz="2100">
                <a:solidFill>
                  <a:schemeClr val="tx1"/>
                </a:solidFill>
                <a:latin typeface="Calibri" panose="020F0502020204030204" pitchFamily="34" charset="0"/>
                <a:ea typeface="宋体" panose="02010600030101010101" pitchFamily="2" charset="-122"/>
              </a:defRPr>
            </a:lvl4pPr>
            <a:lvl5pPr marL="2695575" defTabSz="1348105">
              <a:defRPr sz="2100">
                <a:solidFill>
                  <a:schemeClr val="tx1"/>
                </a:solidFill>
                <a:latin typeface="Calibri" panose="020F0502020204030204" pitchFamily="34" charset="0"/>
                <a:ea typeface="宋体" panose="02010600030101010101" pitchFamily="2" charset="-122"/>
              </a:defRPr>
            </a:lvl5pPr>
            <a:lvl6pPr marL="31527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6099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40671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5243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spcBef>
                <a:spcPct val="20000"/>
              </a:spcBef>
              <a:buClr>
                <a:schemeClr val="hlink"/>
              </a:buClr>
              <a:buSzPct val="70000"/>
            </a:pPr>
            <a:r>
              <a:rPr lang="zh-CN" altLang="en-US" sz="2665" b="1">
                <a:solidFill>
                  <a:srgbClr val="008000"/>
                </a:solidFill>
                <a:effectLst>
                  <a:outerShdw blurRad="38100" dist="38100" dir="2700000" algn="tl">
                    <a:srgbClr val="C0C0C0"/>
                  </a:outerShdw>
                </a:effectLst>
                <a:latin typeface="Garamond" panose="02020404030301010803" pitchFamily="18" charset="0"/>
                <a:ea typeface="微软雅黑" panose="020B0503020204020204" pitchFamily="34" charset="-122"/>
              </a:rPr>
              <a:t>和平共处五项原则</a:t>
            </a:r>
            <a:endParaRPr lang="zh-CN" altLang="zh-CN" sz="2665" b="1">
              <a:solidFill>
                <a:srgbClr val="008000"/>
              </a:solidFill>
              <a:effectLst>
                <a:outerShdw blurRad="38100" dist="38100" dir="2700000" algn="tl">
                  <a:srgbClr val="C0C0C0"/>
                </a:outerShdw>
              </a:effectLst>
              <a:latin typeface="Garamond" panose="02020404030301010803" pitchFamily="18" charset="0"/>
              <a:ea typeface="微软雅黑" panose="020B0503020204020204" pitchFamily="34" charset="-122"/>
            </a:endParaRPr>
          </a:p>
        </p:txBody>
      </p:sp>
      <p:sp>
        <p:nvSpPr>
          <p:cNvPr id="29" name="TextBox 28"/>
          <p:cNvSpPr txBox="1">
            <a:spLocks noChangeArrowheads="1"/>
          </p:cNvSpPr>
          <p:nvPr/>
        </p:nvSpPr>
        <p:spPr bwMode="auto">
          <a:xfrm>
            <a:off x="7127120" y="3554822"/>
            <a:ext cx="3566583" cy="93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9728" tIns="54864" rIns="109728" bIns="54864">
            <a:spAutoFit/>
          </a:bodyPr>
          <a:lstStyle>
            <a:lvl1pPr defTabSz="1348105">
              <a:defRPr sz="2100">
                <a:solidFill>
                  <a:schemeClr val="tx1"/>
                </a:solidFill>
                <a:latin typeface="Calibri" panose="020F0502020204030204" pitchFamily="34" charset="0"/>
                <a:ea typeface="宋体" panose="02010600030101010101" pitchFamily="2" charset="-122"/>
              </a:defRPr>
            </a:lvl1pPr>
            <a:lvl2pPr marL="675005" defTabSz="1348105">
              <a:defRPr sz="2100">
                <a:solidFill>
                  <a:schemeClr val="tx1"/>
                </a:solidFill>
                <a:latin typeface="Calibri" panose="020F0502020204030204" pitchFamily="34" charset="0"/>
                <a:ea typeface="宋体" panose="02010600030101010101" pitchFamily="2" charset="-122"/>
              </a:defRPr>
            </a:lvl2pPr>
            <a:lvl3pPr marL="1348105" defTabSz="1348105">
              <a:defRPr sz="2100">
                <a:solidFill>
                  <a:schemeClr val="tx1"/>
                </a:solidFill>
                <a:latin typeface="Calibri" panose="020F0502020204030204" pitchFamily="34" charset="0"/>
                <a:ea typeface="宋体" panose="02010600030101010101" pitchFamily="2" charset="-122"/>
              </a:defRPr>
            </a:lvl3pPr>
            <a:lvl4pPr marL="2022475" defTabSz="1348105">
              <a:defRPr sz="2100">
                <a:solidFill>
                  <a:schemeClr val="tx1"/>
                </a:solidFill>
                <a:latin typeface="Calibri" panose="020F0502020204030204" pitchFamily="34" charset="0"/>
                <a:ea typeface="宋体" panose="02010600030101010101" pitchFamily="2" charset="-122"/>
              </a:defRPr>
            </a:lvl4pPr>
            <a:lvl5pPr marL="2695575" defTabSz="1348105">
              <a:defRPr sz="2100">
                <a:solidFill>
                  <a:schemeClr val="tx1"/>
                </a:solidFill>
                <a:latin typeface="Calibri" panose="020F0502020204030204" pitchFamily="34" charset="0"/>
                <a:ea typeface="宋体" panose="02010600030101010101" pitchFamily="2" charset="-122"/>
              </a:defRPr>
            </a:lvl5pPr>
            <a:lvl6pPr marL="31527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6099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40671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5243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buClr>
                <a:schemeClr val="hlink"/>
              </a:buClr>
              <a:buSzPct val="70000"/>
            </a:pPr>
            <a:r>
              <a:rPr lang="zh-CN" altLang="en-US" sz="2665" b="1" dirty="0">
                <a:solidFill>
                  <a:srgbClr val="CC0000"/>
                </a:solidFill>
                <a:effectLst>
                  <a:outerShdw blurRad="38100" dist="38100" dir="2700000" algn="tl">
                    <a:srgbClr val="C0C0C0"/>
                  </a:outerShdw>
                </a:effectLst>
                <a:latin typeface="Garamond" panose="02020404030301010803" pitchFamily="18" charset="0"/>
                <a:ea typeface="微软雅黑" panose="020B0503020204020204" pitchFamily="34" charset="-122"/>
              </a:rPr>
              <a:t>成为处理国与国之间关系的基本准则</a:t>
            </a:r>
            <a:endParaRPr lang="zh-CN" altLang="zh-CN" sz="2665" b="1" dirty="0">
              <a:solidFill>
                <a:srgbClr val="CC0000"/>
              </a:solidFill>
              <a:effectLst>
                <a:outerShdw blurRad="38100" dist="38100" dir="2700000" algn="tl">
                  <a:srgbClr val="C0C0C0"/>
                </a:outerShdw>
              </a:effectLst>
              <a:latin typeface="Garamond" panose="02020404030301010803" pitchFamily="18" charset="0"/>
              <a:ea typeface="微软雅黑" panose="020B0503020204020204" pitchFamily="34" charset="-122"/>
            </a:endParaRPr>
          </a:p>
        </p:txBody>
      </p:sp>
      <p:sp>
        <p:nvSpPr>
          <p:cNvPr id="30" name="TextBox 29">
            <a:hlinkClick r:id="rId5" action="ppaction://hlinksldjump"/>
          </p:cNvPr>
          <p:cNvSpPr txBox="1">
            <a:spLocks noChangeArrowheads="1"/>
          </p:cNvSpPr>
          <p:nvPr/>
        </p:nvSpPr>
        <p:spPr bwMode="auto">
          <a:xfrm>
            <a:off x="7056060" y="2198160"/>
            <a:ext cx="3566584" cy="93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9728" tIns="54864" rIns="109728" bIns="54864">
            <a:spAutoFit/>
          </a:bodyPr>
          <a:lstStyle>
            <a:lvl1pPr defTabSz="1348105">
              <a:defRPr sz="2100">
                <a:solidFill>
                  <a:schemeClr val="tx1"/>
                </a:solidFill>
                <a:latin typeface="Calibri" panose="020F0502020204030204" pitchFamily="34" charset="0"/>
                <a:ea typeface="宋体" panose="02010600030101010101" pitchFamily="2" charset="-122"/>
              </a:defRPr>
            </a:lvl1pPr>
            <a:lvl2pPr marL="675005" defTabSz="1348105">
              <a:defRPr sz="2100">
                <a:solidFill>
                  <a:schemeClr val="tx1"/>
                </a:solidFill>
                <a:latin typeface="Calibri" panose="020F0502020204030204" pitchFamily="34" charset="0"/>
                <a:ea typeface="宋体" panose="02010600030101010101" pitchFamily="2" charset="-122"/>
              </a:defRPr>
            </a:lvl2pPr>
            <a:lvl3pPr marL="1348105" defTabSz="1348105">
              <a:defRPr sz="2100">
                <a:solidFill>
                  <a:schemeClr val="tx1"/>
                </a:solidFill>
                <a:latin typeface="Calibri" panose="020F0502020204030204" pitchFamily="34" charset="0"/>
                <a:ea typeface="宋体" panose="02010600030101010101" pitchFamily="2" charset="-122"/>
              </a:defRPr>
            </a:lvl3pPr>
            <a:lvl4pPr marL="2022475" defTabSz="1348105">
              <a:defRPr sz="2100">
                <a:solidFill>
                  <a:schemeClr val="tx1"/>
                </a:solidFill>
                <a:latin typeface="Calibri" panose="020F0502020204030204" pitchFamily="34" charset="0"/>
                <a:ea typeface="宋体" panose="02010600030101010101" pitchFamily="2" charset="-122"/>
              </a:defRPr>
            </a:lvl4pPr>
            <a:lvl5pPr marL="2695575" defTabSz="1348105">
              <a:defRPr sz="2100">
                <a:solidFill>
                  <a:schemeClr val="tx1"/>
                </a:solidFill>
                <a:latin typeface="Calibri" panose="020F0502020204030204" pitchFamily="34" charset="0"/>
                <a:ea typeface="宋体" panose="02010600030101010101" pitchFamily="2" charset="-122"/>
              </a:defRPr>
            </a:lvl5pPr>
            <a:lvl6pPr marL="31527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6099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40671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5243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spcBef>
                <a:spcPct val="20000"/>
              </a:spcBef>
              <a:buClr>
                <a:schemeClr val="hlink"/>
              </a:buClr>
              <a:buSzPct val="70000"/>
            </a:pPr>
            <a:r>
              <a:rPr lang="zh-CN" altLang="en-US" sz="2665" b="1" dirty="0">
                <a:solidFill>
                  <a:srgbClr val="CC0000"/>
                </a:solidFill>
                <a:effectLst>
                  <a:outerShdw blurRad="38100" dist="38100" dir="2700000" algn="tl">
                    <a:srgbClr val="C0C0C0"/>
                  </a:outerShdw>
                </a:effectLst>
                <a:latin typeface="Garamond" panose="02020404030301010803" pitchFamily="18" charset="0"/>
                <a:ea typeface="微软雅黑" panose="020B0503020204020204" pitchFamily="34" charset="-122"/>
              </a:rPr>
              <a:t>有利于打破帝国主义孤立封锁中国的政策</a:t>
            </a:r>
            <a:endParaRPr lang="zh-CN" altLang="zh-CN" sz="2665" b="1" dirty="0">
              <a:solidFill>
                <a:srgbClr val="CC0000"/>
              </a:solidFill>
              <a:effectLst>
                <a:outerShdw blurRad="38100" dist="38100" dir="2700000" algn="tl">
                  <a:srgbClr val="C0C0C0"/>
                </a:outerShdw>
              </a:effectLst>
              <a:latin typeface="Garamond" panose="02020404030301010803" pitchFamily="18" charset="0"/>
              <a:ea typeface="微软雅黑" panose="020B0503020204020204" pitchFamily="34" charset="-122"/>
            </a:endParaRPr>
          </a:p>
        </p:txBody>
      </p:sp>
      <p:sp>
        <p:nvSpPr>
          <p:cNvPr id="31" name="TextBox 30">
            <a:hlinkClick r:id="rId6" action="ppaction://hlinksldjump"/>
          </p:cNvPr>
          <p:cNvSpPr txBox="1">
            <a:spLocks noChangeArrowheads="1"/>
          </p:cNvSpPr>
          <p:nvPr/>
        </p:nvSpPr>
        <p:spPr bwMode="auto">
          <a:xfrm>
            <a:off x="3970263" y="4594680"/>
            <a:ext cx="2948214" cy="521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9728" tIns="54864" rIns="109728" bIns="54864">
            <a:spAutoFit/>
          </a:bodyPr>
          <a:lstStyle>
            <a:lvl1pPr defTabSz="1348105">
              <a:defRPr sz="2100">
                <a:solidFill>
                  <a:schemeClr val="tx1"/>
                </a:solidFill>
                <a:latin typeface="Calibri" panose="020F0502020204030204" pitchFamily="34" charset="0"/>
                <a:ea typeface="宋体" panose="02010600030101010101" pitchFamily="2" charset="-122"/>
              </a:defRPr>
            </a:lvl1pPr>
            <a:lvl2pPr marL="675005" defTabSz="1348105">
              <a:defRPr sz="2100">
                <a:solidFill>
                  <a:schemeClr val="tx1"/>
                </a:solidFill>
                <a:latin typeface="Calibri" panose="020F0502020204030204" pitchFamily="34" charset="0"/>
                <a:ea typeface="宋体" panose="02010600030101010101" pitchFamily="2" charset="-122"/>
              </a:defRPr>
            </a:lvl2pPr>
            <a:lvl3pPr marL="1348105" defTabSz="1348105">
              <a:defRPr sz="2100">
                <a:solidFill>
                  <a:schemeClr val="tx1"/>
                </a:solidFill>
                <a:latin typeface="Calibri" panose="020F0502020204030204" pitchFamily="34" charset="0"/>
                <a:ea typeface="宋体" panose="02010600030101010101" pitchFamily="2" charset="-122"/>
              </a:defRPr>
            </a:lvl3pPr>
            <a:lvl4pPr marL="2022475" defTabSz="1348105">
              <a:defRPr sz="2100">
                <a:solidFill>
                  <a:schemeClr val="tx1"/>
                </a:solidFill>
                <a:latin typeface="Calibri" panose="020F0502020204030204" pitchFamily="34" charset="0"/>
                <a:ea typeface="宋体" panose="02010600030101010101" pitchFamily="2" charset="-122"/>
              </a:defRPr>
            </a:lvl4pPr>
            <a:lvl5pPr marL="2695575" defTabSz="1348105">
              <a:defRPr sz="2100">
                <a:solidFill>
                  <a:schemeClr val="tx1"/>
                </a:solidFill>
                <a:latin typeface="Calibri" panose="020F0502020204030204" pitchFamily="34" charset="0"/>
                <a:ea typeface="宋体" panose="02010600030101010101" pitchFamily="2" charset="-122"/>
              </a:defRPr>
            </a:lvl5pPr>
            <a:lvl6pPr marL="31527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6099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40671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5243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spcBef>
                <a:spcPct val="20000"/>
              </a:spcBef>
              <a:buClr>
                <a:schemeClr val="hlink"/>
              </a:buClr>
              <a:buSzPct val="70000"/>
            </a:pPr>
            <a:r>
              <a:rPr lang="zh-CN" altLang="en-US" sz="2665" b="1">
                <a:solidFill>
                  <a:srgbClr val="008000"/>
                </a:solidFill>
                <a:effectLst>
                  <a:outerShdw blurRad="38100" dist="38100" dir="2700000" algn="tl">
                    <a:srgbClr val="C0C0C0"/>
                  </a:outerShdw>
                </a:effectLst>
                <a:latin typeface="Garamond" panose="02020404030301010803" pitchFamily="18" charset="0"/>
                <a:ea typeface="微软雅黑" panose="020B0503020204020204" pitchFamily="34" charset="-122"/>
              </a:rPr>
              <a:t>参加日内瓦会议</a:t>
            </a:r>
            <a:endParaRPr lang="zh-CN" altLang="zh-CN" sz="2665" b="1">
              <a:solidFill>
                <a:srgbClr val="008000"/>
              </a:solidFill>
              <a:effectLst>
                <a:outerShdw blurRad="38100" dist="38100" dir="2700000" algn="tl">
                  <a:srgbClr val="C0C0C0"/>
                </a:outerShdw>
              </a:effectLst>
              <a:latin typeface="Garamond" panose="02020404030301010803" pitchFamily="18" charset="0"/>
              <a:ea typeface="微软雅黑" panose="020B0503020204020204" pitchFamily="34" charset="-122"/>
            </a:endParaRPr>
          </a:p>
        </p:txBody>
      </p:sp>
      <p:sp>
        <p:nvSpPr>
          <p:cNvPr id="101409" name="Text Box 3"/>
          <p:cNvSpPr txBox="1">
            <a:spLocks noChangeArrowheads="1"/>
          </p:cNvSpPr>
          <p:nvPr/>
        </p:nvSpPr>
        <p:spPr bwMode="auto">
          <a:xfrm>
            <a:off x="2179693" y="316644"/>
            <a:ext cx="6805084" cy="5784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9728" tIns="54864" rIns="109728" bIns="54864">
            <a:spAutoFit/>
          </a:bodyPr>
          <a:lstStyle>
            <a:lvl1pPr defTabSz="1348105">
              <a:defRPr sz="2100">
                <a:solidFill>
                  <a:schemeClr val="tx1"/>
                </a:solidFill>
                <a:latin typeface="Calibri" panose="020F0502020204030204" pitchFamily="34" charset="0"/>
                <a:ea typeface="宋体" panose="02010600030101010101" pitchFamily="2" charset="-122"/>
              </a:defRPr>
            </a:lvl1pPr>
            <a:lvl2pPr marL="675005" defTabSz="1348105">
              <a:defRPr sz="2100">
                <a:solidFill>
                  <a:schemeClr val="tx1"/>
                </a:solidFill>
                <a:latin typeface="Calibri" panose="020F0502020204030204" pitchFamily="34" charset="0"/>
                <a:ea typeface="宋体" panose="02010600030101010101" pitchFamily="2" charset="-122"/>
              </a:defRPr>
            </a:lvl2pPr>
            <a:lvl3pPr marL="1348105" defTabSz="1348105">
              <a:defRPr sz="2100">
                <a:solidFill>
                  <a:schemeClr val="tx1"/>
                </a:solidFill>
                <a:latin typeface="Calibri" panose="020F0502020204030204" pitchFamily="34" charset="0"/>
                <a:ea typeface="宋体" panose="02010600030101010101" pitchFamily="2" charset="-122"/>
              </a:defRPr>
            </a:lvl3pPr>
            <a:lvl4pPr marL="2022475" defTabSz="1348105">
              <a:defRPr sz="2100">
                <a:solidFill>
                  <a:schemeClr val="tx1"/>
                </a:solidFill>
                <a:latin typeface="Calibri" panose="020F0502020204030204" pitchFamily="34" charset="0"/>
                <a:ea typeface="宋体" panose="02010600030101010101" pitchFamily="2" charset="-122"/>
              </a:defRPr>
            </a:lvl4pPr>
            <a:lvl5pPr marL="2695575" defTabSz="1348105">
              <a:defRPr sz="2100">
                <a:solidFill>
                  <a:schemeClr val="tx1"/>
                </a:solidFill>
                <a:latin typeface="Calibri" panose="020F0502020204030204" pitchFamily="34" charset="0"/>
                <a:ea typeface="宋体" panose="02010600030101010101" pitchFamily="2" charset="-122"/>
              </a:defRPr>
            </a:lvl5pPr>
            <a:lvl6pPr marL="31527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6099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40671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5243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r>
              <a:rPr lang="zh-CN" altLang="en-US" sz="3050" b="1" dirty="0">
                <a:solidFill>
                  <a:schemeClr val="bg1"/>
                </a:solidFill>
                <a:effectLst>
                  <a:outerShdw blurRad="38100" dist="38100" dir="2700000" algn="tl">
                    <a:srgbClr val="C0C0C0"/>
                  </a:outerShdw>
                </a:effectLst>
                <a:latin typeface="Arial" panose="020B0604020202020204" pitchFamily="34" charset="0"/>
                <a:ea typeface="微软雅黑" panose="020B0503020204020204" pitchFamily="34" charset="-122"/>
              </a:rPr>
              <a:t>课堂小结：新中国建国初期的外交成就</a:t>
            </a:r>
          </a:p>
        </p:txBody>
      </p:sp>
      <p:sp>
        <p:nvSpPr>
          <p:cNvPr id="10" name="TextBox 9"/>
          <p:cNvSpPr txBox="1">
            <a:spLocks noChangeArrowheads="1"/>
          </p:cNvSpPr>
          <p:nvPr/>
        </p:nvSpPr>
        <p:spPr bwMode="auto">
          <a:xfrm>
            <a:off x="7056060" y="5465414"/>
            <a:ext cx="3566584" cy="93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9728" tIns="54864" rIns="109728" bIns="54864">
            <a:spAutoFit/>
          </a:bodyPr>
          <a:lstStyle>
            <a:lvl1pPr defTabSz="1348105">
              <a:defRPr sz="2100">
                <a:solidFill>
                  <a:schemeClr val="tx1"/>
                </a:solidFill>
                <a:latin typeface="Calibri" panose="020F0502020204030204" pitchFamily="34" charset="0"/>
                <a:ea typeface="宋体" panose="02010600030101010101" pitchFamily="2" charset="-122"/>
              </a:defRPr>
            </a:lvl1pPr>
            <a:lvl2pPr marL="675005" defTabSz="1348105">
              <a:defRPr sz="2100">
                <a:solidFill>
                  <a:schemeClr val="tx1"/>
                </a:solidFill>
                <a:latin typeface="Calibri" panose="020F0502020204030204" pitchFamily="34" charset="0"/>
                <a:ea typeface="宋体" panose="02010600030101010101" pitchFamily="2" charset="-122"/>
              </a:defRPr>
            </a:lvl2pPr>
            <a:lvl3pPr marL="1348105" defTabSz="1348105">
              <a:defRPr sz="2100">
                <a:solidFill>
                  <a:schemeClr val="tx1"/>
                </a:solidFill>
                <a:latin typeface="Calibri" panose="020F0502020204030204" pitchFamily="34" charset="0"/>
                <a:ea typeface="宋体" panose="02010600030101010101" pitchFamily="2" charset="-122"/>
              </a:defRPr>
            </a:lvl3pPr>
            <a:lvl4pPr marL="2022475" defTabSz="1348105">
              <a:defRPr sz="2100">
                <a:solidFill>
                  <a:schemeClr val="tx1"/>
                </a:solidFill>
                <a:latin typeface="Calibri" panose="020F0502020204030204" pitchFamily="34" charset="0"/>
                <a:ea typeface="宋体" panose="02010600030101010101" pitchFamily="2" charset="-122"/>
              </a:defRPr>
            </a:lvl4pPr>
            <a:lvl5pPr marL="2695575" defTabSz="1348105">
              <a:defRPr sz="2100">
                <a:solidFill>
                  <a:schemeClr val="tx1"/>
                </a:solidFill>
                <a:latin typeface="Calibri" panose="020F0502020204030204" pitchFamily="34" charset="0"/>
                <a:ea typeface="宋体" panose="02010600030101010101" pitchFamily="2" charset="-122"/>
              </a:defRPr>
            </a:lvl5pPr>
            <a:lvl6pPr marL="31527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6099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40671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5243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buClr>
                <a:schemeClr val="hlink"/>
              </a:buClr>
              <a:buSzPct val="70000"/>
            </a:pPr>
            <a:r>
              <a:rPr lang="zh-CN" altLang="en-US" sz="2665" b="1" dirty="0">
                <a:solidFill>
                  <a:srgbClr val="CC0000"/>
                </a:solidFill>
                <a:effectLst>
                  <a:outerShdw blurRad="38100" dist="38100" dir="2700000" algn="tl">
                    <a:srgbClr val="C0C0C0"/>
                  </a:outerShdw>
                </a:effectLst>
                <a:latin typeface="Garamond" panose="02020404030301010803" pitchFamily="18" charset="0"/>
                <a:ea typeface="微软雅黑" panose="020B0503020204020204" pitchFamily="34" charset="-122"/>
              </a:rPr>
              <a:t>加强了同亚非各国的团结和合作</a:t>
            </a:r>
            <a:endParaRPr lang="zh-CN" altLang="zh-CN" sz="2665" b="1" dirty="0">
              <a:solidFill>
                <a:srgbClr val="CC0000"/>
              </a:solidFill>
              <a:effectLst>
                <a:outerShdw blurRad="38100" dist="38100" dir="2700000" algn="tl">
                  <a:srgbClr val="C0C0C0"/>
                </a:outerShdw>
              </a:effectLst>
              <a:latin typeface="Garamond" panose="02020404030301010803" pitchFamily="18" charset="0"/>
              <a:ea typeface="微软雅黑" panose="020B0503020204020204" pitchFamily="34" charset="-122"/>
            </a:endParaRPr>
          </a:p>
        </p:txBody>
      </p:sp>
      <p:sp>
        <p:nvSpPr>
          <p:cNvPr id="11" name="TextBox 10">
            <a:hlinkClick r:id="rId6" action="ppaction://hlinksldjump"/>
          </p:cNvPr>
          <p:cNvSpPr txBox="1">
            <a:spLocks noChangeArrowheads="1"/>
          </p:cNvSpPr>
          <p:nvPr/>
        </p:nvSpPr>
        <p:spPr bwMode="auto">
          <a:xfrm>
            <a:off x="4243917" y="5554738"/>
            <a:ext cx="2358571" cy="521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9728" tIns="54864" rIns="109728" bIns="54864">
            <a:spAutoFit/>
          </a:bodyPr>
          <a:lstStyle>
            <a:lvl1pPr defTabSz="1348105">
              <a:defRPr sz="2100">
                <a:solidFill>
                  <a:schemeClr val="tx1"/>
                </a:solidFill>
                <a:latin typeface="Calibri" panose="020F0502020204030204" pitchFamily="34" charset="0"/>
                <a:ea typeface="宋体" panose="02010600030101010101" pitchFamily="2" charset="-122"/>
              </a:defRPr>
            </a:lvl1pPr>
            <a:lvl2pPr marL="675005" defTabSz="1348105">
              <a:defRPr sz="2100">
                <a:solidFill>
                  <a:schemeClr val="tx1"/>
                </a:solidFill>
                <a:latin typeface="Calibri" panose="020F0502020204030204" pitchFamily="34" charset="0"/>
                <a:ea typeface="宋体" panose="02010600030101010101" pitchFamily="2" charset="-122"/>
              </a:defRPr>
            </a:lvl2pPr>
            <a:lvl3pPr marL="1348105" defTabSz="1348105">
              <a:defRPr sz="2100">
                <a:solidFill>
                  <a:schemeClr val="tx1"/>
                </a:solidFill>
                <a:latin typeface="Calibri" panose="020F0502020204030204" pitchFamily="34" charset="0"/>
                <a:ea typeface="宋体" panose="02010600030101010101" pitchFamily="2" charset="-122"/>
              </a:defRPr>
            </a:lvl3pPr>
            <a:lvl4pPr marL="2022475" defTabSz="1348105">
              <a:defRPr sz="2100">
                <a:solidFill>
                  <a:schemeClr val="tx1"/>
                </a:solidFill>
                <a:latin typeface="Calibri" panose="020F0502020204030204" pitchFamily="34" charset="0"/>
                <a:ea typeface="宋体" panose="02010600030101010101" pitchFamily="2" charset="-122"/>
              </a:defRPr>
            </a:lvl4pPr>
            <a:lvl5pPr marL="2695575" defTabSz="1348105">
              <a:defRPr sz="2100">
                <a:solidFill>
                  <a:schemeClr val="tx1"/>
                </a:solidFill>
                <a:latin typeface="Calibri" panose="020F0502020204030204" pitchFamily="34" charset="0"/>
                <a:ea typeface="宋体" panose="02010600030101010101" pitchFamily="2" charset="-122"/>
              </a:defRPr>
            </a:lvl5pPr>
            <a:lvl6pPr marL="31527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6099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40671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5243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spcBef>
                <a:spcPct val="20000"/>
              </a:spcBef>
              <a:buClr>
                <a:schemeClr val="hlink"/>
              </a:buClr>
              <a:buSzPct val="70000"/>
            </a:pPr>
            <a:r>
              <a:rPr lang="zh-CN" altLang="en-US" sz="2665" b="1">
                <a:solidFill>
                  <a:srgbClr val="008000"/>
                </a:solidFill>
                <a:effectLst>
                  <a:outerShdw blurRad="38100" dist="38100" dir="2700000" algn="tl">
                    <a:srgbClr val="C0C0C0"/>
                  </a:outerShdw>
                </a:effectLst>
                <a:latin typeface="Arial" panose="020B0604020202020204" pitchFamily="34" charset="0"/>
                <a:ea typeface="微软雅黑" panose="020B0503020204020204" pitchFamily="34" charset="-122"/>
              </a:rPr>
              <a:t>万隆会议</a:t>
            </a:r>
            <a:endParaRPr lang="zh-CN" altLang="zh-CN" sz="2665" b="1">
              <a:solidFill>
                <a:srgbClr val="008000"/>
              </a:solidFill>
              <a:effectLst>
                <a:outerShdw blurRad="38100" dist="38100" dir="2700000" algn="tl">
                  <a:srgbClr val="C0C0C0"/>
                </a:outerShdw>
              </a:effectLst>
              <a:latin typeface="Arial" panose="020B0604020202020204" pitchFamily="34" charset="0"/>
              <a:ea typeface="微软雅黑" panose="020B0503020204020204" pitchFamily="34" charset="-122"/>
            </a:endParaRPr>
          </a:p>
        </p:txBody>
      </p:sp>
      <p:sp>
        <p:nvSpPr>
          <p:cNvPr id="2" name="文本框 1"/>
          <p:cNvSpPr txBox="1">
            <a:spLocks noChangeArrowheads="1"/>
          </p:cNvSpPr>
          <p:nvPr/>
        </p:nvSpPr>
        <p:spPr bwMode="auto">
          <a:xfrm>
            <a:off x="7192130" y="4515361"/>
            <a:ext cx="3360964" cy="93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9728" tIns="54864" rIns="109728" bIns="54864">
            <a:spAutoFit/>
          </a:bodyPr>
          <a:lstStyle>
            <a:lvl1pPr defTabSz="1348105">
              <a:defRPr sz="2100">
                <a:solidFill>
                  <a:schemeClr val="tx1"/>
                </a:solidFill>
                <a:latin typeface="Calibri" panose="020F0502020204030204" pitchFamily="34" charset="0"/>
                <a:ea typeface="宋体" panose="02010600030101010101" pitchFamily="2" charset="-122"/>
              </a:defRPr>
            </a:lvl1pPr>
            <a:lvl2pPr marL="675005" defTabSz="1348105">
              <a:defRPr sz="2100">
                <a:solidFill>
                  <a:schemeClr val="tx1"/>
                </a:solidFill>
                <a:latin typeface="Calibri" panose="020F0502020204030204" pitchFamily="34" charset="0"/>
                <a:ea typeface="宋体" panose="02010600030101010101" pitchFamily="2" charset="-122"/>
              </a:defRPr>
            </a:lvl2pPr>
            <a:lvl3pPr marL="1348105" defTabSz="1348105">
              <a:defRPr sz="2100">
                <a:solidFill>
                  <a:schemeClr val="tx1"/>
                </a:solidFill>
                <a:latin typeface="Calibri" panose="020F0502020204030204" pitchFamily="34" charset="0"/>
                <a:ea typeface="宋体" panose="02010600030101010101" pitchFamily="2" charset="-122"/>
              </a:defRPr>
            </a:lvl3pPr>
            <a:lvl4pPr marL="2022475" defTabSz="1348105">
              <a:defRPr sz="2100">
                <a:solidFill>
                  <a:schemeClr val="tx1"/>
                </a:solidFill>
                <a:latin typeface="Calibri" panose="020F0502020204030204" pitchFamily="34" charset="0"/>
                <a:ea typeface="宋体" panose="02010600030101010101" pitchFamily="2" charset="-122"/>
              </a:defRPr>
            </a:lvl4pPr>
            <a:lvl5pPr marL="2695575" defTabSz="1348105">
              <a:defRPr sz="2100">
                <a:solidFill>
                  <a:schemeClr val="tx1"/>
                </a:solidFill>
                <a:latin typeface="Calibri" panose="020F0502020204030204" pitchFamily="34" charset="0"/>
                <a:ea typeface="宋体" panose="02010600030101010101" pitchFamily="2" charset="-122"/>
              </a:defRPr>
            </a:lvl5pPr>
            <a:lvl6pPr marL="31527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6099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40671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524375" defTabSz="134810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buClr>
                <a:schemeClr val="folHlink"/>
              </a:buClr>
              <a:buSzPct val="85000"/>
            </a:pPr>
            <a:r>
              <a:rPr lang="zh-CN" altLang="en-US" sz="2665" b="1"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宋体" panose="02010600030101010101" pitchFamily="2" charset="-122"/>
              </a:rPr>
              <a:t>大大提高了中国的</a:t>
            </a:r>
          </a:p>
          <a:p>
            <a:pPr algn="ctr">
              <a:buClr>
                <a:schemeClr val="folHlink"/>
              </a:buClr>
              <a:buSzPct val="85000"/>
            </a:pPr>
            <a:r>
              <a:rPr lang="zh-CN" altLang="en-US" sz="2665" b="1"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宋体" panose="02010600030101010101" pitchFamily="2" charset="-122"/>
              </a:rPr>
              <a:t>国际地位</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p:bldP spid="30" grpId="0"/>
      <p:bldP spid="31" grpId="0"/>
      <p:bldP spid="10" grpId="0"/>
      <p:bldP spid="11"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8326"/>
            <a:ext cx="3015343" cy="769441"/>
          </a:xfrm>
          <a:prstGeom prst="rect">
            <a:avLst/>
          </a:prstGeom>
          <a:noFill/>
        </p:spPr>
        <p:txBody>
          <a:bodyPr wrap="square" lIns="91440" tIns="45720" rIns="91440" bIns="45720">
            <a:spAutoFit/>
          </a:bodyPr>
          <a:lstStyle/>
          <a:p>
            <a:pPr algn="ctr"/>
            <a:r>
              <a:rPr lang="en-US" altLang="zh-CN" sz="4400" b="0" cap="none" spc="0" dirty="0">
                <a:ln w="0"/>
                <a:solidFill>
                  <a:srgbClr val="0000FF"/>
                </a:solidFill>
                <a:effectLst>
                  <a:outerShdw blurRad="38100" dist="25400" dir="5400000" algn="ctr" rotWithShape="0">
                    <a:srgbClr val="6E747A">
                      <a:alpha val="43000"/>
                    </a:srgbClr>
                  </a:outerShdw>
                </a:effectLst>
              </a:rPr>
              <a:t>【</a:t>
            </a:r>
            <a:r>
              <a:rPr lang="zh-CN" altLang="en-US" sz="4400" dirty="0">
                <a:ln w="0"/>
                <a:solidFill>
                  <a:srgbClr val="0000FF"/>
                </a:solidFill>
                <a:effectLst>
                  <a:outerShdw blurRad="38100" dist="25400" dir="5400000" algn="ctr" rotWithShape="0">
                    <a:srgbClr val="6E747A">
                      <a:alpha val="43000"/>
                    </a:srgbClr>
                  </a:outerShdw>
                </a:effectLst>
              </a:rPr>
              <a:t>开动脑筋</a:t>
            </a:r>
            <a:r>
              <a:rPr lang="en-US" altLang="zh-CN" sz="4400" b="0" cap="none" spc="0" dirty="0">
                <a:ln w="0"/>
                <a:solidFill>
                  <a:srgbClr val="0000FF"/>
                </a:solidFill>
                <a:effectLst>
                  <a:outerShdw blurRad="38100" dist="25400" dir="5400000" algn="ctr" rotWithShape="0">
                    <a:srgbClr val="6E747A">
                      <a:alpha val="43000"/>
                    </a:srgbClr>
                  </a:outerShdw>
                </a:effectLst>
              </a:rPr>
              <a:t>】</a:t>
            </a:r>
            <a:endParaRPr lang="zh-CN" altLang="en-US" sz="4400" b="0" cap="none" spc="0" dirty="0">
              <a:ln w="0"/>
              <a:solidFill>
                <a:srgbClr val="0000FF"/>
              </a:solidFill>
              <a:effectLst>
                <a:outerShdw blurRad="38100" dist="25400" dir="5400000" algn="ctr" rotWithShape="0">
                  <a:srgbClr val="6E747A">
                    <a:alpha val="43000"/>
                  </a:srgbClr>
                </a:outerShdw>
              </a:effectLst>
            </a:endParaRPr>
          </a:p>
        </p:txBody>
      </p:sp>
      <p:sp>
        <p:nvSpPr>
          <p:cNvPr id="5" name="内容占位符 2"/>
          <p:cNvSpPr txBox="1"/>
          <p:nvPr/>
        </p:nvSpPr>
        <p:spPr>
          <a:xfrm>
            <a:off x="162368" y="788018"/>
            <a:ext cx="11999344" cy="5316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00000"/>
              </a:lnSpc>
              <a:buNone/>
            </a:pPr>
            <a:r>
              <a:rPr lang="en-US" altLang="zh-CN" sz="3600" b="1" dirty="0"/>
              <a:t>       </a:t>
            </a:r>
            <a:r>
              <a:rPr lang="zh-CN" altLang="en-US" sz="3600" b="1" dirty="0"/>
              <a:t>新中国成立初期，取得了一系列重大外交成就的</a:t>
            </a:r>
            <a:r>
              <a:rPr lang="zh-CN" altLang="en-US" sz="3600" b="1" dirty="0">
                <a:solidFill>
                  <a:srgbClr val="0000FF"/>
                </a:solidFill>
              </a:rPr>
              <a:t>原因</a:t>
            </a:r>
            <a:r>
              <a:rPr lang="zh-CN" altLang="en-US" sz="3600" b="1" dirty="0"/>
              <a:t>有哪些？</a:t>
            </a:r>
          </a:p>
        </p:txBody>
      </p:sp>
      <p:sp>
        <p:nvSpPr>
          <p:cNvPr id="6" name="文本框 5"/>
          <p:cNvSpPr txBox="1"/>
          <p:nvPr/>
        </p:nvSpPr>
        <p:spPr>
          <a:xfrm>
            <a:off x="1267460" y="2129155"/>
            <a:ext cx="10570845" cy="3782695"/>
          </a:xfrm>
          <a:prstGeom prst="rect">
            <a:avLst/>
          </a:prstGeom>
          <a:noFill/>
        </p:spPr>
        <p:txBody>
          <a:bodyPr wrap="square" rtlCol="0">
            <a:spAutoFit/>
          </a:bodyPr>
          <a:lstStyle/>
          <a:p>
            <a:pPr marL="285750" indent="-285750" algn="l">
              <a:lnSpc>
                <a:spcPct val="120000"/>
              </a:lnSpc>
              <a:buFont typeface="Wingdings" panose="05000000000000000000" pitchFamily="2" charset="2"/>
              <a:buChar char="Ø"/>
            </a:pPr>
            <a:r>
              <a:rPr lang="zh-CN" altLang="en-US" sz="3200" b="1" dirty="0">
                <a:solidFill>
                  <a:srgbClr val="FF0000"/>
                </a:solidFill>
              </a:rPr>
              <a:t>新中国成为主权独立的国家；</a:t>
            </a:r>
            <a:endParaRPr lang="en-US" altLang="zh-CN" sz="3200" b="1" dirty="0">
              <a:solidFill>
                <a:srgbClr val="FF0000"/>
              </a:solidFill>
            </a:endParaRPr>
          </a:p>
          <a:p>
            <a:pPr marL="285750" indent="-285750" algn="l">
              <a:lnSpc>
                <a:spcPct val="120000"/>
              </a:lnSpc>
              <a:buFont typeface="Wingdings" panose="05000000000000000000" pitchFamily="2" charset="2"/>
              <a:buChar char="Ø"/>
            </a:pPr>
            <a:r>
              <a:rPr lang="zh-CN" altLang="en-US" sz="3200" b="1" dirty="0">
                <a:solidFill>
                  <a:srgbClr val="FF0000"/>
                </a:solidFill>
              </a:rPr>
              <a:t>综合国力的增强，国际威望的提高；</a:t>
            </a:r>
          </a:p>
          <a:p>
            <a:pPr marL="285750" indent="-285750" algn="l">
              <a:lnSpc>
                <a:spcPct val="120000"/>
              </a:lnSpc>
              <a:buFont typeface="Wingdings" panose="05000000000000000000" pitchFamily="2" charset="2"/>
              <a:buChar char="Ø"/>
            </a:pPr>
            <a:r>
              <a:rPr lang="zh-CN" altLang="en-US" sz="3200" b="1" dirty="0">
                <a:solidFill>
                  <a:srgbClr val="FF0000"/>
                </a:solidFill>
              </a:rPr>
              <a:t>奉行独立自主的和平外交政策，贯彻和平共处五项原则；</a:t>
            </a:r>
          </a:p>
          <a:p>
            <a:pPr marL="285750" indent="-285750" algn="l">
              <a:lnSpc>
                <a:spcPct val="120000"/>
              </a:lnSpc>
              <a:buFont typeface="Wingdings" panose="05000000000000000000" pitchFamily="2" charset="2"/>
              <a:buChar char="Ø"/>
            </a:pPr>
            <a:r>
              <a:rPr lang="zh-CN" altLang="en-US" sz="3200" b="1" dirty="0">
                <a:solidFill>
                  <a:srgbClr val="FF0000"/>
                </a:solidFill>
              </a:rPr>
              <a:t>外交官的努力，采取</a:t>
            </a:r>
            <a:r>
              <a:rPr lang="zh-CN" altLang="en-US" sz="3200" b="1" dirty="0">
                <a:solidFill>
                  <a:srgbClr val="FF0000"/>
                </a:solidFill>
                <a:sym typeface="+mn-ea"/>
              </a:rPr>
              <a:t>积极</a:t>
            </a:r>
            <a:r>
              <a:rPr lang="zh-CN" altLang="en-US" sz="3200" b="1" dirty="0">
                <a:solidFill>
                  <a:srgbClr val="FF0000"/>
                </a:solidFill>
              </a:rPr>
              <a:t>灵活的外交政策</a:t>
            </a:r>
            <a:endParaRPr lang="en-US" altLang="zh-CN" sz="3200" b="1" dirty="0">
              <a:solidFill>
                <a:srgbClr val="FF0000"/>
              </a:solidFill>
            </a:endParaRPr>
          </a:p>
          <a:p>
            <a:pPr algn="l">
              <a:lnSpc>
                <a:spcPct val="120000"/>
              </a:lnSpc>
            </a:pPr>
            <a:r>
              <a:rPr lang="en-US" altLang="zh-CN" sz="7200" b="1" dirty="0">
                <a:solidFill>
                  <a:srgbClr val="FF0000"/>
                </a:solidFill>
              </a:rPr>
              <a:t>……</a:t>
            </a:r>
            <a:endParaRPr lang="zh-CN" altLang="en-US" sz="7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500"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500"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500"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500"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par>
                                <p:cTn id="23" presetID="22" presetClass="entr" presetSubtype="8" fill="hold" nodeType="withEffect">
                                  <p:stCondLst>
                                    <p:cond delay="0"/>
                                  </p:stCondLst>
                                  <p:childTnLst>
                                    <p:set>
                                      <p:cBhvr>
                                        <p:cTn id="24" dur="500" fill="hold">
                                          <p:stCondLst>
                                            <p:cond delay="0"/>
                                          </p:stCondLst>
                                        </p:cTn>
                                        <p:tgtEl>
                                          <p:spTgt spid="6">
                                            <p:txEl>
                                              <p:pRg st="4" end="4"/>
                                            </p:txEl>
                                          </p:spTgt>
                                        </p:tgtEl>
                                        <p:attrNameLst>
                                          <p:attrName>style.visibility</p:attrName>
                                        </p:attrNameLst>
                                      </p:cBhvr>
                                      <p:to>
                                        <p:strVal val="visible"/>
                                      </p:to>
                                    </p:set>
                                    <p:animEffect transition="in" filter="wipe(left)">
                                      <p:cBhvr>
                                        <p:cTn id="2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AutoShape 5"/>
          <p:cNvSpPr/>
          <p:nvPr/>
        </p:nvSpPr>
        <p:spPr>
          <a:xfrm rot="10800000">
            <a:off x="1031240" y="1122680"/>
            <a:ext cx="9140190" cy="4392295"/>
          </a:xfrm>
          <a:prstGeom prst="roundRect">
            <a:avLst>
              <a:gd name="adj" fmla="val 3481"/>
            </a:avLst>
          </a:prstGeom>
          <a:solidFill>
            <a:srgbClr val="FFFFFF"/>
          </a:solidFill>
          <a:ln w="19050" cap="rnd" cmpd="sng">
            <a:solidFill>
              <a:srgbClr val="969696"/>
            </a:solidFill>
            <a:prstDash val="sysDot"/>
            <a:round/>
            <a:headEnd type="none" w="med" len="med"/>
            <a:tailEnd type="none" w="med" len="med"/>
          </a:ln>
        </p:spPr>
        <p:txBody>
          <a:bodyPr rot="10800000" wrap="none" anchor="ctr"/>
          <a:lstStyle/>
          <a:p>
            <a:endParaRPr lang="ko-KR" altLang="en-US" sz="3600">
              <a:latin typeface="Calibri" panose="020F0502020204030204" pitchFamily="34" charset="0"/>
              <a:ea typeface="隶书" panose="02010509060101010101" pitchFamily="49" charset="-122"/>
            </a:endParaRPr>
          </a:p>
        </p:txBody>
      </p:sp>
      <p:sp>
        <p:nvSpPr>
          <p:cNvPr id="36866" name="AutoShape 13"/>
          <p:cNvSpPr/>
          <p:nvPr/>
        </p:nvSpPr>
        <p:spPr>
          <a:xfrm rot="10800000">
            <a:off x="1344930" y="1371600"/>
            <a:ext cx="8684895" cy="725805"/>
          </a:xfrm>
          <a:prstGeom prst="roundRect">
            <a:avLst>
              <a:gd name="adj" fmla="val 10889"/>
            </a:avLst>
          </a:prstGeom>
          <a:gradFill rotWithShape="1">
            <a:gsLst>
              <a:gs pos="0">
                <a:schemeClr val="accent2"/>
              </a:gs>
              <a:gs pos="100000">
                <a:srgbClr val="FCD1DE"/>
              </a:gs>
            </a:gsLst>
            <a:lin ang="0" scaled="1"/>
            <a:tileRect/>
          </a:gradFill>
          <a:ln w="38100">
            <a:noFill/>
          </a:ln>
        </p:spPr>
        <p:txBody>
          <a:bodyPr rot="10800000" wrap="none" anchor="ctr"/>
          <a:lstStyle/>
          <a:p>
            <a:endParaRPr lang="ko-KR" altLang="en-US" sz="3600">
              <a:latin typeface="Calibri" panose="020F0502020204030204" pitchFamily="34" charset="0"/>
              <a:ea typeface="隶书" panose="02010509060101010101" pitchFamily="49" charset="-122"/>
            </a:endParaRPr>
          </a:p>
        </p:txBody>
      </p:sp>
      <p:sp>
        <p:nvSpPr>
          <p:cNvPr id="26" name="Text Box 11">
            <a:hlinkClick r:id="rId2" action="ppaction://hlinkfile"/>
          </p:cNvPr>
          <p:cNvSpPr txBox="1"/>
          <p:nvPr/>
        </p:nvSpPr>
        <p:spPr>
          <a:xfrm>
            <a:off x="1362710" y="1473835"/>
            <a:ext cx="4254500" cy="583565"/>
          </a:xfrm>
          <a:prstGeom prst="rect">
            <a:avLst/>
          </a:prstGeom>
          <a:noFill/>
          <a:ln w="9525">
            <a:noFill/>
          </a:ln>
        </p:spPr>
        <p:txBody>
          <a:bodyPr wrap="square" anchor="t">
            <a:spAutoFit/>
          </a:bodyPr>
          <a:lstStyle/>
          <a:p>
            <a:r>
              <a:rPr lang="zh-CN" altLang="zh-CN" sz="3200" b="1" dirty="0">
                <a:latin typeface="Calibri" panose="020F0502020204030204" pitchFamily="34" charset="0"/>
                <a:ea typeface="隶书" panose="02010509060101010101" pitchFamily="49" charset="-122"/>
              </a:rPr>
              <a:t>明确一项</a:t>
            </a:r>
            <a:r>
              <a:rPr lang="zh-CN" altLang="en-US" sz="3200" b="1" dirty="0">
                <a:latin typeface="Calibri" panose="020F0502020204030204" pitchFamily="34" charset="0"/>
                <a:ea typeface="隶书" panose="02010509060101010101" pitchFamily="49" charset="-122"/>
              </a:rPr>
              <a:t>外交政策 </a:t>
            </a:r>
            <a:r>
              <a:rPr lang="en-US" altLang="zh-CN" sz="3200" b="1" dirty="0">
                <a:latin typeface="Calibri" panose="020F0502020204030204" pitchFamily="34" charset="0"/>
                <a:ea typeface="隶书" panose="02010509060101010101" pitchFamily="49" charset="-122"/>
              </a:rPr>
              <a:t>—</a:t>
            </a:r>
          </a:p>
        </p:txBody>
      </p:sp>
      <p:sp>
        <p:nvSpPr>
          <p:cNvPr id="27" name="Text Box 12"/>
          <p:cNvSpPr txBox="1"/>
          <p:nvPr/>
        </p:nvSpPr>
        <p:spPr>
          <a:xfrm>
            <a:off x="5353050" y="1513840"/>
            <a:ext cx="4819015" cy="583565"/>
          </a:xfrm>
          <a:prstGeom prst="rect">
            <a:avLst/>
          </a:prstGeom>
          <a:noFill/>
          <a:ln w="9525">
            <a:noFill/>
          </a:ln>
        </p:spPr>
        <p:txBody>
          <a:bodyPr wrap="square" anchor="t">
            <a:spAutoFit/>
          </a:bodyPr>
          <a:lstStyle/>
          <a:p>
            <a:r>
              <a:rPr lang="zh-CN" altLang="zh-CN" sz="3200" b="1">
                <a:solidFill>
                  <a:srgbClr val="000066"/>
                </a:solidFill>
                <a:latin typeface="Calibri" panose="020F0502020204030204" pitchFamily="34" charset="0"/>
                <a:ea typeface="隶书" panose="02010509060101010101" pitchFamily="49" charset="-122"/>
              </a:rPr>
              <a:t>独立自主的和平外交政策</a:t>
            </a:r>
          </a:p>
        </p:txBody>
      </p:sp>
      <p:sp>
        <p:nvSpPr>
          <p:cNvPr id="36869" name="AutoShape 10"/>
          <p:cNvSpPr/>
          <p:nvPr/>
        </p:nvSpPr>
        <p:spPr>
          <a:xfrm rot="10800000">
            <a:off x="1282065" y="2308225"/>
            <a:ext cx="8681085" cy="592455"/>
          </a:xfrm>
          <a:prstGeom prst="roundRect">
            <a:avLst>
              <a:gd name="adj" fmla="val 10889"/>
            </a:avLst>
          </a:prstGeom>
          <a:gradFill rotWithShape="1">
            <a:gsLst>
              <a:gs pos="0">
                <a:schemeClr val="hlink"/>
              </a:gs>
              <a:gs pos="100000">
                <a:srgbClr val="E0F7CC"/>
              </a:gs>
            </a:gsLst>
            <a:lin ang="0" scaled="1"/>
            <a:tileRect/>
          </a:gradFill>
          <a:ln w="38100">
            <a:noFill/>
          </a:ln>
        </p:spPr>
        <p:txBody>
          <a:bodyPr rot="10800000" wrap="none" anchor="ctr"/>
          <a:lstStyle/>
          <a:p>
            <a:endParaRPr lang="ko-KR" altLang="en-US" sz="3600">
              <a:latin typeface="Calibri" panose="020F0502020204030204" pitchFamily="34" charset="0"/>
              <a:ea typeface="隶书" panose="02010509060101010101" pitchFamily="49" charset="-122"/>
            </a:endParaRPr>
          </a:p>
        </p:txBody>
      </p:sp>
      <p:sp>
        <p:nvSpPr>
          <p:cNvPr id="30" name="Text Box 13">
            <a:hlinkClick r:id="rId2" action="ppaction://hlinkfile"/>
          </p:cNvPr>
          <p:cNvSpPr txBox="1"/>
          <p:nvPr/>
        </p:nvSpPr>
        <p:spPr>
          <a:xfrm>
            <a:off x="1548130" y="2407285"/>
            <a:ext cx="3804920" cy="583565"/>
          </a:xfrm>
          <a:prstGeom prst="rect">
            <a:avLst/>
          </a:prstGeom>
          <a:noFill/>
          <a:ln w="9525">
            <a:noFill/>
          </a:ln>
        </p:spPr>
        <p:txBody>
          <a:bodyPr wrap="square" anchor="t">
            <a:spAutoFit/>
          </a:bodyPr>
          <a:lstStyle/>
          <a:p>
            <a:r>
              <a:rPr lang="zh-CN" altLang="zh-CN" sz="3200" b="1" dirty="0">
                <a:latin typeface="Calibri" panose="020F0502020204030204" pitchFamily="34" charset="0"/>
                <a:ea typeface="隶书" panose="02010509060101010101" pitchFamily="49" charset="-122"/>
              </a:rPr>
              <a:t>坚持一个原则     —</a:t>
            </a:r>
          </a:p>
        </p:txBody>
      </p:sp>
      <p:sp>
        <p:nvSpPr>
          <p:cNvPr id="31" name="Text Box 17"/>
          <p:cNvSpPr txBox="1"/>
          <p:nvPr/>
        </p:nvSpPr>
        <p:spPr>
          <a:xfrm>
            <a:off x="5119370" y="2378710"/>
            <a:ext cx="3453130" cy="583565"/>
          </a:xfrm>
          <a:prstGeom prst="rect">
            <a:avLst/>
          </a:prstGeom>
          <a:noFill/>
          <a:ln w="9525">
            <a:noFill/>
          </a:ln>
        </p:spPr>
        <p:txBody>
          <a:bodyPr wrap="square" anchor="t">
            <a:spAutoFit/>
          </a:bodyPr>
          <a:lstStyle/>
          <a:p>
            <a:r>
              <a:rPr lang="zh-CN" altLang="zh-CN" sz="3200" b="1" dirty="0">
                <a:latin typeface="Calibri" panose="020F0502020204030204" pitchFamily="34" charset="0"/>
                <a:ea typeface="隶书" panose="02010509060101010101" pitchFamily="49" charset="-122"/>
              </a:rPr>
              <a:t>和平共处五项原则</a:t>
            </a:r>
          </a:p>
        </p:txBody>
      </p:sp>
      <p:sp>
        <p:nvSpPr>
          <p:cNvPr id="36872" name="AutoShape 7"/>
          <p:cNvSpPr/>
          <p:nvPr/>
        </p:nvSpPr>
        <p:spPr>
          <a:xfrm rot="10800000">
            <a:off x="1289685" y="2990850"/>
            <a:ext cx="8682990" cy="598805"/>
          </a:xfrm>
          <a:prstGeom prst="roundRect">
            <a:avLst>
              <a:gd name="adj" fmla="val 10889"/>
            </a:avLst>
          </a:prstGeom>
          <a:gradFill rotWithShape="1">
            <a:gsLst>
              <a:gs pos="0">
                <a:schemeClr val="accent1"/>
              </a:gs>
              <a:gs pos="100000">
                <a:srgbClr val="D4EAFC"/>
              </a:gs>
            </a:gsLst>
            <a:lin ang="0" scaled="1"/>
            <a:tileRect/>
          </a:gradFill>
          <a:ln w="38100">
            <a:noFill/>
          </a:ln>
        </p:spPr>
        <p:txBody>
          <a:bodyPr rot="10800000" wrap="none" anchor="ctr"/>
          <a:lstStyle/>
          <a:p>
            <a:endParaRPr lang="ko-KR" altLang="en-US" sz="3600">
              <a:latin typeface="Calibri" panose="020F0502020204030204" pitchFamily="34" charset="0"/>
              <a:ea typeface="隶书" panose="02010509060101010101" pitchFamily="49" charset="-122"/>
            </a:endParaRPr>
          </a:p>
        </p:txBody>
      </p:sp>
      <p:sp>
        <p:nvSpPr>
          <p:cNvPr id="32" name="Text Box 14">
            <a:hlinkClick r:id="rId2" action="ppaction://hlinkfile"/>
          </p:cNvPr>
          <p:cNvSpPr txBox="1"/>
          <p:nvPr/>
        </p:nvSpPr>
        <p:spPr>
          <a:xfrm>
            <a:off x="1570990" y="3070225"/>
            <a:ext cx="3782060" cy="583565"/>
          </a:xfrm>
          <a:prstGeom prst="rect">
            <a:avLst/>
          </a:prstGeom>
          <a:noFill/>
          <a:ln w="9525">
            <a:noFill/>
          </a:ln>
        </p:spPr>
        <p:txBody>
          <a:bodyPr wrap="square" anchor="t">
            <a:spAutoFit/>
          </a:bodyPr>
          <a:lstStyle/>
          <a:p>
            <a:r>
              <a:rPr lang="zh-CN" altLang="zh-CN" sz="3200" b="1" dirty="0">
                <a:latin typeface="Calibri" panose="020F0502020204030204" pitchFamily="34" charset="0"/>
                <a:ea typeface="隶书" panose="02010509060101010101" pitchFamily="49" charset="-122"/>
              </a:rPr>
              <a:t>牢记一位伟人    —</a:t>
            </a:r>
          </a:p>
        </p:txBody>
      </p:sp>
      <p:sp>
        <p:nvSpPr>
          <p:cNvPr id="33" name="Text Box 18"/>
          <p:cNvSpPr txBox="1"/>
          <p:nvPr/>
        </p:nvSpPr>
        <p:spPr>
          <a:xfrm>
            <a:off x="5187950" y="3070225"/>
            <a:ext cx="3870960" cy="583565"/>
          </a:xfrm>
          <a:prstGeom prst="rect">
            <a:avLst/>
          </a:prstGeom>
          <a:noFill/>
          <a:ln w="9525">
            <a:noFill/>
          </a:ln>
        </p:spPr>
        <p:txBody>
          <a:bodyPr wrap="square" anchor="t">
            <a:spAutoFit/>
          </a:bodyPr>
          <a:lstStyle/>
          <a:p>
            <a:r>
              <a:rPr lang="zh-CN" altLang="zh-CN" sz="3200" b="1" dirty="0">
                <a:latin typeface="Calibri" panose="020F0502020204030204" pitchFamily="34" charset="0"/>
                <a:ea typeface="隶书" panose="02010509060101010101" pitchFamily="49" charset="-122"/>
              </a:rPr>
              <a:t>周恩来总理</a:t>
            </a:r>
          </a:p>
        </p:txBody>
      </p:sp>
      <p:sp>
        <p:nvSpPr>
          <p:cNvPr id="36875" name="AutoShape 10"/>
          <p:cNvSpPr/>
          <p:nvPr/>
        </p:nvSpPr>
        <p:spPr>
          <a:xfrm rot="10800000">
            <a:off x="1346835" y="3762375"/>
            <a:ext cx="8682990" cy="573405"/>
          </a:xfrm>
          <a:prstGeom prst="roundRect">
            <a:avLst>
              <a:gd name="adj" fmla="val 10889"/>
            </a:avLst>
          </a:prstGeom>
          <a:gradFill rotWithShape="1">
            <a:gsLst>
              <a:gs pos="0">
                <a:schemeClr val="hlink"/>
              </a:gs>
              <a:gs pos="100000">
                <a:srgbClr val="E0F7CC"/>
              </a:gs>
            </a:gsLst>
            <a:lin ang="0" scaled="1"/>
            <a:tileRect/>
          </a:gradFill>
          <a:ln w="38100">
            <a:noFill/>
          </a:ln>
        </p:spPr>
        <p:txBody>
          <a:bodyPr rot="10800000" wrap="none" anchor="ctr"/>
          <a:lstStyle/>
          <a:p>
            <a:endParaRPr lang="ko-KR" altLang="en-US" sz="3600">
              <a:latin typeface="Calibri" panose="020F0502020204030204" pitchFamily="34" charset="0"/>
              <a:ea typeface="隶书" panose="02010509060101010101" pitchFamily="49" charset="-122"/>
            </a:endParaRPr>
          </a:p>
        </p:txBody>
      </p:sp>
      <p:sp>
        <p:nvSpPr>
          <p:cNvPr id="35" name="Text Box 15">
            <a:hlinkClick r:id="rId2" action="ppaction://hlinkfile"/>
          </p:cNvPr>
          <p:cNvSpPr txBox="1"/>
          <p:nvPr/>
        </p:nvSpPr>
        <p:spPr>
          <a:xfrm>
            <a:off x="1548130" y="3751580"/>
            <a:ext cx="4767580" cy="583565"/>
          </a:xfrm>
          <a:prstGeom prst="rect">
            <a:avLst/>
          </a:prstGeom>
          <a:noFill/>
          <a:ln w="9525">
            <a:noFill/>
          </a:ln>
        </p:spPr>
        <p:txBody>
          <a:bodyPr wrap="square" anchor="t">
            <a:spAutoFit/>
          </a:bodyPr>
          <a:lstStyle/>
          <a:p>
            <a:r>
              <a:rPr lang="zh-CN" altLang="zh-CN" sz="3200" b="1" dirty="0">
                <a:latin typeface="Calibri" panose="020F0502020204030204" pitchFamily="34" charset="0"/>
                <a:ea typeface="隶书" panose="02010509060101010101" pitchFamily="49" charset="-122"/>
              </a:rPr>
              <a:t>知道一次会议     —</a:t>
            </a:r>
          </a:p>
        </p:txBody>
      </p:sp>
      <p:sp>
        <p:nvSpPr>
          <p:cNvPr id="36" name="Text Box 19"/>
          <p:cNvSpPr txBox="1"/>
          <p:nvPr/>
        </p:nvSpPr>
        <p:spPr>
          <a:xfrm>
            <a:off x="5119370" y="3762375"/>
            <a:ext cx="5453380" cy="583565"/>
          </a:xfrm>
          <a:prstGeom prst="rect">
            <a:avLst/>
          </a:prstGeom>
          <a:noFill/>
          <a:ln w="9525">
            <a:noFill/>
          </a:ln>
        </p:spPr>
        <p:txBody>
          <a:bodyPr wrap="square" anchor="t">
            <a:spAutoFit/>
          </a:bodyPr>
          <a:lstStyle/>
          <a:p>
            <a:r>
              <a:rPr lang="zh-CN" altLang="zh-CN" sz="3200" b="1" dirty="0">
                <a:latin typeface="Calibri" panose="020F0502020204030204" pitchFamily="34" charset="0"/>
                <a:ea typeface="隶书" panose="02010509060101010101" pitchFamily="49" charset="-122"/>
              </a:rPr>
              <a:t>万隆会议</a:t>
            </a:r>
            <a:endParaRPr lang="zh-CN" altLang="zh-CN" sz="3200" b="1" dirty="0">
              <a:solidFill>
                <a:srgbClr val="000066"/>
              </a:solidFill>
              <a:latin typeface="Calibri" panose="020F0502020204030204" pitchFamily="34" charset="0"/>
              <a:ea typeface="隶书" panose="02010509060101010101" pitchFamily="49" charset="-122"/>
            </a:endParaRPr>
          </a:p>
        </p:txBody>
      </p:sp>
      <p:sp>
        <p:nvSpPr>
          <p:cNvPr id="36878" name="AutoShape 7"/>
          <p:cNvSpPr/>
          <p:nvPr/>
        </p:nvSpPr>
        <p:spPr>
          <a:xfrm rot="10800000">
            <a:off x="1280160" y="4526280"/>
            <a:ext cx="8682990" cy="647700"/>
          </a:xfrm>
          <a:prstGeom prst="roundRect">
            <a:avLst>
              <a:gd name="adj" fmla="val 10889"/>
            </a:avLst>
          </a:prstGeom>
          <a:gradFill rotWithShape="1">
            <a:gsLst>
              <a:gs pos="0">
                <a:srgbClr val="F6769B"/>
              </a:gs>
              <a:gs pos="100000">
                <a:schemeClr val="accent1"/>
              </a:gs>
            </a:gsLst>
            <a:lin ang="0" scaled="1"/>
            <a:tileRect/>
          </a:gradFill>
          <a:ln w="38100">
            <a:noFill/>
          </a:ln>
        </p:spPr>
        <p:txBody>
          <a:bodyPr rot="10800000" wrap="none" anchor="ctr"/>
          <a:lstStyle/>
          <a:p>
            <a:endParaRPr lang="ko-KR" altLang="en-US" sz="3600">
              <a:latin typeface="Calibri" panose="020F0502020204030204" pitchFamily="34" charset="0"/>
              <a:ea typeface="隶书" panose="02010509060101010101" pitchFamily="49" charset="-122"/>
            </a:endParaRPr>
          </a:p>
        </p:txBody>
      </p:sp>
      <p:sp>
        <p:nvSpPr>
          <p:cNvPr id="38" name="Text Box 16">
            <a:hlinkClick r:id="rId2" action="ppaction://hlinkfile"/>
          </p:cNvPr>
          <p:cNvSpPr txBox="1"/>
          <p:nvPr/>
        </p:nvSpPr>
        <p:spPr>
          <a:xfrm>
            <a:off x="1570355" y="4495165"/>
            <a:ext cx="3961765" cy="583565"/>
          </a:xfrm>
          <a:prstGeom prst="rect">
            <a:avLst/>
          </a:prstGeom>
          <a:noFill/>
          <a:ln w="9525">
            <a:noFill/>
          </a:ln>
        </p:spPr>
        <p:txBody>
          <a:bodyPr wrap="square" anchor="t">
            <a:spAutoFit/>
          </a:bodyPr>
          <a:lstStyle/>
          <a:p>
            <a:r>
              <a:rPr lang="zh-CN" altLang="zh-CN" sz="3200" b="1" dirty="0">
                <a:latin typeface="Calibri" panose="020F0502020204030204" pitchFamily="34" charset="0"/>
                <a:ea typeface="隶书" panose="02010509060101010101" pitchFamily="49" charset="-122"/>
              </a:rPr>
              <a:t>领悟一种精神    —</a:t>
            </a:r>
          </a:p>
        </p:txBody>
      </p:sp>
      <p:sp>
        <p:nvSpPr>
          <p:cNvPr id="39" name="Text Box 20"/>
          <p:cNvSpPr txBox="1"/>
          <p:nvPr/>
        </p:nvSpPr>
        <p:spPr>
          <a:xfrm>
            <a:off x="5448300" y="4526280"/>
            <a:ext cx="3206750" cy="583565"/>
          </a:xfrm>
          <a:prstGeom prst="rect">
            <a:avLst/>
          </a:prstGeom>
          <a:noFill/>
          <a:ln w="9525">
            <a:noFill/>
          </a:ln>
        </p:spPr>
        <p:txBody>
          <a:bodyPr wrap="square" anchor="t">
            <a:spAutoFit/>
          </a:bodyPr>
          <a:lstStyle/>
          <a:p>
            <a:r>
              <a:rPr lang="zh-CN" altLang="zh-CN" sz="3200" b="1" dirty="0">
                <a:latin typeface="Calibri" panose="020F0502020204030204" pitchFamily="34" charset="0"/>
                <a:ea typeface="隶书" panose="02010509060101010101" pitchFamily="49" charset="-122"/>
              </a:rPr>
              <a:t>万隆精神</a:t>
            </a:r>
          </a:p>
        </p:txBody>
      </p:sp>
      <p:sp>
        <p:nvSpPr>
          <p:cNvPr id="36881" name="WordArt 21"/>
          <p:cNvSpPr>
            <a:spLocks noTextEdit="1"/>
          </p:cNvSpPr>
          <p:nvPr/>
        </p:nvSpPr>
        <p:spPr>
          <a:xfrm>
            <a:off x="62865" y="76835"/>
            <a:ext cx="3438525" cy="650875"/>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chemeClr val="bg1"/>
                  </a:solidFill>
                  <a:prstDash val="solid"/>
                  <a:round/>
                  <a:headEnd type="none" w="med" len="med"/>
                  <a:tailEnd type="none" w="med" len="med"/>
                </a:ln>
                <a:solidFill>
                  <a:srgbClr val="0000FF"/>
                </a:solidFill>
                <a:effectLst>
                  <a:outerShdw dist="35921" dir="2699999" sy="50000" kx="2115830" algn="bl" rotWithShape="0">
                    <a:srgbClr val="C0C0C0">
                      <a:alpha val="79999"/>
                    </a:srgbClr>
                  </a:outerShdw>
                </a:effectLst>
                <a:latin typeface="隶书" panose="02010509060101010101" pitchFamily="49" charset="-122"/>
                <a:ea typeface="隶书" panose="02010509060101010101" pitchFamily="49" charset="-122"/>
              </a:rPr>
              <a:t>体系构建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ppt_x</p:attrName>
                                        </p:attrNameLst>
                                      </p:cBhvr>
                                      <p:tavLst>
                                        <p:tav tm="0">
                                          <p:val>
                                            <p:strVal val="0-#ppt_w/2"/>
                                          </p:val>
                                        </p:tav>
                                        <p:tav tm="100000">
                                          <p:val>
                                            <p:strVal val="#ppt_x"/>
                                          </p:val>
                                        </p:tav>
                                      </p:tavLst>
                                    </p:anim>
                                    <p:anim calcmode="lin" valueType="num">
                                      <p:cBhvr>
                                        <p:cTn id="8" dur="10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000"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ppt_x</p:attrName>
                                        </p:attrNameLst>
                                      </p:cBhvr>
                                      <p:tavLst>
                                        <p:tav tm="0">
                                          <p:val>
                                            <p:strVal val="1+#ppt_w/2"/>
                                          </p:val>
                                        </p:tav>
                                        <p:tav tm="100000">
                                          <p:val>
                                            <p:strVal val="#ppt_x"/>
                                          </p:val>
                                        </p:tav>
                                      </p:tavLst>
                                    </p:anim>
                                    <p:anim calcmode="lin" valueType="num">
                                      <p:cBhvr>
                                        <p:cTn id="14" dur="1000" fill="hold"/>
                                        <p:tgtEl>
                                          <p:spTgt spid="2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1000" fill="hold"/>
                                        <p:tgtEl>
                                          <p:spTgt spid="30"/>
                                        </p:tgtEl>
                                        <p:attrNameLst>
                                          <p:attrName>ppt_x</p:attrName>
                                        </p:attrNameLst>
                                      </p:cBhvr>
                                      <p:tavLst>
                                        <p:tav tm="0">
                                          <p:val>
                                            <p:strVal val="0-#ppt_w/2"/>
                                          </p:val>
                                        </p:tav>
                                        <p:tav tm="100000">
                                          <p:val>
                                            <p:strVal val="#ppt_x"/>
                                          </p:val>
                                        </p:tav>
                                      </p:tavLst>
                                    </p:anim>
                                    <p:anim calcmode="lin" valueType="num">
                                      <p:cBhvr>
                                        <p:cTn id="18" dur="10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1000" fill="hold"/>
                                        <p:tgtEl>
                                          <p:spTgt spid="31"/>
                                        </p:tgtEl>
                                        <p:attrNameLst>
                                          <p:attrName>ppt_x</p:attrName>
                                        </p:attrNameLst>
                                      </p:cBhvr>
                                      <p:tavLst>
                                        <p:tav tm="0">
                                          <p:val>
                                            <p:strVal val="1+#ppt_w/2"/>
                                          </p:val>
                                        </p:tav>
                                        <p:tav tm="100000">
                                          <p:val>
                                            <p:strVal val="#ppt_x"/>
                                          </p:val>
                                        </p:tav>
                                      </p:tavLst>
                                    </p:anim>
                                    <p:anim calcmode="lin" valueType="num">
                                      <p:cBhvr>
                                        <p:cTn id="24" dur="100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1000" fill="hold"/>
                                        <p:tgtEl>
                                          <p:spTgt spid="32"/>
                                        </p:tgtEl>
                                        <p:attrNameLst>
                                          <p:attrName>ppt_x</p:attrName>
                                        </p:attrNameLst>
                                      </p:cBhvr>
                                      <p:tavLst>
                                        <p:tav tm="0">
                                          <p:val>
                                            <p:strVal val="0-#ppt_w/2"/>
                                          </p:val>
                                        </p:tav>
                                        <p:tav tm="100000">
                                          <p:val>
                                            <p:strVal val="#ppt_x"/>
                                          </p:val>
                                        </p:tav>
                                      </p:tavLst>
                                    </p:anim>
                                    <p:anim calcmode="lin" valueType="num">
                                      <p:cBhvr>
                                        <p:cTn id="28" dur="10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1000" fill="hold"/>
                                        <p:tgtEl>
                                          <p:spTgt spid="33"/>
                                        </p:tgtEl>
                                        <p:attrNameLst>
                                          <p:attrName>ppt_x</p:attrName>
                                        </p:attrNameLst>
                                      </p:cBhvr>
                                      <p:tavLst>
                                        <p:tav tm="0">
                                          <p:val>
                                            <p:strVal val="1+#ppt_w/2"/>
                                          </p:val>
                                        </p:tav>
                                        <p:tav tm="100000">
                                          <p:val>
                                            <p:strVal val="#ppt_x"/>
                                          </p:val>
                                        </p:tav>
                                      </p:tavLst>
                                    </p:anim>
                                    <p:anim calcmode="lin" valueType="num">
                                      <p:cBhvr>
                                        <p:cTn id="34" dur="1000" fill="hold"/>
                                        <p:tgtEl>
                                          <p:spTgt spid="3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1000" fill="hold"/>
                                        <p:tgtEl>
                                          <p:spTgt spid="35"/>
                                        </p:tgtEl>
                                        <p:attrNameLst>
                                          <p:attrName>ppt_x</p:attrName>
                                        </p:attrNameLst>
                                      </p:cBhvr>
                                      <p:tavLst>
                                        <p:tav tm="0">
                                          <p:val>
                                            <p:strVal val="0-#ppt_w/2"/>
                                          </p:val>
                                        </p:tav>
                                        <p:tav tm="100000">
                                          <p:val>
                                            <p:strVal val="#ppt_x"/>
                                          </p:val>
                                        </p:tav>
                                      </p:tavLst>
                                    </p:anim>
                                    <p:anim calcmode="lin" valueType="num">
                                      <p:cBhvr>
                                        <p:cTn id="38" dur="10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1000" fill="hold"/>
                                        <p:tgtEl>
                                          <p:spTgt spid="36"/>
                                        </p:tgtEl>
                                        <p:attrNameLst>
                                          <p:attrName>ppt_x</p:attrName>
                                        </p:attrNameLst>
                                      </p:cBhvr>
                                      <p:tavLst>
                                        <p:tav tm="0">
                                          <p:val>
                                            <p:strVal val="1+#ppt_w/2"/>
                                          </p:val>
                                        </p:tav>
                                        <p:tav tm="100000">
                                          <p:val>
                                            <p:strVal val="#ppt_x"/>
                                          </p:val>
                                        </p:tav>
                                      </p:tavLst>
                                    </p:anim>
                                    <p:anim calcmode="lin" valueType="num">
                                      <p:cBhvr>
                                        <p:cTn id="44" dur="10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1000" fill="hold"/>
                                        <p:tgtEl>
                                          <p:spTgt spid="38"/>
                                        </p:tgtEl>
                                        <p:attrNameLst>
                                          <p:attrName>ppt_x</p:attrName>
                                        </p:attrNameLst>
                                      </p:cBhvr>
                                      <p:tavLst>
                                        <p:tav tm="0">
                                          <p:val>
                                            <p:strVal val="0-#ppt_w/2"/>
                                          </p:val>
                                        </p:tav>
                                        <p:tav tm="100000">
                                          <p:val>
                                            <p:strVal val="#ppt_x"/>
                                          </p:val>
                                        </p:tav>
                                      </p:tavLst>
                                    </p:anim>
                                    <p:anim calcmode="lin" valueType="num">
                                      <p:cBhvr>
                                        <p:cTn id="48" dur="10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1000" fill="hold"/>
                                        <p:tgtEl>
                                          <p:spTgt spid="39"/>
                                        </p:tgtEl>
                                        <p:attrNameLst>
                                          <p:attrName>ppt_x</p:attrName>
                                        </p:attrNameLst>
                                      </p:cBhvr>
                                      <p:tavLst>
                                        <p:tav tm="0">
                                          <p:val>
                                            <p:strVal val="1+#ppt_w/2"/>
                                          </p:val>
                                        </p:tav>
                                        <p:tav tm="100000">
                                          <p:val>
                                            <p:strVal val="#ppt_x"/>
                                          </p:val>
                                        </p:tav>
                                      </p:tavLst>
                                    </p:anim>
                                    <p:anim calcmode="lin" valueType="num">
                                      <p:cBhvr>
                                        <p:cTn id="54" dur="1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30" grpId="0" bldLvl="0" animBg="1"/>
      <p:bldP spid="31" grpId="0" bldLvl="0" animBg="1"/>
      <p:bldP spid="32" grpId="0" bldLvl="0" animBg="1"/>
      <p:bldP spid="33" grpId="0" bldLvl="0" animBg="1"/>
      <p:bldP spid="35" grpId="0" bldLvl="0" animBg="1"/>
      <p:bldP spid="36" grpId="0" bldLvl="0" animBg="1"/>
      <p:bldP spid="38" grpId="0" bldLvl="0" animBg="1"/>
      <p:bldP spid="3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5" name="文本框 99"/>
          <p:cNvSpPr txBox="1"/>
          <p:nvPr/>
        </p:nvSpPr>
        <p:spPr>
          <a:xfrm>
            <a:off x="69850" y="534035"/>
            <a:ext cx="12052300" cy="5996940"/>
          </a:xfrm>
          <a:prstGeom prst="rect">
            <a:avLst/>
          </a:prstGeom>
          <a:noFill/>
          <a:ln w="9525">
            <a:noFill/>
          </a:ln>
        </p:spPr>
        <p:txBody>
          <a:bodyPr wrap="square" anchor="t">
            <a:spAutoFit/>
          </a:bodyPr>
          <a:lstStyle/>
          <a:p>
            <a:pPr>
              <a:lnSpc>
                <a:spcPct val="120000"/>
              </a:lnSpc>
            </a:pPr>
            <a:r>
              <a:rPr lang="zh-CN" altLang="en-US" sz="3200" dirty="0"/>
              <a:t>1.外交是智者的游戏，外交是妥协的艺术，外交是一个国家实力强弱的晴雨表。20世纪50年代以来，我国政府处理国与国之间关系的基本准则是 (         )　　</a:t>
            </a:r>
          </a:p>
          <a:p>
            <a:pPr>
              <a:lnSpc>
                <a:spcPct val="120000"/>
              </a:lnSpc>
            </a:pPr>
            <a:r>
              <a:rPr lang="zh-CN" altLang="en-US" sz="3200" dirty="0"/>
              <a:t>  A.求同存异原则                      B.互不侵犯原则  </a:t>
            </a:r>
          </a:p>
          <a:p>
            <a:pPr>
              <a:lnSpc>
                <a:spcPct val="120000"/>
              </a:lnSpc>
            </a:pPr>
            <a:r>
              <a:rPr lang="zh-CN" altLang="en-US" sz="3200" dirty="0"/>
              <a:t>  C.平等互利原则                      D.和平共处五项原则</a:t>
            </a:r>
          </a:p>
          <a:p>
            <a:pPr>
              <a:lnSpc>
                <a:spcPct val="120000"/>
              </a:lnSpc>
            </a:pPr>
            <a:r>
              <a:rPr lang="zh-CN" altLang="en-US" sz="3200" dirty="0"/>
              <a:t>2.孔子曾提出过“君子和而不同”的思想，意思是“和谐而又不千篇一律，不同而又不互相冲突”，运用这种思想处理不同社会制度国家间关系取得成功的最典型范例是(           )</a:t>
            </a:r>
          </a:p>
          <a:p>
            <a:pPr>
              <a:lnSpc>
                <a:spcPct val="120000"/>
              </a:lnSpc>
            </a:pPr>
            <a:r>
              <a:rPr lang="zh-CN" altLang="en-US" sz="3200" dirty="0"/>
              <a:t>  A.万隆会议的圆满成功              B.抗美援朝的胜利</a:t>
            </a:r>
          </a:p>
          <a:p>
            <a:pPr>
              <a:lnSpc>
                <a:spcPct val="120000"/>
              </a:lnSpc>
            </a:pPr>
            <a:r>
              <a:rPr lang="zh-CN" altLang="en-US" sz="3200" dirty="0"/>
              <a:t>  C.北京奥运会的成功举办          D.与苏联建交</a:t>
            </a:r>
            <a:endParaRPr lang="zh-CN" altLang="en-US" sz="3200" b="1" dirty="0">
              <a:latin typeface="宋体" panose="02010600030101010101" pitchFamily="2" charset="-122"/>
              <a:ea typeface="宋体" panose="02010600030101010101" pitchFamily="2" charset="-122"/>
            </a:endParaRPr>
          </a:p>
        </p:txBody>
      </p:sp>
      <p:sp>
        <p:nvSpPr>
          <p:cNvPr id="7" name="文本框 6"/>
          <p:cNvSpPr txBox="1"/>
          <p:nvPr/>
        </p:nvSpPr>
        <p:spPr>
          <a:xfrm>
            <a:off x="2591118" y="1726248"/>
            <a:ext cx="666750" cy="701675"/>
          </a:xfrm>
          <a:prstGeom prst="rect">
            <a:avLst/>
          </a:prstGeom>
          <a:noFill/>
          <a:ln w="9525">
            <a:noFill/>
          </a:ln>
        </p:spPr>
        <p:txBody>
          <a:bodyPr anchor="t">
            <a:spAutoFit/>
          </a:bodyPr>
          <a:lstStyle/>
          <a:p>
            <a:pPr algn="ctr"/>
            <a:r>
              <a:rPr lang="en-US" altLang="zh-CN" sz="4000" dirty="0">
                <a:solidFill>
                  <a:srgbClr val="FF0000"/>
                </a:solidFill>
                <a:latin typeface="Arial" panose="020B0604020202020204" pitchFamily="34" charset="0"/>
                <a:ea typeface="宋体" panose="02010600030101010101" pitchFamily="2" charset="-122"/>
              </a:rPr>
              <a:t>D</a:t>
            </a:r>
          </a:p>
        </p:txBody>
      </p:sp>
      <p:sp>
        <p:nvSpPr>
          <p:cNvPr id="4" name="文本框 3"/>
          <p:cNvSpPr txBox="1"/>
          <p:nvPr/>
        </p:nvSpPr>
        <p:spPr>
          <a:xfrm>
            <a:off x="6231255" y="4646930"/>
            <a:ext cx="666750" cy="701675"/>
          </a:xfrm>
          <a:prstGeom prst="rect">
            <a:avLst/>
          </a:prstGeom>
          <a:noFill/>
          <a:ln w="9525">
            <a:noFill/>
          </a:ln>
        </p:spPr>
        <p:txBody>
          <a:bodyPr anchor="t">
            <a:spAutoFit/>
          </a:bodyPr>
          <a:lstStyle/>
          <a:p>
            <a:pPr algn="ctr"/>
            <a:r>
              <a:rPr lang="en-US" altLang="zh-CN" sz="4000" dirty="0">
                <a:solidFill>
                  <a:srgbClr val="FF0000"/>
                </a:solidFill>
                <a:latin typeface="Arial" panose="020B0604020202020204" pitchFamily="34" charset="0"/>
                <a:ea typeface="宋体" panose="02010600030101010101" pitchFamily="2" charset="-122"/>
              </a:rPr>
              <a:t>A</a:t>
            </a:r>
          </a:p>
        </p:txBody>
      </p:sp>
      <p:sp>
        <p:nvSpPr>
          <p:cNvPr id="52229" name="MH_SubTitle_4"/>
          <p:cNvSpPr/>
          <p:nvPr/>
        </p:nvSpPr>
        <p:spPr>
          <a:xfrm>
            <a:off x="14605" y="29210"/>
            <a:ext cx="2208213" cy="504825"/>
          </a:xfrm>
          <a:prstGeom prst="rect">
            <a:avLst/>
          </a:prstGeom>
          <a:solidFill>
            <a:srgbClr val="008080"/>
          </a:solidFill>
          <a:ln w="9525">
            <a:noFill/>
          </a:ln>
        </p:spPr>
        <p:txBody>
          <a:bodyPr lIns="0" tIns="0" rIns="0" bIns="0" anchor="ctr"/>
          <a:lstStyle/>
          <a:p>
            <a:pPr algn="ctr"/>
            <a:r>
              <a:rPr lang="zh-CN" altLang="en-US" sz="3200" b="1" dirty="0">
                <a:solidFill>
                  <a:srgbClr val="FFFFFF"/>
                </a:solidFill>
                <a:latin typeface="宋体" panose="02010600030101010101" pitchFamily="2" charset="-122"/>
                <a:ea typeface="宋体" panose="02010600030101010101" pitchFamily="2" charset="-122"/>
              </a:rPr>
              <a:t>随堂训练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3379788"/>
            <a:ext cx="12026900" cy="2792412"/>
          </a:xfrm>
        </p:spPr>
        <p:txBody>
          <a:bodyPr>
            <a:noAutofit/>
          </a:bodyPr>
          <a:lstStyle/>
          <a:p>
            <a:pPr marL="0" indent="0">
              <a:lnSpc>
                <a:spcPct val="130000"/>
              </a:lnSpc>
              <a:buNone/>
            </a:pPr>
            <a:r>
              <a:rPr lang="zh-CN" altLang="en-US" dirty="0"/>
              <a:t>4.新中国成立后，在外交方面取得了重大成就。请将下列外交成就按时间先后顺序排列 _________________________</a:t>
            </a:r>
          </a:p>
          <a:p>
            <a:pPr marL="0" indent="0">
              <a:lnSpc>
                <a:spcPct val="130000"/>
              </a:lnSpc>
              <a:buNone/>
            </a:pPr>
            <a:r>
              <a:rPr lang="zh-CN" altLang="en-US" dirty="0"/>
              <a:t>①周恩来提出和平共处五项原则 </a:t>
            </a:r>
          </a:p>
          <a:p>
            <a:pPr marL="0" indent="0">
              <a:lnSpc>
                <a:spcPct val="130000"/>
              </a:lnSpc>
              <a:buNone/>
            </a:pPr>
            <a:r>
              <a:rPr lang="zh-CN" altLang="en-US" dirty="0"/>
              <a:t>②周恩来出席万隆会议 并提出“求同存异”方针</a:t>
            </a:r>
          </a:p>
          <a:p>
            <a:pPr marL="0" indent="0">
              <a:lnSpc>
                <a:spcPct val="130000"/>
              </a:lnSpc>
              <a:buNone/>
            </a:pPr>
            <a:r>
              <a:rPr lang="zh-CN" altLang="en-US" dirty="0"/>
              <a:t>③与苏联等十几个国家建立外交关系</a:t>
            </a:r>
          </a:p>
        </p:txBody>
      </p:sp>
      <p:sp>
        <p:nvSpPr>
          <p:cNvPr id="4" name="矩形 3"/>
          <p:cNvSpPr/>
          <p:nvPr/>
        </p:nvSpPr>
        <p:spPr>
          <a:xfrm>
            <a:off x="2381885" y="3825875"/>
            <a:ext cx="638175" cy="645160"/>
          </a:xfrm>
          <a:prstGeom prst="rect">
            <a:avLst/>
          </a:prstGeom>
          <a:noFill/>
          <a:ln>
            <a:noFill/>
          </a:ln>
        </p:spPr>
        <p:txBody>
          <a:bodyPr wrap="square" lIns="91440" tIns="45720" rIns="91440" bIns="45720">
            <a:spAutoFit/>
          </a:bodyPr>
          <a:lstStyle/>
          <a:p>
            <a:pPr algn="ctr">
              <a:lnSpc>
                <a:spcPct val="100000"/>
              </a:lnSpc>
            </a:pPr>
            <a:r>
              <a:rPr lang="zh-CN" altLang="en-US" sz="3600" b="1" cap="none" spc="50" dirty="0">
                <a:ln w="9525" cmpd="sng">
                  <a:solidFill>
                    <a:srgbClr val="FF0000"/>
                  </a:solidFill>
                  <a:prstDash val="solid"/>
                </a:ln>
                <a:solidFill>
                  <a:srgbClr val="70AD47">
                    <a:tint val="1000"/>
                  </a:srgbClr>
                </a:solidFill>
                <a:effectLst>
                  <a:glow rad="38100">
                    <a:schemeClr val="accent1">
                      <a:alpha val="40000"/>
                    </a:schemeClr>
                  </a:glow>
                </a:effectLst>
              </a:rPr>
              <a:t>③</a:t>
            </a:r>
          </a:p>
        </p:txBody>
      </p:sp>
      <p:sp>
        <p:nvSpPr>
          <p:cNvPr id="5" name="矩形 4"/>
          <p:cNvSpPr/>
          <p:nvPr/>
        </p:nvSpPr>
        <p:spPr>
          <a:xfrm>
            <a:off x="3123565" y="3825875"/>
            <a:ext cx="638175" cy="645160"/>
          </a:xfrm>
          <a:prstGeom prst="rect">
            <a:avLst/>
          </a:prstGeom>
          <a:noFill/>
          <a:ln>
            <a:noFill/>
          </a:ln>
        </p:spPr>
        <p:txBody>
          <a:bodyPr wrap="square" lIns="91440" tIns="45720" rIns="91440" bIns="45720">
            <a:spAutoFit/>
          </a:bodyPr>
          <a:lstStyle/>
          <a:p>
            <a:pPr algn="ctr">
              <a:lnSpc>
                <a:spcPct val="100000"/>
              </a:lnSpc>
            </a:pPr>
            <a:r>
              <a:rPr lang="en-US" altLang="zh-CN" sz="3600" b="1" spc="50" dirty="0">
                <a:ln w="9525" cmpd="sng">
                  <a:solidFill>
                    <a:srgbClr val="FF0000"/>
                  </a:solidFill>
                  <a:prstDash val="solid"/>
                </a:ln>
                <a:solidFill>
                  <a:srgbClr val="70AD47">
                    <a:tint val="1000"/>
                  </a:srgbClr>
                </a:solidFill>
                <a:effectLst>
                  <a:glow rad="38100">
                    <a:schemeClr val="accent1">
                      <a:alpha val="40000"/>
                    </a:schemeClr>
                  </a:glow>
                </a:effectLst>
              </a:rPr>
              <a:t>①</a:t>
            </a:r>
            <a:endParaRPr lang="en-US" altLang="zh-CN" sz="3600" b="1" cap="none" spc="50" dirty="0">
              <a:ln w="9525" cmpd="sng">
                <a:solidFill>
                  <a:srgbClr val="FF0000"/>
                </a:solidFill>
                <a:prstDash val="solid"/>
              </a:ln>
              <a:solidFill>
                <a:srgbClr val="70AD47">
                  <a:tint val="1000"/>
                </a:srgbClr>
              </a:solidFill>
              <a:effectLst>
                <a:glow rad="38100">
                  <a:schemeClr val="accent1">
                    <a:alpha val="40000"/>
                  </a:schemeClr>
                </a:glow>
              </a:effectLst>
            </a:endParaRPr>
          </a:p>
        </p:txBody>
      </p:sp>
      <p:sp>
        <p:nvSpPr>
          <p:cNvPr id="6" name="矩形 5"/>
          <p:cNvSpPr/>
          <p:nvPr/>
        </p:nvSpPr>
        <p:spPr>
          <a:xfrm>
            <a:off x="3915410" y="3825875"/>
            <a:ext cx="638175" cy="645160"/>
          </a:xfrm>
          <a:prstGeom prst="rect">
            <a:avLst/>
          </a:prstGeom>
          <a:noFill/>
          <a:ln>
            <a:noFill/>
          </a:ln>
        </p:spPr>
        <p:txBody>
          <a:bodyPr wrap="square" lIns="91440" tIns="45720" rIns="91440" bIns="45720">
            <a:spAutoFit/>
          </a:bodyPr>
          <a:lstStyle/>
          <a:p>
            <a:pPr algn="ctr">
              <a:lnSpc>
                <a:spcPct val="100000"/>
              </a:lnSpc>
            </a:pPr>
            <a:r>
              <a:rPr lang="zh-CN" altLang="en-US" sz="3600" b="1" cap="none" spc="50" dirty="0">
                <a:ln w="9525" cmpd="sng">
                  <a:solidFill>
                    <a:srgbClr val="FF0000"/>
                  </a:solidFill>
                  <a:prstDash val="solid"/>
                </a:ln>
                <a:solidFill>
                  <a:srgbClr val="70AD47">
                    <a:tint val="1000"/>
                  </a:srgbClr>
                </a:solidFill>
                <a:effectLst>
                  <a:glow rad="38100">
                    <a:schemeClr val="accent1">
                      <a:alpha val="40000"/>
                    </a:schemeClr>
                  </a:glow>
                </a:effectLst>
              </a:rPr>
              <a:t>②</a:t>
            </a:r>
          </a:p>
        </p:txBody>
      </p:sp>
      <p:sp>
        <p:nvSpPr>
          <p:cNvPr id="8" name="文本框 7"/>
          <p:cNvSpPr txBox="1"/>
          <p:nvPr/>
        </p:nvSpPr>
        <p:spPr>
          <a:xfrm>
            <a:off x="81915" y="704215"/>
            <a:ext cx="11932920" cy="2675255"/>
          </a:xfrm>
          <a:prstGeom prst="rect">
            <a:avLst/>
          </a:prstGeom>
          <a:noFill/>
        </p:spPr>
        <p:txBody>
          <a:bodyPr wrap="square" rtlCol="0" anchor="t">
            <a:spAutoFit/>
          </a:bodyPr>
          <a:lstStyle/>
          <a:p>
            <a:pPr>
              <a:lnSpc>
                <a:spcPct val="120000"/>
              </a:lnSpc>
            </a:pPr>
            <a:r>
              <a:rPr lang="zh-CN" altLang="en-US" sz="2800" dirty="0">
                <a:sym typeface="+mn-ea"/>
              </a:rPr>
              <a:t>3.关于我国建国初期的外交叙述不正确的是（　  ）</a:t>
            </a:r>
            <a:endParaRPr lang="zh-CN" altLang="en-US" sz="2800" dirty="0"/>
          </a:p>
          <a:p>
            <a:pPr>
              <a:lnSpc>
                <a:spcPct val="120000"/>
              </a:lnSpc>
            </a:pPr>
            <a:r>
              <a:rPr lang="zh-CN" altLang="en-US" sz="2800" dirty="0">
                <a:sym typeface="+mn-ea"/>
              </a:rPr>
              <a:t>  A.我国奉行独立自主的和平外交政策</a:t>
            </a:r>
            <a:endParaRPr lang="zh-CN" altLang="en-US" sz="2800" dirty="0"/>
          </a:p>
          <a:p>
            <a:pPr>
              <a:lnSpc>
                <a:spcPct val="120000"/>
              </a:lnSpc>
            </a:pPr>
            <a:r>
              <a:rPr lang="zh-CN" altLang="en-US" sz="2800" dirty="0">
                <a:sym typeface="+mn-ea"/>
              </a:rPr>
              <a:t>  B.与苏联等17国建立了外交关系</a:t>
            </a:r>
            <a:endParaRPr lang="zh-CN" altLang="en-US" sz="2800" dirty="0"/>
          </a:p>
          <a:p>
            <a:pPr>
              <a:lnSpc>
                <a:spcPct val="120000"/>
              </a:lnSpc>
            </a:pPr>
            <a:r>
              <a:rPr lang="zh-CN" altLang="en-US" sz="2800" dirty="0">
                <a:sym typeface="+mn-ea"/>
              </a:rPr>
              <a:t>  C.美国等一些资本主义国家与新中国建立了外交关系</a:t>
            </a:r>
            <a:endParaRPr lang="zh-CN" altLang="en-US" sz="2800" dirty="0"/>
          </a:p>
          <a:p>
            <a:pPr>
              <a:lnSpc>
                <a:spcPct val="120000"/>
              </a:lnSpc>
            </a:pPr>
            <a:r>
              <a:rPr lang="zh-CN" altLang="en-US" sz="2800" dirty="0">
                <a:sym typeface="+mn-ea"/>
              </a:rPr>
              <a:t>  D.1953年，周恩来首次提出和平共处五项基本原则</a:t>
            </a:r>
            <a:endParaRPr lang="zh-CN" altLang="en-US" sz="2800" dirty="0"/>
          </a:p>
        </p:txBody>
      </p:sp>
      <p:sp>
        <p:nvSpPr>
          <p:cNvPr id="9" name="文本框 8"/>
          <p:cNvSpPr txBox="1"/>
          <p:nvPr/>
        </p:nvSpPr>
        <p:spPr>
          <a:xfrm>
            <a:off x="7171055" y="609600"/>
            <a:ext cx="666750" cy="701675"/>
          </a:xfrm>
          <a:prstGeom prst="rect">
            <a:avLst/>
          </a:prstGeom>
          <a:noFill/>
          <a:ln w="9525">
            <a:noFill/>
          </a:ln>
        </p:spPr>
        <p:txBody>
          <a:bodyPr anchor="t">
            <a:spAutoFit/>
          </a:bodyPr>
          <a:lstStyle/>
          <a:p>
            <a:pPr algn="ctr"/>
            <a:r>
              <a:rPr lang="en-US" altLang="zh-CN" sz="4000" dirty="0">
                <a:solidFill>
                  <a:srgbClr val="FF0000"/>
                </a:solidFill>
                <a:latin typeface="Arial" panose="020B0604020202020204" pitchFamily="34" charset="0"/>
                <a:ea typeface="宋体" panose="02010600030101010101" pitchFamily="2" charset="-122"/>
              </a:rPr>
              <a:t>C</a:t>
            </a:r>
          </a:p>
        </p:txBody>
      </p:sp>
      <p:sp>
        <p:nvSpPr>
          <p:cNvPr id="52229" name="MH_SubTitle_4"/>
          <p:cNvSpPr/>
          <p:nvPr/>
        </p:nvSpPr>
        <p:spPr>
          <a:xfrm>
            <a:off x="14605" y="29210"/>
            <a:ext cx="2208213" cy="504825"/>
          </a:xfrm>
          <a:prstGeom prst="rect">
            <a:avLst/>
          </a:prstGeom>
          <a:solidFill>
            <a:srgbClr val="008080"/>
          </a:solidFill>
          <a:ln w="9525">
            <a:noFill/>
          </a:ln>
        </p:spPr>
        <p:txBody>
          <a:bodyPr lIns="0" tIns="0" rIns="0" bIns="0" anchor="ctr"/>
          <a:lstStyle/>
          <a:p>
            <a:pPr algn="ctr"/>
            <a:r>
              <a:rPr lang="zh-CN" altLang="en-US" sz="3200" b="1" dirty="0">
                <a:solidFill>
                  <a:srgbClr val="FFFFFF"/>
                </a:solidFill>
                <a:latin typeface="宋体" panose="02010600030101010101" pitchFamily="2" charset="-122"/>
                <a:ea typeface="宋体" panose="02010600030101010101" pitchFamily="2" charset="-122"/>
              </a:rPr>
              <a:t>随堂训练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80">
                                          <p:stCondLst>
                                            <p:cond delay="0"/>
                                          </p:stCondLst>
                                        </p:cTn>
                                        <p:tgtEl>
                                          <p:spTgt spid="5"/>
                                        </p:tgtEl>
                                      </p:cBhvr>
                                    </p:animEffect>
                                    <p:anim calcmode="lin" valueType="num">
                                      <p:cBhvr>
                                        <p:cTn id="3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6" dur="26">
                                          <p:stCondLst>
                                            <p:cond delay="650"/>
                                          </p:stCondLst>
                                        </p:cTn>
                                        <p:tgtEl>
                                          <p:spTgt spid="5"/>
                                        </p:tgtEl>
                                      </p:cBhvr>
                                      <p:to x="100000" y="60000"/>
                                    </p:animScale>
                                    <p:animScale>
                                      <p:cBhvr>
                                        <p:cTn id="37" dur="166" decel="50000">
                                          <p:stCondLst>
                                            <p:cond delay="676"/>
                                          </p:stCondLst>
                                        </p:cTn>
                                        <p:tgtEl>
                                          <p:spTgt spid="5"/>
                                        </p:tgtEl>
                                      </p:cBhvr>
                                      <p:to x="100000" y="100000"/>
                                    </p:animScale>
                                    <p:animScale>
                                      <p:cBhvr>
                                        <p:cTn id="38" dur="26">
                                          <p:stCondLst>
                                            <p:cond delay="1312"/>
                                          </p:stCondLst>
                                        </p:cTn>
                                        <p:tgtEl>
                                          <p:spTgt spid="5"/>
                                        </p:tgtEl>
                                      </p:cBhvr>
                                      <p:to x="100000" y="80000"/>
                                    </p:animScale>
                                    <p:animScale>
                                      <p:cBhvr>
                                        <p:cTn id="39" dur="166" decel="50000">
                                          <p:stCondLst>
                                            <p:cond delay="1338"/>
                                          </p:stCondLst>
                                        </p:cTn>
                                        <p:tgtEl>
                                          <p:spTgt spid="5"/>
                                        </p:tgtEl>
                                      </p:cBhvr>
                                      <p:to x="100000" y="100000"/>
                                    </p:animScale>
                                    <p:animScale>
                                      <p:cBhvr>
                                        <p:cTn id="40" dur="26">
                                          <p:stCondLst>
                                            <p:cond delay="1642"/>
                                          </p:stCondLst>
                                        </p:cTn>
                                        <p:tgtEl>
                                          <p:spTgt spid="5"/>
                                        </p:tgtEl>
                                      </p:cBhvr>
                                      <p:to x="100000" y="90000"/>
                                    </p:animScale>
                                    <p:animScale>
                                      <p:cBhvr>
                                        <p:cTn id="41" dur="166" decel="50000">
                                          <p:stCondLst>
                                            <p:cond delay="1668"/>
                                          </p:stCondLst>
                                        </p:cTn>
                                        <p:tgtEl>
                                          <p:spTgt spid="5"/>
                                        </p:tgtEl>
                                      </p:cBhvr>
                                      <p:to x="100000" y="100000"/>
                                    </p:animScale>
                                    <p:animScale>
                                      <p:cBhvr>
                                        <p:cTn id="42" dur="26">
                                          <p:stCondLst>
                                            <p:cond delay="1808"/>
                                          </p:stCondLst>
                                        </p:cTn>
                                        <p:tgtEl>
                                          <p:spTgt spid="5"/>
                                        </p:tgtEl>
                                      </p:cBhvr>
                                      <p:to x="100000" y="95000"/>
                                    </p:animScale>
                                    <p:animScale>
                                      <p:cBhvr>
                                        <p:cTn id="43" dur="166" decel="50000">
                                          <p:stCondLst>
                                            <p:cond delay="1834"/>
                                          </p:stCondLst>
                                        </p:cTn>
                                        <p:tgtEl>
                                          <p:spTgt spid="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down)">
                                      <p:cBhvr>
                                        <p:cTn id="48" dur="580">
                                          <p:stCondLst>
                                            <p:cond delay="0"/>
                                          </p:stCondLst>
                                        </p:cTn>
                                        <p:tgtEl>
                                          <p:spTgt spid="6"/>
                                        </p:tgtEl>
                                      </p:cBhvr>
                                    </p:animEffect>
                                    <p:anim calcmode="lin" valueType="num">
                                      <p:cBhvr>
                                        <p:cTn id="49"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4" dur="26">
                                          <p:stCondLst>
                                            <p:cond delay="650"/>
                                          </p:stCondLst>
                                        </p:cTn>
                                        <p:tgtEl>
                                          <p:spTgt spid="6"/>
                                        </p:tgtEl>
                                      </p:cBhvr>
                                      <p:to x="100000" y="60000"/>
                                    </p:animScale>
                                    <p:animScale>
                                      <p:cBhvr>
                                        <p:cTn id="55" dur="166" decel="50000">
                                          <p:stCondLst>
                                            <p:cond delay="676"/>
                                          </p:stCondLst>
                                        </p:cTn>
                                        <p:tgtEl>
                                          <p:spTgt spid="6"/>
                                        </p:tgtEl>
                                      </p:cBhvr>
                                      <p:to x="100000" y="100000"/>
                                    </p:animScale>
                                    <p:animScale>
                                      <p:cBhvr>
                                        <p:cTn id="56" dur="26">
                                          <p:stCondLst>
                                            <p:cond delay="1312"/>
                                          </p:stCondLst>
                                        </p:cTn>
                                        <p:tgtEl>
                                          <p:spTgt spid="6"/>
                                        </p:tgtEl>
                                      </p:cBhvr>
                                      <p:to x="100000" y="80000"/>
                                    </p:animScale>
                                    <p:animScale>
                                      <p:cBhvr>
                                        <p:cTn id="57" dur="166" decel="50000">
                                          <p:stCondLst>
                                            <p:cond delay="1338"/>
                                          </p:stCondLst>
                                        </p:cTn>
                                        <p:tgtEl>
                                          <p:spTgt spid="6"/>
                                        </p:tgtEl>
                                      </p:cBhvr>
                                      <p:to x="100000" y="100000"/>
                                    </p:animScale>
                                    <p:animScale>
                                      <p:cBhvr>
                                        <p:cTn id="58" dur="26">
                                          <p:stCondLst>
                                            <p:cond delay="1642"/>
                                          </p:stCondLst>
                                        </p:cTn>
                                        <p:tgtEl>
                                          <p:spTgt spid="6"/>
                                        </p:tgtEl>
                                      </p:cBhvr>
                                      <p:to x="100000" y="90000"/>
                                    </p:animScale>
                                    <p:animScale>
                                      <p:cBhvr>
                                        <p:cTn id="59" dur="166" decel="50000">
                                          <p:stCondLst>
                                            <p:cond delay="1668"/>
                                          </p:stCondLst>
                                        </p:cTn>
                                        <p:tgtEl>
                                          <p:spTgt spid="6"/>
                                        </p:tgtEl>
                                      </p:cBhvr>
                                      <p:to x="100000" y="100000"/>
                                    </p:animScale>
                                    <p:animScale>
                                      <p:cBhvr>
                                        <p:cTn id="60" dur="26">
                                          <p:stCondLst>
                                            <p:cond delay="1808"/>
                                          </p:stCondLst>
                                        </p:cTn>
                                        <p:tgtEl>
                                          <p:spTgt spid="6"/>
                                        </p:tgtEl>
                                      </p:cBhvr>
                                      <p:to x="100000" y="95000"/>
                                    </p:animScale>
                                    <p:animScale>
                                      <p:cBhvr>
                                        <p:cTn id="61"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11"/>
          <p:cNvSpPr>
            <a:spLocks noGrp="1" noRot="1" noChangeArrowheads="1"/>
          </p:cNvSpPr>
          <p:nvPr/>
        </p:nvSpPr>
        <p:spPr bwMode="auto">
          <a:xfrm>
            <a:off x="130834" y="1493046"/>
            <a:ext cx="11930332" cy="13684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gn="ctr">
              <a:spcBef>
                <a:spcPct val="20000"/>
              </a:spcBef>
              <a:defRPr sz="3200">
                <a:solidFill>
                  <a:schemeClr val="tx1"/>
                </a:solidFill>
                <a:latin typeface="Arial" panose="020B0604020202020204" pitchFamily="34" charset="0"/>
                <a:ea typeface="宋体" panose="02010600030101010101" pitchFamily="2" charset="-122"/>
              </a:defRPr>
            </a:lvl1pPr>
            <a:lvl2pPr algn="ctr">
              <a:spcBef>
                <a:spcPct val="20000"/>
              </a:spcBef>
              <a:defRPr sz="2800">
                <a:solidFill>
                  <a:schemeClr val="tx1"/>
                </a:solidFill>
                <a:latin typeface="Arial" panose="020B0604020202020204" pitchFamily="34" charset="0"/>
                <a:ea typeface="宋体" panose="02010600030101010101" pitchFamily="2" charset="-122"/>
              </a:defRPr>
            </a:lvl2pPr>
            <a:lvl3pPr algn="ctr">
              <a:spcBef>
                <a:spcPct val="20000"/>
              </a:spcBef>
              <a:defRPr sz="2400">
                <a:solidFill>
                  <a:schemeClr val="tx1"/>
                </a:solidFill>
                <a:latin typeface="Arial" panose="020B0604020202020204" pitchFamily="34" charset="0"/>
                <a:ea typeface="宋体" panose="02010600030101010101" pitchFamily="2" charset="-122"/>
              </a:defRPr>
            </a:lvl3pPr>
            <a:lvl4pPr algn="ctr">
              <a:spcBef>
                <a:spcPct val="20000"/>
              </a:spcBef>
              <a:defRPr sz="2000">
                <a:solidFill>
                  <a:schemeClr val="tx1"/>
                </a:solidFill>
                <a:latin typeface="Arial" panose="020B0604020202020204" pitchFamily="34" charset="0"/>
                <a:ea typeface="宋体" panose="02010600030101010101" pitchFamily="2" charset="-122"/>
              </a:defRPr>
            </a:lvl4pPr>
            <a:lvl5pPr algn="ctr">
              <a:spcBef>
                <a:spcPct val="20000"/>
              </a:spcBef>
              <a:defRPr sz="2000">
                <a:solidFill>
                  <a:schemeClr val="tx1"/>
                </a:solidFill>
                <a:latin typeface="Arial" panose="020B0604020202020204" pitchFamily="34" charset="0"/>
                <a:ea typeface="宋体" panose="02010600030101010101" pitchFamily="2" charset="-122"/>
              </a:defRPr>
            </a:lvl5pPr>
            <a:lvl6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6pPr>
            <a:lvl7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7pPr>
            <a:lvl8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8pPr>
            <a:lvl9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9pPr>
          </a:lstStyle>
          <a:p>
            <a:pPr algn="l">
              <a:buFontTx/>
              <a:buNone/>
            </a:pPr>
            <a:r>
              <a:rPr lang="zh-CN" altLang="en-US" sz="2800" b="1" dirty="0">
                <a:latin typeface="宋体" panose="02010600030101010101" pitchFamily="2" charset="-122"/>
              </a:rPr>
              <a:t>    一位美国记者在采访周总理的过程中，无意中看到总理桌子上有一支美国产的派克钢笔。那记者便以带有几分讥讽的口吻问道：“请问总理阁下，你们堂堂的中国人，为什么还要用我们美国产的钢笔呢?”    </a:t>
            </a:r>
            <a:endParaRPr lang="zh-CN" altLang="en-US" sz="2800" b="1" dirty="0">
              <a:solidFill>
                <a:schemeClr val="hlink"/>
              </a:solidFill>
              <a:latin typeface="宋体" panose="02010600030101010101" pitchFamily="2" charset="-122"/>
            </a:endParaRPr>
          </a:p>
        </p:txBody>
      </p:sp>
      <p:sp>
        <p:nvSpPr>
          <p:cNvPr id="7" name="Text Box 12"/>
          <p:cNvSpPr txBox="1">
            <a:spLocks noChangeArrowheads="1"/>
          </p:cNvSpPr>
          <p:nvPr/>
        </p:nvSpPr>
        <p:spPr bwMode="auto">
          <a:xfrm>
            <a:off x="251633" y="4646237"/>
            <a:ext cx="11809533" cy="181588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zh-CN" sz="2800" b="1" dirty="0">
                <a:solidFill>
                  <a:srgbClr val="FF3300"/>
                </a:solidFill>
                <a:latin typeface="华文楷体" panose="02010600040101010101" charset="-122"/>
                <a:ea typeface="华文楷体" panose="02010600040101010101" charset="-122"/>
              </a:rPr>
              <a:t>周总理听后，风趣地说：“谈起这支钢笔，说来话长，这是一位朝鲜朋友的抗美战利品，作为礼物赠送给我的。我无功不受禄，就拒收。朝鲜朋友说，留下做个纪念吧。我觉得有意义，就留下了这支贵国的钢笔。”美国记者一听，顿时哑口无言。         </a:t>
            </a:r>
          </a:p>
        </p:txBody>
      </p:sp>
      <p:sp>
        <p:nvSpPr>
          <p:cNvPr id="8" name="AutoShape 13"/>
          <p:cNvSpPr>
            <a:spLocks noChangeArrowheads="1"/>
          </p:cNvSpPr>
          <p:nvPr/>
        </p:nvSpPr>
        <p:spPr bwMode="auto">
          <a:xfrm>
            <a:off x="6268543" y="3045662"/>
            <a:ext cx="5573646" cy="1177552"/>
          </a:xfrm>
          <a:prstGeom prst="cloudCallout">
            <a:avLst>
              <a:gd name="adj1" fmla="val -43750"/>
              <a:gd name="adj2" fmla="val 70000"/>
            </a:avLst>
          </a:prstGeom>
          <a:solidFill>
            <a:srgbClr val="FFCC99"/>
          </a:solidFill>
          <a:ln w="9525" cap="flat" cmpd="sng">
            <a:solidFill>
              <a:srgbClr val="FFFF00"/>
            </a:solidFill>
            <a:rou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800" b="1" dirty="0"/>
              <a:t>如果是你，你会如何应对？</a:t>
            </a:r>
          </a:p>
        </p:txBody>
      </p:sp>
      <p:sp>
        <p:nvSpPr>
          <p:cNvPr id="9" name="矩形 8"/>
          <p:cNvSpPr/>
          <p:nvPr/>
        </p:nvSpPr>
        <p:spPr>
          <a:xfrm>
            <a:off x="0" y="27581"/>
            <a:ext cx="3015343" cy="769441"/>
          </a:xfrm>
          <a:prstGeom prst="rect">
            <a:avLst/>
          </a:prstGeom>
          <a:noFill/>
        </p:spPr>
        <p:txBody>
          <a:bodyPr wrap="square" lIns="91440" tIns="45720" rIns="91440" bIns="45720">
            <a:spAutoFit/>
          </a:bodyPr>
          <a:lstStyle/>
          <a:p>
            <a:pPr algn="ctr"/>
            <a:r>
              <a:rPr lang="en-US" altLang="zh-CN" sz="4400" b="0" cap="none" spc="0" dirty="0">
                <a:ln w="0"/>
                <a:solidFill>
                  <a:srgbClr val="0000FF"/>
                </a:solidFill>
                <a:effectLst>
                  <a:outerShdw blurRad="38100" dist="25400" dir="5400000" algn="ctr" rotWithShape="0">
                    <a:srgbClr val="6E747A">
                      <a:alpha val="43000"/>
                    </a:srgbClr>
                  </a:outerShdw>
                </a:effectLst>
              </a:rPr>
              <a:t>【</a:t>
            </a:r>
            <a:r>
              <a:rPr lang="zh-CN" altLang="en-US" sz="4400" dirty="0">
                <a:ln w="0"/>
                <a:solidFill>
                  <a:srgbClr val="0000FF"/>
                </a:solidFill>
                <a:effectLst>
                  <a:outerShdw blurRad="38100" dist="25400" dir="5400000" algn="ctr" rotWithShape="0">
                    <a:srgbClr val="6E747A">
                      <a:alpha val="43000"/>
                    </a:srgbClr>
                  </a:outerShdw>
                </a:effectLst>
              </a:rPr>
              <a:t>历史纵横</a:t>
            </a:r>
            <a:r>
              <a:rPr lang="en-US" altLang="zh-CN" sz="4400" b="0" cap="none" spc="0" dirty="0">
                <a:ln w="0"/>
                <a:solidFill>
                  <a:srgbClr val="0000FF"/>
                </a:solidFill>
                <a:effectLst>
                  <a:outerShdw blurRad="38100" dist="25400" dir="5400000" algn="ctr" rotWithShape="0">
                    <a:srgbClr val="6E747A">
                      <a:alpha val="43000"/>
                    </a:srgbClr>
                  </a:outerShdw>
                </a:effectLst>
              </a:rPr>
              <a:t>】</a:t>
            </a:r>
            <a:endParaRPr lang="zh-CN" altLang="en-US" sz="4400" b="0" cap="none" spc="0" dirty="0">
              <a:ln w="0"/>
              <a:solidFill>
                <a:srgbClr val="0000FF"/>
              </a:solidFill>
              <a:effectLst>
                <a:outerShdw blurRad="38100" dist="25400" dir="5400000" algn="ctr" rotWithShape="0">
                  <a:srgbClr val="6E747A">
                    <a:alpha val="43000"/>
                  </a:srgbClr>
                </a:outerShdw>
              </a:effectLst>
            </a:endParaRPr>
          </a:p>
        </p:txBody>
      </p:sp>
      <p:sp>
        <p:nvSpPr>
          <p:cNvPr id="10" name="WordArt 7"/>
          <p:cNvSpPr>
            <a:spLocks noChangeArrowheads="1" noChangeShapeType="1"/>
          </p:cNvSpPr>
          <p:nvPr/>
        </p:nvSpPr>
        <p:spPr bwMode="auto">
          <a:xfrm>
            <a:off x="4685821" y="169238"/>
            <a:ext cx="5321000" cy="1145651"/>
          </a:xfrm>
          <a:prstGeom prst="rect">
            <a:avLst/>
          </a:prstGeom>
        </p:spPr>
        <p:txBody>
          <a:bodyPr wrap="none" fromWordArt="1">
            <a:prstTxWarp prst="textPlain">
              <a:avLst>
                <a:gd name="adj" fmla="val 50000"/>
              </a:avLst>
            </a:prstTxWarp>
          </a:bodyPr>
          <a:lstStyle/>
          <a:p>
            <a:pPr algn="ctr"/>
            <a:r>
              <a:rPr lang="zh-CN" altLang="en-US" sz="3600" b="1" kern="10" dirty="0">
                <a:ln w="12700" cap="flat" cmpd="sng">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5000"/>
                    </a:srgbClr>
                  </a:prstShdw>
                </a:effectLst>
                <a:latin typeface="楷体" panose="02010609060101010101" pitchFamily="49" charset="-122"/>
                <a:ea typeface="楷体" panose="02010609060101010101" pitchFamily="49" charset="-122"/>
              </a:rPr>
              <a:t>睿智的周总理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48259" y="1041400"/>
            <a:ext cx="9074225" cy="4401205"/>
          </a:xfrm>
          <a:prstGeom prst="rect">
            <a:avLst/>
          </a:prstGeom>
        </p:spPr>
        <p:txBody>
          <a:bodyPr wrap="square">
            <a:spAutoFit/>
          </a:bodyPr>
          <a:lstStyle/>
          <a:p>
            <a:r>
              <a:rPr lang="zh-CN" altLang="en-US" sz="4000" b="1" dirty="0" smtClean="0">
                <a:solidFill>
                  <a:srgbClr val="FF0000"/>
                </a:solidFill>
              </a:rPr>
              <a:t>外交政策</a:t>
            </a:r>
            <a:r>
              <a:rPr lang="zh-CN" altLang="en-US" sz="4000" dirty="0" smtClean="0">
                <a:solidFill>
                  <a:srgbClr val="FF0000"/>
                </a:solidFill>
              </a:rPr>
              <a:t>：独</a:t>
            </a:r>
            <a:r>
              <a:rPr lang="zh-CN" altLang="en-US" sz="4000" b="1" dirty="0" smtClean="0">
                <a:solidFill>
                  <a:srgbClr val="FF0000"/>
                </a:solidFill>
              </a:rPr>
              <a:t>立自主的和平外交政策</a:t>
            </a:r>
            <a:r>
              <a:rPr lang="zh-CN" altLang="en-US" sz="4000" dirty="0" smtClean="0">
                <a:solidFill>
                  <a:srgbClr val="FF0000"/>
                </a:solidFill>
              </a:rPr>
              <a:t>。</a:t>
            </a:r>
            <a:endParaRPr lang="en-US" altLang="zh-CN" sz="4000" dirty="0" smtClean="0">
              <a:solidFill>
                <a:srgbClr val="FF0000"/>
              </a:solidFill>
            </a:endParaRPr>
          </a:p>
          <a:p>
            <a:endParaRPr lang="zh-CN" altLang="en-US" sz="4000" dirty="0" smtClean="0">
              <a:solidFill>
                <a:srgbClr val="FF0000"/>
              </a:solidFill>
            </a:endParaRPr>
          </a:p>
          <a:p>
            <a:r>
              <a:rPr lang="zh-CN" altLang="en-US" sz="4000" dirty="0" smtClean="0">
                <a:solidFill>
                  <a:srgbClr val="FF0000"/>
                </a:solidFill>
              </a:rPr>
              <a:t>背景：</a:t>
            </a:r>
            <a:endParaRPr lang="en-US" altLang="zh-CN" sz="4000" dirty="0" smtClean="0">
              <a:solidFill>
                <a:srgbClr val="FF0000"/>
              </a:solidFill>
            </a:endParaRPr>
          </a:p>
          <a:p>
            <a:r>
              <a:rPr lang="zh-CN" altLang="en-US" sz="4000" dirty="0" smtClean="0">
                <a:solidFill>
                  <a:srgbClr val="FF0000"/>
                </a:solidFill>
              </a:rPr>
              <a:t>①</a:t>
            </a:r>
            <a:r>
              <a:rPr lang="en-US" sz="4000" dirty="0" smtClean="0">
                <a:solidFill>
                  <a:srgbClr val="FF0000"/>
                </a:solidFill>
              </a:rPr>
              <a:t>1949</a:t>
            </a:r>
            <a:r>
              <a:rPr lang="zh-CN" altLang="en-US" sz="4000" dirty="0" smtClean="0">
                <a:solidFill>
                  <a:srgbClr val="FF0000"/>
                </a:solidFill>
              </a:rPr>
              <a:t>年，同苏联等</a:t>
            </a:r>
            <a:r>
              <a:rPr lang="en-US" sz="4000" dirty="0" smtClean="0">
                <a:solidFill>
                  <a:srgbClr val="FF0000"/>
                </a:solidFill>
              </a:rPr>
              <a:t>17</a:t>
            </a:r>
            <a:r>
              <a:rPr lang="zh-CN" altLang="en-US" sz="4000" dirty="0" smtClean="0">
                <a:solidFill>
                  <a:srgbClr val="FF0000"/>
                </a:solidFill>
              </a:rPr>
              <a:t>个国家建立了外交关系</a:t>
            </a:r>
          </a:p>
          <a:p>
            <a:r>
              <a:rPr lang="zh-CN" altLang="en-US" sz="4000" dirty="0" smtClean="0">
                <a:solidFill>
                  <a:srgbClr val="FF0000"/>
                </a:solidFill>
              </a:rPr>
              <a:t>②美国等对中国采取敌视态度，实行外交孤立政策，实行封锁和禁运</a:t>
            </a:r>
            <a:endParaRPr lang="zh-CN" altLang="en-US" sz="4000" dirty="0">
              <a:solidFill>
                <a:srgbClr val="FF0000"/>
              </a:solidFill>
            </a:endParaRPr>
          </a:p>
        </p:txBody>
      </p:sp>
      <p:pic>
        <p:nvPicPr>
          <p:cNvPr id="8" name="图片 7"/>
          <p:cNvPicPr>
            <a:picLocks noChangeAspect="1"/>
          </p:cNvPicPr>
          <p:nvPr/>
        </p:nvPicPr>
        <p:blipFill rotWithShape="1">
          <a:blip r:embed="rId2"/>
          <a:srcRect l="22572" r="5986"/>
          <a:stretch>
            <a:fillRect/>
          </a:stretch>
        </p:blipFill>
        <p:spPr>
          <a:xfrm>
            <a:off x="9203719" y="1622557"/>
            <a:ext cx="2831603" cy="2851774"/>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27581"/>
            <a:ext cx="3015343" cy="769441"/>
          </a:xfrm>
          <a:prstGeom prst="rect">
            <a:avLst/>
          </a:prstGeom>
          <a:noFill/>
        </p:spPr>
        <p:txBody>
          <a:bodyPr wrap="square" lIns="91440" tIns="45720" rIns="91440" bIns="45720">
            <a:spAutoFit/>
          </a:bodyPr>
          <a:lstStyle/>
          <a:p>
            <a:pPr algn="ctr"/>
            <a:r>
              <a:rPr lang="en-US" altLang="zh-CN" sz="4400" b="0" cap="none" spc="0" dirty="0">
                <a:ln w="0"/>
                <a:solidFill>
                  <a:srgbClr val="0000FF"/>
                </a:solidFill>
                <a:effectLst>
                  <a:outerShdw blurRad="38100" dist="25400" dir="5400000" algn="ctr" rotWithShape="0">
                    <a:srgbClr val="6E747A">
                      <a:alpha val="43000"/>
                    </a:srgbClr>
                  </a:outerShdw>
                </a:effectLst>
              </a:rPr>
              <a:t>【</a:t>
            </a:r>
            <a:r>
              <a:rPr lang="zh-CN" altLang="en-US" sz="4400" dirty="0">
                <a:ln w="0"/>
                <a:solidFill>
                  <a:srgbClr val="0000FF"/>
                </a:solidFill>
                <a:effectLst>
                  <a:outerShdw blurRad="38100" dist="25400" dir="5400000" algn="ctr" rotWithShape="0">
                    <a:srgbClr val="6E747A">
                      <a:alpha val="43000"/>
                    </a:srgbClr>
                  </a:outerShdw>
                </a:effectLst>
              </a:rPr>
              <a:t>历史纵横</a:t>
            </a:r>
            <a:r>
              <a:rPr lang="en-US" altLang="zh-CN" sz="4400" b="0" cap="none" spc="0" dirty="0">
                <a:ln w="0"/>
                <a:solidFill>
                  <a:srgbClr val="0000FF"/>
                </a:solidFill>
                <a:effectLst>
                  <a:outerShdw blurRad="38100" dist="25400" dir="5400000" algn="ctr" rotWithShape="0">
                    <a:srgbClr val="6E747A">
                      <a:alpha val="43000"/>
                    </a:srgbClr>
                  </a:outerShdw>
                </a:effectLst>
              </a:rPr>
              <a:t>】</a:t>
            </a:r>
            <a:endParaRPr lang="zh-CN" altLang="en-US" sz="4400" b="0" cap="none" spc="0" dirty="0">
              <a:ln w="0"/>
              <a:solidFill>
                <a:srgbClr val="0000FF"/>
              </a:solidFill>
              <a:effectLst>
                <a:outerShdw blurRad="38100" dist="25400" dir="5400000" algn="ctr" rotWithShape="0">
                  <a:srgbClr val="6E747A">
                    <a:alpha val="43000"/>
                  </a:srgbClr>
                </a:outerShdw>
              </a:effectLst>
            </a:endParaRPr>
          </a:p>
        </p:txBody>
      </p:sp>
      <p:sp>
        <p:nvSpPr>
          <p:cNvPr id="5" name="WordArt 7"/>
          <p:cNvSpPr>
            <a:spLocks noChangeArrowheads="1" noChangeShapeType="1"/>
          </p:cNvSpPr>
          <p:nvPr/>
        </p:nvSpPr>
        <p:spPr bwMode="auto">
          <a:xfrm>
            <a:off x="4685821" y="169238"/>
            <a:ext cx="5321000" cy="1145651"/>
          </a:xfrm>
          <a:prstGeom prst="rect">
            <a:avLst/>
          </a:prstGeom>
        </p:spPr>
        <p:txBody>
          <a:bodyPr wrap="none" fromWordArt="1">
            <a:prstTxWarp prst="textPlain">
              <a:avLst>
                <a:gd name="adj" fmla="val 50000"/>
              </a:avLst>
            </a:prstTxWarp>
          </a:bodyPr>
          <a:lstStyle/>
          <a:p>
            <a:pPr algn="ctr"/>
            <a:r>
              <a:rPr lang="zh-CN" altLang="en-US" sz="3600" b="1" kern="10" dirty="0">
                <a:ln w="12700" cap="flat" cmpd="sng">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5000"/>
                    </a:srgbClr>
                  </a:prstShdw>
                </a:effectLst>
                <a:latin typeface="楷体" panose="02010609060101010101" pitchFamily="49" charset="-122"/>
                <a:ea typeface="楷体" panose="02010609060101010101" pitchFamily="49" charset="-122"/>
              </a:rPr>
              <a:t>睿智的周总理</a:t>
            </a:r>
          </a:p>
        </p:txBody>
      </p:sp>
      <p:sp>
        <p:nvSpPr>
          <p:cNvPr id="6" name="Rectangle 11"/>
          <p:cNvSpPr>
            <a:spLocks noGrp="1" noRot="1" noChangeArrowheads="1"/>
          </p:cNvSpPr>
          <p:nvPr/>
        </p:nvSpPr>
        <p:spPr bwMode="auto">
          <a:xfrm>
            <a:off x="130834" y="1516217"/>
            <a:ext cx="11930332" cy="9886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gn="ctr">
              <a:spcBef>
                <a:spcPct val="20000"/>
              </a:spcBef>
              <a:defRPr sz="3200">
                <a:solidFill>
                  <a:schemeClr val="tx1"/>
                </a:solidFill>
                <a:latin typeface="Arial" panose="020B0604020202020204" pitchFamily="34" charset="0"/>
                <a:ea typeface="宋体" panose="02010600030101010101" pitchFamily="2" charset="-122"/>
              </a:defRPr>
            </a:lvl1pPr>
            <a:lvl2pPr algn="ctr">
              <a:spcBef>
                <a:spcPct val="20000"/>
              </a:spcBef>
              <a:defRPr sz="2800">
                <a:solidFill>
                  <a:schemeClr val="tx1"/>
                </a:solidFill>
                <a:latin typeface="Arial" panose="020B0604020202020204" pitchFamily="34" charset="0"/>
                <a:ea typeface="宋体" panose="02010600030101010101" pitchFamily="2" charset="-122"/>
              </a:defRPr>
            </a:lvl2pPr>
            <a:lvl3pPr algn="ctr">
              <a:spcBef>
                <a:spcPct val="20000"/>
              </a:spcBef>
              <a:defRPr sz="2400">
                <a:solidFill>
                  <a:schemeClr val="tx1"/>
                </a:solidFill>
                <a:latin typeface="Arial" panose="020B0604020202020204" pitchFamily="34" charset="0"/>
                <a:ea typeface="宋体" panose="02010600030101010101" pitchFamily="2" charset="-122"/>
              </a:defRPr>
            </a:lvl3pPr>
            <a:lvl4pPr algn="ctr">
              <a:spcBef>
                <a:spcPct val="20000"/>
              </a:spcBef>
              <a:defRPr sz="2000">
                <a:solidFill>
                  <a:schemeClr val="tx1"/>
                </a:solidFill>
                <a:latin typeface="Arial" panose="020B0604020202020204" pitchFamily="34" charset="0"/>
                <a:ea typeface="宋体" panose="02010600030101010101" pitchFamily="2" charset="-122"/>
              </a:defRPr>
            </a:lvl4pPr>
            <a:lvl5pPr algn="ctr">
              <a:spcBef>
                <a:spcPct val="20000"/>
              </a:spcBef>
              <a:defRPr sz="2000">
                <a:solidFill>
                  <a:schemeClr val="tx1"/>
                </a:solidFill>
                <a:latin typeface="Arial" panose="020B0604020202020204" pitchFamily="34" charset="0"/>
                <a:ea typeface="宋体" panose="02010600030101010101" pitchFamily="2" charset="-122"/>
              </a:defRPr>
            </a:lvl5pPr>
            <a:lvl6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6pPr>
            <a:lvl7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7pPr>
            <a:lvl8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8pPr>
            <a:lvl9pPr algn="ctr" fontAlgn="base">
              <a:spcBef>
                <a:spcPct val="20000"/>
              </a:spcBef>
              <a:spcAft>
                <a:spcPct val="0"/>
              </a:spcAft>
              <a:defRPr sz="2000">
                <a:solidFill>
                  <a:schemeClr val="tx1"/>
                </a:solidFill>
                <a:latin typeface="Arial" panose="020B0604020202020204" pitchFamily="34" charset="0"/>
                <a:ea typeface="宋体" panose="02010600030101010101" pitchFamily="2" charset="-122"/>
              </a:defRPr>
            </a:lvl9pPr>
          </a:lstStyle>
          <a:p>
            <a:pPr algn="l">
              <a:buFontTx/>
              <a:buNone/>
            </a:pPr>
            <a:r>
              <a:rPr lang="zh-CN" altLang="en-US" sz="2800" b="1" dirty="0">
                <a:latin typeface="宋体" panose="02010600030101010101" pitchFamily="2" charset="-122"/>
              </a:rPr>
              <a:t>    周总理举行记者招待会，介绍我国建设成就。一个西方记者说：“请问，中国人民银行有多少资金</a:t>
            </a:r>
            <a:r>
              <a:rPr lang="en-US" altLang="zh-CN" sz="2800" b="1" dirty="0">
                <a:latin typeface="宋体" panose="02010600030101010101" pitchFamily="2" charset="-122"/>
              </a:rPr>
              <a:t>?”</a:t>
            </a:r>
            <a:endParaRPr lang="zh-CN" altLang="en-US" sz="2800" b="1" dirty="0">
              <a:solidFill>
                <a:schemeClr val="hlink"/>
              </a:solidFill>
              <a:latin typeface="宋体" panose="02010600030101010101" pitchFamily="2" charset="-122"/>
            </a:endParaRPr>
          </a:p>
        </p:txBody>
      </p:sp>
      <p:sp>
        <p:nvSpPr>
          <p:cNvPr id="7" name="Text Box 12"/>
          <p:cNvSpPr txBox="1">
            <a:spLocks noChangeArrowheads="1"/>
          </p:cNvSpPr>
          <p:nvPr/>
        </p:nvSpPr>
        <p:spPr bwMode="auto">
          <a:xfrm>
            <a:off x="191233" y="4067613"/>
            <a:ext cx="11809533" cy="181588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2800" b="1" dirty="0">
                <a:solidFill>
                  <a:srgbClr val="FF3300"/>
                </a:solidFill>
                <a:latin typeface="华文楷体" panose="02010600040101010101" charset="-122"/>
                <a:ea typeface="华文楷体" panose="02010600040101010101" charset="-122"/>
              </a:rPr>
              <a:t>周恩来委婉地说：“中国人民银行的货币资金嘛？有</a:t>
            </a:r>
            <a:r>
              <a:rPr lang="en-US" altLang="zh-CN" sz="2800" b="1" dirty="0">
                <a:solidFill>
                  <a:srgbClr val="FF3300"/>
                </a:solidFill>
                <a:latin typeface="华文楷体" panose="02010600040101010101" charset="-122"/>
                <a:ea typeface="华文楷体" panose="02010600040101010101" charset="-122"/>
              </a:rPr>
              <a:t>18</a:t>
            </a:r>
            <a:r>
              <a:rPr lang="zh-CN" altLang="en-US" sz="2800" b="1" dirty="0">
                <a:solidFill>
                  <a:srgbClr val="FF3300"/>
                </a:solidFill>
                <a:latin typeface="华文楷体" panose="02010600040101010101" charset="-122"/>
                <a:ea typeface="华文楷体" panose="02010600040101010101" charset="-122"/>
              </a:rPr>
              <a:t>元</a:t>
            </a:r>
            <a:r>
              <a:rPr lang="en-US" altLang="zh-CN" sz="2800" b="1" dirty="0">
                <a:solidFill>
                  <a:srgbClr val="FF3300"/>
                </a:solidFill>
                <a:latin typeface="华文楷体" panose="02010600040101010101" charset="-122"/>
                <a:ea typeface="华文楷体" panose="02010600040101010101" charset="-122"/>
              </a:rPr>
              <a:t>8</a:t>
            </a:r>
            <a:r>
              <a:rPr lang="zh-CN" altLang="en-US" sz="2800" b="1" dirty="0">
                <a:solidFill>
                  <a:srgbClr val="FF3300"/>
                </a:solidFill>
                <a:latin typeface="华文楷体" panose="02010600040101010101" charset="-122"/>
                <a:ea typeface="华文楷体" panose="02010600040101010101" charset="-122"/>
              </a:rPr>
              <a:t>角</a:t>
            </a:r>
            <a:r>
              <a:rPr lang="en-US" altLang="zh-CN" sz="2800" b="1" dirty="0">
                <a:solidFill>
                  <a:srgbClr val="FF3300"/>
                </a:solidFill>
                <a:latin typeface="华文楷体" panose="02010600040101010101" charset="-122"/>
                <a:ea typeface="华文楷体" panose="02010600040101010101" charset="-122"/>
              </a:rPr>
              <a:t>8</a:t>
            </a:r>
            <a:r>
              <a:rPr lang="zh-CN" altLang="en-US" sz="2800" b="1" dirty="0">
                <a:solidFill>
                  <a:srgbClr val="FF3300"/>
                </a:solidFill>
                <a:latin typeface="华文楷体" panose="02010600040101010101" charset="-122"/>
                <a:ea typeface="华文楷体" panose="02010600040101010101" charset="-122"/>
              </a:rPr>
              <a:t>分。”当他看到众人不解的样子，又解释说：“中国人民银行发行的面额为</a:t>
            </a:r>
            <a:r>
              <a:rPr lang="en-US" altLang="zh-CN" sz="2800" b="1" dirty="0">
                <a:solidFill>
                  <a:srgbClr val="FF3300"/>
                </a:solidFill>
                <a:latin typeface="华文楷体" panose="02010600040101010101" charset="-122"/>
                <a:ea typeface="华文楷体" panose="02010600040101010101" charset="-122"/>
              </a:rPr>
              <a:t>10</a:t>
            </a:r>
            <a:r>
              <a:rPr lang="zh-CN" altLang="en-US" sz="2800" b="1" dirty="0">
                <a:solidFill>
                  <a:srgbClr val="FF3300"/>
                </a:solidFill>
                <a:latin typeface="华文楷体" panose="02010600040101010101" charset="-122"/>
                <a:ea typeface="华文楷体" panose="02010600040101010101" charset="-122"/>
              </a:rPr>
              <a:t>元、</a:t>
            </a:r>
            <a:r>
              <a:rPr lang="en-US" altLang="zh-CN" sz="2800" b="1" dirty="0">
                <a:solidFill>
                  <a:srgbClr val="FF3300"/>
                </a:solidFill>
                <a:latin typeface="华文楷体" panose="02010600040101010101" charset="-122"/>
                <a:ea typeface="华文楷体" panose="02010600040101010101" charset="-122"/>
              </a:rPr>
              <a:t>5</a:t>
            </a:r>
            <a:r>
              <a:rPr lang="zh-CN" altLang="en-US" sz="2800" b="1" dirty="0">
                <a:solidFill>
                  <a:srgbClr val="FF3300"/>
                </a:solidFill>
                <a:latin typeface="华文楷体" panose="02010600040101010101" charset="-122"/>
                <a:ea typeface="华文楷体" panose="02010600040101010101" charset="-122"/>
              </a:rPr>
              <a:t>元、</a:t>
            </a:r>
            <a:r>
              <a:rPr lang="en-US" altLang="zh-CN" sz="2800" b="1" dirty="0">
                <a:solidFill>
                  <a:srgbClr val="FF3300"/>
                </a:solidFill>
                <a:latin typeface="华文楷体" panose="02010600040101010101" charset="-122"/>
                <a:ea typeface="华文楷体" panose="02010600040101010101" charset="-122"/>
              </a:rPr>
              <a:t>2</a:t>
            </a:r>
            <a:r>
              <a:rPr lang="zh-CN" altLang="en-US" sz="2800" b="1" dirty="0">
                <a:solidFill>
                  <a:srgbClr val="FF3300"/>
                </a:solidFill>
                <a:latin typeface="华文楷体" panose="02010600040101010101" charset="-122"/>
                <a:ea typeface="华文楷体" panose="02010600040101010101" charset="-122"/>
              </a:rPr>
              <a:t>元、 </a:t>
            </a:r>
            <a:r>
              <a:rPr lang="en-US" altLang="zh-CN" sz="2800" b="1" dirty="0">
                <a:solidFill>
                  <a:srgbClr val="FF3300"/>
                </a:solidFill>
                <a:latin typeface="华文楷体" panose="02010600040101010101" charset="-122"/>
                <a:ea typeface="华文楷体" panose="02010600040101010101" charset="-122"/>
              </a:rPr>
              <a:t>l</a:t>
            </a:r>
            <a:r>
              <a:rPr lang="zh-CN" altLang="en-US" sz="2800" b="1" dirty="0">
                <a:solidFill>
                  <a:srgbClr val="FF3300"/>
                </a:solidFill>
                <a:latin typeface="华文楷体" panose="02010600040101010101" charset="-122"/>
                <a:ea typeface="华文楷体" panose="02010600040101010101" charset="-122"/>
              </a:rPr>
              <a:t>元、</a:t>
            </a:r>
            <a:r>
              <a:rPr lang="en-US" altLang="zh-CN" sz="2800" b="1" dirty="0">
                <a:solidFill>
                  <a:srgbClr val="FF3300"/>
                </a:solidFill>
                <a:latin typeface="华文楷体" panose="02010600040101010101" charset="-122"/>
                <a:ea typeface="华文楷体" panose="02010600040101010101" charset="-122"/>
              </a:rPr>
              <a:t>5</a:t>
            </a:r>
            <a:r>
              <a:rPr lang="zh-CN" altLang="en-US" sz="2800" b="1" dirty="0">
                <a:solidFill>
                  <a:srgbClr val="FF3300"/>
                </a:solidFill>
                <a:latin typeface="华文楷体" panose="02010600040101010101" charset="-122"/>
                <a:ea typeface="华文楷体" panose="02010600040101010101" charset="-122"/>
              </a:rPr>
              <a:t>角、</a:t>
            </a:r>
            <a:r>
              <a:rPr lang="en-US" altLang="zh-CN" sz="2800" b="1" dirty="0">
                <a:solidFill>
                  <a:srgbClr val="FF3300"/>
                </a:solidFill>
                <a:latin typeface="华文楷体" panose="02010600040101010101" charset="-122"/>
                <a:ea typeface="华文楷体" panose="02010600040101010101" charset="-122"/>
              </a:rPr>
              <a:t>2</a:t>
            </a:r>
            <a:r>
              <a:rPr lang="zh-CN" altLang="en-US" sz="2800" b="1" dirty="0">
                <a:solidFill>
                  <a:srgbClr val="FF3300"/>
                </a:solidFill>
                <a:latin typeface="华文楷体" panose="02010600040101010101" charset="-122"/>
                <a:ea typeface="华文楷体" panose="02010600040101010101" charset="-122"/>
              </a:rPr>
              <a:t>角、 </a:t>
            </a:r>
            <a:r>
              <a:rPr lang="en-US" altLang="zh-CN" sz="2800" b="1" dirty="0">
                <a:solidFill>
                  <a:srgbClr val="FF3300"/>
                </a:solidFill>
                <a:latin typeface="华文楷体" panose="02010600040101010101" charset="-122"/>
                <a:ea typeface="华文楷体" panose="02010600040101010101" charset="-122"/>
              </a:rPr>
              <a:t>l</a:t>
            </a:r>
            <a:r>
              <a:rPr lang="zh-CN" altLang="en-US" sz="2800" b="1" dirty="0">
                <a:solidFill>
                  <a:srgbClr val="FF3300"/>
                </a:solidFill>
                <a:latin typeface="华文楷体" panose="02010600040101010101" charset="-122"/>
                <a:ea typeface="华文楷体" panose="02010600040101010101" charset="-122"/>
              </a:rPr>
              <a:t>角、</a:t>
            </a:r>
            <a:r>
              <a:rPr lang="en-US" altLang="zh-CN" sz="2800" b="1" dirty="0">
                <a:solidFill>
                  <a:srgbClr val="FF3300"/>
                </a:solidFill>
                <a:latin typeface="华文楷体" panose="02010600040101010101" charset="-122"/>
                <a:ea typeface="华文楷体" panose="02010600040101010101" charset="-122"/>
              </a:rPr>
              <a:t>5</a:t>
            </a:r>
            <a:r>
              <a:rPr lang="zh-CN" altLang="en-US" sz="2800" b="1" dirty="0">
                <a:solidFill>
                  <a:srgbClr val="FF3300"/>
                </a:solidFill>
                <a:latin typeface="华文楷体" panose="02010600040101010101" charset="-122"/>
                <a:ea typeface="华文楷体" panose="02010600040101010101" charset="-122"/>
              </a:rPr>
              <a:t>分、</a:t>
            </a:r>
            <a:r>
              <a:rPr lang="en-US" altLang="zh-CN" sz="2800" b="1" dirty="0">
                <a:solidFill>
                  <a:srgbClr val="FF3300"/>
                </a:solidFill>
                <a:latin typeface="华文楷体" panose="02010600040101010101" charset="-122"/>
                <a:ea typeface="华文楷体" panose="02010600040101010101" charset="-122"/>
              </a:rPr>
              <a:t>2</a:t>
            </a:r>
            <a:r>
              <a:rPr lang="zh-CN" altLang="en-US" sz="2800" b="1" dirty="0">
                <a:solidFill>
                  <a:srgbClr val="FF3300"/>
                </a:solidFill>
                <a:latin typeface="华文楷体" panose="02010600040101010101" charset="-122"/>
                <a:ea typeface="华文楷体" panose="02010600040101010101" charset="-122"/>
              </a:rPr>
              <a:t>分、</a:t>
            </a:r>
            <a:r>
              <a:rPr lang="en-US" altLang="zh-CN" sz="2800" b="1" dirty="0">
                <a:solidFill>
                  <a:srgbClr val="FF3300"/>
                </a:solidFill>
                <a:latin typeface="华文楷体" panose="02010600040101010101" charset="-122"/>
                <a:ea typeface="华文楷体" panose="02010600040101010101" charset="-122"/>
              </a:rPr>
              <a:t>1</a:t>
            </a:r>
            <a:r>
              <a:rPr lang="zh-CN" altLang="en-US" sz="2800" b="1" dirty="0">
                <a:solidFill>
                  <a:srgbClr val="FF3300"/>
                </a:solidFill>
                <a:latin typeface="华文楷体" panose="02010600040101010101" charset="-122"/>
                <a:ea typeface="华文楷体" panose="02010600040101010101" charset="-122"/>
              </a:rPr>
              <a:t>分共</a:t>
            </a:r>
            <a:r>
              <a:rPr lang="en-US" altLang="zh-CN" sz="2800" b="1" dirty="0">
                <a:solidFill>
                  <a:srgbClr val="FF3300"/>
                </a:solidFill>
                <a:latin typeface="华文楷体" panose="02010600040101010101" charset="-122"/>
                <a:ea typeface="华文楷体" panose="02010600040101010101" charset="-122"/>
              </a:rPr>
              <a:t>10</a:t>
            </a:r>
            <a:r>
              <a:rPr lang="zh-CN" altLang="en-US" sz="2800" b="1" dirty="0">
                <a:solidFill>
                  <a:srgbClr val="FF3300"/>
                </a:solidFill>
                <a:latin typeface="华文楷体" panose="02010600040101010101" charset="-122"/>
                <a:ea typeface="华文楷体" panose="02010600040101010101" charset="-122"/>
              </a:rPr>
              <a:t>种主辅人民币，合计为</a:t>
            </a:r>
            <a:r>
              <a:rPr lang="en-US" altLang="zh-CN" sz="2800" b="1" dirty="0">
                <a:solidFill>
                  <a:srgbClr val="FF3300"/>
                </a:solidFill>
                <a:latin typeface="华文楷体" panose="02010600040101010101" charset="-122"/>
                <a:ea typeface="华文楷体" panose="02010600040101010101" charset="-122"/>
              </a:rPr>
              <a:t>18</a:t>
            </a:r>
            <a:r>
              <a:rPr lang="zh-CN" altLang="en-US" sz="2800" b="1" dirty="0">
                <a:solidFill>
                  <a:srgbClr val="FF3300"/>
                </a:solidFill>
                <a:latin typeface="华文楷体" panose="02010600040101010101" charset="-122"/>
                <a:ea typeface="华文楷体" panose="02010600040101010101" charset="-122"/>
              </a:rPr>
              <a:t>元</a:t>
            </a:r>
            <a:r>
              <a:rPr lang="en-US" altLang="zh-CN" sz="2800" b="1" dirty="0">
                <a:solidFill>
                  <a:srgbClr val="FF3300"/>
                </a:solidFill>
                <a:latin typeface="华文楷体" panose="02010600040101010101" charset="-122"/>
                <a:ea typeface="华文楷体" panose="02010600040101010101" charset="-122"/>
              </a:rPr>
              <a:t>8</a:t>
            </a:r>
            <a:r>
              <a:rPr lang="zh-CN" altLang="en-US" sz="2800" b="1" dirty="0">
                <a:solidFill>
                  <a:srgbClr val="FF3300"/>
                </a:solidFill>
                <a:latin typeface="华文楷体" panose="02010600040101010101" charset="-122"/>
                <a:ea typeface="华文楷体" panose="02010600040101010101" charset="-122"/>
              </a:rPr>
              <a:t>角</a:t>
            </a:r>
            <a:r>
              <a:rPr lang="en-US" altLang="zh-CN" sz="2800" b="1" dirty="0">
                <a:solidFill>
                  <a:srgbClr val="FF3300"/>
                </a:solidFill>
                <a:latin typeface="华文楷体" panose="02010600040101010101" charset="-122"/>
                <a:ea typeface="华文楷体" panose="02010600040101010101" charset="-122"/>
              </a:rPr>
              <a:t>8</a:t>
            </a:r>
            <a:r>
              <a:rPr lang="zh-CN" altLang="en-US" sz="2800" b="1" dirty="0">
                <a:solidFill>
                  <a:srgbClr val="FF3300"/>
                </a:solidFill>
                <a:latin typeface="华文楷体" panose="02010600040101010101" charset="-122"/>
                <a:ea typeface="华文楷体" panose="02010600040101010101" charset="-122"/>
              </a:rPr>
              <a:t>分。”   </a:t>
            </a:r>
          </a:p>
        </p:txBody>
      </p:sp>
      <p:sp>
        <p:nvSpPr>
          <p:cNvPr id="8" name="AutoShape 13"/>
          <p:cNvSpPr>
            <a:spLocks noChangeArrowheads="1"/>
          </p:cNvSpPr>
          <p:nvPr/>
        </p:nvSpPr>
        <p:spPr bwMode="auto">
          <a:xfrm>
            <a:off x="6234038" y="2259211"/>
            <a:ext cx="5573646" cy="1177552"/>
          </a:xfrm>
          <a:prstGeom prst="cloudCallout">
            <a:avLst>
              <a:gd name="adj1" fmla="val -43750"/>
              <a:gd name="adj2" fmla="val 70000"/>
            </a:avLst>
          </a:prstGeom>
          <a:solidFill>
            <a:srgbClr val="FFCC99"/>
          </a:solidFill>
          <a:ln w="9525" cap="flat" cmpd="sng">
            <a:solidFill>
              <a:srgbClr val="FFFF00"/>
            </a:solidFill>
            <a:rou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2800" b="1" dirty="0"/>
              <a:t>如果是你，你会如何应对？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1" name="矩形 1"/>
          <p:cNvSpPr>
            <a:spLocks noChangeArrowheads="1"/>
          </p:cNvSpPr>
          <p:nvPr/>
        </p:nvSpPr>
        <p:spPr bwMode="auto">
          <a:xfrm>
            <a:off x="476250" y="1143000"/>
            <a:ext cx="11334750" cy="5713413"/>
          </a:xfrm>
          <a:prstGeom prst="rect">
            <a:avLst/>
          </a:prstGeom>
          <a:noFill/>
          <a:ln w="9525">
            <a:noFill/>
            <a:miter lim="800000"/>
          </a:ln>
        </p:spPr>
        <p:txBody>
          <a:bodyPr>
            <a:spAutoFit/>
          </a:bodyPr>
          <a:lstStyle/>
          <a:p>
            <a:pPr fontAlgn="base"/>
            <a:r>
              <a:rPr lang="zh-CN" altLang="en-US" sz="2665" strike="noStrike" noProof="1">
                <a:latin typeface="黑体" panose="02010609060101010101" charset="-122"/>
                <a:ea typeface="黑体" panose="02010609060101010101" charset="-122"/>
                <a:cs typeface="+mn-cs"/>
              </a:rPr>
              <a:t>     </a:t>
            </a:r>
            <a:r>
              <a:rPr lang="zh-CN" altLang="en-US" sz="2665" b="1" strike="noStrike" noProof="1">
                <a:solidFill>
                  <a:srgbClr val="0000FF"/>
                </a:solidFill>
                <a:latin typeface="黑体" panose="02010609060101010101" charset="-122"/>
                <a:ea typeface="黑体" panose="02010609060101010101" charset="-122"/>
                <a:cs typeface="+mn-cs"/>
              </a:rPr>
              <a:t>世界和平与国家实力是分不开的。不运用国家实力，任何外交政策目标</a:t>
            </a:r>
            <a:r>
              <a:rPr lang="en-US" altLang="zh-CN" sz="2665" b="1" strike="noStrike" noProof="1">
                <a:solidFill>
                  <a:srgbClr val="0000FF"/>
                </a:solidFill>
                <a:latin typeface="黑体" panose="02010609060101010101" charset="-122"/>
                <a:ea typeface="黑体" panose="02010609060101010101" charset="-122"/>
                <a:cs typeface="+mn-cs"/>
              </a:rPr>
              <a:t>……</a:t>
            </a:r>
            <a:r>
              <a:rPr lang="zh-CN" altLang="en-US" sz="2665" b="1" strike="noStrike" noProof="1">
                <a:solidFill>
                  <a:srgbClr val="0000FF"/>
                </a:solidFill>
                <a:latin typeface="黑体" panose="02010609060101010101" charset="-122"/>
                <a:ea typeface="黑体" panose="02010609060101010101" charset="-122"/>
                <a:cs typeface="+mn-cs"/>
              </a:rPr>
              <a:t>都无法实现</a:t>
            </a:r>
            <a:r>
              <a:rPr lang="zh-CN" altLang="en-US" sz="2665" b="1" strike="noStrike" noProof="1" smtClean="0">
                <a:solidFill>
                  <a:srgbClr val="0000FF"/>
                </a:solidFill>
                <a:latin typeface="黑体" panose="02010609060101010101" charset="-122"/>
                <a:ea typeface="黑体" panose="02010609060101010101" charset="-122"/>
                <a:cs typeface="+mn-cs"/>
              </a:rPr>
              <a:t>。</a:t>
            </a:r>
            <a:r>
              <a:rPr lang="en-US" altLang="zh-CN" sz="2665" b="1" strike="noStrike" noProof="1" smtClean="0">
                <a:solidFill>
                  <a:srgbClr val="0000FF"/>
                </a:solidFill>
                <a:latin typeface="黑体" panose="02010609060101010101" charset="-122"/>
                <a:ea typeface="黑体" panose="02010609060101010101" charset="-122"/>
                <a:cs typeface="+mn-cs"/>
              </a:rPr>
              <a:t>——</a:t>
            </a:r>
            <a:r>
              <a:rPr lang="zh-CN" altLang="en-US" sz="2665" b="1" strike="noStrike" noProof="1">
                <a:solidFill>
                  <a:srgbClr val="0000FF"/>
                </a:solidFill>
                <a:latin typeface="黑体" panose="02010609060101010101" charset="-122"/>
                <a:ea typeface="黑体" panose="02010609060101010101" charset="-122"/>
                <a:cs typeface="+mn-cs"/>
              </a:rPr>
              <a:t>美 尼克松：</a:t>
            </a:r>
            <a:r>
              <a:rPr lang="en-US" altLang="zh-CN" sz="2665" b="1" strike="noStrike" noProof="1">
                <a:solidFill>
                  <a:srgbClr val="0000FF"/>
                </a:solidFill>
                <a:latin typeface="黑体" panose="02010609060101010101" charset="-122"/>
                <a:ea typeface="黑体" panose="02010609060101010101" charset="-122"/>
                <a:cs typeface="+mn-cs"/>
              </a:rPr>
              <a:t>《1999</a:t>
            </a:r>
            <a:r>
              <a:rPr lang="zh-CN" altLang="en-US" sz="2665" b="1" strike="noStrike" noProof="1">
                <a:solidFill>
                  <a:srgbClr val="0000FF"/>
                </a:solidFill>
                <a:latin typeface="黑体" panose="02010609060101010101" charset="-122"/>
                <a:ea typeface="黑体" panose="02010609060101010101" charset="-122"/>
                <a:cs typeface="+mn-cs"/>
              </a:rPr>
              <a:t>年，不战而胜</a:t>
            </a:r>
            <a:r>
              <a:rPr lang="en-US" altLang="zh-CN" sz="2665" b="1" strike="noStrike" noProof="1">
                <a:solidFill>
                  <a:srgbClr val="0000FF"/>
                </a:solidFill>
                <a:latin typeface="黑体" panose="02010609060101010101" charset="-122"/>
                <a:ea typeface="黑体" panose="02010609060101010101" charset="-122"/>
                <a:cs typeface="+mn-cs"/>
              </a:rPr>
              <a:t>》</a:t>
            </a:r>
            <a:endParaRPr lang="en-US" altLang="zh-CN" sz="2665" b="1" strike="noStrike" noProof="1">
              <a:solidFill>
                <a:srgbClr val="0000FF"/>
              </a:solidFill>
              <a:latin typeface="黑体" panose="02010609060101010101" charset="-122"/>
              <a:ea typeface="黑体" panose="02010609060101010101" charset="-122"/>
            </a:endParaRPr>
          </a:p>
          <a:p>
            <a:pPr fontAlgn="base"/>
            <a:r>
              <a:rPr lang="zh-CN" altLang="en-US" sz="2665" b="1" strike="noStrike" noProof="1">
                <a:latin typeface="黑体" panose="02010609060101010101" charset="-122"/>
                <a:ea typeface="黑体" panose="02010609060101010101" charset="-122"/>
                <a:cs typeface="+mn-cs"/>
              </a:rPr>
              <a:t>    </a:t>
            </a:r>
            <a:endParaRPr lang="en-US" altLang="zh-CN" sz="2665" b="1" strike="noStrike" noProof="1">
              <a:latin typeface="黑体" panose="02010609060101010101" charset="-122"/>
              <a:ea typeface="黑体" panose="02010609060101010101" charset="-122"/>
            </a:endParaRPr>
          </a:p>
          <a:p>
            <a:pPr fontAlgn="base"/>
            <a:r>
              <a:rPr lang="en-US" altLang="zh-CN" sz="2665" b="1" strike="noStrike" noProof="1">
                <a:latin typeface="黑体" panose="02010609060101010101" charset="-122"/>
                <a:ea typeface="黑体" panose="02010609060101010101" charset="-122"/>
                <a:cs typeface="+mn-cs"/>
              </a:rPr>
              <a:t>    </a:t>
            </a:r>
            <a:r>
              <a:rPr lang="zh-CN" altLang="en-US" sz="2665" b="1" strike="noStrike" noProof="1">
                <a:latin typeface="黑体" panose="02010609060101010101" charset="-122"/>
                <a:ea typeface="黑体" panose="02010609060101010101" charset="-122"/>
                <a:cs typeface="+mn-cs"/>
              </a:rPr>
              <a:t>名副其实的国家是没有朋友的，有的只是利益</a:t>
            </a:r>
            <a:r>
              <a:rPr lang="zh-CN" altLang="en-US" sz="2665" b="1" strike="noStrike" noProof="1" smtClean="0">
                <a:latin typeface="黑体" panose="02010609060101010101" charset="-122"/>
                <a:ea typeface="黑体" panose="02010609060101010101" charset="-122"/>
                <a:cs typeface="+mn-cs"/>
              </a:rPr>
              <a:t>。</a:t>
            </a:r>
            <a:endParaRPr lang="en-US" altLang="zh-CN" sz="2665" b="1" strike="noStrike" noProof="1" smtClean="0">
              <a:latin typeface="黑体" panose="02010609060101010101" charset="-122"/>
              <a:ea typeface="黑体" panose="02010609060101010101" charset="-122"/>
            </a:endParaRPr>
          </a:p>
          <a:p>
            <a:pPr fontAlgn="base"/>
            <a:r>
              <a:rPr lang="en-US" altLang="zh-CN" sz="2665" b="1" strike="noStrike" noProof="1">
                <a:latin typeface="黑体" panose="02010609060101010101" charset="-122"/>
                <a:ea typeface="黑体" panose="02010609060101010101" charset="-122"/>
                <a:cs typeface="+mn-cs"/>
              </a:rPr>
              <a:t> </a:t>
            </a:r>
            <a:r>
              <a:rPr lang="en-US" altLang="zh-CN" sz="2665" b="1" strike="noStrike" noProof="1" smtClean="0">
                <a:latin typeface="黑体" panose="02010609060101010101" charset="-122"/>
                <a:ea typeface="黑体" panose="02010609060101010101" charset="-122"/>
                <a:cs typeface="+mn-cs"/>
              </a:rPr>
              <a:t>                           ——</a:t>
            </a:r>
            <a:r>
              <a:rPr lang="zh-CN" altLang="en-US" sz="2665" b="1" strike="noStrike" noProof="1">
                <a:latin typeface="黑体" panose="02010609060101010101" charset="-122"/>
                <a:ea typeface="黑体" panose="02010609060101010101" charset="-122"/>
                <a:cs typeface="+mn-cs"/>
              </a:rPr>
              <a:t>法 戴高乐：</a:t>
            </a:r>
            <a:r>
              <a:rPr lang="en-US" altLang="zh-CN" sz="2665" b="1" strike="noStrike" noProof="1">
                <a:latin typeface="黑体" panose="02010609060101010101" charset="-122"/>
                <a:ea typeface="黑体" panose="02010609060101010101" charset="-122"/>
                <a:cs typeface="+mn-cs"/>
              </a:rPr>
              <a:t>《</a:t>
            </a:r>
            <a:r>
              <a:rPr lang="zh-CN" altLang="en-US" sz="2665" b="1" strike="noStrike" noProof="1">
                <a:latin typeface="黑体" panose="02010609060101010101" charset="-122"/>
                <a:ea typeface="黑体" panose="02010609060101010101" charset="-122"/>
                <a:cs typeface="+mn-cs"/>
              </a:rPr>
              <a:t>纽约时报杂志</a:t>
            </a:r>
            <a:r>
              <a:rPr lang="en-US" altLang="zh-CN" sz="2665" b="1" strike="noStrike" noProof="1">
                <a:latin typeface="黑体" panose="02010609060101010101" charset="-122"/>
                <a:ea typeface="黑体" panose="02010609060101010101" charset="-122"/>
                <a:cs typeface="+mn-cs"/>
              </a:rPr>
              <a:t>》</a:t>
            </a:r>
            <a:endParaRPr lang="en-US" altLang="zh-CN" sz="2665" b="1" strike="noStrike" noProof="1">
              <a:latin typeface="黑体" panose="02010609060101010101" charset="-122"/>
              <a:ea typeface="黑体" panose="02010609060101010101" charset="-122"/>
            </a:endParaRPr>
          </a:p>
          <a:p>
            <a:pPr fontAlgn="base"/>
            <a:r>
              <a:rPr lang="zh-CN" altLang="en-US" sz="2665" b="1" strike="noStrike" noProof="1">
                <a:latin typeface="黑体" panose="02010609060101010101" charset="-122"/>
                <a:ea typeface="黑体" panose="02010609060101010101" charset="-122"/>
                <a:cs typeface="+mn-cs"/>
              </a:rPr>
              <a:t>    </a:t>
            </a:r>
            <a:endParaRPr lang="en-US" altLang="zh-CN" sz="2665" b="1" strike="noStrike" noProof="1">
              <a:latin typeface="黑体" panose="02010609060101010101" charset="-122"/>
              <a:ea typeface="黑体" panose="02010609060101010101" charset="-122"/>
            </a:endParaRPr>
          </a:p>
          <a:p>
            <a:pPr fontAlgn="base"/>
            <a:r>
              <a:rPr lang="en-US" altLang="zh-CN" sz="2665" b="1" strike="noStrike" noProof="1">
                <a:solidFill>
                  <a:srgbClr val="0000FF"/>
                </a:solidFill>
                <a:latin typeface="黑体" panose="02010609060101010101" charset="-122"/>
                <a:ea typeface="黑体" panose="02010609060101010101" charset="-122"/>
                <a:cs typeface="+mn-cs"/>
              </a:rPr>
              <a:t>    </a:t>
            </a:r>
            <a:r>
              <a:rPr lang="zh-CN" altLang="en-US" sz="2665" b="1" strike="noStrike" noProof="1">
                <a:solidFill>
                  <a:srgbClr val="0000FF"/>
                </a:solidFill>
                <a:latin typeface="黑体" panose="02010609060101010101" charset="-122"/>
                <a:ea typeface="黑体" panose="02010609060101010101" charset="-122"/>
                <a:cs typeface="+mn-cs"/>
              </a:rPr>
              <a:t>外交政策必须以一个国家的历史和地理背景为基础。换句话说，我们是从自己所居住的地方去观察世界的</a:t>
            </a:r>
            <a:r>
              <a:rPr lang="zh-CN" altLang="en-US" sz="2665" b="1" strike="noStrike" noProof="1" smtClean="0">
                <a:solidFill>
                  <a:srgbClr val="0000FF"/>
                </a:solidFill>
                <a:latin typeface="黑体" panose="02010609060101010101" charset="-122"/>
                <a:ea typeface="黑体" panose="02010609060101010101" charset="-122"/>
                <a:cs typeface="+mn-cs"/>
              </a:rPr>
              <a:t>。</a:t>
            </a:r>
            <a:r>
              <a:rPr lang="en-US" altLang="zh-CN" sz="2665" b="1" strike="noStrike" noProof="1">
                <a:solidFill>
                  <a:srgbClr val="0000FF"/>
                </a:solidFill>
                <a:latin typeface="黑体" panose="02010609060101010101" charset="-122"/>
                <a:ea typeface="黑体" panose="02010609060101010101" charset="-122"/>
                <a:cs typeface="+mn-cs"/>
              </a:rPr>
              <a:t> </a:t>
            </a:r>
            <a:r>
              <a:rPr lang="en-US" altLang="zh-CN" sz="2665" b="1" strike="noStrike" noProof="1" smtClean="0">
                <a:solidFill>
                  <a:srgbClr val="0000FF"/>
                </a:solidFill>
                <a:latin typeface="黑体" panose="02010609060101010101" charset="-122"/>
                <a:ea typeface="黑体" panose="02010609060101010101" charset="-122"/>
                <a:cs typeface="+mn-cs"/>
              </a:rPr>
              <a:t>     ——</a:t>
            </a:r>
            <a:r>
              <a:rPr lang="zh-CN" altLang="en-US" sz="2665" b="1" strike="noStrike" noProof="1">
                <a:solidFill>
                  <a:srgbClr val="0000FF"/>
                </a:solidFill>
                <a:latin typeface="黑体" panose="02010609060101010101" charset="-122"/>
                <a:ea typeface="黑体" panose="02010609060101010101" charset="-122"/>
                <a:cs typeface="+mn-cs"/>
              </a:rPr>
              <a:t>印</a:t>
            </a:r>
            <a:r>
              <a:rPr lang="en-US" altLang="zh-CN" sz="2665" b="1" strike="noStrike" noProof="1">
                <a:solidFill>
                  <a:srgbClr val="0000FF"/>
                </a:solidFill>
                <a:latin typeface="黑体" panose="02010609060101010101" charset="-122"/>
                <a:ea typeface="黑体" panose="02010609060101010101" charset="-122"/>
                <a:cs typeface="+mn-cs"/>
              </a:rPr>
              <a:t>·</a:t>
            </a:r>
            <a:r>
              <a:rPr lang="zh-CN" altLang="en-US" sz="2665" b="1" strike="noStrike" noProof="1">
                <a:solidFill>
                  <a:srgbClr val="0000FF"/>
                </a:solidFill>
                <a:latin typeface="黑体" panose="02010609060101010101" charset="-122"/>
                <a:ea typeface="黑体" panose="02010609060101010101" charset="-122"/>
                <a:cs typeface="+mn-cs"/>
              </a:rPr>
              <a:t>甘地：</a:t>
            </a:r>
            <a:r>
              <a:rPr lang="en-US" altLang="zh-CN" sz="2665" b="1" strike="noStrike" noProof="1">
                <a:solidFill>
                  <a:srgbClr val="0000FF"/>
                </a:solidFill>
                <a:latin typeface="黑体" panose="02010609060101010101" charset="-122"/>
                <a:ea typeface="黑体" panose="02010609060101010101" charset="-122"/>
                <a:cs typeface="+mn-cs"/>
              </a:rPr>
              <a:t>《</a:t>
            </a:r>
            <a:r>
              <a:rPr lang="zh-CN" altLang="en-US" sz="2665" b="1" strike="noStrike" noProof="1">
                <a:solidFill>
                  <a:srgbClr val="0000FF"/>
                </a:solidFill>
                <a:latin typeface="黑体" panose="02010609060101010101" charset="-122"/>
                <a:ea typeface="黑体" panose="02010609060101010101" charset="-122"/>
                <a:cs typeface="+mn-cs"/>
              </a:rPr>
              <a:t>自述</a:t>
            </a:r>
            <a:r>
              <a:rPr lang="en-US" altLang="zh-CN" sz="2665" b="1" strike="noStrike" noProof="1">
                <a:solidFill>
                  <a:srgbClr val="0000FF"/>
                </a:solidFill>
                <a:latin typeface="黑体" panose="02010609060101010101" charset="-122"/>
                <a:ea typeface="黑体" panose="02010609060101010101" charset="-122"/>
                <a:cs typeface="+mn-cs"/>
              </a:rPr>
              <a:t>》</a:t>
            </a:r>
            <a:endParaRPr lang="en-US" altLang="zh-CN" sz="2665" b="1" strike="noStrike" noProof="1">
              <a:solidFill>
                <a:srgbClr val="0000FF"/>
              </a:solidFill>
              <a:latin typeface="黑体" panose="02010609060101010101" charset="-122"/>
              <a:ea typeface="黑体" panose="02010609060101010101" charset="-122"/>
            </a:endParaRPr>
          </a:p>
          <a:p>
            <a:pPr fontAlgn="base"/>
            <a:r>
              <a:rPr lang="zh-CN" altLang="en-US" sz="2665" b="1" strike="noStrike" noProof="1">
                <a:latin typeface="黑体" panose="02010609060101010101" charset="-122"/>
                <a:ea typeface="黑体" panose="02010609060101010101" charset="-122"/>
                <a:cs typeface="+mn-cs"/>
              </a:rPr>
              <a:t>     </a:t>
            </a:r>
            <a:endParaRPr lang="en-US" altLang="zh-CN" sz="2665" b="1" strike="noStrike" noProof="1">
              <a:latin typeface="黑体" panose="02010609060101010101" charset="-122"/>
              <a:ea typeface="黑体" panose="02010609060101010101" charset="-122"/>
            </a:endParaRPr>
          </a:p>
          <a:p>
            <a:pPr eaLnBrk="0" fontAlgn="base" latinLnBrk="1"/>
            <a:r>
              <a:rPr lang="en-US" altLang="zh-CN" sz="2665" b="1" strike="noStrike" noProof="1">
                <a:latin typeface="黑体" panose="02010609060101010101" charset="-122"/>
                <a:ea typeface="黑体" panose="02010609060101010101" charset="-122"/>
                <a:cs typeface="+mn-cs"/>
              </a:rPr>
              <a:t>    </a:t>
            </a:r>
            <a:r>
              <a:rPr lang="zh-CN" altLang="en-US" sz="2665" b="1" strike="noStrike" noProof="1">
                <a:latin typeface="黑体" panose="02010609060101010101" charset="-122"/>
                <a:ea typeface="黑体" panose="02010609060101010101" charset="-122"/>
                <a:cs typeface="+mn-cs"/>
              </a:rPr>
              <a:t>在考虑国际问题的时候，不陷于眼前或过去的仇怨，思索即将到来的新世界的性质，这是一个真正伟大的标志</a:t>
            </a:r>
            <a:r>
              <a:rPr lang="zh-CN" altLang="en-US" sz="2665" b="1" strike="noStrike" noProof="1" smtClean="0">
                <a:latin typeface="黑体" panose="02010609060101010101" charset="-122"/>
                <a:ea typeface="黑体" panose="02010609060101010101" charset="-122"/>
                <a:cs typeface="+mn-cs"/>
              </a:rPr>
              <a:t>。   </a:t>
            </a:r>
            <a:r>
              <a:rPr lang="en-US" altLang="zh-CN" sz="2665" b="1" strike="noStrike" noProof="1" smtClean="0">
                <a:latin typeface="黑体" panose="02010609060101010101" charset="-122"/>
                <a:ea typeface="黑体" panose="02010609060101010101" charset="-122"/>
                <a:cs typeface="+mn-cs"/>
              </a:rPr>
              <a:t>——</a:t>
            </a:r>
            <a:r>
              <a:rPr lang="zh-CN" altLang="en-US" sz="2665" b="1" strike="noStrike" noProof="1">
                <a:latin typeface="黑体" panose="02010609060101010101" charset="-122"/>
                <a:ea typeface="黑体" panose="02010609060101010101" charset="-122"/>
                <a:cs typeface="+mn-cs"/>
              </a:rPr>
              <a:t>美 尼克松：</a:t>
            </a:r>
            <a:r>
              <a:rPr lang="en-US" altLang="zh-CN" sz="2665" b="1" strike="noStrike" noProof="1">
                <a:latin typeface="黑体" panose="02010609060101010101" charset="-122"/>
                <a:ea typeface="黑体" panose="02010609060101010101" charset="-122"/>
                <a:cs typeface="+mn-cs"/>
              </a:rPr>
              <a:t>《</a:t>
            </a:r>
            <a:r>
              <a:rPr lang="zh-CN" altLang="en-US" sz="2665" b="1" strike="noStrike" noProof="1">
                <a:latin typeface="黑体" panose="02010609060101010101" charset="-122"/>
                <a:ea typeface="黑体" panose="02010609060101010101" charset="-122"/>
                <a:cs typeface="+mn-cs"/>
              </a:rPr>
              <a:t>领导人</a:t>
            </a:r>
            <a:r>
              <a:rPr lang="en-US" altLang="zh-CN" sz="2665" b="1" strike="noStrike" noProof="1">
                <a:latin typeface="黑体" panose="02010609060101010101" charset="-122"/>
                <a:ea typeface="黑体" panose="02010609060101010101" charset="-122"/>
                <a:cs typeface="+mn-cs"/>
              </a:rPr>
              <a:t>》</a:t>
            </a:r>
            <a:endParaRPr lang="en-US" altLang="zh-CN" sz="3735" b="1" strike="noStrike" noProof="1">
              <a:latin typeface="黑体" panose="02010609060101010101" charset="-122"/>
              <a:ea typeface="黑体" panose="02010609060101010101" charset="-122"/>
            </a:endParaRPr>
          </a:p>
          <a:p>
            <a:pPr fontAlgn="base"/>
            <a:endParaRPr lang="en-US" altLang="zh-CN" sz="2400" strike="noStrike" noProof="1"/>
          </a:p>
          <a:p>
            <a:pPr fontAlgn="base"/>
            <a:endParaRPr lang="en-US" altLang="zh-CN" sz="2400" strike="noStrike" noProof="1"/>
          </a:p>
          <a:p>
            <a:pPr fontAlgn="base"/>
            <a:endParaRPr lang="en-US" altLang="zh-CN" sz="2400" strike="noStrike" noProof="1"/>
          </a:p>
        </p:txBody>
      </p:sp>
      <p:sp>
        <p:nvSpPr>
          <p:cNvPr id="4" name="矩形 3"/>
          <p:cNvSpPr/>
          <p:nvPr/>
        </p:nvSpPr>
        <p:spPr>
          <a:xfrm>
            <a:off x="1038359" y="71413"/>
            <a:ext cx="9974580" cy="1076325"/>
          </a:xfrm>
          <a:prstGeom prst="rect">
            <a:avLst/>
          </a:prstGeom>
          <a:noFill/>
        </p:spPr>
        <p:txBody>
          <a:bodyPr wrap="none">
            <a:spAutoFit/>
          </a:bodyPr>
          <a:lstStyle/>
          <a:p>
            <a:pPr algn="ctr" fontAlgn="base">
              <a:defRPr/>
            </a:pPr>
            <a:r>
              <a:rPr lang="zh-CN" altLang="en-US" sz="64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cs typeface="+mn-cs"/>
              </a:rPr>
              <a:t>从名言看影响外交政策因素</a:t>
            </a:r>
            <a:endParaRPr lang="zh-CN" altLang="en-US" sz="6400" b="1" strike="noStrike" cap="all" noProof="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黑体" panose="02010609060101010101" charset="-122"/>
              <a:ea typeface="黑体" panose="02010609060101010101" charset="-122"/>
            </a:endParaRPr>
          </a:p>
        </p:txBody>
      </p:sp>
      <p:sp>
        <p:nvSpPr>
          <p:cNvPr id="5" name="TextBox 4"/>
          <p:cNvSpPr txBox="1"/>
          <p:nvPr/>
        </p:nvSpPr>
        <p:spPr>
          <a:xfrm>
            <a:off x="8382000" y="1500188"/>
            <a:ext cx="2571750" cy="74771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fontAlgn="base"/>
            <a:r>
              <a:rPr lang="zh-CN" altLang="en-US" sz="4265" b="1" strike="noStrike" noProof="1" smtClean="0">
                <a:latin typeface="黑体" panose="02010609060101010101" charset="-122"/>
                <a:ea typeface="黑体" panose="02010609060101010101" charset="-122"/>
              </a:rPr>
              <a:t>综合国力</a:t>
            </a:r>
            <a:endParaRPr lang="zh-CN" altLang="en-US" sz="4265" b="1" strike="noStrike" noProof="1">
              <a:latin typeface="黑体" panose="02010609060101010101" charset="-122"/>
              <a:ea typeface="黑体" panose="02010609060101010101" charset="-122"/>
            </a:endParaRPr>
          </a:p>
        </p:txBody>
      </p:sp>
      <p:sp>
        <p:nvSpPr>
          <p:cNvPr id="6" name="TextBox 5"/>
          <p:cNvSpPr txBox="1"/>
          <p:nvPr/>
        </p:nvSpPr>
        <p:spPr>
          <a:xfrm>
            <a:off x="8382000" y="2714625"/>
            <a:ext cx="2571750" cy="74771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fontAlgn="base"/>
            <a:r>
              <a:rPr lang="zh-CN" altLang="en-US" sz="4265" b="1" strike="noStrike" noProof="1" smtClean="0">
                <a:latin typeface="黑体" panose="02010609060101010101" charset="-122"/>
                <a:ea typeface="黑体" panose="02010609060101010101" charset="-122"/>
              </a:rPr>
              <a:t>国家利益</a:t>
            </a:r>
            <a:endParaRPr lang="zh-CN" altLang="en-US" sz="4265" b="1" strike="noStrike" noProof="1">
              <a:latin typeface="黑体" panose="02010609060101010101" charset="-122"/>
              <a:ea typeface="黑体" panose="02010609060101010101" charset="-122"/>
            </a:endParaRPr>
          </a:p>
        </p:txBody>
      </p:sp>
      <p:sp>
        <p:nvSpPr>
          <p:cNvPr id="8" name="TextBox 7"/>
          <p:cNvSpPr txBox="1"/>
          <p:nvPr/>
        </p:nvSpPr>
        <p:spPr>
          <a:xfrm>
            <a:off x="8382000" y="3905250"/>
            <a:ext cx="2571750" cy="74771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fontAlgn="base"/>
            <a:r>
              <a:rPr lang="zh-CN" altLang="en-US" sz="4265" b="1" strike="noStrike" noProof="1" smtClean="0">
                <a:latin typeface="黑体" panose="02010609060101010101" charset="-122"/>
                <a:ea typeface="黑体" panose="02010609060101010101" charset="-122"/>
              </a:rPr>
              <a:t>国际环境</a:t>
            </a:r>
            <a:endParaRPr lang="zh-CN" altLang="en-US" sz="4265" b="1" strike="noStrike" noProof="1">
              <a:latin typeface="黑体" panose="02010609060101010101" charset="-122"/>
              <a:ea typeface="黑体" panose="02010609060101010101" charset="-122"/>
            </a:endParaRPr>
          </a:p>
        </p:txBody>
      </p:sp>
      <p:sp>
        <p:nvSpPr>
          <p:cNvPr id="9" name="TextBox 8"/>
          <p:cNvSpPr txBox="1"/>
          <p:nvPr/>
        </p:nvSpPr>
        <p:spPr>
          <a:xfrm>
            <a:off x="8382000" y="5334000"/>
            <a:ext cx="2571750" cy="747713"/>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fontAlgn="base"/>
            <a:r>
              <a:rPr lang="zh-CN" altLang="en-US" sz="4265" b="1" strike="noStrike" noProof="1" smtClean="0">
                <a:latin typeface="黑体" panose="02010609060101010101" charset="-122"/>
                <a:ea typeface="黑体" panose="02010609060101010101" charset="-122"/>
              </a:rPr>
              <a:t>国家性质</a:t>
            </a:r>
            <a:endParaRPr lang="zh-CN" altLang="en-US" sz="4265" b="1" strike="noStrike" noProof="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bldLvl="0" animBg="1"/>
      <p:bldP spid="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BEBA8EAE-BF5A-486C-A8C5-ECC9F3942E4B}">
                <a14:imgProps xmlns="" xmlns:a14="http://schemas.microsoft.com/office/drawing/2010/main">
                  <a14:imgLayer r:embed="rId4">
                    <a14:imgEffect>
                      <a14:colorTemperature colorTemp="6125"/>
                    </a14:imgEffect>
                    <a14:imgEffect>
                      <a14:saturation sat="120000"/>
                    </a14:imgEffect>
                    <a14:imgEffect>
                      <a14:sharpenSoften amount="24000"/>
                    </a14:imgEffect>
                  </a14:imgLayer>
                </a14:imgProps>
              </a:ext>
              <a:ext uri="{28A0092B-C50C-407E-A947-70E740481C1C}">
                <a14:useLocalDpi xmlns="" xmlns:a14="http://schemas.microsoft.com/office/drawing/2010/main" val="0"/>
              </a:ext>
            </a:extLst>
          </a:blip>
          <a:stretch>
            <a:fillRect/>
          </a:stretch>
        </p:blipFill>
        <p:spPr>
          <a:xfrm>
            <a:off x="-635" y="20320"/>
            <a:ext cx="12192000" cy="6816725"/>
          </a:xfrm>
          <a:prstGeom prst="rect">
            <a:avLst/>
          </a:prstGeom>
        </p:spPr>
      </p:pic>
      <p:graphicFrame>
        <p:nvGraphicFramePr>
          <p:cNvPr id="7" name="对象 94213"/>
          <p:cNvGraphicFramePr>
            <a:graphicFrameLocks noChangeAspect="1"/>
          </p:cNvGraphicFramePr>
          <p:nvPr/>
        </p:nvGraphicFramePr>
        <p:xfrm>
          <a:off x="-682" y="864208"/>
          <a:ext cx="11801320" cy="4351337"/>
        </p:xfrm>
        <a:graphic>
          <a:graphicData uri="http://schemas.openxmlformats.org/presentationml/2006/ole">
            <p:oleObj spid="_x0000_s1045" r:id="rId5" imgW="5991320" imgH="2161984" progId="">
              <p:embed/>
            </p:oleObj>
          </a:graphicData>
        </a:graphic>
      </p:graphicFrame>
      <p:sp>
        <p:nvSpPr>
          <p:cNvPr id="9" name="矩形 8"/>
          <p:cNvSpPr/>
          <p:nvPr/>
        </p:nvSpPr>
        <p:spPr bwMode="auto">
          <a:xfrm>
            <a:off x="6994829" y="4716424"/>
            <a:ext cx="5036617" cy="521970"/>
          </a:xfrm>
          <a:prstGeom prst="rect">
            <a:avLst/>
          </a:prstGeom>
          <a:noFill/>
          <a:ln w="9525">
            <a:noFill/>
          </a:ln>
        </p:spPr>
        <p:txBody>
          <a:bodyPr anchor="ctr">
            <a:spAutoFit/>
          </a:bodyPr>
          <a:lstStyle/>
          <a:p>
            <a:pPr algn="r" fontAlgn="base">
              <a:spcBef>
                <a:spcPct val="0"/>
              </a:spcBef>
              <a:spcAft>
                <a:spcPct val="0"/>
              </a:spcAft>
              <a:buFont typeface="Arial" panose="020B0604020202020204" pitchFamily="34" charset="0"/>
              <a:buNone/>
            </a:pPr>
            <a:r>
              <a:rPr lang="en-US" altLang="zh-CN" noProof="1">
                <a:ea typeface="楷体_GB2312" panose="02010609030101010101" pitchFamily="49" charset="-122"/>
                <a:cs typeface="+mn-ea"/>
              </a:rPr>
              <a:t>   </a:t>
            </a:r>
            <a:r>
              <a:rPr lang="en-US" altLang="zh-CN" sz="2800" b="1" noProof="1">
                <a:effectLst>
                  <a:outerShdw blurRad="38100" dist="38100" dir="2700000">
                    <a:srgbClr val="FFFFFF"/>
                  </a:outerShdw>
                </a:effectLst>
                <a:ea typeface="楷体_GB2312" panose="02010609030101010101" pitchFamily="49" charset="-122"/>
                <a:cs typeface="+mn-ea"/>
              </a:rPr>
              <a:t>——</a:t>
            </a:r>
            <a:r>
              <a:rPr lang="zh-CN" altLang="en-US" sz="2800" b="1" noProof="1">
                <a:effectLst>
                  <a:outerShdw blurRad="38100" dist="38100" dir="2700000">
                    <a:srgbClr val="FFFFFF"/>
                  </a:outerShdw>
                </a:effectLst>
                <a:ea typeface="楷体_GB2312" panose="02010609030101010101" pitchFamily="49" charset="-122"/>
                <a:cs typeface="+mn-ea"/>
              </a:rPr>
              <a:t>据中国外交部网站</a:t>
            </a:r>
            <a:endParaRPr lang="zh-CN" altLang="en-US" b="1" noProof="1">
              <a:effectLst>
                <a:outerShdw blurRad="38100" dist="38100" dir="2700000">
                  <a:srgbClr val="FFFFFF"/>
                </a:outerShdw>
              </a:effectLst>
              <a:ea typeface="楷体_GB2312" panose="02010609030101010101" pitchFamily="49" charset="-122"/>
              <a:cs typeface="Arial" panose="020B0604020202020204" pitchFamily="34" charset="0"/>
            </a:endParaRPr>
          </a:p>
        </p:txBody>
      </p:sp>
      <p:sp>
        <p:nvSpPr>
          <p:cNvPr id="10" name="矩形: 圆角 9"/>
          <p:cNvSpPr/>
          <p:nvPr/>
        </p:nvSpPr>
        <p:spPr>
          <a:xfrm>
            <a:off x="935183" y="2146300"/>
            <a:ext cx="482320" cy="1932330"/>
          </a:xfrm>
          <a:prstGeom prst="roundRect">
            <a:avLst/>
          </a:prstGeom>
          <a:solidFill>
            <a:schemeClr val="accent2">
              <a:alpha val="5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1" name="文本框 10"/>
          <p:cNvSpPr txBox="1"/>
          <p:nvPr/>
        </p:nvSpPr>
        <p:spPr>
          <a:xfrm>
            <a:off x="125835" y="163627"/>
            <a:ext cx="7066200" cy="707886"/>
          </a:xfrm>
          <a:prstGeom prst="rect">
            <a:avLst/>
          </a:prstGeom>
          <a:noFill/>
        </p:spPr>
        <p:txBody>
          <a:bodyPr wrap="square" rtlCol="0">
            <a:spAutoFit/>
          </a:bodyPr>
          <a:lstStyle/>
          <a:p>
            <a:r>
              <a:rPr lang="zh-CN" altLang="en-US" sz="4000" b="1" dirty="0">
                <a:solidFill>
                  <a:schemeClr val="bg1"/>
                </a:solidFill>
                <a:latin typeface="方正粗黑宋简体" panose="02000000000000000000" pitchFamily="2" charset="-122"/>
                <a:ea typeface="方正粗黑宋简体" panose="02000000000000000000" pitchFamily="2" charset="-122"/>
              </a:rPr>
              <a:t>一、</a:t>
            </a:r>
            <a:r>
              <a:rPr lang="zh-CN" altLang="en-US" sz="4000" b="1" dirty="0">
                <a:solidFill>
                  <a:srgbClr val="FF0000"/>
                </a:solidFill>
                <a:latin typeface="方正粗黑宋简体" panose="02000000000000000000" pitchFamily="2" charset="-122"/>
                <a:ea typeface="方正粗黑宋简体" panose="02000000000000000000" pitchFamily="2" charset="-122"/>
              </a:rPr>
              <a:t>和</a:t>
            </a:r>
            <a:r>
              <a:rPr lang="zh-CN" altLang="en-US" sz="4000" b="1" dirty="0">
                <a:solidFill>
                  <a:schemeClr val="bg1"/>
                </a:solidFill>
                <a:latin typeface="方正粗黑宋简体" panose="02000000000000000000" pitchFamily="2" charset="-122"/>
                <a:ea typeface="方正粗黑宋简体" panose="02000000000000000000" pitchFamily="2" charset="-122"/>
              </a:rPr>
              <a:t>平自主立根基</a:t>
            </a:r>
          </a:p>
        </p:txBody>
      </p:sp>
      <p:sp>
        <p:nvSpPr>
          <p:cNvPr id="13" name="矩形 12"/>
          <p:cNvSpPr/>
          <p:nvPr/>
        </p:nvSpPr>
        <p:spPr>
          <a:xfrm>
            <a:off x="404062" y="5037640"/>
            <a:ext cx="11383481" cy="1198880"/>
          </a:xfrm>
          <a:prstGeom prst="rect">
            <a:avLst/>
          </a:prstGeom>
        </p:spPr>
        <p:txBody>
          <a:bodyPr wrap="square">
            <a:spAutoFit/>
          </a:bodyPr>
          <a:lstStyle/>
          <a:p>
            <a:r>
              <a:rPr kumimoji="1" lang="zh-CN" altLang="en-US" sz="2400" b="1" dirty="0">
                <a:solidFill>
                  <a:srgbClr val="0000CC"/>
                </a:solidFill>
                <a:effectLst>
                  <a:outerShdw blurRad="38100" dist="38100" dir="2700000" algn="tl">
                    <a:srgbClr val="C0C0C0"/>
                  </a:outerShdw>
                </a:effectLst>
                <a:latin typeface="幼圆" panose="02010509060101010101" pitchFamily="49" charset="-122"/>
                <a:ea typeface="幼圆" panose="02010509060101010101" pitchFamily="49" charset="-122"/>
              </a:rPr>
              <a:t>     新中国成立初期，展开积极的外交活动，遵循“</a:t>
            </a:r>
            <a:r>
              <a:rPr kumimoji="1" lang="zh-CN" altLang="en-US" sz="2400" b="1" dirty="0">
                <a:solidFill>
                  <a:srgbClr val="FF0000"/>
                </a:solidFill>
                <a:effectLst>
                  <a:outerShdw blurRad="38100" dist="38100" dir="2700000" algn="tl">
                    <a:srgbClr val="C0C0C0"/>
                  </a:outerShdw>
                </a:effectLst>
                <a:latin typeface="幼圆" panose="02010509060101010101" pitchFamily="49" charset="-122"/>
                <a:ea typeface="幼圆" panose="02010509060101010101" pitchFamily="49" charset="-122"/>
              </a:rPr>
              <a:t>一边倒</a:t>
            </a:r>
            <a:r>
              <a:rPr kumimoji="1" lang="zh-CN" altLang="en-US" sz="2400" b="1" dirty="0">
                <a:solidFill>
                  <a:srgbClr val="0000CC"/>
                </a:solidFill>
                <a:effectLst>
                  <a:outerShdw blurRad="38100" dist="38100" dir="2700000" algn="tl">
                    <a:srgbClr val="C0C0C0"/>
                  </a:outerShdw>
                </a:effectLst>
                <a:latin typeface="幼圆" panose="02010509060101010101" pitchFamily="49" charset="-122"/>
                <a:ea typeface="幼圆" panose="02010509060101010101" pitchFamily="49" charset="-122"/>
              </a:rPr>
              <a:t>”的外交政策，倒向社会主义阵营，积极、主动地发展与苏联、东欧等社会主义国家的关系。建国的第一年，我国就取得了重大的外交成就，同苏联等</a:t>
            </a:r>
            <a:r>
              <a:rPr kumimoji="1" lang="en-US" altLang="zh-CN" sz="2400" b="1" dirty="0">
                <a:solidFill>
                  <a:srgbClr val="FF0000"/>
                </a:solidFill>
                <a:effectLst>
                  <a:outerShdw blurRad="38100" dist="38100" dir="2700000" algn="tl">
                    <a:srgbClr val="C0C0C0"/>
                  </a:outerShdw>
                </a:effectLst>
                <a:latin typeface="幼圆" panose="02010509060101010101" pitchFamily="49" charset="-122"/>
                <a:ea typeface="幼圆" panose="02010509060101010101" pitchFamily="49" charset="-122"/>
              </a:rPr>
              <a:t>17</a:t>
            </a:r>
            <a:r>
              <a:rPr kumimoji="1" lang="zh-CN" altLang="en-US" sz="2400" b="1" dirty="0">
                <a:solidFill>
                  <a:srgbClr val="FF0000"/>
                </a:solidFill>
                <a:effectLst>
                  <a:outerShdw blurRad="38100" dist="38100" dir="2700000" algn="tl">
                    <a:srgbClr val="C0C0C0"/>
                  </a:outerShdw>
                </a:effectLst>
                <a:latin typeface="幼圆" panose="02010509060101010101" pitchFamily="49" charset="-122"/>
                <a:ea typeface="幼圆" panose="02010509060101010101" pitchFamily="49" charset="-122"/>
              </a:rPr>
              <a:t>个</a:t>
            </a:r>
            <a:r>
              <a:rPr kumimoji="1" lang="zh-CN" altLang="en-US" sz="2400" b="1" dirty="0">
                <a:solidFill>
                  <a:srgbClr val="0000CC"/>
                </a:solidFill>
                <a:effectLst>
                  <a:outerShdw blurRad="38100" dist="38100" dir="2700000" algn="tl">
                    <a:srgbClr val="C0C0C0"/>
                  </a:outerShdw>
                </a:effectLst>
                <a:latin typeface="幼圆" panose="02010509060101010101" pitchFamily="49" charset="-122"/>
                <a:ea typeface="幼圆" panose="02010509060101010101" pitchFamily="49" charset="-122"/>
              </a:rPr>
              <a:t>国家建立了外交关系。 </a:t>
            </a:r>
            <a:endParaRPr lang="zh-CN" alt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Grp="1" noChangeAspect="1" noChangeArrowheads="1"/>
          </p:cNvPicPr>
          <p:nvPr/>
        </p:nvPicPr>
        <p:blipFill>
          <a:blip r:embed="rId2">
            <a:extLst>
              <a:ext uri="{28A0092B-C50C-407E-A947-70E740481C1C}">
                <a14:useLocalDpi xmlns="" xmlns:a14="http://schemas.microsoft.com/office/drawing/2010/main" val="0"/>
              </a:ext>
            </a:extLst>
          </a:blip>
          <a:srcRect b="50826"/>
          <a:stretch>
            <a:fillRect/>
          </a:stretch>
        </p:blipFill>
        <p:spPr bwMode="auto">
          <a:xfrm>
            <a:off x="7074535" y="3211270"/>
            <a:ext cx="5117465" cy="3493135"/>
          </a:xfrm>
          <a:prstGeom prst="rect">
            <a:avLst/>
          </a:prstGeom>
          <a:noFill/>
          <a:effectLst>
            <a:outerShdw dist="107763" dir="8100000" algn="ctr" rotWithShape="0">
              <a:srgbClr val="CC0000">
                <a:alpha val="50000"/>
              </a:srgbClr>
            </a:outerShdw>
          </a:effectLst>
          <a:extLst>
            <a:ext uri="{909E8E84-426E-40DD-AFC4-6F175D3DCCD1}">
              <a14:hiddenFill xmlns="" xmlns:a14="http://schemas.microsoft.com/office/drawing/2010/main">
                <a:solidFill>
                  <a:srgbClr val="FFFFFF"/>
                </a:solidFill>
              </a14:hiddenFill>
            </a:ext>
          </a:extLst>
        </p:spPr>
      </p:pic>
      <p:sp>
        <p:nvSpPr>
          <p:cNvPr id="11" name="TextBox 57"/>
          <p:cNvSpPr txBox="1">
            <a:spLocks noChangeArrowheads="1"/>
          </p:cNvSpPr>
          <p:nvPr/>
        </p:nvSpPr>
        <p:spPr bwMode="auto">
          <a:xfrm>
            <a:off x="0" y="659504"/>
            <a:ext cx="9874885" cy="2062103"/>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3200" b="1" dirty="0" smtClean="0"/>
              <a:t>和平共处五项原则</a:t>
            </a:r>
          </a:p>
          <a:p>
            <a:r>
              <a:rPr lang="zh-CN" altLang="en-US" sz="3200" b="1" dirty="0" smtClean="0"/>
              <a:t>①提出：</a:t>
            </a:r>
            <a:r>
              <a:rPr lang="en-US" sz="3200" b="1" dirty="0" smtClean="0"/>
              <a:t>1953</a:t>
            </a:r>
            <a:r>
              <a:rPr lang="zh-CN" altLang="en-US" sz="3200" b="1" dirty="0" smtClean="0"/>
              <a:t>年，周恩来与印度谈判时，首次提出。</a:t>
            </a:r>
            <a:r>
              <a:rPr lang="en-US" sz="3200" b="1" dirty="0" smtClean="0"/>
              <a:t>  </a:t>
            </a:r>
            <a:endParaRPr lang="zh-CN" altLang="en-US" sz="3200" b="1" dirty="0" smtClean="0"/>
          </a:p>
          <a:p>
            <a:r>
              <a:rPr lang="zh-CN" altLang="en-US" sz="3200" b="1" dirty="0" smtClean="0"/>
              <a:t>②内容：互相尊重领土主权和领土完整、互不侵犯、互不干涉内政、平等互利、和平共处。</a:t>
            </a:r>
            <a:endParaRPr lang="zh-CN" altLang="en-US" sz="3200" b="1" dirty="0"/>
          </a:p>
        </p:txBody>
      </p:sp>
      <p:pic>
        <p:nvPicPr>
          <p:cNvPr id="12" name="Picture 6" descr="图中红线为中国国境线，绿线为印度军事占领线，即“麦克马洪线”。"/>
          <p:cNvPicPr>
            <a:picLocks noChangeAspect="1" noChangeArrowheads="1"/>
          </p:cNvPicPr>
          <p:nvPr/>
        </p:nvPicPr>
        <p:blipFill>
          <a:blip r:embed="rId3">
            <a:lum bright="-12000" contrast="18000"/>
            <a:extLst>
              <a:ext uri="{28A0092B-C50C-407E-A947-70E740481C1C}">
                <a14:useLocalDpi xmlns="" xmlns:a14="http://schemas.microsoft.com/office/drawing/2010/main" val="0"/>
              </a:ext>
            </a:extLst>
          </a:blip>
          <a:srcRect/>
          <a:stretch>
            <a:fillRect/>
          </a:stretch>
        </p:blipFill>
        <p:spPr bwMode="auto">
          <a:xfrm>
            <a:off x="163382" y="3137760"/>
            <a:ext cx="5457825" cy="3493135"/>
          </a:xfrm>
          <a:prstGeom prst="rect">
            <a:avLst/>
          </a:prstGeom>
          <a:noFill/>
          <a:ln w="9525">
            <a:solidFill>
              <a:schemeClr val="tx1"/>
            </a:solidFill>
            <a:miter lim="800000"/>
            <a:headEnd/>
            <a:tailEnd/>
          </a:ln>
          <a:effectLst>
            <a:outerShdw dist="107763" dir="2700000" algn="ctr" rotWithShape="0">
              <a:srgbClr val="CC0000">
                <a:alpha val="50000"/>
              </a:srgbClr>
            </a:outerShdw>
          </a:effectLst>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5" presetClass="entr" presetSubtype="10" fill="hold" nodeType="withEffect">
                                  <p:stCondLst>
                                    <p:cond delay="0"/>
                                  </p:stCondLst>
                                  <p:childTnLst>
                                    <p:set>
                                      <p:cBhvr>
                                        <p:cTn id="9" dur="500" fill="hold">
                                          <p:stCondLst>
                                            <p:cond delay="0"/>
                                          </p:stCondLst>
                                        </p:cTn>
                                        <p:tgtEl>
                                          <p:spTgt spid="10"/>
                                        </p:tgtEl>
                                        <p:attrNameLst>
                                          <p:attrName>style.visibility</p:attrName>
                                        </p:attrNameLst>
                                      </p:cBhvr>
                                      <p:to>
                                        <p:strVal val="visible"/>
                                      </p:to>
                                    </p:set>
                                    <p:animEffect transition="in" filter="checkerboard(across)">
                                      <p:cBhvr>
                                        <p:cTn id="10" dur="500"/>
                                        <p:tgtEl>
                                          <p:spTgt spid="10"/>
                                        </p:tgtEl>
                                      </p:cBhvr>
                                    </p:animEffec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Box 50"/>
          <p:cNvSpPr txBox="1">
            <a:spLocks noChangeArrowheads="1"/>
          </p:cNvSpPr>
          <p:nvPr/>
        </p:nvSpPr>
        <p:spPr bwMode="auto">
          <a:xfrm>
            <a:off x="290830" y="1962150"/>
            <a:ext cx="4101465" cy="4290695"/>
          </a:xfrm>
          <a:prstGeom prst="rect">
            <a:avLst/>
          </a:prstGeom>
          <a:solidFill>
            <a:schemeClr val="bg1"/>
          </a:solidFill>
          <a:ln>
            <a:noFill/>
          </a:ln>
          <a:effectLst>
            <a:outerShdw dist="107763" dir="8100000" algn="ctr" rotWithShape="0">
              <a:srgbClr val="CC0000">
                <a:alpha val="5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05000"/>
              </a:lnSpc>
            </a:pPr>
            <a:r>
              <a:rPr lang="en-US" altLang="zh-CN" sz="3200" b="1">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1954</a:t>
            </a:r>
            <a:r>
              <a:rPr lang="zh-CN" altLang="en-US" sz="3600" b="1">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年</a:t>
            </a:r>
            <a:r>
              <a:rPr lang="zh-CN" altLang="en-US" sz="3200" b="1">
                <a:effectLst>
                  <a:outerShdw blurRad="38100" dist="38100" dir="2700000" algn="tl">
                    <a:srgbClr val="C0C0C0"/>
                  </a:outerShdw>
                </a:effectLst>
                <a:latin typeface="仿宋" panose="02010609060101010101" pitchFamily="49" charset="-122"/>
                <a:ea typeface="仿宋" panose="02010609060101010101" pitchFamily="49" charset="-122"/>
              </a:rPr>
              <a:t>，周恩来访问</a:t>
            </a:r>
            <a:r>
              <a:rPr lang="zh-CN" altLang="en-US" sz="3200" b="1" u="sng">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印度</a:t>
            </a:r>
            <a:r>
              <a:rPr lang="zh-CN" altLang="en-US" sz="3200">
                <a:effectLst>
                  <a:outerShdw blurRad="38100" dist="38100" dir="2700000" algn="tl">
                    <a:srgbClr val="C0C0C0"/>
                  </a:outerShdw>
                </a:effectLst>
                <a:latin typeface="仿宋" panose="02010609060101010101" pitchFamily="49" charset="-122"/>
                <a:ea typeface="仿宋" panose="02010609060101010101" pitchFamily="49" charset="-122"/>
              </a:rPr>
              <a:t>和</a:t>
            </a:r>
            <a:r>
              <a:rPr lang="zh-CN" altLang="en-US" sz="3200" b="1" u="sng">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缅甸</a:t>
            </a:r>
            <a:r>
              <a:rPr lang="zh-CN" altLang="en-US" sz="3200">
                <a:effectLst>
                  <a:outerShdw blurRad="38100" dist="38100" dir="2700000" algn="tl">
                    <a:srgbClr val="C0C0C0"/>
                  </a:outerShdw>
                </a:effectLst>
                <a:latin typeface="仿宋" panose="02010609060101010101" pitchFamily="49" charset="-122"/>
                <a:ea typeface="仿宋" panose="02010609060101010101" pitchFamily="49" charset="-122"/>
              </a:rPr>
              <a:t>，分别与印度总理</a:t>
            </a:r>
            <a:r>
              <a:rPr lang="zh-CN" altLang="en-US" sz="3200" b="1" u="sng">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尼赫鲁</a:t>
            </a:r>
            <a:r>
              <a:rPr lang="zh-CN" altLang="en-US" sz="3200">
                <a:effectLst>
                  <a:outerShdw blurRad="38100" dist="38100" dir="2700000" algn="tl">
                    <a:srgbClr val="C0C0C0"/>
                  </a:outerShdw>
                </a:effectLst>
                <a:latin typeface="仿宋" panose="02010609060101010101" pitchFamily="49" charset="-122"/>
                <a:ea typeface="仿宋" panose="02010609060101010101" pitchFamily="49" charset="-122"/>
              </a:rPr>
              <a:t>、缅甸总理</a:t>
            </a:r>
            <a:r>
              <a:rPr lang="zh-CN" altLang="en-US" sz="3200" b="1" u="sng">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吴努</a:t>
            </a:r>
            <a:r>
              <a:rPr lang="zh-CN" altLang="en-US" sz="3200">
                <a:effectLst>
                  <a:outerShdw blurRad="38100" dist="38100" dir="2700000" algn="tl">
                    <a:srgbClr val="C0C0C0"/>
                  </a:outerShdw>
                </a:effectLst>
                <a:latin typeface="仿宋" panose="02010609060101010101" pitchFamily="49" charset="-122"/>
                <a:ea typeface="仿宋" panose="02010609060101010101" pitchFamily="49" charset="-122"/>
              </a:rPr>
              <a:t>发表联合声明，双方一致同意以</a:t>
            </a:r>
            <a:r>
              <a:rPr lang="en-US" altLang="zh-CN" sz="3200" b="1">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和平共处五项原则</a:t>
            </a:r>
            <a:r>
              <a:rPr lang="zh-CN" altLang="en-US" sz="3200">
                <a:effectLst>
                  <a:outerShdw blurRad="38100" dist="38100" dir="2700000" algn="tl">
                    <a:srgbClr val="C0C0C0"/>
                  </a:outerShdw>
                </a:effectLst>
                <a:latin typeface="仿宋" panose="02010609060101010101" pitchFamily="49" charset="-122"/>
                <a:ea typeface="仿宋" panose="02010609060101010101" pitchFamily="49" charset="-122"/>
              </a:rPr>
              <a:t>作为指导中印、中缅两国关系的基本原则。</a:t>
            </a:r>
            <a:endParaRPr lang="zh-CN" altLang="en-US" sz="3200" b="1">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10" name="Group 61"/>
          <p:cNvGrpSpPr/>
          <p:nvPr/>
        </p:nvGrpSpPr>
        <p:grpSpPr bwMode="auto">
          <a:xfrm>
            <a:off x="8355330" y="1249680"/>
            <a:ext cx="2807970" cy="5243195"/>
            <a:chOff x="5307" y="1089"/>
            <a:chExt cx="1769" cy="3361"/>
          </a:xfrm>
        </p:grpSpPr>
        <p:grpSp>
          <p:nvGrpSpPr>
            <p:cNvPr id="19" name="Group 47"/>
            <p:cNvGrpSpPr/>
            <p:nvPr/>
          </p:nvGrpSpPr>
          <p:grpSpPr bwMode="auto">
            <a:xfrm>
              <a:off x="5307" y="2994"/>
              <a:ext cx="1724" cy="1456"/>
              <a:chOff x="5307" y="2994"/>
              <a:chExt cx="1724" cy="1456"/>
            </a:xfrm>
          </p:grpSpPr>
          <p:pic>
            <p:nvPicPr>
              <p:cNvPr id="23" name="图片 40" descr="1.jpg"/>
              <p:cNvPicPr>
                <a:picLocks noChangeAspect="1" noChangeArrowheads="1"/>
              </p:cNvPicPr>
              <p:nvPr/>
            </p:nvPicPr>
            <p:blipFill>
              <a:blip r:embed="rId2">
                <a:clrChange>
                  <a:clrFrom>
                    <a:srgbClr val="FFFFFF"/>
                  </a:clrFrom>
                  <a:clrTo>
                    <a:srgbClr val="FFFFFF">
                      <a:alpha val="0"/>
                    </a:srgbClr>
                  </a:clrTo>
                </a:clrChange>
                <a:lum bright="-12000" contrast="12000"/>
                <a:extLst>
                  <a:ext uri="{28A0092B-C50C-407E-A947-70E740481C1C}">
                    <a14:useLocalDpi xmlns="" xmlns:a14="http://schemas.microsoft.com/office/drawing/2010/main" val="0"/>
                  </a:ext>
                </a:extLst>
              </a:blip>
              <a:srcRect/>
              <a:stretch>
                <a:fillRect/>
              </a:stretch>
            </p:blipFill>
            <p:spPr bwMode="auto">
              <a:xfrm>
                <a:off x="5307" y="2994"/>
                <a:ext cx="1724" cy="10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4" name="矩形 41"/>
              <p:cNvSpPr>
                <a:spLocks noChangeArrowheads="1"/>
              </p:cNvSpPr>
              <p:nvPr/>
            </p:nvSpPr>
            <p:spPr bwMode="auto">
              <a:xfrm>
                <a:off x="5429" y="4021"/>
                <a:ext cx="1530" cy="4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lnSpc>
                    <a:spcPct val="105000"/>
                  </a:lnSpc>
                </a:pPr>
                <a:r>
                  <a:rPr lang="zh-CN" altLang="en-US" sz="1800" b="1">
                    <a:solidFill>
                      <a:srgbClr val="0000CC"/>
                    </a:solidFill>
                    <a:effectLst>
                      <a:outerShdw blurRad="38100" dist="38100" dir="2700000" algn="tl">
                        <a:srgbClr val="C0C0C0"/>
                      </a:outerShdw>
                    </a:effectLst>
                    <a:latin typeface="仿宋" panose="02010609060101010101" pitchFamily="49" charset="-122"/>
                    <a:ea typeface="仿宋" panose="02010609060101010101" pitchFamily="49" charset="-122"/>
                  </a:rPr>
                  <a:t>中缅两国签署</a:t>
                </a:r>
                <a:r>
                  <a:rPr lang="en-US" altLang="zh-CN" sz="1800" b="1">
                    <a:solidFill>
                      <a:srgbClr val="0000CC"/>
                    </a:solidFill>
                    <a:effectLst>
                      <a:outerShdw blurRad="38100" dist="38100" dir="2700000" algn="tl">
                        <a:srgbClr val="C0C0C0"/>
                      </a:outerShdw>
                    </a:effectLst>
                    <a:latin typeface="仿宋" panose="02010609060101010101" pitchFamily="49" charset="-122"/>
                    <a:ea typeface="仿宋" panose="02010609060101010101" pitchFamily="49" charset="-122"/>
                  </a:rPr>
                  <a:t>《</a:t>
                </a:r>
                <a:r>
                  <a:rPr lang="zh-CN" altLang="en-US" sz="1800" b="1">
                    <a:solidFill>
                      <a:srgbClr val="0000CC"/>
                    </a:solidFill>
                    <a:effectLst>
                      <a:outerShdw blurRad="38100" dist="38100" dir="2700000" algn="tl">
                        <a:srgbClr val="C0C0C0"/>
                      </a:outerShdw>
                    </a:effectLst>
                    <a:latin typeface="仿宋" panose="02010609060101010101" pitchFamily="49" charset="-122"/>
                    <a:ea typeface="仿宋" panose="02010609060101010101" pitchFamily="49" charset="-122"/>
                  </a:rPr>
                  <a:t>中缅两国总理联合声明</a:t>
                </a:r>
                <a:r>
                  <a:rPr lang="en-US" altLang="zh-CN" sz="1800" b="1">
                    <a:solidFill>
                      <a:srgbClr val="0000CC"/>
                    </a:solidFill>
                    <a:effectLst>
                      <a:outerShdw blurRad="38100" dist="38100" dir="2700000" algn="tl">
                        <a:srgbClr val="C0C0C0"/>
                      </a:outerShdw>
                    </a:effectLst>
                    <a:latin typeface="仿宋" panose="02010609060101010101" pitchFamily="49" charset="-122"/>
                    <a:ea typeface="仿宋" panose="02010609060101010101" pitchFamily="49" charset="-122"/>
                  </a:rPr>
                  <a:t>》</a:t>
                </a:r>
                <a:endParaRPr lang="zh-CN" altLang="en-US" sz="1800" b="1">
                  <a:solidFill>
                    <a:srgbClr val="0000CC"/>
                  </a:solidFill>
                  <a:effectLst>
                    <a:outerShdw blurRad="38100" dist="38100" dir="2700000" algn="tl">
                      <a:srgbClr val="C0C0C0"/>
                    </a:outerShdw>
                  </a:effectLst>
                  <a:latin typeface="仿宋" panose="02010609060101010101" pitchFamily="49" charset="-122"/>
                  <a:ea typeface="仿宋" panose="02010609060101010101" pitchFamily="49" charset="-122"/>
                </a:endParaRPr>
              </a:p>
            </p:txBody>
          </p:sp>
        </p:grpSp>
        <p:grpSp>
          <p:nvGrpSpPr>
            <p:cNvPr id="20" name="Group 44"/>
            <p:cNvGrpSpPr/>
            <p:nvPr/>
          </p:nvGrpSpPr>
          <p:grpSpPr bwMode="auto">
            <a:xfrm>
              <a:off x="5307" y="1089"/>
              <a:ext cx="1769" cy="1836"/>
              <a:chOff x="5307" y="1089"/>
              <a:chExt cx="1769" cy="1836"/>
            </a:xfrm>
          </p:grpSpPr>
          <p:pic>
            <p:nvPicPr>
              <p:cNvPr id="21" name="图片 20" descr="002564936a8117f815a008.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307" y="1089"/>
                <a:ext cx="1769" cy="140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292100" dist="139700" dir="2700000" algn="tl" rotWithShape="0">
                        <a:srgbClr val="333333">
                          <a:alpha val="64999"/>
                        </a:srgbClr>
                      </a:outerShdw>
                    </a:effectLst>
                  </a14:hiddenEffects>
                </a:ext>
              </a:extLst>
            </p:spPr>
          </p:pic>
          <p:sp>
            <p:nvSpPr>
              <p:cNvPr id="22" name="矩形 51"/>
              <p:cNvSpPr>
                <a:spLocks noChangeArrowheads="1"/>
              </p:cNvSpPr>
              <p:nvPr/>
            </p:nvSpPr>
            <p:spPr bwMode="auto">
              <a:xfrm>
                <a:off x="5307" y="2495"/>
                <a:ext cx="1726" cy="4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lnSpc>
                    <a:spcPct val="105000"/>
                  </a:lnSpc>
                </a:pPr>
                <a:r>
                  <a:rPr lang="zh-CN" altLang="en-US" sz="1800" b="1">
                    <a:solidFill>
                      <a:srgbClr val="0000CC"/>
                    </a:solidFill>
                    <a:effectLst>
                      <a:outerShdw blurRad="38100" dist="38100" dir="2700000" algn="tl">
                        <a:srgbClr val="C0C0C0"/>
                      </a:outerShdw>
                    </a:effectLst>
                    <a:latin typeface="仿宋" panose="02010609060101010101" pitchFamily="49" charset="-122"/>
                    <a:ea typeface="仿宋" panose="02010609060101010101" pitchFamily="49" charset="-122"/>
                  </a:rPr>
                  <a:t>周恩来总理访问缅甸时与缅甸总理吴努亲切握手</a:t>
                </a:r>
              </a:p>
            </p:txBody>
          </p:sp>
        </p:grpSp>
      </p:grpSp>
      <p:grpSp>
        <p:nvGrpSpPr>
          <p:cNvPr id="11" name="Group 54"/>
          <p:cNvGrpSpPr/>
          <p:nvPr/>
        </p:nvGrpSpPr>
        <p:grpSpPr bwMode="auto">
          <a:xfrm>
            <a:off x="4323080" y="1249680"/>
            <a:ext cx="3928745" cy="5205095"/>
            <a:chOff x="2631" y="1089"/>
            <a:chExt cx="2475" cy="3279"/>
          </a:xfrm>
        </p:grpSpPr>
        <p:grpSp>
          <p:nvGrpSpPr>
            <p:cNvPr id="13" name="Group 38"/>
            <p:cNvGrpSpPr/>
            <p:nvPr/>
          </p:nvGrpSpPr>
          <p:grpSpPr bwMode="auto">
            <a:xfrm>
              <a:off x="2631" y="1089"/>
              <a:ext cx="2475" cy="1479"/>
              <a:chOff x="2639" y="1081"/>
              <a:chExt cx="2475" cy="1479"/>
            </a:xfrm>
          </p:grpSpPr>
          <p:pic>
            <p:nvPicPr>
              <p:cNvPr id="17" name="图片 16" descr="002564936a8117f8158506.jpg"/>
              <p:cNvPicPr>
                <a:picLocks noChangeAspect="1" noChangeArrowheads="1"/>
              </p:cNvPicPr>
              <p:nvPr/>
            </p:nvPicPr>
            <p:blipFill>
              <a:blip r:embed="rId4">
                <a:extLst>
                  <a:ext uri="{28A0092B-C50C-407E-A947-70E740481C1C}">
                    <a14:useLocalDpi xmlns="" xmlns:a14="http://schemas.microsoft.com/office/drawing/2010/main" val="0"/>
                  </a:ext>
                </a:extLst>
              </a:blip>
              <a:srcRect t="26038" b="14056"/>
              <a:stretch>
                <a:fillRect/>
              </a:stretch>
            </p:blipFill>
            <p:spPr bwMode="auto">
              <a:xfrm>
                <a:off x="2722" y="1081"/>
                <a:ext cx="2210" cy="86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292100" dist="139700" dir="2700000" algn="tl" rotWithShape="0">
                        <a:srgbClr val="333333">
                          <a:alpha val="64999"/>
                        </a:srgbClr>
                      </a:outerShdw>
                    </a:effectLst>
                  </a14:hiddenEffects>
                </a:ext>
              </a:extLst>
            </p:spPr>
          </p:pic>
          <p:sp>
            <p:nvSpPr>
              <p:cNvPr id="18" name="矩形 57"/>
              <p:cNvSpPr>
                <a:spLocks noChangeArrowheads="1"/>
              </p:cNvSpPr>
              <p:nvPr/>
            </p:nvSpPr>
            <p:spPr bwMode="auto">
              <a:xfrm>
                <a:off x="2639" y="1956"/>
                <a:ext cx="2475" cy="6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lnSpc>
                    <a:spcPct val="105000"/>
                  </a:lnSpc>
                </a:pPr>
                <a:r>
                  <a:rPr lang="en-US" altLang="zh-CN"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1954</a:t>
                </a:r>
                <a:r>
                  <a:rPr lang="zh-CN" altLang="en-US"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年</a:t>
                </a:r>
                <a:r>
                  <a:rPr lang="en-US" altLang="zh-CN"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4</a:t>
                </a:r>
                <a:r>
                  <a:rPr lang="zh-CN" altLang="en-US"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月中印签订</a:t>
                </a:r>
                <a:r>
                  <a:rPr lang="en-US" altLang="zh-CN"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a:t>
                </a:r>
                <a:r>
                  <a:rPr lang="zh-CN" altLang="en-US"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关于中国西藏地方与印度之间通商和交通协定</a:t>
                </a:r>
                <a:r>
                  <a:rPr lang="en-US" altLang="zh-CN"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a:t>
                </a:r>
                <a:r>
                  <a:rPr lang="zh-CN" altLang="en-US"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，和平共处五项原则被载入该协定</a:t>
                </a:r>
              </a:p>
            </p:txBody>
          </p:sp>
        </p:grpSp>
        <p:grpSp>
          <p:nvGrpSpPr>
            <p:cNvPr id="14" name="Group 41"/>
            <p:cNvGrpSpPr/>
            <p:nvPr/>
          </p:nvGrpSpPr>
          <p:grpSpPr bwMode="auto">
            <a:xfrm>
              <a:off x="2722" y="2586"/>
              <a:ext cx="2222" cy="1782"/>
              <a:chOff x="2722" y="2586"/>
              <a:chExt cx="2222" cy="1782"/>
            </a:xfrm>
          </p:grpSpPr>
          <p:sp>
            <p:nvSpPr>
              <p:cNvPr id="15" name="矩形 55"/>
              <p:cNvSpPr>
                <a:spLocks noChangeArrowheads="1"/>
              </p:cNvSpPr>
              <p:nvPr/>
            </p:nvSpPr>
            <p:spPr bwMode="auto">
              <a:xfrm>
                <a:off x="2722" y="3946"/>
                <a:ext cx="2205" cy="4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lnSpc>
                    <a:spcPct val="105000"/>
                  </a:lnSpc>
                </a:pPr>
                <a:r>
                  <a:rPr lang="en-US" altLang="zh-CN"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1954</a:t>
                </a:r>
                <a:r>
                  <a:rPr lang="zh-CN" altLang="en-US"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年</a:t>
                </a:r>
                <a:r>
                  <a:rPr lang="en-US" altLang="zh-CN"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6</a:t>
                </a:r>
                <a:r>
                  <a:rPr lang="zh-CN" altLang="en-US" sz="1800" b="1">
                    <a:solidFill>
                      <a:srgbClr val="CC0000"/>
                    </a:solidFill>
                    <a:effectLst>
                      <a:outerShdw blurRad="38100" dist="38100" dir="2700000" algn="tl">
                        <a:srgbClr val="C0C0C0"/>
                      </a:outerShdw>
                    </a:effectLst>
                    <a:latin typeface="仿宋" panose="02010609060101010101" pitchFamily="49" charset="-122"/>
                    <a:ea typeface="仿宋" panose="02010609060101010101" pitchFamily="49" charset="-122"/>
                  </a:rPr>
                  <a:t>月，周恩来总理访问印度，与印度总理尼赫鲁举行会谈</a:t>
                </a:r>
              </a:p>
            </p:txBody>
          </p:sp>
          <p:pic>
            <p:nvPicPr>
              <p:cNvPr id="16" name="图片 15" descr="002564936a8117f8157405.jpg"/>
              <p:cNvPicPr>
                <a:picLocks noChangeAspect="1" noChangeArrowheads="1"/>
              </p:cNvPicPr>
              <p:nvPr/>
            </p:nvPicPr>
            <p:blipFill>
              <a:blip r:embed="rId5">
                <a:extLst>
                  <a:ext uri="{28A0092B-C50C-407E-A947-70E740481C1C}">
                    <a14:useLocalDpi xmlns="" xmlns:a14="http://schemas.microsoft.com/office/drawing/2010/main" val="0"/>
                  </a:ext>
                </a:extLst>
              </a:blip>
              <a:srcRect t="13989" b="11395"/>
              <a:stretch>
                <a:fillRect/>
              </a:stretch>
            </p:blipFill>
            <p:spPr bwMode="auto">
              <a:xfrm>
                <a:off x="2722" y="2586"/>
                <a:ext cx="2222" cy="131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blurRad="292100" dist="139700" dir="2700000" algn="tl" rotWithShape="0">
                        <a:srgbClr val="333333">
                          <a:alpha val="64999"/>
                        </a:srgbClr>
                      </a:outerShdw>
                    </a:effectLst>
                  </a14:hiddenEffects>
                </a:ext>
              </a:extLst>
            </p:spPr>
          </p:pic>
        </p:grpSp>
      </p:grpSp>
      <p:sp>
        <p:nvSpPr>
          <p:cNvPr id="12" name="矩形 11"/>
          <p:cNvSpPr>
            <a:spLocks noChangeArrowheads="1"/>
          </p:cNvSpPr>
          <p:nvPr/>
        </p:nvSpPr>
        <p:spPr bwMode="auto">
          <a:xfrm>
            <a:off x="207010" y="1111885"/>
            <a:ext cx="2232025" cy="5791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3200" b="1" u="sng">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正式确定</a:t>
            </a:r>
            <a:r>
              <a:rPr lang="zh-CN" altLang="en-US" sz="3200" b="1">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文本框 5"/>
          <p:cNvSpPr txBox="1"/>
          <p:nvPr/>
        </p:nvSpPr>
        <p:spPr>
          <a:xfrm>
            <a:off x="95885" y="2158365"/>
            <a:ext cx="12033885" cy="1814830"/>
          </a:xfrm>
          <a:prstGeom prst="rect">
            <a:avLst/>
          </a:prstGeom>
          <a:noFill/>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“两国总理重申指导两国关系的原则，并且感到在他们与亚洲以及世界其他国家的关系中，也应该适用这些原则。如果这些原则不仅</a:t>
            </a:r>
            <a:r>
              <a:rPr lang="zh-CN" altLang="en-US" sz="2800" b="1" dirty="0">
                <a:solidFill>
                  <a:srgbClr val="FF0000"/>
                </a:solidFill>
                <a:effectLst>
                  <a:outerShdw blurRad="38100" dist="38100" dir="2700000" algn="tl">
                    <a:srgbClr val="C0C0C0"/>
                  </a:outerShdw>
                </a:effectLst>
                <a:latin typeface="仿宋" panose="02010609060101010101" pitchFamily="49" charset="-122"/>
                <a:ea typeface="仿宋" panose="02010609060101010101" pitchFamily="49" charset="-122"/>
              </a:rPr>
              <a:t>适用于各国之间</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，而且</a:t>
            </a:r>
            <a:r>
              <a:rPr lang="zh-CN" altLang="en-US" sz="2800" b="1" dirty="0">
                <a:solidFill>
                  <a:srgbClr val="FF0000"/>
                </a:solidFill>
                <a:effectLst>
                  <a:outerShdw blurRad="38100" dist="38100" dir="2700000" algn="tl">
                    <a:srgbClr val="C0C0C0"/>
                  </a:outerShdw>
                </a:effectLst>
                <a:latin typeface="仿宋" panose="02010609060101010101" pitchFamily="49" charset="-122"/>
                <a:ea typeface="仿宋" panose="02010609060101010101" pitchFamily="49" charset="-122"/>
              </a:rPr>
              <a:t>适用于一般国际关系之中</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，它们将形成和平与安全的坚固基础</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sym typeface="+mn-ea"/>
              </a:rPr>
              <a:t>……</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a:t>
            </a:r>
          </a:p>
          <a:p>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                                          ——中印两国总理联合声明</a:t>
            </a:r>
          </a:p>
        </p:txBody>
      </p:sp>
      <p:sp>
        <p:nvSpPr>
          <p:cNvPr id="7" name="文本框 6"/>
          <p:cNvSpPr txBox="1"/>
          <p:nvPr/>
        </p:nvSpPr>
        <p:spPr>
          <a:xfrm>
            <a:off x="96002" y="4080712"/>
            <a:ext cx="6123963" cy="523220"/>
          </a:xfrm>
          <a:prstGeom prst="rect">
            <a:avLst/>
          </a:prstGeom>
          <a:noFill/>
        </p:spPr>
        <p:txBody>
          <a:bodyPr wrap="square" rtlCol="0">
            <a:spAutoFit/>
          </a:bodyPr>
          <a:lstStyle/>
          <a:p>
            <a:r>
              <a:rPr lang="zh-CN" altLang="en-US" sz="2800" b="1" dirty="0"/>
              <a:t>材料中的原则指的是什么原则？</a:t>
            </a:r>
          </a:p>
        </p:txBody>
      </p:sp>
      <p:sp>
        <p:nvSpPr>
          <p:cNvPr id="8" name="文本框 7"/>
          <p:cNvSpPr txBox="1"/>
          <p:nvPr/>
        </p:nvSpPr>
        <p:spPr>
          <a:xfrm>
            <a:off x="96002" y="4664812"/>
            <a:ext cx="5226341" cy="523220"/>
          </a:xfrm>
          <a:prstGeom prst="rect">
            <a:avLst/>
          </a:prstGeom>
          <a:noFill/>
        </p:spPr>
        <p:txBody>
          <a:bodyPr wrap="square" rtlCol="0">
            <a:spAutoFit/>
          </a:bodyPr>
          <a:lstStyle/>
          <a:p>
            <a:r>
              <a:rPr lang="zh-CN" altLang="en-US" sz="2800" b="1" dirty="0"/>
              <a:t>两国总理如何看待该原则的？</a:t>
            </a:r>
          </a:p>
        </p:txBody>
      </p:sp>
      <p:sp>
        <p:nvSpPr>
          <p:cNvPr id="9" name="矩形 8"/>
          <p:cNvSpPr/>
          <p:nvPr/>
        </p:nvSpPr>
        <p:spPr>
          <a:xfrm>
            <a:off x="5360134" y="4019436"/>
            <a:ext cx="3439160" cy="583565"/>
          </a:xfrm>
          <a:prstGeom prst="rect">
            <a:avLst/>
          </a:prstGeom>
          <a:noFill/>
        </p:spPr>
        <p:txBody>
          <a:bodyPr wrap="none" lIns="91440" tIns="45720" rIns="91440" bIns="45720">
            <a:spAutoFit/>
          </a:bodyPr>
          <a:lstStyle/>
          <a:p>
            <a:pPr algn="ctr"/>
            <a:r>
              <a:rPr lang="zh-CN" altLang="en-US" sz="3200" b="1" cap="none" spc="0" dirty="0">
                <a:ln w="0"/>
                <a:solidFill>
                  <a:srgbClr val="FF0000"/>
                </a:solidFill>
                <a:effectLst>
                  <a:reflection blurRad="6350" stA="53000" endA="300" endPos="35500" dir="5400000" sy="-90000" algn="bl" rotWithShape="0"/>
                </a:effectLst>
                <a:latin typeface="华文中宋" panose="02010600040101010101" charset="-122"/>
                <a:ea typeface="华文中宋" panose="02010600040101010101" charset="-122"/>
              </a:rPr>
              <a:t>和平共处五项原则</a:t>
            </a:r>
          </a:p>
        </p:txBody>
      </p:sp>
      <p:sp>
        <p:nvSpPr>
          <p:cNvPr id="10" name="矩形 9"/>
          <p:cNvSpPr/>
          <p:nvPr/>
        </p:nvSpPr>
        <p:spPr>
          <a:xfrm>
            <a:off x="5156283" y="4603702"/>
            <a:ext cx="3846195" cy="583565"/>
          </a:xfrm>
          <a:prstGeom prst="rect">
            <a:avLst/>
          </a:prstGeom>
          <a:noFill/>
        </p:spPr>
        <p:txBody>
          <a:bodyPr wrap="none" lIns="91440" tIns="45720" rIns="91440" bIns="45720">
            <a:spAutoFit/>
          </a:bodyPr>
          <a:lstStyle/>
          <a:p>
            <a:pPr algn="ctr"/>
            <a:r>
              <a:rPr lang="zh-CN" altLang="en-US" sz="3200" b="1" cap="none" spc="0" dirty="0">
                <a:ln w="0"/>
                <a:solidFill>
                  <a:srgbClr val="FF0000"/>
                </a:solidFill>
                <a:effectLst>
                  <a:reflection blurRad="6350" stA="53000" endA="300" endPos="35500" dir="5400000" sy="-90000" algn="bl" rotWithShape="0"/>
                </a:effectLst>
                <a:latin typeface="华文中宋" panose="02010600040101010101" charset="-122"/>
                <a:ea typeface="华文中宋" panose="02010600040101010101" charset="-122"/>
              </a:rPr>
              <a:t>是和平与安全的基础</a:t>
            </a:r>
          </a:p>
        </p:txBody>
      </p:sp>
      <p:sp>
        <p:nvSpPr>
          <p:cNvPr id="12" name="矩形 11"/>
          <p:cNvSpPr>
            <a:spLocks noChangeArrowheads="1"/>
          </p:cNvSpPr>
          <p:nvPr/>
        </p:nvSpPr>
        <p:spPr bwMode="auto">
          <a:xfrm>
            <a:off x="332113" y="1211027"/>
            <a:ext cx="1368425" cy="579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3200" b="1" u="sng"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影响</a:t>
            </a:r>
            <a:r>
              <a:rPr lang="zh-CN" altLang="en-US" sz="32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p>
        </p:txBody>
      </p:sp>
      <p:sp>
        <p:nvSpPr>
          <p:cNvPr id="13" name="TextBox 25"/>
          <p:cNvSpPr txBox="1">
            <a:spLocks noChangeArrowheads="1"/>
          </p:cNvSpPr>
          <p:nvPr/>
        </p:nvSpPr>
        <p:spPr bwMode="auto">
          <a:xfrm>
            <a:off x="1700538" y="956055"/>
            <a:ext cx="10006850" cy="10948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05000"/>
              </a:lnSpc>
            </a:pPr>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和平共处五项原则标志着我国外交政策的成熟，在国际上产生</a:t>
            </a:r>
            <a:r>
              <a:rPr lang="zh-CN" altLang="en-US" sz="32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深远影响</a:t>
            </a:r>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，成为</a:t>
            </a:r>
            <a:r>
              <a:rPr lang="zh-CN" altLang="en-US" sz="32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处理国与国之间关系的</a:t>
            </a:r>
            <a:r>
              <a:rPr lang="zh-CN" altLang="en-US" sz="3200" b="1" u="sng"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基本准则</a:t>
            </a:r>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p>
        </p:txBody>
      </p:sp>
      <p:sp>
        <p:nvSpPr>
          <p:cNvPr id="14" name="文本框 13"/>
          <p:cNvSpPr txBox="1"/>
          <p:nvPr/>
        </p:nvSpPr>
        <p:spPr>
          <a:xfrm>
            <a:off x="95885" y="5321935"/>
            <a:ext cx="6434455" cy="521970"/>
          </a:xfrm>
          <a:prstGeom prst="rect">
            <a:avLst/>
          </a:prstGeom>
          <a:noFill/>
        </p:spPr>
        <p:txBody>
          <a:bodyPr wrap="square" rtlCol="0">
            <a:spAutoFit/>
          </a:bodyPr>
          <a:lstStyle/>
          <a:p>
            <a:r>
              <a:rPr lang="zh-CN" altLang="en-US" sz="2800" b="1" dirty="0"/>
              <a:t>谈谈它对推动国际关系发展所起的作用？</a:t>
            </a:r>
          </a:p>
        </p:txBody>
      </p:sp>
      <p:sp>
        <p:nvSpPr>
          <p:cNvPr id="15" name="矩形 14"/>
          <p:cNvSpPr/>
          <p:nvPr/>
        </p:nvSpPr>
        <p:spPr>
          <a:xfrm>
            <a:off x="70485" y="5416550"/>
            <a:ext cx="12051030" cy="1383665"/>
          </a:xfrm>
          <a:prstGeom prst="rect">
            <a:avLst/>
          </a:prstGeom>
          <a:noFill/>
        </p:spPr>
        <p:txBody>
          <a:bodyPr wrap="square" lIns="91440" tIns="45720" rIns="91440" bIns="45720">
            <a:spAutoFit/>
          </a:bodyPr>
          <a:lstStyle/>
          <a:p>
            <a:pPr algn="l">
              <a:lnSpc>
                <a:spcPct val="100000"/>
              </a:lnSpc>
            </a:pPr>
            <a:r>
              <a:rPr lang="en-US" altLang="zh-CN" sz="2800" b="1" cap="none" spc="0" dirty="0">
                <a:ln w="0"/>
                <a:solidFill>
                  <a:srgbClr val="FF0000"/>
                </a:solidFill>
                <a:effectLst>
                  <a:reflection blurRad="6350" stA="53000" endA="300" endPos="35500" dir="5400000" sy="-90000" algn="bl" rotWithShape="0"/>
                </a:effectLst>
                <a:latin typeface="华文中宋" panose="02010600040101010101" charset="-122"/>
                <a:ea typeface="华文中宋" panose="02010600040101010101" charset="-122"/>
                <a:cs typeface="华文中宋" panose="02010600040101010101" charset="-122"/>
              </a:rPr>
              <a:t>                                                          </a:t>
            </a:r>
            <a:r>
              <a:rPr lang="zh-CN" altLang="en-US" sz="2800" b="1" cap="none" spc="0" dirty="0">
                <a:ln w="0"/>
                <a:solidFill>
                  <a:srgbClr val="FF0000"/>
                </a:solidFill>
                <a:effectLst>
                  <a:reflection blurRad="6350" stA="53000" endA="300" endPos="35500" dir="5400000" sy="-90000" algn="bl" rotWithShape="0"/>
                </a:effectLst>
                <a:latin typeface="华文中宋" panose="02010600040101010101" charset="-122"/>
                <a:ea typeface="华文中宋" panose="02010600040101010101" charset="-122"/>
                <a:cs typeface="华文中宋" panose="02010600040101010101" charset="-122"/>
              </a:rPr>
              <a:t>在国际关系中国家不分大小强弱贫富，都应享有平等的权利，它为实行不同社会制度的国家提供了交往和沟通的基础。</a:t>
            </a:r>
          </a:p>
        </p:txBody>
      </p:sp>
      <p:sp>
        <p:nvSpPr>
          <p:cNvPr id="17" name="Rectangle 3"/>
          <p:cNvSpPr>
            <a:spLocks noChangeArrowheads="1"/>
          </p:cNvSpPr>
          <p:nvPr/>
        </p:nvSpPr>
        <p:spPr bwMode="auto">
          <a:xfrm>
            <a:off x="95885" y="4407535"/>
            <a:ext cx="12058650" cy="2351405"/>
          </a:xfrm>
          <a:prstGeom prst="rect">
            <a:avLst/>
          </a:prstGeom>
          <a:solidFill>
            <a:schemeClr val="bg1"/>
          </a:solidFill>
          <a:ln>
            <a:noFill/>
          </a:ln>
          <a:effectLst>
            <a:outerShdw dist="107763" dir="8100000" algn="ctr" rotWithShape="0">
              <a:srgbClr val="CC0000">
                <a:alpha val="5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05000"/>
              </a:lnSpc>
            </a:pPr>
            <a:r>
              <a:rPr lang="en-US" altLang="zh-CN"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    </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和平共处五项原则早已载入中国宪法，</a:t>
            </a:r>
            <a:r>
              <a:rPr lang="zh-CN" altLang="en-US" sz="2800" b="1" dirty="0">
                <a:solidFill>
                  <a:srgbClr val="FF0000"/>
                </a:solidFill>
                <a:effectLst>
                  <a:outerShdw blurRad="38100" dist="38100" dir="2700000" algn="tl">
                    <a:srgbClr val="C0C0C0"/>
                  </a:outerShdw>
                </a:effectLst>
                <a:latin typeface="仿宋" panose="02010609060101010101" pitchFamily="49" charset="-122"/>
                <a:ea typeface="仿宋" panose="02010609060101010101" pitchFamily="49" charset="-122"/>
              </a:rPr>
              <a:t>标志新中国外交逐渐走向成熟</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，是中国长期奉行独立自主的和平外交政策的</a:t>
            </a:r>
            <a:r>
              <a:rPr lang="zh-CN" altLang="en-US" sz="2800" b="1" dirty="0">
                <a:solidFill>
                  <a:srgbClr val="FF0000"/>
                </a:solidFill>
                <a:effectLst>
                  <a:outerShdw blurRad="38100" dist="38100" dir="2700000" algn="tl">
                    <a:srgbClr val="C0C0C0"/>
                  </a:outerShdw>
                </a:effectLst>
                <a:latin typeface="仿宋" panose="02010609060101010101" pitchFamily="49" charset="-122"/>
                <a:ea typeface="仿宋" panose="02010609060101010101" pitchFamily="49" charset="-122"/>
              </a:rPr>
              <a:t>基础</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，也体现在中国与</a:t>
            </a:r>
            <a:r>
              <a:rPr lang="en-US" altLang="zh-CN"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160</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多个国家的建交公报中。</a:t>
            </a:r>
            <a:r>
              <a:rPr lang="en-US" altLang="zh-CN"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50</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多年来，中国努力实现和平共处五项原则，在此基础上发展同世界各国的友好合作关系。</a:t>
            </a:r>
          </a:p>
          <a:p>
            <a:pPr>
              <a:lnSpc>
                <a:spcPct val="105000"/>
              </a:lnSpc>
            </a:pPr>
            <a:r>
              <a:rPr lang="en-US" altLang="zh-CN"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      ——</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钱其琛在纪念和平共处五项原则发表</a:t>
            </a:r>
            <a:r>
              <a:rPr lang="en-US" altLang="zh-CN"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50</a:t>
            </a:r>
            <a:r>
              <a:rPr lang="zh-CN" altLang="en-US" sz="2800" b="1" dirty="0">
                <a:solidFill>
                  <a:schemeClr val="tx1"/>
                </a:solidFill>
                <a:effectLst>
                  <a:outerShdw blurRad="38100" dist="38100" dir="2700000" algn="tl">
                    <a:srgbClr val="C0C0C0"/>
                  </a:outerShdw>
                </a:effectLst>
                <a:latin typeface="仿宋" panose="02010609060101010101" pitchFamily="49" charset="-122"/>
                <a:ea typeface="仿宋" panose="02010609060101010101" pitchFamily="49" charset="-122"/>
              </a:rPr>
              <a:t>周年国际研讨会上的讲话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500"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p:bldP spid="15" grpId="0"/>
      <p:bldP spid="1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32" name="内容占位符 2"/>
          <p:cNvSpPr>
            <a:spLocks noChangeArrowheads="1"/>
          </p:cNvSpPr>
          <p:nvPr/>
        </p:nvSpPr>
        <p:spPr bwMode="auto">
          <a:xfrm>
            <a:off x="1020536" y="4115405"/>
            <a:ext cx="9602108" cy="2554930"/>
          </a:xfrm>
          <a:prstGeom prst="rect">
            <a:avLst/>
          </a:prstGeom>
          <a:solidFill>
            <a:schemeClr val="bg1"/>
          </a:solidFill>
          <a:ln>
            <a:noFill/>
          </a:ln>
          <a:effectLst>
            <a:outerShdw dist="107763" dir="8100000" algn="ctr" rotWithShape="0">
              <a:srgbClr val="CC0000">
                <a:alpha val="5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33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5pPr>
            <a:lvl6pPr marL="2514600" indent="-228600" fontAlgn="base">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6pPr>
            <a:lvl7pPr marL="2971800" indent="-228600" fontAlgn="base">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7pPr>
            <a:lvl8pPr marL="3429000" indent="-228600" fontAlgn="base">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8pPr>
            <a:lvl9pPr marL="3886200" indent="-228600" fontAlgn="base">
              <a:spcBef>
                <a:spcPct val="20000"/>
              </a:spcBef>
              <a:spcAft>
                <a:spcPct val="0"/>
              </a:spcAft>
              <a:buFont typeface="Arial" panose="020B0604020202020204" pitchFamily="34" charset="0"/>
              <a:buChar char="»"/>
              <a:defRPr sz="2300">
                <a:solidFill>
                  <a:schemeClr val="tx1"/>
                </a:solidFill>
                <a:latin typeface="Calibri" panose="020F0502020204030204" pitchFamily="34" charset="0"/>
                <a:ea typeface="宋体" panose="02010600030101010101" pitchFamily="2" charset="-122"/>
              </a:defRPr>
            </a:lvl9pPr>
          </a:lstStyle>
          <a:p>
            <a:pPr defTabSz="870585">
              <a:spcBef>
                <a:spcPct val="0"/>
              </a:spcBef>
              <a:buNone/>
            </a:pPr>
            <a:r>
              <a:rPr lang="zh-CN" altLang="en-US" sz="2665" b="1">
                <a:effectLst>
                  <a:outerShdw blurRad="38100" dist="38100" dir="2700000" algn="tl">
                    <a:srgbClr val="C0C0C0"/>
                  </a:outerShdw>
                </a:effectLst>
                <a:ea typeface="新宋体" panose="02010609030101010101" pitchFamily="49" charset="-122"/>
              </a:rPr>
              <a:t>         </a:t>
            </a:r>
            <a:r>
              <a:rPr lang="zh-CN" altLang="en-US" sz="2665" b="1">
                <a:solidFill>
                  <a:srgbClr val="0000CC"/>
                </a:solidFill>
                <a:effectLst>
                  <a:outerShdw blurRad="38100" dist="38100" dir="2700000" algn="tl">
                    <a:srgbClr val="C0C0C0"/>
                  </a:outerShdw>
                </a:effectLst>
                <a:ea typeface="新宋体" panose="02010609030101010101" pitchFamily="49" charset="-122"/>
              </a:rPr>
              <a:t>和平共处五项原则体现了</a:t>
            </a:r>
            <a:r>
              <a:rPr lang="zh-CN" altLang="en-US" sz="2665" b="1">
                <a:solidFill>
                  <a:srgbClr val="FF0000"/>
                </a:solidFill>
                <a:effectLst>
                  <a:outerShdw blurRad="38100" dist="38100" dir="2700000" algn="tl">
                    <a:srgbClr val="C0C0C0"/>
                  </a:outerShdw>
                </a:effectLst>
                <a:ea typeface="新宋体" panose="02010609030101010101" pitchFamily="49" charset="-122"/>
              </a:rPr>
              <a:t>尊重</a:t>
            </a:r>
            <a:r>
              <a:rPr lang="zh-CN" altLang="en-US" sz="2665" b="1">
                <a:solidFill>
                  <a:srgbClr val="0000CC"/>
                </a:solidFill>
                <a:effectLst>
                  <a:outerShdw blurRad="38100" dist="38100" dir="2700000" algn="tl">
                    <a:srgbClr val="C0C0C0"/>
                  </a:outerShdw>
                </a:effectLst>
                <a:ea typeface="新宋体" panose="02010609030101010101" pitchFamily="49" charset="-122"/>
              </a:rPr>
              <a:t>、</a:t>
            </a:r>
            <a:r>
              <a:rPr lang="zh-CN" altLang="en-US" sz="2665" b="1">
                <a:solidFill>
                  <a:srgbClr val="FF0000"/>
                </a:solidFill>
                <a:effectLst>
                  <a:outerShdw blurRad="38100" dist="38100" dir="2700000" algn="tl">
                    <a:srgbClr val="C0C0C0"/>
                  </a:outerShdw>
                </a:effectLst>
                <a:ea typeface="新宋体" panose="02010609030101010101" pitchFamily="49" charset="-122"/>
              </a:rPr>
              <a:t>平</a:t>
            </a:r>
          </a:p>
          <a:p>
            <a:pPr defTabSz="870585">
              <a:spcBef>
                <a:spcPct val="0"/>
              </a:spcBef>
              <a:buNone/>
            </a:pPr>
            <a:r>
              <a:rPr lang="zh-CN" altLang="en-US" sz="2665" b="1">
                <a:solidFill>
                  <a:srgbClr val="FF0000"/>
                </a:solidFill>
                <a:effectLst>
                  <a:outerShdw blurRad="38100" dist="38100" dir="2700000" algn="tl">
                    <a:srgbClr val="C0C0C0"/>
                  </a:outerShdw>
                </a:effectLst>
                <a:ea typeface="新宋体" panose="02010609030101010101" pitchFamily="49" charset="-122"/>
              </a:rPr>
              <a:t>等</a:t>
            </a:r>
            <a:r>
              <a:rPr lang="zh-CN" altLang="en-US" sz="2665" b="1">
                <a:solidFill>
                  <a:srgbClr val="0000CC"/>
                </a:solidFill>
                <a:effectLst>
                  <a:outerShdw blurRad="38100" dist="38100" dir="2700000" algn="tl">
                    <a:srgbClr val="C0C0C0"/>
                  </a:outerShdw>
                </a:effectLst>
                <a:ea typeface="新宋体" panose="02010609030101010101" pitchFamily="49" charset="-122"/>
              </a:rPr>
              <a:t>、</a:t>
            </a:r>
            <a:r>
              <a:rPr lang="zh-CN" altLang="en-US" sz="2665" b="1">
                <a:solidFill>
                  <a:srgbClr val="FF0000"/>
                </a:solidFill>
                <a:effectLst>
                  <a:outerShdw blurRad="38100" dist="38100" dir="2700000" algn="tl">
                    <a:srgbClr val="C0C0C0"/>
                  </a:outerShdw>
                </a:effectLst>
                <a:ea typeface="新宋体" panose="02010609030101010101" pitchFamily="49" charset="-122"/>
              </a:rPr>
              <a:t>和平</a:t>
            </a:r>
            <a:r>
              <a:rPr lang="zh-CN" altLang="en-US" sz="2665" b="1">
                <a:solidFill>
                  <a:srgbClr val="0000CC"/>
                </a:solidFill>
                <a:effectLst>
                  <a:outerShdw blurRad="38100" dist="38100" dir="2700000" algn="tl">
                    <a:srgbClr val="C0C0C0"/>
                  </a:outerShdw>
                </a:effectLst>
                <a:ea typeface="新宋体" panose="02010609030101010101" pitchFamily="49" charset="-122"/>
              </a:rPr>
              <a:t>的</a:t>
            </a:r>
            <a:r>
              <a:rPr lang="zh-CN" altLang="en-US" sz="2665" b="1">
                <a:solidFill>
                  <a:srgbClr val="FF0000"/>
                </a:solidFill>
                <a:effectLst>
                  <a:outerShdw blurRad="38100" dist="38100" dir="2700000" algn="tl">
                    <a:srgbClr val="C0C0C0"/>
                  </a:outerShdw>
                </a:effectLst>
                <a:ea typeface="新宋体" panose="02010609030101010101" pitchFamily="49" charset="-122"/>
              </a:rPr>
              <a:t>核心理念</a:t>
            </a:r>
            <a:r>
              <a:rPr lang="zh-CN" altLang="en-US" sz="2665" b="1">
                <a:solidFill>
                  <a:srgbClr val="0000CC"/>
                </a:solidFill>
                <a:effectLst>
                  <a:outerShdw blurRad="38100" dist="38100" dir="2700000" algn="tl">
                    <a:srgbClr val="C0C0C0"/>
                  </a:outerShdw>
                </a:effectLst>
                <a:ea typeface="新宋体" panose="02010609030101010101" pitchFamily="49" charset="-122"/>
              </a:rPr>
              <a:t>，这些理念代表了世</a:t>
            </a:r>
          </a:p>
          <a:p>
            <a:pPr defTabSz="870585">
              <a:spcBef>
                <a:spcPct val="0"/>
              </a:spcBef>
              <a:buNone/>
            </a:pPr>
            <a:r>
              <a:rPr lang="zh-CN" altLang="en-US" sz="2665" b="1">
                <a:solidFill>
                  <a:srgbClr val="0000CC"/>
                </a:solidFill>
                <a:effectLst>
                  <a:outerShdw blurRad="38100" dist="38100" dir="2700000" algn="tl">
                    <a:srgbClr val="C0C0C0"/>
                  </a:outerShdw>
                </a:effectLst>
                <a:ea typeface="新宋体" panose="02010609030101010101" pitchFamily="49" charset="-122"/>
              </a:rPr>
              <a:t>界大多数国家的心声，在那个充满了霸权主义和强权政治的时代里，</a:t>
            </a:r>
            <a:r>
              <a:rPr lang="zh-CN" altLang="en-US" sz="2665" b="1">
                <a:solidFill>
                  <a:srgbClr val="FF0000"/>
                </a:solidFill>
                <a:effectLst>
                  <a:outerShdw blurRad="38100" dist="38100" dir="2700000" algn="tl">
                    <a:srgbClr val="C0C0C0"/>
                  </a:outerShdw>
                </a:effectLst>
                <a:ea typeface="新宋体" panose="02010609030101010101" pitchFamily="49" charset="-122"/>
              </a:rPr>
              <a:t>以尊重、平等、和平为核心理念的和平共处五项原则</a:t>
            </a:r>
            <a:r>
              <a:rPr lang="zh-CN" altLang="en-US" sz="2665" b="1">
                <a:solidFill>
                  <a:srgbClr val="0000CC"/>
                </a:solidFill>
                <a:effectLst>
                  <a:outerShdw blurRad="38100" dist="38100" dir="2700000" algn="tl">
                    <a:srgbClr val="C0C0C0"/>
                  </a:outerShdw>
                </a:effectLst>
                <a:ea typeface="新宋体" panose="02010609030101010101" pitchFamily="49" charset="-122"/>
              </a:rPr>
              <a:t>，犹如一股春风，温暖了世界各国的心灵，因此能够赢得各国的支持和认同。</a:t>
            </a:r>
          </a:p>
        </p:txBody>
      </p:sp>
      <p:pic>
        <p:nvPicPr>
          <p:cNvPr id="57" name="图片 56" descr="未标题-2.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09298" y="822476"/>
            <a:ext cx="6309179" cy="32233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8" name="Text Box 18"/>
          <p:cNvSpPr txBox="1">
            <a:spLocks noChangeArrowheads="1"/>
          </p:cNvSpPr>
          <p:nvPr/>
        </p:nvSpPr>
        <p:spPr bwMode="auto">
          <a:xfrm>
            <a:off x="1638906" y="1920119"/>
            <a:ext cx="4045857" cy="14822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01878" tIns="50940" rIns="101878" bIns="50940">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just">
              <a:lnSpc>
                <a:spcPct val="115000"/>
              </a:lnSpc>
              <a:buFont typeface="Arial" panose="020B0604020202020204" pitchFamily="34" charset="0"/>
              <a:buNone/>
            </a:pPr>
            <a:r>
              <a:rPr lang="zh-CN" altLang="en-US" sz="2665" b="1">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【问题探究】</a:t>
            </a:r>
            <a:r>
              <a:rPr lang="zh-CN" altLang="en-US" sz="2665" b="1">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为什么和平共处五项原则能够赢得国际社会的广泛认同？</a:t>
            </a:r>
          </a:p>
        </p:txBody>
      </p:sp>
      <p:sp>
        <p:nvSpPr>
          <p:cNvPr id="15" name="空心弧 14"/>
          <p:cNvSpPr>
            <a:spLocks noChangeArrowheads="1"/>
          </p:cNvSpPr>
          <p:nvPr/>
        </p:nvSpPr>
        <p:spPr bwMode="auto">
          <a:xfrm>
            <a:off x="6712858" y="1165679"/>
            <a:ext cx="2363107" cy="1971524"/>
          </a:xfrm>
          <a:custGeom>
            <a:avLst/>
            <a:gdLst>
              <a:gd name="T0" fmla="*/ 1249288 w 1971148"/>
              <a:gd name="T1" fmla="*/ 1935869 h 1971819"/>
              <a:gd name="T2" fmla="*/ 985574 w 1971148"/>
              <a:gd name="T3" fmla="*/ 1971818 h 1971819"/>
              <a:gd name="T4" fmla="*/ 0 w 1971148"/>
              <a:gd name="T5" fmla="*/ 985909 h 1971819"/>
              <a:gd name="T6" fmla="*/ 985574 w 1971148"/>
              <a:gd name="T7" fmla="*/ 0 h 1971819"/>
              <a:gd name="T8" fmla="*/ 1965994 w 1971148"/>
              <a:gd name="T9" fmla="*/ 884463 h 1971819"/>
              <a:gd name="T10" fmla="*/ 1884858 w 1971148"/>
              <a:gd name="T11" fmla="*/ 893201 h 1971819"/>
              <a:gd name="T12" fmla="*/ 985574 w 1971148"/>
              <a:gd name="T13" fmla="*/ 81527 h 1971819"/>
              <a:gd name="T14" fmla="*/ 81527 w 1971148"/>
              <a:gd name="T15" fmla="*/ 985909 h 1971819"/>
              <a:gd name="T16" fmla="*/ 985574 w 1971148"/>
              <a:gd name="T17" fmla="*/ 1890291 h 1971819"/>
              <a:gd name="T18" fmla="*/ 1227915 w 1971148"/>
              <a:gd name="T19" fmla="*/ 1857430 h 1971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1148" h="1971819">
                <a:moveTo>
                  <a:pt x="1249288" y="1935869"/>
                </a:moveTo>
                <a:cubicBezTo>
                  <a:pt x="1165513" y="1959366"/>
                  <a:pt x="1076997" y="1971818"/>
                  <a:pt x="985574" y="1971818"/>
                </a:cubicBezTo>
                <a:cubicBezTo>
                  <a:pt x="441257" y="1971818"/>
                  <a:pt x="0" y="1530412"/>
                  <a:pt x="0" y="985909"/>
                </a:cubicBezTo>
                <a:cubicBezTo>
                  <a:pt x="0" y="441406"/>
                  <a:pt x="441257" y="0"/>
                  <a:pt x="985574" y="0"/>
                </a:cubicBezTo>
                <a:cubicBezTo>
                  <a:pt x="1495751" y="0"/>
                  <a:pt x="1915390" y="387772"/>
                  <a:pt x="1965994" y="884463"/>
                </a:cubicBezTo>
                <a:lnTo>
                  <a:pt x="1884858" y="893201"/>
                </a:lnTo>
                <a:cubicBezTo>
                  <a:pt x="1838327" y="437096"/>
                  <a:pt x="1453459" y="81527"/>
                  <a:pt x="985574" y="81527"/>
                </a:cubicBezTo>
                <a:cubicBezTo>
                  <a:pt x="486283" y="81527"/>
                  <a:pt x="81527" y="486433"/>
                  <a:pt x="81527" y="985909"/>
                </a:cubicBezTo>
                <a:cubicBezTo>
                  <a:pt x="81527" y="1485385"/>
                  <a:pt x="486283" y="1890291"/>
                  <a:pt x="985574" y="1890291"/>
                </a:cubicBezTo>
                <a:cubicBezTo>
                  <a:pt x="1069518" y="1890291"/>
                  <a:pt x="1150790" y="1878846"/>
                  <a:pt x="1227915" y="1857430"/>
                </a:cubicBezTo>
                <a:close/>
              </a:path>
            </a:pathLst>
          </a:custGeom>
          <a:solidFill>
            <a:srgbClr val="0070C0"/>
          </a:solidFill>
          <a:ln>
            <a:noFill/>
          </a:ln>
          <a:extLst>
            <a:ext uri="{91240B29-F687-4F45-9708-019B960494DF}">
              <a14:hiddenLine xmlns="" xmlns:a14="http://schemas.microsoft.com/office/drawing/2010/main" w="19050">
                <a:solidFill>
                  <a:srgbClr val="000000"/>
                </a:solidFill>
                <a:round/>
              </a14:hiddenLine>
            </a:ext>
          </a:extLst>
        </p:spPr>
        <p:txBody>
          <a:bodyPr lIns="101890" tIns="50945" rIns="101890" bIns="50945"/>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sz="2000">
              <a:latin typeface="Arial" panose="020B0604020202020204" pitchFamily="34" charset="0"/>
            </a:endParaRPr>
          </a:p>
        </p:txBody>
      </p:sp>
      <p:sp>
        <p:nvSpPr>
          <p:cNvPr id="16" name="空心弧 15"/>
          <p:cNvSpPr>
            <a:spLocks noChangeArrowheads="1"/>
          </p:cNvSpPr>
          <p:nvPr/>
        </p:nvSpPr>
        <p:spPr bwMode="auto">
          <a:xfrm rot="4802168" flipH="1">
            <a:off x="8984495" y="1500566"/>
            <a:ext cx="1971524" cy="2263321"/>
          </a:xfrm>
          <a:custGeom>
            <a:avLst/>
            <a:gdLst>
              <a:gd name="T0" fmla="*/ 1513245 w 1971819"/>
              <a:gd name="T1" fmla="*/ 1818317 h 1971148"/>
              <a:gd name="T2" fmla="*/ 985909 w 1971819"/>
              <a:gd name="T3" fmla="*/ 1971148 h 1971148"/>
              <a:gd name="T4" fmla="*/ 0 w 1971819"/>
              <a:gd name="T5" fmla="*/ 985574 h 1971148"/>
              <a:gd name="T6" fmla="*/ 985909 w 1971819"/>
              <a:gd name="T7" fmla="*/ 0 h 1971148"/>
              <a:gd name="T8" fmla="*/ 1966655 w 1971819"/>
              <a:gd name="T9" fmla="*/ 884095 h 1971148"/>
              <a:gd name="T10" fmla="*/ 1885521 w 1971819"/>
              <a:gd name="T11" fmla="*/ 892832 h 1971148"/>
              <a:gd name="T12" fmla="*/ 985910 w 1971819"/>
              <a:gd name="T13" fmla="*/ 81526 h 1971148"/>
              <a:gd name="T14" fmla="*/ 81528 w 1971819"/>
              <a:gd name="T15" fmla="*/ 985573 h 1971148"/>
              <a:gd name="T16" fmla="*/ 985910 w 1971819"/>
              <a:gd name="T17" fmla="*/ 1889620 h 1971148"/>
              <a:gd name="T18" fmla="*/ 1469744 w 1971819"/>
              <a:gd name="T19" fmla="*/ 1749502 h 197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1819" h="1971148">
                <a:moveTo>
                  <a:pt x="1513245" y="1818317"/>
                </a:moveTo>
                <a:cubicBezTo>
                  <a:pt x="1360812" y="1915137"/>
                  <a:pt x="1179904" y="1971148"/>
                  <a:pt x="985909" y="1971148"/>
                </a:cubicBezTo>
                <a:cubicBezTo>
                  <a:pt x="441406" y="1971148"/>
                  <a:pt x="0" y="1529891"/>
                  <a:pt x="0" y="985574"/>
                </a:cubicBezTo>
                <a:cubicBezTo>
                  <a:pt x="0" y="441257"/>
                  <a:pt x="441406" y="0"/>
                  <a:pt x="985909" y="0"/>
                </a:cubicBezTo>
                <a:cubicBezTo>
                  <a:pt x="1496236" y="0"/>
                  <a:pt x="1916003" y="387605"/>
                  <a:pt x="1966655" y="884095"/>
                </a:cubicBezTo>
                <a:lnTo>
                  <a:pt x="1885521" y="892832"/>
                </a:lnTo>
                <a:cubicBezTo>
                  <a:pt x="1838941" y="436928"/>
                  <a:pt x="1453945" y="81526"/>
                  <a:pt x="985910" y="81526"/>
                </a:cubicBezTo>
                <a:cubicBezTo>
                  <a:pt x="486434" y="81526"/>
                  <a:pt x="81528" y="486282"/>
                  <a:pt x="81528" y="985573"/>
                </a:cubicBezTo>
                <a:cubicBezTo>
                  <a:pt x="81528" y="1484864"/>
                  <a:pt x="486434" y="1889620"/>
                  <a:pt x="985910" y="1889620"/>
                </a:cubicBezTo>
                <a:cubicBezTo>
                  <a:pt x="1163873" y="1889620"/>
                  <a:pt x="1329830" y="1838237"/>
                  <a:pt x="1469744" y="1749502"/>
                </a:cubicBezTo>
                <a:close/>
              </a:path>
            </a:pathLst>
          </a:custGeom>
          <a:solidFill>
            <a:srgbClr val="FABE00"/>
          </a:solidFill>
          <a:ln>
            <a:noFill/>
          </a:ln>
          <a:extLst>
            <a:ext uri="{91240B29-F687-4F45-9708-019B960494DF}">
              <a14:hiddenLine xmlns="" xmlns:a14="http://schemas.microsoft.com/office/drawing/2010/main" w="25400">
                <a:solidFill>
                  <a:srgbClr val="000000"/>
                </a:solidFill>
                <a:round/>
              </a14:hiddenLine>
            </a:ext>
          </a:extLst>
        </p:spPr>
        <p:txBody>
          <a:bodyPr rot="10800000" vert="eaVert" lIns="101890" tIns="50945" rIns="101890" bIns="50945"/>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sz="2000">
              <a:latin typeface="Arial" panose="020B0604020202020204" pitchFamily="34" charset="0"/>
            </a:endParaRPr>
          </a:p>
        </p:txBody>
      </p:sp>
      <p:sp>
        <p:nvSpPr>
          <p:cNvPr id="17" name="空心弧 16"/>
          <p:cNvSpPr>
            <a:spLocks noChangeArrowheads="1"/>
          </p:cNvSpPr>
          <p:nvPr/>
        </p:nvSpPr>
        <p:spPr bwMode="auto">
          <a:xfrm rot="5692655" flipH="1">
            <a:off x="7252608" y="2821215"/>
            <a:ext cx="1973036" cy="2366131"/>
          </a:xfrm>
          <a:custGeom>
            <a:avLst/>
            <a:gdLst>
              <a:gd name="T0" fmla="*/ 1513245 w 1971819"/>
              <a:gd name="T1" fmla="*/ 1818317 h 1971148"/>
              <a:gd name="T2" fmla="*/ 985909 w 1971819"/>
              <a:gd name="T3" fmla="*/ 1971148 h 1971148"/>
              <a:gd name="T4" fmla="*/ 0 w 1971819"/>
              <a:gd name="T5" fmla="*/ 985574 h 1971148"/>
              <a:gd name="T6" fmla="*/ 985909 w 1971819"/>
              <a:gd name="T7" fmla="*/ 0 h 1971148"/>
              <a:gd name="T8" fmla="*/ 1966655 w 1971819"/>
              <a:gd name="T9" fmla="*/ 884095 h 1971148"/>
              <a:gd name="T10" fmla="*/ 1885521 w 1971819"/>
              <a:gd name="T11" fmla="*/ 892832 h 1971148"/>
              <a:gd name="T12" fmla="*/ 985910 w 1971819"/>
              <a:gd name="T13" fmla="*/ 81526 h 1971148"/>
              <a:gd name="T14" fmla="*/ 81528 w 1971819"/>
              <a:gd name="T15" fmla="*/ 985573 h 1971148"/>
              <a:gd name="T16" fmla="*/ 985910 w 1971819"/>
              <a:gd name="T17" fmla="*/ 1889620 h 1971148"/>
              <a:gd name="T18" fmla="*/ 1469744 w 1971819"/>
              <a:gd name="T19" fmla="*/ 1749502 h 197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1819" h="1971148">
                <a:moveTo>
                  <a:pt x="1513245" y="1818317"/>
                </a:moveTo>
                <a:cubicBezTo>
                  <a:pt x="1360812" y="1915137"/>
                  <a:pt x="1179904" y="1971148"/>
                  <a:pt x="985909" y="1971148"/>
                </a:cubicBezTo>
                <a:cubicBezTo>
                  <a:pt x="441406" y="1971148"/>
                  <a:pt x="0" y="1529891"/>
                  <a:pt x="0" y="985574"/>
                </a:cubicBezTo>
                <a:cubicBezTo>
                  <a:pt x="0" y="441257"/>
                  <a:pt x="441406" y="0"/>
                  <a:pt x="985909" y="0"/>
                </a:cubicBezTo>
                <a:cubicBezTo>
                  <a:pt x="1496236" y="0"/>
                  <a:pt x="1916003" y="387605"/>
                  <a:pt x="1966655" y="884095"/>
                </a:cubicBezTo>
                <a:lnTo>
                  <a:pt x="1885521" y="892832"/>
                </a:lnTo>
                <a:cubicBezTo>
                  <a:pt x="1838941" y="436928"/>
                  <a:pt x="1453945" y="81526"/>
                  <a:pt x="985910" y="81526"/>
                </a:cubicBezTo>
                <a:cubicBezTo>
                  <a:pt x="486434" y="81526"/>
                  <a:pt x="81528" y="486282"/>
                  <a:pt x="81528" y="985573"/>
                </a:cubicBezTo>
                <a:cubicBezTo>
                  <a:pt x="81528" y="1484864"/>
                  <a:pt x="486434" y="1889620"/>
                  <a:pt x="985910" y="1889620"/>
                </a:cubicBezTo>
                <a:cubicBezTo>
                  <a:pt x="1163873" y="1889620"/>
                  <a:pt x="1329830" y="1838237"/>
                  <a:pt x="1469744" y="1749502"/>
                </a:cubicBezTo>
                <a:close/>
              </a:path>
            </a:pathLst>
          </a:custGeom>
          <a:solidFill>
            <a:srgbClr val="404040"/>
          </a:solidFill>
          <a:ln>
            <a:noFill/>
          </a:ln>
          <a:extLst>
            <a:ext uri="{91240B29-F687-4F45-9708-019B960494DF}">
              <a14:hiddenLine xmlns="" xmlns:a14="http://schemas.microsoft.com/office/drawing/2010/main" w="25400">
                <a:solidFill>
                  <a:srgbClr val="000000"/>
                </a:solidFill>
                <a:round/>
              </a14:hiddenLine>
            </a:ext>
          </a:extLst>
        </p:spPr>
        <p:txBody>
          <a:bodyPr rot="10800000" vert="eaVert" lIns="101890" tIns="50945" rIns="101890" bIns="50945"/>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endParaRPr lang="zh-CN" altLang="en-US" sz="2000">
              <a:latin typeface="Arial" panose="020B0604020202020204" pitchFamily="34" charset="0"/>
            </a:endParaRPr>
          </a:p>
        </p:txBody>
      </p:sp>
      <p:sp>
        <p:nvSpPr>
          <p:cNvPr id="18" name="椭圆 17"/>
          <p:cNvSpPr>
            <a:spLocks noChangeArrowheads="1"/>
          </p:cNvSpPr>
          <p:nvPr/>
        </p:nvSpPr>
        <p:spPr bwMode="auto">
          <a:xfrm>
            <a:off x="6644822" y="1097643"/>
            <a:ext cx="993322" cy="810381"/>
          </a:xfrm>
          <a:prstGeom prst="ellipse">
            <a:avLst/>
          </a:prstGeom>
          <a:solidFill>
            <a:srgbClr val="0070C0"/>
          </a:solidFill>
          <a:ln>
            <a:noFill/>
          </a:ln>
          <a:extLst>
            <a:ext uri="{91240B29-F687-4F45-9708-019B960494DF}">
              <a14:hiddenLine xmlns="" xmlns:a14="http://schemas.microsoft.com/office/drawing/2010/main" w="25400">
                <a:solidFill>
                  <a:srgbClr val="000000"/>
                </a:solidFill>
                <a:round/>
              </a14:hiddenLine>
            </a:ext>
          </a:extLst>
        </p:spPr>
        <p:txBody>
          <a:bodyPr lIns="92271" tIns="46135" rIns="92271" bIns="46135" anchor="ct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buFont typeface="Arial" panose="020B0604020202020204" pitchFamily="34" charset="0"/>
              <a:buNone/>
            </a:pPr>
            <a:r>
              <a:rPr lang="en-US" altLang="zh-CN" sz="2285" b="1">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1.</a:t>
            </a:r>
          </a:p>
        </p:txBody>
      </p:sp>
      <p:sp>
        <p:nvSpPr>
          <p:cNvPr id="19" name="椭圆 18"/>
          <p:cNvSpPr>
            <a:spLocks noChangeArrowheads="1"/>
          </p:cNvSpPr>
          <p:nvPr/>
        </p:nvSpPr>
        <p:spPr bwMode="auto">
          <a:xfrm>
            <a:off x="10347477" y="2742595"/>
            <a:ext cx="990297" cy="808870"/>
          </a:xfrm>
          <a:prstGeom prst="ellipse">
            <a:avLst/>
          </a:prstGeom>
          <a:solidFill>
            <a:srgbClr val="FABE00"/>
          </a:solidFill>
          <a:ln>
            <a:noFill/>
          </a:ln>
          <a:extLst>
            <a:ext uri="{91240B29-F687-4F45-9708-019B960494DF}">
              <a14:hiddenLine xmlns="" xmlns:a14="http://schemas.microsoft.com/office/drawing/2010/main" w="25400">
                <a:solidFill>
                  <a:srgbClr val="000000"/>
                </a:solidFill>
                <a:round/>
              </a14:hiddenLine>
            </a:ext>
          </a:extLst>
        </p:spPr>
        <p:txBody>
          <a:bodyPr lIns="92271" tIns="46135" rIns="92271" bIns="46135" anchor="ct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buFont typeface="Arial" panose="020B0604020202020204" pitchFamily="34" charset="0"/>
              <a:buNone/>
            </a:pPr>
            <a:r>
              <a:rPr lang="en-US" altLang="zh-CN" sz="2285" b="1">
                <a:solidFill>
                  <a:schemeClr val="bg1"/>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2.</a:t>
            </a:r>
          </a:p>
        </p:txBody>
      </p:sp>
      <p:sp>
        <p:nvSpPr>
          <p:cNvPr id="20" name="椭圆 19"/>
          <p:cNvSpPr>
            <a:spLocks noChangeArrowheads="1"/>
          </p:cNvSpPr>
          <p:nvPr/>
        </p:nvSpPr>
        <p:spPr bwMode="auto">
          <a:xfrm>
            <a:off x="8632977" y="4115405"/>
            <a:ext cx="990297" cy="808870"/>
          </a:xfrm>
          <a:prstGeom prst="ellipse">
            <a:avLst/>
          </a:prstGeom>
          <a:solidFill>
            <a:srgbClr val="404040"/>
          </a:solidFill>
          <a:ln>
            <a:noFill/>
          </a:ln>
          <a:extLst>
            <a:ext uri="{91240B29-F687-4F45-9708-019B960494DF}">
              <a14:hiddenLine xmlns="" xmlns:a14="http://schemas.microsoft.com/office/drawing/2010/main" w="25400">
                <a:solidFill>
                  <a:srgbClr val="000000"/>
                </a:solidFill>
                <a:round/>
              </a14:hiddenLine>
            </a:ext>
          </a:extLst>
        </p:spPr>
        <p:txBody>
          <a:bodyPr lIns="92271" tIns="46135" rIns="92271" bIns="46135" anchor="ct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buFont typeface="Arial" panose="020B0604020202020204" pitchFamily="34" charset="0"/>
              <a:buNone/>
            </a:pPr>
            <a:r>
              <a:rPr lang="en-US" altLang="zh-CN" sz="2285" b="1">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3.</a:t>
            </a:r>
          </a:p>
        </p:txBody>
      </p:sp>
      <p:sp>
        <p:nvSpPr>
          <p:cNvPr id="21" name="TextBox 20"/>
          <p:cNvSpPr txBox="1">
            <a:spLocks noChangeArrowheads="1"/>
          </p:cNvSpPr>
          <p:nvPr/>
        </p:nvSpPr>
        <p:spPr bwMode="auto">
          <a:xfrm>
            <a:off x="7124096" y="1714500"/>
            <a:ext cx="1602619" cy="8499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71" tIns="46135" rIns="92271" bIns="4613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lnSpc>
                <a:spcPct val="130000"/>
              </a:lnSpc>
              <a:buFont typeface="Arial" panose="020B0604020202020204" pitchFamily="34" charset="0"/>
              <a:buNone/>
            </a:pPr>
            <a:r>
              <a:rPr lang="zh-CN" altLang="zh-CN" sz="4190" b="1">
                <a:solidFill>
                  <a:srgbClr val="0099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尊重</a:t>
            </a:r>
          </a:p>
        </p:txBody>
      </p:sp>
      <p:sp>
        <p:nvSpPr>
          <p:cNvPr id="22" name="TextBox 21"/>
          <p:cNvSpPr txBox="1">
            <a:spLocks noChangeArrowheads="1"/>
          </p:cNvSpPr>
          <p:nvPr/>
        </p:nvSpPr>
        <p:spPr bwMode="auto">
          <a:xfrm>
            <a:off x="9113763" y="2195286"/>
            <a:ext cx="1602619" cy="8499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71" tIns="46135" rIns="92271" bIns="4613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lnSpc>
                <a:spcPct val="130000"/>
              </a:lnSpc>
              <a:buFont typeface="Arial" panose="020B0604020202020204" pitchFamily="34" charset="0"/>
              <a:buNone/>
            </a:pPr>
            <a:r>
              <a:rPr lang="zh-CN" altLang="zh-CN" sz="4190" b="1">
                <a:solidFill>
                  <a:srgbClr val="0099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平等</a:t>
            </a:r>
          </a:p>
        </p:txBody>
      </p:sp>
      <p:sp>
        <p:nvSpPr>
          <p:cNvPr id="23" name="TextBox 22"/>
          <p:cNvSpPr txBox="1">
            <a:spLocks noChangeArrowheads="1"/>
          </p:cNvSpPr>
          <p:nvPr/>
        </p:nvSpPr>
        <p:spPr bwMode="auto">
          <a:xfrm>
            <a:off x="7467299" y="3429000"/>
            <a:ext cx="1599595" cy="8499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271" tIns="46135" rIns="92271" bIns="4613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lnSpc>
                <a:spcPct val="130000"/>
              </a:lnSpc>
              <a:buFont typeface="Arial" panose="020B0604020202020204" pitchFamily="34" charset="0"/>
              <a:buNone/>
            </a:pPr>
            <a:r>
              <a:rPr lang="zh-CN" altLang="zh-CN" sz="4190" b="1">
                <a:solidFill>
                  <a:srgbClr val="0099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和平</a:t>
            </a:r>
          </a:p>
        </p:txBody>
      </p:sp>
      <p:sp>
        <p:nvSpPr>
          <p:cNvPr id="86033" name="文本框 1"/>
          <p:cNvSpPr txBox="1">
            <a:spLocks noChangeArrowheads="1"/>
          </p:cNvSpPr>
          <p:nvPr/>
        </p:nvSpPr>
        <p:spPr bwMode="auto">
          <a:xfrm>
            <a:off x="95885" y="4996180"/>
            <a:ext cx="12000230" cy="1674495"/>
          </a:xfrm>
          <a:prstGeom prst="rect">
            <a:avLst/>
          </a:prstGeom>
          <a:solidFill>
            <a:schemeClr val="bg1"/>
          </a:solidFill>
          <a:ln w="57150">
            <a:solidFill>
              <a:srgbClr val="CC0000"/>
            </a:solidFill>
            <a:round/>
          </a:ln>
        </p:spPr>
        <p:txBody>
          <a:bodyPr wrap="square">
            <a:spAutoFit/>
          </a:bodyPr>
          <a:lstStyle/>
          <a:p>
            <a:pPr>
              <a:buFont typeface="Arial" panose="020B0604020202020204" pitchFamily="34" charset="0"/>
              <a:buNone/>
            </a:pPr>
            <a:r>
              <a:rPr lang="en-US" altLang="zh-CN" sz="3430" b="1" dirty="0">
                <a:latin typeface="微软雅黑" panose="020B0503020204020204" pitchFamily="34" charset="-122"/>
                <a:ea typeface="微软雅黑" panose="020B0503020204020204" pitchFamily="34" charset="-122"/>
              </a:rPr>
              <a:t>   </a:t>
            </a:r>
            <a:r>
              <a:rPr lang="zh-CN" altLang="en-US" sz="3430" b="1" dirty="0">
                <a:solidFill>
                  <a:schemeClr val="tx1"/>
                </a:solidFill>
                <a:effectLst>
                  <a:outerShdw blurRad="38100" dist="38100" dir="2700000" algn="tl">
                    <a:srgbClr val="000000"/>
                  </a:outerShdw>
                </a:effectLst>
                <a:latin typeface="华文新魏" panose="02010800040101010101" pitchFamily="2" charset="-122"/>
                <a:ea typeface="华文新魏" panose="02010800040101010101" pitchFamily="2" charset="-122"/>
              </a:rPr>
              <a:t>尽管在其提出后的几十年中，世界形势已发生变化，在某些方面甚至可以说是发生了剧变，但这些原则直至今天依然适用。</a:t>
            </a:r>
          </a:p>
          <a:p>
            <a:pPr>
              <a:buFont typeface="Arial" panose="020B0604020202020204" pitchFamily="34" charset="0"/>
              <a:buNone/>
            </a:pPr>
            <a:r>
              <a:rPr lang="zh-CN" altLang="en-US" sz="3430" b="1" dirty="0">
                <a:effectLst>
                  <a:outerShdw blurRad="38100" dist="38100" dir="2700000" algn="tl">
                    <a:srgbClr val="FFFFFF"/>
                  </a:outerShdw>
                </a:effectLst>
                <a:latin typeface="华文新魏" panose="02010800040101010101" pitchFamily="2" charset="-122"/>
                <a:ea typeface="华文新魏" panose="02010800040101010101" pitchFamily="2" charset="-122"/>
              </a:rPr>
              <a:t>                                                              </a:t>
            </a:r>
            <a:r>
              <a:rPr lang="zh-CN" altLang="en-US" sz="3430" b="1" dirty="0">
                <a:solidFill>
                  <a:schemeClr val="tx1"/>
                </a:solidFill>
                <a:effectLst>
                  <a:outerShdw blurRad="38100" dist="38100" dir="2700000" algn="tl">
                    <a:srgbClr val="FFFFFF"/>
                  </a:outerShdw>
                </a:effectLst>
                <a:latin typeface="华文新魏" panose="02010800040101010101" pitchFamily="2" charset="-122"/>
                <a:ea typeface="华文新魏" panose="02010800040101010101" pitchFamily="2" charset="-122"/>
              </a:rPr>
              <a:t> </a:t>
            </a:r>
            <a:r>
              <a:rPr lang="zh-CN" altLang="en-US" sz="3430" b="1" dirty="0">
                <a:solidFill>
                  <a:schemeClr val="tx1"/>
                </a:solidFill>
                <a:effectLst>
                  <a:outerShdw blurRad="38100" dist="38100" dir="2700000" algn="tl">
                    <a:srgbClr val="000000"/>
                  </a:outerShdw>
                </a:effectLst>
                <a:latin typeface="微软雅黑" panose="020B0503020204020204" pitchFamily="34" charset="-122"/>
                <a:ea typeface="华文新魏" panose="02010800040101010101" pitchFamily="2" charset="-122"/>
              </a:rPr>
              <a:t>——</a:t>
            </a:r>
            <a:r>
              <a:rPr lang="zh-CN" altLang="en-US" sz="3430" b="1" dirty="0">
                <a:solidFill>
                  <a:schemeClr val="tx1"/>
                </a:solidFill>
                <a:effectLst>
                  <a:outerShdw blurRad="38100" dist="38100" dir="2700000" algn="tl">
                    <a:srgbClr val="000000"/>
                  </a:outerShdw>
                </a:effectLst>
                <a:latin typeface="华文新魏" panose="02010800040101010101" pitchFamily="2" charset="-122"/>
                <a:ea typeface="华文新魏" panose="02010800040101010101" pitchFamily="2" charset="-122"/>
              </a:rPr>
              <a:t>美国前国务卿舒尔茨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randombar(horizontal)">
                                      <p:cBhvr>
                                        <p:cTn id="7" dur="500"/>
                                        <p:tgtEl>
                                          <p:spTgt spid="57"/>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58"/>
                                        </p:tgtEl>
                                        <p:attrNameLst>
                                          <p:attrName>style.visibility</p:attrName>
                                        </p:attrNameLst>
                                      </p:cBhvr>
                                      <p:to>
                                        <p:strVal val="visible"/>
                                      </p:to>
                                    </p:set>
                                    <p:anim calcmode="discrete" valueType="clr">
                                      <p:cBhvr override="childStyle">
                                        <p:cTn id="11" dur="80"/>
                                        <p:tgtEl>
                                          <p:spTgt spid="58"/>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8"/>
                                        </p:tgtEl>
                                        <p:attrNameLst>
                                          <p:attrName>fillcolor</p:attrName>
                                        </p:attrNameLst>
                                      </p:cBhvr>
                                      <p:tavLst>
                                        <p:tav tm="0">
                                          <p:val>
                                            <p:clrVal>
                                              <a:schemeClr val="accent2"/>
                                            </p:clrVal>
                                          </p:val>
                                        </p:tav>
                                        <p:tav tm="50000">
                                          <p:val>
                                            <p:clrVal>
                                              <a:schemeClr val="hlink"/>
                                            </p:clrVal>
                                          </p:val>
                                        </p:tav>
                                      </p:tavLst>
                                    </p:anim>
                                    <p:set>
                                      <p:cBhvr>
                                        <p:cTn id="13" dur="80"/>
                                        <p:tgtEl>
                                          <p:spTgt spid="58"/>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500"/>
                            </p:stCondLst>
                            <p:childTnLst>
                              <p:par>
                                <p:cTn id="22" presetID="26" presetClass="emph" presetSubtype="0" fill="hold" grpId="1" nodeType="afterEffect">
                                  <p:stCondLst>
                                    <p:cond delay="0"/>
                                  </p:stCondLst>
                                  <p:childTnLst>
                                    <p:animEffect transition="out" filter="fade">
                                      <p:cBhvr>
                                        <p:cTn id="23" dur="250" tmFilter="0, 0; .2, .5; .8, .5; 1, 0"/>
                                        <p:tgtEl>
                                          <p:spTgt spid="18"/>
                                        </p:tgtEl>
                                      </p:cBhvr>
                                    </p:animEffect>
                                    <p:animScale>
                                      <p:cBhvr>
                                        <p:cTn id="24" dur="125" autoRev="1" fill="hold"/>
                                        <p:tgtEl>
                                          <p:spTgt spid="18"/>
                                        </p:tgtEl>
                                      </p:cBhvr>
                                      <p:by x="105000" y="105000"/>
                                    </p:animScale>
                                  </p:childTnLst>
                                </p:cTn>
                              </p:par>
                            </p:childTnLst>
                          </p:cTn>
                        </p:par>
                        <p:par>
                          <p:cTn id="25" fill="hold">
                            <p:stCondLst>
                              <p:cond delay="1000"/>
                            </p:stCondLst>
                            <p:childTnLst>
                              <p:par>
                                <p:cTn id="26" presetID="53" presetClass="entr" presetSubtype="16" fill="hold" grpId="1"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8" presetClass="emph" presetSubtype="0" fill="hold" grpId="0" nodeType="withEffect">
                                  <p:stCondLst>
                                    <p:cond delay="0"/>
                                  </p:stCondLst>
                                  <p:childTnLst>
                                    <p:animRot by="21600000">
                                      <p:cBhvr>
                                        <p:cTn id="32" dur="500" fill="hold"/>
                                        <p:tgtEl>
                                          <p:spTgt spid="15"/>
                                        </p:tgtEl>
                                        <p:attrNameLst>
                                          <p:attrName>r</p:attrName>
                                        </p:attrNameLst>
                                      </p:cBhvr>
                                    </p:animRo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Effect transition="in" filter="fade">
                                      <p:cBhvr>
                                        <p:cTn id="38" dur="500"/>
                                        <p:tgtEl>
                                          <p:spTgt spid="21"/>
                                        </p:tgtEl>
                                      </p:cBhvr>
                                    </p:animEffect>
                                  </p:childTnLst>
                                </p:cTn>
                              </p:par>
                            </p:childTnLst>
                          </p:cTn>
                        </p:par>
                        <p:par>
                          <p:cTn id="39" fill="hold">
                            <p:stCondLst>
                              <p:cond delay="2000"/>
                            </p:stCondLst>
                            <p:childTnLst>
                              <p:par>
                                <p:cTn id="40" presetID="53" presetClass="entr" presetSubtype="16"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par>
                          <p:cTn id="45" fill="hold">
                            <p:stCondLst>
                              <p:cond delay="2500"/>
                            </p:stCondLst>
                            <p:childTnLst>
                              <p:par>
                                <p:cTn id="46" presetID="26" presetClass="emph" presetSubtype="0" fill="hold" grpId="1" nodeType="afterEffect">
                                  <p:stCondLst>
                                    <p:cond delay="0"/>
                                  </p:stCondLst>
                                  <p:childTnLst>
                                    <p:animEffect transition="out" filter="fade">
                                      <p:cBhvr>
                                        <p:cTn id="47" dur="250" tmFilter="0, 0; .2, .5; .8, .5; 1, 0"/>
                                        <p:tgtEl>
                                          <p:spTgt spid="19"/>
                                        </p:tgtEl>
                                      </p:cBhvr>
                                    </p:animEffect>
                                    <p:animScale>
                                      <p:cBhvr>
                                        <p:cTn id="48" dur="125" autoRev="1" fill="hold"/>
                                        <p:tgtEl>
                                          <p:spTgt spid="19"/>
                                        </p:tgtEl>
                                      </p:cBhvr>
                                      <p:by x="105000" y="105000"/>
                                    </p:animScale>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8" presetClass="emph" presetSubtype="0" fill="hold" grpId="1" nodeType="withEffect">
                                  <p:stCondLst>
                                    <p:cond delay="0"/>
                                  </p:stCondLst>
                                  <p:childTnLst>
                                    <p:animRot by="21600000">
                                      <p:cBhvr>
                                        <p:cTn id="56" dur="500" fill="hold"/>
                                        <p:tgtEl>
                                          <p:spTgt spid="16"/>
                                        </p:tgtEl>
                                        <p:attrNameLst>
                                          <p:attrName>r</p:attrName>
                                        </p:attrNameLst>
                                      </p:cBhvr>
                                    </p:animRot>
                                  </p:childTnLst>
                                </p:cTn>
                              </p:par>
                            </p:childTnLst>
                          </p:cTn>
                        </p:par>
                        <p:par>
                          <p:cTn id="57" fill="hold">
                            <p:stCondLst>
                              <p:cond delay="3500"/>
                            </p:stCondLst>
                            <p:childTnLst>
                              <p:par>
                                <p:cTn id="58" presetID="53" presetClass="entr" presetSubtype="16"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childTnLst>
                          </p:cTn>
                        </p:par>
                        <p:par>
                          <p:cTn id="63" fill="hold">
                            <p:stCondLst>
                              <p:cond delay="4000"/>
                            </p:stCondLst>
                            <p:childTnLst>
                              <p:par>
                                <p:cTn id="64" presetID="53" presetClass="entr" presetSubtype="16"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p:cTn id="66" dur="500" fill="hold"/>
                                        <p:tgtEl>
                                          <p:spTgt spid="20"/>
                                        </p:tgtEl>
                                        <p:attrNameLst>
                                          <p:attrName>ppt_w</p:attrName>
                                        </p:attrNameLst>
                                      </p:cBhvr>
                                      <p:tavLst>
                                        <p:tav tm="0">
                                          <p:val>
                                            <p:fltVal val="0"/>
                                          </p:val>
                                        </p:tav>
                                        <p:tav tm="100000">
                                          <p:val>
                                            <p:strVal val="#ppt_w"/>
                                          </p:val>
                                        </p:tav>
                                      </p:tavLst>
                                    </p:anim>
                                    <p:anim calcmode="lin" valueType="num">
                                      <p:cBhvr>
                                        <p:cTn id="67" dur="500" fill="hold"/>
                                        <p:tgtEl>
                                          <p:spTgt spid="20"/>
                                        </p:tgtEl>
                                        <p:attrNameLst>
                                          <p:attrName>ppt_h</p:attrName>
                                        </p:attrNameLst>
                                      </p:cBhvr>
                                      <p:tavLst>
                                        <p:tav tm="0">
                                          <p:val>
                                            <p:fltVal val="0"/>
                                          </p:val>
                                        </p:tav>
                                        <p:tav tm="100000">
                                          <p:val>
                                            <p:strVal val="#ppt_h"/>
                                          </p:val>
                                        </p:tav>
                                      </p:tavLst>
                                    </p:anim>
                                    <p:animEffect transition="in" filter="fade">
                                      <p:cBhvr>
                                        <p:cTn id="68" dur="500"/>
                                        <p:tgtEl>
                                          <p:spTgt spid="20"/>
                                        </p:tgtEl>
                                      </p:cBhvr>
                                    </p:animEffect>
                                  </p:childTnLst>
                                </p:cTn>
                              </p:par>
                            </p:childTnLst>
                          </p:cTn>
                        </p:par>
                        <p:par>
                          <p:cTn id="69" fill="hold">
                            <p:stCondLst>
                              <p:cond delay="4500"/>
                            </p:stCondLst>
                            <p:childTnLst>
                              <p:par>
                                <p:cTn id="70" presetID="26" presetClass="emph" presetSubtype="0" fill="hold" grpId="1" nodeType="afterEffect">
                                  <p:stCondLst>
                                    <p:cond delay="0"/>
                                  </p:stCondLst>
                                  <p:childTnLst>
                                    <p:animEffect transition="out" filter="fade">
                                      <p:cBhvr>
                                        <p:cTn id="71" dur="250" tmFilter="0, 0; .2, .5; .8, .5; 1, 0"/>
                                        <p:tgtEl>
                                          <p:spTgt spid="20"/>
                                        </p:tgtEl>
                                      </p:cBhvr>
                                    </p:animEffect>
                                    <p:animScale>
                                      <p:cBhvr>
                                        <p:cTn id="72" dur="125" autoRev="1" fill="hold"/>
                                        <p:tgtEl>
                                          <p:spTgt spid="20"/>
                                        </p:tgtEl>
                                      </p:cBhvr>
                                      <p:by x="105000" y="105000"/>
                                    </p:animScale>
                                  </p:childTnLst>
                                </p:cTn>
                              </p:par>
                            </p:childTnLst>
                          </p:cTn>
                        </p:par>
                        <p:par>
                          <p:cTn id="73" fill="hold">
                            <p:stCondLst>
                              <p:cond delay="5000"/>
                            </p:stCondLst>
                            <p:childTnLst>
                              <p:par>
                                <p:cTn id="74" presetID="53" presetClass="entr" presetSubtype="16"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par>
                                <p:cTn id="79" presetID="8" presetClass="emph" presetSubtype="0" fill="hold" grpId="1" nodeType="withEffect">
                                  <p:stCondLst>
                                    <p:cond delay="0"/>
                                  </p:stCondLst>
                                  <p:childTnLst>
                                    <p:animRot by="-21600000">
                                      <p:cBhvr>
                                        <p:cTn id="80" dur="500" fill="hold"/>
                                        <p:tgtEl>
                                          <p:spTgt spid="17"/>
                                        </p:tgtEl>
                                        <p:attrNameLst>
                                          <p:attrName>r</p:attrName>
                                        </p:attrNameLst>
                                      </p:cBhvr>
                                    </p:animRot>
                                  </p:childTnLst>
                                </p:cTn>
                              </p:par>
                            </p:childTnLst>
                          </p:cTn>
                        </p:par>
                        <p:par>
                          <p:cTn id="81" fill="hold">
                            <p:stCondLst>
                              <p:cond delay="5500"/>
                            </p:stCondLst>
                            <p:childTnLst>
                              <p:par>
                                <p:cTn id="82" presetID="53" presetClass="entr" presetSubtype="16"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Effect transition="in" filter="fade">
                                      <p:cBhvr>
                                        <p:cTn id="86" dur="500"/>
                                        <p:tgtEl>
                                          <p:spTgt spid="23"/>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86032"/>
                                        </p:tgtEl>
                                        <p:attrNameLst>
                                          <p:attrName>style.visibility</p:attrName>
                                        </p:attrNameLst>
                                      </p:cBhvr>
                                      <p:to>
                                        <p:strVal val="visible"/>
                                      </p:to>
                                    </p:set>
                                    <p:animEffect transition="in" filter="wipe(up)">
                                      <p:cBhvr>
                                        <p:cTn id="91" dur="500"/>
                                        <p:tgtEl>
                                          <p:spTgt spid="86032"/>
                                        </p:tgtEl>
                                      </p:cBhvr>
                                    </p:animEffect>
                                  </p:childTnLst>
                                </p:cTn>
                              </p:par>
                            </p:childTnLst>
                          </p:cTn>
                        </p:par>
                      </p:childTnLst>
                    </p:cTn>
                  </p:par>
                  <p:par>
                    <p:cTn id="92" fill="hold">
                      <p:stCondLst>
                        <p:cond delay="indefinite"/>
                      </p:stCondLst>
                      <p:childTnLst>
                        <p:par>
                          <p:cTn id="93" fill="hold">
                            <p:stCondLst>
                              <p:cond delay="0"/>
                            </p:stCondLst>
                            <p:childTnLst>
                              <p:par>
                                <p:cTn id="94" presetID="17" presetClass="entr" presetSubtype="10" fill="hold" grpId="0" nodeType="clickEffect">
                                  <p:stCondLst>
                                    <p:cond delay="0"/>
                                  </p:stCondLst>
                                  <p:childTnLst>
                                    <p:set>
                                      <p:cBhvr>
                                        <p:cTn id="95" dur="1" fill="hold">
                                          <p:stCondLst>
                                            <p:cond delay="0"/>
                                          </p:stCondLst>
                                        </p:cTn>
                                        <p:tgtEl>
                                          <p:spTgt spid="86033"/>
                                        </p:tgtEl>
                                        <p:attrNameLst>
                                          <p:attrName>style.visibility</p:attrName>
                                        </p:attrNameLst>
                                      </p:cBhvr>
                                      <p:to>
                                        <p:strVal val="visible"/>
                                      </p:to>
                                    </p:set>
                                    <p:anim calcmode="lin" valueType="num">
                                      <p:cBhvr>
                                        <p:cTn id="96" dur="500" fill="hold"/>
                                        <p:tgtEl>
                                          <p:spTgt spid="86033"/>
                                        </p:tgtEl>
                                        <p:attrNameLst>
                                          <p:attrName>ppt_w</p:attrName>
                                        </p:attrNameLst>
                                      </p:cBhvr>
                                      <p:tavLst>
                                        <p:tav tm="0">
                                          <p:val>
                                            <p:fltVal val="0"/>
                                          </p:val>
                                        </p:tav>
                                        <p:tav tm="100000">
                                          <p:val>
                                            <p:strVal val="#ppt_w"/>
                                          </p:val>
                                        </p:tav>
                                      </p:tavLst>
                                    </p:anim>
                                    <p:anim calcmode="lin" valueType="num">
                                      <p:cBhvr>
                                        <p:cTn id="97" dur="500" fill="hold"/>
                                        <p:tgtEl>
                                          <p:spTgt spid="8603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32" grpId="0" animBg="1"/>
      <p:bldP spid="58" grpId="0"/>
      <p:bldP spid="15" grpId="0" bldLvl="0" animBg="1"/>
      <p:bldP spid="15" grpId="1" bldLvl="0" animBg="1"/>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1" grpId="0"/>
      <p:bldP spid="22" grpId="0"/>
      <p:bldP spid="23" grpId="0"/>
      <p:bldP spid="8603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BEBA8EAE-BF5A-486C-A8C5-ECC9F3942E4B}">
                <a14:imgProps xmlns="" xmlns:a14="http://schemas.microsoft.com/office/drawing/2010/main">
                  <a14:imgLayer r:embed="rId3">
                    <a14:imgEffect>
                      <a14:colorTemperature colorTemp="6125"/>
                    </a14:imgEffect>
                    <a14:imgEffect>
                      <a14:saturation sat="120000"/>
                    </a14:imgEffect>
                    <a14:imgEffect>
                      <a14:sharpenSoften amount="24000"/>
                    </a14:imgEffect>
                  </a14:imgLayer>
                </a14:imgProps>
              </a:ext>
              <a:ext uri="{28A0092B-C50C-407E-A947-70E740481C1C}">
                <a14:useLocalDpi xmlns="" xmlns:a14="http://schemas.microsoft.com/office/drawing/2010/main" val="0"/>
              </a:ext>
            </a:extLst>
          </a:blip>
          <a:stretch>
            <a:fillRect/>
          </a:stretch>
        </p:blipFill>
        <p:spPr>
          <a:xfrm>
            <a:off x="0" y="0"/>
            <a:ext cx="12192000" cy="6816725"/>
          </a:xfrm>
          <a:prstGeom prst="rect">
            <a:avLst/>
          </a:prstGeom>
        </p:spPr>
      </p:pic>
      <p:sp>
        <p:nvSpPr>
          <p:cNvPr id="91138" name="Text Box 2"/>
          <p:cNvSpPr txBox="1">
            <a:spLocks noChangeArrowheads="1"/>
          </p:cNvSpPr>
          <p:nvPr/>
        </p:nvSpPr>
        <p:spPr bwMode="auto">
          <a:xfrm>
            <a:off x="5368925" y="1151255"/>
            <a:ext cx="6707505" cy="2563495"/>
          </a:xfrm>
          <a:prstGeom prst="rect">
            <a:avLst/>
          </a:prstGeom>
          <a:solidFill>
            <a:schemeClr val="bg1"/>
          </a:solidFill>
          <a:ln w="9525">
            <a:solidFill>
              <a:srgbClr val="FF0000"/>
            </a:solidFill>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r>
              <a:rPr kumimoji="1" lang="en-US" altLang="zh-CN" sz="2665" b="1">
                <a:solidFill>
                  <a:srgbClr val="0000CC"/>
                </a:solidFill>
                <a:effectLst>
                  <a:outerShdw blurRad="38100" dist="38100" dir="2700000" algn="tl">
                    <a:srgbClr val="C0C0C0"/>
                  </a:outerShdw>
                </a:effectLst>
                <a:latin typeface="幼圆" panose="02010509060101010101" pitchFamily="49" charset="-122"/>
                <a:ea typeface="幼圆" panose="02010509060101010101" pitchFamily="49" charset="-122"/>
              </a:rPr>
              <a:t>    </a:t>
            </a:r>
            <a:r>
              <a:rPr kumimoji="1" lang="en-US" altLang="zh-CN" sz="2665"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1954</a:t>
            </a:r>
            <a:r>
              <a:rPr kumimoji="1" lang="zh-CN" altLang="en-US" sz="2665"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年</a:t>
            </a:r>
            <a:r>
              <a:rPr kumimoji="1" lang="en-US" altLang="zh-CN" sz="2665"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4</a:t>
            </a:r>
            <a:r>
              <a:rPr kumimoji="1" lang="zh-CN" altLang="en-US" sz="2665"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至</a:t>
            </a:r>
            <a:r>
              <a:rPr kumimoji="1" lang="en-US" altLang="zh-CN" sz="2665"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7</a:t>
            </a:r>
            <a:r>
              <a:rPr kumimoji="1" lang="zh-CN" altLang="en-US" sz="2665" b="1">
                <a:solidFill>
                  <a:schemeClr val="tx1"/>
                </a:solidFill>
                <a:effectLst>
                  <a:outerShdw blurRad="38100" dist="38100" dir="2700000" algn="tl">
                    <a:srgbClr val="C0C0C0"/>
                  </a:outerShdw>
                </a:effectLst>
                <a:latin typeface="幼圆" panose="02010509060101010101" pitchFamily="49" charset="-122"/>
                <a:ea typeface="幼圆" panose="02010509060101010101" pitchFamily="49" charset="-122"/>
              </a:rPr>
              <a:t>月，为了解决朝鲜问题和印度支那问题，</a:t>
            </a:r>
            <a:r>
              <a:rPr kumimoji="1" lang="zh-CN" altLang="en-US" sz="2665" b="1">
                <a:solidFill>
                  <a:srgbClr val="FF0000"/>
                </a:solidFill>
                <a:effectLst>
                  <a:outerShdw blurRad="38100" dist="38100" dir="2700000" algn="tl">
                    <a:srgbClr val="C0C0C0"/>
                  </a:outerShdw>
                </a:effectLst>
                <a:latin typeface="幼圆" panose="02010509060101010101" pitchFamily="49" charset="-122"/>
                <a:ea typeface="幼圆" panose="02010509060101010101" pitchFamily="49" charset="-122"/>
              </a:rPr>
              <a:t>周恩来</a:t>
            </a:r>
            <a:r>
              <a:rPr kumimoji="1" lang="en-US" altLang="zh-CN" sz="2665" b="1">
                <a:effectLst>
                  <a:outerShdw blurRad="38100" dist="38100" dir="2700000" algn="tl">
                    <a:srgbClr val="C0C0C0"/>
                  </a:outerShdw>
                </a:effectLst>
                <a:latin typeface="幼圆" panose="02010509060101010101" pitchFamily="49" charset="-122"/>
                <a:ea typeface="幼圆" panose="02010509060101010101" pitchFamily="49" charset="-122"/>
              </a:rPr>
              <a:t>率领中国代表团参加了在</a:t>
            </a:r>
            <a:r>
              <a:rPr kumimoji="1" lang="zh-CN" altLang="en-US" sz="2665" b="1">
                <a:solidFill>
                  <a:srgbClr val="FF0000"/>
                </a:solidFill>
                <a:effectLst>
                  <a:outerShdw blurRad="38100" dist="38100" dir="2700000" algn="tl">
                    <a:srgbClr val="C0C0C0"/>
                  </a:outerShdw>
                </a:effectLst>
                <a:latin typeface="幼圆" panose="02010509060101010101" pitchFamily="49" charset="-122"/>
                <a:ea typeface="幼圆" panose="02010509060101010101" pitchFamily="49" charset="-122"/>
              </a:rPr>
              <a:t>日内瓦</a:t>
            </a:r>
            <a:r>
              <a:rPr kumimoji="1" lang="en-US" altLang="zh-CN" sz="2665" b="1">
                <a:effectLst>
                  <a:outerShdw blurRad="38100" dist="38100" dir="2700000" algn="tl">
                    <a:srgbClr val="C0C0C0"/>
                  </a:outerShdw>
                </a:effectLst>
                <a:latin typeface="幼圆" panose="02010509060101010101" pitchFamily="49" charset="-122"/>
                <a:ea typeface="幼圆" panose="02010509060101010101" pitchFamily="49" charset="-122"/>
              </a:rPr>
              <a:t>举行的国际会议。这是新中国第一次以</a:t>
            </a:r>
            <a:r>
              <a:rPr kumimoji="1" lang="zh-CN" altLang="en-US" sz="2665" b="1">
                <a:solidFill>
                  <a:srgbClr val="FF0000"/>
                </a:solidFill>
                <a:effectLst>
                  <a:outerShdw blurRad="38100" dist="38100" dir="2700000" algn="tl">
                    <a:srgbClr val="C0C0C0"/>
                  </a:outerShdw>
                </a:effectLst>
                <a:latin typeface="幼圆" panose="02010509060101010101" pitchFamily="49" charset="-122"/>
                <a:ea typeface="幼圆" panose="02010509060101010101" pitchFamily="49" charset="-122"/>
              </a:rPr>
              <a:t>五大国之一</a:t>
            </a:r>
            <a:r>
              <a:rPr kumimoji="1" lang="en-US" altLang="zh-CN" sz="2665" b="1">
                <a:effectLst>
                  <a:outerShdw blurRad="38100" dist="38100" dir="2700000" algn="tl">
                    <a:srgbClr val="C0C0C0"/>
                  </a:outerShdw>
                </a:effectLst>
                <a:latin typeface="幼圆" panose="02010509060101010101" pitchFamily="49" charset="-122"/>
                <a:ea typeface="幼圆" panose="02010509060101010101" pitchFamily="49" charset="-122"/>
              </a:rPr>
              <a:t>的身份参加国际会议，一直不承认新中国的西方国家事实上不得不认可了中国的国际地位。 </a:t>
            </a:r>
          </a:p>
        </p:txBody>
      </p:sp>
      <p:pic>
        <p:nvPicPr>
          <p:cNvPr id="91140" name="Picture 4" descr="108523086"/>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5085" y="901065"/>
            <a:ext cx="5150485" cy="3063875"/>
          </a:xfrm>
          <a:prstGeom prst="rect">
            <a:avLst/>
          </a:prstGeom>
          <a:noFill/>
          <a:ln w="9525">
            <a:solidFill>
              <a:srgbClr val="FF0000"/>
            </a:solidFill>
            <a:miter lim="800000"/>
            <a:headEnd/>
            <a:tailEnd/>
          </a:ln>
          <a:extLst>
            <a:ext uri="{909E8E84-426E-40DD-AFC4-6F175D3DCCD1}">
              <a14:hiddenFill xmlns="" xmlns:a14="http://schemas.microsoft.com/office/drawing/2010/main">
                <a:solidFill>
                  <a:srgbClr val="FFFFFF"/>
                </a:solidFill>
              </a14:hiddenFill>
            </a:ext>
          </a:extLst>
        </p:spPr>
      </p:pic>
      <p:sp>
        <p:nvSpPr>
          <p:cNvPr id="91142" name="Text Box 6"/>
          <p:cNvSpPr txBox="1">
            <a:spLocks noChangeArrowheads="1"/>
          </p:cNvSpPr>
          <p:nvPr/>
        </p:nvSpPr>
        <p:spPr bwMode="auto">
          <a:xfrm>
            <a:off x="45085" y="150495"/>
            <a:ext cx="12031345" cy="655320"/>
          </a:xfrm>
          <a:prstGeom prst="rect">
            <a:avLst/>
          </a:prstGeom>
          <a:noFill/>
          <a:ln w="9525">
            <a:solidFill>
              <a:srgbClr val="FF0000"/>
            </a:solidFill>
            <a:miter lim="800000"/>
          </a:ln>
          <a:effectLst/>
          <a:extLst>
            <a:ext uri="{909E8E84-426E-40DD-AFC4-6F175D3DCCD1}">
              <a14:hiddenFill xmlns="" xmlns:a14="http://schemas.microsoft.com/office/drawing/2010/main">
                <a:solidFill>
                  <a:srgbClr val="FFFF99"/>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gn="ctr">
              <a:spcBef>
                <a:spcPct val="10000"/>
              </a:spcBef>
            </a:pPr>
            <a:r>
              <a:rPr kumimoji="1" lang="zh-CN" altLang="en-US" sz="3600" b="1" u="sng" dirty="0">
                <a:solidFill>
                  <a:srgbClr val="FFFF00"/>
                </a:solidFill>
                <a:effectLst>
                  <a:outerShdw blurRad="38100" dist="38100" dir="2700000" algn="tl">
                    <a:srgbClr val="000000"/>
                  </a:outerShdw>
                </a:effectLst>
                <a:latin typeface="Times New Roman" panose="02020603050405020304" pitchFamily="18" charset="0"/>
                <a:ea typeface="微软雅黑" panose="020B0503020204020204" pitchFamily="34" charset="-122"/>
              </a:rPr>
              <a:t>新中国亮相日内瓦</a:t>
            </a:r>
            <a:r>
              <a:rPr kumimoji="1" lang="zh-CN" altLang="en-US" sz="3600" b="1" dirty="0">
                <a:solidFill>
                  <a:schemeClr val="bg1"/>
                </a:solidFill>
                <a:effectLst>
                  <a:outerShdw blurRad="38100" dist="38100" dir="2700000" algn="tl">
                    <a:srgbClr val="000000"/>
                  </a:outerShdw>
                </a:effectLst>
                <a:latin typeface="Times New Roman" panose="02020603050405020304" pitchFamily="18" charset="0"/>
                <a:ea typeface="华文新魏" panose="02010800040101010101" pitchFamily="2" charset="-122"/>
              </a:rPr>
              <a:t>首次以五大国之一的身份参加国际会议</a:t>
            </a:r>
          </a:p>
        </p:txBody>
      </p:sp>
      <p:sp>
        <p:nvSpPr>
          <p:cNvPr id="91143" name="Text Box 7"/>
          <p:cNvSpPr txBox="1">
            <a:spLocks noChangeArrowheads="1"/>
          </p:cNvSpPr>
          <p:nvPr/>
        </p:nvSpPr>
        <p:spPr bwMode="auto">
          <a:xfrm>
            <a:off x="0" y="4060190"/>
            <a:ext cx="7851140" cy="2809875"/>
          </a:xfrm>
          <a:prstGeom prst="rect">
            <a:avLst/>
          </a:prstGeom>
          <a:solidFill>
            <a:schemeClr val="bg1"/>
          </a:solidFill>
          <a:ln w="9525">
            <a:solidFill>
              <a:srgbClr val="FF0000"/>
            </a:solidFill>
            <a:miter lim="800000"/>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01890" tIns="50945" rIns="101890" bIns="50945">
            <a:spAutoFit/>
          </a:bodyPr>
          <a:lstStyle>
            <a:lvl1pPr defTabSz="1252855">
              <a:defRPr sz="2100">
                <a:solidFill>
                  <a:schemeClr val="tx1"/>
                </a:solidFill>
                <a:latin typeface="Calibri" panose="020F0502020204030204" pitchFamily="34" charset="0"/>
                <a:ea typeface="宋体" panose="02010600030101010101" pitchFamily="2" charset="-122"/>
              </a:defRPr>
            </a:lvl1pPr>
            <a:lvl2pPr marL="625475" defTabSz="1252855">
              <a:defRPr sz="2100">
                <a:solidFill>
                  <a:schemeClr val="tx1"/>
                </a:solidFill>
                <a:latin typeface="Calibri" panose="020F0502020204030204" pitchFamily="34" charset="0"/>
                <a:ea typeface="宋体" panose="02010600030101010101" pitchFamily="2" charset="-122"/>
              </a:defRPr>
            </a:lvl2pPr>
            <a:lvl3pPr marL="1252855" defTabSz="1252855">
              <a:defRPr sz="2100">
                <a:solidFill>
                  <a:schemeClr val="tx1"/>
                </a:solidFill>
                <a:latin typeface="Calibri" panose="020F0502020204030204" pitchFamily="34" charset="0"/>
                <a:ea typeface="宋体" panose="02010600030101010101" pitchFamily="2" charset="-122"/>
              </a:defRPr>
            </a:lvl3pPr>
            <a:lvl4pPr marL="1878330" defTabSz="1252855">
              <a:defRPr sz="2100">
                <a:solidFill>
                  <a:schemeClr val="tx1"/>
                </a:solidFill>
                <a:latin typeface="Calibri" panose="020F0502020204030204" pitchFamily="34" charset="0"/>
                <a:ea typeface="宋体" panose="02010600030101010101" pitchFamily="2" charset="-122"/>
              </a:defRPr>
            </a:lvl4pPr>
            <a:lvl5pPr marL="2503805" defTabSz="1252855">
              <a:defRPr sz="2100">
                <a:solidFill>
                  <a:schemeClr val="tx1"/>
                </a:solidFill>
                <a:latin typeface="Calibri" panose="020F0502020204030204" pitchFamily="34" charset="0"/>
                <a:ea typeface="宋体" panose="02010600030101010101" pitchFamily="2" charset="-122"/>
              </a:defRPr>
            </a:lvl5pPr>
            <a:lvl6pPr marL="29610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6pPr>
            <a:lvl7pPr marL="34182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7pPr>
            <a:lvl8pPr marL="38754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8pPr>
            <a:lvl9pPr marL="4332605" defTabSz="1252855" fontAlgn="base">
              <a:spcBef>
                <a:spcPct val="0"/>
              </a:spcBef>
              <a:spcAft>
                <a:spcPct val="0"/>
              </a:spcAft>
              <a:defRPr sz="2100">
                <a:solidFill>
                  <a:schemeClr val="tx1"/>
                </a:solidFill>
                <a:latin typeface="Calibri" panose="020F0502020204030204" pitchFamily="34" charset="0"/>
                <a:ea typeface="宋体" panose="02010600030101010101" pitchFamily="2" charset="-122"/>
              </a:defRPr>
            </a:lvl9pPr>
          </a:lstStyle>
          <a:p>
            <a:pPr>
              <a:lnSpc>
                <a:spcPct val="110000"/>
              </a:lnSpc>
            </a:pPr>
            <a:r>
              <a:rPr kumimoji="1" lang="zh-CN" altLang="en-US" sz="2665" b="1">
                <a:solidFill>
                  <a:srgbClr val="FF0000"/>
                </a:solidFill>
                <a:effectLst>
                  <a:outerShdw blurRad="38100" dist="38100" dir="2700000" algn="tl">
                    <a:srgbClr val="000000"/>
                  </a:outerShdw>
                </a:effectLst>
                <a:latin typeface="幼圆" panose="02010509060101010101" pitchFamily="49" charset="-122"/>
                <a:ea typeface="幼圆" panose="02010509060101010101" pitchFamily="49" charset="-122"/>
              </a:rPr>
              <a:t>    </a:t>
            </a:r>
            <a:r>
              <a:rPr kumimoji="1" lang="zh-CN" altLang="en-US" sz="2665" b="1">
                <a:solidFill>
                  <a:schemeClr val="tx1"/>
                </a:solidFill>
                <a:effectLst>
                  <a:outerShdw blurRad="38100" dist="38100" dir="2700000" algn="tl">
                    <a:srgbClr val="000000"/>
                  </a:outerShdw>
                </a:effectLst>
                <a:latin typeface="幼圆" panose="02010509060101010101" pitchFamily="49" charset="-122"/>
                <a:ea typeface="幼圆" panose="02010509060101010101" pitchFamily="49" charset="-122"/>
              </a:rPr>
              <a:t>中国代表团团长</a:t>
            </a:r>
            <a:r>
              <a:rPr kumimoji="1" lang="zh-CN" altLang="en-US" sz="2665" b="1">
                <a:solidFill>
                  <a:srgbClr val="FF0000"/>
                </a:solidFill>
                <a:effectLst>
                  <a:outerShdw blurRad="38100" dist="38100" dir="2700000" algn="tl">
                    <a:srgbClr val="000000"/>
                  </a:outerShdw>
                </a:effectLst>
                <a:latin typeface="幼圆" panose="02010509060101010101" pitchFamily="49" charset="-122"/>
                <a:ea typeface="幼圆" panose="02010509060101010101" pitchFamily="49" charset="-122"/>
              </a:rPr>
              <a:t>周恩来</a:t>
            </a:r>
            <a:r>
              <a:rPr kumimoji="1" lang="zh-CN" altLang="en-US" sz="2665" b="1">
                <a:effectLst>
                  <a:outerShdw blurRad="38100" dist="38100" dir="2700000" algn="tl">
                    <a:srgbClr val="000000"/>
                  </a:outerShdw>
                </a:effectLst>
                <a:latin typeface="幼圆" panose="02010509060101010101" pitchFamily="49" charset="-122"/>
                <a:ea typeface="幼圆" panose="02010509060101010101" pitchFamily="49" charset="-122"/>
                <a:sym typeface="+mn-ea"/>
              </a:rPr>
              <a:t>第一次亮相国际舞台，就展示了出色的外交才能和超乎想象的政治家的风度。他</a:t>
            </a:r>
            <a:r>
              <a:rPr kumimoji="1" lang="zh-CN" altLang="en-US" sz="2665" b="1">
                <a:effectLst>
                  <a:outerShdw blurRad="38100" dist="38100" dir="2700000" algn="tl">
                    <a:srgbClr val="000000"/>
                  </a:outerShdw>
                </a:effectLst>
                <a:latin typeface="幼圆" panose="02010509060101010101" pitchFamily="49" charset="-122"/>
                <a:ea typeface="幼圆" panose="02010509060101010101" pitchFamily="49" charset="-122"/>
              </a:rPr>
              <a:t>通过积极灵活的外交努力，</a:t>
            </a:r>
            <a:r>
              <a:rPr kumimoji="1" lang="zh-CN" altLang="en-US" sz="2665" b="1">
                <a:solidFill>
                  <a:srgbClr val="FF0000"/>
                </a:solidFill>
                <a:effectLst>
                  <a:outerShdw blurRad="38100" dist="38100" dir="2700000" algn="tl">
                    <a:srgbClr val="000000"/>
                  </a:outerShdw>
                </a:effectLst>
                <a:latin typeface="幼圆" panose="02010509060101010101" pitchFamily="49" charset="-122"/>
                <a:ea typeface="幼圆" panose="02010509060101010101" pitchFamily="49" charset="-122"/>
              </a:rPr>
              <a:t>缓和了</a:t>
            </a:r>
            <a:r>
              <a:rPr kumimoji="1" lang="zh-CN" altLang="en-US" sz="2665" b="1">
                <a:effectLst>
                  <a:outerShdw blurRad="38100" dist="38100" dir="2700000" algn="tl">
                    <a:srgbClr val="000000"/>
                  </a:outerShdw>
                </a:effectLst>
                <a:latin typeface="幼圆" panose="02010509060101010101" pitchFamily="49" charset="-122"/>
                <a:ea typeface="幼圆" panose="02010509060101010101" pitchFamily="49" charset="-122"/>
              </a:rPr>
              <a:t>亚洲及世界的紧张局势，也为新中国</a:t>
            </a:r>
            <a:r>
              <a:rPr kumimoji="1" lang="zh-CN" altLang="en-US" sz="2665" b="1">
                <a:solidFill>
                  <a:srgbClr val="FF0000"/>
                </a:solidFill>
                <a:effectLst>
                  <a:outerShdw blurRad="38100" dist="38100" dir="2700000" algn="tl">
                    <a:srgbClr val="000000"/>
                  </a:outerShdw>
                </a:effectLst>
                <a:latin typeface="幼圆" panose="02010509060101010101" pitchFamily="49" charset="-122"/>
                <a:ea typeface="幼圆" panose="02010509060101010101" pitchFamily="49" charset="-122"/>
              </a:rPr>
              <a:t>赢得了</a:t>
            </a:r>
            <a:r>
              <a:rPr kumimoji="1" lang="zh-CN" altLang="en-US" sz="2665" b="1">
                <a:effectLst>
                  <a:outerShdw blurRad="38100" dist="38100" dir="2700000" algn="tl">
                    <a:srgbClr val="000000"/>
                  </a:outerShdw>
                </a:effectLst>
                <a:latin typeface="幼圆" panose="02010509060101010101" pitchFamily="49" charset="-122"/>
                <a:ea typeface="幼圆" panose="02010509060101010101" pitchFamily="49" charset="-122"/>
              </a:rPr>
              <a:t>很高的国际声誉，大大</a:t>
            </a:r>
            <a:r>
              <a:rPr kumimoji="1" lang="zh-CN" altLang="en-US" sz="2665" b="1">
                <a:solidFill>
                  <a:srgbClr val="FF0000"/>
                </a:solidFill>
                <a:effectLst>
                  <a:outerShdw blurRad="38100" dist="38100" dir="2700000" algn="tl">
                    <a:srgbClr val="000000"/>
                  </a:outerShdw>
                </a:effectLst>
                <a:latin typeface="幼圆" panose="02010509060101010101" pitchFamily="49" charset="-122"/>
                <a:ea typeface="幼圆" panose="02010509060101010101" pitchFamily="49" charset="-122"/>
              </a:rPr>
              <a:t>提高了</a:t>
            </a:r>
            <a:r>
              <a:rPr kumimoji="1" lang="zh-CN" altLang="en-US" sz="2665" b="1">
                <a:effectLst>
                  <a:outerShdw blurRad="38100" dist="38100" dir="2700000" algn="tl">
                    <a:srgbClr val="000000"/>
                  </a:outerShdw>
                </a:effectLst>
                <a:latin typeface="幼圆" panose="02010509060101010101" pitchFamily="49" charset="-122"/>
                <a:ea typeface="幼圆" panose="02010509060101010101" pitchFamily="49" charset="-122"/>
              </a:rPr>
              <a:t>中国的国际地位，为新中国的外交</a:t>
            </a:r>
            <a:r>
              <a:rPr kumimoji="1" lang="zh-CN" altLang="en-US" sz="2665" b="1">
                <a:solidFill>
                  <a:srgbClr val="FF0000"/>
                </a:solidFill>
                <a:effectLst>
                  <a:outerShdw blurRad="38100" dist="38100" dir="2700000" algn="tl">
                    <a:srgbClr val="000000"/>
                  </a:outerShdw>
                </a:effectLst>
                <a:latin typeface="幼圆" panose="02010509060101010101" pitchFamily="49" charset="-122"/>
                <a:ea typeface="幼圆" panose="02010509060101010101" pitchFamily="49" charset="-122"/>
              </a:rPr>
              <a:t>打开了</a:t>
            </a:r>
            <a:r>
              <a:rPr kumimoji="1" lang="zh-CN" altLang="en-US" sz="2665" b="1">
                <a:effectLst>
                  <a:outerShdw blurRad="38100" dist="38100" dir="2700000" algn="tl">
                    <a:srgbClr val="000000"/>
                  </a:outerShdw>
                </a:effectLst>
                <a:latin typeface="幼圆" panose="02010509060101010101" pitchFamily="49" charset="-122"/>
                <a:ea typeface="幼圆" panose="02010509060101010101" pitchFamily="49" charset="-122"/>
              </a:rPr>
              <a:t>新局面。</a:t>
            </a:r>
          </a:p>
        </p:txBody>
      </p:sp>
      <p:pic>
        <p:nvPicPr>
          <p:cNvPr id="59" name="图片 58"/>
          <p:cNvPicPr>
            <a:picLocks noChangeAspect="1"/>
          </p:cNvPicPr>
          <p:nvPr/>
        </p:nvPicPr>
        <p:blipFill>
          <a:blip r:embed="rId5"/>
          <a:stretch>
            <a:fillRect/>
          </a:stretch>
        </p:blipFill>
        <p:spPr>
          <a:xfrm>
            <a:off x="7973695" y="3773805"/>
            <a:ext cx="4102735" cy="304292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1142"/>
                                        </p:tgtEl>
                                        <p:attrNameLst>
                                          <p:attrName>style.visibility</p:attrName>
                                        </p:attrNameLst>
                                      </p:cBhvr>
                                      <p:to>
                                        <p:strVal val="visible"/>
                                      </p:to>
                                    </p:set>
                                    <p:anim calcmode="lin" valueType="num">
                                      <p:cBhvr additive="base">
                                        <p:cTn id="7" dur="500" fill="hold"/>
                                        <p:tgtEl>
                                          <p:spTgt spid="91142"/>
                                        </p:tgtEl>
                                        <p:attrNameLst>
                                          <p:attrName>ppt_x</p:attrName>
                                        </p:attrNameLst>
                                      </p:cBhvr>
                                      <p:tavLst>
                                        <p:tav tm="0">
                                          <p:val>
                                            <p:strVal val="#ppt_x"/>
                                          </p:val>
                                        </p:tav>
                                        <p:tav tm="100000">
                                          <p:val>
                                            <p:strVal val="#ppt_x"/>
                                          </p:val>
                                        </p:tav>
                                      </p:tavLst>
                                    </p:anim>
                                    <p:anim calcmode="lin" valueType="num">
                                      <p:cBhvr additive="base">
                                        <p:cTn id="8" dur="500" fill="hold"/>
                                        <p:tgtEl>
                                          <p:spTgt spid="9114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91138"/>
                                        </p:tgtEl>
                                        <p:attrNameLst>
                                          <p:attrName>style.visibility</p:attrName>
                                        </p:attrNameLst>
                                      </p:cBhvr>
                                      <p:to>
                                        <p:strVal val="visible"/>
                                      </p:to>
                                    </p:set>
                                    <p:animEffect transition="in" filter="blinds(horizontal)">
                                      <p:cBhvr>
                                        <p:cTn id="13" dur="500"/>
                                        <p:tgtEl>
                                          <p:spTgt spid="91138"/>
                                        </p:tgtEl>
                                      </p:cBhvr>
                                    </p:animEffect>
                                  </p:childTnLst>
                                </p:cTn>
                              </p:par>
                              <p:par>
                                <p:cTn id="14" presetID="22" presetClass="entr" presetSubtype="8" fill="hold" nodeType="withEffect">
                                  <p:stCondLst>
                                    <p:cond delay="0"/>
                                  </p:stCondLst>
                                  <p:childTnLst>
                                    <p:set>
                                      <p:cBhvr>
                                        <p:cTn id="15" dur="1" fill="hold">
                                          <p:stCondLst>
                                            <p:cond delay="0"/>
                                          </p:stCondLst>
                                        </p:cTn>
                                        <p:tgtEl>
                                          <p:spTgt spid="91140"/>
                                        </p:tgtEl>
                                        <p:attrNameLst>
                                          <p:attrName>style.visibility</p:attrName>
                                        </p:attrNameLst>
                                      </p:cBhvr>
                                      <p:to>
                                        <p:strVal val="visible"/>
                                      </p:to>
                                    </p:set>
                                    <p:animEffect transition="in" filter="wipe(left)">
                                      <p:cBhvr>
                                        <p:cTn id="16" dur="500"/>
                                        <p:tgtEl>
                                          <p:spTgt spid="9114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1143"/>
                                        </p:tgtEl>
                                        <p:attrNameLst>
                                          <p:attrName>style.visibility</p:attrName>
                                        </p:attrNameLst>
                                      </p:cBhvr>
                                      <p:to>
                                        <p:strVal val="visible"/>
                                      </p:to>
                                    </p:set>
                                    <p:animEffect transition="in" filter="blinds(horizontal)">
                                      <p:cBhvr>
                                        <p:cTn id="21" dur="500"/>
                                        <p:tgtEl>
                                          <p:spTgt spid="91143"/>
                                        </p:tgtEl>
                                      </p:cBhvr>
                                    </p:animEffect>
                                  </p:childTnLst>
                                </p:cTn>
                              </p:par>
                              <p:par>
                                <p:cTn id="22" presetID="9" presetClass="entr" presetSubtype="0"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dissolve">
                                      <p:cBhvr>
                                        <p:cTn id="2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animBg="1"/>
      <p:bldP spid="91142" grpId="0" bldLvl="0" animBg="1"/>
      <p:bldP spid="9114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215900" y="1008380"/>
            <a:ext cx="5273675" cy="583565"/>
          </a:xfrm>
          <a:prstGeom prst="rect">
            <a:avLst/>
          </a:prstGeom>
          <a:noFill/>
          <a:ln>
            <a:noFill/>
          </a:ln>
          <a:effectLst>
            <a:outerShdw dist="35921" dir="2700000" algn="ctr" rotWithShape="0">
              <a:schemeClr val="bg2"/>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00206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（三）亚非会议（万隆会议）</a:t>
            </a:r>
          </a:p>
        </p:txBody>
      </p:sp>
      <p:sp>
        <p:nvSpPr>
          <p:cNvPr id="9" name="Rectangle 39"/>
          <p:cNvSpPr>
            <a:spLocks noChangeArrowheads="1"/>
          </p:cNvSpPr>
          <p:nvPr/>
        </p:nvSpPr>
        <p:spPr bwMode="auto">
          <a:xfrm>
            <a:off x="1886585" y="1640840"/>
            <a:ext cx="9145270" cy="106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新中国积极发展与</a:t>
            </a:r>
            <a:r>
              <a:rPr lang="zh-CN" altLang="en-US" sz="3200" b="1" u="sng"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亚非</a:t>
            </a:r>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国家的友好关系，促进</a:t>
            </a:r>
            <a:r>
              <a:rPr lang="zh-CN" altLang="en-US" sz="3200" b="1" u="sng"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亚非</a:t>
            </a:r>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国家之间的团结与合作。</a:t>
            </a:r>
          </a:p>
        </p:txBody>
      </p:sp>
      <p:sp>
        <p:nvSpPr>
          <p:cNvPr id="10" name="矩形 9"/>
          <p:cNvSpPr>
            <a:spLocks noChangeArrowheads="1"/>
          </p:cNvSpPr>
          <p:nvPr/>
        </p:nvSpPr>
        <p:spPr bwMode="auto">
          <a:xfrm>
            <a:off x="594361" y="1640840"/>
            <a:ext cx="1403350" cy="5797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3200" b="1" u="sng">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背景</a:t>
            </a:r>
            <a:r>
              <a:rPr lang="zh-CN" altLang="en-US" sz="3200" b="1">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p>
        </p:txBody>
      </p:sp>
      <p:sp>
        <p:nvSpPr>
          <p:cNvPr id="16" name="矩形 15"/>
          <p:cNvSpPr>
            <a:spLocks noChangeArrowheads="1"/>
          </p:cNvSpPr>
          <p:nvPr/>
        </p:nvSpPr>
        <p:spPr bwMode="auto">
          <a:xfrm>
            <a:off x="594361" y="2707715"/>
            <a:ext cx="1403350" cy="579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3200" b="1" u="sng"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时间</a:t>
            </a:r>
            <a:r>
              <a:rPr lang="zh-CN" altLang="en-US" sz="32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p>
        </p:txBody>
      </p:sp>
      <p:sp>
        <p:nvSpPr>
          <p:cNvPr id="17" name="矩形 16"/>
          <p:cNvSpPr>
            <a:spLocks noChangeArrowheads="1"/>
          </p:cNvSpPr>
          <p:nvPr/>
        </p:nvSpPr>
        <p:spPr bwMode="auto">
          <a:xfrm>
            <a:off x="594361" y="3450960"/>
            <a:ext cx="1330325"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3200" b="1" u="sng" dirty="0">
                <a:solidFill>
                  <a:srgbClr val="FF0000"/>
                </a:solidFill>
                <a:effectLst>
                  <a:outerShdw blurRad="38100" dist="38100" dir="2700000" algn="tl">
                    <a:srgbClr val="C0C0C0"/>
                  </a:outerShdw>
                </a:effectLst>
                <a:ea typeface="微软雅黑" panose="020B0503020204020204" pitchFamily="34" charset="-122"/>
              </a:rPr>
              <a:t>地点</a:t>
            </a:r>
            <a:r>
              <a:rPr lang="zh-CN" altLang="en-US" sz="3200" b="1" dirty="0">
                <a:solidFill>
                  <a:srgbClr val="FF0000"/>
                </a:solidFill>
                <a:effectLst>
                  <a:outerShdw blurRad="38100" dist="38100" dir="2700000" algn="tl">
                    <a:srgbClr val="C0C0C0"/>
                  </a:outerShdw>
                </a:effectLst>
                <a:latin typeface="华文新魏" panose="02010800040101010101" pitchFamily="2" charset="-122"/>
                <a:ea typeface="微软雅黑" panose="020B0503020204020204" pitchFamily="34" charset="-122"/>
              </a:rPr>
              <a:t>：</a:t>
            </a:r>
            <a:endParaRPr lang="zh-CN" altLang="en-US" sz="3200" b="1" dirty="0">
              <a:solidFill>
                <a:srgbClr val="FF0000"/>
              </a:solidFill>
              <a:effectLst>
                <a:outerShdw blurRad="38100" dist="38100" dir="2700000" algn="tl">
                  <a:srgbClr val="C0C0C0"/>
                </a:outerShdw>
              </a:effectLst>
              <a:ea typeface="微软雅黑" panose="020B0503020204020204" pitchFamily="34" charset="-122"/>
            </a:endParaRPr>
          </a:p>
        </p:txBody>
      </p:sp>
      <p:sp>
        <p:nvSpPr>
          <p:cNvPr id="18" name="矩形 17"/>
          <p:cNvSpPr>
            <a:spLocks noChangeArrowheads="1"/>
          </p:cNvSpPr>
          <p:nvPr/>
        </p:nvSpPr>
        <p:spPr bwMode="auto">
          <a:xfrm>
            <a:off x="594361" y="4139831"/>
            <a:ext cx="3840480" cy="5835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zh-CN" altLang="en-US" sz="3200" b="1" u="sng" dirty="0">
                <a:solidFill>
                  <a:srgbClr val="FF0000"/>
                </a:solidFill>
                <a:effectLst>
                  <a:outerShdw blurRad="38100" dist="38100" dir="2700000" algn="tl">
                    <a:srgbClr val="C0C0C0"/>
                  </a:outerShdw>
                </a:effectLst>
                <a:ea typeface="微软雅黑" panose="020B0503020204020204" pitchFamily="34" charset="-122"/>
              </a:rPr>
              <a:t>会议特点（性质）</a:t>
            </a:r>
            <a:r>
              <a:rPr lang="zh-CN" altLang="en-US" sz="3200" b="1" dirty="0">
                <a:solidFill>
                  <a:srgbClr val="FF0000"/>
                </a:solidFill>
                <a:effectLst>
                  <a:outerShdw blurRad="38100" dist="38100" dir="2700000" algn="tl">
                    <a:srgbClr val="C0C0C0"/>
                  </a:outerShdw>
                </a:effectLst>
                <a:latin typeface="华文新魏" panose="02010800040101010101" pitchFamily="2" charset="-122"/>
                <a:ea typeface="微软雅黑" panose="020B0503020204020204" pitchFamily="34" charset="-122"/>
              </a:rPr>
              <a:t>：</a:t>
            </a:r>
            <a:endParaRPr lang="zh-CN" altLang="en-US" sz="3200" b="1" dirty="0">
              <a:solidFill>
                <a:srgbClr val="FF0000"/>
              </a:solidFill>
              <a:effectLst>
                <a:outerShdw blurRad="38100" dist="38100" dir="2700000" algn="tl">
                  <a:srgbClr val="C0C0C0"/>
                </a:outerShdw>
              </a:effectLst>
              <a:ea typeface="微软雅黑" panose="020B0503020204020204" pitchFamily="34" charset="-122"/>
            </a:endParaRPr>
          </a:p>
        </p:txBody>
      </p:sp>
      <p:sp>
        <p:nvSpPr>
          <p:cNvPr id="19" name="Rectangle 39"/>
          <p:cNvSpPr>
            <a:spLocks noChangeArrowheads="1"/>
          </p:cNvSpPr>
          <p:nvPr/>
        </p:nvSpPr>
        <p:spPr bwMode="auto">
          <a:xfrm>
            <a:off x="2137410" y="2707410"/>
            <a:ext cx="1857375" cy="579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altLang="zh-CN"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1955</a:t>
            </a:r>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年</a:t>
            </a:r>
          </a:p>
        </p:txBody>
      </p:sp>
      <p:sp>
        <p:nvSpPr>
          <p:cNvPr id="20" name="Rectangle 39"/>
          <p:cNvSpPr>
            <a:spLocks noChangeArrowheads="1"/>
          </p:cNvSpPr>
          <p:nvPr/>
        </p:nvSpPr>
        <p:spPr bwMode="auto">
          <a:xfrm>
            <a:off x="1988622" y="3450960"/>
            <a:ext cx="3500438" cy="579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印度尼西亚</a:t>
            </a:r>
            <a:r>
              <a:rPr lang="zh-CN" altLang="en-US" sz="3200" b="1" u="sng"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hlinkClick r:id="rId3" action="ppaction://hlinkfile"/>
              </a:rPr>
              <a:t>万隆</a:t>
            </a:r>
            <a:endParaRPr lang="zh-CN" altLang="en-US" sz="3200" b="1" u="sng"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21" name="Rectangle 39"/>
          <p:cNvSpPr>
            <a:spLocks noChangeArrowheads="1"/>
          </p:cNvSpPr>
          <p:nvPr/>
        </p:nvSpPr>
        <p:spPr bwMode="auto">
          <a:xfrm>
            <a:off x="4260850" y="4139565"/>
            <a:ext cx="7931150" cy="5835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zh-CN" altLang="en-US" sz="3200" b="1" dirty="0">
                <a:solidFill>
                  <a:srgbClr val="0000CC"/>
                </a:solidFill>
                <a:effectLst>
                  <a:outerShdw blurRad="38100" dist="38100" dir="2700000" algn="tl">
                    <a:srgbClr val="C0C0C0"/>
                  </a:outerShdw>
                </a:effectLst>
                <a:latin typeface="华文新魏" panose="02010800040101010101" pitchFamily="2" charset="-122"/>
                <a:ea typeface="微软雅黑" panose="020B0503020204020204" pitchFamily="34" charset="-122"/>
              </a:rPr>
              <a:t>是第一次没有殖民主义国家参加的亚非会议</a:t>
            </a:r>
          </a:p>
        </p:txBody>
      </p:sp>
      <p:pic>
        <p:nvPicPr>
          <p:cNvPr id="30" name="Picture 95" descr="psd36"/>
          <p:cNvPicPr>
            <a:picLocks noChangeAspect="1" noChangeArrowheads="1"/>
          </p:cNvPicPr>
          <p:nvPr/>
        </p:nvPicPr>
        <p:blipFill>
          <a:blip r:embed="rId4">
            <a:extLst>
              <a:ext uri="{28A0092B-C50C-407E-A947-70E740481C1C}">
                <a14:useLocalDpi xmlns="" xmlns:a14="http://schemas.microsoft.com/office/drawing/2010/main" val="0"/>
              </a:ext>
            </a:extLst>
          </a:blip>
          <a:srcRect t="12599" b="18141"/>
          <a:stretch>
            <a:fillRect/>
          </a:stretch>
        </p:blipFill>
        <p:spPr bwMode="auto">
          <a:xfrm>
            <a:off x="-635" y="4808220"/>
            <a:ext cx="5519420" cy="2000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Lst>
        </p:spPr>
      </p:pic>
      <p:grpSp>
        <p:nvGrpSpPr>
          <p:cNvPr id="31" name="组合 30"/>
          <p:cNvGrpSpPr/>
          <p:nvPr/>
        </p:nvGrpSpPr>
        <p:grpSpPr>
          <a:xfrm>
            <a:off x="-635" y="4815840"/>
            <a:ext cx="12192635" cy="2000250"/>
            <a:chOff x="831850" y="5100638"/>
            <a:chExt cx="9929813" cy="2000250"/>
          </a:xfrm>
        </p:grpSpPr>
        <p:pic>
          <p:nvPicPr>
            <p:cNvPr id="32" name="Picture 95" descr="psd36"/>
            <p:cNvPicPr>
              <a:picLocks noChangeAspect="1" noChangeArrowheads="1"/>
            </p:cNvPicPr>
            <p:nvPr/>
          </p:nvPicPr>
          <p:blipFill>
            <a:blip r:embed="rId4">
              <a:extLst>
                <a:ext uri="{28A0092B-C50C-407E-A947-70E740481C1C}">
                  <a14:useLocalDpi xmlns="" xmlns:a14="http://schemas.microsoft.com/office/drawing/2010/main" val="0"/>
                </a:ext>
              </a:extLst>
            </a:blip>
            <a:srcRect t="12599" b="18141"/>
            <a:stretch>
              <a:fillRect/>
            </a:stretch>
          </p:blipFill>
          <p:spPr bwMode="auto">
            <a:xfrm>
              <a:off x="5326408" y="5100638"/>
              <a:ext cx="5435255" cy="2000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Lst>
          </p:spPr>
        </p:pic>
        <p:pic>
          <p:nvPicPr>
            <p:cNvPr id="33" name="图片 32" descr="U397P1T1D6443122F21DT20050420153941.jpg"/>
            <p:cNvPicPr>
              <a:picLocks noChangeAspect="1"/>
            </p:cNvPicPr>
            <p:nvPr/>
          </p:nvPicPr>
          <p:blipFill>
            <a:blip r:embed="rId5"/>
            <a:stretch>
              <a:fillRect/>
            </a:stretch>
          </p:blipFill>
          <p:spPr>
            <a:xfrm>
              <a:off x="831850" y="5407025"/>
              <a:ext cx="2857500" cy="1479550"/>
            </a:xfrm>
            <a:prstGeom prst="rect">
              <a:avLst/>
            </a:prstGeom>
            <a:ln>
              <a:noFill/>
            </a:ln>
            <a:effectLst>
              <a:outerShdw blurRad="292100" dist="139700" dir="2700000" algn="tl" rotWithShape="0">
                <a:srgbClr val="333333">
                  <a:alpha val="65000"/>
                </a:srgbClr>
              </a:outerShdw>
            </a:effectLst>
          </p:spPr>
        </p:pic>
        <p:pic>
          <p:nvPicPr>
            <p:cNvPr id="34" name="图片 33" descr="1.jpg"/>
            <p:cNvPicPr>
              <a:picLocks noChangeAspect="1"/>
            </p:cNvPicPr>
            <p:nvPr/>
          </p:nvPicPr>
          <p:blipFill>
            <a:blip r:embed="rId6"/>
            <a:srcRect t="10427"/>
            <a:stretch>
              <a:fillRect/>
            </a:stretch>
          </p:blipFill>
          <p:spPr>
            <a:xfrm>
              <a:off x="3689625" y="5386388"/>
              <a:ext cx="2613680" cy="1499870"/>
            </a:xfrm>
            <a:prstGeom prst="rect">
              <a:avLst/>
            </a:prstGeom>
            <a:ln>
              <a:noFill/>
            </a:ln>
            <a:effectLst>
              <a:outerShdw blurRad="292100" dist="139700" dir="2700000" algn="tl" rotWithShape="0">
                <a:srgbClr val="333333">
                  <a:alpha val="65000"/>
                </a:srgbClr>
              </a:outerShdw>
            </a:effectLst>
          </p:spPr>
        </p:pic>
        <p:pic>
          <p:nvPicPr>
            <p:cNvPr id="35" name="图片 34" descr="13131932_771100.jpg"/>
            <p:cNvPicPr>
              <a:picLocks noChangeAspect="1"/>
            </p:cNvPicPr>
            <p:nvPr/>
          </p:nvPicPr>
          <p:blipFill>
            <a:blip r:embed="rId7"/>
            <a:srcRect r="51515"/>
            <a:stretch>
              <a:fillRect/>
            </a:stretch>
          </p:blipFill>
          <p:spPr>
            <a:xfrm>
              <a:off x="6303306" y="5386388"/>
              <a:ext cx="1243748" cy="1531620"/>
            </a:xfrm>
            <a:prstGeom prst="rect">
              <a:avLst/>
            </a:prstGeom>
            <a:ln>
              <a:noFill/>
            </a:ln>
            <a:effectLst>
              <a:outerShdw blurRad="292100" dist="139700" dir="2700000" algn="tl" rotWithShape="0">
                <a:srgbClr val="333333">
                  <a:alpha val="65000"/>
                </a:srgbClr>
              </a:outerShdw>
            </a:effectLst>
          </p:spPr>
        </p:pic>
        <p:pic>
          <p:nvPicPr>
            <p:cNvPr id="36" name="图片 35" descr="13131932_771100.jpg"/>
            <p:cNvPicPr>
              <a:picLocks noChangeAspect="1"/>
            </p:cNvPicPr>
            <p:nvPr/>
          </p:nvPicPr>
          <p:blipFill>
            <a:blip r:embed="rId7"/>
            <a:srcRect l="48485"/>
            <a:stretch>
              <a:fillRect/>
            </a:stretch>
          </p:blipFill>
          <p:spPr>
            <a:xfrm>
              <a:off x="7618413" y="5354638"/>
              <a:ext cx="1214437" cy="1531937"/>
            </a:xfrm>
            <a:prstGeom prst="rect">
              <a:avLst/>
            </a:prstGeom>
            <a:ln>
              <a:noFill/>
            </a:ln>
            <a:effectLst>
              <a:outerShdw blurRad="292100" dist="139700" dir="2700000" algn="tl" rotWithShape="0">
                <a:srgbClr val="333333">
                  <a:alpha val="65000"/>
                </a:srgbClr>
              </a:outerShdw>
            </a:effectLst>
          </p:spPr>
        </p:pic>
        <p:pic>
          <p:nvPicPr>
            <p:cNvPr id="37" name="图片 67" descr="01300000384298124270408924170.jpg"/>
            <p:cNvPicPr>
              <a:picLocks noChangeAspect="1" noChangeArrowheads="1"/>
            </p:cNvPicPr>
            <p:nvPr/>
          </p:nvPicPr>
          <p:blipFill>
            <a:blip r:embed="rId8">
              <a:extLst>
                <a:ext uri="{28A0092B-C50C-407E-A947-70E740481C1C}">
                  <a14:useLocalDpi xmlns="" xmlns:a14="http://schemas.microsoft.com/office/drawing/2010/main" val="0"/>
                </a:ext>
              </a:extLst>
            </a:blip>
            <a:srcRect r="29436" b="7143"/>
            <a:stretch>
              <a:fillRect/>
            </a:stretch>
          </p:blipFill>
          <p:spPr bwMode="auto">
            <a:xfrm>
              <a:off x="8926513" y="5386388"/>
              <a:ext cx="1835150" cy="1500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ssolv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1"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dissolve">
                                      <p:cBhvr>
                                        <p:cTn id="21" dur="500"/>
                                        <p:tgtEl>
                                          <p:spTgt spid="16"/>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dissolve">
                                      <p:cBhvr>
                                        <p:cTn id="24" dur="500"/>
                                        <p:tgtEl>
                                          <p:spTgt spid="17"/>
                                        </p:tgtEl>
                                      </p:cBhvr>
                                    </p:animEffect>
                                  </p:childTnLst>
                                </p:cTn>
                              </p:par>
                            </p:childTnLst>
                          </p:cTn>
                        </p:par>
                        <p:par>
                          <p:cTn id="25" fill="hold">
                            <p:stCondLst>
                              <p:cond delay="500"/>
                            </p:stCondLst>
                            <p:childTnLst>
                              <p:par>
                                <p:cTn id="26" presetID="9" presetClass="entr" presetSubtype="0" fill="hold" grpId="0" nodeType="afterEffect">
                                  <p:stCondLst>
                                    <p:cond delay="0"/>
                                  </p:stCondLst>
                                  <p:childTnLst>
                                    <p:set>
                                      <p:cBhvr>
                                        <p:cTn id="27" dur="500" fill="hold">
                                          <p:stCondLst>
                                            <p:cond delay="0"/>
                                          </p:stCondLst>
                                        </p:cTn>
                                        <p:tgtEl>
                                          <p:spTgt spid="18"/>
                                        </p:tgtEl>
                                        <p:attrNameLst>
                                          <p:attrName>style.visibility</p:attrName>
                                        </p:attrNameLst>
                                      </p:cBhvr>
                                      <p:to>
                                        <p:strVal val="visible"/>
                                      </p:to>
                                    </p:set>
                                    <p:animEffect transition="in" filter="dissolv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dissolv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bldLvl="0" animBg="1"/>
      <p:bldP spid="10" grpId="0"/>
      <p:bldP spid="16" grpId="0"/>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7" name="图片 6"/>
          <p:cNvPicPr>
            <a:picLocks noGrp="1" noChangeAspect="1" noChangeArrowheads="1"/>
          </p:cNvPicPr>
          <p:nvPr/>
        </p:nvPicPr>
        <p:blipFill>
          <a:blip r:embed="rId2">
            <a:lum bright="12000"/>
            <a:extLst>
              <a:ext uri="{28A0092B-C50C-407E-A947-70E740481C1C}">
                <a14:useLocalDpi xmlns="" xmlns:a14="http://schemas.microsoft.com/office/drawing/2010/main" val="0"/>
              </a:ext>
            </a:extLst>
          </a:blip>
          <a:srcRect/>
          <a:stretch>
            <a:fillRect/>
          </a:stretch>
        </p:blipFill>
        <p:spPr bwMode="auto">
          <a:xfrm>
            <a:off x="3891203" y="925180"/>
            <a:ext cx="7777162" cy="3527425"/>
          </a:xfrm>
          <a:prstGeom prst="rect">
            <a:avLst/>
          </a:prstGeom>
          <a:noFill/>
          <a:extLst>
            <a:ext uri="{909E8E84-426E-40DD-AFC4-6F175D3DCCD1}">
              <a14:hiddenFill xmlns="" xmlns:a14="http://schemas.microsoft.com/office/drawing/2010/main">
                <a:solidFill>
                  <a:srgbClr val="FFFFFF"/>
                </a:solidFill>
              </a14:hiddenFill>
            </a:ext>
          </a:extLst>
        </p:spPr>
      </p:pic>
      <p:sp>
        <p:nvSpPr>
          <p:cNvPr id="8" name="Rectangle 39"/>
          <p:cNvSpPr>
            <a:spLocks noChangeArrowheads="1"/>
          </p:cNvSpPr>
          <p:nvPr/>
        </p:nvSpPr>
        <p:spPr bwMode="auto">
          <a:xfrm>
            <a:off x="435864" y="2063461"/>
            <a:ext cx="3455987" cy="3159125"/>
          </a:xfrm>
          <a:prstGeom prst="rect">
            <a:avLst/>
          </a:prstGeom>
          <a:solidFill>
            <a:schemeClr val="bg1"/>
          </a:solidFill>
          <a:ln>
            <a:noFill/>
          </a:ln>
          <a:effectLst>
            <a:outerShdw dist="107763" dir="8100000" algn="ctr" rotWithShape="0">
              <a:srgbClr val="808080">
                <a:alpha val="5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05000"/>
              </a:lnSpc>
            </a:pPr>
            <a:r>
              <a:rPr lang="zh-CN" altLang="en-US" sz="3200" b="1">
                <a:solidFill>
                  <a:srgbClr val="00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帝国主义国家挑拨一些国家的代表当着中国代表的面攻击共产主义，甚至怀疑中国对邻国搞“颠覆”活动。</a:t>
            </a:r>
          </a:p>
        </p:txBody>
      </p:sp>
      <p:pic>
        <p:nvPicPr>
          <p:cNvPr id="9" name="图片 8"/>
          <p:cNvPicPr>
            <a:picLocks noGrp="1" noChangeAspect="1" noChangeArrowheads="1"/>
          </p:cNvPicPr>
          <p:nvPr/>
        </p:nvPicPr>
        <p:blipFill>
          <a:blip r:embed="rId3">
            <a:lum bright="12000" contrast="6000"/>
            <a:extLst>
              <a:ext uri="{28A0092B-C50C-407E-A947-70E740481C1C}">
                <a14:useLocalDpi xmlns="" xmlns:a14="http://schemas.microsoft.com/office/drawing/2010/main" val="0"/>
              </a:ext>
            </a:extLst>
          </a:blip>
          <a:srcRect/>
          <a:stretch>
            <a:fillRect/>
          </a:stretch>
        </p:blipFill>
        <p:spPr bwMode="auto">
          <a:xfrm>
            <a:off x="3891851" y="1344324"/>
            <a:ext cx="2736850" cy="2079625"/>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矩形 9"/>
          <p:cNvSpPr>
            <a:spLocks noChangeArrowheads="1"/>
          </p:cNvSpPr>
          <p:nvPr/>
        </p:nvSpPr>
        <p:spPr bwMode="auto">
          <a:xfrm>
            <a:off x="3891851" y="3576349"/>
            <a:ext cx="2500313"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000">
                <a:solidFill>
                  <a:srgbClr val="CC0000"/>
                </a:solidFill>
                <a:effectLst>
                  <a:outerShdw blurRad="38100" dist="38100" dir="2700000" algn="tl">
                    <a:srgbClr val="C0C0C0"/>
                  </a:outerShdw>
                </a:effectLst>
                <a:latin typeface="华文隶书" panose="02010800040101010101" pitchFamily="2" charset="-122"/>
                <a:ea typeface="华文隶书" panose="02010800040101010101" pitchFamily="2" charset="-122"/>
              </a:rPr>
              <a:t>伊拉克代表首先发难</a:t>
            </a:r>
            <a:r>
              <a:rPr lang="zh-CN" altLang="en-US" sz="2000">
                <a:solidFill>
                  <a:srgbClr val="663300"/>
                </a:solidFill>
                <a:latin typeface="华文隶书" panose="02010800040101010101" pitchFamily="2" charset="-122"/>
                <a:ea typeface="华文隶书" panose="02010800040101010101" pitchFamily="2" charset="-122"/>
              </a:rPr>
              <a:t> </a:t>
            </a:r>
            <a:endParaRPr lang="en-US" altLang="zh-CN" sz="2000">
              <a:solidFill>
                <a:srgbClr val="663300"/>
              </a:solidFill>
              <a:latin typeface="华文隶书" panose="02010800040101010101" pitchFamily="2" charset="-122"/>
              <a:ea typeface="华文隶书" panose="02010800040101010101" pitchFamily="2" charset="-122"/>
            </a:endParaRPr>
          </a:p>
        </p:txBody>
      </p:sp>
      <p:sp>
        <p:nvSpPr>
          <p:cNvPr id="11" name="矩形 10"/>
          <p:cNvSpPr>
            <a:spLocks noChangeArrowheads="1"/>
          </p:cNvSpPr>
          <p:nvPr/>
        </p:nvSpPr>
        <p:spPr bwMode="auto">
          <a:xfrm>
            <a:off x="6268339" y="3576349"/>
            <a:ext cx="2430462"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000">
                <a:solidFill>
                  <a:srgbClr val="CC0000"/>
                </a:solidFill>
                <a:effectLst>
                  <a:outerShdw blurRad="38100" dist="38100" dir="2700000" algn="tl">
                    <a:srgbClr val="C0C0C0"/>
                  </a:outerShdw>
                </a:effectLst>
                <a:latin typeface="华文隶书" panose="02010800040101010101" pitchFamily="2" charset="-122"/>
                <a:ea typeface="华文隶书" panose="02010800040101010101" pitchFamily="2" charset="-122"/>
              </a:rPr>
              <a:t>锡兰总理节外生枝</a:t>
            </a:r>
            <a:r>
              <a:rPr lang="zh-CN" altLang="en-US" sz="2000">
                <a:solidFill>
                  <a:srgbClr val="663300"/>
                </a:solidFill>
                <a:latin typeface="华文隶书" panose="02010800040101010101" pitchFamily="2" charset="-122"/>
                <a:ea typeface="华文隶书" panose="02010800040101010101" pitchFamily="2" charset="-122"/>
              </a:rPr>
              <a:t> </a:t>
            </a:r>
            <a:endParaRPr lang="en-US" altLang="zh-CN" sz="2000">
              <a:solidFill>
                <a:srgbClr val="663300"/>
              </a:solidFill>
              <a:latin typeface="华文隶书" panose="02010800040101010101" pitchFamily="2" charset="-122"/>
              <a:ea typeface="华文隶书" panose="02010800040101010101" pitchFamily="2" charset="-122"/>
            </a:endParaRPr>
          </a:p>
        </p:txBody>
      </p:sp>
      <p:sp>
        <p:nvSpPr>
          <p:cNvPr id="12" name="矩形 11"/>
          <p:cNvSpPr>
            <a:spLocks noChangeArrowheads="1"/>
          </p:cNvSpPr>
          <p:nvPr/>
        </p:nvSpPr>
        <p:spPr bwMode="auto">
          <a:xfrm>
            <a:off x="8357489" y="3576349"/>
            <a:ext cx="324008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000">
                <a:solidFill>
                  <a:srgbClr val="CC0000"/>
                </a:solidFill>
                <a:effectLst>
                  <a:outerShdw blurRad="38100" dist="38100" dir="2700000" algn="tl">
                    <a:srgbClr val="C0C0C0"/>
                  </a:outerShdw>
                </a:effectLst>
                <a:latin typeface="华文隶书" panose="02010800040101010101" pitchFamily="2" charset="-122"/>
                <a:ea typeface="华文隶书" panose="02010800040101010101" pitchFamily="2" charset="-122"/>
              </a:rPr>
              <a:t>中立国与结盟国激烈交锋</a:t>
            </a:r>
            <a:r>
              <a:rPr lang="zh-CN" altLang="en-US" sz="2000">
                <a:solidFill>
                  <a:srgbClr val="663300"/>
                </a:solidFill>
                <a:effectLst>
                  <a:outerShdw blurRad="38100" dist="38100" dir="2700000" algn="tl">
                    <a:srgbClr val="C0C0C0"/>
                  </a:outerShdw>
                </a:effectLst>
                <a:latin typeface="华文隶书" panose="02010800040101010101" pitchFamily="2" charset="-122"/>
                <a:ea typeface="华文隶书" panose="02010800040101010101" pitchFamily="2" charset="-122"/>
              </a:rPr>
              <a:t> </a:t>
            </a:r>
            <a:endParaRPr lang="en-US" altLang="zh-CN" sz="2000">
              <a:solidFill>
                <a:srgbClr val="663300"/>
              </a:solidFill>
              <a:effectLst>
                <a:outerShdw blurRad="38100" dist="38100" dir="2700000" algn="tl">
                  <a:srgbClr val="C0C0C0"/>
                </a:outerShdw>
              </a:effectLst>
              <a:latin typeface="华文隶书" panose="02010800040101010101" pitchFamily="2" charset="-122"/>
              <a:ea typeface="华文隶书" panose="02010800040101010101" pitchFamily="2" charset="-122"/>
            </a:endParaRPr>
          </a:p>
        </p:txBody>
      </p:sp>
      <p:grpSp>
        <p:nvGrpSpPr>
          <p:cNvPr id="13" name="组合 12"/>
          <p:cNvGrpSpPr/>
          <p:nvPr/>
        </p:nvGrpSpPr>
        <p:grpSpPr bwMode="auto">
          <a:xfrm>
            <a:off x="3604514" y="3936711"/>
            <a:ext cx="2879725" cy="2879725"/>
            <a:chOff x="8460808" y="22069"/>
            <a:chExt cx="2942365" cy="3715279"/>
          </a:xfrm>
        </p:grpSpPr>
        <p:sp>
          <p:nvSpPr>
            <p:cNvPr id="14" name="直接连接符​​ 33"/>
            <p:cNvSpPr>
              <a:spLocks noChangeShapeType="1"/>
            </p:cNvSpPr>
            <p:nvPr/>
          </p:nvSpPr>
          <p:spPr bwMode="auto">
            <a:xfrm>
              <a:off x="8569851" y="123697"/>
              <a:ext cx="2383429" cy="2"/>
            </a:xfrm>
            <a:prstGeom prst="line">
              <a:avLst/>
            </a:prstGeom>
            <a:noFill/>
            <a:ln w="6350">
              <a:solidFill>
                <a:srgbClr val="A5A5A5"/>
              </a:solidFill>
              <a:prstDash val="sysDash"/>
              <a:round/>
            </a:ln>
            <a:extLst>
              <a:ext uri="{909E8E84-426E-40DD-AFC4-6F175D3DCCD1}">
                <a14:hiddenFill xmlns="" xmlns:a14="http://schemas.microsoft.com/office/drawing/2010/main">
                  <a:noFill/>
                </a14:hiddenFill>
              </a:ext>
            </a:extLst>
          </p:spPr>
          <p:txBody>
            <a:bodyPr/>
            <a:lstStyle/>
            <a:p>
              <a:endParaRPr lang="zh-CN" altLang="en-US"/>
            </a:p>
          </p:txBody>
        </p:sp>
        <p:sp>
          <p:nvSpPr>
            <p:cNvPr id="15" name="圆角矩形​​ 2"/>
            <p:cNvSpPr>
              <a:spLocks noChangeArrowheads="1"/>
            </p:cNvSpPr>
            <p:nvPr/>
          </p:nvSpPr>
          <p:spPr bwMode="auto">
            <a:xfrm rot="-316478">
              <a:off x="8460808" y="1633008"/>
              <a:ext cx="2942365" cy="2104340"/>
            </a:xfrm>
            <a:prstGeom prst="roundRect">
              <a:avLst>
                <a:gd name="adj" fmla="val 0"/>
              </a:avLst>
            </a:prstGeom>
            <a:solidFill>
              <a:srgbClr val="FFFFFF"/>
            </a:solidFill>
            <a:ln w="3175">
              <a:solidFill>
                <a:srgbClr val="BFBFBF"/>
              </a:solid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直接连接符​​ 11"/>
            <p:cNvSpPr>
              <a:spLocks noChangeShapeType="1"/>
            </p:cNvSpPr>
            <p:nvPr/>
          </p:nvSpPr>
          <p:spPr bwMode="auto">
            <a:xfrm flipV="1">
              <a:off x="8857219" y="263273"/>
              <a:ext cx="817020" cy="1607442"/>
            </a:xfrm>
            <a:prstGeom prst="line">
              <a:avLst/>
            </a:prstGeom>
            <a:noFill/>
            <a:ln w="28575">
              <a:solidFill>
                <a:srgbClr val="7F7F7F"/>
              </a:solidFill>
              <a:round/>
            </a:ln>
            <a:extLst>
              <a:ext uri="{909E8E84-426E-40DD-AFC4-6F175D3DCCD1}">
                <a14:hiddenFill xmlns="" xmlns:a14="http://schemas.microsoft.com/office/drawing/2010/main">
                  <a:noFill/>
                </a14:hiddenFill>
              </a:ext>
            </a:extLst>
          </p:spPr>
          <p:txBody>
            <a:bodyPr rot="10800000"/>
            <a:lstStyle/>
            <a:p>
              <a:endParaRPr lang="zh-CN" altLang="en-US"/>
            </a:p>
          </p:txBody>
        </p:sp>
        <p:sp>
          <p:nvSpPr>
            <p:cNvPr id="17" name="直接连接符​​ 13"/>
            <p:cNvSpPr>
              <a:spLocks noChangeShapeType="1"/>
            </p:cNvSpPr>
            <p:nvPr/>
          </p:nvSpPr>
          <p:spPr bwMode="auto">
            <a:xfrm>
              <a:off x="10090375" y="263274"/>
              <a:ext cx="572442" cy="1220077"/>
            </a:xfrm>
            <a:prstGeom prst="line">
              <a:avLst/>
            </a:prstGeom>
            <a:noFill/>
            <a:ln w="28575">
              <a:solidFill>
                <a:srgbClr val="7F7F7F"/>
              </a:solidFill>
              <a:round/>
            </a:ln>
            <a:extLst>
              <a:ext uri="{909E8E84-426E-40DD-AFC4-6F175D3DCCD1}">
                <a14:hiddenFill xmlns="" xmlns:a14="http://schemas.microsoft.com/office/drawing/2010/main">
                  <a:noFill/>
                </a14:hiddenFill>
              </a:ext>
            </a:extLst>
          </p:spPr>
          <p:txBody>
            <a:bodyPr/>
            <a:lstStyle/>
            <a:p>
              <a:endParaRPr lang="zh-CN" altLang="en-US"/>
            </a:p>
          </p:txBody>
        </p:sp>
        <p:sp>
          <p:nvSpPr>
            <p:cNvPr id="18" name="椭圆​​ 4"/>
            <p:cNvSpPr>
              <a:spLocks noChangeArrowheads="1"/>
            </p:cNvSpPr>
            <p:nvPr/>
          </p:nvSpPr>
          <p:spPr bwMode="auto">
            <a:xfrm>
              <a:off x="9674238" y="22069"/>
              <a:ext cx="416137" cy="480070"/>
            </a:xfrm>
            <a:prstGeom prst="ellipse">
              <a:avLst/>
            </a:prstGeom>
            <a:solidFill>
              <a:srgbClr val="FFFFFF"/>
            </a:solidFill>
            <a:ln w="3175">
              <a:solidFill>
                <a:srgbClr val="BFBFBF"/>
              </a:solid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9" name="椭圆​​ 6"/>
            <p:cNvSpPr>
              <a:spLocks noChangeArrowheads="1"/>
            </p:cNvSpPr>
            <p:nvPr/>
          </p:nvSpPr>
          <p:spPr bwMode="auto">
            <a:xfrm>
              <a:off x="9761565" y="123697"/>
              <a:ext cx="240041" cy="276929"/>
            </a:xfrm>
            <a:prstGeom prst="ellipse">
              <a:avLst/>
            </a:prstGeom>
            <a:solidFill>
              <a:srgbClr val="D8D8D8"/>
            </a:solidFill>
            <a:ln w="3175">
              <a:solidFill>
                <a:srgbClr val="BFBFBF"/>
              </a:solid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pic>
          <p:nvPicPr>
            <p:cNvPr id="20" name="圆角矩形​​ 3"/>
            <p:cNvPicPr>
              <a:picLocks noGrp="1" noChangeAspect="1" noChangeArrowheads="1"/>
            </p:cNvPicPr>
            <p:nvPr/>
          </p:nvPicPr>
          <p:blipFill>
            <a:blip r:embed="rId4">
              <a:lum bright="-12000" contrast="18000"/>
              <a:extLst>
                <a:ext uri="{28A0092B-C50C-407E-A947-70E740481C1C}">
                  <a14:useLocalDpi xmlns="" xmlns:a14="http://schemas.microsoft.com/office/drawing/2010/main" val="0"/>
                </a:ext>
              </a:extLst>
            </a:blip>
            <a:srcRect/>
            <a:stretch>
              <a:fillRect/>
            </a:stretch>
          </p:blipFill>
          <p:spPr bwMode="auto">
            <a:xfrm>
              <a:off x="8625214" y="1682696"/>
              <a:ext cx="2703658" cy="2028839"/>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椭圆​​ 8"/>
            <p:cNvSpPr>
              <a:spLocks noChangeArrowheads="1"/>
            </p:cNvSpPr>
            <p:nvPr/>
          </p:nvSpPr>
          <p:spPr bwMode="auto">
            <a:xfrm rot="-316478">
              <a:off x="8783900" y="1781607"/>
              <a:ext cx="152409" cy="175830"/>
            </a:xfrm>
            <a:prstGeom prst="ellipse">
              <a:avLst/>
            </a:prstGeom>
            <a:solidFill>
              <a:srgbClr val="FFFFFF"/>
            </a:solidFill>
            <a:ln w="3175">
              <a:solidFill>
                <a:srgbClr val="BFBFBF"/>
              </a:solid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2" name="椭圆​​ 9"/>
            <p:cNvSpPr>
              <a:spLocks noChangeArrowheads="1"/>
            </p:cNvSpPr>
            <p:nvPr/>
          </p:nvSpPr>
          <p:spPr bwMode="auto">
            <a:xfrm rot="-316478">
              <a:off x="10593121" y="1482638"/>
              <a:ext cx="152408" cy="175831"/>
            </a:xfrm>
            <a:prstGeom prst="ellipse">
              <a:avLst/>
            </a:prstGeom>
            <a:solidFill>
              <a:srgbClr val="FFFFFF"/>
            </a:solidFill>
            <a:ln w="3175">
              <a:solidFill>
                <a:srgbClr val="BFBFBF"/>
              </a:solidFill>
              <a:rou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3" name="矩形 62"/>
            <p:cNvSpPr>
              <a:spLocks noChangeArrowheads="1"/>
            </p:cNvSpPr>
            <p:nvPr/>
          </p:nvSpPr>
          <p:spPr bwMode="auto">
            <a:xfrm rot="-338949">
              <a:off x="8807923" y="2000547"/>
              <a:ext cx="2275710" cy="15319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如果你是周恩来，该如何来化解危机呢？</a:t>
              </a:r>
              <a:endParaRPr lang="en-US" altLang="zh-CN" sz="2400" b="1">
                <a:solidFill>
                  <a:schemeClr val="bg1"/>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grpSp>
        <p:nvGrpSpPr>
          <p:cNvPr id="24" name="组合 23"/>
          <p:cNvGrpSpPr/>
          <p:nvPr/>
        </p:nvGrpSpPr>
        <p:grpSpPr bwMode="auto">
          <a:xfrm>
            <a:off x="6628701" y="4511386"/>
            <a:ext cx="1981200" cy="1066800"/>
            <a:chOff x="1970" y="3945"/>
            <a:chExt cx="3294" cy="1721"/>
          </a:xfrm>
        </p:grpSpPr>
        <p:sp>
          <p:nvSpPr>
            <p:cNvPr id="25" name="AutoShape 6"/>
            <p:cNvSpPr>
              <a:spLocks noChangeArrowheads="1"/>
            </p:cNvSpPr>
            <p:nvPr/>
          </p:nvSpPr>
          <p:spPr bwMode="gray">
            <a:xfrm>
              <a:off x="1970" y="3945"/>
              <a:ext cx="3294" cy="1688"/>
            </a:xfrm>
            <a:prstGeom prst="roundRect">
              <a:avLst>
                <a:gd name="adj" fmla="val 16667"/>
              </a:avLst>
            </a:prstGeom>
            <a:solidFill>
              <a:srgbClr val="FFFFFF">
                <a:alpha val="89999"/>
              </a:srgbClr>
            </a:solidFill>
            <a:ln w="28575">
              <a:solidFill>
                <a:srgbClr val="4BACC6">
                  <a:lumMod val="50000"/>
                </a:srgbClr>
              </a:solidFill>
              <a:rou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914400" fontAlgn="auto">
                <a:spcBef>
                  <a:spcPts val="0"/>
                </a:spcBef>
                <a:spcAft>
                  <a:spcPts val="0"/>
                </a:spcAft>
                <a:defRPr/>
              </a:pPr>
              <a:endParaRPr lang="zh-CN" altLang="en-US" sz="3200" kern="0" dirty="0">
                <a:solidFill>
                  <a:srgbClr val="800000"/>
                </a:solidFill>
                <a:latin typeface="Arial" panose="020B0604020202020204" pitchFamily="34" charset="0"/>
                <a:ea typeface="微软雅黑" panose="020B0503020204020204" pitchFamily="34" charset="-122"/>
              </a:endParaRPr>
            </a:p>
          </p:txBody>
        </p:sp>
        <p:sp>
          <p:nvSpPr>
            <p:cNvPr id="26" name="Text Box 38"/>
            <p:cNvSpPr txBox="1">
              <a:spLocks noChangeArrowheads="1"/>
            </p:cNvSpPr>
            <p:nvPr/>
          </p:nvSpPr>
          <p:spPr bwMode="auto">
            <a:xfrm>
              <a:off x="2099" y="3945"/>
              <a:ext cx="3033" cy="17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a:solidFill>
                    <a:srgbClr val="800000"/>
                  </a:solidFill>
                  <a:latin typeface="Arial" panose="020B0604020202020204" pitchFamily="34" charset="0"/>
                  <a:ea typeface="微软雅黑" panose="020B0503020204020204" pitchFamily="34" charset="-122"/>
                </a:rPr>
                <a:t>针锋相对坚决驳斥</a:t>
              </a:r>
            </a:p>
          </p:txBody>
        </p:sp>
      </p:grpSp>
      <p:sp>
        <p:nvSpPr>
          <p:cNvPr id="27" name="AutoShape 6"/>
          <p:cNvSpPr>
            <a:spLocks noChangeArrowheads="1"/>
          </p:cNvSpPr>
          <p:nvPr/>
        </p:nvSpPr>
        <p:spPr bwMode="gray">
          <a:xfrm>
            <a:off x="8932164" y="4511386"/>
            <a:ext cx="1981200" cy="1046163"/>
          </a:xfrm>
          <a:prstGeom prst="roundRect">
            <a:avLst>
              <a:gd name="adj" fmla="val 16667"/>
            </a:avLst>
          </a:prstGeom>
          <a:solidFill>
            <a:srgbClr val="FFFFFF">
              <a:alpha val="89999"/>
            </a:srgbClr>
          </a:solidFill>
          <a:ln w="28575">
            <a:solidFill>
              <a:srgbClr val="4BACC6">
                <a:lumMod val="50000"/>
              </a:srgbClr>
            </a:solidFill>
            <a:rou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defTabSz="914400" fontAlgn="auto">
              <a:spcBef>
                <a:spcPts val="0"/>
              </a:spcBef>
              <a:spcAft>
                <a:spcPts val="0"/>
              </a:spcAft>
              <a:defRPr/>
            </a:pPr>
            <a:endParaRPr lang="zh-CN" altLang="en-US" sz="3200" kern="0" dirty="0">
              <a:solidFill>
                <a:srgbClr val="800000"/>
              </a:solidFill>
              <a:latin typeface="Arial" panose="020B0604020202020204" pitchFamily="34" charset="0"/>
              <a:ea typeface="微软雅黑" panose="020B0503020204020204" pitchFamily="34" charset="-122"/>
            </a:endParaRPr>
          </a:p>
        </p:txBody>
      </p:sp>
      <p:sp>
        <p:nvSpPr>
          <p:cNvPr id="28" name="矩形 27"/>
          <p:cNvSpPr>
            <a:spLocks noChangeArrowheads="1"/>
          </p:cNvSpPr>
          <p:nvPr/>
        </p:nvSpPr>
        <p:spPr bwMode="auto">
          <a:xfrm>
            <a:off x="6484239" y="1344324"/>
            <a:ext cx="4786312" cy="2111375"/>
          </a:xfrm>
          <a:prstGeom prst="rect">
            <a:avLst/>
          </a:prstGeom>
          <a:solidFill>
            <a:schemeClr val="tx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nSpc>
                <a:spcPct val="105000"/>
              </a:lnSpc>
            </a:pPr>
            <a:r>
              <a:rPr lang="zh-CN" altLang="en-US" b="1">
                <a:solidFill>
                  <a:schemeClr val="bg1"/>
                </a:solidFill>
                <a:effectLst>
                  <a:outerShdw blurRad="38100" dist="38100" dir="2700000" algn="tl">
                    <a:srgbClr val="EEECE1"/>
                  </a:outerShdw>
                </a:effectLst>
                <a:latin typeface="仿宋" panose="02010609060101010101" pitchFamily="49" charset="-122"/>
                <a:ea typeface="仿宋" panose="02010609060101010101" pitchFamily="49" charset="-122"/>
              </a:rPr>
              <a:t>    一些国家在美国怂恿和蛊惑之下把矛头指向了社会主义的中国。有的污蔑共产主义是一种“新形势的殖民主义”有的提出“亚非国家当前面临的问题不是反对殖民主义，而是反对共产主义”，并要与美国联合反对共产主义。</a:t>
            </a:r>
          </a:p>
        </p:txBody>
      </p:sp>
      <p:sp>
        <p:nvSpPr>
          <p:cNvPr id="29" name="TextBox 8"/>
          <p:cNvSpPr txBox="1">
            <a:spLocks noChangeArrowheads="1"/>
          </p:cNvSpPr>
          <p:nvPr/>
        </p:nvSpPr>
        <p:spPr bwMode="auto">
          <a:xfrm>
            <a:off x="5260276" y="5592474"/>
            <a:ext cx="6049963" cy="1041400"/>
          </a:xfrm>
          <a:prstGeom prst="rect">
            <a:avLst/>
          </a:prstGeom>
          <a:solidFill>
            <a:schemeClr val="tx1"/>
          </a:solidFill>
          <a:ln w="9525">
            <a:solidFill>
              <a:srgbClr val="CC0000"/>
            </a:solidFill>
            <a:miter lim="800000"/>
          </a:ln>
        </p:spPr>
        <p:txBody>
          <a:bodyPr>
            <a:spAutoFit/>
          </a:bodyPr>
          <a:lstStyle/>
          <a:p>
            <a:pPr>
              <a:lnSpc>
                <a:spcPct val="110000"/>
              </a:lnSpc>
              <a:buFont typeface="Arial" panose="020B0604020202020204" pitchFamily="34" charset="0"/>
              <a:buNone/>
            </a:pPr>
            <a:r>
              <a:rPr lang="zh-CN" altLang="en-US" sz="2800" b="1">
                <a:solidFill>
                  <a:schemeClr val="bg1"/>
                </a:solidFill>
                <a:effectLst>
                  <a:outerShdw blurRad="38100" dist="38100" dir="2700000" algn="tl">
                    <a:srgbClr val="EEECE1"/>
                  </a:outerShdw>
                </a:effectLst>
                <a:latin typeface="微软雅黑" panose="020B0503020204020204" pitchFamily="34" charset="-122"/>
                <a:ea typeface="微软雅黑" panose="020B0503020204020204" pitchFamily="34" charset="-122"/>
              </a:rPr>
              <a:t>会议将偏离正轨、步入歧途、争执不下、陷入僵局，正中帝国主义下怀。</a:t>
            </a:r>
          </a:p>
        </p:txBody>
      </p:sp>
      <p:pic>
        <p:nvPicPr>
          <p:cNvPr id="30" name="图片 29" descr="005x9W9Ujw1f25fx8mseoj30rs0kuq41.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 xmlns:a14="http://schemas.microsoft.com/office/drawing/2010/main" val="0"/>
              </a:ext>
            </a:extLst>
          </a:blip>
          <a:srcRect l="12280" t="8772" r="11403" b="12280"/>
          <a:stretch>
            <a:fillRect/>
          </a:stretch>
        </p:blipFill>
        <p:spPr bwMode="auto">
          <a:xfrm>
            <a:off x="6773164" y="4368511"/>
            <a:ext cx="1643062" cy="1274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 name="Text Box 38"/>
          <p:cNvSpPr txBox="1">
            <a:spLocks noChangeArrowheads="1"/>
          </p:cNvSpPr>
          <p:nvPr/>
        </p:nvSpPr>
        <p:spPr bwMode="auto">
          <a:xfrm>
            <a:off x="9062348" y="4490749"/>
            <a:ext cx="1824037" cy="106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3200" b="1" dirty="0">
                <a:solidFill>
                  <a:srgbClr val="800000"/>
                </a:solidFill>
                <a:latin typeface="Arial" panose="020B0604020202020204" pitchFamily="34" charset="0"/>
                <a:ea typeface="微软雅黑" panose="020B0503020204020204" pitchFamily="34" charset="-122"/>
              </a:rPr>
              <a:t>置之不理沉默是金</a:t>
            </a:r>
          </a:p>
        </p:txBody>
      </p:sp>
      <p:pic>
        <p:nvPicPr>
          <p:cNvPr id="31" name="图片 30" descr="005x9W9Ujw1f25fx8mseoj30rs0kuq41.jpg"/>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 xmlns:a14="http://schemas.microsoft.com/office/drawing/2010/main" val="0"/>
              </a:ext>
            </a:extLst>
          </a:blip>
          <a:srcRect l="12280" t="8772" r="11403" b="12280"/>
          <a:stretch>
            <a:fillRect/>
          </a:stretch>
        </p:blipFill>
        <p:spPr bwMode="auto">
          <a:xfrm>
            <a:off x="9090035" y="4250242"/>
            <a:ext cx="1643062" cy="1274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par>
                                <p:cTn id="13" presetID="9"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dissolve">
                                      <p:cBhvr>
                                        <p:cTn id="21" dur="500"/>
                                        <p:tgtEl>
                                          <p:spTgt spid="11"/>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dissolve">
                                      <p:cBhvr>
                                        <p:cTn id="24" dur="500"/>
                                        <p:tgtEl>
                                          <p:spTgt spid="12"/>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dissolv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dissolv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dissolve">
                                      <p:cBhvr>
                                        <p:cTn id="37" dur="500"/>
                                        <p:tgtEl>
                                          <p:spTgt spid="24"/>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dissolve">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xit" presetSubtype="0" fill="hold" nodeType="clickEffect">
                                  <p:stCondLst>
                                    <p:cond delay="0"/>
                                  </p:stCondLst>
                                  <p:childTnLst>
                                    <p:animEffect transition="out" filter="dissolve">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diamond(in)">
                                      <p:cBhvr>
                                        <p:cTn id="50" dur="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dissolve">
                                      <p:cBhvr>
                                        <p:cTn id="55" dur="500"/>
                                        <p:tgtEl>
                                          <p:spTgt spid="30"/>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dissolve">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barn(inVertical)">
                                      <p:cBhvr>
                                        <p:cTn id="6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p:bldP spid="12" grpId="0"/>
      <p:bldP spid="27" grpId="0" animBg="1"/>
      <p:bldP spid="28" grpId="0" animBg="1"/>
      <p:bldP spid="29" grpId="0" animBg="1"/>
      <p:bldP spid="33" grpId="0"/>
    </p:bldLst>
  </p:timing>
</p:sld>
</file>

<file path=ppt/theme/theme1.xml><?xml version="1.0" encoding="utf-8"?>
<a:theme xmlns:a="http://schemas.openxmlformats.org/drawingml/2006/main" name="Office 主题​​">
  <a:themeElements>
    <a:clrScheme name="Office">
      <a:dk1>
        <a:sysClr val="windowText" lastClr="000000"/>
      </a:dk1>
      <a:lt1>
        <a:sysClr val="window" lastClr="CAEACE"/>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AEACE"/>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TotalTime>
  <Words>3962</Words>
  <Application>WPS 演示</Application>
  <PresentationFormat>自定义</PresentationFormat>
  <Paragraphs>184</Paragraphs>
  <Slides>22</Slides>
  <Notes>8</Notes>
  <HiddenSlides>1</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2019-04-10T03:42:00Z</dcterms:created>
  <dcterms:modified xsi:type="dcterms:W3CDTF">2019-05-31T07:29:04Z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