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24"/>
  </p:notesMasterIdLst>
  <p:sldIdLst>
    <p:sldId id="502" r:id="rId3"/>
    <p:sldId id="581" r:id="rId4"/>
    <p:sldId id="737" r:id="rId5"/>
    <p:sldId id="856" r:id="rId6"/>
    <p:sldId id="740" r:id="rId7"/>
    <p:sldId id="741" r:id="rId8"/>
    <p:sldId id="781" r:id="rId9"/>
    <p:sldId id="847" r:id="rId10"/>
    <p:sldId id="346" r:id="rId11"/>
    <p:sldId id="857" r:id="rId12"/>
    <p:sldId id="858" r:id="rId13"/>
    <p:sldId id="859" r:id="rId14"/>
    <p:sldId id="860" r:id="rId15"/>
    <p:sldId id="861" r:id="rId16"/>
    <p:sldId id="862" r:id="rId17"/>
    <p:sldId id="863" r:id="rId18"/>
    <p:sldId id="864" r:id="rId19"/>
    <p:sldId id="865" r:id="rId20"/>
    <p:sldId id="866" r:id="rId21"/>
    <p:sldId id="867" r:id="rId22"/>
    <p:sldId id="868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j71000" initials="x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229"/>
        <p:guide pos="290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2019-6-23</a:t>
            </a:fld>
            <a:endParaRPr lang="zh-CN" altLang="en-US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charset="0"/>
              </a:rPr>
              <a:pPr lvl="0" indent="0" algn="r"/>
              <a:t>9</a:t>
            </a:fld>
            <a:endParaRPr lang="zh-CN" altLang="en-US" sz="1200" dirty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24613-4AE4-47A1-995F-688A24B3495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spcBef>
                  <a:spcPct val="0"/>
                </a:spcBef>
              </a:p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hyperlink" Target="../../../../&#30446;&#24405;.ppt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4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4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22"/>
          <p:cNvSpPr txBox="1"/>
          <p:nvPr/>
        </p:nvSpPr>
        <p:spPr>
          <a:xfrm>
            <a:off x="2246313" y="1333500"/>
            <a:ext cx="51609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第五单元  国防建设和外交成就</a:t>
            </a:r>
          </a:p>
        </p:txBody>
      </p:sp>
      <p:sp>
        <p:nvSpPr>
          <p:cNvPr id="3" name="矩形 87053"/>
          <p:cNvSpPr/>
          <p:nvPr/>
        </p:nvSpPr>
        <p:spPr>
          <a:xfrm>
            <a:off x="266065" y="1568450"/>
            <a:ext cx="8498205" cy="1415415"/>
          </a:xfrm>
          <a:prstGeom prst="rect">
            <a:avLst/>
          </a:prstGeom>
          <a:noFill/>
          <a:ln w="12700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</a:rPr>
              <a:t>第</a:t>
            </a:r>
            <a:r>
              <a:rPr kumimoji="0" lang="en-US" altLang="zh-CN" sz="5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</a:rPr>
              <a:t>17</a:t>
            </a:r>
            <a:r>
              <a:rPr kumimoji="0" lang="zh-CN" altLang="en-US" sz="5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ea"/>
              </a:rPr>
              <a:t>课    外交事业的发展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7270" y="109881"/>
            <a:ext cx="677621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四、全方位外交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中国特色多外交</a:t>
            </a:r>
          </a:p>
        </p:txBody>
      </p:sp>
      <p:sp>
        <p:nvSpPr>
          <p:cNvPr id="8" name="矩形 7"/>
          <p:cNvSpPr/>
          <p:nvPr/>
        </p:nvSpPr>
        <p:spPr>
          <a:xfrm>
            <a:off x="189231" y="1206501"/>
            <a:ext cx="88576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1</a:t>
            </a:r>
            <a:r>
              <a:rPr lang="zh-CN" altLang="zh-CN" sz="2400" b="1" dirty="0"/>
              <a:t>．外交政策：</a:t>
            </a:r>
            <a:r>
              <a:rPr lang="zh-CN" altLang="zh-CN" sz="2400" b="1" dirty="0">
                <a:solidFill>
                  <a:srgbClr val="FF0000"/>
                </a:solidFill>
              </a:rPr>
              <a:t>独立自主的和平外交政策</a:t>
            </a:r>
            <a:endParaRPr lang="zh-CN" altLang="zh-CN" sz="2400" b="1" dirty="0"/>
          </a:p>
          <a:p>
            <a:r>
              <a:rPr lang="en-US" altLang="zh-CN" sz="2400" b="1" dirty="0">
                <a:solidFill>
                  <a:schemeClr val="tx1"/>
                </a:solidFill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</a:rPr>
              <a:t>、外交原则：</a:t>
            </a:r>
            <a:r>
              <a:rPr lang="zh-CN" altLang="en-US" sz="2400" b="1" dirty="0">
                <a:solidFill>
                  <a:srgbClr val="FF0000"/>
                </a:solidFill>
              </a:rPr>
              <a:t>和平共处五项原则</a:t>
            </a:r>
            <a:endParaRPr lang="zh-CN" altLang="zh-CN" sz="2400" b="1" dirty="0"/>
          </a:p>
        </p:txBody>
      </p:sp>
      <p:sp>
        <p:nvSpPr>
          <p:cNvPr id="9" name="矩形 8"/>
          <p:cNvSpPr/>
          <p:nvPr/>
        </p:nvSpPr>
        <p:spPr>
          <a:xfrm>
            <a:off x="109221" y="2513754"/>
            <a:ext cx="89376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</a:t>
            </a:r>
            <a:r>
              <a:rPr lang="zh-CN" altLang="zh-CN" sz="2400" b="1" dirty="0"/>
              <a:t>．举措：积极发展全球伙伴关系，秉持</a:t>
            </a:r>
            <a:r>
              <a:rPr lang="zh-CN" altLang="zh-CN" sz="2400" b="1" dirty="0">
                <a:solidFill>
                  <a:srgbClr val="FF0000"/>
                </a:solidFill>
              </a:rPr>
              <a:t>共商共建共享</a:t>
            </a:r>
            <a:r>
              <a:rPr lang="zh-CN" altLang="zh-CN" sz="2400" b="1" dirty="0"/>
              <a:t>的全球治理观</a:t>
            </a:r>
            <a:r>
              <a:rPr lang="zh-CN" altLang="zh-CN" sz="2400" b="1" dirty="0" smtClean="0"/>
              <a:t>；推动</a:t>
            </a:r>
            <a:r>
              <a:rPr lang="zh-CN" altLang="zh-CN" sz="2400" b="1" dirty="0"/>
              <a:t>构建</a:t>
            </a:r>
            <a:r>
              <a:rPr lang="en-US" altLang="zh-CN" sz="2400" b="1" u="sng" dirty="0"/>
              <a:t>  </a:t>
            </a:r>
            <a:r>
              <a:rPr lang="zh-CN" altLang="zh-CN" sz="2400" b="1" u="sng" dirty="0">
                <a:solidFill>
                  <a:srgbClr val="FF0000"/>
                </a:solidFill>
              </a:rPr>
              <a:t>人类命运共同体</a:t>
            </a:r>
            <a:r>
              <a:rPr lang="en-US" altLang="zh-CN" sz="2400" b="1" u="sng" dirty="0">
                <a:solidFill>
                  <a:srgbClr val="FF0000"/>
                </a:solidFill>
              </a:rPr>
              <a:t>  </a:t>
            </a:r>
            <a:r>
              <a:rPr lang="en-US" altLang="zh-CN" sz="2400" b="1" u="sng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1" u="sng" dirty="0" smtClean="0"/>
              <a:t> </a:t>
            </a:r>
            <a:r>
              <a:rPr lang="zh-CN" altLang="zh-CN" sz="2400" b="1" dirty="0"/>
              <a:t>。</a:t>
            </a:r>
          </a:p>
          <a:p>
            <a:endParaRPr lang="zh-CN" altLang="zh-CN" sz="2400" b="1" dirty="0"/>
          </a:p>
          <a:p>
            <a:r>
              <a:rPr lang="en-US" altLang="zh-CN" sz="2400" b="1" dirty="0"/>
              <a:t>4</a:t>
            </a:r>
            <a:r>
              <a:rPr lang="zh-CN" altLang="en-US" sz="2400" b="1" dirty="0"/>
              <a:t>、外交成就：（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中国已与世界上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170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多个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国家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建交</a:t>
            </a:r>
            <a:r>
              <a:rPr lang="en-US" altLang="zh-CN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参加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了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100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多个政府间国际组织</a:t>
            </a: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的工作。</a:t>
            </a:r>
            <a:endParaRPr lang="zh-CN" altLang="en-US" sz="2400" noProof="1"/>
          </a:p>
          <a:p>
            <a:r>
              <a:rPr lang="zh-CN" altLang="zh-CN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</a:t>
            </a:r>
            <a:r>
              <a:rPr lang="zh-CN" altLang="zh-CN" sz="2400" b="1" dirty="0"/>
              <a:t>多次举办各种国际会议。中国举办</a:t>
            </a:r>
            <a:r>
              <a:rPr lang="zh-CN" altLang="zh-CN" sz="2400" b="1" dirty="0">
                <a:solidFill>
                  <a:srgbClr val="FF0000"/>
                </a:solidFill>
              </a:rPr>
              <a:t>首届“</a:t>
            </a:r>
            <a:r>
              <a:rPr lang="zh-CN" altLang="zh-CN" sz="2400" b="1" u="sng" dirty="0">
                <a:solidFill>
                  <a:srgbClr val="FF0000"/>
                </a:solidFill>
              </a:rPr>
              <a:t>一带一路</a:t>
            </a:r>
            <a:r>
              <a:rPr lang="zh-CN" altLang="zh-CN" sz="2400" b="1" dirty="0">
                <a:solidFill>
                  <a:srgbClr val="FF0000"/>
                </a:solidFill>
              </a:rPr>
              <a:t>”国际合作高峰论坛</a:t>
            </a:r>
            <a:r>
              <a:rPr lang="zh-CN" altLang="zh-CN" sz="2400" b="1" dirty="0"/>
              <a:t>、亚太经合组织领导人非正式会议、二十国集团领导人峰会、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 pitchFamily="18" charset="0"/>
                <a:sym typeface="+mn-ea"/>
              </a:rPr>
              <a:t>金砖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Times New Roman" panose="02020603050405020304" pitchFamily="18" charset="0"/>
                <a:sym typeface="+mn-ea"/>
              </a:rPr>
              <a:t>国家领导人会晤、亚信峰会</a:t>
            </a:r>
            <a:r>
              <a:rPr lang="zh-CN" altLang="zh-CN" sz="2400" b="1" dirty="0"/>
              <a:t>等重要国际会议</a:t>
            </a:r>
            <a:r>
              <a:rPr lang="zh-CN" altLang="zh-CN" sz="2400" b="1" dirty="0" smtClean="0"/>
              <a:t>。</a:t>
            </a:r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1560" y="232648"/>
            <a:ext cx="677621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四、全方位外交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中国特色多外交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435" y="1428016"/>
            <a:ext cx="8666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5</a:t>
            </a:r>
            <a:r>
              <a:rPr lang="zh-CN" altLang="zh-CN" sz="2800" b="1" dirty="0"/>
              <a:t>．布局：形成</a:t>
            </a:r>
            <a:r>
              <a:rPr lang="zh-CN" altLang="zh-CN" sz="2800" b="1" dirty="0">
                <a:solidFill>
                  <a:srgbClr val="FF0000"/>
                </a:solidFill>
              </a:rPr>
              <a:t>全方位、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多层次</a:t>
            </a:r>
            <a:r>
              <a:rPr lang="zh-CN" altLang="zh-CN" sz="2800" b="1" dirty="0">
                <a:solidFill>
                  <a:srgbClr val="FF0000"/>
                </a:solidFill>
              </a:rPr>
              <a:t>、立体化</a:t>
            </a:r>
            <a:r>
              <a:rPr lang="zh-CN" altLang="zh-CN" sz="2800" b="1" dirty="0"/>
              <a:t>的外交布局。</a:t>
            </a:r>
          </a:p>
        </p:txBody>
      </p:sp>
      <p:sp>
        <p:nvSpPr>
          <p:cNvPr id="2" name="矩形 1"/>
          <p:cNvSpPr/>
          <p:nvPr/>
        </p:nvSpPr>
        <p:spPr>
          <a:xfrm>
            <a:off x="10796" y="3113194"/>
            <a:ext cx="88030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6</a:t>
            </a:r>
            <a:r>
              <a:rPr lang="zh-CN" altLang="zh-CN" sz="2800" b="1" dirty="0"/>
              <a:t>．影响：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+mn-ea"/>
              </a:rPr>
              <a:t>中国的国际地位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+mn-ea"/>
              </a:rPr>
              <a:t>不断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+mn-ea"/>
              </a:rPr>
              <a:t>提高，成为维护和</a:t>
            </a:r>
            <a:r>
              <a:rPr lang="zh-CN" alt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+mn-ea"/>
              </a:rPr>
              <a:t>促进世界和平、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  <a:sym typeface="+mn-ea"/>
              </a:rPr>
              <a:t>稳定与发展的坚定力量，在国际事务中发挥着日益重要的作用。</a:t>
            </a:r>
            <a:endParaRPr lang="zh-CN" altLang="en-US" sz="28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</a:endParaRPr>
          </a:p>
          <a:p>
            <a:endParaRPr lang="zh-CN" altLang="zh-CN" sz="2800" dirty="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14" r="13974" b="25049"/>
          <a:stretch>
            <a:fillRect/>
          </a:stretch>
        </p:blipFill>
        <p:spPr>
          <a:xfrm>
            <a:off x="203836" y="288348"/>
            <a:ext cx="8736330" cy="6281304"/>
          </a:xfrm>
          <a:prstGeom prst="roundRect">
            <a:avLst>
              <a:gd name="adj" fmla="val 5732"/>
            </a:avLst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7393"/>
            <a:ext cx="7772400" cy="1142825"/>
          </a:xfrm>
        </p:spPr>
        <p:txBody>
          <a:bodyPr/>
          <a:lstStyle/>
          <a:p>
            <a:r>
              <a:rPr lang="zh-CN" altLang="en-US" sz="3570">
                <a:latin typeface="楷体" panose="02010609060101010101" pitchFamily="49" charset="-122"/>
                <a:ea typeface="楷体" panose="02010609060101010101" pitchFamily="49" charset="-122"/>
              </a:rPr>
              <a:t>大国外交</a:t>
            </a:r>
          </a:p>
        </p:txBody>
      </p:sp>
      <p:pic>
        <p:nvPicPr>
          <p:cNvPr id="6" name="内容占位符 5" descr="习特会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54992" y="1530217"/>
            <a:ext cx="3758565" cy="367905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7560" y="5209268"/>
            <a:ext cx="3274060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+mn-ea"/>
              </a:rPr>
              <a:t>习近平主席会见美国总统特朗普</a:t>
            </a:r>
          </a:p>
        </p:txBody>
      </p:sp>
      <p:pic>
        <p:nvPicPr>
          <p:cNvPr id="8" name="图片 7" descr="习普会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97730" y="1530217"/>
            <a:ext cx="4010660" cy="367905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48555" y="5209268"/>
            <a:ext cx="3274060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宋体" panose="02010600030101010101" pitchFamily="2" charset="-122"/>
              </a:rPr>
              <a:t>习近平主席会见俄罗斯总统普京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14" r="13974" b="25049"/>
          <a:stretch>
            <a:fillRect/>
          </a:stretch>
        </p:blipFill>
        <p:spPr>
          <a:xfrm>
            <a:off x="203836" y="288348"/>
            <a:ext cx="8736330" cy="6281304"/>
          </a:xfrm>
          <a:prstGeom prst="roundRect">
            <a:avLst>
              <a:gd name="adj" fmla="val 5732"/>
            </a:avLst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7393"/>
            <a:ext cx="7772400" cy="1142825"/>
          </a:xfrm>
        </p:spPr>
        <p:txBody>
          <a:bodyPr/>
          <a:lstStyle/>
          <a:p>
            <a:r>
              <a:rPr lang="zh-CN" altLang="en-US" sz="3570">
                <a:latin typeface="楷体" panose="02010609060101010101" pitchFamily="49" charset="-122"/>
                <a:ea typeface="楷体" panose="02010609060101010101" pitchFamily="49" charset="-122"/>
              </a:rPr>
              <a:t>大国外交</a:t>
            </a:r>
          </a:p>
        </p:txBody>
      </p:sp>
      <p:pic>
        <p:nvPicPr>
          <p:cNvPr id="6" name="内容占位符 5" descr="习特会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54992" y="1530217"/>
            <a:ext cx="3758565" cy="367905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7560" y="5209268"/>
            <a:ext cx="3274060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+mn-ea"/>
              </a:rPr>
              <a:t>习近平主席会见美国总统特朗普</a:t>
            </a:r>
          </a:p>
        </p:txBody>
      </p:sp>
      <p:pic>
        <p:nvPicPr>
          <p:cNvPr id="8" name="图片 7" descr="习普会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97730" y="1530217"/>
            <a:ext cx="4010660" cy="367905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948555" y="5209268"/>
            <a:ext cx="3274060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宋体" panose="02010600030101010101" pitchFamily="2" charset="-122"/>
              </a:rPr>
              <a:t>习近平主席会见俄罗斯总统普京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14" r="13974" b="25049"/>
          <a:stretch>
            <a:fillRect/>
          </a:stretch>
        </p:blipFill>
        <p:spPr>
          <a:xfrm>
            <a:off x="203836" y="288348"/>
            <a:ext cx="8736330" cy="6281304"/>
          </a:xfrm>
          <a:prstGeom prst="roundRect">
            <a:avLst>
              <a:gd name="adj" fmla="val 5732"/>
            </a:avLst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7393"/>
            <a:ext cx="7772400" cy="1142825"/>
          </a:xfrm>
        </p:spPr>
        <p:txBody>
          <a:bodyPr/>
          <a:lstStyle/>
          <a:p>
            <a:r>
              <a:rPr lang="zh-CN" altLang="en-US" sz="3570">
                <a:latin typeface="楷体" panose="02010609060101010101" pitchFamily="49" charset="-122"/>
                <a:ea typeface="楷体" panose="02010609060101010101" pitchFamily="49" charset="-122"/>
              </a:rPr>
              <a:t>大国外交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5300" y="5479313"/>
            <a:ext cx="3515360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+mn-ea"/>
              </a:rPr>
              <a:t>习近平主席会见英国首相特蕾莎</a:t>
            </a:r>
            <a:r>
              <a:rPr lang="en-US" altLang="zh-CN" sz="1585">
                <a:latin typeface="+mn-ea"/>
              </a:rPr>
              <a:t>·</a:t>
            </a:r>
            <a:r>
              <a:rPr lang="zh-CN" altLang="en-US" sz="1585">
                <a:latin typeface="+mn-ea"/>
              </a:rPr>
              <a:t>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96180" y="5479313"/>
            <a:ext cx="3274060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宋体" panose="02010600030101010101" pitchFamily="2" charset="-122"/>
              </a:rPr>
              <a:t>习近平主席会见法国总统马克龙</a:t>
            </a:r>
          </a:p>
        </p:txBody>
      </p:sp>
      <p:pic>
        <p:nvPicPr>
          <p:cNvPr id="11" name="内容占位符 10" descr="习英会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3547" y="1339747"/>
            <a:ext cx="3725545" cy="4139567"/>
          </a:xfrm>
          <a:prstGeom prst="rect">
            <a:avLst/>
          </a:prstGeom>
        </p:spPr>
      </p:pic>
      <p:pic>
        <p:nvPicPr>
          <p:cNvPr id="12" name="图片 11" descr="中法会见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5357" y="1359218"/>
            <a:ext cx="4011295" cy="41404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14" r="13974" b="25049"/>
          <a:stretch>
            <a:fillRect/>
          </a:stretch>
        </p:blipFill>
        <p:spPr>
          <a:xfrm>
            <a:off x="203836" y="288348"/>
            <a:ext cx="8736330" cy="6281304"/>
          </a:xfrm>
          <a:prstGeom prst="roundRect">
            <a:avLst>
              <a:gd name="adj" fmla="val 5732"/>
            </a:avLst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7393"/>
            <a:ext cx="7772400" cy="1142825"/>
          </a:xfrm>
        </p:spPr>
        <p:txBody>
          <a:bodyPr/>
          <a:lstStyle/>
          <a:p>
            <a:r>
              <a:rPr lang="zh-CN" altLang="en-US" sz="3570">
                <a:latin typeface="楷体" panose="02010609060101010101" pitchFamily="49" charset="-122"/>
                <a:ea typeface="楷体" panose="02010609060101010101" pitchFamily="49" charset="-122"/>
              </a:rPr>
              <a:t>睦邻友好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7560" y="5209268"/>
            <a:ext cx="3274060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+mn-ea"/>
              </a:rPr>
              <a:t>习近平主席会见日本首相安倍晋三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90416" y="5209268"/>
            <a:ext cx="3867785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宋体" panose="02010600030101010101" pitchFamily="2" charset="-122"/>
              </a:rPr>
              <a:t>习近平主席会见朝鲜领导人总统金正恩</a:t>
            </a:r>
          </a:p>
        </p:txBody>
      </p:sp>
      <p:pic>
        <p:nvPicPr>
          <p:cNvPr id="4" name="内容占位符 3" descr="习安会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39420" y="1530218"/>
            <a:ext cx="3785870" cy="3664660"/>
          </a:xfrm>
          <a:prstGeom prst="rect">
            <a:avLst/>
          </a:prstGeom>
        </p:spPr>
      </p:pic>
      <p:pic>
        <p:nvPicPr>
          <p:cNvPr id="5" name="图片 4" descr="习近平会见金正恩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9031" y="1543762"/>
            <a:ext cx="3772535" cy="36655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14" r="13974" b="25049"/>
          <a:stretch>
            <a:fillRect/>
          </a:stretch>
        </p:blipFill>
        <p:spPr>
          <a:xfrm>
            <a:off x="203836" y="288348"/>
            <a:ext cx="8736330" cy="6281304"/>
          </a:xfrm>
          <a:prstGeom prst="roundRect">
            <a:avLst>
              <a:gd name="adj" fmla="val 5732"/>
            </a:avLst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88347"/>
            <a:ext cx="7772400" cy="1142825"/>
          </a:xfrm>
        </p:spPr>
        <p:txBody>
          <a:bodyPr/>
          <a:lstStyle/>
          <a:p>
            <a:r>
              <a:rPr lang="zh-CN" altLang="en-US" sz="3570">
                <a:latin typeface="楷体" panose="02010609060101010101" pitchFamily="49" charset="-122"/>
                <a:ea typeface="楷体" panose="02010609060101010101" pitchFamily="49" charset="-122"/>
              </a:rPr>
              <a:t>睦邻友好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7560" y="5439527"/>
            <a:ext cx="3274060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+mn-ea"/>
              </a:rPr>
              <a:t>习近平主席会见印度总理莫迪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03445" y="5439527"/>
            <a:ext cx="3483610" cy="33624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585">
                <a:latin typeface="宋体" panose="02010600030101010101" pitchFamily="2" charset="-122"/>
              </a:rPr>
              <a:t>习近平主席会见菲律宾总统杜特尔特</a:t>
            </a:r>
          </a:p>
        </p:txBody>
      </p:sp>
      <p:pic>
        <p:nvPicPr>
          <p:cNvPr id="6" name="图片 5" descr="习莫会"/>
          <p:cNvPicPr>
            <a:picLocks noChangeAspect="1"/>
          </p:cNvPicPr>
          <p:nvPr/>
        </p:nvPicPr>
        <p:blipFill>
          <a:blip r:embed="rId3" cstate="print"/>
          <a:srcRect r="18568"/>
          <a:stretch>
            <a:fillRect/>
          </a:stretch>
        </p:blipFill>
        <p:spPr>
          <a:xfrm>
            <a:off x="440055" y="1471807"/>
            <a:ext cx="3632200" cy="3967719"/>
          </a:xfrm>
          <a:prstGeom prst="rect">
            <a:avLst/>
          </a:prstGeom>
        </p:spPr>
      </p:pic>
      <p:pic>
        <p:nvPicPr>
          <p:cNvPr id="8" name="图片 7" descr="国家主席习近平在海南省博鳌国宾馆会见菲律宾总统杜特尔特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3447" y="1472653"/>
            <a:ext cx="3754755" cy="39668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14" r="13974" b="25049"/>
          <a:stretch>
            <a:fillRect/>
          </a:stretch>
        </p:blipFill>
        <p:spPr>
          <a:xfrm>
            <a:off x="203836" y="288348"/>
            <a:ext cx="8736330" cy="6281304"/>
          </a:xfrm>
          <a:prstGeom prst="roundRect">
            <a:avLst>
              <a:gd name="adj" fmla="val 5732"/>
            </a:avLst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7393"/>
            <a:ext cx="7772400" cy="1142825"/>
          </a:xfrm>
        </p:spPr>
        <p:txBody>
          <a:bodyPr/>
          <a:lstStyle/>
          <a:p>
            <a:r>
              <a:rPr lang="zh-CN" altLang="en-US" sz="3570">
                <a:latin typeface="楷体" panose="02010609060101010101" pitchFamily="49" charset="-122"/>
                <a:ea typeface="楷体" panose="02010609060101010101" pitchFamily="49" charset="-122"/>
              </a:rPr>
              <a:t>推动构建人类命运共同体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105" y="5106837"/>
            <a:ext cx="2048510" cy="824066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en-US" altLang="zh-CN" sz="1585">
                <a:latin typeface="+mn-ea"/>
              </a:rPr>
              <a:t>2013</a:t>
            </a:r>
            <a:r>
              <a:rPr lang="zh-CN" altLang="en-US" sz="1585">
                <a:latin typeface="+mn-ea"/>
              </a:rPr>
              <a:t>年习近平主席在莫斯科开始提出人类命运共同体</a:t>
            </a:r>
          </a:p>
        </p:txBody>
      </p:sp>
      <p:pic>
        <p:nvPicPr>
          <p:cNvPr id="8" name="图片 7" descr="首次提出人类命运共同体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386307"/>
            <a:ext cx="2075815" cy="3720531"/>
          </a:xfrm>
          <a:prstGeom prst="rect">
            <a:avLst/>
          </a:prstGeom>
        </p:spPr>
      </p:pic>
      <p:pic>
        <p:nvPicPr>
          <p:cNvPr id="11" name="图片 10" descr="习近平日内瓦演讲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19425" y="1386307"/>
            <a:ext cx="2189480" cy="372053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089912" y="5106837"/>
            <a:ext cx="2118995" cy="1067979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en-US" altLang="zh-CN" sz="1585">
                <a:latin typeface="+mn-ea"/>
              </a:rPr>
              <a:t>2017</a:t>
            </a:r>
            <a:r>
              <a:rPr lang="zh-CN" altLang="en-US" sz="1585">
                <a:latin typeface="+mn-ea"/>
              </a:rPr>
              <a:t>年习近平主席在联合国日内瓦总部发表《共同构建人类命运共同体》主旨演讲</a:t>
            </a:r>
          </a:p>
        </p:txBody>
      </p:sp>
      <p:pic>
        <p:nvPicPr>
          <p:cNvPr id="13" name="图片 12" descr="十九大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40350" y="1386306"/>
            <a:ext cx="3395980" cy="372137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39716" y="5107684"/>
            <a:ext cx="3396615" cy="824066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en-US" altLang="zh-CN" sz="1585">
                <a:latin typeface="+mn-ea"/>
              </a:rPr>
              <a:t>2017</a:t>
            </a:r>
            <a:r>
              <a:rPr lang="zh-CN" altLang="en-US" sz="1585">
                <a:latin typeface="+mn-ea"/>
              </a:rPr>
              <a:t>年党的十九大将人类命运共同体等内容写入《中国共产党章程（修正案）》。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timgsa.baidu.com/timg?image&amp;quality=80&amp;size=b9999_10000&amp;sec=1526990156782&amp;di=c40795df0c62a1101fff6a2541018937&amp;imgtype=jpg&amp;src=http%3A%2F%2Fimg2.imgtn.bdimg.com%2Fit%2Fu%3D2854041532%2C2584592441%26fm%3D214%26gp%3D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02854"/>
            <a:ext cx="7345960" cy="545233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timgsa.baidu.com/timg?image&amp;quality=80&amp;size=b9999_10000&amp;sec=1526990152454&amp;di=4b8550510d1ec9086cc4ac51624381e7&amp;imgtype=0&amp;src=http%3A%2F%2Fwww.gov.cn%2Fzhuanti%2Fsite1%2F20141111%2Fa41f726a4b0615cc04ea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596219"/>
            <a:ext cx="9017893" cy="56425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p1.ifengimg.com/cmpp/2016/09/05/07/8a28339d-42d0-46cd-8401-f444daad0d0a_size97_w399_h2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2131" y="188550"/>
            <a:ext cx="7831545" cy="6280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timgsa.baidu.com/timg?image&amp;quality=80&amp;size=b9999_10000&amp;sec=1526988973427&amp;di=25a7c5ef4f74a1193ea86ee5a6d29551&amp;imgtype=0&amp;src=http%3A%2F%2Fwww.xfwang.cn%2Fuploads%2Fallimg%2F170903%2F1-1FZ30P14X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7845"/>
            <a:ext cx="7160694" cy="62874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timgsa.baidu.com/timg?image&amp;quality=80&amp;size=b9999_10000&amp;sec=1526989004320&amp;di=28855d5dd87972137b1632faaa579190&amp;imgtype=0&amp;src=http%3A%2F%2Fm1.sinaimg.cn%2Fmaxwidth.2880%2Fm1.sinaimg.cn%2F52e69ec1b3e5680cea99ac7b86b68e0f_639_3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8061"/>
            <a:ext cx="8681062" cy="57783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"/>
          <p:cNvSpPr/>
          <p:nvPr/>
        </p:nvSpPr>
        <p:spPr>
          <a:xfrm>
            <a:off x="881381" y="1082041"/>
            <a:ext cx="8325485" cy="60016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300" dirty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我国外交事业取得辉煌成就的原因有哪些？</a:t>
            </a:r>
          </a:p>
        </p:txBody>
      </p:sp>
      <p:sp>
        <p:nvSpPr>
          <p:cNvPr id="70660" name="矩形 70659"/>
          <p:cNvSpPr/>
          <p:nvPr/>
        </p:nvSpPr>
        <p:spPr>
          <a:xfrm>
            <a:off x="377825" y="2636520"/>
            <a:ext cx="8445500" cy="23575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①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中国综合国力的不断增强，国际地位的提高。</a:t>
            </a:r>
          </a:p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②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我国奉行独立自主的和平外交政策，坚持和平共处五项原则。</a:t>
            </a:r>
          </a:p>
          <a:p>
            <a:pPr>
              <a:spcBef>
                <a:spcPct val="3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③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世界各种政治力量此消彼长。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5" name="Picture 9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0"/>
            <a:ext cx="1170940" cy="1170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4" name="文本框 1"/>
          <p:cNvSpPr txBox="1"/>
          <p:nvPr/>
        </p:nvSpPr>
        <p:spPr>
          <a:xfrm>
            <a:off x="0" y="1000108"/>
            <a:ext cx="5929322" cy="563231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 smtClean="0"/>
              <a:t>中国恢复联合国合法席位</a:t>
            </a:r>
            <a:endParaRPr lang="en-US" altLang="zh-CN" sz="3600" b="1" dirty="0" smtClean="0"/>
          </a:p>
          <a:p>
            <a:endParaRPr lang="zh-CN" altLang="en-US" sz="3600" b="1" dirty="0" smtClean="0"/>
          </a:p>
          <a:p>
            <a:r>
              <a:rPr lang="zh-CN" altLang="en-US" sz="3600" b="1" dirty="0" smtClean="0"/>
              <a:t>时间：</a:t>
            </a:r>
            <a:r>
              <a:rPr lang="en-US" sz="3600" b="1" dirty="0" smtClean="0"/>
              <a:t>1971</a:t>
            </a:r>
            <a:r>
              <a:rPr lang="zh-CN" altLang="en-US" sz="3600" b="1" dirty="0" smtClean="0"/>
              <a:t>年，第</a:t>
            </a:r>
            <a:r>
              <a:rPr lang="en-US" sz="3600" b="1" dirty="0" smtClean="0"/>
              <a:t>26</a:t>
            </a:r>
            <a:r>
              <a:rPr lang="zh-CN" altLang="en-US" sz="3600" b="1" dirty="0" smtClean="0"/>
              <a:t>届联合国大会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原因：中国国际地位的提高；第三世界国家的支持</a:t>
            </a:r>
          </a:p>
          <a:p>
            <a:r>
              <a:rPr lang="zh-CN" altLang="en-US" sz="3600" b="1" dirty="0" smtClean="0"/>
              <a:t>影响：是中国外交的重大胜利，中国积极参与国际事务，作为联合国安理会常任理事国之一，发挥了重要作用。</a:t>
            </a:r>
            <a:endParaRPr lang="zh-CN" altLang="en-US" sz="3600" b="1" dirty="0"/>
          </a:p>
        </p:txBody>
      </p:sp>
      <p:pic>
        <p:nvPicPr>
          <p:cNvPr id="54275" name="Picture 2" descr="W020050912214054536391"/>
          <p:cNvPicPr>
            <a:picLocks noChangeAspect="1"/>
          </p:cNvPicPr>
          <p:nvPr/>
        </p:nvPicPr>
        <p:blipFill>
          <a:blip r:embed="rId3" cstate="print"/>
          <a:srcRect l="-4700" t="-8655" r="4700" b="8655"/>
          <a:stretch>
            <a:fillRect/>
          </a:stretch>
        </p:blipFill>
        <p:spPr>
          <a:xfrm>
            <a:off x="5786446" y="1214422"/>
            <a:ext cx="2786082" cy="3571900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526991190459&amp;di=1065ff1af0618738930ffed188830043&amp;imgtype=0&amp;src=http%3A%2F%2Fimg.mp.sohu.com%2Fupload%2F20170615%2F4a841dc6b7104f09b400928b859993c5_t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-3719"/>
            <a:ext cx="2736304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827584" y="728361"/>
            <a:ext cx="66096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20</a:t>
            </a:r>
            <a:r>
              <a:rPr lang="zh-CN" altLang="en-US" sz="2800" b="1" dirty="0" smtClean="0"/>
              <a:t>世纪</a:t>
            </a:r>
            <a:r>
              <a:rPr lang="en-US" altLang="zh-CN" sz="2800" b="1" dirty="0" smtClean="0"/>
              <a:t>70</a:t>
            </a:r>
            <a:r>
              <a:rPr lang="zh-CN" altLang="en-US" sz="2800" b="1" dirty="0" smtClean="0"/>
              <a:t>年代初中国外交开创了新局面，请列举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件外交上的大事。</a:t>
            </a:r>
            <a:endParaRPr lang="zh-CN" altLang="zh-CN" sz="2800" b="1" dirty="0"/>
          </a:p>
        </p:txBody>
      </p:sp>
      <p:sp>
        <p:nvSpPr>
          <p:cNvPr id="2" name="椭圆 1"/>
          <p:cNvSpPr/>
          <p:nvPr/>
        </p:nvSpPr>
        <p:spPr>
          <a:xfrm>
            <a:off x="3055017" y="772572"/>
            <a:ext cx="432048" cy="57606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98278" y="2319199"/>
            <a:ext cx="666827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</a:rPr>
              <a:t>1971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年，中国恢复在联合国的合法席位；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endParaRPr lang="en-US" altLang="zh-CN" sz="1400" b="1" dirty="0" smtClean="0">
              <a:solidFill>
                <a:srgbClr val="0000FF"/>
              </a:solidFill>
            </a:endParaRPr>
          </a:p>
          <a:p>
            <a:r>
              <a:rPr lang="en-US" altLang="zh-CN" sz="2400" b="1" dirty="0" smtClean="0">
                <a:solidFill>
                  <a:srgbClr val="0000FF"/>
                </a:solidFill>
              </a:rPr>
              <a:t>1972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年，尼克松访华，中美两国正式签署并发表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联合公报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》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，两国关系开始走向正常化；</a:t>
            </a:r>
            <a:endParaRPr lang="en-US" altLang="zh-CN" sz="2400" b="1" dirty="0" smtClean="0">
              <a:solidFill>
                <a:srgbClr val="0000FF"/>
              </a:solidFill>
            </a:endParaRPr>
          </a:p>
          <a:p>
            <a:endParaRPr lang="en-US" altLang="zh-CN" sz="1400" b="1" dirty="0" smtClean="0">
              <a:solidFill>
                <a:srgbClr val="0000FF"/>
              </a:solidFill>
            </a:endParaRPr>
          </a:p>
          <a:p>
            <a:r>
              <a:rPr lang="en-US" altLang="zh-CN" sz="2400" b="1" dirty="0" smtClean="0">
                <a:solidFill>
                  <a:srgbClr val="0000FF"/>
                </a:solidFill>
              </a:rPr>
              <a:t>1972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年，日本首相田中角荣访华，中日两国正式建立外交关系。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14"/>
          <a:stretch>
            <a:fillRect/>
          </a:stretch>
        </p:blipFill>
        <p:spPr>
          <a:xfrm>
            <a:off x="10160" y="775953"/>
            <a:ext cx="9155430" cy="6178875"/>
          </a:xfrm>
          <a:prstGeom prst="rect">
            <a:avLst/>
          </a:prstGeom>
        </p:spPr>
      </p:pic>
      <p:pic>
        <p:nvPicPr>
          <p:cNvPr id="26" name="图片 25" descr="A2757BD46B9A39FB2C7E88D4709123C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36360" y="2773780"/>
            <a:ext cx="2703830" cy="2152744"/>
          </a:xfrm>
          <a:prstGeom prst="rect">
            <a:avLst/>
          </a:prstGeom>
          <a:effectLst/>
        </p:spPr>
      </p:pic>
      <p:sp>
        <p:nvSpPr>
          <p:cNvPr id="10" name="矩形 9"/>
          <p:cNvSpPr/>
          <p:nvPr/>
        </p:nvSpPr>
        <p:spPr bwMode="auto">
          <a:xfrm flipV="1">
            <a:off x="-4444" y="6854937"/>
            <a:ext cx="9144635" cy="104124"/>
          </a:xfrm>
          <a:prstGeom prst="rect">
            <a:avLst/>
          </a:prstGeom>
          <a:solidFill>
            <a:srgbClr val="66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2">
                <a:lumMod val="60000"/>
                <a:lumOff val="40000"/>
                <a:alpha val="40000"/>
              </a:schemeClr>
            </a:glow>
          </a:effectLst>
        </p:spPr>
        <p:txBody>
          <a:bodyPr lIns="91434" tIns="45717" rIns="91434" bIns="45717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A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 sz="1030" dirty="0">
              <a:ln>
                <a:solidFill>
                  <a:srgbClr val="660033"/>
                </a:solidFill>
              </a:ln>
            </a:endParaRPr>
          </a:p>
        </p:txBody>
      </p:sp>
      <p:pic>
        <p:nvPicPr>
          <p:cNvPr id="63" name="图片 62" descr="t018d16e110143ea110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t="54831" b="25094"/>
          <a:stretch>
            <a:fillRect/>
          </a:stretch>
        </p:blipFill>
        <p:spPr>
          <a:xfrm rot="10800000">
            <a:off x="-5715" y="693839"/>
            <a:ext cx="9171305" cy="151531"/>
          </a:xfrm>
          <a:prstGeom prst="rect">
            <a:avLst/>
          </a:prstGeom>
        </p:spPr>
      </p:pic>
      <p:pic>
        <p:nvPicPr>
          <p:cNvPr id="66" name="图片 65" descr="624f9a79jw1eelyzwvu5xj20b408t75j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6650" y="526"/>
            <a:ext cx="1224651" cy="775469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-5079" y="525"/>
            <a:ext cx="8916035" cy="6713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7" rIns="91434" bIns="45717" rtlCol="0" anchor="ctr"/>
          <a:lstStyle/>
          <a:p>
            <a:pPr lvl="0" algn="ctr"/>
            <a:r>
              <a:rPr lang="en-US" altLang="zh-CN" sz="1270" dirty="0">
                <a:solidFill>
                  <a:schemeClr val="tx1"/>
                </a:solidFill>
              </a:rPr>
              <a:t> </a:t>
            </a:r>
            <a:endParaRPr lang="zh-CN" altLang="en-US" sz="1270" dirty="0">
              <a:solidFill>
                <a:schemeClr val="tx1"/>
              </a:solidFill>
            </a:endParaRPr>
          </a:p>
        </p:txBody>
      </p:sp>
      <p:grpSp>
        <p:nvGrpSpPr>
          <p:cNvPr id="2" name="组合 23"/>
          <p:cNvGrpSpPr/>
          <p:nvPr/>
        </p:nvGrpSpPr>
        <p:grpSpPr>
          <a:xfrm flipH="1">
            <a:off x="6358255" y="6451"/>
            <a:ext cx="1964690" cy="687388"/>
            <a:chOff x="0" y="-2"/>
            <a:chExt cx="1377891" cy="634701"/>
          </a:xfrm>
          <a:solidFill>
            <a:schemeClr val="bg2">
              <a:lumMod val="90000"/>
            </a:schemeClr>
          </a:solidFill>
        </p:grpSpPr>
        <p:sp>
          <p:nvSpPr>
            <p:cNvPr id="70" name="直角三角形 69"/>
            <p:cNvSpPr/>
            <p:nvPr/>
          </p:nvSpPr>
          <p:spPr>
            <a:xfrm flipV="1">
              <a:off x="708342" y="-2"/>
              <a:ext cx="669549" cy="63469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70" b="1" dirty="0">
                <a:ea typeface="微软雅黑" panose="020B050302020402020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0" y="0"/>
              <a:ext cx="708343" cy="634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70" b="1" dirty="0">
                <a:ea typeface="微软雅黑" panose="020B0503020204020204" charset="-122"/>
              </a:endParaRPr>
            </a:p>
          </p:txBody>
        </p:sp>
      </p:grpSp>
      <p:sp>
        <p:nvSpPr>
          <p:cNvPr id="73" name="文本框 5"/>
          <p:cNvSpPr txBox="1"/>
          <p:nvPr/>
        </p:nvSpPr>
        <p:spPr>
          <a:xfrm>
            <a:off x="238533" y="132343"/>
            <a:ext cx="2188936" cy="360862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74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人教版八年级下册</a:t>
            </a:r>
          </a:p>
        </p:txBody>
      </p:sp>
      <p:grpSp>
        <p:nvGrpSpPr>
          <p:cNvPr id="3" name="组合 66"/>
          <p:cNvGrpSpPr/>
          <p:nvPr/>
        </p:nvGrpSpPr>
        <p:grpSpPr>
          <a:xfrm flipH="1">
            <a:off x="7585075" y="7299"/>
            <a:ext cx="1579880" cy="686543"/>
            <a:chOff x="0" y="-2"/>
            <a:chExt cx="1377891" cy="634701"/>
          </a:xfrm>
          <a:solidFill>
            <a:schemeClr val="bg2">
              <a:lumMod val="90000"/>
            </a:schemeClr>
          </a:solidFill>
        </p:grpSpPr>
        <p:sp>
          <p:nvSpPr>
            <p:cNvPr id="75" name="直角三角形 74"/>
            <p:cNvSpPr/>
            <p:nvPr/>
          </p:nvSpPr>
          <p:spPr>
            <a:xfrm flipV="1">
              <a:off x="708342" y="-2"/>
              <a:ext cx="669549" cy="634699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70" b="1" dirty="0">
                <a:ea typeface="微软雅黑" panose="020B0503020204020204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0" y="0"/>
              <a:ext cx="708343" cy="634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70" b="1" dirty="0">
                <a:ea typeface="微软雅黑" panose="020B0503020204020204" charset="-122"/>
              </a:endParaRPr>
            </a:p>
          </p:txBody>
        </p:sp>
      </p:grpSp>
      <p:sp>
        <p:nvSpPr>
          <p:cNvPr id="79" name="文本框 13"/>
          <p:cNvSpPr txBox="1"/>
          <p:nvPr/>
        </p:nvSpPr>
        <p:spPr>
          <a:xfrm>
            <a:off x="7312660" y="69942"/>
            <a:ext cx="1466850" cy="397795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1985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本课小结</a:t>
            </a:r>
          </a:p>
        </p:txBody>
      </p:sp>
      <p:sp>
        <p:nvSpPr>
          <p:cNvPr id="80" name="文本框 6"/>
          <p:cNvSpPr txBox="1"/>
          <p:nvPr/>
        </p:nvSpPr>
        <p:spPr>
          <a:xfrm>
            <a:off x="2964811" y="132304"/>
            <a:ext cx="3163683" cy="360862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74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174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174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  外交事业的发展</a:t>
            </a:r>
          </a:p>
        </p:txBody>
      </p:sp>
      <p:sp>
        <p:nvSpPr>
          <p:cNvPr id="61" name="AutoShape 67"/>
          <p:cNvSpPr/>
          <p:nvPr/>
        </p:nvSpPr>
        <p:spPr bwMode="auto">
          <a:xfrm>
            <a:off x="1338147" y="1796382"/>
            <a:ext cx="255136" cy="3945495"/>
          </a:xfrm>
          <a:prstGeom prst="leftBrace">
            <a:avLst>
              <a:gd name="adj1" fmla="val 79374"/>
              <a:gd name="adj2" fmla="val 50734"/>
            </a:avLst>
          </a:prstGeom>
          <a:noFill/>
          <a:ln w="38100">
            <a:solidFill>
              <a:srgbClr val="000000"/>
            </a:solidFill>
            <a:round/>
          </a:ln>
          <a:effectLst/>
        </p:spPr>
        <p:txBody>
          <a:bodyPr wrap="none" lIns="91434" tIns="45717" rIns="91434" bIns="45717" anchor="ctr"/>
          <a:lstStyle/>
          <a:p>
            <a:endParaRPr lang="zh-CN" altLang="en-US" sz="230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3" name="Picture 271" descr="21"/>
          <p:cNvPicPr>
            <a:picLocks noChangeAspect="1" noChangeArrowheads="1"/>
          </p:cNvPicPr>
          <p:nvPr/>
        </p:nvPicPr>
        <p:blipFill>
          <a:blip r:embed="rId8" cstate="print">
            <a:lum contrast="-3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370" y="1423553"/>
            <a:ext cx="1019810" cy="457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625890" y="1837510"/>
            <a:ext cx="575530" cy="3679051"/>
          </a:xfrm>
          <a:prstGeom prst="rect">
            <a:avLst/>
          </a:prstGeom>
          <a:noFill/>
        </p:spPr>
        <p:txBody>
          <a:bodyPr vert="eaVert" wrap="square" lIns="91434" tIns="45717" rIns="91434" bIns="45717" rtlCol="0">
            <a:spAutoFit/>
          </a:bodyPr>
          <a:lstStyle/>
          <a:p>
            <a:r>
              <a:rPr lang="zh-CN" altLang="en-US" sz="2540" b="1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外交事业的发展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93216" y="1569160"/>
            <a:ext cx="5104765" cy="42259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80229"/>
          <p:cNvSpPr txBox="1"/>
          <p:nvPr/>
        </p:nvSpPr>
        <p:spPr>
          <a:xfrm>
            <a:off x="676275" y="1301750"/>
            <a:ext cx="796925" cy="1108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algn="ctr" eaLnBrk="0" hangingPunct="0"/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思考</a:t>
            </a:r>
          </a:p>
        </p:txBody>
      </p:sp>
      <p:sp>
        <p:nvSpPr>
          <p:cNvPr id="29699" name="文本框 1"/>
          <p:cNvSpPr txBox="1"/>
          <p:nvPr/>
        </p:nvSpPr>
        <p:spPr>
          <a:xfrm>
            <a:off x="645160" y="730250"/>
            <a:ext cx="80835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文本框 2"/>
          <p:cNvSpPr txBox="1"/>
          <p:nvPr/>
        </p:nvSpPr>
        <p:spPr>
          <a:xfrm>
            <a:off x="0" y="0"/>
            <a:ext cx="8139113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中美、中日建交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中美敌对：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新中国成立后，美国实行封锁禁运、包围威胁的政策，敌对长达</a:t>
            </a:r>
            <a:r>
              <a:rPr lang="en-US" sz="2800" b="1" dirty="0" smtClean="0">
                <a:solidFill>
                  <a:srgbClr val="FF0000"/>
                </a:solidFill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多年。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中美关系走向正常化：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原因：中国国际地位的提高和国际形势的变化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表现：</a:t>
            </a:r>
            <a:r>
              <a:rPr lang="en-US" sz="2800" b="1" dirty="0" smtClean="0">
                <a:solidFill>
                  <a:srgbClr val="FF0000"/>
                </a:solidFill>
              </a:rPr>
              <a:t>1972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年，尼克松访华，发表了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联合公报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，两国关系开始走向正常化。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1979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年，中美正式建立外交关系。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9703" name="文本框 7"/>
          <p:cNvSpPr txBox="1"/>
          <p:nvPr/>
        </p:nvSpPr>
        <p:spPr>
          <a:xfrm>
            <a:off x="853440" y="5742305"/>
            <a:ext cx="28405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文本框 9"/>
          <p:cNvSpPr txBox="1"/>
          <p:nvPr/>
        </p:nvSpPr>
        <p:spPr>
          <a:xfrm>
            <a:off x="853440" y="6264275"/>
            <a:ext cx="8139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3857604"/>
            <a:ext cx="3544861" cy="30003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 descr="1971年7月美国总统特使、总统国家安全事务助理基辛格秘密访华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850" y="620713"/>
            <a:ext cx="6553200" cy="5545137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0178" name="Text Box 7"/>
          <p:cNvSpPr txBox="1"/>
          <p:nvPr/>
        </p:nvSpPr>
        <p:spPr>
          <a:xfrm>
            <a:off x="7059613" y="1220788"/>
            <a:ext cx="793750" cy="3648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基辛格和周恩来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4238" y="762000"/>
            <a:ext cx="6161087" cy="566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208901"/>
          <p:cNvSpPr txBox="1"/>
          <p:nvPr/>
        </p:nvSpPr>
        <p:spPr>
          <a:xfrm>
            <a:off x="7023100" y="1454150"/>
            <a:ext cx="915988" cy="45275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尼克松中国之旅</a:t>
            </a:r>
          </a:p>
        </p:txBody>
      </p:sp>
      <p:sp>
        <p:nvSpPr>
          <p:cNvPr id="28676" name="文本框 208902"/>
          <p:cNvSpPr txBox="1"/>
          <p:nvPr/>
        </p:nvSpPr>
        <p:spPr>
          <a:xfrm>
            <a:off x="6877050" y="5981700"/>
            <a:ext cx="18859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1972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63" name="组合 27662"/>
          <p:cNvGrpSpPr/>
          <p:nvPr/>
        </p:nvGrpSpPr>
        <p:grpSpPr>
          <a:xfrm>
            <a:off x="1147445" y="461318"/>
            <a:ext cx="7799705" cy="4192939"/>
            <a:chOff x="295" y="997"/>
            <a:chExt cx="5216" cy="3140"/>
          </a:xfrm>
        </p:grpSpPr>
        <p:sp>
          <p:nvSpPr>
            <p:cNvPr id="38914" name="折角形 27658"/>
            <p:cNvSpPr/>
            <p:nvPr/>
          </p:nvSpPr>
          <p:spPr>
            <a:xfrm>
              <a:off x="3424" y="998"/>
              <a:ext cx="2087" cy="3139"/>
            </a:xfrm>
            <a:prstGeom prst="foldedCorner">
              <a:avLst>
                <a:gd name="adj" fmla="val 12500"/>
              </a:avLst>
            </a:prstGeom>
            <a:solidFill>
              <a:srgbClr val="CC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8915" name="组合 27661"/>
            <p:cNvGrpSpPr/>
            <p:nvPr/>
          </p:nvGrpSpPr>
          <p:grpSpPr>
            <a:xfrm>
              <a:off x="295" y="997"/>
              <a:ext cx="2970" cy="3140"/>
              <a:chOff x="295" y="997"/>
              <a:chExt cx="2970" cy="3140"/>
            </a:xfrm>
          </p:grpSpPr>
          <p:sp>
            <p:nvSpPr>
              <p:cNvPr id="38916" name="折角形 27656"/>
              <p:cNvSpPr/>
              <p:nvPr/>
            </p:nvSpPr>
            <p:spPr>
              <a:xfrm>
                <a:off x="295" y="997"/>
                <a:ext cx="2948" cy="3140"/>
              </a:xfrm>
              <a:prstGeom prst="foldedCorner">
                <a:avLst>
                  <a:gd name="adj" fmla="val 12500"/>
                </a:avLst>
              </a:prstGeom>
              <a:solidFill>
                <a:srgbClr val="CCFF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2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17" name="矩形 27655"/>
              <p:cNvSpPr/>
              <p:nvPr/>
            </p:nvSpPr>
            <p:spPr>
              <a:xfrm>
                <a:off x="385" y="1163"/>
                <a:ext cx="2880" cy="29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>
                <a:spAutoFit/>
              </a:bodyPr>
              <a:lstStyle/>
              <a:p>
                <a:r>
                  <a:rPr lang="zh-CN" altLang="en-US" sz="2800" b="1" u="sng" dirty="0">
                    <a:solidFill>
                      <a:srgbClr val="FF0000"/>
                    </a:solidFill>
                    <a:latin typeface="Arial" panose="020B0604020202020204" pitchFamily="34" charset="0"/>
                    <a:ea typeface="楷体_GB2312" panose="02010609030101010101" charset="-122"/>
                  </a:rPr>
                  <a:t>中方声明：</a:t>
                </a:r>
              </a:p>
              <a:p>
                <a:r>
                  <a:rPr lang="zh-CN" altLang="en-US" sz="28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楷体_GB2312" panose="02010609030101010101" charset="-122"/>
                  </a:rPr>
                  <a:t>       </a:t>
                </a:r>
                <a:r>
                  <a:rPr lang="zh-CN" altLang="en-US" sz="2800" b="1" dirty="0">
                    <a:latin typeface="Arial" panose="020B0604020202020204" pitchFamily="34" charset="0"/>
                    <a:ea typeface="楷体_GB2312" panose="02010609030101010101" charset="-122"/>
                  </a:rPr>
                  <a:t>中华人民共和国政府是中国的唯一合法政府；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楷体_GB2312" panose="02010609030101010101" charset="-122"/>
                  </a:rPr>
                  <a:t>坚决反对</a:t>
                </a:r>
                <a:r>
                  <a:rPr lang="zh-CN" altLang="en-US" sz="2800" b="1" dirty="0">
                    <a:latin typeface="Arial" panose="020B0604020202020204" pitchFamily="34" charset="0"/>
                    <a:ea typeface="楷体_GB2312" panose="02010609030101010101" charset="-122"/>
                  </a:rPr>
                  <a:t>任何旨在制造“一中一台”、“一个中国、两个政府”、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楷体_GB2312" panose="02010609030101010101" charset="-122"/>
                  </a:rPr>
                  <a:t>“两个中国”、“台湾独立”</a:t>
                </a:r>
                <a:r>
                  <a:rPr lang="zh-CN" altLang="en-US" sz="2800" b="1" dirty="0">
                    <a:latin typeface="Arial" panose="020B0604020202020204" pitchFamily="34" charset="0"/>
                    <a:ea typeface="楷体_GB2312" panose="02010609030101010101" charset="-122"/>
                  </a:rPr>
                  <a:t>和鼓吹“台湾地位未定”的活动。 </a:t>
                </a:r>
              </a:p>
            </p:txBody>
          </p:sp>
        </p:grpSp>
        <p:sp>
          <p:nvSpPr>
            <p:cNvPr id="38918" name="矩形 27657"/>
            <p:cNvSpPr/>
            <p:nvPr/>
          </p:nvSpPr>
          <p:spPr>
            <a:xfrm>
              <a:off x="3497" y="1389"/>
              <a:ext cx="1941" cy="20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 </a:t>
              </a:r>
              <a:r>
                <a:rPr lang="zh-CN" altLang="en-US" sz="2800" b="1" u="sng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美方声明：</a:t>
              </a:r>
            </a:p>
            <a:p>
              <a:r>
                <a:rPr lang="zh-CN" altLang="en-US" sz="2800" b="1" dirty="0">
                  <a:solidFill>
                    <a:srgbClr val="0000FF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       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anose="02010609030101010101" charset="-122"/>
                </a:rPr>
                <a:t>在台湾海峡两边的所有中国人都认为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anose="02010609030101010101" charset="-122"/>
                </a:rPr>
                <a:t>只有一个中国，台湾是中国的一部分。 </a:t>
              </a:r>
            </a:p>
          </p:txBody>
        </p:sp>
        <p:pic>
          <p:nvPicPr>
            <p:cNvPr id="38919" name="图片 27659" descr="China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76" y="1163"/>
              <a:ext cx="528" cy="36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920" name="图片 27660" descr="United_20States_20of_20America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87" y="1389"/>
              <a:ext cx="480" cy="3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5" name="Text Box 10"/>
          <p:cNvSpPr txBox="1"/>
          <p:nvPr/>
        </p:nvSpPr>
        <p:spPr>
          <a:xfrm>
            <a:off x="3181350" y="4810125"/>
            <a:ext cx="5397500" cy="953135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从联合公报中，你能看出改善中美关系最关键的问题是什么吗？</a:t>
            </a:r>
          </a:p>
        </p:txBody>
      </p:sp>
      <p:sp>
        <p:nvSpPr>
          <p:cNvPr id="253961" name="爆炸形 1 253960"/>
          <p:cNvSpPr/>
          <p:nvPr/>
        </p:nvSpPr>
        <p:spPr>
          <a:xfrm>
            <a:off x="6405563" y="5527040"/>
            <a:ext cx="2541587" cy="1147763"/>
          </a:xfrm>
          <a:prstGeom prst="irregularSeal1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700" b="1" i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台湾问题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80000">
            <a:off x="213360" y="4586605"/>
            <a:ext cx="2848610" cy="21342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bldLvl="0" animBg="1"/>
      <p:bldP spid="25396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3" name="Picture 10" descr="70_417_1 1972年9月29日，签署中日联合声明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7915" y="891540"/>
            <a:ext cx="5495290" cy="489394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6" name="文本框 25"/>
          <p:cNvSpPr txBox="1"/>
          <p:nvPr/>
        </p:nvSpPr>
        <p:spPr>
          <a:xfrm>
            <a:off x="228600" y="11112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华文琥珀" panose="02010800040101010101" charset="-122"/>
                <a:ea typeface="华文琥珀" panose="02010800040101010101" charset="-122"/>
              </a:rPr>
              <a:t>中日建交</a:t>
            </a:r>
            <a:endParaRPr lang="zh-CN" altLang="en-US"/>
          </a:p>
        </p:txBody>
      </p:sp>
      <p:sp>
        <p:nvSpPr>
          <p:cNvPr id="40984" name="Rectangle 11"/>
          <p:cNvSpPr/>
          <p:nvPr/>
        </p:nvSpPr>
        <p:spPr>
          <a:xfrm>
            <a:off x="1365885" y="6074410"/>
            <a:ext cx="7620000" cy="6096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1972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日，签署中日联合声明</a:t>
            </a:r>
          </a:p>
        </p:txBody>
      </p:sp>
      <p:pic>
        <p:nvPicPr>
          <p:cNvPr id="62467" name="图片 367622" descr="毛泽东会见田中角荣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1915" y="891540"/>
            <a:ext cx="3719830" cy="4893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2" name="Text Box 6"/>
          <p:cNvSpPr txBox="1"/>
          <p:nvPr/>
        </p:nvSpPr>
        <p:spPr>
          <a:xfrm>
            <a:off x="685800" y="5911215"/>
            <a:ext cx="7772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1979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年，中美正式建立外交关系</a:t>
            </a:r>
          </a:p>
        </p:txBody>
      </p:sp>
      <p:pic>
        <p:nvPicPr>
          <p:cNvPr id="2" name="图片 1" descr="922703259653474415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584835"/>
            <a:ext cx="7710805" cy="506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7"/>
          <p:cNvSpPr/>
          <p:nvPr/>
        </p:nvSpPr>
        <p:spPr>
          <a:xfrm>
            <a:off x="1341438" y="5430838"/>
            <a:ext cx="6858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许多国家纷纷与中国建立外交关系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663" y="2200275"/>
            <a:ext cx="4297362" cy="31448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5842" name="表格 35841"/>
          <p:cNvGraphicFramePr/>
          <p:nvPr/>
        </p:nvGraphicFramePr>
        <p:xfrm>
          <a:off x="4391025" y="2087563"/>
          <a:ext cx="4594860" cy="3146425"/>
        </p:xfrm>
        <a:graphic>
          <a:graphicData uri="http://schemas.openxmlformats.org/drawingml/2006/table">
            <a:tbl>
              <a:tblPr/>
              <a:tblGrid>
                <a:gridCol w="1946275"/>
                <a:gridCol w="2648585"/>
              </a:tblGrid>
              <a:tr h="6731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333300"/>
                          </a:solidFill>
                          <a:latin typeface="黑体" panose="02010609060101010101" pitchFamily="49" charset="-122"/>
                        </a:rPr>
                        <a:t>国家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333300"/>
                          </a:solidFill>
                          <a:latin typeface="黑体" panose="02010609060101010101" pitchFamily="49" charset="-122"/>
                        </a:rPr>
                        <a:t>与中国建交时间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333300"/>
                          </a:solidFill>
                          <a:latin typeface="黑体" panose="02010609060101010101" pitchFamily="49" charset="-122"/>
                        </a:rPr>
                        <a:t>加拿大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1970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年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10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月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13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日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333300"/>
                          </a:solidFill>
                          <a:latin typeface="黑体" panose="02010609060101010101" pitchFamily="49" charset="-122"/>
                        </a:rPr>
                        <a:t>意大利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1970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年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11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月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6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日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87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333300"/>
                          </a:solidFill>
                          <a:latin typeface="黑体" panose="02010609060101010101" pitchFamily="49" charset="-122"/>
                        </a:rPr>
                        <a:t>英国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1972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年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3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月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13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日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333300"/>
                          </a:solidFill>
                          <a:latin typeface="黑体" panose="02010609060101010101" pitchFamily="49" charset="-122"/>
                        </a:rPr>
                        <a:t>德国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1972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年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10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月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11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日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rgbClr val="333300"/>
                          </a:solidFill>
                          <a:latin typeface="黑体" panose="02010609060101010101" pitchFamily="49" charset="-122"/>
                        </a:rPr>
                        <a:t>澳大利亚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1972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年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12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月</a:t>
                      </a:r>
                      <a:r>
                        <a:rPr lang="en-US" altLang="x-none" sz="24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21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</a:rPr>
                        <a:t>日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624205" y="4756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华文琥珀" panose="02010800040101010101" charset="-122"/>
                <a:ea typeface="华文琥珀" panose="02010800040101010101" charset="-122"/>
              </a:rPr>
              <a:t>建交高潮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1284</Words>
  <Application>Microsoft Office PowerPoint</Application>
  <PresentationFormat>On-screen Show (4:3)</PresentationFormat>
  <Paragraphs>90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默认设计模板</vt:lpstr>
      <vt:lpstr>主题3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大国外交</vt:lpstr>
      <vt:lpstr>大国外交</vt:lpstr>
      <vt:lpstr>大国外交</vt:lpstr>
      <vt:lpstr>睦邻友好</vt:lpstr>
      <vt:lpstr>睦邻友好</vt:lpstr>
      <vt:lpstr>推动构建人类命运共同体</vt:lpstr>
      <vt:lpstr>Slide 18</vt:lpstr>
      <vt:lpstr>Slide 19</vt:lpstr>
      <vt:lpstr>Slide 20</vt:lpstr>
      <vt:lpstr>Slide 21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xbany</cp:lastModifiedBy>
  <cp:revision>1</cp:revision>
  <dcterms:created xsi:type="dcterms:W3CDTF">2018-05-14T12:15:00Z</dcterms:created>
  <dcterms:modified xsi:type="dcterms:W3CDTF">2019-06-23T07:27:19Z</dcterms:modified>
  <cp:category/>
</cp:coreProperties>
</file>