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31"/>
  </p:notesMasterIdLst>
  <p:sldIdLst>
    <p:sldId id="293" r:id="rId3"/>
    <p:sldId id="294" r:id="rId4"/>
    <p:sldId id="291" r:id="rId5"/>
    <p:sldId id="295" r:id="rId6"/>
    <p:sldId id="298" r:id="rId7"/>
    <p:sldId id="296" r:id="rId8"/>
    <p:sldId id="297" r:id="rId9"/>
    <p:sldId id="261" r:id="rId10"/>
    <p:sldId id="265" r:id="rId11"/>
    <p:sldId id="267" r:id="rId12"/>
    <p:sldId id="301" r:id="rId13"/>
    <p:sldId id="302" r:id="rId14"/>
    <p:sldId id="303" r:id="rId15"/>
    <p:sldId id="271" r:id="rId16"/>
    <p:sldId id="304" r:id="rId17"/>
    <p:sldId id="274" r:id="rId18"/>
    <p:sldId id="275" r:id="rId19"/>
    <p:sldId id="306" r:id="rId20"/>
    <p:sldId id="305" r:id="rId21"/>
    <p:sldId id="307" r:id="rId22"/>
    <p:sldId id="309" r:id="rId23"/>
    <p:sldId id="280" r:id="rId24"/>
    <p:sldId id="281" r:id="rId25"/>
    <p:sldId id="282" r:id="rId26"/>
    <p:sldId id="310" r:id="rId27"/>
    <p:sldId id="284" r:id="rId28"/>
    <p:sldId id="285" r:id="rId29"/>
    <p:sldId id="308" r:id="rId3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5" d="100"/>
          <a:sy n="75" d="100"/>
        </p:scale>
        <p:origin x="-1422" y="-35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883A477-1B1D-4864-BF82-31CA92F2A855}" type="datetimeFigureOut">
              <a:rPr lang="zh-CN" altLang="en-US" smtClean="0"/>
              <a:pPr/>
              <a:t>2019-6-23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E216769-032B-41CF-8BB6-405A0FAAA10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3731"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5779"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2163"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8547"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9571"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zh-CN"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F11C492-11CF-42F8-A36B-9FD0E394F530}" type="slidenum">
              <a:rPr lang="en-US" altLang="zh-CN"/>
              <a:pPr/>
              <a:t>28</a:t>
            </a:fld>
            <a:endParaRPr lang="en-US" altLang="zh-CN"/>
          </a:p>
        </p:txBody>
      </p:sp>
      <p:sp>
        <p:nvSpPr>
          <p:cNvPr id="89090" name="Rectangle 2"/>
          <p:cNvSpPr>
            <a:spLocks noGrp="1" noRot="1" noChangeAspect="1" noChangeArrowheads="1" noTextEdit="1"/>
          </p:cNvSpPr>
          <p:nvPr>
            <p:ph type="sldImg"/>
          </p:nvPr>
        </p:nvSpPr>
        <p:spPr>
          <a:xfrm>
            <a:off x="1371600" y="1143000"/>
            <a:ext cx="4114800" cy="3086100"/>
          </a:xfrm>
          <a:ln/>
        </p:spPr>
      </p:sp>
      <p:sp>
        <p:nvSpPr>
          <p:cNvPr id="89091" name="Rectangle 3"/>
          <p:cNvSpPr>
            <a:spLocks noGrp="1" noChangeArrowheads="1"/>
          </p:cNvSpPr>
          <p:nvPr>
            <p:ph type="body" idx="1"/>
          </p:nvPr>
        </p:nvSpPr>
        <p:spPr>
          <a:xfrm>
            <a:off x="685800" y="4400550"/>
            <a:ext cx="5486400" cy="3600450"/>
          </a:xfrm>
        </p:spPr>
        <p:txBody>
          <a:bodyPr/>
          <a:lstStyle/>
          <a:p>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fld id="{FE5492F4-4542-442A-9F9B-3F753423CCEB}" type="datetimeFigureOut">
              <a:rPr lang="zh-CN" altLang="en-US" smtClean="0"/>
              <a:pPr/>
              <a:t>2019-6-23</a:t>
            </a:fld>
            <a:endParaRPr lang="zh-CN" altLang="en-US"/>
          </a:p>
        </p:txBody>
      </p:sp>
      <p:sp>
        <p:nvSpPr>
          <p:cNvPr id="5" name="Rectangle 5"/>
          <p:cNvSpPr>
            <a:spLocks noGrp="1" noChangeArrowheads="1"/>
          </p:cNvSpPr>
          <p:nvPr>
            <p:ph type="ftr" sz="quarter" idx="11"/>
          </p:nvPr>
        </p:nvSpPr>
        <p:spPr>
          <a:ln/>
        </p:spPr>
        <p:txBody>
          <a:bodyPr/>
          <a:lstStyle>
            <a:lvl1pPr>
              <a:defRPr/>
            </a:lvl1pPr>
          </a:lstStyle>
          <a:p>
            <a:endParaRPr lang="zh-CN" altLang="en-US"/>
          </a:p>
        </p:txBody>
      </p:sp>
      <p:sp>
        <p:nvSpPr>
          <p:cNvPr id="6" name="Rectangle 6"/>
          <p:cNvSpPr>
            <a:spLocks noGrp="1" noChangeArrowheads="1"/>
          </p:cNvSpPr>
          <p:nvPr>
            <p:ph type="sldNum" sz="quarter" idx="12"/>
          </p:nvPr>
        </p:nvSpPr>
        <p:spPr>
          <a:ln/>
        </p:spPr>
        <p:txBody>
          <a:bodyPr/>
          <a:lstStyle>
            <a:lvl1pPr>
              <a:defRPr/>
            </a:lvl1pPr>
          </a:lstStyle>
          <a:p>
            <a:fld id="{550DE825-AB35-4EE9-9F53-1CA70772C793}"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fld id="{FE5492F4-4542-442A-9F9B-3F753423CCEB}" type="datetimeFigureOut">
              <a:rPr lang="zh-CN" altLang="en-US" smtClean="0"/>
              <a:pPr/>
              <a:t>2019-6-23</a:t>
            </a:fld>
            <a:endParaRPr lang="zh-CN" altLang="en-US"/>
          </a:p>
        </p:txBody>
      </p:sp>
      <p:sp>
        <p:nvSpPr>
          <p:cNvPr id="5" name="Rectangle 5"/>
          <p:cNvSpPr>
            <a:spLocks noGrp="1" noChangeArrowheads="1"/>
          </p:cNvSpPr>
          <p:nvPr>
            <p:ph type="ftr" sz="quarter" idx="11"/>
          </p:nvPr>
        </p:nvSpPr>
        <p:spPr>
          <a:ln/>
        </p:spPr>
        <p:txBody>
          <a:bodyPr/>
          <a:lstStyle>
            <a:lvl1pPr>
              <a:defRPr/>
            </a:lvl1pPr>
          </a:lstStyle>
          <a:p>
            <a:endParaRPr lang="zh-CN" altLang="en-US"/>
          </a:p>
        </p:txBody>
      </p:sp>
      <p:sp>
        <p:nvSpPr>
          <p:cNvPr id="6" name="Rectangle 6"/>
          <p:cNvSpPr>
            <a:spLocks noGrp="1" noChangeArrowheads="1"/>
          </p:cNvSpPr>
          <p:nvPr>
            <p:ph type="sldNum" sz="quarter" idx="12"/>
          </p:nvPr>
        </p:nvSpPr>
        <p:spPr>
          <a:ln/>
        </p:spPr>
        <p:txBody>
          <a:bodyPr/>
          <a:lstStyle>
            <a:lvl1pPr>
              <a:defRPr/>
            </a:lvl1pPr>
          </a:lstStyle>
          <a:p>
            <a:fld id="{550DE825-AB35-4EE9-9F53-1CA70772C79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fld id="{FE5492F4-4542-442A-9F9B-3F753423CCEB}" type="datetimeFigureOut">
              <a:rPr lang="zh-CN" altLang="en-US" smtClean="0"/>
              <a:pPr/>
              <a:t>2019-6-23</a:t>
            </a:fld>
            <a:endParaRPr lang="zh-CN" altLang="en-US"/>
          </a:p>
        </p:txBody>
      </p:sp>
      <p:sp>
        <p:nvSpPr>
          <p:cNvPr id="5" name="Rectangle 5"/>
          <p:cNvSpPr>
            <a:spLocks noGrp="1" noChangeArrowheads="1"/>
          </p:cNvSpPr>
          <p:nvPr>
            <p:ph type="ftr" sz="quarter" idx="11"/>
          </p:nvPr>
        </p:nvSpPr>
        <p:spPr>
          <a:ln/>
        </p:spPr>
        <p:txBody>
          <a:bodyPr/>
          <a:lstStyle>
            <a:lvl1pPr>
              <a:defRPr/>
            </a:lvl1pPr>
          </a:lstStyle>
          <a:p>
            <a:endParaRPr lang="zh-CN" altLang="en-US"/>
          </a:p>
        </p:txBody>
      </p:sp>
      <p:sp>
        <p:nvSpPr>
          <p:cNvPr id="6" name="Rectangle 6"/>
          <p:cNvSpPr>
            <a:spLocks noGrp="1" noChangeArrowheads="1"/>
          </p:cNvSpPr>
          <p:nvPr>
            <p:ph type="sldNum" sz="quarter" idx="12"/>
          </p:nvPr>
        </p:nvSpPr>
        <p:spPr>
          <a:ln/>
        </p:spPr>
        <p:txBody>
          <a:bodyPr/>
          <a:lstStyle>
            <a:lvl1pPr>
              <a:defRPr/>
            </a:lvl1pPr>
          </a:lstStyle>
          <a:p>
            <a:fld id="{550DE825-AB35-4EE9-9F53-1CA70772C793}"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382"/>
            <a:ext cx="7772400" cy="1469164"/>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5374"/>
            <a:ext cx="6400800" cy="1753087"/>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396"/>
            <a:ext cx="8229600" cy="1143317"/>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645"/>
            <a:ext cx="8229600" cy="452563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7490"/>
            <a:ext cx="7772400" cy="1360548"/>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5933"/>
            <a:ext cx="7772400" cy="150155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396"/>
            <a:ext cx="8229600" cy="1143317"/>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645"/>
            <a:ext cx="4038600" cy="452563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645"/>
            <a:ext cx="4038600" cy="452563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396"/>
            <a:ext cx="8229600" cy="1143317"/>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857"/>
            <a:ext cx="4040188" cy="63835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210"/>
            <a:ext cx="4040188" cy="395206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535857"/>
            <a:ext cx="4041775" cy="63835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2174210"/>
            <a:ext cx="4041775" cy="395206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396"/>
            <a:ext cx="8229600" cy="1143317"/>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72492"/>
            <a:ext cx="3008313" cy="1162373"/>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2491"/>
            <a:ext cx="5111750" cy="5853786"/>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434865"/>
            <a:ext cx="3008313" cy="469141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fld id="{FE5492F4-4542-442A-9F9B-3F753423CCEB}" type="datetimeFigureOut">
              <a:rPr lang="zh-CN" altLang="en-US" smtClean="0"/>
              <a:pPr/>
              <a:t>2019-6-23</a:t>
            </a:fld>
            <a:endParaRPr lang="zh-CN" altLang="en-US"/>
          </a:p>
        </p:txBody>
      </p:sp>
      <p:sp>
        <p:nvSpPr>
          <p:cNvPr id="5" name="Rectangle 5"/>
          <p:cNvSpPr>
            <a:spLocks noGrp="1" noChangeArrowheads="1"/>
          </p:cNvSpPr>
          <p:nvPr>
            <p:ph type="ftr" sz="quarter" idx="11"/>
          </p:nvPr>
        </p:nvSpPr>
        <p:spPr>
          <a:ln/>
        </p:spPr>
        <p:txBody>
          <a:bodyPr/>
          <a:lstStyle>
            <a:lvl1pPr>
              <a:defRPr/>
            </a:lvl1pPr>
          </a:lstStyle>
          <a:p>
            <a:endParaRPr lang="zh-CN" altLang="en-US"/>
          </a:p>
        </p:txBody>
      </p:sp>
      <p:sp>
        <p:nvSpPr>
          <p:cNvPr id="6" name="Rectangle 6"/>
          <p:cNvSpPr>
            <a:spLocks noGrp="1" noChangeArrowheads="1"/>
          </p:cNvSpPr>
          <p:nvPr>
            <p:ph type="sldNum" sz="quarter" idx="12"/>
          </p:nvPr>
        </p:nvSpPr>
        <p:spPr>
          <a:ln/>
        </p:spPr>
        <p:txBody>
          <a:bodyPr/>
          <a:lstStyle>
            <a:lvl1pPr>
              <a:defRPr/>
            </a:lvl1pPr>
          </a:lstStyle>
          <a:p>
            <a:fld id="{550DE825-AB35-4EE9-9F53-1CA70772C793}"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029"/>
            <a:ext cx="5486400" cy="56784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3581"/>
            <a:ext cx="5486400" cy="411403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877"/>
            <a:ext cx="5486400" cy="8041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396"/>
            <a:ext cx="8229600" cy="1143317"/>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645"/>
            <a:ext cx="8229600" cy="452563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397"/>
            <a:ext cx="2057400" cy="585188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397"/>
            <a:ext cx="6019800" cy="585188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fld id="{FE5492F4-4542-442A-9F9B-3F753423CCEB}" type="datetimeFigureOut">
              <a:rPr lang="zh-CN" altLang="en-US" smtClean="0"/>
              <a:pPr/>
              <a:t>2019-6-23</a:t>
            </a:fld>
            <a:endParaRPr lang="zh-CN" altLang="en-US"/>
          </a:p>
        </p:txBody>
      </p:sp>
      <p:sp>
        <p:nvSpPr>
          <p:cNvPr id="5" name="Rectangle 5"/>
          <p:cNvSpPr>
            <a:spLocks noGrp="1" noChangeArrowheads="1"/>
          </p:cNvSpPr>
          <p:nvPr>
            <p:ph type="ftr" sz="quarter" idx="11"/>
          </p:nvPr>
        </p:nvSpPr>
        <p:spPr>
          <a:ln/>
        </p:spPr>
        <p:txBody>
          <a:bodyPr/>
          <a:lstStyle>
            <a:lvl1pPr>
              <a:defRPr/>
            </a:lvl1pPr>
          </a:lstStyle>
          <a:p>
            <a:endParaRPr lang="zh-CN" altLang="en-US"/>
          </a:p>
        </p:txBody>
      </p:sp>
      <p:sp>
        <p:nvSpPr>
          <p:cNvPr id="6" name="Rectangle 6"/>
          <p:cNvSpPr>
            <a:spLocks noGrp="1" noChangeArrowheads="1"/>
          </p:cNvSpPr>
          <p:nvPr>
            <p:ph type="sldNum" sz="quarter" idx="12"/>
          </p:nvPr>
        </p:nvSpPr>
        <p:spPr>
          <a:ln/>
        </p:spPr>
        <p:txBody>
          <a:bodyPr/>
          <a:lstStyle>
            <a:lvl1pPr>
              <a:defRPr/>
            </a:lvl1pPr>
          </a:lstStyle>
          <a:p>
            <a:fld id="{550DE825-AB35-4EE9-9F53-1CA70772C793}"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fld id="{FE5492F4-4542-442A-9F9B-3F753423CCEB}" type="datetimeFigureOut">
              <a:rPr lang="zh-CN" altLang="en-US" smtClean="0"/>
              <a:pPr/>
              <a:t>2019-6-23</a:t>
            </a:fld>
            <a:endParaRPr lang="zh-CN" altLang="en-US"/>
          </a:p>
        </p:txBody>
      </p:sp>
      <p:sp>
        <p:nvSpPr>
          <p:cNvPr id="6" name="Rectangle 5"/>
          <p:cNvSpPr>
            <a:spLocks noGrp="1" noChangeArrowheads="1"/>
          </p:cNvSpPr>
          <p:nvPr>
            <p:ph type="ftr" sz="quarter" idx="11"/>
          </p:nvPr>
        </p:nvSpPr>
        <p:spPr>
          <a:ln/>
        </p:spPr>
        <p:txBody>
          <a:bodyPr/>
          <a:lstStyle>
            <a:lvl1pPr>
              <a:defRPr/>
            </a:lvl1pPr>
          </a:lstStyle>
          <a:p>
            <a:endParaRPr lang="zh-CN" altLang="en-US"/>
          </a:p>
        </p:txBody>
      </p:sp>
      <p:sp>
        <p:nvSpPr>
          <p:cNvPr id="7" name="Rectangle 6"/>
          <p:cNvSpPr>
            <a:spLocks noGrp="1" noChangeArrowheads="1"/>
          </p:cNvSpPr>
          <p:nvPr>
            <p:ph type="sldNum" sz="quarter" idx="12"/>
          </p:nvPr>
        </p:nvSpPr>
        <p:spPr>
          <a:ln/>
        </p:spPr>
        <p:txBody>
          <a:bodyPr/>
          <a:lstStyle>
            <a:lvl1pPr>
              <a:defRPr/>
            </a:lvl1pPr>
          </a:lstStyle>
          <a:p>
            <a:fld id="{550DE825-AB35-4EE9-9F53-1CA70772C793}"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fld id="{FE5492F4-4542-442A-9F9B-3F753423CCEB}" type="datetimeFigureOut">
              <a:rPr lang="zh-CN" altLang="en-US" smtClean="0"/>
              <a:pPr/>
              <a:t>2019-6-23</a:t>
            </a:fld>
            <a:endParaRPr lang="zh-CN" altLang="en-US"/>
          </a:p>
        </p:txBody>
      </p:sp>
      <p:sp>
        <p:nvSpPr>
          <p:cNvPr id="8" name="Rectangle 5"/>
          <p:cNvSpPr>
            <a:spLocks noGrp="1" noChangeArrowheads="1"/>
          </p:cNvSpPr>
          <p:nvPr>
            <p:ph type="ftr" sz="quarter" idx="11"/>
          </p:nvPr>
        </p:nvSpPr>
        <p:spPr>
          <a:ln/>
        </p:spPr>
        <p:txBody>
          <a:bodyPr/>
          <a:lstStyle>
            <a:lvl1pPr>
              <a:defRPr/>
            </a:lvl1pPr>
          </a:lstStyle>
          <a:p>
            <a:endParaRPr lang="zh-CN" altLang="en-US"/>
          </a:p>
        </p:txBody>
      </p:sp>
      <p:sp>
        <p:nvSpPr>
          <p:cNvPr id="9" name="Rectangle 6"/>
          <p:cNvSpPr>
            <a:spLocks noGrp="1" noChangeArrowheads="1"/>
          </p:cNvSpPr>
          <p:nvPr>
            <p:ph type="sldNum" sz="quarter" idx="12"/>
          </p:nvPr>
        </p:nvSpPr>
        <p:spPr>
          <a:ln/>
        </p:spPr>
        <p:txBody>
          <a:bodyPr/>
          <a:lstStyle>
            <a:lvl1pPr>
              <a:defRPr/>
            </a:lvl1pPr>
          </a:lstStyle>
          <a:p>
            <a:fld id="{550DE825-AB35-4EE9-9F53-1CA70772C79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fld id="{FE5492F4-4542-442A-9F9B-3F753423CCEB}" type="datetimeFigureOut">
              <a:rPr lang="zh-CN" altLang="en-US" smtClean="0"/>
              <a:pPr/>
              <a:t>2019-6-23</a:t>
            </a:fld>
            <a:endParaRPr lang="zh-CN" altLang="en-US"/>
          </a:p>
        </p:txBody>
      </p:sp>
      <p:sp>
        <p:nvSpPr>
          <p:cNvPr id="4" name="Rectangle 5"/>
          <p:cNvSpPr>
            <a:spLocks noGrp="1" noChangeArrowheads="1"/>
          </p:cNvSpPr>
          <p:nvPr>
            <p:ph type="ftr" sz="quarter" idx="11"/>
          </p:nvPr>
        </p:nvSpPr>
        <p:spPr>
          <a:ln/>
        </p:spPr>
        <p:txBody>
          <a:bodyPr/>
          <a:lstStyle>
            <a:lvl1pPr>
              <a:defRPr/>
            </a:lvl1pPr>
          </a:lstStyle>
          <a:p>
            <a:endParaRPr lang="zh-CN" altLang="en-US"/>
          </a:p>
        </p:txBody>
      </p:sp>
      <p:sp>
        <p:nvSpPr>
          <p:cNvPr id="5" name="Rectangle 6"/>
          <p:cNvSpPr>
            <a:spLocks noGrp="1" noChangeArrowheads="1"/>
          </p:cNvSpPr>
          <p:nvPr>
            <p:ph type="sldNum" sz="quarter" idx="12"/>
          </p:nvPr>
        </p:nvSpPr>
        <p:spPr>
          <a:ln/>
        </p:spPr>
        <p:txBody>
          <a:bodyPr/>
          <a:lstStyle>
            <a:lvl1pPr>
              <a:defRPr/>
            </a:lvl1pPr>
          </a:lstStyle>
          <a:p>
            <a:fld id="{550DE825-AB35-4EE9-9F53-1CA70772C79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FE5492F4-4542-442A-9F9B-3F753423CCEB}" type="datetimeFigureOut">
              <a:rPr lang="zh-CN" altLang="en-US" smtClean="0"/>
              <a:pPr/>
              <a:t>2019-6-23</a:t>
            </a:fld>
            <a:endParaRPr lang="zh-CN" altLang="en-US"/>
          </a:p>
        </p:txBody>
      </p:sp>
      <p:sp>
        <p:nvSpPr>
          <p:cNvPr id="3" name="Rectangle 5"/>
          <p:cNvSpPr>
            <a:spLocks noGrp="1" noChangeArrowheads="1"/>
          </p:cNvSpPr>
          <p:nvPr>
            <p:ph type="ftr" sz="quarter" idx="11"/>
          </p:nvPr>
        </p:nvSpPr>
        <p:spPr>
          <a:ln/>
        </p:spPr>
        <p:txBody>
          <a:bodyPr/>
          <a:lstStyle>
            <a:lvl1pPr>
              <a:defRPr/>
            </a:lvl1pPr>
          </a:lstStyle>
          <a:p>
            <a:endParaRPr lang="zh-CN" altLang="en-US"/>
          </a:p>
        </p:txBody>
      </p:sp>
      <p:sp>
        <p:nvSpPr>
          <p:cNvPr id="4" name="Rectangle 6"/>
          <p:cNvSpPr>
            <a:spLocks noGrp="1" noChangeArrowheads="1"/>
          </p:cNvSpPr>
          <p:nvPr>
            <p:ph type="sldNum" sz="quarter" idx="12"/>
          </p:nvPr>
        </p:nvSpPr>
        <p:spPr>
          <a:ln/>
        </p:spPr>
        <p:txBody>
          <a:bodyPr/>
          <a:lstStyle>
            <a:lvl1pPr>
              <a:defRPr/>
            </a:lvl1pPr>
          </a:lstStyle>
          <a:p>
            <a:fld id="{550DE825-AB35-4EE9-9F53-1CA70772C79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fld id="{FE5492F4-4542-442A-9F9B-3F753423CCEB}" type="datetimeFigureOut">
              <a:rPr lang="zh-CN" altLang="en-US" smtClean="0"/>
              <a:pPr/>
              <a:t>2019-6-23</a:t>
            </a:fld>
            <a:endParaRPr lang="zh-CN" altLang="en-US"/>
          </a:p>
        </p:txBody>
      </p:sp>
      <p:sp>
        <p:nvSpPr>
          <p:cNvPr id="6" name="Rectangle 5"/>
          <p:cNvSpPr>
            <a:spLocks noGrp="1" noChangeArrowheads="1"/>
          </p:cNvSpPr>
          <p:nvPr>
            <p:ph type="ftr" sz="quarter" idx="11"/>
          </p:nvPr>
        </p:nvSpPr>
        <p:spPr>
          <a:ln/>
        </p:spPr>
        <p:txBody>
          <a:bodyPr/>
          <a:lstStyle>
            <a:lvl1pPr>
              <a:defRPr/>
            </a:lvl1pPr>
          </a:lstStyle>
          <a:p>
            <a:endParaRPr lang="zh-CN" altLang="en-US"/>
          </a:p>
        </p:txBody>
      </p:sp>
      <p:sp>
        <p:nvSpPr>
          <p:cNvPr id="7" name="Rectangle 6"/>
          <p:cNvSpPr>
            <a:spLocks noGrp="1" noChangeArrowheads="1"/>
          </p:cNvSpPr>
          <p:nvPr>
            <p:ph type="sldNum" sz="quarter" idx="12"/>
          </p:nvPr>
        </p:nvSpPr>
        <p:spPr>
          <a:ln/>
        </p:spPr>
        <p:txBody>
          <a:bodyPr/>
          <a:lstStyle>
            <a:lvl1pPr>
              <a:defRPr/>
            </a:lvl1pPr>
          </a:lstStyle>
          <a:p>
            <a:fld id="{550DE825-AB35-4EE9-9F53-1CA70772C79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fld id="{FE5492F4-4542-442A-9F9B-3F753423CCEB}" type="datetimeFigureOut">
              <a:rPr lang="zh-CN" altLang="en-US" smtClean="0"/>
              <a:pPr/>
              <a:t>2019-6-23</a:t>
            </a:fld>
            <a:endParaRPr lang="zh-CN" altLang="en-US"/>
          </a:p>
        </p:txBody>
      </p:sp>
      <p:sp>
        <p:nvSpPr>
          <p:cNvPr id="6" name="Rectangle 5"/>
          <p:cNvSpPr>
            <a:spLocks noGrp="1" noChangeArrowheads="1"/>
          </p:cNvSpPr>
          <p:nvPr>
            <p:ph type="ftr" sz="quarter" idx="11"/>
          </p:nvPr>
        </p:nvSpPr>
        <p:spPr>
          <a:ln/>
        </p:spPr>
        <p:txBody>
          <a:bodyPr/>
          <a:lstStyle>
            <a:lvl1pPr>
              <a:defRPr/>
            </a:lvl1pPr>
          </a:lstStyle>
          <a:p>
            <a:endParaRPr lang="zh-CN" altLang="en-US"/>
          </a:p>
        </p:txBody>
      </p:sp>
      <p:sp>
        <p:nvSpPr>
          <p:cNvPr id="7" name="Rectangle 6"/>
          <p:cNvSpPr>
            <a:spLocks noGrp="1" noChangeArrowheads="1"/>
          </p:cNvSpPr>
          <p:nvPr>
            <p:ph type="sldNum" sz="quarter" idx="12"/>
          </p:nvPr>
        </p:nvSpPr>
        <p:spPr>
          <a:ln/>
        </p:spPr>
        <p:txBody>
          <a:bodyPr/>
          <a:lstStyle>
            <a:lvl1pPr>
              <a:defRPr/>
            </a:lvl1pPr>
          </a:lstStyle>
          <a:p>
            <a:fld id="{550DE825-AB35-4EE9-9F53-1CA70772C793}"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hyperlink" Target="../../../../&#30446;&#24405;.ppt" TargetMode="Externa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34" charset="0"/>
                <a:ea typeface="+mn-ea"/>
              </a:defRPr>
            </a:lvl1pPr>
          </a:lstStyle>
          <a:p>
            <a:fld id="{FE5492F4-4542-442A-9F9B-3F753423CCEB}" type="datetimeFigureOut">
              <a:rPr lang="zh-CN" altLang="en-US" smtClean="0"/>
              <a:pPr/>
              <a:t>2019-6-23</a:t>
            </a:fld>
            <a:endParaRPr lang="zh-CN"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34" charset="0"/>
                <a:ea typeface="+mn-ea"/>
              </a:defRPr>
            </a:lvl1pPr>
          </a:lstStyle>
          <a:p>
            <a:endParaRPr lang="zh-CN"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pitchFamily="34" charset="0"/>
                <a:ea typeface="+mn-ea"/>
              </a:defRPr>
            </a:lvl1pPr>
          </a:lstStyle>
          <a:p>
            <a:fld id="{550DE825-AB35-4EE9-9F53-1CA70772C79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itchFamily="34" charset="0"/>
          <a:ea typeface="宋体" pitchFamily="2" charset="-122"/>
        </a:defRPr>
      </a:lvl2pPr>
      <a:lvl3pPr algn="ctr" rtl="0" eaLnBrk="1" fontAlgn="base" hangingPunct="1">
        <a:spcBef>
          <a:spcPct val="0"/>
        </a:spcBef>
        <a:spcAft>
          <a:spcPct val="0"/>
        </a:spcAft>
        <a:defRPr sz="4400">
          <a:solidFill>
            <a:schemeClr val="tx2"/>
          </a:solidFill>
          <a:latin typeface="Arial" pitchFamily="34" charset="0"/>
          <a:ea typeface="宋体" pitchFamily="2" charset="-122"/>
        </a:defRPr>
      </a:lvl3pPr>
      <a:lvl4pPr algn="ctr" rtl="0" eaLnBrk="1" fontAlgn="base" hangingPunct="1">
        <a:spcBef>
          <a:spcPct val="0"/>
        </a:spcBef>
        <a:spcAft>
          <a:spcPct val="0"/>
        </a:spcAft>
        <a:defRPr sz="4400">
          <a:solidFill>
            <a:schemeClr val="tx2"/>
          </a:solidFill>
          <a:latin typeface="Arial" pitchFamily="34" charset="0"/>
          <a:ea typeface="宋体" pitchFamily="2" charset="-122"/>
        </a:defRPr>
      </a:lvl4pPr>
      <a:lvl5pPr algn="ctr" rtl="0" eaLnBrk="1" fontAlgn="base" hangingPunct="1">
        <a:spcBef>
          <a:spcPct val="0"/>
        </a:spcBef>
        <a:spcAft>
          <a:spcPct val="0"/>
        </a:spcAft>
        <a:defRPr sz="4400">
          <a:solidFill>
            <a:schemeClr val="tx2"/>
          </a:solidFill>
          <a:latin typeface="Arial" pitchFamily="34" charset="0"/>
          <a:ea typeface="宋体" pitchFamily="2" charset="-122"/>
        </a:defRPr>
      </a:lvl5pPr>
      <a:lvl6pPr marL="457200" algn="ctr" rtl="0" eaLnBrk="1" fontAlgn="base" hangingPunct="1">
        <a:spcBef>
          <a:spcPct val="0"/>
        </a:spcBef>
        <a:spcAft>
          <a:spcPct val="0"/>
        </a:spcAft>
        <a:defRPr sz="4400">
          <a:solidFill>
            <a:schemeClr val="tx2"/>
          </a:solidFill>
          <a:latin typeface="Arial" pitchFamily="34" charset="0"/>
          <a:ea typeface="宋体" pitchFamily="2" charset="-122"/>
        </a:defRPr>
      </a:lvl6pPr>
      <a:lvl7pPr marL="914400" algn="ctr" rtl="0" eaLnBrk="1" fontAlgn="base" hangingPunct="1">
        <a:spcBef>
          <a:spcPct val="0"/>
        </a:spcBef>
        <a:spcAft>
          <a:spcPct val="0"/>
        </a:spcAft>
        <a:defRPr sz="4400">
          <a:solidFill>
            <a:schemeClr val="tx2"/>
          </a:solidFill>
          <a:latin typeface="Arial" pitchFamily="34" charset="0"/>
          <a:ea typeface="宋体" pitchFamily="2" charset="-122"/>
        </a:defRPr>
      </a:lvl7pPr>
      <a:lvl8pPr marL="1371600" algn="ctr" rtl="0" eaLnBrk="1" fontAlgn="base" hangingPunct="1">
        <a:spcBef>
          <a:spcPct val="0"/>
        </a:spcBef>
        <a:spcAft>
          <a:spcPct val="0"/>
        </a:spcAft>
        <a:defRPr sz="4400">
          <a:solidFill>
            <a:schemeClr val="tx2"/>
          </a:solidFill>
          <a:latin typeface="Arial" pitchFamily="34" charset="0"/>
          <a:ea typeface="宋体" pitchFamily="2" charset="-122"/>
        </a:defRPr>
      </a:lvl8pPr>
      <a:lvl9pPr marL="1828800" algn="ctr" rtl="0" eaLnBrk="1" fontAlgn="base" hangingPunct="1">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lum/>
          </a:blip>
          <a:srcRect/>
          <a:stretch>
            <a:fillRect/>
          </a:stretch>
        </a:blipFill>
        <a:effectLst/>
      </p:bgPr>
    </p:bg>
    <p:spTree>
      <p:nvGrpSpPr>
        <p:cNvPr id="1" name=""/>
        <p:cNvGrpSpPr/>
        <p:nvPr/>
      </p:nvGrpSpPr>
      <p:grpSpPr>
        <a:xfrm>
          <a:off x="0" y="0"/>
          <a:ext cx="0" cy="0"/>
          <a:chOff x="0" y="0"/>
          <a:chExt cx="0" cy="0"/>
        </a:xfrm>
      </p:grpSpPr>
      <p:sp>
        <p:nvSpPr>
          <p:cNvPr id="535559" name="Rectangle 7">
            <a:hlinkClick r:id="rId14" action="ppaction://hlinkpres?slideindex=7&amp;slidetitle=幻灯片 7" tooltip="返回目录"/>
          </p:cNvPr>
          <p:cNvSpPr>
            <a:spLocks noChangeArrowheads="1"/>
          </p:cNvSpPr>
          <p:nvPr/>
        </p:nvSpPr>
        <p:spPr bwMode="auto">
          <a:xfrm>
            <a:off x="2011364" y="392540"/>
            <a:ext cx="1049337" cy="738664"/>
          </a:xfrm>
          <a:prstGeom prst="rect">
            <a:avLst/>
          </a:prstGeom>
          <a:solidFill>
            <a:schemeClr val="accent1">
              <a:alpha val="999"/>
            </a:schemeClr>
          </a:solidFill>
          <a:ln w="9525" algn="ctr">
            <a:noFill/>
            <a:miter lim="800000"/>
            <a:headEnd/>
            <a:tailEnd/>
          </a:ln>
          <a:effectLst/>
        </p:spPr>
        <p:txBody>
          <a:bodyPr anchor="ctr">
            <a:spAutoFit/>
          </a:bodyPr>
          <a:lstStyle/>
          <a:p>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itchFamily="34" charset="0"/>
          <a:ea typeface="宋体" pitchFamily="2" charset="-122"/>
        </a:defRPr>
      </a:lvl2pPr>
      <a:lvl3pPr algn="ctr" rtl="0" eaLnBrk="1" fontAlgn="base" hangingPunct="1">
        <a:spcBef>
          <a:spcPct val="0"/>
        </a:spcBef>
        <a:spcAft>
          <a:spcPct val="0"/>
        </a:spcAft>
        <a:defRPr sz="4400">
          <a:solidFill>
            <a:schemeClr val="tx2"/>
          </a:solidFill>
          <a:latin typeface="Arial" pitchFamily="34" charset="0"/>
          <a:ea typeface="宋体" pitchFamily="2" charset="-122"/>
        </a:defRPr>
      </a:lvl3pPr>
      <a:lvl4pPr algn="ctr" rtl="0" eaLnBrk="1" fontAlgn="base" hangingPunct="1">
        <a:spcBef>
          <a:spcPct val="0"/>
        </a:spcBef>
        <a:spcAft>
          <a:spcPct val="0"/>
        </a:spcAft>
        <a:defRPr sz="4400">
          <a:solidFill>
            <a:schemeClr val="tx2"/>
          </a:solidFill>
          <a:latin typeface="Arial" pitchFamily="34" charset="0"/>
          <a:ea typeface="宋体" pitchFamily="2" charset="-122"/>
        </a:defRPr>
      </a:lvl4pPr>
      <a:lvl5pPr algn="ctr" rtl="0" eaLnBrk="1" fontAlgn="base" hangingPunct="1">
        <a:spcBef>
          <a:spcPct val="0"/>
        </a:spcBef>
        <a:spcAft>
          <a:spcPct val="0"/>
        </a:spcAft>
        <a:defRPr sz="4400">
          <a:solidFill>
            <a:schemeClr val="tx2"/>
          </a:solidFill>
          <a:latin typeface="Arial" pitchFamily="34" charset="0"/>
          <a:ea typeface="宋体" pitchFamily="2" charset="-122"/>
        </a:defRPr>
      </a:lvl5pPr>
      <a:lvl6pPr marL="457200" algn="ctr" rtl="0" eaLnBrk="1" fontAlgn="base" hangingPunct="1">
        <a:spcBef>
          <a:spcPct val="0"/>
        </a:spcBef>
        <a:spcAft>
          <a:spcPct val="0"/>
        </a:spcAft>
        <a:defRPr sz="4400">
          <a:solidFill>
            <a:schemeClr val="tx2"/>
          </a:solidFill>
          <a:latin typeface="Arial" pitchFamily="34" charset="0"/>
          <a:ea typeface="宋体" pitchFamily="2" charset="-122"/>
        </a:defRPr>
      </a:lvl6pPr>
      <a:lvl7pPr marL="914400" algn="ctr" rtl="0" eaLnBrk="1" fontAlgn="base" hangingPunct="1">
        <a:spcBef>
          <a:spcPct val="0"/>
        </a:spcBef>
        <a:spcAft>
          <a:spcPct val="0"/>
        </a:spcAft>
        <a:defRPr sz="4400">
          <a:solidFill>
            <a:schemeClr val="tx2"/>
          </a:solidFill>
          <a:latin typeface="Arial" pitchFamily="34" charset="0"/>
          <a:ea typeface="宋体" pitchFamily="2" charset="-122"/>
        </a:defRPr>
      </a:lvl7pPr>
      <a:lvl8pPr marL="1371600" algn="ctr" rtl="0" eaLnBrk="1" fontAlgn="base" hangingPunct="1">
        <a:spcBef>
          <a:spcPct val="0"/>
        </a:spcBef>
        <a:spcAft>
          <a:spcPct val="0"/>
        </a:spcAft>
        <a:defRPr sz="4400">
          <a:solidFill>
            <a:schemeClr val="tx2"/>
          </a:solidFill>
          <a:latin typeface="Arial" pitchFamily="34" charset="0"/>
          <a:ea typeface="宋体" pitchFamily="2" charset="-122"/>
        </a:defRPr>
      </a:lvl8pPr>
      <a:lvl9pPr marL="1828800" algn="ctr" rtl="0" eaLnBrk="1" fontAlgn="base" hangingPunct="1">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baike.baidu.com/item/%E4%B8%AD%E5%8D%8E%E4%BA%BA%E6%B0%91%E5%85%B1%E5%92%8C%E5%9B%BD%E5%9B%BD%E5%AE%B6%E7%A7%91%E5%AD%A6%E6%8A%80%E6%9C%AF%E8%BF%9B%E6%AD%A5%E5%A5%96" TargetMode="External"/><Relationship Id="rId3" Type="http://schemas.openxmlformats.org/officeDocument/2006/relationships/hyperlink" Target="https://baike.baidu.com/item/%E4%B8%AD%E5%8D%8E%E4%BA%BA%E6%B0%91%E5%85%B1%E5%92%8C%E5%9B%BD%E5%9B%BD%E5%8A%A1%E9%99%A2" TargetMode="External"/><Relationship Id="rId7" Type="http://schemas.openxmlformats.org/officeDocument/2006/relationships/hyperlink" Target="https://baike.baidu.com/item/%E4%B8%AD%E5%8D%8E%E4%BA%BA%E6%B0%91%E5%85%B1%E5%92%8C%E5%9B%BD%E5%9B%BD%E5%AE%B6%E6%8A%80%E6%9C%AF%E5%8F%91%E6%98%8E%E5%A5%96" TargetMode="External"/><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hyperlink" Target="https://baike.baidu.com/item/%E4%B8%AD%E5%8D%8E%E4%BA%BA%E6%B0%91%E5%85%B1%E5%92%8C%E5%9B%BD%E5%9B%BD%E5%AE%B6%E8%87%AA%E7%84%B6%E7%A7%91%E5%AD%A6%E5%A5%96" TargetMode="External"/><Relationship Id="rId5" Type="http://schemas.openxmlformats.org/officeDocument/2006/relationships/hyperlink" Target="https://baike.baidu.com/item/%E4%B8%AD%E5%8D%8E%E4%BA%BA%E6%B0%91%E5%85%B1%E5%92%8C%E5%9B%BD%E5%9B%BD%E5%AE%B6%E6%9C%80%E9%AB%98%E7%A7%91%E5%AD%A6%E6%8A%80%E6%9C%AF%E5%A5%96" TargetMode="External"/><Relationship Id="rId4" Type="http://schemas.openxmlformats.org/officeDocument/2006/relationships/hyperlink" Target="https://baike.baidu.com/item/%E5%9B%BD%E5%AE%B6%E7%A7%91%E5%AD%A6%E6%8A%80%E6%9C%AF%E5%A5%96%E5%8A%B1%E6%9D%A1%E4%BE%8B" TargetMode="External"/><Relationship Id="rId9" Type="http://schemas.openxmlformats.org/officeDocument/2006/relationships/hyperlink" Target="https://baike.baidu.com/item/%E4%B8%AD%E5%8D%8E%E4%BA%BA%E6%B0%91%E5%85%B1%E5%92%8C%E5%9B%BD%E5%9B%BD%E9%99%85%E7%A7%91%E5%AD%A6%E6%8A%80%E6%9C%AF%E5%90%88%E4%BD%9C%E5%A5%96"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6322" name="Picture 2"/>
          <p:cNvPicPr>
            <a:picLocks noChangeAspect="1" noChangeArrowheads="1"/>
          </p:cNvPicPr>
          <p:nvPr/>
        </p:nvPicPr>
        <p:blipFill>
          <a:blip r:embed="rId2" cstate="print"/>
          <a:srcRect/>
          <a:stretch>
            <a:fillRect/>
          </a:stretch>
        </p:blipFill>
        <p:spPr bwMode="auto">
          <a:xfrm>
            <a:off x="2071670" y="71414"/>
            <a:ext cx="5232581" cy="3212976"/>
          </a:xfrm>
          <a:prstGeom prst="rect">
            <a:avLst/>
          </a:prstGeom>
          <a:noFill/>
          <a:ln w="9525">
            <a:noFill/>
            <a:miter lim="800000"/>
            <a:headEnd/>
            <a:tailEnd/>
          </a:ln>
        </p:spPr>
      </p:pic>
      <p:sp>
        <p:nvSpPr>
          <p:cNvPr id="5" name="矩形 4"/>
          <p:cNvSpPr/>
          <p:nvPr/>
        </p:nvSpPr>
        <p:spPr>
          <a:xfrm>
            <a:off x="395536" y="3318570"/>
            <a:ext cx="8352928" cy="2677656"/>
          </a:xfrm>
          <a:prstGeom prst="rect">
            <a:avLst/>
          </a:prstGeom>
        </p:spPr>
        <p:txBody>
          <a:bodyPr wrap="square">
            <a:spAutoFit/>
          </a:bodyPr>
          <a:lstStyle/>
          <a:p>
            <a:r>
              <a:rPr lang="zh-CN" altLang="en-US" sz="2400" b="1" dirty="0" smtClean="0">
                <a:latin typeface="华文中宋" pitchFamily="2" charset="-122"/>
                <a:ea typeface="华文中宋" pitchFamily="2" charset="-122"/>
              </a:rPr>
              <a:t>中华人民共和国国家科学技术奖励大会是</a:t>
            </a:r>
            <a:r>
              <a:rPr lang="en-US" altLang="zh-CN" sz="2400" b="1" dirty="0" smtClean="0">
                <a:latin typeface="华文中宋" pitchFamily="2" charset="-122"/>
                <a:ea typeface="华文中宋" pitchFamily="2" charset="-122"/>
              </a:rPr>
              <a:t>1999</a:t>
            </a:r>
            <a:r>
              <a:rPr lang="zh-CN" altLang="en-US" sz="2400" b="1" dirty="0" smtClean="0">
                <a:latin typeface="华文中宋" pitchFamily="2" charset="-122"/>
                <a:ea typeface="华文中宋" pitchFamily="2" charset="-122"/>
              </a:rPr>
              <a:t>年</a:t>
            </a:r>
            <a:r>
              <a:rPr lang="en-US" altLang="zh-CN" sz="2400" b="1" dirty="0" smtClean="0">
                <a:latin typeface="华文中宋" pitchFamily="2" charset="-122"/>
                <a:ea typeface="华文中宋" pitchFamily="2" charset="-122"/>
              </a:rPr>
              <a:t>5</a:t>
            </a:r>
            <a:r>
              <a:rPr lang="zh-CN" altLang="en-US" sz="2400" b="1" dirty="0" smtClean="0">
                <a:latin typeface="华文中宋" pitchFamily="2" charset="-122"/>
                <a:ea typeface="华文中宋" pitchFamily="2" charset="-122"/>
              </a:rPr>
              <a:t>月</a:t>
            </a:r>
            <a:r>
              <a:rPr lang="zh-CN" altLang="en-US" sz="2400" b="1" dirty="0" smtClean="0">
                <a:latin typeface="华文中宋" pitchFamily="2" charset="-122"/>
                <a:ea typeface="华文中宋" pitchFamily="2" charset="-122"/>
                <a:hlinkClick r:id="rId3"/>
              </a:rPr>
              <a:t>中华人民共和国国务院</a:t>
            </a:r>
            <a:r>
              <a:rPr lang="zh-CN" altLang="en-US" sz="2400" b="1" dirty="0" smtClean="0">
                <a:latin typeface="华文中宋" pitchFamily="2" charset="-122"/>
                <a:ea typeface="华文中宋" pitchFamily="2" charset="-122"/>
              </a:rPr>
              <a:t>发布</a:t>
            </a:r>
            <a:r>
              <a:rPr lang="en-US" altLang="zh-CN" sz="2400" b="1" dirty="0" smtClean="0">
                <a:latin typeface="华文中宋" pitchFamily="2" charset="-122"/>
                <a:ea typeface="华文中宋" pitchFamily="2" charset="-122"/>
              </a:rPr>
              <a:t>《</a:t>
            </a:r>
            <a:r>
              <a:rPr lang="zh-CN" altLang="en-US" sz="2400" b="1" dirty="0" smtClean="0">
                <a:latin typeface="华文中宋" pitchFamily="2" charset="-122"/>
                <a:ea typeface="华文中宋" pitchFamily="2" charset="-122"/>
                <a:hlinkClick r:id="rId4"/>
              </a:rPr>
              <a:t>国家科学技术奖励条例</a:t>
            </a:r>
            <a:r>
              <a:rPr lang="en-US" altLang="zh-CN" sz="2400" b="1" dirty="0" smtClean="0">
                <a:latin typeface="华文中宋" pitchFamily="2" charset="-122"/>
                <a:ea typeface="华文中宋" pitchFamily="2" charset="-122"/>
              </a:rPr>
              <a:t>》</a:t>
            </a:r>
            <a:r>
              <a:rPr lang="zh-CN" altLang="en-US" sz="2400" b="1" dirty="0" smtClean="0">
                <a:latin typeface="华文中宋" pitchFamily="2" charset="-122"/>
                <a:ea typeface="华文中宋" pitchFamily="2" charset="-122"/>
              </a:rPr>
              <a:t>。根据</a:t>
            </a:r>
            <a:r>
              <a:rPr lang="en-US" altLang="zh-CN" sz="2400" b="1" dirty="0" smtClean="0">
                <a:latin typeface="华文中宋" pitchFamily="2" charset="-122"/>
                <a:ea typeface="华文中宋" pitchFamily="2" charset="-122"/>
              </a:rPr>
              <a:t>《</a:t>
            </a:r>
            <a:r>
              <a:rPr lang="zh-CN" altLang="en-US" sz="2400" b="1" dirty="0" smtClean="0">
                <a:latin typeface="华文中宋" pitchFamily="2" charset="-122"/>
                <a:ea typeface="华文中宋" pitchFamily="2" charset="-122"/>
              </a:rPr>
              <a:t>条例</a:t>
            </a:r>
            <a:r>
              <a:rPr lang="en-US" altLang="zh-CN" sz="2400" b="1" dirty="0" smtClean="0">
                <a:latin typeface="华文中宋" pitchFamily="2" charset="-122"/>
                <a:ea typeface="华文中宋" pitchFamily="2" charset="-122"/>
              </a:rPr>
              <a:t>》</a:t>
            </a:r>
            <a:r>
              <a:rPr lang="zh-CN" altLang="en-US" sz="2400" b="1" dirty="0" smtClean="0">
                <a:latin typeface="华文中宋" pitchFamily="2" charset="-122"/>
                <a:ea typeface="华文中宋" pitchFamily="2" charset="-122"/>
              </a:rPr>
              <a:t>，中华人民共和国国务院设立了五项国家科学技术奖：</a:t>
            </a:r>
            <a:r>
              <a:rPr lang="zh-CN" altLang="en-US" sz="2400" b="1" dirty="0" smtClean="0">
                <a:latin typeface="华文中宋" pitchFamily="2" charset="-122"/>
                <a:ea typeface="华文中宋" pitchFamily="2" charset="-122"/>
                <a:hlinkClick r:id="rId5"/>
              </a:rPr>
              <a:t>中华人民共和国国家最高科学技术奖</a:t>
            </a:r>
            <a:r>
              <a:rPr lang="zh-CN" altLang="en-US" sz="2400" b="1" dirty="0" smtClean="0">
                <a:latin typeface="华文中宋" pitchFamily="2" charset="-122"/>
                <a:ea typeface="华文中宋" pitchFamily="2" charset="-122"/>
              </a:rPr>
              <a:t>，</a:t>
            </a:r>
            <a:r>
              <a:rPr lang="zh-CN" altLang="en-US" sz="2400" b="1" dirty="0" smtClean="0">
                <a:latin typeface="华文中宋" pitchFamily="2" charset="-122"/>
                <a:ea typeface="华文中宋" pitchFamily="2" charset="-122"/>
                <a:hlinkClick r:id="rId6"/>
              </a:rPr>
              <a:t>中华人民共和国国家自然科学奖</a:t>
            </a:r>
            <a:r>
              <a:rPr lang="zh-CN" altLang="en-US" sz="2400" b="1" dirty="0" smtClean="0">
                <a:latin typeface="华文中宋" pitchFamily="2" charset="-122"/>
                <a:ea typeface="华文中宋" pitchFamily="2" charset="-122"/>
              </a:rPr>
              <a:t>，</a:t>
            </a:r>
            <a:r>
              <a:rPr lang="zh-CN" altLang="en-US" sz="2400" b="1" dirty="0" smtClean="0">
                <a:latin typeface="华文中宋" pitchFamily="2" charset="-122"/>
                <a:ea typeface="华文中宋" pitchFamily="2" charset="-122"/>
                <a:hlinkClick r:id="rId7"/>
              </a:rPr>
              <a:t>中华人民共和国国家技术发明奖</a:t>
            </a:r>
            <a:r>
              <a:rPr lang="zh-CN" altLang="en-US" sz="2400" b="1" dirty="0" smtClean="0">
                <a:latin typeface="华文中宋" pitchFamily="2" charset="-122"/>
                <a:ea typeface="华文中宋" pitchFamily="2" charset="-122"/>
              </a:rPr>
              <a:t>，</a:t>
            </a:r>
            <a:r>
              <a:rPr lang="zh-CN" altLang="en-US" sz="2400" b="1" dirty="0" smtClean="0">
                <a:latin typeface="华文中宋" pitchFamily="2" charset="-122"/>
                <a:ea typeface="华文中宋" pitchFamily="2" charset="-122"/>
                <a:hlinkClick r:id="rId8"/>
              </a:rPr>
              <a:t>中华人民共和国国家科学技术进步奖</a:t>
            </a:r>
            <a:r>
              <a:rPr lang="zh-CN" altLang="en-US" sz="2400" b="1" dirty="0" smtClean="0">
                <a:latin typeface="华文中宋" pitchFamily="2" charset="-122"/>
                <a:ea typeface="华文中宋" pitchFamily="2" charset="-122"/>
              </a:rPr>
              <a:t>，</a:t>
            </a:r>
            <a:r>
              <a:rPr lang="zh-CN" altLang="en-US" sz="2400" b="1" dirty="0" smtClean="0">
                <a:latin typeface="华文中宋" pitchFamily="2" charset="-122"/>
                <a:ea typeface="华文中宋" pitchFamily="2" charset="-122"/>
                <a:hlinkClick r:id="rId9"/>
              </a:rPr>
              <a:t>中华人民共和国国际科学技术合作奖</a:t>
            </a:r>
            <a:r>
              <a:rPr lang="zh-CN" altLang="en-US" sz="2400" b="1" dirty="0" smtClean="0">
                <a:latin typeface="华文中宋" pitchFamily="2" charset="-122"/>
                <a:ea typeface="华文中宋" pitchFamily="2" charset="-122"/>
              </a:rPr>
              <a:t>。</a:t>
            </a:r>
            <a:endParaRPr lang="zh-CN" altLang="en-US" sz="2400" b="1" dirty="0">
              <a:latin typeface="华文中宋" pitchFamily="2" charset="-122"/>
              <a:ea typeface="华文中宋" pitchFamily="2" charset="-122"/>
            </a:endParaRPr>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1"/>
            <a:ext cx="7886700" cy="764704"/>
          </a:xfrm>
        </p:spPr>
        <p:txBody>
          <a:bodyPr/>
          <a:lstStyle/>
          <a:p>
            <a:pPr algn="ctr"/>
            <a:r>
              <a:rPr lang="zh-CN" altLang="en-US" b="1" dirty="0" smtClean="0">
                <a:solidFill>
                  <a:srgbClr val="0000FF"/>
                </a:solidFill>
                <a:latin typeface="华文中宋" pitchFamily="2" charset="-122"/>
                <a:ea typeface="华文中宋" pitchFamily="2" charset="-122"/>
              </a:rPr>
              <a:t>漫步</a:t>
            </a:r>
            <a:r>
              <a:rPr lang="zh-CN" altLang="en-US" b="1" dirty="0">
                <a:solidFill>
                  <a:srgbClr val="0000FF"/>
                </a:solidFill>
                <a:latin typeface="华文中宋" pitchFamily="2" charset="-122"/>
                <a:ea typeface="华文中宋" pitchFamily="2" charset="-122"/>
              </a:rPr>
              <a:t>太空</a:t>
            </a:r>
          </a:p>
        </p:txBody>
      </p:sp>
      <p:sp>
        <p:nvSpPr>
          <p:cNvPr id="3" name="内容占位符 2"/>
          <p:cNvSpPr>
            <a:spLocks noGrp="1"/>
          </p:cNvSpPr>
          <p:nvPr>
            <p:ph idx="1"/>
          </p:nvPr>
        </p:nvSpPr>
        <p:spPr>
          <a:xfrm>
            <a:off x="105727" y="918210"/>
            <a:ext cx="9021128" cy="5868670"/>
          </a:xfrm>
        </p:spPr>
        <p:txBody>
          <a:bodyPr/>
          <a:lstStyle/>
          <a:p>
            <a:r>
              <a:rPr lang="en-US" altLang="zh-CN" dirty="0">
                <a:solidFill>
                  <a:srgbClr val="FF0000"/>
                </a:solidFill>
              </a:rPr>
              <a:t>20</a:t>
            </a:r>
            <a:r>
              <a:rPr lang="zh-CN" altLang="en-US" dirty="0">
                <a:solidFill>
                  <a:srgbClr val="FF0000"/>
                </a:solidFill>
              </a:rPr>
              <a:t>世纪</a:t>
            </a:r>
            <a:r>
              <a:rPr lang="en-US" altLang="zh-CN" dirty="0">
                <a:solidFill>
                  <a:srgbClr val="FF0000"/>
                </a:solidFill>
              </a:rPr>
              <a:t>90</a:t>
            </a:r>
            <a:r>
              <a:rPr lang="zh-CN" altLang="en-US" dirty="0">
                <a:solidFill>
                  <a:srgbClr val="FF0000"/>
                </a:solidFill>
              </a:rPr>
              <a:t>年代，开始</a:t>
            </a:r>
            <a:r>
              <a:rPr lang="zh-CN" altLang="en-US" dirty="0"/>
              <a:t>实施载人航天工程。</a:t>
            </a:r>
          </a:p>
          <a:p>
            <a:r>
              <a:rPr lang="en-US" altLang="zh-CN" dirty="0">
                <a:solidFill>
                  <a:srgbClr val="FF0000"/>
                </a:solidFill>
              </a:rPr>
              <a:t>1999</a:t>
            </a:r>
            <a:r>
              <a:rPr lang="zh-CN" altLang="en-US" dirty="0">
                <a:solidFill>
                  <a:srgbClr val="FF0000"/>
                </a:solidFill>
              </a:rPr>
              <a:t>年</a:t>
            </a:r>
            <a:r>
              <a:rPr lang="zh-CN" altLang="en-US" dirty="0"/>
              <a:t>，</a:t>
            </a:r>
            <a:r>
              <a:rPr lang="zh-CN" altLang="en-US" dirty="0">
                <a:solidFill>
                  <a:srgbClr val="FF0000"/>
                </a:solidFill>
              </a:rPr>
              <a:t>神舟一号</a:t>
            </a:r>
            <a:r>
              <a:rPr lang="zh-CN" altLang="en-US" dirty="0"/>
              <a:t>无人飞船，开启我国的飞天之旅。</a:t>
            </a:r>
          </a:p>
          <a:p>
            <a:r>
              <a:rPr lang="en-US" altLang="zh-CN" dirty="0">
                <a:solidFill>
                  <a:srgbClr val="FF0000"/>
                </a:solidFill>
              </a:rPr>
              <a:t>2003</a:t>
            </a:r>
            <a:r>
              <a:rPr lang="zh-CN" altLang="en-US" dirty="0">
                <a:solidFill>
                  <a:srgbClr val="FF0000"/>
                </a:solidFill>
              </a:rPr>
              <a:t>年</a:t>
            </a:r>
            <a:r>
              <a:rPr lang="en-US" altLang="zh-CN" dirty="0"/>
              <a:t>10</a:t>
            </a:r>
            <a:r>
              <a:rPr lang="zh-CN" altLang="en-US" dirty="0"/>
              <a:t>月，航天员</a:t>
            </a:r>
            <a:r>
              <a:rPr lang="zh-CN" altLang="en-US" dirty="0">
                <a:solidFill>
                  <a:srgbClr val="FF0000"/>
                </a:solidFill>
              </a:rPr>
              <a:t>杨利伟</a:t>
            </a:r>
            <a:r>
              <a:rPr lang="zh-CN" altLang="en-US" dirty="0"/>
              <a:t>乘坐</a:t>
            </a:r>
            <a:r>
              <a:rPr lang="zh-CN" altLang="en-US" dirty="0">
                <a:solidFill>
                  <a:srgbClr val="FF0000"/>
                </a:solidFill>
              </a:rPr>
              <a:t>神舟五号</a:t>
            </a:r>
            <a:r>
              <a:rPr lang="zh-CN" altLang="en-US" dirty="0"/>
              <a:t>飞船升入太空，并成功返航。</a:t>
            </a:r>
          </a:p>
          <a:p>
            <a:endParaRPr lang="zh-CN" altLang="en-US" dirty="0"/>
          </a:p>
        </p:txBody>
      </p:sp>
      <p:pic>
        <p:nvPicPr>
          <p:cNvPr id="5" name="图片 4"/>
          <p:cNvPicPr>
            <a:picLocks noChangeAspect="1"/>
          </p:cNvPicPr>
          <p:nvPr/>
        </p:nvPicPr>
        <p:blipFill>
          <a:blip r:embed="rId2" cstate="print"/>
          <a:stretch>
            <a:fillRect/>
          </a:stretch>
        </p:blipFill>
        <p:spPr>
          <a:xfrm>
            <a:off x="6228184" y="3717032"/>
            <a:ext cx="1487701" cy="2840361"/>
          </a:xfrm>
          <a:prstGeom prst="rect">
            <a:avLst/>
          </a:prstGeom>
        </p:spPr>
      </p:pic>
      <p:sp>
        <p:nvSpPr>
          <p:cNvPr id="6" name="矩形 5"/>
          <p:cNvSpPr/>
          <p:nvPr/>
        </p:nvSpPr>
        <p:spPr>
          <a:xfrm>
            <a:off x="6558439" y="1659256"/>
            <a:ext cx="2428875" cy="706755"/>
          </a:xfrm>
          <a:prstGeom prst="rect">
            <a:avLst/>
          </a:prstGeom>
          <a:noFill/>
          <a:ln>
            <a:noFill/>
          </a:ln>
        </p:spPr>
        <p:txBody>
          <a:bodyPr wrap="square" rtlCol="0" anchor="t">
            <a:spAutoFit/>
          </a:bodyPr>
          <a:lstStyle/>
          <a:p>
            <a:pPr algn="ctr"/>
            <a:r>
              <a:rPr lang="zh-CN" altLang="en-US" sz="4000" b="1">
                <a:ln w="22225">
                  <a:solidFill>
                    <a:schemeClr val="accent2"/>
                  </a:solidFill>
                  <a:prstDash val="solid"/>
                </a:ln>
                <a:solidFill>
                  <a:schemeClr val="accent2">
                    <a:lumMod val="40000"/>
                    <a:lumOff val="60000"/>
                  </a:schemeClr>
                </a:solidFill>
                <a:effectLst/>
              </a:rPr>
              <a:t>世界第三</a:t>
            </a:r>
          </a:p>
        </p:txBody>
      </p:sp>
      <p:pic>
        <p:nvPicPr>
          <p:cNvPr id="8" name="图片 86019" descr="神舟飞船"/>
          <p:cNvPicPr>
            <a:picLocks noChangeAspect="1" noChangeArrowheads="1"/>
          </p:cNvPicPr>
          <p:nvPr/>
        </p:nvPicPr>
        <p:blipFill>
          <a:blip r:embed="rId3" cstate="print"/>
          <a:srcRect/>
          <a:stretch>
            <a:fillRect/>
          </a:stretch>
        </p:blipFill>
        <p:spPr bwMode="auto">
          <a:xfrm>
            <a:off x="323528" y="3933056"/>
            <a:ext cx="3204205" cy="2616193"/>
          </a:xfrm>
          <a:prstGeom prst="rect">
            <a:avLst/>
          </a:prstGeom>
          <a:noFill/>
          <a:ln w="9525">
            <a:noFill/>
            <a:miter lim="800000"/>
            <a:headEnd/>
            <a:tailEnd/>
          </a:ln>
        </p:spPr>
      </p:pic>
      <p:pic>
        <p:nvPicPr>
          <p:cNvPr id="9" name="图片 87043" descr="s"/>
          <p:cNvPicPr>
            <a:picLocks noChangeAspect="1" noChangeArrowheads="1"/>
          </p:cNvPicPr>
          <p:nvPr/>
        </p:nvPicPr>
        <p:blipFill>
          <a:blip r:embed="rId4" cstate="print"/>
          <a:srcRect/>
          <a:stretch>
            <a:fillRect/>
          </a:stretch>
        </p:blipFill>
        <p:spPr bwMode="auto">
          <a:xfrm>
            <a:off x="3995936" y="3861048"/>
            <a:ext cx="1779482" cy="2650616"/>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xit" presetSubtype="4" fill="hold" nodeType="clickEffect">
                                  <p:stCondLst>
                                    <p:cond delay="0"/>
                                  </p:stCondLst>
                                  <p:childTnLst>
                                    <p:anim calcmode="lin" valueType="num">
                                      <p:cBhvr additive="base">
                                        <p:cTn id="36" dur="500"/>
                                        <p:tgtEl>
                                          <p:spTgt spid="5"/>
                                        </p:tgtEl>
                                        <p:attrNameLst>
                                          <p:attrName>ppt_x</p:attrName>
                                        </p:attrNameLst>
                                      </p:cBhvr>
                                      <p:tavLst>
                                        <p:tav tm="0">
                                          <p:val>
                                            <p:strVal val="ppt_x"/>
                                          </p:val>
                                        </p:tav>
                                        <p:tav tm="100000">
                                          <p:val>
                                            <p:strVal val="ppt_x"/>
                                          </p:val>
                                        </p:tav>
                                      </p:tavLst>
                                    </p:anim>
                                    <p:anim calcmode="lin" valueType="num">
                                      <p:cBhvr additive="base">
                                        <p:cTn id="37" dur="500"/>
                                        <p:tgtEl>
                                          <p:spTgt spid="5"/>
                                        </p:tgtEl>
                                        <p:attrNameLst>
                                          <p:attrName>ppt_y</p:attrName>
                                        </p:attrNameLst>
                                      </p:cBhvr>
                                      <p:tavLst>
                                        <p:tav tm="0">
                                          <p:val>
                                            <p:strVal val="ppt_y"/>
                                          </p:val>
                                        </p:tav>
                                        <p:tav tm="100000">
                                          <p:val>
                                            <p:strVal val="1+ppt_h/2"/>
                                          </p:val>
                                        </p:tav>
                                      </p:tavLst>
                                    </p:anim>
                                    <p:set>
                                      <p:cBhvr>
                                        <p:cTn id="38" dur="1" fill="hold">
                                          <p:stCondLst>
                                            <p:cond delay="499"/>
                                          </p:stCondLst>
                                        </p:cTn>
                                        <p:tgtEl>
                                          <p:spTgt spid="5"/>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6" presetClass="entr" presetSubtype="16" fill="hold" nodeType="click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circle(in)">
                                      <p:cBhvr>
                                        <p:cTn id="43" dur="2000"/>
                                        <p:tgtEl>
                                          <p:spTgt spid="8"/>
                                        </p:tgtEl>
                                      </p:cBhvr>
                                    </p:animEffect>
                                  </p:childTnLst>
                                </p:cTn>
                              </p:par>
                            </p:childTnLst>
                          </p:cTn>
                        </p:par>
                      </p:childTnLst>
                    </p:cTn>
                  </p:par>
                  <p:par>
                    <p:cTn id="44" fill="hold">
                      <p:stCondLst>
                        <p:cond delay="indefinite"/>
                      </p:stCondLst>
                      <p:childTnLst>
                        <p:par>
                          <p:cTn id="45" fill="hold">
                            <p:stCondLst>
                              <p:cond delay="0"/>
                            </p:stCondLst>
                            <p:childTnLst>
                              <p:par>
                                <p:cTn id="46" presetID="20" presetClass="entr" presetSubtype="0" fill="hold" nodeType="click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edge">
                                      <p:cBhvr>
                                        <p:cTn id="48"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6"/>
          <p:cNvSpPr>
            <a:spLocks noChangeArrowheads="1"/>
          </p:cNvSpPr>
          <p:nvPr/>
        </p:nvSpPr>
        <p:spPr bwMode="auto">
          <a:xfrm>
            <a:off x="683568" y="332656"/>
            <a:ext cx="4894792" cy="584775"/>
          </a:xfrm>
          <a:prstGeom prst="rect">
            <a:avLst/>
          </a:prstGeom>
          <a:noFill/>
          <a:ln w="9525">
            <a:noFill/>
            <a:miter lim="800000"/>
            <a:headEnd/>
            <a:tailEnd/>
          </a:ln>
        </p:spPr>
        <p:txBody>
          <a:bodyPr wrap="square">
            <a:spAutoFit/>
          </a:bodyPr>
          <a:lstStyle/>
          <a:p>
            <a:pPr algn="ctr"/>
            <a:r>
              <a:rPr lang="en-US" altLang="zh-CN" sz="3200" dirty="0">
                <a:latin typeface="黑体" pitchFamily="49" charset="-122"/>
                <a:ea typeface="黑体" pitchFamily="49" charset="-122"/>
              </a:rPr>
              <a:t>2005</a:t>
            </a:r>
            <a:r>
              <a:rPr lang="zh-CN" altLang="en-US" sz="3200" dirty="0">
                <a:latin typeface="黑体" pitchFamily="49" charset="-122"/>
                <a:ea typeface="黑体" pitchFamily="49" charset="-122"/>
              </a:rPr>
              <a:t>年 神舟六号发射成功</a:t>
            </a:r>
          </a:p>
        </p:txBody>
      </p:sp>
      <p:pic>
        <p:nvPicPr>
          <p:cNvPr id="3" name="图片 8"/>
          <p:cNvPicPr>
            <a:picLocks noChangeAspect="1" noChangeArrowheads="1"/>
          </p:cNvPicPr>
          <p:nvPr/>
        </p:nvPicPr>
        <p:blipFill>
          <a:blip r:embed="rId2" cstate="print"/>
          <a:srcRect/>
          <a:stretch>
            <a:fillRect/>
          </a:stretch>
        </p:blipFill>
        <p:spPr bwMode="auto">
          <a:xfrm>
            <a:off x="785786" y="1357299"/>
            <a:ext cx="3506788" cy="3079814"/>
          </a:xfrm>
          <a:prstGeom prst="rect">
            <a:avLst/>
          </a:prstGeom>
          <a:noFill/>
          <a:ln w="9525">
            <a:noFill/>
            <a:miter lim="800000"/>
            <a:headEnd/>
            <a:tailEnd/>
          </a:ln>
        </p:spPr>
      </p:pic>
      <p:pic>
        <p:nvPicPr>
          <p:cNvPr id="4" name="图片 6"/>
          <p:cNvPicPr>
            <a:picLocks noChangeAspect="1" noChangeArrowheads="1"/>
          </p:cNvPicPr>
          <p:nvPr/>
        </p:nvPicPr>
        <p:blipFill>
          <a:blip r:embed="rId3" cstate="print"/>
          <a:srcRect/>
          <a:stretch>
            <a:fillRect/>
          </a:stretch>
        </p:blipFill>
        <p:spPr bwMode="auto">
          <a:xfrm>
            <a:off x="4714876" y="1500174"/>
            <a:ext cx="1758950" cy="2344737"/>
          </a:xfrm>
          <a:prstGeom prst="rect">
            <a:avLst/>
          </a:prstGeom>
          <a:noFill/>
          <a:ln w="9525">
            <a:noFill/>
            <a:miter lim="800000"/>
            <a:headEnd/>
            <a:tailEnd/>
          </a:ln>
        </p:spPr>
      </p:pic>
      <p:pic>
        <p:nvPicPr>
          <p:cNvPr id="5" name="图片 7"/>
          <p:cNvPicPr>
            <a:picLocks noChangeAspect="1" noChangeArrowheads="1"/>
          </p:cNvPicPr>
          <p:nvPr/>
        </p:nvPicPr>
        <p:blipFill>
          <a:blip r:embed="rId4" cstate="print"/>
          <a:srcRect/>
          <a:stretch>
            <a:fillRect/>
          </a:stretch>
        </p:blipFill>
        <p:spPr bwMode="auto">
          <a:xfrm>
            <a:off x="6858016" y="1500174"/>
            <a:ext cx="1735137" cy="2312987"/>
          </a:xfrm>
          <a:prstGeom prst="rect">
            <a:avLst/>
          </a:prstGeom>
          <a:noFill/>
          <a:ln w="9525">
            <a:noFill/>
            <a:miter lim="800000"/>
            <a:headEnd/>
            <a:tailEnd/>
          </a:ln>
        </p:spPr>
      </p:pic>
      <p:sp>
        <p:nvSpPr>
          <p:cNvPr id="6" name="矩形 10"/>
          <p:cNvSpPr>
            <a:spLocks noChangeArrowheads="1"/>
          </p:cNvSpPr>
          <p:nvPr/>
        </p:nvSpPr>
        <p:spPr bwMode="auto">
          <a:xfrm>
            <a:off x="5000628" y="4071942"/>
            <a:ext cx="1108075" cy="461963"/>
          </a:xfrm>
          <a:prstGeom prst="rect">
            <a:avLst/>
          </a:prstGeom>
          <a:solidFill>
            <a:srgbClr val="FFFF00"/>
          </a:solidFill>
          <a:ln w="9525">
            <a:noFill/>
            <a:miter lim="800000"/>
            <a:headEnd/>
            <a:tailEnd/>
          </a:ln>
        </p:spPr>
        <p:txBody>
          <a:bodyPr wrap="none">
            <a:spAutoFit/>
          </a:bodyPr>
          <a:lstStyle/>
          <a:p>
            <a:r>
              <a:rPr lang="zh-CN" altLang="en-US" sz="2400" dirty="0">
                <a:latin typeface="黑体" pitchFamily="49" charset="-122"/>
                <a:ea typeface="黑体" pitchFamily="49" charset="-122"/>
              </a:rPr>
              <a:t>聂海胜</a:t>
            </a:r>
          </a:p>
        </p:txBody>
      </p:sp>
      <p:sp>
        <p:nvSpPr>
          <p:cNvPr id="7" name="矩形 9"/>
          <p:cNvSpPr>
            <a:spLocks noChangeArrowheads="1"/>
          </p:cNvSpPr>
          <p:nvPr/>
        </p:nvSpPr>
        <p:spPr bwMode="auto">
          <a:xfrm>
            <a:off x="7072330" y="4071942"/>
            <a:ext cx="1108075" cy="461963"/>
          </a:xfrm>
          <a:prstGeom prst="rect">
            <a:avLst/>
          </a:prstGeom>
          <a:solidFill>
            <a:srgbClr val="FFFF00"/>
          </a:solidFill>
          <a:ln w="9525">
            <a:noFill/>
            <a:miter lim="800000"/>
            <a:headEnd/>
            <a:tailEnd/>
          </a:ln>
        </p:spPr>
        <p:txBody>
          <a:bodyPr wrap="none">
            <a:spAutoFit/>
          </a:bodyPr>
          <a:lstStyle/>
          <a:p>
            <a:r>
              <a:rPr lang="zh-CN" altLang="en-US" sz="2400" dirty="0">
                <a:latin typeface="黑体" pitchFamily="49" charset="-122"/>
                <a:ea typeface="黑体" pitchFamily="49" charset="-122"/>
              </a:rPr>
              <a:t>费俊龙</a:t>
            </a:r>
            <a:endParaRPr lang="zh-CN" altLang="en-US" sz="2400" dirty="0"/>
          </a:p>
        </p:txBody>
      </p:sp>
      <p:sp>
        <p:nvSpPr>
          <p:cNvPr id="8" name="矩形 7"/>
          <p:cNvSpPr/>
          <p:nvPr/>
        </p:nvSpPr>
        <p:spPr>
          <a:xfrm>
            <a:off x="0" y="4857760"/>
            <a:ext cx="5786478" cy="1569660"/>
          </a:xfrm>
          <a:prstGeom prst="rect">
            <a:avLst/>
          </a:prstGeom>
        </p:spPr>
        <p:txBody>
          <a:bodyPr wrap="square">
            <a:spAutoFit/>
          </a:bodyPr>
          <a:lstStyle/>
          <a:p>
            <a:pPr indent="177800" algn="ctr"/>
            <a:r>
              <a:rPr lang="zh-CN" altLang="en-US" sz="3200" b="1" dirty="0" smtClean="0">
                <a:latin typeface="宋体" charset="-122"/>
              </a:rPr>
              <a:t>2005年10月12日9时发射</a:t>
            </a:r>
          </a:p>
          <a:p>
            <a:pPr indent="177800" algn="ctr"/>
            <a:r>
              <a:rPr lang="zh-CN" altLang="en-US" sz="3200" b="1" dirty="0" smtClean="0">
                <a:latin typeface="宋体" charset="-122"/>
              </a:rPr>
              <a:t>10月17日4时33分返回</a:t>
            </a:r>
          </a:p>
          <a:p>
            <a:pPr indent="177800" algn="ctr"/>
            <a:r>
              <a:rPr lang="zh-CN" altLang="en-US" sz="3200" b="1" dirty="0" smtClean="0">
                <a:latin typeface="宋体" charset="-122"/>
              </a:rPr>
              <a:t>共115小时33分</a:t>
            </a:r>
            <a:endParaRPr lang="zh-CN" altLang="en-US" sz="3200" dirty="0"/>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7" grpId="0" animBg="1"/>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MH_Text_1"/>
          <p:cNvSpPr txBox="1">
            <a:spLocks noChangeArrowheads="1"/>
          </p:cNvSpPr>
          <p:nvPr>
            <p:custDataLst>
              <p:tags r:id="rId1"/>
            </p:custDataLst>
          </p:nvPr>
        </p:nvSpPr>
        <p:spPr bwMode="auto">
          <a:xfrm>
            <a:off x="1000100" y="214290"/>
            <a:ext cx="7286676" cy="2000264"/>
          </a:xfrm>
          <a:prstGeom prst="rect">
            <a:avLst/>
          </a:prstGeom>
          <a:noFill/>
          <a:ln w="9525">
            <a:noFill/>
            <a:miter lim="800000"/>
            <a:headEnd/>
            <a:tailEnd/>
          </a:ln>
        </p:spPr>
        <p:txBody>
          <a:bodyPr/>
          <a:lstStyle/>
          <a:p>
            <a:r>
              <a:rPr lang="en-US" altLang="zh-CN" sz="3200" dirty="0" smtClean="0">
                <a:latin typeface="黑体" pitchFamily="49" charset="-122"/>
                <a:ea typeface="黑体" pitchFamily="49" charset="-122"/>
              </a:rPr>
              <a:t>2008</a:t>
            </a:r>
            <a:r>
              <a:rPr lang="zh-CN" altLang="en-US" sz="3200" dirty="0">
                <a:latin typeface="黑体" pitchFamily="49" charset="-122"/>
                <a:ea typeface="黑体" pitchFamily="49" charset="-122"/>
              </a:rPr>
              <a:t>年</a:t>
            </a:r>
            <a:r>
              <a:rPr lang="en-US" altLang="zh-CN" sz="3200" dirty="0">
                <a:latin typeface="黑体" pitchFamily="49" charset="-122"/>
                <a:ea typeface="黑体" pitchFamily="49" charset="-122"/>
              </a:rPr>
              <a:t>9</a:t>
            </a:r>
            <a:r>
              <a:rPr lang="zh-CN" altLang="en-US" sz="3200" dirty="0">
                <a:latin typeface="黑体" pitchFamily="49" charset="-122"/>
                <a:ea typeface="黑体" pitchFamily="49" charset="-122"/>
              </a:rPr>
              <a:t>月</a:t>
            </a:r>
            <a:r>
              <a:rPr lang="en-US" altLang="zh-CN" sz="3200" dirty="0">
                <a:latin typeface="黑体" pitchFamily="49" charset="-122"/>
                <a:ea typeface="黑体" pitchFamily="49" charset="-122"/>
              </a:rPr>
              <a:t>27</a:t>
            </a:r>
            <a:r>
              <a:rPr lang="zh-CN" altLang="en-US" sz="3200" dirty="0">
                <a:latin typeface="黑体" pitchFamily="49" charset="-122"/>
                <a:ea typeface="黑体" pitchFamily="49" charset="-122"/>
              </a:rPr>
              <a:t>日</a:t>
            </a:r>
            <a:r>
              <a:rPr lang="en-US" altLang="zh-CN" sz="3200" dirty="0">
                <a:latin typeface="黑体" pitchFamily="49" charset="-122"/>
                <a:ea typeface="黑体" pitchFamily="49" charset="-122"/>
              </a:rPr>
              <a:t>16</a:t>
            </a:r>
            <a:r>
              <a:rPr lang="zh-CN" altLang="en-US" sz="3200" dirty="0">
                <a:latin typeface="黑体" pitchFamily="49" charset="-122"/>
                <a:ea typeface="黑体" pitchFamily="49" charset="-122"/>
              </a:rPr>
              <a:t>时</a:t>
            </a:r>
            <a:r>
              <a:rPr lang="en-US" altLang="zh-CN" sz="3200" dirty="0">
                <a:latin typeface="黑体" pitchFamily="49" charset="-122"/>
                <a:ea typeface="黑体" pitchFamily="49" charset="-122"/>
              </a:rPr>
              <a:t>43</a:t>
            </a:r>
            <a:r>
              <a:rPr lang="zh-CN" altLang="en-US" sz="3200" dirty="0">
                <a:latin typeface="黑体" pitchFamily="49" charset="-122"/>
                <a:ea typeface="黑体" pitchFamily="49" charset="-122"/>
              </a:rPr>
              <a:t>分，中国</a:t>
            </a:r>
            <a:r>
              <a:rPr lang="zh-CN" altLang="en-US" sz="3200" dirty="0">
                <a:solidFill>
                  <a:srgbClr val="C00000"/>
                </a:solidFill>
                <a:latin typeface="黑体" pitchFamily="49" charset="-122"/>
                <a:ea typeface="黑体" pitchFamily="49" charset="-122"/>
              </a:rPr>
              <a:t>“神七”</a:t>
            </a:r>
            <a:r>
              <a:rPr lang="zh-CN" altLang="en-US" sz="3200" dirty="0">
                <a:latin typeface="黑体" pitchFamily="49" charset="-122"/>
                <a:ea typeface="黑体" pitchFamily="49" charset="-122"/>
              </a:rPr>
              <a:t>载人飞船航天员</a:t>
            </a:r>
            <a:r>
              <a:rPr lang="zh-CN" altLang="en-US" sz="3200" dirty="0">
                <a:solidFill>
                  <a:srgbClr val="C00000"/>
                </a:solidFill>
                <a:latin typeface="黑体" pitchFamily="49" charset="-122"/>
                <a:ea typeface="黑体" pitchFamily="49" charset="-122"/>
              </a:rPr>
              <a:t>翟志刚</a:t>
            </a:r>
            <a:r>
              <a:rPr lang="zh-CN" altLang="en-US" sz="3200" dirty="0">
                <a:latin typeface="黑体" pitchFamily="49" charset="-122"/>
                <a:ea typeface="黑体" pitchFamily="49" charset="-122"/>
              </a:rPr>
              <a:t>顺利出舱，实施中国首次空间出舱活动，完成了中国航天员的</a:t>
            </a:r>
            <a:r>
              <a:rPr lang="zh-CN" altLang="en-US" sz="3200" dirty="0">
                <a:solidFill>
                  <a:srgbClr val="C00000"/>
                </a:solidFill>
                <a:latin typeface="黑体" pitchFamily="49" charset="-122"/>
                <a:ea typeface="黑体" pitchFamily="49" charset="-122"/>
              </a:rPr>
              <a:t>第一次太空行走</a:t>
            </a:r>
            <a:r>
              <a:rPr lang="zh-CN" altLang="en-US" sz="3200" dirty="0">
                <a:latin typeface="黑体" pitchFamily="49" charset="-122"/>
                <a:ea typeface="黑体" pitchFamily="49" charset="-122"/>
              </a:rPr>
              <a:t>。 </a:t>
            </a:r>
          </a:p>
        </p:txBody>
      </p:sp>
      <p:pic>
        <p:nvPicPr>
          <p:cNvPr id="3" name="Picture 6" descr="e435bb77074f9801b151b954"/>
          <p:cNvPicPr>
            <a:picLocks noChangeAspect="1" noChangeArrowheads="1"/>
          </p:cNvPicPr>
          <p:nvPr/>
        </p:nvPicPr>
        <p:blipFill>
          <a:blip r:embed="rId3" cstate="print"/>
          <a:srcRect/>
          <a:stretch>
            <a:fillRect/>
          </a:stretch>
        </p:blipFill>
        <p:spPr bwMode="auto">
          <a:xfrm>
            <a:off x="323528" y="2636912"/>
            <a:ext cx="4230687" cy="3292475"/>
          </a:xfrm>
          <a:prstGeom prst="rect">
            <a:avLst/>
          </a:prstGeom>
          <a:noFill/>
          <a:ln w="9525">
            <a:noFill/>
            <a:miter lim="800000"/>
            <a:headEnd/>
            <a:tailEnd/>
          </a:ln>
        </p:spPr>
      </p:pic>
      <p:pic>
        <p:nvPicPr>
          <p:cNvPr id="4" name="图片 3"/>
          <p:cNvPicPr>
            <a:picLocks noChangeAspect="1"/>
          </p:cNvPicPr>
          <p:nvPr/>
        </p:nvPicPr>
        <p:blipFill>
          <a:blip r:embed="rId4" cstate="print"/>
          <a:stretch>
            <a:fillRect/>
          </a:stretch>
        </p:blipFill>
        <p:spPr>
          <a:xfrm>
            <a:off x="5004048" y="2636912"/>
            <a:ext cx="3857652" cy="3072769"/>
          </a:xfrm>
          <a:prstGeom prst="rect">
            <a:avLst/>
          </a:prstGeom>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nodeType="clickEffect">
                                  <p:stCondLst>
                                    <p:cond delay="0"/>
                                  </p:stCondLst>
                                  <p:iterate type="lt">
                                    <p:tmPct val="5000"/>
                                  </p:iterate>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3"/>
          <p:cNvGrpSpPr/>
          <p:nvPr/>
        </p:nvGrpSpPr>
        <p:grpSpPr>
          <a:xfrm>
            <a:off x="323807" y="45087"/>
            <a:ext cx="5088285" cy="5572923"/>
            <a:chOff x="2480" y="1318"/>
            <a:chExt cx="14228" cy="10382"/>
          </a:xfrm>
        </p:grpSpPr>
        <p:pic>
          <p:nvPicPr>
            <p:cNvPr id="23554" name="图片 93185" descr="F200701300835131301516280"/>
            <p:cNvPicPr>
              <a:picLocks noChangeAspect="1"/>
            </p:cNvPicPr>
            <p:nvPr/>
          </p:nvPicPr>
          <p:blipFill>
            <a:blip r:embed="rId2" cstate="print"/>
            <a:stretch>
              <a:fillRect/>
            </a:stretch>
          </p:blipFill>
          <p:spPr>
            <a:xfrm>
              <a:off x="2493" y="1318"/>
              <a:ext cx="14215" cy="6870"/>
            </a:xfrm>
            <a:prstGeom prst="rect">
              <a:avLst/>
            </a:prstGeom>
            <a:noFill/>
            <a:ln w="9525">
              <a:noFill/>
            </a:ln>
          </p:spPr>
        </p:pic>
        <p:sp>
          <p:nvSpPr>
            <p:cNvPr id="93187" name="矩形 93186"/>
            <p:cNvSpPr/>
            <p:nvPr/>
          </p:nvSpPr>
          <p:spPr>
            <a:xfrm>
              <a:off x="2480" y="8122"/>
              <a:ext cx="13519" cy="3578"/>
            </a:xfrm>
            <a:prstGeom prst="rect">
              <a:avLst/>
            </a:prstGeom>
            <a:noFill/>
            <a:ln w="9525">
              <a:noFill/>
            </a:ln>
          </p:spPr>
          <p:txBody>
            <a:bodyPr wrap="square" lIns="0" tIns="0" rIns="0" bIns="0">
              <a:spAutoFit/>
            </a:bodyPr>
            <a:lstStyle/>
            <a:p>
              <a:pPr algn="ctr">
                <a:lnSpc>
                  <a:spcPct val="130000"/>
                </a:lnSpc>
              </a:pPr>
              <a:r>
                <a:rPr lang="en-US" altLang="zh-CN" sz="3200" b="1" dirty="0">
                  <a:solidFill>
                    <a:srgbClr val="0000FF"/>
                  </a:solidFill>
                  <a:latin typeface="宋体" panose="02010600030101010101" pitchFamily="2" charset="-122"/>
                </a:rPr>
                <a:t>2001</a:t>
              </a:r>
              <a:r>
                <a:rPr lang="zh-CN" altLang="en-US" sz="3200" b="1" dirty="0">
                  <a:solidFill>
                    <a:srgbClr val="0000FF"/>
                  </a:solidFill>
                  <a:latin typeface="宋体" panose="02010600030101010101" pitchFamily="2" charset="-122"/>
                </a:rPr>
                <a:t>年</a:t>
              </a:r>
              <a:r>
                <a:rPr lang="en-US" altLang="zh-CN" sz="3200" b="1" dirty="0">
                  <a:solidFill>
                    <a:srgbClr val="0000FF"/>
                  </a:solidFill>
                  <a:latin typeface="宋体" panose="02010600030101010101" pitchFamily="2" charset="-122"/>
                </a:rPr>
                <a:t>2</a:t>
              </a:r>
              <a:r>
                <a:rPr lang="zh-CN" altLang="en-US" sz="3200" b="1" dirty="0">
                  <a:solidFill>
                    <a:srgbClr val="0000FF"/>
                  </a:solidFill>
                  <a:latin typeface="宋体" panose="02010600030101010101" pitchFamily="2" charset="-122"/>
                </a:rPr>
                <a:t>月</a:t>
              </a:r>
              <a:r>
                <a:rPr lang="en-US" altLang="zh-CN" sz="3200" b="1" dirty="0">
                  <a:solidFill>
                    <a:srgbClr val="0000FF"/>
                  </a:solidFill>
                  <a:latin typeface="宋体" panose="02010600030101010101" pitchFamily="2" charset="-122"/>
                </a:rPr>
                <a:t>19</a:t>
              </a:r>
              <a:r>
                <a:rPr lang="zh-CN" altLang="en-US" sz="3200" b="1" dirty="0">
                  <a:solidFill>
                    <a:srgbClr val="0000FF"/>
                  </a:solidFill>
                  <a:latin typeface="宋体" panose="02010600030101010101" pitchFamily="2" charset="-122"/>
                </a:rPr>
                <a:t>日江泽民与首届国家最高科学技术奖获得者袁隆平（右）</a:t>
              </a:r>
            </a:p>
          </p:txBody>
        </p:sp>
      </p:grpSp>
      <p:pic>
        <p:nvPicPr>
          <p:cNvPr id="6" name="图片 5"/>
          <p:cNvPicPr>
            <a:picLocks noChangeAspect="1"/>
          </p:cNvPicPr>
          <p:nvPr/>
        </p:nvPicPr>
        <p:blipFill>
          <a:blip r:embed="rId3" cstate="print"/>
          <a:stretch>
            <a:fillRect/>
          </a:stretch>
        </p:blipFill>
        <p:spPr>
          <a:xfrm>
            <a:off x="5436096" y="116632"/>
            <a:ext cx="3707904" cy="4330578"/>
          </a:xfrm>
          <a:prstGeom prst="rect">
            <a:avLst/>
          </a:prstGeom>
        </p:spPr>
      </p:pic>
      <p:sp>
        <p:nvSpPr>
          <p:cNvPr id="7" name="矩形 563202"/>
          <p:cNvSpPr/>
          <p:nvPr/>
        </p:nvSpPr>
        <p:spPr>
          <a:xfrm>
            <a:off x="5163502" y="5013176"/>
            <a:ext cx="3980498" cy="861695"/>
          </a:xfrm>
          <a:prstGeom prst="rect">
            <a:avLst/>
          </a:prstGeom>
          <a:solidFill>
            <a:schemeClr val="bg1"/>
          </a:solidFill>
          <a:ln w="9525">
            <a:noFill/>
          </a:ln>
        </p:spPr>
        <p:txBody>
          <a:bodyPr wrap="square" lIns="0" tIns="0" rIns="0" bIns="0">
            <a:spAutoFit/>
          </a:bodyPr>
          <a:lstStyle/>
          <a:p>
            <a:pPr algn="ctr">
              <a:lnSpc>
                <a:spcPct val="100000"/>
              </a:lnSpc>
            </a:pPr>
            <a:r>
              <a:rPr lang="zh-CN" altLang="en-US" sz="2800" b="1" dirty="0">
                <a:latin typeface="黑体" pitchFamily="49" charset="-122"/>
                <a:ea typeface="黑体" pitchFamily="49" charset="-122"/>
              </a:rPr>
              <a:t>袁隆平获得国际农业最高奖</a:t>
            </a:r>
            <a:r>
              <a:rPr lang="en-US" altLang="zh-CN" sz="2800" b="1" dirty="0">
                <a:latin typeface="黑体" pitchFamily="49" charset="-122"/>
                <a:ea typeface="黑体" pitchFamily="49" charset="-122"/>
              </a:rPr>
              <a:t>——</a:t>
            </a:r>
            <a:r>
              <a:rPr lang="zh-CN" altLang="en-US" sz="2800" b="1" dirty="0">
                <a:latin typeface="黑体" pitchFamily="49" charset="-122"/>
                <a:ea typeface="黑体" pitchFamily="49" charset="-122"/>
              </a:rPr>
              <a:t>世界粮食奖</a:t>
            </a:r>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314325"/>
            <a:ext cx="7886700" cy="1325563"/>
          </a:xfrm>
        </p:spPr>
        <p:txBody>
          <a:bodyPr/>
          <a:lstStyle/>
          <a:p>
            <a:pPr algn="ctr"/>
            <a:r>
              <a:rPr lang="zh-CN" altLang="en-US"/>
              <a:t>杂交水稻</a:t>
            </a:r>
          </a:p>
        </p:txBody>
      </p:sp>
      <p:sp>
        <p:nvSpPr>
          <p:cNvPr id="3" name="内容占位符 2"/>
          <p:cNvSpPr>
            <a:spLocks noGrp="1"/>
          </p:cNvSpPr>
          <p:nvPr>
            <p:ph idx="1"/>
          </p:nvPr>
        </p:nvSpPr>
        <p:spPr>
          <a:xfrm>
            <a:off x="1285853" y="0"/>
            <a:ext cx="1879265" cy="774370"/>
          </a:xfrm>
        </p:spPr>
        <p:txBody>
          <a:bodyPr>
            <a:normAutofit/>
          </a:bodyPr>
          <a:lstStyle/>
          <a:p>
            <a:pPr>
              <a:buNone/>
            </a:pPr>
            <a:r>
              <a:rPr lang="zh-CN" altLang="en-US" sz="4000" dirty="0" smtClean="0"/>
              <a:t>袁</a:t>
            </a:r>
            <a:r>
              <a:rPr lang="zh-CN" altLang="en-US" sz="4000" dirty="0"/>
              <a:t>隆平</a:t>
            </a:r>
          </a:p>
        </p:txBody>
      </p:sp>
      <p:pic>
        <p:nvPicPr>
          <p:cNvPr id="22531" name="图片 568322" descr="y"/>
          <p:cNvPicPr>
            <a:picLocks noChangeAspect="1"/>
          </p:cNvPicPr>
          <p:nvPr/>
        </p:nvPicPr>
        <p:blipFill>
          <a:blip r:embed="rId2" cstate="print"/>
          <a:srcRect b="7520"/>
          <a:stretch>
            <a:fillRect/>
          </a:stretch>
        </p:blipFill>
        <p:spPr>
          <a:xfrm>
            <a:off x="251520" y="1196752"/>
            <a:ext cx="4393406" cy="3714776"/>
          </a:xfrm>
          <a:prstGeom prst="rect">
            <a:avLst/>
          </a:prstGeom>
          <a:noFill/>
          <a:ln w="9525">
            <a:noFill/>
          </a:ln>
        </p:spPr>
      </p:pic>
      <p:sp>
        <p:nvSpPr>
          <p:cNvPr id="21509" name="矩形 567301"/>
          <p:cNvSpPr/>
          <p:nvPr/>
        </p:nvSpPr>
        <p:spPr>
          <a:xfrm>
            <a:off x="683568" y="5157192"/>
            <a:ext cx="5572038" cy="1107996"/>
          </a:xfrm>
          <a:prstGeom prst="rect">
            <a:avLst/>
          </a:prstGeom>
          <a:noFill/>
          <a:ln w="9525">
            <a:noFill/>
          </a:ln>
        </p:spPr>
        <p:txBody>
          <a:bodyPr wrap="none" lIns="0" tIns="0" rIns="0" bIns="0">
            <a:spAutoFit/>
          </a:bodyPr>
          <a:lstStyle/>
          <a:p>
            <a:r>
              <a:rPr lang="zh-CN" altLang="en-US" sz="2400" b="1" dirty="0">
                <a:solidFill>
                  <a:srgbClr val="FF0000"/>
                </a:solidFill>
                <a:latin typeface="宋体" panose="02010600030101010101" pitchFamily="2" charset="-122"/>
              </a:rPr>
              <a:t>吃饭靠“两平”</a:t>
            </a:r>
          </a:p>
          <a:p>
            <a:r>
              <a:rPr lang="zh-CN" altLang="en-US" sz="2400" b="1" dirty="0">
                <a:solidFill>
                  <a:srgbClr val="FF0000"/>
                </a:solidFill>
                <a:latin typeface="宋体" panose="02010600030101010101" pitchFamily="2" charset="-122"/>
              </a:rPr>
              <a:t>一靠邓小平（ </a:t>
            </a:r>
            <a:r>
              <a:rPr lang="zh-CN" altLang="en-US" sz="2400" b="1" dirty="0" smtClean="0">
                <a:solidFill>
                  <a:srgbClr val="FF0000"/>
                </a:solidFill>
                <a:latin typeface="宋体" panose="02010600030101010101" pitchFamily="2" charset="-122"/>
              </a:rPr>
              <a:t>家庭联产承包责任制 </a:t>
            </a:r>
            <a:r>
              <a:rPr lang="zh-CN" altLang="en-US" sz="2400" b="1" dirty="0">
                <a:solidFill>
                  <a:srgbClr val="FF0000"/>
                </a:solidFill>
                <a:latin typeface="宋体" panose="02010600030101010101" pitchFamily="2" charset="-122"/>
              </a:rPr>
              <a:t>）  </a:t>
            </a:r>
          </a:p>
          <a:p>
            <a:r>
              <a:rPr lang="zh-CN" altLang="en-US" sz="2400" b="1" dirty="0">
                <a:solidFill>
                  <a:srgbClr val="FF0000"/>
                </a:solidFill>
                <a:latin typeface="宋体" panose="02010600030101010101" pitchFamily="2" charset="-122"/>
              </a:rPr>
              <a:t>二靠袁隆平（杂交水稻）</a:t>
            </a:r>
          </a:p>
        </p:txBody>
      </p:sp>
      <p:sp>
        <p:nvSpPr>
          <p:cNvPr id="4" name="文本框 3"/>
          <p:cNvSpPr txBox="1"/>
          <p:nvPr/>
        </p:nvSpPr>
        <p:spPr>
          <a:xfrm>
            <a:off x="5072034" y="1772816"/>
            <a:ext cx="4071966" cy="2862322"/>
          </a:xfrm>
          <a:prstGeom prst="rect">
            <a:avLst/>
          </a:prstGeom>
          <a:noFill/>
        </p:spPr>
        <p:txBody>
          <a:bodyPr wrap="square" rtlCol="0" anchor="t">
            <a:spAutoFit/>
          </a:bodyPr>
          <a:lstStyle/>
          <a:p>
            <a:r>
              <a:rPr lang="en-US" altLang="zh-CN" sz="3600" b="1" dirty="0">
                <a:effectLst>
                  <a:outerShdw blurRad="38100" dist="19050" dir="2700000" algn="tl" rotWithShape="0">
                    <a:schemeClr val="dk1">
                      <a:alpha val="40000"/>
                    </a:schemeClr>
                  </a:outerShdw>
                </a:effectLst>
                <a:latin typeface="宋体" panose="02010600030101010101" pitchFamily="2" charset="-122"/>
                <a:sym typeface="+mn-ea"/>
              </a:rPr>
              <a:t>1973</a:t>
            </a:r>
            <a:r>
              <a:rPr lang="zh-CN" altLang="en-US" sz="3600" b="1" dirty="0">
                <a:effectLst>
                  <a:outerShdw blurRad="38100" dist="19050" dir="2700000" algn="tl" rotWithShape="0">
                    <a:schemeClr val="dk1">
                      <a:alpha val="40000"/>
                    </a:schemeClr>
                  </a:outerShdw>
                </a:effectLst>
                <a:latin typeface="宋体" panose="02010600030101010101" pitchFamily="2" charset="-122"/>
                <a:sym typeface="+mn-ea"/>
              </a:rPr>
              <a:t>年</a:t>
            </a:r>
            <a:r>
              <a:rPr lang="en-US" altLang="zh-CN" sz="3600" b="1" dirty="0">
                <a:effectLst>
                  <a:outerShdw blurRad="38100" dist="19050" dir="2700000" algn="tl" rotWithShape="0">
                    <a:schemeClr val="dk1">
                      <a:alpha val="40000"/>
                    </a:schemeClr>
                  </a:outerShdw>
                </a:effectLst>
                <a:latin typeface="宋体" panose="02010600030101010101" pitchFamily="2" charset="-122"/>
                <a:sym typeface="+mn-ea"/>
              </a:rPr>
              <a:t>10</a:t>
            </a:r>
            <a:r>
              <a:rPr lang="zh-CN" altLang="en-US" sz="3600" b="1" dirty="0">
                <a:effectLst>
                  <a:outerShdw blurRad="38100" dist="19050" dir="2700000" algn="tl" rotWithShape="0">
                    <a:schemeClr val="dk1">
                      <a:alpha val="40000"/>
                    </a:schemeClr>
                  </a:outerShdw>
                </a:effectLst>
                <a:latin typeface="宋体" panose="02010600030101010101" pitchFamily="2" charset="-122"/>
                <a:sym typeface="+mn-ea"/>
              </a:rPr>
              <a:t>月，袁隆平培育成功一种茎秆粗壮、穗大粒多、米质优良、适应性广的籼型杂交水稻。</a:t>
            </a:r>
            <a:endParaRPr lang="zh-CN" altLang="en-US" sz="3600" dirty="0"/>
          </a:p>
        </p:txBody>
      </p:sp>
      <p:sp>
        <p:nvSpPr>
          <p:cNvPr id="6" name="矩形 5"/>
          <p:cNvSpPr/>
          <p:nvPr/>
        </p:nvSpPr>
        <p:spPr>
          <a:xfrm>
            <a:off x="5929322" y="2"/>
            <a:ext cx="2428875" cy="706755"/>
          </a:xfrm>
          <a:prstGeom prst="rect">
            <a:avLst/>
          </a:prstGeom>
          <a:noFill/>
          <a:ln>
            <a:noFill/>
          </a:ln>
        </p:spPr>
        <p:txBody>
          <a:bodyPr wrap="square" rtlCol="0" anchor="t">
            <a:spAutoFit/>
          </a:bodyPr>
          <a:lstStyle/>
          <a:p>
            <a:pPr algn="ctr"/>
            <a:r>
              <a:rPr lang="zh-CN" altLang="en-US" sz="4000" b="1" dirty="0">
                <a:ln w="22225">
                  <a:solidFill>
                    <a:schemeClr val="accent2"/>
                  </a:solidFill>
                  <a:prstDash val="solid"/>
                </a:ln>
                <a:solidFill>
                  <a:schemeClr val="accent2">
                    <a:lumMod val="40000"/>
                    <a:lumOff val="60000"/>
                  </a:schemeClr>
                </a:solidFill>
                <a:effectLst/>
              </a:rPr>
              <a:t>文革期间</a:t>
            </a:r>
          </a:p>
        </p:txBody>
      </p:sp>
      <p:sp>
        <p:nvSpPr>
          <p:cNvPr id="8" name="右箭头 7"/>
          <p:cNvSpPr/>
          <p:nvPr/>
        </p:nvSpPr>
        <p:spPr>
          <a:xfrm>
            <a:off x="2928927" y="214290"/>
            <a:ext cx="500066" cy="2143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509"/>
                                        </p:tgtEl>
                                        <p:attrNameLst>
                                          <p:attrName>style.visibility</p:attrName>
                                        </p:attrNameLst>
                                      </p:cBhvr>
                                      <p:to>
                                        <p:strVal val="visible"/>
                                      </p:to>
                                    </p:set>
                                    <p:anim calcmode="lin" valueType="num">
                                      <p:cBhvr additive="base">
                                        <p:cTn id="13" dur="500" fill="hold"/>
                                        <p:tgtEl>
                                          <p:spTgt spid="21509"/>
                                        </p:tgtEl>
                                        <p:attrNameLst>
                                          <p:attrName>ppt_x</p:attrName>
                                        </p:attrNameLst>
                                      </p:cBhvr>
                                      <p:tavLst>
                                        <p:tav tm="0">
                                          <p:val>
                                            <p:strVal val="#ppt_x"/>
                                          </p:val>
                                        </p:tav>
                                        <p:tav tm="100000">
                                          <p:val>
                                            <p:strVal val="#ppt_x"/>
                                          </p:val>
                                        </p:tav>
                                      </p:tavLst>
                                    </p:anim>
                                    <p:anim calcmode="lin" valueType="num">
                                      <p:cBhvr additive="base">
                                        <p:cTn id="14" dur="500" fill="hold"/>
                                        <p:tgtEl>
                                          <p:spTgt spid="2150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9" grpId="0"/>
      <p:bldP spid="4"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85720" y="285728"/>
            <a:ext cx="2271776" cy="646331"/>
          </a:xfrm>
          <a:prstGeom prst="rect">
            <a:avLst/>
          </a:prstGeom>
        </p:spPr>
        <p:txBody>
          <a:bodyPr wrap="none">
            <a:spAutoFit/>
          </a:bodyPr>
          <a:lstStyle/>
          <a:p>
            <a:r>
              <a:rPr lang="en-US" altLang="zh-CN" sz="3600" b="1" dirty="0" smtClean="0">
                <a:solidFill>
                  <a:srgbClr val="202020"/>
                </a:solidFill>
                <a:latin typeface="宋体" pitchFamily="2" charset="-122"/>
                <a:ea typeface="宋体" pitchFamily="2" charset="-122"/>
                <a:cs typeface="+mj-cs"/>
              </a:rPr>
              <a:t>(2)</a:t>
            </a:r>
            <a:r>
              <a:rPr lang="zh-CN" altLang="en-US" sz="3600" b="1" dirty="0" smtClean="0">
                <a:solidFill>
                  <a:srgbClr val="202020"/>
                </a:solidFill>
                <a:latin typeface="宋体" pitchFamily="2" charset="-122"/>
                <a:ea typeface="宋体" pitchFamily="2" charset="-122"/>
                <a:cs typeface="+mj-cs"/>
              </a:rPr>
              <a:t>影响：</a:t>
            </a:r>
            <a:endParaRPr lang="zh-CN" altLang="en-US" dirty="0"/>
          </a:p>
        </p:txBody>
      </p:sp>
      <p:sp>
        <p:nvSpPr>
          <p:cNvPr id="3" name="矩形 2"/>
          <p:cNvSpPr/>
          <p:nvPr/>
        </p:nvSpPr>
        <p:spPr>
          <a:xfrm>
            <a:off x="714348" y="928670"/>
            <a:ext cx="8072494" cy="1384995"/>
          </a:xfrm>
          <a:prstGeom prst="rect">
            <a:avLst/>
          </a:prstGeom>
        </p:spPr>
        <p:txBody>
          <a:bodyPr wrap="square">
            <a:spAutoFit/>
          </a:bodyPr>
          <a:lstStyle/>
          <a:p>
            <a:pPr fontAlgn="base">
              <a:spcBef>
                <a:spcPct val="0"/>
              </a:spcBef>
              <a:spcAft>
                <a:spcPct val="0"/>
              </a:spcAft>
            </a:pPr>
            <a:r>
              <a:rPr lang="zh-CN" altLang="en-US" sz="2800" b="1" dirty="0" smtClean="0">
                <a:solidFill>
                  <a:srgbClr val="FF0000"/>
                </a:solidFill>
                <a:latin typeface="宋体" charset="-122"/>
              </a:rPr>
              <a:t>袁隆平</a:t>
            </a:r>
            <a:r>
              <a:rPr lang="zh-CN" altLang="en-US" sz="2800" b="1" dirty="0" smtClean="0">
                <a:latin typeface="宋体" charset="-122"/>
              </a:rPr>
              <a:t>的</a:t>
            </a:r>
            <a:r>
              <a:rPr lang="zh-CN" altLang="en-US" sz="2800" b="1" dirty="0" smtClean="0">
                <a:solidFill>
                  <a:srgbClr val="000000"/>
                </a:solidFill>
                <a:latin typeface="黑体" pitchFamily="49" charset="-122"/>
                <a:ea typeface="黑体" pitchFamily="49" charset="-122"/>
              </a:rPr>
              <a:t>杂交水稻为解决我国的吃饭问题和保障我国的粮食安全作出了巨大贡献，对解决世界性饥饿问题也有重要贡献</a:t>
            </a:r>
            <a:endParaRPr lang="zh-CN" altLang="en-US" sz="2800" b="1" dirty="0">
              <a:solidFill>
                <a:srgbClr val="000000"/>
              </a:solidFill>
              <a:latin typeface="黑体" pitchFamily="49" charset="-122"/>
              <a:ea typeface="黑体" pitchFamily="49" charset="-122"/>
            </a:endParaRPr>
          </a:p>
        </p:txBody>
      </p:sp>
      <p:sp>
        <p:nvSpPr>
          <p:cNvPr id="4" name="矩形 90120"/>
          <p:cNvSpPr/>
          <p:nvPr/>
        </p:nvSpPr>
        <p:spPr>
          <a:xfrm>
            <a:off x="1000100" y="2428868"/>
            <a:ext cx="6215106" cy="984885"/>
          </a:xfrm>
          <a:prstGeom prst="rect">
            <a:avLst/>
          </a:prstGeom>
          <a:noFill/>
          <a:ln w="9525">
            <a:noFill/>
          </a:ln>
        </p:spPr>
        <p:txBody>
          <a:bodyPr wrap="square" lIns="0" tIns="0" rIns="0" bIns="0">
            <a:spAutoFit/>
          </a:bodyPr>
          <a:lstStyle/>
          <a:p>
            <a:r>
              <a:rPr lang="zh-CN" altLang="en-US" sz="3200" b="1" dirty="0">
                <a:solidFill>
                  <a:srgbClr val="C00000"/>
                </a:solidFill>
                <a:latin typeface="黑体" pitchFamily="49" charset="-122"/>
                <a:ea typeface="黑体" pitchFamily="49" charset="-122"/>
              </a:rPr>
              <a:t>原子弹让中国人不再受恐吓</a:t>
            </a:r>
            <a:r>
              <a:rPr lang="zh-CN" altLang="en-US" sz="3200" b="1" dirty="0" smtClean="0">
                <a:solidFill>
                  <a:srgbClr val="C00000"/>
                </a:solidFill>
                <a:latin typeface="黑体" pitchFamily="49" charset="-122"/>
                <a:ea typeface="黑体" pitchFamily="49" charset="-122"/>
              </a:rPr>
              <a:t>！</a:t>
            </a:r>
            <a:endParaRPr lang="en-US" altLang="zh-CN" sz="3200" b="1" dirty="0" smtClean="0">
              <a:solidFill>
                <a:srgbClr val="C00000"/>
              </a:solidFill>
              <a:latin typeface="黑体" pitchFamily="49" charset="-122"/>
              <a:ea typeface="黑体" pitchFamily="49" charset="-122"/>
            </a:endParaRPr>
          </a:p>
          <a:p>
            <a:r>
              <a:rPr lang="zh-CN" altLang="en-US" sz="3200" b="1" dirty="0" smtClean="0">
                <a:solidFill>
                  <a:srgbClr val="C00000"/>
                </a:solidFill>
                <a:latin typeface="黑体" pitchFamily="49" charset="-122"/>
                <a:ea typeface="黑体" pitchFamily="49" charset="-122"/>
              </a:rPr>
              <a:t>袁隆平</a:t>
            </a:r>
            <a:r>
              <a:rPr lang="zh-CN" altLang="en-US" sz="3200" b="1" dirty="0">
                <a:solidFill>
                  <a:srgbClr val="C00000"/>
                </a:solidFill>
                <a:latin typeface="黑体" pitchFamily="49" charset="-122"/>
                <a:ea typeface="黑体" pitchFamily="49" charset="-122"/>
              </a:rPr>
              <a:t>使中国人不再挨饿！</a:t>
            </a:r>
          </a:p>
        </p:txBody>
      </p:sp>
      <p:sp>
        <p:nvSpPr>
          <p:cNvPr id="6" name="矩形 5"/>
          <p:cNvSpPr/>
          <p:nvPr/>
        </p:nvSpPr>
        <p:spPr>
          <a:xfrm>
            <a:off x="642910" y="5143512"/>
            <a:ext cx="7929618" cy="1077218"/>
          </a:xfrm>
          <a:prstGeom prst="rect">
            <a:avLst/>
          </a:prstGeom>
        </p:spPr>
        <p:txBody>
          <a:bodyPr wrap="square">
            <a:spAutoFit/>
          </a:bodyPr>
          <a:lstStyle/>
          <a:p>
            <a:r>
              <a:rPr lang="zh-CN" altLang="en-US" sz="3200" dirty="0" smtClean="0">
                <a:latin typeface="微软雅黑" panose="020B0503020204020204" pitchFamily="34" charset="-122"/>
                <a:ea typeface="微软雅黑" panose="020B0503020204020204" pitchFamily="34" charset="-122"/>
                <a:sym typeface="宋体" panose="02010600030101010101" pitchFamily="2" charset="-122"/>
              </a:rPr>
              <a:t>国际上甚至把杂交稻当作中国继四大发明之后的第五大发明，赞誉为“第二次绿色革命”</a:t>
            </a:r>
            <a:endParaRPr lang="zh-CN" altLang="en-US" sz="3200" dirty="0">
              <a:latin typeface="微软雅黑" panose="020B0503020204020204" pitchFamily="34" charset="-122"/>
              <a:ea typeface="微软雅黑" panose="020B0503020204020204" pitchFamily="34" charset="-122"/>
              <a:sym typeface="宋体" panose="02010600030101010101" pitchFamily="2" charset="-122"/>
            </a:endParaRPr>
          </a:p>
        </p:txBody>
      </p:sp>
      <p:sp>
        <p:nvSpPr>
          <p:cNvPr id="7" name="矩形 567301"/>
          <p:cNvSpPr/>
          <p:nvPr/>
        </p:nvSpPr>
        <p:spPr>
          <a:xfrm>
            <a:off x="1285852" y="3571876"/>
            <a:ext cx="4946867" cy="1477328"/>
          </a:xfrm>
          <a:prstGeom prst="rect">
            <a:avLst/>
          </a:prstGeom>
          <a:noFill/>
          <a:ln w="9525">
            <a:noFill/>
          </a:ln>
        </p:spPr>
        <p:txBody>
          <a:bodyPr wrap="square" lIns="0" tIns="0" rIns="0" bIns="0">
            <a:spAutoFit/>
          </a:bodyPr>
          <a:lstStyle/>
          <a:p>
            <a:r>
              <a:rPr lang="zh-CN" altLang="en-US" sz="3200" b="1" dirty="0">
                <a:latin typeface="宋体" panose="02010600030101010101" pitchFamily="2" charset="-122"/>
              </a:rPr>
              <a:t>吃饭靠“两平”</a:t>
            </a:r>
          </a:p>
          <a:p>
            <a:r>
              <a:rPr lang="zh-CN" altLang="en-US" sz="3200" b="1" dirty="0">
                <a:latin typeface="宋体" panose="02010600030101010101" pitchFamily="2" charset="-122"/>
              </a:rPr>
              <a:t>一靠邓小平（ 责任制 ）  </a:t>
            </a:r>
          </a:p>
          <a:p>
            <a:r>
              <a:rPr lang="zh-CN" altLang="en-US" sz="3200" b="1" dirty="0">
                <a:latin typeface="宋体" panose="02010600030101010101" pitchFamily="2" charset="-122"/>
              </a:rPr>
              <a:t>二靠袁隆平（杂交水稻</a:t>
            </a:r>
            <a:r>
              <a:rPr lang="zh-CN" altLang="en-US" sz="3200" b="1" dirty="0">
                <a:solidFill>
                  <a:srgbClr val="FF0000"/>
                </a:solidFill>
                <a:latin typeface="宋体" panose="02010600030101010101" pitchFamily="2" charset="-122"/>
              </a:rPr>
              <a:t>）</a:t>
            </a:r>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3" name="文本框 95233"/>
          <p:cNvSpPr txBox="1">
            <a:spLocks noChangeArrowheads="1"/>
          </p:cNvSpPr>
          <p:nvPr/>
        </p:nvSpPr>
        <p:spPr bwMode="auto">
          <a:xfrm>
            <a:off x="874714" y="5534027"/>
            <a:ext cx="7369175" cy="492125"/>
          </a:xfrm>
          <a:prstGeom prst="rect">
            <a:avLst/>
          </a:prstGeom>
          <a:noFill/>
          <a:ln w="9525">
            <a:noFill/>
            <a:miter lim="800000"/>
            <a:headEnd/>
            <a:tailEnd/>
          </a:ln>
        </p:spPr>
        <p:txBody>
          <a:bodyPr lIns="0" tIns="0" rIns="0" bIns="0">
            <a:spAutoFit/>
          </a:bodyPr>
          <a:lstStyle/>
          <a:p>
            <a:pPr algn="ctr"/>
            <a:r>
              <a:rPr lang="zh-CN" altLang="en-US" sz="3200" b="1">
                <a:solidFill>
                  <a:srgbClr val="0000FF"/>
                </a:solidFill>
                <a:latin typeface="宋体" pitchFamily="2" charset="-122"/>
              </a:rPr>
              <a:t>袁隆平当选</a:t>
            </a:r>
            <a:r>
              <a:rPr lang="en-US" altLang="zh-CN" sz="3200" b="1">
                <a:solidFill>
                  <a:srgbClr val="0000FF"/>
                </a:solidFill>
                <a:latin typeface="宋体" pitchFamily="2" charset="-122"/>
              </a:rPr>
              <a:t>2004</a:t>
            </a:r>
            <a:r>
              <a:rPr lang="zh-CN" altLang="en-US" sz="3200" b="1">
                <a:solidFill>
                  <a:srgbClr val="0000FF"/>
                </a:solidFill>
                <a:latin typeface="宋体" pitchFamily="2" charset="-122"/>
              </a:rPr>
              <a:t>年十大感动中国人物</a:t>
            </a:r>
          </a:p>
        </p:txBody>
      </p:sp>
      <p:pic>
        <p:nvPicPr>
          <p:cNvPr id="33794" name="图片 95234" descr="y"/>
          <p:cNvPicPr>
            <a:picLocks noChangeAspect="1"/>
          </p:cNvPicPr>
          <p:nvPr/>
        </p:nvPicPr>
        <p:blipFill>
          <a:blip r:embed="rId3" cstate="print"/>
          <a:srcRect/>
          <a:stretch>
            <a:fillRect/>
          </a:stretch>
        </p:blipFill>
        <p:spPr bwMode="auto">
          <a:xfrm>
            <a:off x="1235076" y="781050"/>
            <a:ext cx="6769100" cy="46609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5940152" y="836712"/>
            <a:ext cx="2844964" cy="5285692"/>
          </a:xfrm>
        </p:spPr>
        <p:txBody>
          <a:bodyPr>
            <a:normAutofit fontScale="90000"/>
          </a:bodyPr>
          <a:lstStyle/>
          <a:p>
            <a:r>
              <a:rPr lang="zh-CN" altLang="en-US" b="1" dirty="0">
                <a:solidFill>
                  <a:srgbClr val="0000FF"/>
                </a:solidFill>
                <a:latin typeface="华文中宋" pitchFamily="2" charset="-122"/>
                <a:ea typeface="华文中宋" pitchFamily="2" charset="-122"/>
              </a:rPr>
              <a:t>意义</a:t>
            </a:r>
            <a:r>
              <a:rPr lang="zh-CN" altLang="en-US" b="1" dirty="0" smtClean="0">
                <a:solidFill>
                  <a:srgbClr val="0000FF"/>
                </a:solidFill>
                <a:latin typeface="华文中宋" pitchFamily="2" charset="-122"/>
                <a:ea typeface="华文中宋" pitchFamily="2" charset="-122"/>
              </a:rPr>
              <a:t>：</a:t>
            </a:r>
            <a:r>
              <a:rPr lang="zh-CN" altLang="en-US" b="1" dirty="0" smtClean="0">
                <a:solidFill>
                  <a:srgbClr val="0000FF"/>
                </a:solidFill>
                <a:latin typeface="华文中宋" pitchFamily="2" charset="-122"/>
                <a:ea typeface="华文中宋" pitchFamily="2" charset="-122"/>
                <a:sym typeface="Wingdings" panose="05000000000000000000" charset="0"/>
              </a:rPr>
              <a:t> </a:t>
            </a:r>
            <a:r>
              <a:rPr lang="zh-CN" altLang="en-US" b="1" dirty="0" smtClean="0">
                <a:solidFill>
                  <a:srgbClr val="0000FF"/>
                </a:solidFill>
                <a:latin typeface="华文中宋" pitchFamily="2" charset="-122"/>
                <a:ea typeface="华文中宋" pitchFamily="2" charset="-122"/>
              </a:rPr>
              <a:t>解决吃饭问题，保障国家粮食安全</a:t>
            </a:r>
            <a:r>
              <a:rPr lang="zh-CN" altLang="en-US" b="1" dirty="0" smtClean="0">
                <a:solidFill>
                  <a:srgbClr val="0000FF"/>
                </a:solidFill>
                <a:latin typeface="华文中宋" pitchFamily="2" charset="-122"/>
                <a:ea typeface="华文中宋" pitchFamily="2" charset="-122"/>
                <a:sym typeface="Wingdings" panose="05000000000000000000" charset="0"/>
              </a:rPr>
              <a:t></a:t>
            </a:r>
            <a:r>
              <a:rPr lang="zh-CN" altLang="en-US" b="1" dirty="0">
                <a:solidFill>
                  <a:srgbClr val="0000FF"/>
                </a:solidFill>
                <a:latin typeface="华文中宋" pitchFamily="2" charset="-122"/>
                <a:ea typeface="华文中宋" pitchFamily="2" charset="-122"/>
              </a:rPr>
              <a:t>解决世界行饥饿问题</a:t>
            </a:r>
          </a:p>
        </p:txBody>
      </p:sp>
      <p:pic>
        <p:nvPicPr>
          <p:cNvPr id="4" name="内容占位符 3"/>
          <p:cNvPicPr>
            <a:picLocks noGrp="1" noChangeAspect="1"/>
          </p:cNvPicPr>
          <p:nvPr>
            <p:ph idx="1"/>
          </p:nvPr>
        </p:nvPicPr>
        <p:blipFill>
          <a:blip r:embed="rId2" cstate="print"/>
          <a:stretch>
            <a:fillRect/>
          </a:stretch>
        </p:blipFill>
        <p:spPr>
          <a:xfrm rot="16200000">
            <a:off x="-533479" y="533480"/>
            <a:ext cx="6837680" cy="5770721"/>
          </a:xfrm>
          <a:prstGeom prst="rect">
            <a:avLst/>
          </a:prstGeom>
        </p:spPr>
      </p:pic>
      <p:sp>
        <p:nvSpPr>
          <p:cNvPr id="5" name="矩形 4"/>
          <p:cNvSpPr/>
          <p:nvPr/>
        </p:nvSpPr>
        <p:spPr>
          <a:xfrm>
            <a:off x="3455432" y="5668328"/>
            <a:ext cx="1075373" cy="434975"/>
          </a:xfrm>
          <a:prstGeom prst="rect">
            <a:avLst/>
          </a:prstGeom>
          <a:noFill/>
          <a:ln w="57150">
            <a:solidFill>
              <a:srgbClr val="FF3300"/>
            </a:solid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ox(in)">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622596" descr="587426db9c989"/>
          <p:cNvPicPr>
            <a:picLocks noChangeAspect="1"/>
          </p:cNvPicPr>
          <p:nvPr/>
        </p:nvPicPr>
        <p:blipFill>
          <a:blip r:embed="rId2" cstate="print"/>
          <a:srcRect/>
          <a:stretch>
            <a:fillRect/>
          </a:stretch>
        </p:blipFill>
        <p:spPr bwMode="auto">
          <a:xfrm>
            <a:off x="1187624" y="332656"/>
            <a:ext cx="7341569" cy="4728775"/>
          </a:xfrm>
          <a:prstGeom prst="rect">
            <a:avLst/>
          </a:prstGeom>
          <a:noFill/>
          <a:ln w="9525">
            <a:noFill/>
            <a:miter lim="800000"/>
            <a:headEnd/>
            <a:tailEnd/>
          </a:ln>
        </p:spPr>
      </p:pic>
      <p:sp>
        <p:nvSpPr>
          <p:cNvPr id="3" name="矩形 2"/>
          <p:cNvSpPr/>
          <p:nvPr/>
        </p:nvSpPr>
        <p:spPr>
          <a:xfrm>
            <a:off x="1187624" y="5013176"/>
            <a:ext cx="7200800" cy="1462323"/>
          </a:xfrm>
          <a:prstGeom prst="rect">
            <a:avLst/>
          </a:prstGeom>
        </p:spPr>
        <p:txBody>
          <a:bodyPr wrap="square">
            <a:spAutoFit/>
          </a:bodyPr>
          <a:lstStyle/>
          <a:p>
            <a:pPr algn="ctr">
              <a:lnSpc>
                <a:spcPct val="130000"/>
              </a:lnSpc>
            </a:pPr>
            <a:r>
              <a:rPr lang="en-US" altLang="zh-CN" sz="3600" b="1" dirty="0" smtClean="0">
                <a:solidFill>
                  <a:srgbClr val="0000FF"/>
                </a:solidFill>
                <a:latin typeface="华文中宋" pitchFamily="2" charset="-122"/>
                <a:ea typeface="华文中宋" pitchFamily="2" charset="-122"/>
              </a:rPr>
              <a:t>2017</a:t>
            </a:r>
            <a:r>
              <a:rPr lang="zh-CN" altLang="en-US" sz="3600" b="1" dirty="0" smtClean="0">
                <a:solidFill>
                  <a:srgbClr val="0000FF"/>
                </a:solidFill>
                <a:latin typeface="华文中宋" pitchFamily="2" charset="-122"/>
                <a:ea typeface="华文中宋" pitchFamily="2" charset="-122"/>
              </a:rPr>
              <a:t>年</a:t>
            </a:r>
            <a:r>
              <a:rPr lang="en-US" altLang="zh-CN" sz="3600" b="1" dirty="0" smtClean="0">
                <a:solidFill>
                  <a:srgbClr val="0000FF"/>
                </a:solidFill>
                <a:latin typeface="华文中宋" pitchFamily="2" charset="-122"/>
                <a:ea typeface="华文中宋" pitchFamily="2" charset="-122"/>
              </a:rPr>
              <a:t>1</a:t>
            </a:r>
            <a:r>
              <a:rPr lang="zh-CN" altLang="en-US" sz="3600" b="1" dirty="0" smtClean="0">
                <a:solidFill>
                  <a:srgbClr val="0000FF"/>
                </a:solidFill>
                <a:latin typeface="华文中宋" pitchFamily="2" charset="-122"/>
                <a:ea typeface="华文中宋" pitchFamily="2" charset="-122"/>
              </a:rPr>
              <a:t>月</a:t>
            </a:r>
            <a:r>
              <a:rPr lang="en-US" altLang="zh-CN" sz="3600" b="1" dirty="0" smtClean="0">
                <a:solidFill>
                  <a:srgbClr val="0000FF"/>
                </a:solidFill>
                <a:latin typeface="华文中宋" pitchFamily="2" charset="-122"/>
                <a:ea typeface="华文中宋" pitchFamily="2" charset="-122"/>
              </a:rPr>
              <a:t>9</a:t>
            </a:r>
            <a:r>
              <a:rPr lang="zh-CN" altLang="en-US" sz="3600" b="1" dirty="0" smtClean="0">
                <a:solidFill>
                  <a:srgbClr val="0000FF"/>
                </a:solidFill>
                <a:latin typeface="华文中宋" pitchFamily="2" charset="-122"/>
                <a:ea typeface="华文中宋" pitchFamily="2" charset="-122"/>
              </a:rPr>
              <a:t>日习近平与国家最高科学技术奖获得者</a:t>
            </a:r>
            <a:r>
              <a:rPr lang="zh-CN" altLang="en-US" sz="3600" b="1" dirty="0" smtClean="0">
                <a:solidFill>
                  <a:srgbClr val="FF0000"/>
                </a:solidFill>
                <a:latin typeface="华文中宋" pitchFamily="2" charset="-122"/>
                <a:ea typeface="华文中宋" pitchFamily="2" charset="-122"/>
              </a:rPr>
              <a:t>屠呦呦</a:t>
            </a:r>
            <a:r>
              <a:rPr lang="zh-CN" altLang="en-US" sz="3600" b="1" dirty="0" smtClean="0">
                <a:solidFill>
                  <a:srgbClr val="0000FF"/>
                </a:solidFill>
                <a:latin typeface="华文中宋" pitchFamily="2" charset="-122"/>
                <a:ea typeface="华文中宋" pitchFamily="2" charset="-122"/>
              </a:rPr>
              <a:t>（左）</a:t>
            </a:r>
            <a:endParaRPr lang="zh-CN" altLang="en-US" sz="3600" b="1" dirty="0">
              <a:solidFill>
                <a:srgbClr val="0000FF"/>
              </a:solidFill>
              <a:latin typeface="华文中宋" pitchFamily="2" charset="-122"/>
              <a:ea typeface="华文中宋" pitchFamily="2" charset="-122"/>
            </a:endParaRPr>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8" name="文本框 3"/>
          <p:cNvSpPr txBox="1"/>
          <p:nvPr/>
        </p:nvSpPr>
        <p:spPr>
          <a:xfrm>
            <a:off x="3678238" y="363915"/>
            <a:ext cx="5465762" cy="6494085"/>
          </a:xfrm>
          <a:prstGeom prst="rect">
            <a:avLst/>
          </a:prstGeom>
          <a:noFill/>
          <a:ln w="9525">
            <a:noFill/>
          </a:ln>
        </p:spPr>
        <p:txBody>
          <a:bodyPr wrap="square" anchor="t">
            <a:spAutoFit/>
          </a:bodyPr>
          <a:lstStyle/>
          <a:p>
            <a:pPr indent="720725"/>
            <a:r>
              <a:rPr sz="3200" b="1" dirty="0">
                <a:solidFill>
                  <a:srgbClr val="FF3300"/>
                </a:solidFill>
                <a:latin typeface="楷体" panose="02010609060101010101" charset="-122"/>
                <a:ea typeface="楷体" panose="02010609060101010101" charset="-122"/>
              </a:rPr>
              <a:t>2015年</a:t>
            </a:r>
            <a:r>
              <a:rPr sz="3200" b="1" dirty="0">
                <a:latin typeface="楷体" panose="02010609060101010101" charset="-122"/>
                <a:ea typeface="楷体" panose="02010609060101010101" charset="-122"/>
              </a:rPr>
              <a:t>10月5日瑞典卡罗琳医学院在斯德哥尔摩宣布，中国女科学家屠呦呦</a:t>
            </a:r>
            <a:r>
              <a:rPr lang="zh-CN" sz="3200" b="1" dirty="0">
                <a:latin typeface="楷体" panose="02010609060101010101" charset="-122"/>
                <a:ea typeface="楷体" panose="02010609060101010101" charset="-122"/>
              </a:rPr>
              <a:t>获得</a:t>
            </a:r>
            <a:r>
              <a:rPr sz="3200" b="1" dirty="0">
                <a:solidFill>
                  <a:srgbClr val="FF3300"/>
                </a:solidFill>
                <a:latin typeface="楷体" panose="02010609060101010101" charset="-122"/>
                <a:ea typeface="楷体" panose="02010609060101010101" charset="-122"/>
              </a:rPr>
              <a:t>2015年诺贝尔生理学或医学奖</a:t>
            </a:r>
            <a:r>
              <a:rPr lang="zh-CN" sz="3200" b="1" dirty="0">
                <a:latin typeface="楷体" panose="02010609060101010101" charset="-122"/>
                <a:ea typeface="楷体" panose="02010609060101010101" charset="-122"/>
              </a:rPr>
              <a:t>，</a:t>
            </a:r>
            <a:r>
              <a:rPr sz="3200" b="1" dirty="0">
                <a:latin typeface="楷体" panose="02010609060101010101" charset="-122"/>
                <a:ea typeface="楷体" panose="02010609060101010101" charset="-122"/>
              </a:rPr>
              <a:t>以表彰他们在</a:t>
            </a:r>
            <a:r>
              <a:rPr sz="3200" b="1" dirty="0">
                <a:solidFill>
                  <a:srgbClr val="FF0000"/>
                </a:solidFill>
                <a:latin typeface="楷体" panose="02010609060101010101" charset="-122"/>
                <a:ea typeface="楷体" panose="02010609060101010101" charset="-122"/>
              </a:rPr>
              <a:t>疟疾治疗</a:t>
            </a:r>
            <a:r>
              <a:rPr sz="3200" b="1" dirty="0">
                <a:latin typeface="楷体" panose="02010609060101010101" charset="-122"/>
                <a:ea typeface="楷体" panose="02010609060101010101" charset="-122"/>
              </a:rPr>
              <a:t>研究中取得的成就。屠呦呦由此成为迄今为止第一位 获得诺贝尔科学奖项的本土中国科学家</a:t>
            </a:r>
            <a:r>
              <a:rPr lang="zh-CN" sz="3200" b="1" dirty="0">
                <a:latin typeface="楷体" panose="02010609060101010101" charset="-122"/>
                <a:ea typeface="楷体" panose="02010609060101010101" charset="-122"/>
              </a:rPr>
              <a:t>、</a:t>
            </a:r>
            <a:r>
              <a:rPr sz="3200" b="1" dirty="0">
                <a:latin typeface="楷体" panose="02010609060101010101" charset="-122"/>
                <a:ea typeface="楷体" panose="02010609060101010101" charset="-122"/>
              </a:rPr>
              <a:t>第一位获得诺贝尔生理医学奖的华人科学家 ，由此</a:t>
            </a:r>
            <a:r>
              <a:rPr sz="3200" b="1" dirty="0">
                <a:solidFill>
                  <a:srgbClr val="FF3300"/>
                </a:solidFill>
                <a:latin typeface="楷体" panose="02010609060101010101" charset="-122"/>
                <a:ea typeface="楷体" panose="02010609060101010101" charset="-122"/>
              </a:rPr>
              <a:t>实现了中国人在自然科学领域诺贝尔奖零的突破</a:t>
            </a:r>
            <a:r>
              <a:rPr sz="3200" b="1" dirty="0">
                <a:latin typeface="楷体" panose="02010609060101010101" charset="-122"/>
                <a:ea typeface="楷体" panose="02010609060101010101" charset="-122"/>
              </a:rPr>
              <a:t>。</a:t>
            </a:r>
          </a:p>
        </p:txBody>
      </p:sp>
      <p:pic>
        <p:nvPicPr>
          <p:cNvPr id="3" name="图片 2"/>
          <p:cNvPicPr>
            <a:picLocks noChangeAspect="1"/>
          </p:cNvPicPr>
          <p:nvPr/>
        </p:nvPicPr>
        <p:blipFill>
          <a:blip r:embed="rId2" cstate="print"/>
          <a:stretch>
            <a:fillRect/>
          </a:stretch>
        </p:blipFill>
        <p:spPr>
          <a:xfrm>
            <a:off x="0" y="631826"/>
            <a:ext cx="3707904" cy="5417185"/>
          </a:xfrm>
          <a:prstGeom prst="rect">
            <a:avLst/>
          </a:prstGeom>
        </p:spPr>
      </p:pic>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6322"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 name="标题 3"/>
          <p:cNvSpPr>
            <a:spLocks noGrp="1"/>
          </p:cNvSpPr>
          <p:nvPr>
            <p:ph type="ctrTitle"/>
          </p:nvPr>
        </p:nvSpPr>
        <p:spPr>
          <a:xfrm>
            <a:off x="683568" y="548680"/>
            <a:ext cx="7886700" cy="2387600"/>
          </a:xfrm>
        </p:spPr>
        <p:txBody>
          <a:bodyPr/>
          <a:lstStyle/>
          <a:p>
            <a:r>
              <a:rPr lang="zh-CN" altLang="en-US" b="1" dirty="0">
                <a:solidFill>
                  <a:srgbClr val="FF0000"/>
                </a:solidFill>
                <a:latin typeface="华文中宋" pitchFamily="2" charset="-122"/>
                <a:ea typeface="华文中宋" pitchFamily="2" charset="-122"/>
              </a:rPr>
              <a:t>第六单元 科技文化与社会生活</a:t>
            </a:r>
          </a:p>
        </p:txBody>
      </p:sp>
      <p:sp>
        <p:nvSpPr>
          <p:cNvPr id="4" name="副标题 4"/>
          <p:cNvSpPr>
            <a:spLocks noGrp="1"/>
          </p:cNvSpPr>
          <p:nvPr>
            <p:ph type="subTitle" idx="1"/>
          </p:nvPr>
        </p:nvSpPr>
        <p:spPr>
          <a:xfrm>
            <a:off x="755576" y="2924944"/>
            <a:ext cx="7886700" cy="1655445"/>
          </a:xfrm>
        </p:spPr>
        <p:txBody>
          <a:bodyPr/>
          <a:lstStyle/>
          <a:p>
            <a:r>
              <a:rPr lang="zh-CN" altLang="en-US" sz="5400" b="1" dirty="0">
                <a:solidFill>
                  <a:srgbClr val="0000FF"/>
                </a:solidFill>
                <a:latin typeface="华文中宋" pitchFamily="2" charset="-122"/>
                <a:ea typeface="华文中宋" pitchFamily="2" charset="-122"/>
              </a:rPr>
              <a:t>第</a:t>
            </a:r>
            <a:r>
              <a:rPr lang="en-US" altLang="zh-CN" sz="5400" b="1" dirty="0">
                <a:solidFill>
                  <a:srgbClr val="0000FF"/>
                </a:solidFill>
                <a:latin typeface="华文中宋" pitchFamily="2" charset="-122"/>
                <a:ea typeface="华文中宋" pitchFamily="2" charset="-122"/>
              </a:rPr>
              <a:t>18</a:t>
            </a:r>
            <a:r>
              <a:rPr lang="zh-CN" altLang="en-US" sz="5400" b="1" dirty="0">
                <a:solidFill>
                  <a:srgbClr val="0000FF"/>
                </a:solidFill>
                <a:latin typeface="华文中宋" pitchFamily="2" charset="-122"/>
                <a:ea typeface="华文中宋" pitchFamily="2" charset="-122"/>
              </a:rPr>
              <a:t>课 科技文化成就</a:t>
            </a:r>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0" y="0"/>
            <a:ext cx="2502608" cy="1015663"/>
          </a:xfrm>
          <a:prstGeom prst="rect">
            <a:avLst/>
          </a:prstGeom>
        </p:spPr>
        <p:txBody>
          <a:bodyPr wrap="none">
            <a:spAutoFit/>
          </a:bodyPr>
          <a:lstStyle/>
          <a:p>
            <a:r>
              <a:rPr lang="zh-CN" altLang="en-US" sz="6000" b="1" dirty="0" smtClean="0">
                <a:solidFill>
                  <a:srgbClr val="FF0000"/>
                </a:solidFill>
                <a:latin typeface="黑体" pitchFamily="49" charset="-122"/>
                <a:ea typeface="黑体" pitchFamily="49" charset="-122"/>
                <a:cs typeface="+mj-cs"/>
              </a:rPr>
              <a:t>青蒿素</a:t>
            </a:r>
            <a:endParaRPr lang="zh-CN" altLang="en-US" sz="6000" b="1" dirty="0">
              <a:solidFill>
                <a:srgbClr val="FF0000"/>
              </a:solidFill>
              <a:latin typeface="黑体" pitchFamily="49" charset="-122"/>
              <a:ea typeface="黑体" pitchFamily="49" charset="-122"/>
            </a:endParaRPr>
          </a:p>
        </p:txBody>
      </p:sp>
      <p:sp>
        <p:nvSpPr>
          <p:cNvPr id="3" name="文本框 2"/>
          <p:cNvSpPr txBox="1">
            <a:spLocks noChangeArrowheads="1"/>
          </p:cNvSpPr>
          <p:nvPr/>
        </p:nvSpPr>
        <p:spPr bwMode="auto">
          <a:xfrm>
            <a:off x="4572000" y="620688"/>
            <a:ext cx="4114904" cy="2554545"/>
          </a:xfrm>
          <a:prstGeom prst="rect">
            <a:avLst/>
          </a:prstGeom>
          <a:noFill/>
          <a:ln w="9525">
            <a:noFill/>
            <a:miter lim="800000"/>
            <a:headEnd/>
            <a:tailEnd/>
          </a:ln>
        </p:spPr>
        <p:txBody>
          <a:bodyPr wrap="square">
            <a:spAutoFit/>
          </a:bodyPr>
          <a:lstStyle/>
          <a:p>
            <a:r>
              <a:rPr lang="zh-CN" altLang="en-US" sz="3200" b="1" dirty="0" smtClean="0">
                <a:latin typeface="华文中宋" pitchFamily="2" charset="-122"/>
                <a:ea typeface="华文中宋" pitchFamily="2" charset="-122"/>
              </a:rPr>
              <a:t>屠</a:t>
            </a:r>
            <a:r>
              <a:rPr lang="zh-CN" altLang="en-US" sz="3200" b="1" dirty="0">
                <a:latin typeface="华文中宋" pitchFamily="2" charset="-122"/>
                <a:ea typeface="华文中宋" pitchFamily="2" charset="-122"/>
              </a:rPr>
              <a:t>呦呦在20世纪70年代初发现了能够有效抵 抗疟疾的青蒿素，开创了治疗疟疾的新方法</a:t>
            </a:r>
          </a:p>
        </p:txBody>
      </p:sp>
      <p:pic>
        <p:nvPicPr>
          <p:cNvPr id="5" name="图片 4"/>
          <p:cNvPicPr>
            <a:picLocks noChangeAspect="1"/>
          </p:cNvPicPr>
          <p:nvPr/>
        </p:nvPicPr>
        <p:blipFill>
          <a:blip r:embed="rId2" cstate="print"/>
          <a:stretch>
            <a:fillRect/>
          </a:stretch>
        </p:blipFill>
        <p:spPr>
          <a:xfrm>
            <a:off x="395536" y="1556792"/>
            <a:ext cx="4081778" cy="3653167"/>
          </a:xfrm>
          <a:prstGeom prst="rect">
            <a:avLst/>
          </a:prstGeom>
        </p:spPr>
      </p:pic>
      <p:sp>
        <p:nvSpPr>
          <p:cNvPr id="6" name="矩形 91139"/>
          <p:cNvSpPr>
            <a:spLocks noChangeArrowheads="1"/>
          </p:cNvSpPr>
          <p:nvPr/>
        </p:nvSpPr>
        <p:spPr bwMode="auto">
          <a:xfrm>
            <a:off x="611560" y="5301208"/>
            <a:ext cx="3600400" cy="560153"/>
          </a:xfrm>
          <a:prstGeom prst="rect">
            <a:avLst/>
          </a:prstGeom>
          <a:noFill/>
          <a:ln w="9525">
            <a:noFill/>
            <a:miter lim="800000"/>
            <a:headEnd/>
            <a:tailEnd/>
          </a:ln>
        </p:spPr>
        <p:txBody>
          <a:bodyPr wrap="square" lIns="0" tIns="0" rIns="0" bIns="0" anchorCtr="1">
            <a:spAutoFit/>
          </a:bodyPr>
          <a:lstStyle/>
          <a:p>
            <a:pPr>
              <a:lnSpc>
                <a:spcPct val="130000"/>
              </a:lnSpc>
            </a:pPr>
            <a:r>
              <a:rPr lang="zh-CN" altLang="en-US" sz="2800" b="1" dirty="0" smtClean="0">
                <a:solidFill>
                  <a:srgbClr val="C00000"/>
                </a:solidFill>
                <a:latin typeface="宋体" pitchFamily="2" charset="-122"/>
                <a:ea typeface="宋体" pitchFamily="2" charset="-122"/>
              </a:rPr>
              <a:t>屠</a:t>
            </a:r>
            <a:r>
              <a:rPr lang="zh-CN" altLang="en-US" sz="2800" b="1" dirty="0">
                <a:solidFill>
                  <a:srgbClr val="C00000"/>
                </a:solidFill>
                <a:latin typeface="宋体" pitchFamily="2" charset="-122"/>
                <a:ea typeface="宋体" pitchFamily="2" charset="-122"/>
              </a:rPr>
              <a:t>呦呦在实验室工作</a:t>
            </a:r>
          </a:p>
        </p:txBody>
      </p:sp>
      <p:sp>
        <p:nvSpPr>
          <p:cNvPr id="7" name="文本框 3"/>
          <p:cNvSpPr txBox="1">
            <a:spLocks noChangeArrowheads="1"/>
          </p:cNvSpPr>
          <p:nvPr/>
        </p:nvSpPr>
        <p:spPr bwMode="auto">
          <a:xfrm>
            <a:off x="4716016" y="3995678"/>
            <a:ext cx="4114334" cy="2554545"/>
          </a:xfrm>
          <a:prstGeom prst="rect">
            <a:avLst/>
          </a:prstGeom>
          <a:noFill/>
          <a:ln w="9525">
            <a:noFill/>
            <a:miter lim="800000"/>
            <a:headEnd/>
            <a:tailEnd/>
          </a:ln>
        </p:spPr>
        <p:txBody>
          <a:bodyPr wrap="square">
            <a:spAutoFit/>
          </a:bodyPr>
          <a:lstStyle/>
          <a:p>
            <a:r>
              <a:rPr lang="zh-CN" altLang="en-US" sz="3200" b="1" dirty="0" smtClean="0">
                <a:solidFill>
                  <a:srgbClr val="FF0000"/>
                </a:solidFill>
                <a:latin typeface="华文中宋" pitchFamily="2" charset="-122"/>
                <a:ea typeface="华文中宋" pitchFamily="2" charset="-122"/>
              </a:rPr>
              <a:t>青蒿</a:t>
            </a:r>
            <a:r>
              <a:rPr lang="zh-CN" altLang="en-US" sz="3200" b="1" dirty="0">
                <a:solidFill>
                  <a:srgbClr val="FF0000"/>
                </a:solidFill>
                <a:latin typeface="华文中宋" pitchFamily="2" charset="-122"/>
                <a:ea typeface="华文中宋" pitchFamily="2" charset="-122"/>
              </a:rPr>
              <a:t>素类药物对疟疾的治愈率很高，得到世界卫生组织的认可和大力推广，使全球数亿人受益。</a:t>
            </a:r>
          </a:p>
        </p:txBody>
      </p:sp>
      <p:sp>
        <p:nvSpPr>
          <p:cNvPr id="8" name="矩形 7"/>
          <p:cNvSpPr/>
          <p:nvPr/>
        </p:nvSpPr>
        <p:spPr>
          <a:xfrm>
            <a:off x="4788024" y="3212976"/>
            <a:ext cx="2603832" cy="646331"/>
          </a:xfrm>
          <a:prstGeom prst="rect">
            <a:avLst/>
          </a:prstGeom>
        </p:spPr>
        <p:txBody>
          <a:bodyPr wrap="square">
            <a:spAutoFit/>
          </a:bodyPr>
          <a:lstStyle/>
          <a:p>
            <a:r>
              <a:rPr lang="zh-CN" altLang="en-US" sz="3600" b="1" dirty="0" smtClean="0">
                <a:solidFill>
                  <a:srgbClr val="FF0000"/>
                </a:solidFill>
                <a:latin typeface="华文中宋" pitchFamily="2" charset="-122"/>
                <a:ea typeface="华文中宋" pitchFamily="2" charset="-122"/>
              </a:rPr>
              <a:t>医学价值：</a:t>
            </a:r>
            <a:endParaRPr lang="zh-CN" altLang="en-US" sz="3600" dirty="0">
              <a:solidFill>
                <a:srgbClr val="FF0000"/>
              </a:solidFill>
              <a:latin typeface="华文中宋" pitchFamily="2" charset="-122"/>
              <a:ea typeface="华文中宋" pitchFamily="2" charset="-122"/>
            </a:endParaRPr>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8" presetClass="entr" presetSubtype="16"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diamond(in)">
                                      <p:cBhvr>
                                        <p:cTn id="25"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6151"/>
          <p:cNvSpPr txBox="1">
            <a:spLocks noChangeArrowheads="1"/>
          </p:cNvSpPr>
          <p:nvPr/>
        </p:nvSpPr>
        <p:spPr bwMode="auto">
          <a:xfrm>
            <a:off x="0" y="142852"/>
            <a:ext cx="3427541" cy="646331"/>
          </a:xfrm>
          <a:prstGeom prst="rect">
            <a:avLst/>
          </a:prstGeom>
          <a:noFill/>
          <a:ln w="9525">
            <a:noFill/>
            <a:miter lim="800000"/>
            <a:headEnd/>
            <a:tailEnd/>
          </a:ln>
        </p:spPr>
        <p:txBody>
          <a:bodyPr wrap="none">
            <a:spAutoFit/>
          </a:bodyPr>
          <a:lstStyle/>
          <a:p>
            <a:r>
              <a:rPr lang="zh-CN" altLang="en-US" sz="3600" b="1" dirty="0" smtClean="0">
                <a:latin typeface="华文中宋" pitchFamily="2" charset="-122"/>
                <a:ea typeface="华文中宋" pitchFamily="2" charset="-122"/>
                <a:sym typeface="宋体" pitchFamily="2" charset="-122"/>
              </a:rPr>
              <a:t>文化</a:t>
            </a:r>
            <a:r>
              <a:rPr lang="zh-CN" altLang="en-US" sz="3600" b="1" dirty="0">
                <a:latin typeface="华文中宋" pitchFamily="2" charset="-122"/>
                <a:ea typeface="华文中宋" pitchFamily="2" charset="-122"/>
                <a:sym typeface="宋体" pitchFamily="2" charset="-122"/>
              </a:rPr>
              <a:t>事业的发展</a:t>
            </a:r>
          </a:p>
        </p:txBody>
      </p:sp>
      <p:sp>
        <p:nvSpPr>
          <p:cNvPr id="3" name="文本框 6"/>
          <p:cNvSpPr txBox="1">
            <a:spLocks noChangeArrowheads="1"/>
          </p:cNvSpPr>
          <p:nvPr/>
        </p:nvSpPr>
        <p:spPr bwMode="auto">
          <a:xfrm>
            <a:off x="323528" y="908720"/>
            <a:ext cx="2940050" cy="646331"/>
          </a:xfrm>
          <a:prstGeom prst="rect">
            <a:avLst/>
          </a:prstGeom>
          <a:noFill/>
          <a:ln w="9525">
            <a:noFill/>
            <a:miter lim="800000"/>
            <a:headEnd/>
            <a:tailEnd/>
          </a:ln>
        </p:spPr>
        <p:txBody>
          <a:bodyPr>
            <a:spAutoFit/>
          </a:bodyPr>
          <a:lstStyle/>
          <a:p>
            <a:r>
              <a:rPr lang="en-US" altLang="zh-CN" sz="3600" b="1" dirty="0" smtClean="0">
                <a:solidFill>
                  <a:srgbClr val="FF0000"/>
                </a:solidFill>
                <a:latin typeface="华文中宋" pitchFamily="2" charset="-122"/>
                <a:ea typeface="华文中宋" pitchFamily="2" charset="-122"/>
              </a:rPr>
              <a:t>“</a:t>
            </a:r>
            <a:r>
              <a:rPr lang="zh-CN" altLang="en-US" sz="3600" b="1" dirty="0">
                <a:solidFill>
                  <a:srgbClr val="FF0000"/>
                </a:solidFill>
                <a:latin typeface="华文中宋" pitchFamily="2" charset="-122"/>
                <a:ea typeface="华文中宋" pitchFamily="2" charset="-122"/>
              </a:rPr>
              <a:t>双百</a:t>
            </a:r>
            <a:r>
              <a:rPr lang="en-US" altLang="zh-CN" sz="3600" b="1" dirty="0">
                <a:solidFill>
                  <a:srgbClr val="FF0000"/>
                </a:solidFill>
                <a:latin typeface="华文中宋" pitchFamily="2" charset="-122"/>
                <a:ea typeface="华文中宋" pitchFamily="2" charset="-122"/>
              </a:rPr>
              <a:t>”</a:t>
            </a:r>
            <a:r>
              <a:rPr lang="zh-CN" altLang="en-US" sz="3600" b="1" dirty="0">
                <a:solidFill>
                  <a:srgbClr val="FF0000"/>
                </a:solidFill>
                <a:latin typeface="华文中宋" pitchFamily="2" charset="-122"/>
                <a:ea typeface="华文中宋" pitchFamily="2" charset="-122"/>
              </a:rPr>
              <a:t>方针</a:t>
            </a:r>
          </a:p>
        </p:txBody>
      </p:sp>
      <p:sp>
        <p:nvSpPr>
          <p:cNvPr id="4" name="文本框 7"/>
          <p:cNvSpPr txBox="1">
            <a:spLocks noChangeArrowheads="1"/>
          </p:cNvSpPr>
          <p:nvPr/>
        </p:nvSpPr>
        <p:spPr bwMode="auto">
          <a:xfrm>
            <a:off x="428596" y="1857364"/>
            <a:ext cx="3903663" cy="523875"/>
          </a:xfrm>
          <a:prstGeom prst="rect">
            <a:avLst/>
          </a:prstGeom>
          <a:noFill/>
          <a:ln w="9525">
            <a:noFill/>
            <a:miter lim="800000"/>
            <a:headEnd/>
            <a:tailEnd/>
          </a:ln>
        </p:spPr>
        <p:txBody>
          <a:bodyPr>
            <a:spAutoFit/>
          </a:bodyPr>
          <a:lstStyle/>
          <a:p>
            <a:r>
              <a:rPr lang="en-US" altLang="zh-CN" sz="2800" b="1" dirty="0">
                <a:latin typeface="黑体" pitchFamily="49" charset="-122"/>
                <a:ea typeface="黑体" pitchFamily="49" charset="-122"/>
              </a:rPr>
              <a:t>1956</a:t>
            </a:r>
            <a:r>
              <a:rPr lang="zh-CN" altLang="en-US" sz="2800" b="1" dirty="0">
                <a:latin typeface="黑体" pitchFamily="49" charset="-122"/>
                <a:ea typeface="黑体" pitchFamily="49" charset="-122"/>
              </a:rPr>
              <a:t>年，毛泽东提出</a:t>
            </a:r>
          </a:p>
        </p:txBody>
      </p:sp>
      <p:sp>
        <p:nvSpPr>
          <p:cNvPr id="5" name="右箭头 4"/>
          <p:cNvSpPr>
            <a:spLocks noChangeArrowheads="1"/>
          </p:cNvSpPr>
          <p:nvPr/>
        </p:nvSpPr>
        <p:spPr bwMode="auto">
          <a:xfrm>
            <a:off x="4143372" y="2000240"/>
            <a:ext cx="669925" cy="319087"/>
          </a:xfrm>
          <a:prstGeom prst="rightArrow">
            <a:avLst>
              <a:gd name="adj1" fmla="val 50000"/>
              <a:gd name="adj2" fmla="val 49999"/>
            </a:avLst>
          </a:prstGeom>
          <a:solidFill>
            <a:schemeClr val="accent1"/>
          </a:solidFill>
          <a:ln w="9525">
            <a:solidFill>
              <a:schemeClr val="tx1"/>
            </a:solidFill>
            <a:round/>
            <a:headEnd/>
            <a:tailEnd/>
          </a:ln>
        </p:spPr>
        <p:txBody>
          <a:bodyPr/>
          <a:lstStyle/>
          <a:p>
            <a:endParaRPr lang="zh-CN" altLang="en-US"/>
          </a:p>
        </p:txBody>
      </p:sp>
      <p:sp>
        <p:nvSpPr>
          <p:cNvPr id="6" name="文本框 13"/>
          <p:cNvSpPr txBox="1">
            <a:spLocks noChangeArrowheads="1"/>
          </p:cNvSpPr>
          <p:nvPr/>
        </p:nvSpPr>
        <p:spPr bwMode="auto">
          <a:xfrm>
            <a:off x="4857752" y="4357694"/>
            <a:ext cx="3941763" cy="954107"/>
          </a:xfrm>
          <a:prstGeom prst="rect">
            <a:avLst/>
          </a:prstGeom>
          <a:noFill/>
          <a:ln w="9525">
            <a:noFill/>
            <a:miter lim="800000"/>
            <a:headEnd/>
            <a:tailEnd/>
          </a:ln>
        </p:spPr>
        <p:txBody>
          <a:bodyPr>
            <a:spAutoFit/>
          </a:bodyPr>
          <a:lstStyle/>
          <a:p>
            <a:r>
              <a:rPr lang="en-US" altLang="zh-CN" sz="2800" b="1" dirty="0" smtClean="0">
                <a:solidFill>
                  <a:srgbClr val="FF0000"/>
                </a:solidFill>
                <a:latin typeface="华文中宋" pitchFamily="2" charset="-122"/>
                <a:ea typeface="华文中宋" pitchFamily="2" charset="-122"/>
              </a:rPr>
              <a:t>“</a:t>
            </a:r>
            <a:r>
              <a:rPr lang="zh-CN" altLang="en-US" sz="2800" b="1" dirty="0" smtClean="0">
                <a:solidFill>
                  <a:srgbClr val="FF0000"/>
                </a:solidFill>
                <a:latin typeface="华文中宋" pitchFamily="2" charset="-122"/>
                <a:ea typeface="华文中宋" pitchFamily="2" charset="-122"/>
              </a:rPr>
              <a:t>双百</a:t>
            </a:r>
            <a:r>
              <a:rPr lang="en-US" altLang="zh-CN" sz="2800" b="1" dirty="0" smtClean="0">
                <a:solidFill>
                  <a:srgbClr val="FF0000"/>
                </a:solidFill>
                <a:latin typeface="华文中宋" pitchFamily="2" charset="-122"/>
                <a:ea typeface="华文中宋" pitchFamily="2" charset="-122"/>
              </a:rPr>
              <a:t>”</a:t>
            </a:r>
            <a:r>
              <a:rPr lang="zh-CN" altLang="en-US" sz="2800" b="1" dirty="0" smtClean="0">
                <a:solidFill>
                  <a:srgbClr val="FF0000"/>
                </a:solidFill>
                <a:latin typeface="华文中宋" pitchFamily="2" charset="-122"/>
                <a:ea typeface="华文中宋" pitchFamily="2" charset="-122"/>
              </a:rPr>
              <a:t>方针提出后，</a:t>
            </a:r>
          </a:p>
          <a:p>
            <a:r>
              <a:rPr lang="zh-CN" altLang="en-US" sz="2800" b="1" dirty="0" smtClean="0">
                <a:latin typeface="华文中宋" pitchFamily="2" charset="-122"/>
                <a:ea typeface="华文中宋" pitchFamily="2" charset="-122"/>
              </a:rPr>
              <a:t>文学</a:t>
            </a:r>
            <a:r>
              <a:rPr lang="zh-CN" altLang="en-US" sz="2800" b="1" dirty="0">
                <a:latin typeface="华文中宋" pitchFamily="2" charset="-122"/>
                <a:ea typeface="华文中宋" pitchFamily="2" charset="-122"/>
              </a:rPr>
              <a:t>领域出现繁荣景象</a:t>
            </a:r>
          </a:p>
        </p:txBody>
      </p:sp>
      <p:sp>
        <p:nvSpPr>
          <p:cNvPr id="7" name="文本框 8"/>
          <p:cNvSpPr txBox="1">
            <a:spLocks noChangeArrowheads="1"/>
          </p:cNvSpPr>
          <p:nvPr/>
        </p:nvSpPr>
        <p:spPr bwMode="auto">
          <a:xfrm>
            <a:off x="4857752" y="1571612"/>
            <a:ext cx="4073525" cy="1384300"/>
          </a:xfrm>
          <a:prstGeom prst="rect">
            <a:avLst/>
          </a:prstGeom>
          <a:noFill/>
          <a:ln w="9525">
            <a:noFill/>
            <a:miter lim="800000"/>
            <a:headEnd/>
            <a:tailEnd/>
          </a:ln>
        </p:spPr>
        <p:txBody>
          <a:bodyPr>
            <a:spAutoFit/>
          </a:bodyPr>
          <a:lstStyle/>
          <a:p>
            <a:pPr>
              <a:lnSpc>
                <a:spcPct val="150000"/>
              </a:lnSpc>
            </a:pPr>
            <a:r>
              <a:rPr lang="zh-CN" altLang="en-US" sz="2800" b="1" dirty="0">
                <a:latin typeface="黑体" pitchFamily="49" charset="-122"/>
                <a:ea typeface="黑体" pitchFamily="49" charset="-122"/>
              </a:rPr>
              <a:t>艺术问题上</a:t>
            </a:r>
            <a:r>
              <a:rPr lang="en-US" altLang="zh-CN" sz="2800" b="1" dirty="0">
                <a:latin typeface="黑体" pitchFamily="49" charset="-122"/>
                <a:ea typeface="黑体" pitchFamily="49" charset="-122"/>
              </a:rPr>
              <a:t>“</a:t>
            </a:r>
            <a:r>
              <a:rPr lang="zh-CN" altLang="en-US" sz="2800" b="1" dirty="0">
                <a:latin typeface="黑体" pitchFamily="49" charset="-122"/>
                <a:ea typeface="黑体" pitchFamily="49" charset="-122"/>
              </a:rPr>
              <a:t>百花齐放</a:t>
            </a:r>
            <a:r>
              <a:rPr lang="en-US" altLang="zh-CN" sz="2800" b="1" dirty="0">
                <a:latin typeface="黑体" pitchFamily="49" charset="-122"/>
                <a:ea typeface="黑体" pitchFamily="49" charset="-122"/>
              </a:rPr>
              <a:t>”</a:t>
            </a:r>
          </a:p>
          <a:p>
            <a:pPr>
              <a:lnSpc>
                <a:spcPct val="150000"/>
              </a:lnSpc>
            </a:pPr>
            <a:r>
              <a:rPr lang="zh-CN" altLang="en-US" sz="2800" b="1" dirty="0">
                <a:latin typeface="黑体" pitchFamily="49" charset="-122"/>
                <a:ea typeface="黑体" pitchFamily="49" charset="-122"/>
              </a:rPr>
              <a:t>学术问题上</a:t>
            </a:r>
            <a:r>
              <a:rPr lang="en-US" altLang="zh-CN" sz="2800" b="1" dirty="0">
                <a:latin typeface="黑体" pitchFamily="49" charset="-122"/>
                <a:ea typeface="黑体" pitchFamily="49" charset="-122"/>
              </a:rPr>
              <a:t>“</a:t>
            </a:r>
            <a:r>
              <a:rPr lang="zh-CN" altLang="en-US" sz="2800" b="1" dirty="0">
                <a:latin typeface="黑体" pitchFamily="49" charset="-122"/>
                <a:ea typeface="黑体" pitchFamily="49" charset="-122"/>
              </a:rPr>
              <a:t>百家争鸣</a:t>
            </a:r>
            <a:r>
              <a:rPr lang="en-US" altLang="zh-CN" sz="2800" b="1" dirty="0">
                <a:latin typeface="黑体" pitchFamily="49" charset="-122"/>
                <a:ea typeface="黑体" pitchFamily="49" charset="-122"/>
              </a:rPr>
              <a:t>”</a:t>
            </a:r>
          </a:p>
        </p:txBody>
      </p:sp>
      <p:pic>
        <p:nvPicPr>
          <p:cNvPr id="8" name="图片 7"/>
          <p:cNvPicPr>
            <a:picLocks noChangeAspect="1" noChangeArrowheads="1"/>
          </p:cNvPicPr>
          <p:nvPr/>
        </p:nvPicPr>
        <p:blipFill>
          <a:blip r:embed="rId2" cstate="print"/>
          <a:srcRect/>
          <a:stretch>
            <a:fillRect/>
          </a:stretch>
        </p:blipFill>
        <p:spPr bwMode="auto">
          <a:xfrm>
            <a:off x="642910" y="2714620"/>
            <a:ext cx="3136900" cy="2927350"/>
          </a:xfrm>
          <a:prstGeom prst="rect">
            <a:avLst/>
          </a:prstGeom>
          <a:noFill/>
          <a:ln w="9525">
            <a:noFill/>
            <a:miter lim="800000"/>
            <a:headEnd/>
            <a:tailEnd/>
          </a:ln>
        </p:spPr>
      </p:pic>
      <p:sp>
        <p:nvSpPr>
          <p:cNvPr id="9" name="文本框 10"/>
          <p:cNvSpPr txBox="1">
            <a:spLocks noChangeArrowheads="1"/>
          </p:cNvSpPr>
          <p:nvPr/>
        </p:nvSpPr>
        <p:spPr bwMode="auto">
          <a:xfrm>
            <a:off x="571472" y="5857892"/>
            <a:ext cx="2732087" cy="523875"/>
          </a:xfrm>
          <a:prstGeom prst="rect">
            <a:avLst/>
          </a:prstGeom>
          <a:noFill/>
          <a:ln w="9525">
            <a:noFill/>
            <a:miter lim="800000"/>
            <a:headEnd/>
            <a:tailEnd/>
          </a:ln>
        </p:spPr>
        <p:txBody>
          <a:bodyPr>
            <a:spAutoFit/>
          </a:bodyPr>
          <a:lstStyle/>
          <a:p>
            <a:r>
              <a:rPr lang="zh-CN" altLang="en-US" sz="2800" b="1" dirty="0">
                <a:solidFill>
                  <a:srgbClr val="C00000"/>
                </a:solidFill>
                <a:latin typeface="华文新魏" pitchFamily="2" charset="-122"/>
                <a:ea typeface="华文新魏" pitchFamily="2" charset="-122"/>
              </a:rPr>
              <a:t>毛主席题词</a:t>
            </a:r>
          </a:p>
        </p:txBody>
      </p:sp>
      <p:sp>
        <p:nvSpPr>
          <p:cNvPr id="11" name="文本框 6"/>
          <p:cNvSpPr txBox="1">
            <a:spLocks noChangeArrowheads="1"/>
          </p:cNvSpPr>
          <p:nvPr/>
        </p:nvSpPr>
        <p:spPr bwMode="auto">
          <a:xfrm>
            <a:off x="4071934" y="3643314"/>
            <a:ext cx="2940050" cy="523220"/>
          </a:xfrm>
          <a:prstGeom prst="rect">
            <a:avLst/>
          </a:prstGeom>
          <a:noFill/>
          <a:ln w="9525">
            <a:noFill/>
            <a:miter lim="800000"/>
            <a:headEnd/>
            <a:tailEnd/>
          </a:ln>
        </p:spPr>
        <p:txBody>
          <a:bodyPr>
            <a:spAutoFit/>
          </a:bodyPr>
          <a:lstStyle/>
          <a:p>
            <a:r>
              <a:rPr lang="zh-CN" altLang="en-US" sz="2800" b="1" dirty="0" smtClean="0">
                <a:solidFill>
                  <a:srgbClr val="C00000"/>
                </a:solidFill>
                <a:latin typeface="华文中宋" pitchFamily="2" charset="-122"/>
                <a:ea typeface="华文中宋" pitchFamily="2" charset="-122"/>
              </a:rPr>
              <a:t>（</a:t>
            </a:r>
            <a:r>
              <a:rPr lang="en-US" altLang="zh-CN" sz="2800" b="1" dirty="0" smtClean="0">
                <a:solidFill>
                  <a:srgbClr val="C00000"/>
                </a:solidFill>
                <a:latin typeface="华文中宋" pitchFamily="2" charset="-122"/>
                <a:ea typeface="华文中宋" pitchFamily="2" charset="-122"/>
              </a:rPr>
              <a:t>2</a:t>
            </a:r>
            <a:r>
              <a:rPr lang="zh-CN" altLang="en-US" sz="2800" b="1" dirty="0" smtClean="0">
                <a:solidFill>
                  <a:srgbClr val="C00000"/>
                </a:solidFill>
                <a:latin typeface="华文中宋" pitchFamily="2" charset="-122"/>
                <a:ea typeface="华文中宋" pitchFamily="2" charset="-122"/>
              </a:rPr>
              <a:t>）影响：</a:t>
            </a:r>
            <a:endParaRPr lang="zh-CN" altLang="en-US" sz="2800" b="1" dirty="0">
              <a:solidFill>
                <a:srgbClr val="C00000"/>
              </a:solidFill>
              <a:latin typeface="华文中宋" pitchFamily="2" charset="-122"/>
              <a:ea typeface="华文中宋" pitchFamily="2" charset="-122"/>
            </a:endParaRPr>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8" presetClass="entr" presetSubtype="12"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strips(downLeft)">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8" presetClass="entr" presetSubtype="12"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strips(downLeft)">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strips(downLeft)">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20" presetClass="entr" presetSubtype="0" fill="hold"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edge">
                                      <p:cBhvr>
                                        <p:cTn id="30" dur="2000"/>
                                        <p:tgtEl>
                                          <p:spTgt spid="8"/>
                                        </p:tgtEl>
                                      </p:cBhvr>
                                    </p:animEffect>
                                  </p:childTnLst>
                                </p:cTn>
                              </p:par>
                              <p:par>
                                <p:cTn id="31" presetID="20"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edge">
                                      <p:cBhvr>
                                        <p:cTn id="33" dur="20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37" presetClass="entr" presetSubtype="0"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900" decel="100000" fill="hold"/>
                                        <p:tgtEl>
                                          <p:spTgt spid="11"/>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6"/>
                                        </p:tgtEl>
                                        <p:attrNameLst>
                                          <p:attrName>style.visibility</p:attrName>
                                        </p:attrNameLst>
                                      </p:cBhvr>
                                      <p:to>
                                        <p:strVal val="visible"/>
                                      </p:to>
                                    </p:set>
                                    <p:anim calcmode="lin" valueType="num">
                                      <p:cBhvr additive="base">
                                        <p:cTn id="46" dur="500" fill="hold"/>
                                        <p:tgtEl>
                                          <p:spTgt spid="6"/>
                                        </p:tgtEl>
                                        <p:attrNameLst>
                                          <p:attrName>ppt_x</p:attrName>
                                        </p:attrNameLst>
                                      </p:cBhvr>
                                      <p:tavLst>
                                        <p:tav tm="0">
                                          <p:val>
                                            <p:strVal val="#ppt_x"/>
                                          </p:val>
                                        </p:tav>
                                        <p:tav tm="100000">
                                          <p:val>
                                            <p:strVal val="#ppt_x"/>
                                          </p:val>
                                        </p:tav>
                                      </p:tavLst>
                                    </p:anim>
                                    <p:anim calcmode="lin" valueType="num">
                                      <p:cBhvr additive="base">
                                        <p:cTn id="4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P spid="9"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393065"/>
            <a:ext cx="7886700" cy="1325563"/>
          </a:xfrm>
        </p:spPr>
        <p:txBody>
          <a:bodyPr/>
          <a:lstStyle/>
          <a:p>
            <a:pPr algn="ctr"/>
            <a:r>
              <a:rPr lang="zh-CN" altLang="en-US" dirty="0"/>
              <a:t>文化成就</a:t>
            </a:r>
          </a:p>
        </p:txBody>
      </p:sp>
      <p:pic>
        <p:nvPicPr>
          <p:cNvPr id="4" name="内容占位符 3"/>
          <p:cNvPicPr>
            <a:picLocks noGrp="1" noChangeAspect="1"/>
          </p:cNvPicPr>
          <p:nvPr>
            <p:ph idx="1"/>
          </p:nvPr>
        </p:nvPicPr>
        <p:blipFill>
          <a:blip r:embed="rId2" cstate="print"/>
          <a:stretch>
            <a:fillRect/>
          </a:stretch>
        </p:blipFill>
        <p:spPr>
          <a:xfrm rot="16200000">
            <a:off x="1507094" y="-46434"/>
            <a:ext cx="5903595" cy="7863364"/>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157479"/>
            <a:ext cx="7886700" cy="1325563"/>
          </a:xfrm>
        </p:spPr>
        <p:txBody>
          <a:bodyPr/>
          <a:lstStyle/>
          <a:p>
            <a:pPr algn="ctr"/>
            <a:r>
              <a:rPr lang="zh-CN" altLang="en-US"/>
              <a:t>莫言 </a:t>
            </a:r>
            <a:r>
              <a:rPr lang="en-US" altLang="zh-CN"/>
              <a:t>2012</a:t>
            </a:r>
            <a:r>
              <a:rPr lang="zh-CN" altLang="en-US"/>
              <a:t>年获诺贝尔文学奖</a:t>
            </a:r>
          </a:p>
        </p:txBody>
      </p:sp>
      <p:pic>
        <p:nvPicPr>
          <p:cNvPr id="4" name="内容占位符 3"/>
          <p:cNvPicPr>
            <a:picLocks noGrp="1" noChangeAspect="1"/>
          </p:cNvPicPr>
          <p:nvPr>
            <p:ph idx="1"/>
          </p:nvPr>
        </p:nvPicPr>
        <p:blipFill>
          <a:blip r:embed="rId2" cstate="print"/>
          <a:stretch>
            <a:fillRect/>
          </a:stretch>
        </p:blipFill>
        <p:spPr>
          <a:xfrm>
            <a:off x="285274" y="1333500"/>
            <a:ext cx="2407920" cy="5273040"/>
          </a:xfrm>
          <a:prstGeom prst="rect">
            <a:avLst/>
          </a:prstGeom>
        </p:spPr>
      </p:pic>
      <p:pic>
        <p:nvPicPr>
          <p:cNvPr id="5" name="图片 4"/>
          <p:cNvPicPr>
            <a:picLocks noChangeAspect="1"/>
          </p:cNvPicPr>
          <p:nvPr/>
        </p:nvPicPr>
        <p:blipFill>
          <a:blip r:embed="rId3" cstate="print"/>
          <a:stretch>
            <a:fillRect/>
          </a:stretch>
        </p:blipFill>
        <p:spPr>
          <a:xfrm>
            <a:off x="2936082" y="1333501"/>
            <a:ext cx="5318284" cy="527240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431959" y="92710"/>
            <a:ext cx="8438674" cy="1325880"/>
          </a:xfrm>
        </p:spPr>
        <p:txBody>
          <a:bodyPr>
            <a:normAutofit fontScale="90000"/>
          </a:bodyPr>
          <a:lstStyle/>
          <a:p>
            <a:r>
              <a:rPr lang="zh-CN" altLang="en-US"/>
              <a:t>请大家结合生活，说一说中国文化的世界影响力</a:t>
            </a:r>
          </a:p>
        </p:txBody>
      </p:sp>
      <p:pic>
        <p:nvPicPr>
          <p:cNvPr id="4" name="内容占位符 3"/>
          <p:cNvPicPr>
            <a:picLocks noGrp="1" noChangeAspect="1"/>
          </p:cNvPicPr>
          <p:nvPr>
            <p:ph idx="1"/>
          </p:nvPr>
        </p:nvPicPr>
        <p:blipFill>
          <a:blip r:embed="rId2" cstate="print"/>
          <a:stretch>
            <a:fillRect/>
          </a:stretch>
        </p:blipFill>
        <p:spPr>
          <a:xfrm>
            <a:off x="150495" y="1608455"/>
            <a:ext cx="3160395" cy="3162300"/>
          </a:xfrm>
          <a:prstGeom prst="rect">
            <a:avLst/>
          </a:prstGeom>
        </p:spPr>
      </p:pic>
      <p:pic>
        <p:nvPicPr>
          <p:cNvPr id="5" name="图片 4"/>
          <p:cNvPicPr>
            <a:picLocks noChangeAspect="1"/>
          </p:cNvPicPr>
          <p:nvPr/>
        </p:nvPicPr>
        <p:blipFill>
          <a:blip r:embed="rId3" cstate="print"/>
          <a:stretch>
            <a:fillRect/>
          </a:stretch>
        </p:blipFill>
        <p:spPr>
          <a:xfrm>
            <a:off x="2806542" y="1994536"/>
            <a:ext cx="3531394" cy="3131185"/>
          </a:xfrm>
          <a:prstGeom prst="rect">
            <a:avLst/>
          </a:prstGeom>
        </p:spPr>
      </p:pic>
      <p:pic>
        <p:nvPicPr>
          <p:cNvPr id="6" name="图片 5"/>
          <p:cNvPicPr>
            <a:picLocks noChangeAspect="1"/>
          </p:cNvPicPr>
          <p:nvPr/>
        </p:nvPicPr>
        <p:blipFill>
          <a:blip r:embed="rId4" cstate="print"/>
          <a:stretch>
            <a:fillRect/>
          </a:stretch>
        </p:blipFill>
        <p:spPr>
          <a:xfrm>
            <a:off x="5556885" y="2882266"/>
            <a:ext cx="3483293" cy="2788285"/>
          </a:xfrm>
          <a:prstGeom prst="rect">
            <a:avLst/>
          </a:prstGeom>
        </p:spPr>
      </p:pic>
      <p:sp>
        <p:nvSpPr>
          <p:cNvPr id="7" name="矩形 6"/>
          <p:cNvSpPr/>
          <p:nvPr/>
        </p:nvSpPr>
        <p:spPr>
          <a:xfrm>
            <a:off x="346234" y="5670551"/>
            <a:ext cx="8797766" cy="1077218"/>
          </a:xfrm>
          <a:prstGeom prst="rect">
            <a:avLst/>
          </a:prstGeom>
          <a:noFill/>
          <a:ln>
            <a:noFill/>
          </a:ln>
        </p:spPr>
        <p:txBody>
          <a:bodyPr wrap="square" rtlCol="0" anchor="t">
            <a:spAutoFit/>
          </a:bodyPr>
          <a:lstStyle/>
          <a:p>
            <a:pPr algn="ctr"/>
            <a:r>
              <a:rPr lang="zh-CN" altLang="en-US" sz="3200" b="1" dirty="0">
                <a:solidFill>
                  <a:srgbClr val="FF3300"/>
                </a:solidFill>
                <a:effectLst>
                  <a:outerShdw blurRad="38100" dist="19050" dir="2700000" algn="tl" rotWithShape="0">
                    <a:schemeClr val="dk1">
                      <a:alpha val="40000"/>
                    </a:schemeClr>
                  </a:outerShdw>
                </a:effectLst>
              </a:rPr>
              <a:t>文化自信</a:t>
            </a:r>
            <a:r>
              <a:rPr lang="zh-CN" altLang="en-US" sz="3200" b="1" dirty="0">
                <a:solidFill>
                  <a:schemeClr val="tx1"/>
                </a:solidFill>
                <a:effectLst>
                  <a:outerShdw blurRad="38100" dist="19050" dir="2700000" algn="tl" rotWithShape="0">
                    <a:schemeClr val="dk1">
                      <a:alpha val="40000"/>
                    </a:schemeClr>
                  </a:outerShdw>
                </a:effectLst>
              </a:rPr>
              <a:t>是更基本、更深沉、更持久的力量。</a:t>
            </a:r>
          </a:p>
          <a:p>
            <a:pPr algn="r"/>
            <a:r>
              <a:rPr lang="en-US" altLang="zh-CN" sz="3200" b="1" dirty="0">
                <a:solidFill>
                  <a:schemeClr val="tx1"/>
                </a:solidFill>
                <a:effectLst>
                  <a:outerShdw blurRad="38100" dist="19050" dir="2700000" algn="tl" rotWithShape="0">
                    <a:schemeClr val="dk1">
                      <a:alpha val="40000"/>
                    </a:schemeClr>
                  </a:outerShdw>
                </a:effectLst>
              </a:rPr>
              <a:t>——</a:t>
            </a:r>
            <a:r>
              <a:rPr lang="zh-CN" altLang="en-US" sz="3200" b="1" dirty="0">
                <a:solidFill>
                  <a:schemeClr val="tx1"/>
                </a:solidFill>
                <a:effectLst>
                  <a:outerShdw blurRad="38100" dist="19050" dir="2700000" algn="tl" rotWithShape="0">
                    <a:schemeClr val="dk1">
                      <a:alpha val="40000"/>
                    </a:schemeClr>
                  </a:outerShdw>
                </a:effectLst>
              </a:rPr>
              <a:t>习近平</a:t>
            </a:r>
          </a:p>
        </p:txBody>
      </p:sp>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67544" y="1268760"/>
            <a:ext cx="1008112" cy="3888432"/>
          </a:xfrm>
          <a:prstGeom prst="rect">
            <a:avLst/>
          </a:prstGeom>
          <a:solidFill>
            <a:srgbClr val="FF0000"/>
          </a:solidFill>
          <a:ln w="25400"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latin typeface="+mn-lt"/>
              <a:ea typeface="微软雅黑" panose="020B0503020204020204" charset="-122"/>
              <a:cs typeface="+mn-cs"/>
            </a:endParaRPr>
          </a:p>
        </p:txBody>
      </p:sp>
      <p:sp>
        <p:nvSpPr>
          <p:cNvPr id="5" name="TextBox 4"/>
          <p:cNvSpPr txBox="1"/>
          <p:nvPr/>
        </p:nvSpPr>
        <p:spPr>
          <a:xfrm>
            <a:off x="611560" y="1268760"/>
            <a:ext cx="666318" cy="3785652"/>
          </a:xfrm>
          <a:prstGeom prst="rect">
            <a:avLst/>
          </a:prstGeom>
          <a:noFill/>
        </p:spPr>
        <p:txBody>
          <a:bodyPr>
            <a:spAutoFit/>
          </a:bodyPr>
          <a:lstStyle/>
          <a:p>
            <a:pPr marR="0" algn="ctr" defTabSz="914400" fontAlgn="auto">
              <a:spcBef>
                <a:spcPts val="0"/>
              </a:spcBef>
              <a:spcAft>
                <a:spcPts val="0"/>
              </a:spcAft>
              <a:buClrTx/>
              <a:buSzTx/>
              <a:buFontTx/>
              <a:buNone/>
              <a:defRPr/>
            </a:pPr>
            <a:r>
              <a:rPr kumimoji="0" lang="zh-CN" altLang="en-US" sz="6000" b="1" kern="0" cap="none" spc="0" normalizeH="0" baseline="0" noProof="0" dirty="0">
                <a:solidFill>
                  <a:srgbClr val="00B0F0"/>
                </a:solidFill>
                <a:latin typeface="华文中宋" pitchFamily="2" charset="-122"/>
                <a:ea typeface="华文中宋" pitchFamily="2" charset="-122"/>
              </a:rPr>
              <a:t>课堂小结</a:t>
            </a:r>
          </a:p>
        </p:txBody>
      </p:sp>
      <p:cxnSp>
        <p:nvCxnSpPr>
          <p:cNvPr id="6" name="直接连接符 5"/>
          <p:cNvCxnSpPr/>
          <p:nvPr/>
        </p:nvCxnSpPr>
        <p:spPr>
          <a:xfrm>
            <a:off x="1998663" y="1797052"/>
            <a:ext cx="0" cy="2842683"/>
          </a:xfrm>
          <a:prstGeom prst="line">
            <a:avLst/>
          </a:prstGeom>
          <a:ln w="9525" cap="flat" cmpd="sng">
            <a:solidFill>
              <a:srgbClr val="FF0000"/>
            </a:solidFill>
            <a:prstDash val="solid"/>
            <a:round/>
            <a:headEnd type="none" w="med" len="med"/>
            <a:tailEnd type="none" w="med" len="med"/>
          </a:ln>
        </p:spPr>
      </p:cxnSp>
      <p:pic>
        <p:nvPicPr>
          <p:cNvPr id="3" name="图片 8" descr=" "/>
          <p:cNvPicPr>
            <a:picLocks noChangeAspect="1"/>
          </p:cNvPicPr>
          <p:nvPr/>
        </p:nvPicPr>
        <p:blipFill>
          <a:blip r:embed="rId2" cstate="print"/>
          <a:stretch>
            <a:fillRect/>
          </a:stretch>
        </p:blipFill>
        <p:spPr>
          <a:xfrm>
            <a:off x="1794271" y="980728"/>
            <a:ext cx="7349729" cy="4528527"/>
          </a:xfrm>
          <a:prstGeom prst="rect">
            <a:avLst/>
          </a:prstGeom>
          <a:noFill/>
          <a:ln w="9525">
            <a:noFill/>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5540" name="文本框 1"/>
          <p:cNvSpPr txBox="1">
            <a:spLocks noChangeArrowheads="1"/>
          </p:cNvSpPr>
          <p:nvPr/>
        </p:nvSpPr>
        <p:spPr bwMode="auto">
          <a:xfrm>
            <a:off x="539552" y="1556792"/>
            <a:ext cx="7632700" cy="4524315"/>
          </a:xfrm>
          <a:prstGeom prst="rect">
            <a:avLst/>
          </a:prstGeom>
          <a:noFill/>
          <a:ln w="9525">
            <a:noFill/>
            <a:miter lim="800000"/>
            <a:headEnd/>
            <a:tailEnd/>
          </a:ln>
        </p:spPr>
        <p:txBody>
          <a:bodyPr>
            <a:spAutoFit/>
          </a:bodyPr>
          <a:lstStyle/>
          <a:p>
            <a:pPr>
              <a:buFont typeface="Arial" pitchFamily="34" charset="0"/>
              <a:buNone/>
            </a:pPr>
            <a:r>
              <a:rPr lang="en-US" altLang="zh-CN" sz="3200" b="1" dirty="0" smtClean="0">
                <a:solidFill>
                  <a:srgbClr val="0000FF"/>
                </a:solidFill>
                <a:latin typeface="黑体" pitchFamily="2" charset="-122"/>
                <a:ea typeface="黑体" pitchFamily="2" charset="-122"/>
              </a:rPr>
              <a:t>1. </a:t>
            </a:r>
            <a:r>
              <a:rPr lang="zh-CN" altLang="en-US" sz="3200" b="1" dirty="0">
                <a:solidFill>
                  <a:srgbClr val="0000FF"/>
                </a:solidFill>
                <a:latin typeface="黑体" pitchFamily="2" charset="-122"/>
                <a:ea typeface="黑体" pitchFamily="2" charset="-122"/>
              </a:rPr>
              <a:t>中华人民共和国成立以来，下列重大科技成就取得的先后顺序是（　 ）</a:t>
            </a:r>
          </a:p>
          <a:p>
            <a:pPr>
              <a:buFont typeface="Arial" pitchFamily="34" charset="0"/>
              <a:buNone/>
            </a:pPr>
            <a:r>
              <a:rPr lang="en-US" altLang="zh-CN" sz="3200" b="1" dirty="0" smtClean="0">
                <a:solidFill>
                  <a:srgbClr val="0000FF"/>
                </a:solidFill>
                <a:latin typeface="黑体" pitchFamily="2" charset="-122"/>
                <a:ea typeface="黑体" pitchFamily="2" charset="-122"/>
              </a:rPr>
              <a:t>①</a:t>
            </a:r>
            <a:r>
              <a:rPr lang="zh-CN" altLang="en-US" sz="3200" b="1" dirty="0">
                <a:solidFill>
                  <a:srgbClr val="0000FF"/>
                </a:solidFill>
                <a:latin typeface="黑体" pitchFamily="2" charset="-122"/>
                <a:ea typeface="黑体" pitchFamily="2" charset="-122"/>
              </a:rPr>
              <a:t>第一颗原子弹爆炸成功</a:t>
            </a:r>
          </a:p>
          <a:p>
            <a:pPr>
              <a:buFont typeface="Arial" pitchFamily="34" charset="0"/>
              <a:buNone/>
            </a:pPr>
            <a:r>
              <a:rPr lang="en-US" altLang="zh-CN" sz="3200" b="1" dirty="0">
                <a:solidFill>
                  <a:srgbClr val="0000FF"/>
                </a:solidFill>
                <a:latin typeface="黑体" pitchFamily="2" charset="-122"/>
                <a:ea typeface="黑体" pitchFamily="2" charset="-122"/>
              </a:rPr>
              <a:t>②</a:t>
            </a:r>
            <a:r>
              <a:rPr lang="zh-CN" altLang="en-US" sz="3200" b="1" dirty="0">
                <a:solidFill>
                  <a:srgbClr val="0000FF"/>
                </a:solidFill>
                <a:latin typeface="黑体" pitchFamily="2" charset="-122"/>
                <a:ea typeface="黑体" pitchFamily="2" charset="-122"/>
              </a:rPr>
              <a:t>第一颗装有核弹头的地地导弹飞行试验取得成功</a:t>
            </a:r>
          </a:p>
          <a:p>
            <a:pPr>
              <a:buFont typeface="Arial" pitchFamily="34" charset="0"/>
              <a:buNone/>
            </a:pPr>
            <a:r>
              <a:rPr lang="en-US" altLang="zh-CN" sz="3200" b="1" dirty="0">
                <a:solidFill>
                  <a:srgbClr val="0000FF"/>
                </a:solidFill>
                <a:latin typeface="黑体" pitchFamily="2" charset="-122"/>
                <a:ea typeface="黑体" pitchFamily="2" charset="-122"/>
              </a:rPr>
              <a:t>③</a:t>
            </a:r>
            <a:r>
              <a:rPr lang="zh-CN" altLang="en-US" sz="3200" b="1" dirty="0">
                <a:solidFill>
                  <a:srgbClr val="0000FF"/>
                </a:solidFill>
                <a:latin typeface="黑体" pitchFamily="2" charset="-122"/>
                <a:ea typeface="黑体" pitchFamily="2" charset="-122"/>
              </a:rPr>
              <a:t>第一颗人造地球卫星发射成功</a:t>
            </a:r>
          </a:p>
          <a:p>
            <a:pPr>
              <a:buFont typeface="Arial" pitchFamily="34" charset="0"/>
              <a:buNone/>
            </a:pPr>
            <a:r>
              <a:rPr lang="en-US" altLang="zh-CN" sz="3200" b="1" dirty="0">
                <a:solidFill>
                  <a:srgbClr val="0000FF"/>
                </a:solidFill>
                <a:latin typeface="黑体" pitchFamily="2" charset="-122"/>
                <a:ea typeface="黑体" pitchFamily="2" charset="-122"/>
              </a:rPr>
              <a:t>④</a:t>
            </a:r>
            <a:r>
              <a:rPr lang="zh-CN" altLang="en-US" sz="3200" b="1" dirty="0">
                <a:solidFill>
                  <a:srgbClr val="0000FF"/>
                </a:solidFill>
                <a:latin typeface="黑体" pitchFamily="2" charset="-122"/>
                <a:ea typeface="黑体" pitchFamily="2" charset="-122"/>
              </a:rPr>
              <a:t>第一艘无人飞船成功升空</a:t>
            </a:r>
          </a:p>
          <a:p>
            <a:pPr>
              <a:buFont typeface="Arial" pitchFamily="34" charset="0"/>
              <a:buNone/>
            </a:pPr>
            <a:r>
              <a:rPr lang="en-US" altLang="zh-CN" sz="3200" b="1" dirty="0" smtClean="0">
                <a:solidFill>
                  <a:srgbClr val="0000FF"/>
                </a:solidFill>
                <a:latin typeface="黑体" pitchFamily="2" charset="-122"/>
                <a:ea typeface="黑体" pitchFamily="2" charset="-122"/>
              </a:rPr>
              <a:t>A</a:t>
            </a:r>
            <a:r>
              <a:rPr lang="en-US" altLang="zh-CN" sz="3200" b="1" dirty="0">
                <a:solidFill>
                  <a:srgbClr val="0000FF"/>
                </a:solidFill>
                <a:latin typeface="黑体" pitchFamily="2" charset="-122"/>
                <a:ea typeface="黑体" pitchFamily="2" charset="-122"/>
              </a:rPr>
              <a:t>.  ①②③④            B.  ②①④③</a:t>
            </a:r>
          </a:p>
          <a:p>
            <a:pPr>
              <a:buFont typeface="Arial" pitchFamily="34" charset="0"/>
              <a:buNone/>
            </a:pPr>
            <a:r>
              <a:rPr lang="en-US" altLang="zh-CN" sz="3200" b="1" dirty="0">
                <a:solidFill>
                  <a:srgbClr val="0000FF"/>
                </a:solidFill>
                <a:latin typeface="黑体" pitchFamily="2" charset="-122"/>
                <a:ea typeface="黑体" pitchFamily="2" charset="-122"/>
              </a:rPr>
              <a:t>C.  ①②④③            D.  ②①③④</a:t>
            </a:r>
          </a:p>
        </p:txBody>
      </p:sp>
      <p:sp>
        <p:nvSpPr>
          <p:cNvPr id="2" name="文本框 1"/>
          <p:cNvSpPr txBox="1">
            <a:spLocks noChangeArrowheads="1"/>
          </p:cNvSpPr>
          <p:nvPr/>
        </p:nvSpPr>
        <p:spPr bwMode="auto">
          <a:xfrm>
            <a:off x="6012160" y="1988840"/>
            <a:ext cx="676275" cy="579437"/>
          </a:xfrm>
          <a:prstGeom prst="rect">
            <a:avLst/>
          </a:prstGeom>
          <a:noFill/>
          <a:ln w="9525">
            <a:noFill/>
            <a:miter lim="800000"/>
            <a:headEnd/>
            <a:tailEnd/>
          </a:ln>
        </p:spPr>
        <p:txBody>
          <a:bodyPr>
            <a:spAutoFit/>
          </a:bodyPr>
          <a:lstStyle/>
          <a:p>
            <a:pPr>
              <a:buFont typeface="Arial" pitchFamily="34" charset="0"/>
              <a:buNone/>
            </a:pPr>
            <a:r>
              <a:rPr lang="en-US" altLang="zh-CN" sz="3200" b="1" dirty="0">
                <a:solidFill>
                  <a:srgbClr val="FF0000"/>
                </a:solidFill>
              </a:rPr>
              <a:t>A </a:t>
            </a:r>
          </a:p>
        </p:txBody>
      </p:sp>
      <p:sp>
        <p:nvSpPr>
          <p:cNvPr id="5" name="矩形 4"/>
          <p:cNvSpPr/>
          <p:nvPr/>
        </p:nvSpPr>
        <p:spPr>
          <a:xfrm>
            <a:off x="639040" y="454315"/>
            <a:ext cx="7718108" cy="1015663"/>
          </a:xfrm>
          <a:prstGeom prst="rect">
            <a:avLst/>
          </a:prstGeom>
          <a:noFill/>
          <a:ln>
            <a:noFill/>
          </a:ln>
        </p:spPr>
        <p:txBody>
          <a:bodyPr wrap="square" rtlCol="0" anchor="t">
            <a:spAutoFit/>
          </a:bodyPr>
          <a:lstStyle/>
          <a:p>
            <a:pPr algn="ctr"/>
            <a:r>
              <a:rPr lang="zh-CN" altLang="en-US" sz="6000" b="1" dirty="0" smtClean="0">
                <a:solidFill>
                  <a:schemeClr val="tx1"/>
                </a:solidFill>
                <a:effectLst>
                  <a:outerShdw blurRad="38100" dist="19050" dir="2700000" algn="tl" rotWithShape="0">
                    <a:schemeClr val="dk1">
                      <a:alpha val="40000"/>
                    </a:schemeClr>
                  </a:outerShdw>
                </a:effectLst>
              </a:rPr>
              <a:t>课堂检测</a:t>
            </a:r>
            <a:endParaRPr lang="zh-CN" altLang="en-US" sz="6000" b="1" dirty="0">
              <a:solidFill>
                <a:schemeClr val="tx1"/>
              </a:solidFill>
              <a:effectLst>
                <a:outerShdw blurRad="38100" dist="19050" dir="2700000" algn="tl" rotWithShape="0">
                  <a:schemeClr val="dk1">
                    <a:alpha val="40000"/>
                  </a:schemeClr>
                </a:out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charRg st="0" end="2"/>
                                            </p:txEl>
                                          </p:spTgt>
                                        </p:tgtEl>
                                        <p:attrNameLst>
                                          <p:attrName>style.visibility</p:attrName>
                                        </p:attrNameLst>
                                      </p:cBhvr>
                                      <p:to>
                                        <p:strVal val="visible"/>
                                      </p:to>
                                    </p:set>
                                    <p:anim calcmode="lin" valueType="num">
                                      <p:cBhvr>
                                        <p:cTn id="7" dur="500" fill="hold"/>
                                        <p:tgtEl>
                                          <p:spTgt spid="2">
                                            <p:txEl>
                                              <p:charRg st="0" end="2"/>
                                            </p:txEl>
                                          </p:spTgt>
                                        </p:tgtEl>
                                        <p:attrNameLst>
                                          <p:attrName>ppt_x</p:attrName>
                                        </p:attrNameLst>
                                      </p:cBhvr>
                                      <p:tavLst>
                                        <p:tav tm="0">
                                          <p:val>
                                            <p:strVal val="#ppt_x"/>
                                          </p:val>
                                        </p:tav>
                                        <p:tav tm="100000">
                                          <p:val>
                                            <p:strVal val="#ppt_x"/>
                                          </p:val>
                                        </p:tav>
                                      </p:tavLst>
                                    </p:anim>
                                    <p:anim calcmode="lin" valueType="num">
                                      <p:cBhvr>
                                        <p:cTn id="8" dur="500" fill="hold"/>
                                        <p:tgtEl>
                                          <p:spTgt spid="2">
                                            <p:txEl>
                                              <p:charRg st="0"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6564" name="文本框 1"/>
          <p:cNvSpPr txBox="1">
            <a:spLocks noChangeArrowheads="1"/>
          </p:cNvSpPr>
          <p:nvPr/>
        </p:nvSpPr>
        <p:spPr bwMode="auto">
          <a:xfrm>
            <a:off x="0" y="302359"/>
            <a:ext cx="9144000" cy="6555641"/>
          </a:xfrm>
          <a:prstGeom prst="rect">
            <a:avLst/>
          </a:prstGeom>
          <a:noFill/>
          <a:ln w="9525">
            <a:noFill/>
            <a:miter lim="800000"/>
            <a:headEnd/>
            <a:tailEnd/>
          </a:ln>
        </p:spPr>
        <p:txBody>
          <a:bodyPr>
            <a:spAutoFit/>
          </a:bodyPr>
          <a:lstStyle/>
          <a:p>
            <a:r>
              <a:rPr lang="en-US" altLang="zh-CN" sz="2800" b="1" dirty="0" smtClean="0">
                <a:solidFill>
                  <a:srgbClr val="0000FF"/>
                </a:solidFill>
                <a:latin typeface="黑体" pitchFamily="2" charset="-122"/>
                <a:ea typeface="黑体" pitchFamily="2" charset="-122"/>
              </a:rPr>
              <a:t>2. </a:t>
            </a:r>
            <a:r>
              <a:rPr lang="zh-CN" altLang="en-US" sz="2800" b="1" dirty="0">
                <a:solidFill>
                  <a:srgbClr val="0000FF"/>
                </a:solidFill>
                <a:latin typeface="黑体" pitchFamily="2" charset="-122"/>
                <a:ea typeface="黑体" pitchFamily="2" charset="-122"/>
              </a:rPr>
              <a:t>按照计划，我国将于2020年左右实施空间站的建造，中国载人航天工程将进入全新发展阶段。回顾历史，我国在空间技术领域跻身于世界先进国家行列的标志是（　　　）</a:t>
            </a:r>
          </a:p>
          <a:p>
            <a:r>
              <a:rPr lang="zh-CN" altLang="en-US" sz="2800" b="1" dirty="0">
                <a:solidFill>
                  <a:srgbClr val="0000FF"/>
                </a:solidFill>
                <a:latin typeface="黑体" pitchFamily="2" charset="-122"/>
                <a:ea typeface="黑体" pitchFamily="2" charset="-122"/>
              </a:rPr>
              <a:t>A. 嫦娥三号探测器发射成功 </a:t>
            </a:r>
          </a:p>
          <a:p>
            <a:r>
              <a:rPr lang="zh-CN" altLang="en-US" sz="2800" b="1" dirty="0">
                <a:solidFill>
                  <a:srgbClr val="0000FF"/>
                </a:solidFill>
                <a:latin typeface="黑体" pitchFamily="2" charset="-122"/>
                <a:ea typeface="黑体" pitchFamily="2" charset="-122"/>
              </a:rPr>
              <a:t>B. 东方红一号载人飞船发射成功</a:t>
            </a:r>
          </a:p>
          <a:p>
            <a:r>
              <a:rPr lang="zh-CN" altLang="en-US" sz="2800" b="1" dirty="0">
                <a:solidFill>
                  <a:srgbClr val="0000FF"/>
                </a:solidFill>
                <a:latin typeface="黑体" pitchFamily="2" charset="-122"/>
                <a:ea typeface="黑体" pitchFamily="2" charset="-122"/>
              </a:rPr>
              <a:t>C. 神舟五号飞船发射成功</a:t>
            </a:r>
          </a:p>
          <a:p>
            <a:r>
              <a:rPr lang="zh-CN" altLang="en-US" sz="2800" b="1" dirty="0">
                <a:solidFill>
                  <a:srgbClr val="0000FF"/>
                </a:solidFill>
                <a:latin typeface="黑体" pitchFamily="2" charset="-122"/>
                <a:ea typeface="黑体" pitchFamily="2" charset="-122"/>
              </a:rPr>
              <a:t>D. 东方红一号人造地球卫星发射成功</a:t>
            </a:r>
          </a:p>
          <a:p>
            <a:r>
              <a:rPr lang="en-US" altLang="zh-CN" sz="2800" b="1" dirty="0" smtClean="0">
                <a:solidFill>
                  <a:srgbClr val="0000FF"/>
                </a:solidFill>
                <a:latin typeface="黑体" pitchFamily="2" charset="-122"/>
                <a:ea typeface="黑体" pitchFamily="2" charset="-122"/>
              </a:rPr>
              <a:t>3. </a:t>
            </a:r>
            <a:r>
              <a:rPr lang="en-US" altLang="zh-CN" sz="2800" b="1" dirty="0">
                <a:solidFill>
                  <a:srgbClr val="0000FF"/>
                </a:solidFill>
                <a:latin typeface="黑体" pitchFamily="2" charset="-122"/>
                <a:ea typeface="黑体" pitchFamily="2" charset="-122"/>
              </a:rPr>
              <a:t>2016</a:t>
            </a:r>
            <a:r>
              <a:rPr lang="zh-CN" altLang="en-US" sz="2800" b="1" dirty="0">
                <a:solidFill>
                  <a:srgbClr val="0000FF"/>
                </a:solidFill>
                <a:latin typeface="黑体" pitchFamily="2" charset="-122"/>
                <a:ea typeface="黑体" pitchFamily="2" charset="-122"/>
              </a:rPr>
              <a:t>年9月15日，中国在酒泉卫星发射中心用长征二号FT2运载火箭将天宫二号空间实验室发射升空。</a:t>
            </a:r>
          </a:p>
          <a:p>
            <a:r>
              <a:rPr lang="zh-CN" altLang="en-US" sz="2800" b="1" dirty="0">
                <a:solidFill>
                  <a:srgbClr val="0000FF"/>
                </a:solidFill>
                <a:latin typeface="黑体" pitchFamily="2" charset="-122"/>
                <a:ea typeface="黑体" pitchFamily="2" charset="-122"/>
              </a:rPr>
              <a:t>20世纪70年代，我国在同一领域取得的成就是（　　　）</a:t>
            </a:r>
          </a:p>
          <a:p>
            <a:pPr marL="514350" indent="-514350">
              <a:buAutoNum type="alphaUcPeriod"/>
            </a:pPr>
            <a:r>
              <a:rPr lang="zh-CN" altLang="en-US" sz="2800" b="1" dirty="0" smtClean="0">
                <a:solidFill>
                  <a:srgbClr val="0000FF"/>
                </a:solidFill>
                <a:latin typeface="黑体" pitchFamily="2" charset="-122"/>
                <a:ea typeface="黑体" pitchFamily="2" charset="-122"/>
              </a:rPr>
              <a:t>第一</a:t>
            </a:r>
            <a:r>
              <a:rPr lang="zh-CN" altLang="en-US" sz="2800" b="1" dirty="0">
                <a:solidFill>
                  <a:srgbClr val="0000FF"/>
                </a:solidFill>
                <a:latin typeface="黑体" pitchFamily="2" charset="-122"/>
                <a:ea typeface="黑体" pitchFamily="2" charset="-122"/>
              </a:rPr>
              <a:t>颗原子弹爆炸成功      </a:t>
            </a:r>
            <a:endParaRPr lang="en-US" altLang="zh-CN" sz="2800" b="1" dirty="0" smtClean="0">
              <a:solidFill>
                <a:srgbClr val="0000FF"/>
              </a:solidFill>
              <a:latin typeface="黑体" pitchFamily="2" charset="-122"/>
              <a:ea typeface="黑体" pitchFamily="2" charset="-122"/>
            </a:endParaRPr>
          </a:p>
          <a:p>
            <a:pPr marL="514350" indent="-514350">
              <a:buAutoNum type="alphaUcPeriod"/>
            </a:pPr>
            <a:r>
              <a:rPr lang="zh-CN" altLang="en-US" sz="2800" b="1" dirty="0" smtClean="0">
                <a:solidFill>
                  <a:srgbClr val="0000FF"/>
                </a:solidFill>
                <a:latin typeface="黑体" pitchFamily="2" charset="-122"/>
                <a:ea typeface="黑体" pitchFamily="2" charset="-122"/>
              </a:rPr>
              <a:t>东方红</a:t>
            </a:r>
            <a:r>
              <a:rPr lang="zh-CN" altLang="en-US" sz="2800" b="1" dirty="0">
                <a:solidFill>
                  <a:srgbClr val="0000FF"/>
                </a:solidFill>
                <a:latin typeface="黑体" pitchFamily="2" charset="-122"/>
                <a:ea typeface="黑体" pitchFamily="2" charset="-122"/>
              </a:rPr>
              <a:t>一号卫星发射成功         </a:t>
            </a:r>
          </a:p>
          <a:p>
            <a:r>
              <a:rPr lang="zh-CN" altLang="en-US" sz="2800" b="1" dirty="0">
                <a:solidFill>
                  <a:srgbClr val="0000FF"/>
                </a:solidFill>
                <a:latin typeface="黑体" pitchFamily="2" charset="-122"/>
                <a:ea typeface="黑体" pitchFamily="2" charset="-122"/>
              </a:rPr>
              <a:t>C. 中近程地地导弹试验成功  </a:t>
            </a:r>
            <a:endParaRPr lang="en-US" altLang="zh-CN" sz="2800" b="1" dirty="0" smtClean="0">
              <a:solidFill>
                <a:srgbClr val="0000FF"/>
              </a:solidFill>
              <a:latin typeface="黑体" pitchFamily="2" charset="-122"/>
              <a:ea typeface="黑体" pitchFamily="2" charset="-122"/>
            </a:endParaRPr>
          </a:p>
          <a:p>
            <a:r>
              <a:rPr lang="zh-CN" altLang="en-US" sz="2800" b="1" dirty="0" smtClean="0">
                <a:solidFill>
                  <a:srgbClr val="0000FF"/>
                </a:solidFill>
                <a:latin typeface="黑体" pitchFamily="2" charset="-122"/>
                <a:ea typeface="黑体" pitchFamily="2" charset="-122"/>
              </a:rPr>
              <a:t>D.</a:t>
            </a:r>
            <a:r>
              <a:rPr lang="zh-CN" altLang="en-US" sz="2800" b="1" dirty="0">
                <a:solidFill>
                  <a:srgbClr val="0000FF"/>
                </a:solidFill>
                <a:latin typeface="黑体" pitchFamily="2" charset="-122"/>
                <a:ea typeface="黑体" pitchFamily="2" charset="-122"/>
              </a:rPr>
              <a:t>神舟五号载人飞船发射成功</a:t>
            </a:r>
          </a:p>
        </p:txBody>
      </p:sp>
      <p:sp>
        <p:nvSpPr>
          <p:cNvPr id="2" name="文本框 1"/>
          <p:cNvSpPr txBox="1">
            <a:spLocks noChangeArrowheads="1"/>
          </p:cNvSpPr>
          <p:nvPr/>
        </p:nvSpPr>
        <p:spPr bwMode="auto">
          <a:xfrm>
            <a:off x="539552" y="1556792"/>
            <a:ext cx="590550" cy="579437"/>
          </a:xfrm>
          <a:prstGeom prst="rect">
            <a:avLst/>
          </a:prstGeom>
          <a:noFill/>
          <a:ln w="9525">
            <a:noFill/>
            <a:miter lim="800000"/>
            <a:headEnd/>
            <a:tailEnd/>
          </a:ln>
        </p:spPr>
        <p:txBody>
          <a:bodyPr>
            <a:spAutoFit/>
          </a:bodyPr>
          <a:lstStyle/>
          <a:p>
            <a:r>
              <a:rPr lang="zh-CN" altLang="en-US" sz="3200" b="1" dirty="0">
                <a:solidFill>
                  <a:srgbClr val="FF0000"/>
                </a:solidFill>
              </a:rPr>
              <a:t>Ｄ</a:t>
            </a:r>
          </a:p>
        </p:txBody>
      </p:sp>
      <p:sp>
        <p:nvSpPr>
          <p:cNvPr id="3" name="文本框 2"/>
          <p:cNvSpPr txBox="1">
            <a:spLocks noChangeArrowheads="1"/>
          </p:cNvSpPr>
          <p:nvPr/>
        </p:nvSpPr>
        <p:spPr bwMode="auto">
          <a:xfrm flipH="1">
            <a:off x="7812360" y="4581128"/>
            <a:ext cx="678204" cy="584775"/>
          </a:xfrm>
          <a:prstGeom prst="rect">
            <a:avLst/>
          </a:prstGeom>
          <a:noFill/>
          <a:ln w="9525">
            <a:noFill/>
            <a:miter lim="800000"/>
            <a:headEnd/>
            <a:tailEnd/>
          </a:ln>
        </p:spPr>
        <p:txBody>
          <a:bodyPr wrap="square">
            <a:spAutoFit/>
          </a:bodyPr>
          <a:lstStyle/>
          <a:p>
            <a:r>
              <a:rPr lang="zh-CN" altLang="en-US" sz="3200" b="1" dirty="0">
                <a:solidFill>
                  <a:srgbClr val="FF0000"/>
                </a:solidFill>
              </a:rPr>
              <a:t>Ｂ</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8066" name="Rectangle 2"/>
          <p:cNvSpPr>
            <a:spLocks noChangeArrowheads="1"/>
          </p:cNvSpPr>
          <p:nvPr/>
        </p:nvSpPr>
        <p:spPr bwMode="auto">
          <a:xfrm>
            <a:off x="357158" y="952953"/>
            <a:ext cx="8208912" cy="41549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p>
            <a:pPr algn="just">
              <a:spcBef>
                <a:spcPts val="1200"/>
              </a:spcBef>
              <a:buFont typeface="Arial" charset="0"/>
              <a:buNone/>
            </a:pPr>
            <a:r>
              <a:rPr lang="en-US" altLang="zh-CN" sz="3200" b="1" dirty="0" smtClean="0">
                <a:solidFill>
                  <a:srgbClr val="0000CC"/>
                </a:solidFill>
                <a:effectLst>
                  <a:outerShdw blurRad="38100" dist="38100" dir="2700000" algn="tl">
                    <a:srgbClr val="000000">
                      <a:alpha val="43137"/>
                    </a:srgbClr>
                  </a:outerShdw>
                </a:effectLst>
                <a:latin typeface="华文中宋" pitchFamily="2" charset="-122"/>
                <a:ea typeface="华文中宋" pitchFamily="2" charset="-122"/>
                <a:cs typeface="Times New Roman" pitchFamily="18" charset="0"/>
              </a:rPr>
              <a:t>4</a:t>
            </a:r>
            <a:r>
              <a:rPr lang="zh-CN" altLang="en-US" sz="3200" b="1" dirty="0" smtClean="0">
                <a:solidFill>
                  <a:srgbClr val="0000CC"/>
                </a:solidFill>
                <a:effectLst>
                  <a:outerShdw blurRad="38100" dist="38100" dir="2700000" algn="tl">
                    <a:srgbClr val="000000">
                      <a:alpha val="43137"/>
                    </a:srgbClr>
                  </a:outerShdw>
                </a:effectLst>
                <a:latin typeface="华文中宋" pitchFamily="2" charset="-122"/>
                <a:ea typeface="华文中宋" pitchFamily="2" charset="-122"/>
                <a:cs typeface="Times New Roman" pitchFamily="18" charset="0"/>
              </a:rPr>
              <a:t>、一</a:t>
            </a:r>
            <a:r>
              <a:rPr lang="zh-CN" altLang="en-US" sz="3200" b="1" dirty="0">
                <a:solidFill>
                  <a:srgbClr val="0000CC"/>
                </a:solidFill>
                <a:effectLst>
                  <a:outerShdw blurRad="38100" dist="38100" dir="2700000" algn="tl">
                    <a:srgbClr val="000000">
                      <a:alpha val="43137"/>
                    </a:srgbClr>
                  </a:outerShdw>
                </a:effectLst>
                <a:latin typeface="华文中宋" pitchFamily="2" charset="-122"/>
                <a:ea typeface="华文中宋" pitchFamily="2" charset="-122"/>
                <a:cs typeface="Times New Roman" pitchFamily="18" charset="0"/>
              </a:rPr>
              <a:t>个国家获得诺贝尔奖的人数</a:t>
            </a:r>
            <a:r>
              <a:rPr lang="zh-CN" altLang="en-US" sz="3200" b="1" dirty="0">
                <a:solidFill>
                  <a:srgbClr val="0000CC"/>
                </a:solidFill>
                <a:effectLst>
                  <a:outerShdw blurRad="38100" dist="38100" dir="2700000" algn="tl">
                    <a:srgbClr val="000000">
                      <a:alpha val="43137"/>
                    </a:srgbClr>
                  </a:outerShdw>
                </a:effectLst>
                <a:latin typeface="华文中宋" pitchFamily="2" charset="-122"/>
                <a:ea typeface="华文中宋" pitchFamily="2" charset="-122"/>
              </a:rPr>
              <a:t>，</a:t>
            </a:r>
            <a:r>
              <a:rPr lang="zh-CN" altLang="en-US" sz="3200" b="1" dirty="0">
                <a:solidFill>
                  <a:srgbClr val="0000CC"/>
                </a:solidFill>
                <a:effectLst>
                  <a:outerShdw blurRad="38100" dist="38100" dir="2700000" algn="tl">
                    <a:srgbClr val="000000">
                      <a:alpha val="43137"/>
                    </a:srgbClr>
                  </a:outerShdw>
                </a:effectLst>
                <a:latin typeface="华文中宋" pitchFamily="2" charset="-122"/>
                <a:ea typeface="华文中宋" pitchFamily="2" charset="-122"/>
                <a:cs typeface="Times New Roman" pitchFamily="18" charset="0"/>
              </a:rPr>
              <a:t>一定程度上反映了这个国家的科研水平、教育水平等硬实力。中国获得诺贝尔奖的有</a:t>
            </a:r>
            <a:r>
              <a:rPr lang="en-US" altLang="zh-CN" sz="3200" b="1">
                <a:solidFill>
                  <a:srgbClr val="0000CC"/>
                </a:solidFill>
                <a:effectLst>
                  <a:outerShdw blurRad="38100" dist="38100" dir="2700000" algn="tl">
                    <a:srgbClr val="000000">
                      <a:alpha val="43137"/>
                    </a:srgbClr>
                  </a:outerShdw>
                </a:effectLst>
                <a:latin typeface="华文中宋" pitchFamily="2" charset="-122"/>
                <a:ea typeface="华文中宋" pitchFamily="2" charset="-122"/>
                <a:cs typeface="Times New Roman" pitchFamily="18" charset="0"/>
              </a:rPr>
              <a:t>( </a:t>
            </a:r>
            <a:r>
              <a:rPr lang="en-US" altLang="zh-CN" sz="3200" b="1" smtClean="0">
                <a:solidFill>
                  <a:srgbClr val="0000CC"/>
                </a:solidFill>
                <a:effectLst>
                  <a:outerShdw blurRad="38100" dist="38100" dir="2700000" algn="tl">
                    <a:srgbClr val="000000">
                      <a:alpha val="43137"/>
                    </a:srgbClr>
                  </a:outerShdw>
                </a:effectLst>
                <a:latin typeface="华文中宋" pitchFamily="2" charset="-122"/>
                <a:ea typeface="华文中宋" pitchFamily="2" charset="-122"/>
                <a:cs typeface="Times New Roman" pitchFamily="18" charset="0"/>
              </a:rPr>
              <a:t>           </a:t>
            </a:r>
            <a:r>
              <a:rPr lang="en-US" altLang="zh-CN" sz="3200" b="1" dirty="0">
                <a:solidFill>
                  <a:srgbClr val="0000CC"/>
                </a:solidFill>
                <a:effectLst>
                  <a:outerShdw blurRad="38100" dist="38100" dir="2700000" algn="tl">
                    <a:srgbClr val="000000">
                      <a:alpha val="43137"/>
                    </a:srgbClr>
                  </a:outerShdw>
                </a:effectLst>
                <a:latin typeface="华文中宋" pitchFamily="2" charset="-122"/>
                <a:ea typeface="华文中宋" pitchFamily="2" charset="-122"/>
                <a:cs typeface="Times New Roman" pitchFamily="18" charset="0"/>
              </a:rPr>
              <a:t>)</a:t>
            </a:r>
            <a:endParaRPr lang="en-US" altLang="zh-CN" sz="3200" b="1" dirty="0">
              <a:solidFill>
                <a:srgbClr val="0000CC"/>
              </a:solidFill>
              <a:effectLst>
                <a:outerShdw blurRad="38100" dist="38100" dir="2700000" algn="tl">
                  <a:srgbClr val="000000">
                    <a:alpha val="43137"/>
                  </a:srgbClr>
                </a:outerShdw>
              </a:effectLst>
              <a:latin typeface="华文中宋" pitchFamily="2" charset="-122"/>
              <a:ea typeface="华文中宋" pitchFamily="2" charset="-122"/>
            </a:endParaRPr>
          </a:p>
          <a:p>
            <a:pPr algn="just">
              <a:spcBef>
                <a:spcPts val="1200"/>
              </a:spcBef>
              <a:buFont typeface="Arial" charset="0"/>
              <a:buNone/>
            </a:pPr>
            <a:r>
              <a:rPr lang="en-US" altLang="zh-CN" sz="3200" b="1" dirty="0" smtClean="0">
                <a:solidFill>
                  <a:srgbClr val="0000CC"/>
                </a:solidFill>
                <a:effectLst>
                  <a:outerShdw blurRad="38100" dist="38100" dir="2700000" algn="tl">
                    <a:srgbClr val="000000">
                      <a:alpha val="43137"/>
                    </a:srgbClr>
                  </a:outerShdw>
                </a:effectLst>
                <a:latin typeface="华文中宋" pitchFamily="2" charset="-122"/>
                <a:ea typeface="华文中宋" pitchFamily="2" charset="-122"/>
              </a:rPr>
              <a:t>   ①</a:t>
            </a:r>
            <a:r>
              <a:rPr lang="zh-CN" altLang="en-US" sz="3200" b="1" dirty="0">
                <a:solidFill>
                  <a:srgbClr val="0000CC"/>
                </a:solidFill>
                <a:effectLst>
                  <a:outerShdw blurRad="38100" dist="38100" dir="2700000" algn="tl">
                    <a:srgbClr val="000000">
                      <a:alpha val="43137"/>
                    </a:srgbClr>
                  </a:outerShdw>
                </a:effectLst>
                <a:latin typeface="华文中宋" pitchFamily="2" charset="-122"/>
                <a:ea typeface="华文中宋" pitchFamily="2" charset="-122"/>
              </a:rPr>
              <a:t>袁隆平　</a:t>
            </a:r>
            <a:r>
              <a:rPr lang="zh-CN" altLang="en-US" sz="3200" b="1" dirty="0" smtClean="0">
                <a:solidFill>
                  <a:srgbClr val="0000CC"/>
                </a:solidFill>
                <a:effectLst>
                  <a:outerShdw blurRad="38100" dist="38100" dir="2700000" algn="tl">
                    <a:srgbClr val="000000">
                      <a:alpha val="43137"/>
                    </a:srgbClr>
                  </a:outerShdw>
                </a:effectLst>
                <a:latin typeface="华文中宋" pitchFamily="2" charset="-122"/>
                <a:ea typeface="华文中宋" pitchFamily="2" charset="-122"/>
              </a:rPr>
              <a:t>  ②</a:t>
            </a:r>
            <a:r>
              <a:rPr lang="zh-CN" altLang="en-US" sz="3200" b="1" dirty="0">
                <a:solidFill>
                  <a:srgbClr val="0000CC"/>
                </a:solidFill>
                <a:effectLst>
                  <a:outerShdw blurRad="38100" dist="38100" dir="2700000" algn="tl">
                    <a:srgbClr val="000000">
                      <a:alpha val="43137"/>
                    </a:srgbClr>
                  </a:outerShdw>
                </a:effectLst>
                <a:latin typeface="华文中宋" pitchFamily="2" charset="-122"/>
                <a:ea typeface="华文中宋" pitchFamily="2" charset="-122"/>
              </a:rPr>
              <a:t>莫言　</a:t>
            </a:r>
            <a:endParaRPr lang="en-US" altLang="zh-CN" sz="3200" b="1" dirty="0" smtClean="0">
              <a:solidFill>
                <a:srgbClr val="0000CC"/>
              </a:solidFill>
              <a:effectLst>
                <a:outerShdw blurRad="38100" dist="38100" dir="2700000" algn="tl">
                  <a:srgbClr val="000000">
                    <a:alpha val="43137"/>
                  </a:srgbClr>
                </a:outerShdw>
              </a:effectLst>
              <a:latin typeface="华文中宋" pitchFamily="2" charset="-122"/>
              <a:ea typeface="华文中宋" pitchFamily="2" charset="-122"/>
            </a:endParaRPr>
          </a:p>
          <a:p>
            <a:pPr algn="just">
              <a:spcBef>
                <a:spcPts val="1200"/>
              </a:spcBef>
              <a:buFont typeface="Arial" charset="0"/>
              <a:buNone/>
            </a:pPr>
            <a:r>
              <a:rPr lang="zh-CN" altLang="en-US" sz="3200" b="1" dirty="0" smtClean="0">
                <a:solidFill>
                  <a:srgbClr val="0000CC"/>
                </a:solidFill>
                <a:effectLst>
                  <a:outerShdw blurRad="38100" dist="38100" dir="2700000" algn="tl">
                    <a:srgbClr val="000000">
                      <a:alpha val="43137"/>
                    </a:srgbClr>
                  </a:outerShdw>
                </a:effectLst>
                <a:latin typeface="华文中宋" pitchFamily="2" charset="-122"/>
                <a:ea typeface="华文中宋" pitchFamily="2" charset="-122"/>
              </a:rPr>
              <a:t>   ③</a:t>
            </a:r>
            <a:r>
              <a:rPr lang="zh-CN" altLang="en-US" sz="3200" b="1" dirty="0">
                <a:solidFill>
                  <a:srgbClr val="0000CC"/>
                </a:solidFill>
                <a:effectLst>
                  <a:outerShdw blurRad="38100" dist="38100" dir="2700000" algn="tl">
                    <a:srgbClr val="000000">
                      <a:alpha val="43137"/>
                    </a:srgbClr>
                  </a:outerShdw>
                </a:effectLst>
                <a:latin typeface="华文中宋" pitchFamily="2" charset="-122"/>
                <a:ea typeface="华文中宋" pitchFamily="2" charset="-122"/>
              </a:rPr>
              <a:t>屠呦呦　</a:t>
            </a:r>
            <a:r>
              <a:rPr lang="zh-CN" altLang="en-US" sz="3200" b="1" dirty="0" smtClean="0">
                <a:solidFill>
                  <a:srgbClr val="0000CC"/>
                </a:solidFill>
                <a:effectLst>
                  <a:outerShdw blurRad="38100" dist="38100" dir="2700000" algn="tl">
                    <a:srgbClr val="000000">
                      <a:alpha val="43137"/>
                    </a:srgbClr>
                  </a:outerShdw>
                </a:effectLst>
                <a:latin typeface="华文中宋" pitchFamily="2" charset="-122"/>
                <a:ea typeface="华文中宋" pitchFamily="2" charset="-122"/>
              </a:rPr>
              <a:t>  ④</a:t>
            </a:r>
            <a:r>
              <a:rPr lang="zh-CN" altLang="en-US" sz="3200" b="1" dirty="0">
                <a:solidFill>
                  <a:srgbClr val="0000CC"/>
                </a:solidFill>
                <a:effectLst>
                  <a:outerShdw blurRad="38100" dist="38100" dir="2700000" algn="tl">
                    <a:srgbClr val="000000">
                      <a:alpha val="43137"/>
                    </a:srgbClr>
                  </a:outerShdw>
                </a:effectLst>
                <a:latin typeface="华文中宋" pitchFamily="2" charset="-122"/>
                <a:ea typeface="华文中宋" pitchFamily="2" charset="-122"/>
              </a:rPr>
              <a:t>邓稼先</a:t>
            </a:r>
            <a:endParaRPr lang="zh-CN" altLang="en-US" sz="3200" b="1" dirty="0">
              <a:solidFill>
                <a:srgbClr val="0000CC"/>
              </a:solidFill>
              <a:effectLst>
                <a:outerShdw blurRad="38100" dist="38100" dir="2700000" algn="tl">
                  <a:srgbClr val="000000">
                    <a:alpha val="43137"/>
                  </a:srgbClr>
                </a:outerShdw>
              </a:effectLst>
              <a:latin typeface="华文中宋" pitchFamily="2" charset="-122"/>
              <a:ea typeface="华文中宋" pitchFamily="2" charset="-122"/>
              <a:cs typeface="Times New Roman" pitchFamily="18" charset="0"/>
            </a:endParaRPr>
          </a:p>
          <a:p>
            <a:pPr algn="just">
              <a:spcBef>
                <a:spcPts val="1200"/>
              </a:spcBef>
              <a:buFont typeface="Arial" charset="0"/>
              <a:buNone/>
            </a:pPr>
            <a:r>
              <a:rPr lang="en-US" altLang="zh-CN" sz="3200" b="1" dirty="0" smtClean="0">
                <a:solidFill>
                  <a:srgbClr val="0000CC"/>
                </a:solidFill>
                <a:effectLst>
                  <a:outerShdw blurRad="38100" dist="38100" dir="2700000" algn="tl">
                    <a:srgbClr val="000000">
                      <a:alpha val="43137"/>
                    </a:srgbClr>
                  </a:outerShdw>
                </a:effectLst>
                <a:latin typeface="华文中宋" pitchFamily="2" charset="-122"/>
                <a:ea typeface="华文中宋" pitchFamily="2" charset="-122"/>
                <a:cs typeface="Times New Roman" pitchFamily="18" charset="0"/>
              </a:rPr>
              <a:t>    A</a:t>
            </a:r>
            <a:r>
              <a:rPr lang="zh-CN" altLang="en-US" sz="3200" b="1" dirty="0">
                <a:solidFill>
                  <a:srgbClr val="0000CC"/>
                </a:solidFill>
                <a:effectLst>
                  <a:outerShdw blurRad="38100" dist="38100" dir="2700000" algn="tl">
                    <a:srgbClr val="000000">
                      <a:alpha val="43137"/>
                    </a:srgbClr>
                  </a:outerShdw>
                </a:effectLst>
                <a:latin typeface="华文中宋" pitchFamily="2" charset="-122"/>
                <a:ea typeface="华文中宋" pitchFamily="2" charset="-122"/>
              </a:rPr>
              <a:t>．</a:t>
            </a:r>
            <a:r>
              <a:rPr lang="zh-CN" altLang="en-US" sz="3200" b="1" dirty="0">
                <a:solidFill>
                  <a:srgbClr val="0000CC"/>
                </a:solidFill>
                <a:effectLst>
                  <a:outerShdw blurRad="38100" dist="38100" dir="2700000" algn="tl">
                    <a:srgbClr val="000000">
                      <a:alpha val="43137"/>
                    </a:srgbClr>
                  </a:outerShdw>
                </a:effectLst>
                <a:latin typeface="华文中宋" pitchFamily="2" charset="-122"/>
                <a:ea typeface="华文中宋" pitchFamily="2" charset="-122"/>
                <a:cs typeface="Times New Roman" pitchFamily="18" charset="0"/>
              </a:rPr>
              <a:t>①② </a:t>
            </a:r>
            <a:r>
              <a:rPr lang="zh-CN" altLang="en-US" sz="3200" b="1" dirty="0" smtClean="0">
                <a:solidFill>
                  <a:srgbClr val="0000CC"/>
                </a:solidFill>
                <a:effectLst>
                  <a:outerShdw blurRad="38100" dist="38100" dir="2700000" algn="tl">
                    <a:srgbClr val="000000">
                      <a:alpha val="43137"/>
                    </a:srgbClr>
                  </a:outerShdw>
                </a:effectLst>
                <a:latin typeface="华文中宋" pitchFamily="2" charset="-122"/>
                <a:ea typeface="华文中宋" pitchFamily="2" charset="-122"/>
                <a:cs typeface="Times New Roman" pitchFamily="18" charset="0"/>
              </a:rPr>
              <a:t>   </a:t>
            </a:r>
            <a:r>
              <a:rPr lang="en-US" altLang="zh-CN" sz="3200" b="1" dirty="0">
                <a:solidFill>
                  <a:srgbClr val="0000CC"/>
                </a:solidFill>
                <a:effectLst>
                  <a:outerShdw blurRad="38100" dist="38100" dir="2700000" algn="tl">
                    <a:srgbClr val="000000">
                      <a:alpha val="43137"/>
                    </a:srgbClr>
                  </a:outerShdw>
                </a:effectLst>
                <a:latin typeface="华文中宋" pitchFamily="2" charset="-122"/>
                <a:ea typeface="华文中宋" pitchFamily="2" charset="-122"/>
                <a:cs typeface="Times New Roman" pitchFamily="18" charset="0"/>
              </a:rPr>
              <a:t>B</a:t>
            </a:r>
            <a:r>
              <a:rPr lang="zh-CN" altLang="en-US" sz="3200" b="1" dirty="0">
                <a:solidFill>
                  <a:srgbClr val="0000CC"/>
                </a:solidFill>
                <a:effectLst>
                  <a:outerShdw blurRad="38100" dist="38100" dir="2700000" algn="tl">
                    <a:srgbClr val="000000">
                      <a:alpha val="43137"/>
                    </a:srgbClr>
                  </a:outerShdw>
                </a:effectLst>
                <a:latin typeface="华文中宋" pitchFamily="2" charset="-122"/>
                <a:ea typeface="华文中宋" pitchFamily="2" charset="-122"/>
                <a:cs typeface="Times New Roman" pitchFamily="18" charset="0"/>
              </a:rPr>
              <a:t>．②③  </a:t>
            </a:r>
            <a:endParaRPr lang="en-US" altLang="zh-CN" sz="3200" b="1" dirty="0" smtClean="0">
              <a:solidFill>
                <a:srgbClr val="0000CC"/>
              </a:solidFill>
              <a:effectLst>
                <a:outerShdw blurRad="38100" dist="38100" dir="2700000" algn="tl">
                  <a:srgbClr val="000000">
                    <a:alpha val="43137"/>
                  </a:srgbClr>
                </a:outerShdw>
              </a:effectLst>
              <a:latin typeface="华文中宋" pitchFamily="2" charset="-122"/>
              <a:ea typeface="华文中宋" pitchFamily="2" charset="-122"/>
              <a:cs typeface="Times New Roman" pitchFamily="18" charset="0"/>
            </a:endParaRPr>
          </a:p>
          <a:p>
            <a:pPr algn="just">
              <a:spcBef>
                <a:spcPts val="1200"/>
              </a:spcBef>
              <a:buFont typeface="Arial" charset="0"/>
              <a:buNone/>
            </a:pPr>
            <a:r>
              <a:rPr lang="en-US" altLang="zh-CN" sz="3200" b="1" dirty="0" smtClean="0">
                <a:solidFill>
                  <a:srgbClr val="0000CC"/>
                </a:solidFill>
                <a:effectLst>
                  <a:outerShdw blurRad="38100" dist="38100" dir="2700000" algn="tl">
                    <a:srgbClr val="000000">
                      <a:alpha val="43137"/>
                    </a:srgbClr>
                  </a:outerShdw>
                </a:effectLst>
                <a:latin typeface="华文中宋" pitchFamily="2" charset="-122"/>
                <a:ea typeface="华文中宋" pitchFamily="2" charset="-122"/>
                <a:cs typeface="Times New Roman" pitchFamily="18" charset="0"/>
              </a:rPr>
              <a:t>    C</a:t>
            </a:r>
            <a:r>
              <a:rPr lang="zh-CN" altLang="en-US" sz="3200" b="1" dirty="0">
                <a:solidFill>
                  <a:srgbClr val="0000CC"/>
                </a:solidFill>
                <a:effectLst>
                  <a:outerShdw blurRad="38100" dist="38100" dir="2700000" algn="tl">
                    <a:srgbClr val="000000">
                      <a:alpha val="43137"/>
                    </a:srgbClr>
                  </a:outerShdw>
                </a:effectLst>
                <a:latin typeface="华文中宋" pitchFamily="2" charset="-122"/>
                <a:ea typeface="华文中宋" pitchFamily="2" charset="-122"/>
                <a:cs typeface="Times New Roman" pitchFamily="18" charset="0"/>
              </a:rPr>
              <a:t>．①④ </a:t>
            </a:r>
            <a:r>
              <a:rPr lang="zh-CN" altLang="en-US" sz="3200" b="1" dirty="0" smtClean="0">
                <a:solidFill>
                  <a:srgbClr val="0000CC"/>
                </a:solidFill>
                <a:effectLst>
                  <a:outerShdw blurRad="38100" dist="38100" dir="2700000" algn="tl">
                    <a:srgbClr val="000000">
                      <a:alpha val="43137"/>
                    </a:srgbClr>
                  </a:outerShdw>
                </a:effectLst>
                <a:latin typeface="华文中宋" pitchFamily="2" charset="-122"/>
                <a:ea typeface="华文中宋" pitchFamily="2" charset="-122"/>
                <a:cs typeface="Times New Roman" pitchFamily="18" charset="0"/>
              </a:rPr>
              <a:t>   </a:t>
            </a:r>
            <a:r>
              <a:rPr lang="en-US" altLang="zh-CN" sz="3200" b="1" dirty="0">
                <a:solidFill>
                  <a:srgbClr val="0000CC"/>
                </a:solidFill>
                <a:effectLst>
                  <a:outerShdw blurRad="38100" dist="38100" dir="2700000" algn="tl">
                    <a:srgbClr val="000000">
                      <a:alpha val="43137"/>
                    </a:srgbClr>
                  </a:outerShdw>
                </a:effectLst>
                <a:latin typeface="华文中宋" pitchFamily="2" charset="-122"/>
                <a:ea typeface="华文中宋" pitchFamily="2" charset="-122"/>
                <a:cs typeface="Times New Roman" pitchFamily="18" charset="0"/>
              </a:rPr>
              <a:t>D</a:t>
            </a:r>
            <a:r>
              <a:rPr lang="zh-CN" altLang="en-US" sz="3200" b="1" dirty="0">
                <a:solidFill>
                  <a:srgbClr val="0000CC"/>
                </a:solidFill>
                <a:effectLst>
                  <a:outerShdw blurRad="38100" dist="38100" dir="2700000" algn="tl">
                    <a:srgbClr val="000000">
                      <a:alpha val="43137"/>
                    </a:srgbClr>
                  </a:outerShdw>
                </a:effectLst>
                <a:latin typeface="华文中宋" pitchFamily="2" charset="-122"/>
                <a:ea typeface="华文中宋" pitchFamily="2" charset="-122"/>
                <a:cs typeface="Times New Roman" pitchFamily="18" charset="0"/>
              </a:rPr>
              <a:t>．②④</a:t>
            </a:r>
          </a:p>
        </p:txBody>
      </p:sp>
      <p:sp>
        <p:nvSpPr>
          <p:cNvPr id="88067" name="Rectangle 3"/>
          <p:cNvSpPr>
            <a:spLocks noChangeArrowheads="1"/>
          </p:cNvSpPr>
          <p:nvPr/>
        </p:nvSpPr>
        <p:spPr bwMode="auto">
          <a:xfrm>
            <a:off x="6538973" y="1500174"/>
            <a:ext cx="1247737" cy="186204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buFont typeface="Arial" charset="0"/>
              <a:buNone/>
            </a:pPr>
            <a:r>
              <a:rPr lang="en-US" altLang="zh-CN" sz="11500" b="1" dirty="0">
                <a:solidFill>
                  <a:srgbClr val="FF0000"/>
                </a:solidFill>
                <a:effectLst>
                  <a:outerShdw blurRad="38100" dist="38100" dir="2700000" algn="tl">
                    <a:srgbClr val="000000">
                      <a:alpha val="43137"/>
                    </a:srgbClr>
                  </a:outerShdw>
                </a:effectLst>
                <a:latin typeface="Times New Roman" pitchFamily="18" charset="0"/>
                <a:ea typeface="华文新魏" pitchFamily="2" charset="-122"/>
              </a:rPr>
              <a:t>B</a:t>
            </a:r>
          </a:p>
        </p:txBody>
      </p:sp>
    </p:spTree>
    <p:extLst>
      <p:ext uri="{BB962C8B-B14F-4D97-AF65-F5344CB8AC3E}">
        <p14:creationId xmlns:p14="http://schemas.microsoft.com/office/powerpoint/2010/main" xmlns="" val="4071459984"/>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8067"/>
                                        </p:tgtEl>
                                        <p:attrNameLst>
                                          <p:attrName>style.visibility</p:attrName>
                                        </p:attrNameLst>
                                      </p:cBhvr>
                                      <p:to>
                                        <p:strVal val="visible"/>
                                      </p:to>
                                    </p:set>
                                    <p:animEffect transition="in" filter="blinds(horizontal)">
                                      <p:cBhvr>
                                        <p:cTn id="7" dur="500"/>
                                        <p:tgtEl>
                                          <p:spTgt spid="880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7"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21" name="Rectangle 6"/>
          <p:cNvSpPr>
            <a:spLocks noChangeArrowheads="1"/>
          </p:cNvSpPr>
          <p:nvPr/>
        </p:nvSpPr>
        <p:spPr bwMode="auto">
          <a:xfrm>
            <a:off x="250825" y="1628777"/>
            <a:ext cx="5257800" cy="1165225"/>
          </a:xfrm>
          <a:prstGeom prst="rect">
            <a:avLst/>
          </a:prstGeom>
          <a:noFill/>
          <a:ln>
            <a:noFill/>
          </a:ln>
          <a:extLst>
            <a:ext uri="{909E8E84-426E-40DD-AFC4-6F175D3DCCD1}"/>
            <a:ext uri="{91240B29-F687-4F45-9708-019B960494DF}"/>
          </a:extLst>
        </p:spPr>
        <p:txBody>
          <a:bodyPr>
            <a:spAutoFit/>
          </a:bodyPr>
          <a:lstStyle/>
          <a:p>
            <a:pPr>
              <a:lnSpc>
                <a:spcPct val="110000"/>
              </a:lnSpc>
            </a:pPr>
            <a:r>
              <a:rPr lang="zh-CN" altLang="en-US" sz="3200" b="1">
                <a:effectLst>
                  <a:outerShdw blurRad="38100" dist="38100" dir="2700000" algn="tl">
                    <a:srgbClr val="C0C0C0"/>
                  </a:outerShdw>
                </a:effectLst>
                <a:latin typeface="黑体" pitchFamily="2" charset="-122"/>
                <a:ea typeface="黑体" pitchFamily="2" charset="-122"/>
              </a:rPr>
              <a:t>  “两弹一星”现在是指</a:t>
            </a:r>
            <a:r>
              <a:rPr lang="zh-CN" altLang="en-US" sz="3200" b="1" u="sng">
                <a:solidFill>
                  <a:srgbClr val="FF0000"/>
                </a:solidFill>
                <a:effectLst>
                  <a:outerShdw blurRad="38100" dist="38100" dir="2700000" algn="tl">
                    <a:srgbClr val="C0C0C0"/>
                  </a:outerShdw>
                </a:effectLst>
                <a:latin typeface="黑体" pitchFamily="2" charset="-122"/>
                <a:ea typeface="黑体" pitchFamily="2" charset="-122"/>
              </a:rPr>
              <a:t>核弹、导弹和人造地球卫星</a:t>
            </a:r>
            <a:r>
              <a:rPr lang="zh-CN" altLang="en-US" sz="3200" b="1">
                <a:solidFill>
                  <a:srgbClr val="FF0000"/>
                </a:solidFill>
                <a:effectLst>
                  <a:outerShdw blurRad="38100" dist="38100" dir="2700000" algn="tl">
                    <a:srgbClr val="C0C0C0"/>
                  </a:outerShdw>
                </a:effectLst>
                <a:latin typeface="黑体" pitchFamily="2" charset="-122"/>
                <a:ea typeface="黑体" pitchFamily="2" charset="-122"/>
              </a:rPr>
              <a:t>。</a:t>
            </a:r>
            <a:endParaRPr lang="en-US" altLang="zh-CN" sz="3200" b="1">
              <a:effectLst>
                <a:outerShdw blurRad="38100" dist="38100" dir="2700000" algn="tl">
                  <a:srgbClr val="C0C0C0"/>
                </a:outerShdw>
              </a:effectLst>
              <a:latin typeface="黑体" pitchFamily="2" charset="-122"/>
              <a:ea typeface="黑体" pitchFamily="2" charset="-122"/>
            </a:endParaRPr>
          </a:p>
        </p:txBody>
      </p:sp>
      <p:sp>
        <p:nvSpPr>
          <p:cNvPr id="47122" name="Rectangle 18"/>
          <p:cNvSpPr>
            <a:spLocks noChangeArrowheads="1"/>
          </p:cNvSpPr>
          <p:nvPr/>
        </p:nvSpPr>
        <p:spPr bwMode="auto">
          <a:xfrm>
            <a:off x="988581" y="483322"/>
            <a:ext cx="4824413" cy="641350"/>
          </a:xfrm>
          <a:prstGeom prst="rect">
            <a:avLst/>
          </a:prstGeom>
          <a:noFill/>
          <a:ln>
            <a:noFill/>
          </a:ln>
          <a:effectLst/>
          <a:extLst>
            <a:ext uri="{909E8E84-426E-40DD-AFC4-6F175D3DCCD1}"/>
            <a:ext uri="{91240B29-F687-4F45-9708-019B960494DF}"/>
            <a:ext uri="{AF507438-7753-43E0-B8FC-AC1667EBCBE1}"/>
          </a:extLst>
        </p:spPr>
        <p:txBody>
          <a:bodyPr>
            <a:spAutoFit/>
          </a:bodyPr>
          <a:lstStyle/>
          <a:p>
            <a:pPr fontAlgn="auto">
              <a:spcBef>
                <a:spcPts val="0"/>
              </a:spcBef>
              <a:spcAft>
                <a:spcPts val="0"/>
              </a:spcAft>
              <a:defRPr/>
            </a:pPr>
            <a:r>
              <a:rPr lang="zh-CN" altLang="en-US" sz="3600" b="1" dirty="0">
                <a:solidFill>
                  <a:srgbClr val="800000"/>
                </a:solidFill>
                <a:effectLst>
                  <a:outerShdw blurRad="38100" dist="38100" dir="2700000" algn="tl">
                    <a:srgbClr val="C0C0C0"/>
                  </a:outerShdw>
                </a:effectLst>
                <a:latin typeface="黑体" pitchFamily="2" charset="-122"/>
                <a:ea typeface="黑体" pitchFamily="2" charset="-122"/>
              </a:rPr>
              <a:t>什么是“两弹一星”？</a:t>
            </a:r>
          </a:p>
        </p:txBody>
      </p:sp>
      <p:sp>
        <p:nvSpPr>
          <p:cNvPr id="29712" name="文本框 29711"/>
          <p:cNvSpPr txBox="1">
            <a:spLocks noChangeArrowheads="1"/>
          </p:cNvSpPr>
          <p:nvPr/>
        </p:nvSpPr>
        <p:spPr bwMode="auto">
          <a:xfrm>
            <a:off x="0" y="5949950"/>
            <a:ext cx="8496300" cy="641350"/>
          </a:xfrm>
          <a:prstGeom prst="rect">
            <a:avLst/>
          </a:prstGeom>
          <a:noFill/>
          <a:ln w="9525">
            <a:noFill/>
            <a:miter lim="800000"/>
            <a:headEnd/>
            <a:tailEnd/>
          </a:ln>
        </p:spPr>
        <p:txBody>
          <a:bodyPr>
            <a:spAutoFit/>
          </a:bodyPr>
          <a:lstStyle/>
          <a:p>
            <a:pPr>
              <a:spcBef>
                <a:spcPct val="50000"/>
              </a:spcBef>
            </a:pPr>
            <a:r>
              <a:rPr lang="zh-CN" altLang="en-US" sz="3600" b="1">
                <a:solidFill>
                  <a:srgbClr val="0000FF"/>
                </a:solidFill>
                <a:latin typeface="黑体" pitchFamily="2" charset="-122"/>
                <a:ea typeface="黑体" pitchFamily="2" charset="-122"/>
              </a:rPr>
              <a:t>核弹（原子弹、氢弹）、导弹、人造卫星</a:t>
            </a:r>
          </a:p>
        </p:txBody>
      </p:sp>
      <p:pic>
        <p:nvPicPr>
          <p:cNvPr id="17415" name="图片 3"/>
          <p:cNvPicPr>
            <a:picLocks noChangeAspect="1"/>
          </p:cNvPicPr>
          <p:nvPr/>
        </p:nvPicPr>
        <p:blipFill>
          <a:blip r:embed="rId3" cstate="print"/>
          <a:srcRect/>
          <a:stretch>
            <a:fillRect/>
          </a:stretch>
        </p:blipFill>
        <p:spPr bwMode="auto">
          <a:xfrm>
            <a:off x="5508626" y="1484313"/>
            <a:ext cx="3635375" cy="4062412"/>
          </a:xfrm>
          <a:prstGeom prst="rect">
            <a:avLst/>
          </a:prstGeom>
          <a:noFill/>
          <a:ln w="9525">
            <a:noFill/>
            <a:miter lim="800000"/>
            <a:headEnd/>
            <a:tailEnd/>
          </a:ln>
        </p:spPr>
      </p:pic>
      <p:sp>
        <p:nvSpPr>
          <p:cNvPr id="17417" name="Text Box 9"/>
          <p:cNvSpPr txBox="1">
            <a:spLocks noChangeArrowheads="1"/>
          </p:cNvSpPr>
          <p:nvPr/>
        </p:nvSpPr>
        <p:spPr bwMode="auto">
          <a:xfrm>
            <a:off x="0" y="2778126"/>
            <a:ext cx="5651500" cy="3293209"/>
          </a:xfrm>
          <a:prstGeom prst="rect">
            <a:avLst/>
          </a:prstGeom>
          <a:noFill/>
          <a:ln w="9525">
            <a:noFill/>
            <a:miter lim="800000"/>
            <a:headEnd/>
            <a:tailEnd/>
          </a:ln>
          <a:effectLst/>
        </p:spPr>
        <p:txBody>
          <a:bodyPr>
            <a:spAutoFit/>
          </a:bodyPr>
          <a:lstStyle/>
          <a:p>
            <a:pPr>
              <a:lnSpc>
                <a:spcPct val="110000"/>
              </a:lnSpc>
            </a:pPr>
            <a:r>
              <a:rPr lang="en-US" altLang="zh-CN" sz="3200" b="1">
                <a:solidFill>
                  <a:srgbClr val="000000"/>
                </a:solidFill>
                <a:effectLst>
                  <a:outerShdw blurRad="38100" dist="38100" dir="2700000" algn="tl">
                    <a:srgbClr val="C0C0C0"/>
                  </a:outerShdw>
                </a:effectLst>
              </a:rPr>
              <a:t>【</a:t>
            </a:r>
            <a:r>
              <a:rPr lang="zh-CN" altLang="en-US" sz="3200" b="1">
                <a:effectLst>
                  <a:outerShdw blurRad="38100" dist="38100" dir="2700000" algn="tl">
                    <a:srgbClr val="C0C0C0"/>
                  </a:outerShdw>
                </a:effectLst>
              </a:rPr>
              <a:t>最初的“两弹”指的是原子弹和氢弹。后来原子弹和氢弹合起来称为</a:t>
            </a:r>
            <a:r>
              <a:rPr lang="zh-CN" altLang="en-US" sz="3200" b="1">
                <a:solidFill>
                  <a:srgbClr val="C00000"/>
                </a:solidFill>
                <a:effectLst>
                  <a:outerShdw blurRad="38100" dist="38100" dir="2700000" algn="tl">
                    <a:srgbClr val="C0C0C0"/>
                  </a:outerShdw>
                </a:effectLst>
              </a:rPr>
              <a:t>核弹</a:t>
            </a:r>
            <a:r>
              <a:rPr lang="zh-CN" altLang="en-US" sz="3200" b="1">
                <a:effectLst>
                  <a:outerShdw blurRad="38100" dist="38100" dir="2700000" algn="tl">
                    <a:srgbClr val="C0C0C0"/>
                  </a:outerShdw>
                </a:effectLst>
              </a:rPr>
              <a:t>（一弹），另一弹专指</a:t>
            </a:r>
            <a:r>
              <a:rPr lang="zh-CN" altLang="en-US" sz="3200" b="1">
                <a:solidFill>
                  <a:srgbClr val="C00000"/>
                </a:solidFill>
                <a:effectLst>
                  <a:outerShdw blurRad="38100" dist="38100" dir="2700000" algn="tl">
                    <a:srgbClr val="C0C0C0"/>
                  </a:outerShdw>
                </a:effectLst>
              </a:rPr>
              <a:t>导弹</a:t>
            </a:r>
            <a:r>
              <a:rPr lang="zh-CN" altLang="en-US" sz="3200" b="1">
                <a:effectLst>
                  <a:outerShdw blurRad="38100" dist="38100" dir="2700000" algn="tl">
                    <a:srgbClr val="C0C0C0"/>
                  </a:outerShdw>
                </a:effectLst>
              </a:rPr>
              <a:t>。“一星”则指</a:t>
            </a:r>
            <a:r>
              <a:rPr lang="zh-CN" altLang="en-US" sz="3200" b="1">
                <a:solidFill>
                  <a:srgbClr val="C00000"/>
                </a:solidFill>
                <a:effectLst>
                  <a:outerShdw blurRad="38100" dist="38100" dir="2700000" algn="tl">
                    <a:srgbClr val="C0C0C0"/>
                  </a:outerShdw>
                </a:effectLst>
              </a:rPr>
              <a:t>人造地球卫星。</a:t>
            </a:r>
            <a:r>
              <a:rPr lang="en-US" altLang="zh-CN" sz="3200" b="1">
                <a:effectLst>
                  <a:outerShdw blurRad="38100" dist="38100" dir="2700000" algn="tl">
                    <a:srgbClr val="C0C0C0"/>
                  </a:outerShdw>
                </a:effectLst>
              </a:rPr>
              <a:t>】</a:t>
            </a:r>
          </a:p>
          <a:p>
            <a:endParaRPr lang="zh-CN" altLang="en-US" sz="320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7121"/>
                                        </p:tgtEl>
                                        <p:attrNameLst>
                                          <p:attrName>style.visibility</p:attrName>
                                        </p:attrNameLst>
                                      </p:cBhvr>
                                      <p:to>
                                        <p:strVal val="visible"/>
                                      </p:to>
                                    </p:set>
                                    <p:animEffect transition="in" filter="dissolve">
                                      <p:cBhvr>
                                        <p:cTn id="7" dur="500"/>
                                        <p:tgtEl>
                                          <p:spTgt spid="4712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7417"/>
                                        </p:tgtEl>
                                        <p:attrNameLst>
                                          <p:attrName>style.visibility</p:attrName>
                                        </p:attrNameLst>
                                      </p:cBhvr>
                                      <p:to>
                                        <p:strVal val="visible"/>
                                      </p:to>
                                    </p:set>
                                    <p:anim calcmode="lin" valueType="num">
                                      <p:cBhvr additive="base">
                                        <p:cTn id="12" dur="500" fill="hold"/>
                                        <p:tgtEl>
                                          <p:spTgt spid="17417"/>
                                        </p:tgtEl>
                                        <p:attrNameLst>
                                          <p:attrName>ppt_x</p:attrName>
                                        </p:attrNameLst>
                                      </p:cBhvr>
                                      <p:tavLst>
                                        <p:tav tm="0">
                                          <p:val>
                                            <p:strVal val="#ppt_x"/>
                                          </p:val>
                                        </p:tav>
                                        <p:tav tm="100000">
                                          <p:val>
                                            <p:strVal val="#ppt_x"/>
                                          </p:val>
                                        </p:tav>
                                      </p:tavLst>
                                    </p:anim>
                                    <p:anim calcmode="lin" valueType="num">
                                      <p:cBhvr additive="base">
                                        <p:cTn id="13" dur="500" fill="hold"/>
                                        <p:tgtEl>
                                          <p:spTgt spid="1741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7" presetClass="entr" presetSubtype="0" fill="hold" grpId="0" nodeType="clickEffect">
                                  <p:stCondLst>
                                    <p:cond delay="0"/>
                                  </p:stCondLst>
                                  <p:childTnLst>
                                    <p:set>
                                      <p:cBhvr>
                                        <p:cTn id="17" dur="1" fill="hold">
                                          <p:stCondLst>
                                            <p:cond delay="0"/>
                                          </p:stCondLst>
                                        </p:cTn>
                                        <p:tgtEl>
                                          <p:spTgt spid="29712"/>
                                        </p:tgtEl>
                                        <p:attrNameLst>
                                          <p:attrName>style.visibility</p:attrName>
                                        </p:attrNameLst>
                                      </p:cBhvr>
                                      <p:to>
                                        <p:strVal val="visible"/>
                                      </p:to>
                                    </p:set>
                                    <p:animEffect transition="in" filter="fade">
                                      <p:cBhvr>
                                        <p:cTn id="18" dur="1000"/>
                                        <p:tgtEl>
                                          <p:spTgt spid="29712"/>
                                        </p:tgtEl>
                                      </p:cBhvr>
                                    </p:animEffect>
                                    <p:anim calcmode="lin" valueType="num">
                                      <p:cBhvr>
                                        <p:cTn id="19" dur="1000" fill="hold"/>
                                        <p:tgtEl>
                                          <p:spTgt spid="29712"/>
                                        </p:tgtEl>
                                        <p:attrNameLst>
                                          <p:attrName>ppt_x</p:attrName>
                                        </p:attrNameLst>
                                      </p:cBhvr>
                                      <p:tavLst>
                                        <p:tav tm="0">
                                          <p:val>
                                            <p:strVal val="#ppt_x"/>
                                          </p:val>
                                        </p:tav>
                                        <p:tav tm="100000">
                                          <p:val>
                                            <p:strVal val="#ppt_x"/>
                                          </p:val>
                                        </p:tav>
                                      </p:tavLst>
                                    </p:anim>
                                    <p:anim calcmode="lin" valueType="num">
                                      <p:cBhvr>
                                        <p:cTn id="20" dur="900" decel="100000" fill="hold"/>
                                        <p:tgtEl>
                                          <p:spTgt spid="29712"/>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2971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21" grpId="0"/>
      <p:bldP spid="29712" grpId="0"/>
      <p:bldP spid="17417"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0" y="0"/>
            <a:ext cx="2763898" cy="700769"/>
          </a:xfrm>
          <a:prstGeom prst="rect">
            <a:avLst/>
          </a:prstGeom>
        </p:spPr>
        <p:txBody>
          <a:bodyPr wrap="none">
            <a:spAutoFit/>
          </a:bodyPr>
          <a:lstStyle/>
          <a:p>
            <a:pPr marL="228600" lvl="0" indent="-228600">
              <a:lnSpc>
                <a:spcPct val="120000"/>
              </a:lnSpc>
              <a:spcBef>
                <a:spcPts val="1000"/>
              </a:spcBef>
              <a:buSzPct val="75000"/>
            </a:pPr>
            <a:r>
              <a:rPr lang="zh-CN" altLang="en-US" sz="3600" dirty="0" smtClean="0">
                <a:solidFill>
                  <a:prstClr val="black">
                    <a:lumMod val="85000"/>
                    <a:lumOff val="15000"/>
                  </a:prstClr>
                </a:solidFill>
                <a:latin typeface="微软雅黑" panose="020B0503020204020204" charset="-122"/>
                <a:ea typeface="微软雅黑" panose="020B0503020204020204" charset="-122"/>
              </a:rPr>
              <a:t>（</a:t>
            </a:r>
            <a:r>
              <a:rPr lang="en-US" altLang="zh-CN" sz="3600" dirty="0">
                <a:solidFill>
                  <a:prstClr val="black">
                    <a:lumMod val="85000"/>
                    <a:lumOff val="15000"/>
                  </a:prstClr>
                </a:solidFill>
                <a:latin typeface="微软雅黑" panose="020B0503020204020204" charset="-122"/>
                <a:ea typeface="微软雅黑" panose="020B0503020204020204" charset="-122"/>
              </a:rPr>
              <a:t>2</a:t>
            </a:r>
            <a:r>
              <a:rPr lang="zh-CN" altLang="en-US" sz="3600" dirty="0" smtClean="0">
                <a:solidFill>
                  <a:prstClr val="black">
                    <a:lumMod val="85000"/>
                    <a:lumOff val="15000"/>
                  </a:prstClr>
                </a:solidFill>
                <a:latin typeface="微软雅黑" panose="020B0503020204020204" charset="-122"/>
                <a:ea typeface="微软雅黑" panose="020B0503020204020204" charset="-122"/>
              </a:rPr>
              <a:t>）概况：</a:t>
            </a:r>
            <a:endParaRPr lang="zh-CN" altLang="en-US" sz="3600" dirty="0">
              <a:solidFill>
                <a:prstClr val="black">
                  <a:lumMod val="85000"/>
                  <a:lumOff val="15000"/>
                </a:prstClr>
              </a:solidFill>
              <a:latin typeface="微软雅黑" panose="020B0503020204020204" charset="-122"/>
              <a:ea typeface="微软雅黑" panose="020B0503020204020204" charset="-122"/>
            </a:endParaRPr>
          </a:p>
        </p:txBody>
      </p:sp>
      <p:sp>
        <p:nvSpPr>
          <p:cNvPr id="3" name="矩形 2"/>
          <p:cNvSpPr/>
          <p:nvPr/>
        </p:nvSpPr>
        <p:spPr>
          <a:xfrm>
            <a:off x="428596" y="642918"/>
            <a:ext cx="8366393" cy="584775"/>
          </a:xfrm>
          <a:prstGeom prst="rect">
            <a:avLst/>
          </a:prstGeom>
        </p:spPr>
        <p:txBody>
          <a:bodyPr wrap="none">
            <a:spAutoFit/>
          </a:bodyPr>
          <a:lstStyle/>
          <a:p>
            <a:r>
              <a:rPr lang="en-US" altLang="zh-CN" sz="3200" dirty="0" smtClean="0">
                <a:solidFill>
                  <a:srgbClr val="FF0000"/>
                </a:solidFill>
                <a:latin typeface="微软雅黑" pitchFamily="34" charset="-122"/>
                <a:ea typeface="微软雅黑" pitchFamily="34" charset="-122"/>
              </a:rPr>
              <a:t>①1964</a:t>
            </a:r>
            <a:r>
              <a:rPr lang="zh-CN" altLang="en-US" sz="3200" dirty="0" smtClean="0">
                <a:solidFill>
                  <a:srgbClr val="FF0000"/>
                </a:solidFill>
                <a:latin typeface="微软雅黑" pitchFamily="34" charset="-122"/>
                <a:ea typeface="微软雅黑" pitchFamily="34" charset="-122"/>
              </a:rPr>
              <a:t>年</a:t>
            </a:r>
            <a:r>
              <a:rPr lang="en-US" altLang="zh-CN" sz="3200" dirty="0" smtClean="0">
                <a:latin typeface="微软雅黑" pitchFamily="34" charset="-122"/>
                <a:ea typeface="微软雅黑" pitchFamily="34" charset="-122"/>
              </a:rPr>
              <a:t>10</a:t>
            </a:r>
            <a:r>
              <a:rPr lang="zh-CN" altLang="en-US" sz="3200" dirty="0" smtClean="0">
                <a:latin typeface="微软雅黑" pitchFamily="34" charset="-122"/>
                <a:ea typeface="微软雅黑" pitchFamily="34" charset="-122"/>
              </a:rPr>
              <a:t>月</a:t>
            </a:r>
            <a:r>
              <a:rPr lang="en-US" altLang="zh-CN" sz="3200" dirty="0" smtClean="0">
                <a:latin typeface="微软雅黑" pitchFamily="34" charset="-122"/>
                <a:ea typeface="微软雅黑" pitchFamily="34" charset="-122"/>
              </a:rPr>
              <a:t>16</a:t>
            </a:r>
            <a:r>
              <a:rPr lang="zh-CN" altLang="en-US" sz="3200" dirty="0" smtClean="0">
                <a:latin typeface="微软雅黑" pitchFamily="34" charset="-122"/>
                <a:ea typeface="微软雅黑" pitchFamily="34" charset="-122"/>
              </a:rPr>
              <a:t>日，第一颗</a:t>
            </a:r>
            <a:r>
              <a:rPr lang="zh-CN" altLang="en-US" sz="3200" dirty="0" smtClean="0">
                <a:solidFill>
                  <a:srgbClr val="FF0000"/>
                </a:solidFill>
                <a:latin typeface="微软雅黑" pitchFamily="34" charset="-122"/>
                <a:ea typeface="微软雅黑" pitchFamily="34" charset="-122"/>
              </a:rPr>
              <a:t>原子弹</a:t>
            </a:r>
            <a:r>
              <a:rPr lang="zh-CN" altLang="en-US" sz="3200" dirty="0" smtClean="0">
                <a:latin typeface="微软雅黑" pitchFamily="34" charset="-122"/>
                <a:ea typeface="微软雅黑" pitchFamily="34" charset="-122"/>
              </a:rPr>
              <a:t>爆炸成功</a:t>
            </a:r>
            <a:endParaRPr lang="zh-CN" altLang="en-US" sz="3200" dirty="0">
              <a:latin typeface="微软雅黑" pitchFamily="34" charset="-122"/>
              <a:ea typeface="微软雅黑" pitchFamily="34" charset="-122"/>
            </a:endParaRPr>
          </a:p>
        </p:txBody>
      </p:sp>
      <p:sp>
        <p:nvSpPr>
          <p:cNvPr id="4" name="矩形 3"/>
          <p:cNvSpPr/>
          <p:nvPr/>
        </p:nvSpPr>
        <p:spPr>
          <a:xfrm>
            <a:off x="3851920" y="1268760"/>
            <a:ext cx="4716356" cy="584775"/>
          </a:xfrm>
          <a:prstGeom prst="rect">
            <a:avLst/>
          </a:prstGeom>
          <a:solidFill>
            <a:schemeClr val="bg1"/>
          </a:solidFill>
        </p:spPr>
        <p:txBody>
          <a:bodyPr wrap="none">
            <a:spAutoFit/>
          </a:bodyPr>
          <a:lstStyle/>
          <a:p>
            <a:r>
              <a:rPr lang="zh-CN" altLang="en-US" sz="3200" b="1" dirty="0" smtClean="0">
                <a:latin typeface="宋体" pitchFamily="2" charset="-122"/>
                <a:ea typeface="宋体" pitchFamily="2" charset="-122"/>
              </a:rPr>
              <a:t>中国研制原子弹的原因：</a:t>
            </a:r>
            <a:endParaRPr lang="zh-CN" altLang="en-US" sz="3200" dirty="0">
              <a:latin typeface="宋体" pitchFamily="2" charset="-122"/>
              <a:ea typeface="宋体" pitchFamily="2" charset="-122"/>
            </a:endParaRPr>
          </a:p>
        </p:txBody>
      </p:sp>
      <p:sp>
        <p:nvSpPr>
          <p:cNvPr id="5" name="TextBox 2"/>
          <p:cNvSpPr txBox="1">
            <a:spLocks noChangeArrowheads="1"/>
          </p:cNvSpPr>
          <p:nvPr/>
        </p:nvSpPr>
        <p:spPr bwMode="auto">
          <a:xfrm>
            <a:off x="3779912" y="2060848"/>
            <a:ext cx="4896544" cy="2616101"/>
          </a:xfrm>
          <a:prstGeom prst="rect">
            <a:avLst/>
          </a:prstGeom>
          <a:noFill/>
          <a:ln w="9525">
            <a:noFill/>
            <a:miter lim="800000"/>
            <a:headEnd/>
            <a:tailEnd/>
          </a:ln>
        </p:spPr>
        <p:txBody>
          <a:bodyPr wrap="square">
            <a:spAutoFit/>
          </a:bodyPr>
          <a:lstStyle/>
          <a:p>
            <a:pPr>
              <a:defRPr/>
            </a:pPr>
            <a:r>
              <a:rPr lang="zh-CN" altLang="en-US" sz="3600" dirty="0">
                <a:latin typeface="黑体" pitchFamily="49" charset="-122"/>
                <a:ea typeface="黑体" pitchFamily="49" charset="-122"/>
              </a:rPr>
              <a:t>    </a:t>
            </a:r>
            <a:r>
              <a:rPr lang="zh-CN" altLang="en-US" sz="3200" dirty="0">
                <a:latin typeface="黑体" pitchFamily="49" charset="-122"/>
                <a:ea typeface="黑体" pitchFamily="49" charset="-122"/>
              </a:rPr>
              <a:t>为了打破帝国主义的核垄断，粉碎帝国主义的核威胁，加强中国的国防力量，保卫祖国，中国必须研制出原子弹。</a:t>
            </a:r>
          </a:p>
        </p:txBody>
      </p:sp>
      <p:sp>
        <p:nvSpPr>
          <p:cNvPr id="6" name="矩形 5"/>
          <p:cNvSpPr/>
          <p:nvPr/>
        </p:nvSpPr>
        <p:spPr>
          <a:xfrm>
            <a:off x="0" y="4221088"/>
            <a:ext cx="3929090" cy="1077218"/>
          </a:xfrm>
          <a:prstGeom prst="rect">
            <a:avLst/>
          </a:prstGeom>
        </p:spPr>
        <p:txBody>
          <a:bodyPr wrap="square">
            <a:spAutoFit/>
          </a:bodyPr>
          <a:lstStyle/>
          <a:p>
            <a:r>
              <a:rPr lang="zh-CN" altLang="en-US" sz="3200" b="1" dirty="0" smtClean="0">
                <a:solidFill>
                  <a:srgbClr val="800080"/>
                </a:solidFill>
              </a:rPr>
              <a:t>我国是世界上第</a:t>
            </a:r>
            <a:r>
              <a:rPr lang="en-US" altLang="zh-CN" sz="3200" b="1" dirty="0" smtClean="0">
                <a:solidFill>
                  <a:srgbClr val="800080"/>
                </a:solidFill>
              </a:rPr>
              <a:t>5</a:t>
            </a:r>
            <a:r>
              <a:rPr lang="zh-CN" altLang="en-US" sz="3200" b="1" dirty="0" smtClean="0">
                <a:solidFill>
                  <a:srgbClr val="800080"/>
                </a:solidFill>
              </a:rPr>
              <a:t>个拥有核武器的国家</a:t>
            </a:r>
            <a:endParaRPr lang="en-US" altLang="zh-CN" sz="3200" dirty="0" smtClean="0"/>
          </a:p>
        </p:txBody>
      </p:sp>
      <p:pic>
        <p:nvPicPr>
          <p:cNvPr id="7" name="图片 72709" descr="ls00300014"/>
          <p:cNvPicPr>
            <a:picLocks noChangeAspect="1"/>
          </p:cNvPicPr>
          <p:nvPr/>
        </p:nvPicPr>
        <p:blipFill>
          <a:blip r:embed="rId2" cstate="print"/>
          <a:srcRect/>
          <a:stretch>
            <a:fillRect/>
          </a:stretch>
        </p:blipFill>
        <p:spPr bwMode="auto">
          <a:xfrm>
            <a:off x="179513" y="1340768"/>
            <a:ext cx="3240360" cy="2628503"/>
          </a:xfrm>
          <a:prstGeom prst="rect">
            <a:avLst/>
          </a:prstGeom>
          <a:noFill/>
          <a:ln w="9525">
            <a:noFill/>
            <a:miter lim="800000"/>
            <a:headEnd/>
            <a:tailEnd/>
          </a:ln>
        </p:spPr>
      </p:pic>
      <p:sp>
        <p:nvSpPr>
          <p:cNvPr id="8" name="矩形 7"/>
          <p:cNvSpPr/>
          <p:nvPr/>
        </p:nvSpPr>
        <p:spPr>
          <a:xfrm>
            <a:off x="323528" y="5373216"/>
            <a:ext cx="3571900" cy="1338828"/>
          </a:xfrm>
          <a:prstGeom prst="rect">
            <a:avLst/>
          </a:prstGeom>
        </p:spPr>
        <p:txBody>
          <a:bodyPr wrap="square">
            <a:spAutoFit/>
          </a:bodyPr>
          <a:lstStyle/>
          <a:p>
            <a:r>
              <a:rPr lang="zh-CN" altLang="en-US" sz="2700" b="1" kern="0" dirty="0" smtClean="0">
                <a:solidFill>
                  <a:srgbClr val="800080"/>
                </a:solidFill>
                <a:latin typeface="Lucida Sans Unicode"/>
                <a:ea typeface="黑体"/>
              </a:rPr>
              <a:t>它相当于</a:t>
            </a:r>
            <a:r>
              <a:rPr lang="en-US" altLang="zh-CN" sz="2700" b="1" kern="0" dirty="0" smtClean="0">
                <a:solidFill>
                  <a:srgbClr val="800080"/>
                </a:solidFill>
                <a:latin typeface="Lucida Sans Unicode"/>
                <a:ea typeface="黑体"/>
              </a:rPr>
              <a:t>20000</a:t>
            </a:r>
            <a:r>
              <a:rPr lang="zh-CN" altLang="en-US" sz="2700" b="1" kern="0" dirty="0" smtClean="0">
                <a:solidFill>
                  <a:srgbClr val="800080"/>
                </a:solidFill>
                <a:latin typeface="Lucida Sans Unicode"/>
                <a:ea typeface="黑体"/>
              </a:rPr>
              <a:t>吨烈性炸药（</a:t>
            </a:r>
            <a:r>
              <a:rPr lang="en-US" altLang="zh-CN" sz="2700" b="1" kern="0" dirty="0" smtClean="0">
                <a:solidFill>
                  <a:srgbClr val="800080"/>
                </a:solidFill>
                <a:latin typeface="Lucida Sans Unicode"/>
                <a:ea typeface="黑体"/>
              </a:rPr>
              <a:t>TNT</a:t>
            </a:r>
            <a:r>
              <a:rPr lang="zh-CN" altLang="en-US" sz="2700" b="1" kern="0" dirty="0" smtClean="0">
                <a:solidFill>
                  <a:srgbClr val="800080"/>
                </a:solidFill>
                <a:latin typeface="Lucida Sans Unicode"/>
                <a:ea typeface="黑体"/>
              </a:rPr>
              <a:t>）的爆炸威力。</a:t>
            </a:r>
            <a:endParaRPr lang="zh-CN" altLang="en-US" dirty="0"/>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P spid="6"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41" name="Text Box 5"/>
          <p:cNvSpPr txBox="1">
            <a:spLocks noChangeArrowheads="1"/>
          </p:cNvSpPr>
          <p:nvPr/>
        </p:nvSpPr>
        <p:spPr bwMode="auto">
          <a:xfrm>
            <a:off x="685800" y="2"/>
            <a:ext cx="8458200" cy="1922463"/>
          </a:xfrm>
          <a:prstGeom prst="rect">
            <a:avLst/>
          </a:prstGeom>
          <a:noFill/>
          <a:ln w="9525">
            <a:noFill/>
            <a:miter lim="800000"/>
            <a:headEnd/>
            <a:tailEnd/>
          </a:ln>
        </p:spPr>
        <p:txBody>
          <a:bodyPr>
            <a:spAutoFit/>
          </a:bodyPr>
          <a:lstStyle/>
          <a:p>
            <a:pPr>
              <a:spcBef>
                <a:spcPct val="50000"/>
              </a:spcBef>
            </a:pPr>
            <a:r>
              <a:rPr lang="zh-CN" altLang="en-US" sz="4800" b="1">
                <a:latin typeface="黑体" pitchFamily="2" charset="-122"/>
                <a:ea typeface="黑体" pitchFamily="2" charset="-122"/>
              </a:rPr>
              <a:t>想一想：</a:t>
            </a:r>
          </a:p>
          <a:p>
            <a:pPr>
              <a:spcBef>
                <a:spcPct val="50000"/>
              </a:spcBef>
            </a:pPr>
            <a:r>
              <a:rPr lang="zh-CN" altLang="en-US" sz="4800" b="1">
                <a:latin typeface="黑体" pitchFamily="2" charset="-122"/>
                <a:ea typeface="黑体" pitchFamily="2" charset="-122"/>
              </a:rPr>
              <a:t>  原子弹研制成功有何意义？ </a:t>
            </a:r>
          </a:p>
        </p:txBody>
      </p:sp>
      <p:pic>
        <p:nvPicPr>
          <p:cNvPr id="19458" name="Picture 4" descr="g"/>
          <p:cNvPicPr>
            <a:picLocks noChangeAspect="1" noChangeArrowheads="1"/>
          </p:cNvPicPr>
          <p:nvPr/>
        </p:nvPicPr>
        <p:blipFill>
          <a:blip r:embed="rId3" cstate="print"/>
          <a:srcRect/>
          <a:stretch>
            <a:fillRect/>
          </a:stretch>
        </p:blipFill>
        <p:spPr bwMode="auto">
          <a:xfrm>
            <a:off x="8231188" y="0"/>
            <a:ext cx="912812" cy="1295400"/>
          </a:xfrm>
          <a:prstGeom prst="rect">
            <a:avLst/>
          </a:prstGeom>
          <a:noFill/>
          <a:ln w="9525">
            <a:noFill/>
            <a:miter lim="800000"/>
            <a:headEnd/>
            <a:tailEnd/>
          </a:ln>
        </p:spPr>
      </p:pic>
      <p:sp>
        <p:nvSpPr>
          <p:cNvPr id="14342" name="Text Box 6"/>
          <p:cNvSpPr txBox="1">
            <a:spLocks noChangeArrowheads="1"/>
          </p:cNvSpPr>
          <p:nvPr/>
        </p:nvSpPr>
        <p:spPr bwMode="auto">
          <a:xfrm>
            <a:off x="1143000" y="1905001"/>
            <a:ext cx="7239000" cy="2308324"/>
          </a:xfrm>
          <a:prstGeom prst="rect">
            <a:avLst/>
          </a:prstGeom>
          <a:noFill/>
          <a:ln w="9525">
            <a:noFill/>
            <a:miter lim="800000"/>
            <a:headEnd/>
            <a:tailEnd/>
          </a:ln>
        </p:spPr>
        <p:txBody>
          <a:bodyPr>
            <a:spAutoFit/>
          </a:bodyPr>
          <a:lstStyle/>
          <a:p>
            <a:pPr>
              <a:spcBef>
                <a:spcPct val="50000"/>
              </a:spcBef>
            </a:pPr>
            <a:r>
              <a:rPr lang="en-US" altLang="zh-CN" sz="3600" b="1">
                <a:solidFill>
                  <a:srgbClr val="0000FF"/>
                </a:solidFill>
              </a:rPr>
              <a:t>        </a:t>
            </a:r>
            <a:r>
              <a:rPr lang="zh-CN" altLang="en-US" sz="3600" b="1">
                <a:solidFill>
                  <a:srgbClr val="0000FF"/>
                </a:solidFill>
              </a:rPr>
              <a:t>第一颗原子弹的爆炸成功，</a:t>
            </a:r>
            <a:r>
              <a:rPr lang="zh-CN" altLang="en-US" sz="3600" b="1">
                <a:solidFill>
                  <a:srgbClr val="FF0000"/>
                </a:solidFill>
              </a:rPr>
              <a:t>加强了</a:t>
            </a:r>
            <a:r>
              <a:rPr lang="zh-CN" altLang="en-US" sz="3600" b="1">
                <a:solidFill>
                  <a:srgbClr val="0000FF"/>
                </a:solidFill>
              </a:rPr>
              <a:t>我国的国防力量，也</a:t>
            </a:r>
            <a:r>
              <a:rPr lang="zh-CN" altLang="en-US" sz="3600" b="1">
                <a:solidFill>
                  <a:srgbClr val="FF0000"/>
                </a:solidFill>
              </a:rPr>
              <a:t>打破了</a:t>
            </a:r>
            <a:r>
              <a:rPr lang="zh-CN" altLang="en-US" sz="3600" b="1">
                <a:solidFill>
                  <a:srgbClr val="0000FF"/>
                </a:solidFill>
              </a:rPr>
              <a:t>帝国主义的核垄断，对维护世界和平具有重要意义。</a:t>
            </a:r>
          </a:p>
        </p:txBody>
      </p:sp>
      <p:sp>
        <p:nvSpPr>
          <p:cNvPr id="14343" name="TextBox 3"/>
          <p:cNvSpPr txBox="1">
            <a:spLocks noChangeArrowheads="1"/>
          </p:cNvSpPr>
          <p:nvPr/>
        </p:nvSpPr>
        <p:spPr bwMode="auto">
          <a:xfrm>
            <a:off x="1219200" y="4343400"/>
            <a:ext cx="7924800" cy="2123658"/>
          </a:xfrm>
          <a:prstGeom prst="rect">
            <a:avLst/>
          </a:prstGeom>
          <a:noFill/>
          <a:ln w="9525">
            <a:noFill/>
            <a:miter lim="800000"/>
            <a:headEnd/>
            <a:tailEnd/>
          </a:ln>
        </p:spPr>
        <p:txBody>
          <a:bodyPr>
            <a:spAutoFit/>
          </a:bodyPr>
          <a:lstStyle/>
          <a:p>
            <a:r>
              <a:rPr lang="zh-CN" altLang="en-US" sz="3600">
                <a:latin typeface="黑体" pitchFamily="2" charset="-122"/>
                <a:ea typeface="黑体" pitchFamily="2" charset="-122"/>
              </a:rPr>
              <a:t>我国的核政策：</a:t>
            </a:r>
          </a:p>
          <a:p>
            <a:r>
              <a:rPr lang="zh-CN" altLang="en-US" sz="3200">
                <a:solidFill>
                  <a:srgbClr val="F71943"/>
                </a:solidFill>
                <a:latin typeface="黑体" pitchFamily="2" charset="-122"/>
                <a:ea typeface="黑体" pitchFamily="2" charset="-122"/>
              </a:rPr>
              <a:t>    </a:t>
            </a:r>
            <a:r>
              <a:rPr lang="zh-CN" altLang="en-US" sz="3200">
                <a:solidFill>
                  <a:srgbClr val="FF0000"/>
                </a:solidFill>
                <a:latin typeface="黑体" pitchFamily="2" charset="-122"/>
                <a:ea typeface="黑体" pitchFamily="2" charset="-122"/>
              </a:rPr>
              <a:t>我国政府郑重宣布，中国在任何时候，任何情况下，都不会首先使用核武器，不对无核国家使用核武器。</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341"/>
                                        </p:tgtEl>
                                        <p:attrNameLst>
                                          <p:attrName>style.visibility</p:attrName>
                                        </p:attrNameLst>
                                      </p:cBhvr>
                                      <p:to>
                                        <p:strVal val="visible"/>
                                      </p:to>
                                    </p:set>
                                    <p:anim calcmode="lin" valueType="num">
                                      <p:cBhvr additive="base">
                                        <p:cTn id="7" dur="500" fill="hold"/>
                                        <p:tgtEl>
                                          <p:spTgt spid="14341"/>
                                        </p:tgtEl>
                                        <p:attrNameLst>
                                          <p:attrName>ppt_x</p:attrName>
                                        </p:attrNameLst>
                                      </p:cBhvr>
                                      <p:tavLst>
                                        <p:tav tm="0">
                                          <p:val>
                                            <p:strVal val="#ppt_x"/>
                                          </p:val>
                                        </p:tav>
                                        <p:tav tm="100000">
                                          <p:val>
                                            <p:strVal val="#ppt_x"/>
                                          </p:val>
                                        </p:tav>
                                      </p:tavLst>
                                    </p:anim>
                                    <p:anim calcmode="lin" valueType="num">
                                      <p:cBhvr additive="base">
                                        <p:cTn id="8" dur="500" fill="hold"/>
                                        <p:tgtEl>
                                          <p:spTgt spid="1434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7" presetClass="entr" presetSubtype="0" fill="hold" grpId="0" nodeType="clickEffect">
                                  <p:stCondLst>
                                    <p:cond delay="0"/>
                                  </p:stCondLst>
                                  <p:iterate type="lt">
                                    <p:tmPct val="50000"/>
                                  </p:iterate>
                                  <p:childTnLst>
                                    <p:set>
                                      <p:cBhvr>
                                        <p:cTn id="12" dur="1" fill="hold">
                                          <p:stCondLst>
                                            <p:cond delay="0"/>
                                          </p:stCondLst>
                                        </p:cTn>
                                        <p:tgtEl>
                                          <p:spTgt spid="14342"/>
                                        </p:tgtEl>
                                        <p:attrNameLst>
                                          <p:attrName>style.visibility</p:attrName>
                                        </p:attrNameLst>
                                      </p:cBhvr>
                                      <p:to>
                                        <p:strVal val="visible"/>
                                      </p:to>
                                    </p:set>
                                    <p:anim calcmode="discrete" valueType="clr">
                                      <p:cBhvr override="childStyle">
                                        <p:cTn id="13" dur="80"/>
                                        <p:tgtEl>
                                          <p:spTgt spid="14342"/>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14342"/>
                                        </p:tgtEl>
                                        <p:attrNameLst>
                                          <p:attrName>fillcolor</p:attrName>
                                        </p:attrNameLst>
                                      </p:cBhvr>
                                      <p:tavLst>
                                        <p:tav tm="0">
                                          <p:val>
                                            <p:clrVal>
                                              <a:schemeClr val="accent2"/>
                                            </p:clrVal>
                                          </p:val>
                                        </p:tav>
                                        <p:tav tm="50000">
                                          <p:val>
                                            <p:clrVal>
                                              <a:schemeClr val="hlink"/>
                                            </p:clrVal>
                                          </p:val>
                                        </p:tav>
                                      </p:tavLst>
                                    </p:anim>
                                    <p:set>
                                      <p:cBhvr>
                                        <p:cTn id="15" dur="80"/>
                                        <p:tgtEl>
                                          <p:spTgt spid="14342"/>
                                        </p:tgtEl>
                                        <p:attrNameLst>
                                          <p:attrName>fill.type</p:attrName>
                                        </p:attrNameLst>
                                      </p:cBhvr>
                                      <p:to>
                                        <p:strVal val="solid"/>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27" presetClass="entr" presetSubtype="0" fill="hold" grpId="0" nodeType="clickEffect">
                                  <p:stCondLst>
                                    <p:cond delay="0"/>
                                  </p:stCondLst>
                                  <p:iterate type="lt">
                                    <p:tmPct val="50000"/>
                                  </p:iterate>
                                  <p:childTnLst>
                                    <p:set>
                                      <p:cBhvr>
                                        <p:cTn id="19" dur="1" fill="hold">
                                          <p:stCondLst>
                                            <p:cond delay="0"/>
                                          </p:stCondLst>
                                        </p:cTn>
                                        <p:tgtEl>
                                          <p:spTgt spid="14343"/>
                                        </p:tgtEl>
                                        <p:attrNameLst>
                                          <p:attrName>style.visibility</p:attrName>
                                        </p:attrNameLst>
                                      </p:cBhvr>
                                      <p:to>
                                        <p:strVal val="visible"/>
                                      </p:to>
                                    </p:set>
                                    <p:anim calcmode="discrete" valueType="clr">
                                      <p:cBhvr override="childStyle">
                                        <p:cTn id="20" dur="80"/>
                                        <p:tgtEl>
                                          <p:spTgt spid="14343"/>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14343"/>
                                        </p:tgtEl>
                                        <p:attrNameLst>
                                          <p:attrName>fillcolor</p:attrName>
                                        </p:attrNameLst>
                                      </p:cBhvr>
                                      <p:tavLst>
                                        <p:tav tm="0">
                                          <p:val>
                                            <p:clrVal>
                                              <a:schemeClr val="accent2"/>
                                            </p:clrVal>
                                          </p:val>
                                        </p:tav>
                                        <p:tav tm="50000">
                                          <p:val>
                                            <p:clrVal>
                                              <a:schemeClr val="hlink"/>
                                            </p:clrVal>
                                          </p:val>
                                        </p:tav>
                                      </p:tavLst>
                                    </p:anim>
                                    <p:set>
                                      <p:cBhvr>
                                        <p:cTn id="22" dur="80"/>
                                        <p:tgtEl>
                                          <p:spTgt spid="1434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1" grpId="0"/>
      <p:bldP spid="14342" grpId="0"/>
      <p:bldP spid="14343"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85720" y="0"/>
            <a:ext cx="8215370" cy="2308324"/>
          </a:xfrm>
          <a:prstGeom prst="rect">
            <a:avLst/>
          </a:prstGeom>
        </p:spPr>
        <p:txBody>
          <a:bodyPr wrap="square">
            <a:spAutoFit/>
          </a:bodyPr>
          <a:lstStyle/>
          <a:p>
            <a:r>
              <a:rPr lang="en-US" altLang="zh-CN" sz="3600" b="1" dirty="0" smtClean="0">
                <a:solidFill>
                  <a:srgbClr val="C00000"/>
                </a:solidFill>
              </a:rPr>
              <a:t>②1966</a:t>
            </a:r>
            <a:r>
              <a:rPr lang="zh-CN" altLang="en-US" sz="3600" b="1" dirty="0" smtClean="0">
                <a:solidFill>
                  <a:srgbClr val="C00000"/>
                </a:solidFill>
              </a:rPr>
              <a:t>年，我国第一颗装有核弹头的地地导弹飞行试验取得成功。</a:t>
            </a:r>
            <a:r>
              <a:rPr lang="zh-CN" altLang="en-US" sz="3600" b="1" dirty="0" smtClean="0">
                <a:solidFill>
                  <a:srgbClr val="C00000"/>
                </a:solidFill>
                <a:latin typeface="Times New Roman" pitchFamily="18" charset="0"/>
                <a:ea typeface="黑体" pitchFamily="49" charset="-122"/>
              </a:rPr>
              <a:t>我国有了可用于</a:t>
            </a:r>
            <a:r>
              <a:rPr lang="zh-CN" altLang="en-US" sz="3600" b="1" u="sng" dirty="0" smtClean="0">
                <a:latin typeface="Times New Roman" pitchFamily="18" charset="0"/>
                <a:ea typeface="黑体" pitchFamily="49" charset="-122"/>
              </a:rPr>
              <a:t>实战的导弹</a:t>
            </a:r>
          </a:p>
          <a:p>
            <a:endParaRPr lang="zh-CN" altLang="en-US" sz="3600" b="1" dirty="0">
              <a:solidFill>
                <a:srgbClr val="C00000"/>
              </a:solidFill>
            </a:endParaRPr>
          </a:p>
        </p:txBody>
      </p:sp>
      <p:pic>
        <p:nvPicPr>
          <p:cNvPr id="3" name="图片 80897" descr="18932898"/>
          <p:cNvPicPr>
            <a:picLocks noChangeAspect="1"/>
          </p:cNvPicPr>
          <p:nvPr/>
        </p:nvPicPr>
        <p:blipFill>
          <a:blip r:embed="rId2" cstate="print"/>
          <a:stretch>
            <a:fillRect/>
          </a:stretch>
        </p:blipFill>
        <p:spPr>
          <a:xfrm>
            <a:off x="0" y="1844824"/>
            <a:ext cx="3131840" cy="3158092"/>
          </a:xfrm>
          <a:prstGeom prst="rect">
            <a:avLst/>
          </a:prstGeom>
          <a:noFill/>
          <a:ln w="9525">
            <a:noFill/>
          </a:ln>
        </p:spPr>
      </p:pic>
      <p:sp>
        <p:nvSpPr>
          <p:cNvPr id="4" name="Rectangle 5"/>
          <p:cNvSpPr>
            <a:spLocks noChangeArrowheads="1"/>
          </p:cNvSpPr>
          <p:nvPr/>
        </p:nvSpPr>
        <p:spPr bwMode="auto">
          <a:xfrm>
            <a:off x="0" y="5157192"/>
            <a:ext cx="3491880" cy="138499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r>
              <a:rPr kumimoji="1" lang="en-US" altLang="zh-CN" sz="2800" b="1" dirty="0">
                <a:latin typeface="黑体" panose="02010609060101010101" pitchFamily="49" charset="-122"/>
                <a:ea typeface="黑体" panose="02010609060101010101" pitchFamily="49" charset="-122"/>
              </a:rPr>
              <a:t>1964</a:t>
            </a:r>
            <a:r>
              <a:rPr kumimoji="1" lang="zh-CN" altLang="en-US" sz="2800" b="1" dirty="0">
                <a:latin typeface="黑体" panose="02010609060101010101" pitchFamily="49" charset="-122"/>
                <a:ea typeface="黑体" panose="02010609060101010101" pitchFamily="49" charset="-122"/>
              </a:rPr>
              <a:t>年</a:t>
            </a:r>
            <a:r>
              <a:rPr kumimoji="1" lang="en-US" altLang="zh-CN" sz="2800" b="1" dirty="0">
                <a:latin typeface="黑体" panose="02010609060101010101" pitchFamily="49" charset="-122"/>
                <a:ea typeface="黑体" panose="02010609060101010101" pitchFamily="49" charset="-122"/>
              </a:rPr>
              <a:t>10</a:t>
            </a:r>
            <a:r>
              <a:rPr kumimoji="1" lang="zh-CN" altLang="en-US" sz="2800" b="1" dirty="0">
                <a:latin typeface="黑体" panose="02010609060101010101" pitchFamily="49" charset="-122"/>
                <a:ea typeface="黑体" panose="02010609060101010101" pitchFamily="49" charset="-122"/>
              </a:rPr>
              <a:t>月，我们设计的中近程地对地导弹飞行成功。</a:t>
            </a:r>
          </a:p>
        </p:txBody>
      </p:sp>
      <p:pic>
        <p:nvPicPr>
          <p:cNvPr id="5" name="图片 79873" descr="d"/>
          <p:cNvPicPr>
            <a:picLocks noChangeAspect="1"/>
          </p:cNvPicPr>
          <p:nvPr/>
        </p:nvPicPr>
        <p:blipFill>
          <a:blip r:embed="rId3" cstate="print"/>
          <a:srcRect/>
          <a:stretch>
            <a:fillRect/>
          </a:stretch>
        </p:blipFill>
        <p:spPr bwMode="auto">
          <a:xfrm>
            <a:off x="3779912" y="1844824"/>
            <a:ext cx="2428892" cy="3212430"/>
          </a:xfrm>
          <a:prstGeom prst="rect">
            <a:avLst/>
          </a:prstGeom>
          <a:noFill/>
          <a:ln w="9525">
            <a:noFill/>
            <a:miter lim="800000"/>
            <a:headEnd/>
            <a:tailEnd/>
          </a:ln>
        </p:spPr>
      </p:pic>
      <p:sp>
        <p:nvSpPr>
          <p:cNvPr id="6" name="Rectangle 7"/>
          <p:cNvSpPr>
            <a:spLocks noChangeArrowheads="1"/>
          </p:cNvSpPr>
          <p:nvPr/>
        </p:nvSpPr>
        <p:spPr bwMode="auto">
          <a:xfrm>
            <a:off x="5286380" y="5072074"/>
            <a:ext cx="3600450" cy="156966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3200" b="1" dirty="0">
                <a:solidFill>
                  <a:srgbClr val="000066"/>
                </a:solidFill>
                <a:latin typeface="黑体" panose="02010609060101010101" pitchFamily="49" charset="-122"/>
                <a:ea typeface="黑体" panose="02010609060101010101" pitchFamily="49" charset="-122"/>
              </a:rPr>
              <a:t>1966</a:t>
            </a:r>
            <a:r>
              <a:rPr kumimoji="1" lang="zh-CN" altLang="en-US" sz="3200" b="1" dirty="0">
                <a:solidFill>
                  <a:srgbClr val="000066"/>
                </a:solidFill>
                <a:latin typeface="黑体" panose="02010609060101010101" pitchFamily="49" charset="-122"/>
                <a:ea typeface="黑体" panose="02010609060101010101" pitchFamily="49" charset="-122"/>
              </a:rPr>
              <a:t>年</a:t>
            </a:r>
            <a:r>
              <a:rPr kumimoji="1" lang="en-US" altLang="zh-CN" sz="3200" b="1" dirty="0">
                <a:solidFill>
                  <a:srgbClr val="000066"/>
                </a:solidFill>
                <a:latin typeface="黑体" panose="02010609060101010101" pitchFamily="49" charset="-122"/>
                <a:ea typeface="黑体" panose="02010609060101010101" pitchFamily="49" charset="-122"/>
              </a:rPr>
              <a:t>10</a:t>
            </a:r>
            <a:r>
              <a:rPr kumimoji="1" lang="zh-CN" altLang="en-US" sz="3200" b="1" dirty="0">
                <a:solidFill>
                  <a:srgbClr val="000066"/>
                </a:solidFill>
                <a:latin typeface="黑体" panose="02010609060101010101" pitchFamily="49" charset="-122"/>
                <a:ea typeface="黑体" panose="02010609060101010101" pitchFamily="49" charset="-122"/>
              </a:rPr>
              <a:t>月，装有核弹头的中近程地地导弹发射。</a:t>
            </a:r>
          </a:p>
        </p:txBody>
      </p:sp>
      <p:pic>
        <p:nvPicPr>
          <p:cNvPr id="7" name="Picture 7" descr="F:\历史\科学技术的成就(一)\洲际导弹.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572264" y="1772816"/>
            <a:ext cx="2571736" cy="32278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0" y="764704"/>
            <a:ext cx="7810151" cy="584775"/>
          </a:xfrm>
          <a:prstGeom prst="rect">
            <a:avLst/>
          </a:prstGeom>
        </p:spPr>
        <p:txBody>
          <a:bodyPr wrap="none">
            <a:spAutoFit/>
          </a:bodyPr>
          <a:lstStyle/>
          <a:p>
            <a:r>
              <a:rPr lang="en-US" altLang="zh-CN" sz="3200" b="1" dirty="0" smtClean="0">
                <a:solidFill>
                  <a:srgbClr val="C00000"/>
                </a:solidFill>
                <a:latin typeface="+mj-ea"/>
                <a:ea typeface="+mj-ea"/>
              </a:rPr>
              <a:t>③1967</a:t>
            </a:r>
            <a:r>
              <a:rPr lang="zh-CN" altLang="en-US" sz="3200" b="1" dirty="0" smtClean="0">
                <a:solidFill>
                  <a:srgbClr val="C00000"/>
                </a:solidFill>
                <a:latin typeface="+mj-ea"/>
                <a:ea typeface="+mj-ea"/>
              </a:rPr>
              <a:t>年</a:t>
            </a:r>
            <a:r>
              <a:rPr lang="en-US" altLang="zh-CN" sz="3200" b="1" dirty="0" smtClean="0">
                <a:solidFill>
                  <a:srgbClr val="C00000"/>
                </a:solidFill>
                <a:latin typeface="+mj-ea"/>
                <a:ea typeface="+mj-ea"/>
              </a:rPr>
              <a:t>6</a:t>
            </a:r>
            <a:r>
              <a:rPr lang="zh-CN" altLang="en-US" sz="3200" b="1" dirty="0" smtClean="0">
                <a:solidFill>
                  <a:srgbClr val="C00000"/>
                </a:solidFill>
                <a:latin typeface="+mj-ea"/>
                <a:ea typeface="+mj-ea"/>
              </a:rPr>
              <a:t>月，中国第一颗</a:t>
            </a:r>
            <a:r>
              <a:rPr lang="zh-CN" altLang="en-US" sz="3200" b="1" dirty="0" smtClean="0">
                <a:latin typeface="+mj-ea"/>
                <a:ea typeface="+mj-ea"/>
              </a:rPr>
              <a:t>氢弹</a:t>
            </a:r>
            <a:r>
              <a:rPr lang="zh-CN" altLang="en-US" sz="3200" b="1" dirty="0" smtClean="0">
                <a:solidFill>
                  <a:srgbClr val="C00000"/>
                </a:solidFill>
                <a:latin typeface="+mj-ea"/>
                <a:ea typeface="+mj-ea"/>
              </a:rPr>
              <a:t>成功爆炸。</a:t>
            </a:r>
          </a:p>
        </p:txBody>
      </p:sp>
      <p:pic>
        <p:nvPicPr>
          <p:cNvPr id="3" name="Picture 8" descr="氢弹"/>
          <p:cNvPicPr>
            <a:picLocks noGrp="1" noChangeAspect="1" noChangeArrowheads="1"/>
          </p:cNvPicPr>
          <p:nvPr>
            <p:ph type="title"/>
          </p:nvPr>
        </p:nvPicPr>
        <p:blipFill>
          <a:blip r:embed="rId2" cstate="print"/>
          <a:srcRect/>
          <a:stretch>
            <a:fillRect/>
          </a:stretch>
        </p:blipFill>
        <p:spPr>
          <a:xfrm>
            <a:off x="755576" y="1556792"/>
            <a:ext cx="3376613" cy="4013068"/>
          </a:xfrm>
        </p:spPr>
      </p:pic>
      <p:sp>
        <p:nvSpPr>
          <p:cNvPr id="4" name="矩形 3"/>
          <p:cNvSpPr/>
          <p:nvPr/>
        </p:nvSpPr>
        <p:spPr>
          <a:xfrm>
            <a:off x="4932040" y="2636912"/>
            <a:ext cx="3168352" cy="1338828"/>
          </a:xfrm>
          <a:prstGeom prst="rect">
            <a:avLst/>
          </a:prstGeom>
        </p:spPr>
        <p:txBody>
          <a:bodyPr wrap="square">
            <a:spAutoFit/>
          </a:bodyPr>
          <a:lstStyle/>
          <a:p>
            <a:pPr marL="365125" lvl="0" indent="-255588" fontAlgn="base">
              <a:spcBef>
                <a:spcPts val="400"/>
              </a:spcBef>
              <a:spcAft>
                <a:spcPct val="0"/>
              </a:spcAft>
              <a:buClr>
                <a:srgbClr val="2DA2BF"/>
              </a:buClr>
              <a:buSzPct val="68000"/>
              <a:buFont typeface="Wingdings 3" pitchFamily="18" charset="2"/>
              <a:buChar char=""/>
            </a:pPr>
            <a:r>
              <a:rPr lang="zh-CN" altLang="en-US" sz="2700" b="1" kern="0" dirty="0" smtClean="0">
                <a:solidFill>
                  <a:srgbClr val="800080"/>
                </a:solidFill>
                <a:latin typeface="Lucida Sans Unicode"/>
                <a:ea typeface="黑体"/>
              </a:rPr>
              <a:t>它相当于百万吨烈性炸药（</a:t>
            </a:r>
            <a:r>
              <a:rPr lang="en-US" altLang="zh-CN" sz="2700" b="1" kern="0" dirty="0" smtClean="0">
                <a:solidFill>
                  <a:srgbClr val="800080"/>
                </a:solidFill>
                <a:latin typeface="Lucida Sans Unicode"/>
                <a:ea typeface="黑体"/>
              </a:rPr>
              <a:t>TNT</a:t>
            </a:r>
            <a:r>
              <a:rPr lang="zh-CN" altLang="en-US" sz="2700" b="1" kern="0" dirty="0" smtClean="0">
                <a:solidFill>
                  <a:srgbClr val="800080"/>
                </a:solidFill>
                <a:latin typeface="Lucida Sans Unicode"/>
                <a:ea typeface="黑体"/>
              </a:rPr>
              <a:t>）的爆炸威力。</a:t>
            </a:r>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32" y="0"/>
            <a:ext cx="9144000" cy="6858000"/>
          </a:xfrm>
          <a:prstGeom prst="rect">
            <a:avLst/>
          </a:prstGeom>
        </p:spPr>
      </p:pic>
      <p:sp>
        <p:nvSpPr>
          <p:cNvPr id="2" name="矩形 1"/>
          <p:cNvSpPr/>
          <p:nvPr/>
        </p:nvSpPr>
        <p:spPr>
          <a:xfrm>
            <a:off x="343182" y="635462"/>
            <a:ext cx="5310336" cy="64633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600" b="1" u="none" strike="noStrike" kern="0" cap="none" spc="0" normalizeH="0" noProof="0" dirty="0" smtClean="0">
                <a:ln>
                  <a:noFill/>
                </a:ln>
                <a:solidFill>
                  <a:prstClr val="black"/>
                </a:solidFill>
                <a:effectLst/>
                <a:uLnTx/>
                <a:uFillTx/>
              </a:rPr>
              <a:t>科学家：猜猜他</a:t>
            </a:r>
            <a:r>
              <a:rPr lang="zh-CN" altLang="en-US" sz="3600" b="1" kern="0" noProof="0" dirty="0" smtClean="0">
                <a:solidFill>
                  <a:prstClr val="black"/>
                </a:solidFill>
              </a:rPr>
              <a:t>们</a:t>
            </a:r>
            <a:r>
              <a:rPr kumimoji="0" lang="zh-CN" altLang="en-US" sz="3600" b="1" u="none" strike="noStrike" kern="0" cap="none" spc="0" normalizeH="0" noProof="0" dirty="0" smtClean="0">
                <a:ln>
                  <a:noFill/>
                </a:ln>
                <a:solidFill>
                  <a:prstClr val="black"/>
                </a:solidFill>
                <a:effectLst/>
                <a:uLnTx/>
                <a:uFillTx/>
              </a:rPr>
              <a:t>是谁？</a:t>
            </a:r>
            <a:endParaRPr kumimoji="0" lang="en-US" altLang="zh-CN" sz="3600" b="1" u="none" strike="noStrike" kern="0" cap="none" spc="0" normalizeH="0" noProof="0" dirty="0" smtClean="0">
              <a:ln>
                <a:noFill/>
              </a:ln>
              <a:solidFill>
                <a:prstClr val="black"/>
              </a:solidFill>
              <a:effectLst/>
              <a:uLnTx/>
              <a:uFillTx/>
            </a:endParaRPr>
          </a:p>
        </p:txBody>
      </p:sp>
      <p:pic>
        <p:nvPicPr>
          <p:cNvPr id="6" name="Picture 3" descr="按此在新窗口打开图片"/>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67544" y="1628800"/>
            <a:ext cx="3096344" cy="35651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 name="矩形 3"/>
          <p:cNvSpPr/>
          <p:nvPr/>
        </p:nvSpPr>
        <p:spPr>
          <a:xfrm flipH="1">
            <a:off x="827584" y="5382862"/>
            <a:ext cx="2880320" cy="707886"/>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4000" b="1" i="0" u="none" strike="noStrike" kern="0" cap="none" spc="0" normalizeH="0" baseline="0" noProof="0" dirty="0" smtClean="0">
                <a:ln>
                  <a:noFill/>
                </a:ln>
                <a:solidFill>
                  <a:srgbClr val="FF0000"/>
                </a:solidFill>
                <a:effectLst/>
                <a:uLnTx/>
                <a:uFillTx/>
              </a:rPr>
              <a:t>钱学森</a:t>
            </a:r>
            <a:endParaRPr kumimoji="0" lang="zh-CN" altLang="en-US" sz="4000" b="1" i="0" u="none" strike="noStrike" kern="0" cap="none" spc="0" normalizeH="0" baseline="0" noProof="0" dirty="0">
              <a:ln>
                <a:noFill/>
              </a:ln>
              <a:solidFill>
                <a:srgbClr val="FF0000"/>
              </a:solidFill>
              <a:effectLst/>
              <a:uLnTx/>
              <a:uFillTx/>
            </a:endParaRPr>
          </a:p>
        </p:txBody>
      </p:sp>
      <p:pic>
        <p:nvPicPr>
          <p:cNvPr id="8" name="Picture 3" descr="u=2984868155,4119622500&amp;fm=51&amp;gp=0[1]"/>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5148064" y="1628800"/>
            <a:ext cx="3240360" cy="353085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矩形 8"/>
          <p:cNvSpPr/>
          <p:nvPr/>
        </p:nvSpPr>
        <p:spPr>
          <a:xfrm flipH="1">
            <a:off x="5580112" y="5373216"/>
            <a:ext cx="2880320" cy="707886"/>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4000" b="1" i="0" u="none" strike="noStrike" kern="0" cap="none" spc="0" normalizeH="0" baseline="0" noProof="0" dirty="0" smtClean="0">
                <a:ln>
                  <a:noFill/>
                </a:ln>
                <a:solidFill>
                  <a:srgbClr val="FF0000"/>
                </a:solidFill>
                <a:effectLst/>
                <a:uLnTx/>
                <a:uFillTx/>
              </a:rPr>
              <a:t>邓稼先</a:t>
            </a:r>
            <a:endParaRPr kumimoji="0" lang="zh-CN" altLang="en-US" sz="4000" b="1" i="0" u="none" strike="noStrike" kern="0" cap="none" spc="0" normalizeH="0" baseline="0" noProof="0" dirty="0">
              <a:ln>
                <a:noFill/>
              </a:ln>
              <a:solidFill>
                <a:srgbClr val="FF0000"/>
              </a:solidFill>
              <a:effectLst/>
              <a:uLnTx/>
              <a:uFillTx/>
            </a:endParaRPr>
          </a:p>
        </p:txBody>
      </p:sp>
    </p:spTree>
    <p:extLst>
      <p:ext uri="{BB962C8B-B14F-4D97-AF65-F5344CB8AC3E}">
        <p14:creationId xmlns="" xmlns:p14="http://schemas.microsoft.com/office/powerpoint/2010/main" val="13037520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548680"/>
            <a:ext cx="8892540" cy="1884045"/>
          </a:xfrm>
        </p:spPr>
        <p:txBody>
          <a:bodyPr/>
          <a:lstStyle/>
          <a:p>
            <a:pPr marL="0" indent="0">
              <a:buNone/>
            </a:pPr>
            <a:r>
              <a:rPr lang="zh-CN" altLang="en-US" sz="4000" b="1" dirty="0">
                <a:latin typeface="华文中宋" pitchFamily="2" charset="-122"/>
                <a:ea typeface="华文中宋" pitchFamily="2" charset="-122"/>
              </a:rPr>
              <a:t>意义：</a:t>
            </a:r>
          </a:p>
          <a:p>
            <a:endParaRPr lang="zh-CN" altLang="en-US" sz="4000" b="1" dirty="0">
              <a:latin typeface="华文中宋" pitchFamily="2" charset="-122"/>
              <a:ea typeface="华文中宋" pitchFamily="2" charset="-122"/>
            </a:endParaRPr>
          </a:p>
        </p:txBody>
      </p:sp>
      <p:sp>
        <p:nvSpPr>
          <p:cNvPr id="5" name="文本框 4"/>
          <p:cNvSpPr txBox="1"/>
          <p:nvPr/>
        </p:nvSpPr>
        <p:spPr>
          <a:xfrm>
            <a:off x="1454944" y="548680"/>
            <a:ext cx="7689056" cy="2062103"/>
          </a:xfrm>
          <a:prstGeom prst="rect">
            <a:avLst/>
          </a:prstGeom>
          <a:noFill/>
          <a:ln w="9525">
            <a:noFill/>
          </a:ln>
        </p:spPr>
        <p:txBody>
          <a:bodyPr wrap="square" anchor="t">
            <a:spAutoFit/>
          </a:bodyPr>
          <a:lstStyle/>
          <a:p>
            <a:r>
              <a:rPr lang="en-US" altLang="zh-CN" sz="3200" b="1" noProof="1">
                <a:effectLst>
                  <a:outerShdw blurRad="38100" dist="19050" dir="2700000" algn="tl" rotWithShape="0">
                    <a:schemeClr val="dk1">
                      <a:alpha val="40000"/>
                    </a:schemeClr>
                  </a:outerShdw>
                </a:effectLst>
                <a:latin typeface="华文中宋" pitchFamily="2" charset="-122"/>
                <a:ea typeface="华文中宋" pitchFamily="2" charset="-122"/>
              </a:rPr>
              <a:t>   </a:t>
            </a:r>
            <a:r>
              <a:rPr lang="zh-CN" altLang="en-US" sz="3200" b="1" noProof="1">
                <a:effectLst>
                  <a:outerShdw blurRad="38100" dist="19050" dir="2700000" algn="tl" rotWithShape="0">
                    <a:schemeClr val="dk1">
                      <a:alpha val="40000"/>
                    </a:schemeClr>
                  </a:outerShdw>
                </a:effectLst>
                <a:latin typeface="华文中宋" pitchFamily="2" charset="-122"/>
                <a:ea typeface="华文中宋" pitchFamily="2" charset="-122"/>
              </a:rPr>
              <a:t>极大地</a:t>
            </a:r>
            <a:r>
              <a:rPr lang="zh-CN" altLang="en-US" sz="3200" b="1" noProof="1">
                <a:solidFill>
                  <a:srgbClr val="FF0000"/>
                </a:solidFill>
                <a:effectLst>
                  <a:outerShdw blurRad="38100" dist="19050" dir="2700000" algn="tl" rotWithShape="0">
                    <a:schemeClr val="dk1">
                      <a:alpha val="40000"/>
                    </a:schemeClr>
                  </a:outerShdw>
                </a:effectLst>
                <a:latin typeface="华文中宋" pitchFamily="2" charset="-122"/>
                <a:ea typeface="华文中宋" pitchFamily="2" charset="-122"/>
              </a:rPr>
              <a:t>鼓舞</a:t>
            </a:r>
            <a:r>
              <a:rPr lang="zh-CN" altLang="en-US" sz="3200" b="1" noProof="1">
                <a:effectLst>
                  <a:outerShdw blurRad="38100" dist="19050" dir="2700000" algn="tl" rotWithShape="0">
                    <a:schemeClr val="dk1">
                      <a:alpha val="40000"/>
                    </a:schemeClr>
                  </a:outerShdw>
                </a:effectLst>
                <a:latin typeface="华文中宋" pitchFamily="2" charset="-122"/>
                <a:ea typeface="华文中宋" pitchFamily="2" charset="-122"/>
              </a:rPr>
              <a:t>了中国人民的</a:t>
            </a:r>
            <a:r>
              <a:rPr lang="zh-CN" altLang="en-US" sz="3200" b="1" noProof="1">
                <a:solidFill>
                  <a:srgbClr val="FF0000"/>
                </a:solidFill>
                <a:effectLst>
                  <a:outerShdw blurRad="38100" dist="19050" dir="2700000" algn="tl" rotWithShape="0">
                    <a:schemeClr val="dk1">
                      <a:alpha val="40000"/>
                    </a:schemeClr>
                  </a:outerShdw>
                </a:effectLst>
                <a:latin typeface="华文中宋" pitchFamily="2" charset="-122"/>
                <a:ea typeface="华文中宋" pitchFamily="2" charset="-122"/>
              </a:rPr>
              <a:t>志气</a:t>
            </a:r>
            <a:r>
              <a:rPr lang="zh-CN" altLang="en-US" sz="3200" b="1" noProof="1">
                <a:effectLst>
                  <a:outerShdw blurRad="38100" dist="19050" dir="2700000" algn="tl" rotWithShape="0">
                    <a:schemeClr val="dk1">
                      <a:alpha val="40000"/>
                    </a:schemeClr>
                  </a:outerShdw>
                </a:effectLst>
                <a:latin typeface="华文中宋" pitchFamily="2" charset="-122"/>
                <a:ea typeface="华文中宋" pitchFamily="2" charset="-122"/>
              </a:rPr>
              <a:t>，</a:t>
            </a:r>
            <a:r>
              <a:rPr lang="zh-CN" altLang="en-US" sz="3200" b="1" noProof="1">
                <a:solidFill>
                  <a:srgbClr val="FF0000"/>
                </a:solidFill>
                <a:effectLst>
                  <a:outerShdw blurRad="38100" dist="19050" dir="2700000" algn="tl" rotWithShape="0">
                    <a:schemeClr val="dk1">
                      <a:alpha val="40000"/>
                    </a:schemeClr>
                  </a:outerShdw>
                </a:effectLst>
                <a:latin typeface="华文中宋" pitchFamily="2" charset="-122"/>
                <a:ea typeface="华文中宋" pitchFamily="2" charset="-122"/>
              </a:rPr>
              <a:t>振奋</a:t>
            </a:r>
            <a:r>
              <a:rPr lang="zh-CN" altLang="en-US" sz="3200" b="1" noProof="1">
                <a:effectLst>
                  <a:outerShdw blurRad="38100" dist="19050" dir="2700000" algn="tl" rotWithShape="0">
                    <a:schemeClr val="dk1">
                      <a:alpha val="40000"/>
                    </a:schemeClr>
                  </a:outerShdw>
                </a:effectLst>
                <a:latin typeface="华文中宋" pitchFamily="2" charset="-122"/>
                <a:ea typeface="华文中宋" pitchFamily="2" charset="-122"/>
              </a:rPr>
              <a:t>了中华民族的</a:t>
            </a:r>
            <a:r>
              <a:rPr lang="zh-CN" altLang="en-US" sz="3200" b="1" noProof="1">
                <a:solidFill>
                  <a:srgbClr val="FF0000"/>
                </a:solidFill>
                <a:effectLst>
                  <a:outerShdw blurRad="38100" dist="19050" dir="2700000" algn="tl" rotWithShape="0">
                    <a:schemeClr val="dk1">
                      <a:alpha val="40000"/>
                    </a:schemeClr>
                  </a:outerShdw>
                </a:effectLst>
                <a:latin typeface="华文中宋" pitchFamily="2" charset="-122"/>
                <a:ea typeface="华文中宋" pitchFamily="2" charset="-122"/>
              </a:rPr>
              <a:t>精神</a:t>
            </a:r>
            <a:r>
              <a:rPr lang="zh-CN" altLang="en-US" sz="3200" b="1" noProof="1">
                <a:effectLst>
                  <a:outerShdw blurRad="38100" dist="19050" dir="2700000" algn="tl" rotWithShape="0">
                    <a:schemeClr val="dk1">
                      <a:alpha val="40000"/>
                    </a:schemeClr>
                  </a:outerShdw>
                </a:effectLst>
                <a:latin typeface="华文中宋" pitchFamily="2" charset="-122"/>
                <a:ea typeface="华文中宋" pitchFamily="2" charset="-122"/>
              </a:rPr>
              <a:t>。打破了当时有核大国的核垄断，增强了我国的国防实力，大大提高了我国的</a:t>
            </a:r>
            <a:r>
              <a:rPr lang="zh-CN" altLang="en-US" sz="3200" b="1" noProof="1">
                <a:solidFill>
                  <a:srgbClr val="FF0000"/>
                </a:solidFill>
                <a:effectLst>
                  <a:outerShdw blurRad="38100" dist="19050" dir="2700000" algn="tl" rotWithShape="0">
                    <a:schemeClr val="dk1">
                      <a:alpha val="40000"/>
                    </a:schemeClr>
                  </a:outerShdw>
                </a:effectLst>
                <a:latin typeface="华文中宋" pitchFamily="2" charset="-122"/>
                <a:ea typeface="华文中宋" pitchFamily="2" charset="-122"/>
              </a:rPr>
              <a:t>国际地位</a:t>
            </a:r>
            <a:r>
              <a:rPr lang="zh-CN" altLang="en-US" sz="3200" b="1" noProof="1">
                <a:effectLst>
                  <a:outerShdw blurRad="38100" dist="19050" dir="2700000" algn="tl" rotWithShape="0">
                    <a:schemeClr val="dk1">
                      <a:alpha val="40000"/>
                    </a:schemeClr>
                  </a:outerShdw>
                </a:effectLst>
                <a:latin typeface="华文中宋" pitchFamily="2" charset="-122"/>
                <a:ea typeface="华文中宋" pitchFamily="2" charset="-122"/>
              </a:rPr>
              <a:t>。</a:t>
            </a:r>
          </a:p>
        </p:txBody>
      </p:sp>
      <p:pic>
        <p:nvPicPr>
          <p:cNvPr id="6" name="图片 5"/>
          <p:cNvPicPr>
            <a:picLocks noChangeAspect="1"/>
          </p:cNvPicPr>
          <p:nvPr/>
        </p:nvPicPr>
        <p:blipFill>
          <a:blip r:embed="rId2" cstate="print"/>
          <a:stretch>
            <a:fillRect/>
          </a:stretch>
        </p:blipFill>
        <p:spPr>
          <a:xfrm>
            <a:off x="5652120" y="2852936"/>
            <a:ext cx="2533174" cy="3114040"/>
          </a:xfrm>
          <a:prstGeom prst="rect">
            <a:avLst/>
          </a:prstGeom>
        </p:spPr>
      </p:pic>
      <p:pic>
        <p:nvPicPr>
          <p:cNvPr id="7" name="图片 6"/>
          <p:cNvPicPr>
            <a:picLocks noChangeAspect="1"/>
          </p:cNvPicPr>
          <p:nvPr/>
        </p:nvPicPr>
        <p:blipFill>
          <a:blip r:embed="rId3" cstate="print"/>
          <a:stretch>
            <a:fillRect/>
          </a:stretch>
        </p:blipFill>
        <p:spPr>
          <a:xfrm>
            <a:off x="1184419" y="2852936"/>
            <a:ext cx="3689985" cy="311404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60217153438"/>
  <p:tag name="MH_LIBRARY" val="GRAPHIC"/>
  <p:tag name="MH_TYPE" val="Text"/>
  <p:tag name="MH_ORDER" val="1"/>
</p:tagLst>
</file>

<file path=ppt/theme/theme1.xml><?xml version="1.0" encoding="utf-8"?>
<a:theme xmlns:a="http://schemas.openxmlformats.org/drawingml/2006/main" name="主题17">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主题3">
  <a:themeElements>
    <a:clrScheme name="9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9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50000"/>
          </a:lnSpc>
          <a:spcBef>
            <a:spcPct val="0"/>
          </a:spcBef>
          <a:spcAft>
            <a:spcPct val="0"/>
          </a:spcAft>
          <a:buClrTx/>
          <a:buSzTx/>
          <a:buFontTx/>
          <a:buNone/>
          <a:tabLst/>
          <a:defRPr kumimoji="0" lang="zh-CN" altLang="en-US" sz="2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50000"/>
          </a:lnSpc>
          <a:spcBef>
            <a:spcPct val="0"/>
          </a:spcBef>
          <a:spcAft>
            <a:spcPct val="0"/>
          </a:spcAft>
          <a:buClrTx/>
          <a:buSzTx/>
          <a:buFontTx/>
          <a:buNone/>
          <a:tabLst/>
          <a:defRPr kumimoji="0" lang="zh-CN" altLang="en-US" sz="2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defRPr>
        </a:defPPr>
      </a:lstStyle>
    </a:lnDef>
  </a:objectDefaults>
  <a:extraClrSchemeLst>
    <a:extraClrScheme>
      <a:clrScheme name="9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9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9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9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9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9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9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9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9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9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9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9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55</TotalTime>
  <Words>1705</Words>
  <Application>Microsoft Office PowerPoint</Application>
  <PresentationFormat>On-screen Show (4:3)</PresentationFormat>
  <Paragraphs>110</Paragraphs>
  <Slides>28</Slides>
  <Notes>6</Notes>
  <HiddenSlides>0</HiddenSlides>
  <MMClips>0</MMClips>
  <ScaleCrop>false</ScaleCrop>
  <HeadingPairs>
    <vt:vector size="4" baseType="variant">
      <vt:variant>
        <vt:lpstr>Theme</vt:lpstr>
      </vt:variant>
      <vt:variant>
        <vt:i4>2</vt:i4>
      </vt:variant>
      <vt:variant>
        <vt:lpstr>Slide Titles</vt:lpstr>
      </vt:variant>
      <vt:variant>
        <vt:i4>28</vt:i4>
      </vt:variant>
    </vt:vector>
  </HeadingPairs>
  <TitlesOfParts>
    <vt:vector size="30" baseType="lpstr">
      <vt:lpstr>主题17</vt:lpstr>
      <vt:lpstr>主题3</vt:lpstr>
      <vt:lpstr>Slide 1</vt:lpstr>
      <vt:lpstr>第六单元 科技文化与社会生活</vt:lpstr>
      <vt:lpstr>Slide 3</vt:lpstr>
      <vt:lpstr>Slide 4</vt:lpstr>
      <vt:lpstr>Slide 5</vt:lpstr>
      <vt:lpstr>Slide 6</vt:lpstr>
      <vt:lpstr>Slide 7</vt:lpstr>
      <vt:lpstr>Slide 8</vt:lpstr>
      <vt:lpstr>Slide 9</vt:lpstr>
      <vt:lpstr>漫步太空</vt:lpstr>
      <vt:lpstr>Slide 11</vt:lpstr>
      <vt:lpstr>Slide 12</vt:lpstr>
      <vt:lpstr>Slide 13</vt:lpstr>
      <vt:lpstr>杂交水稻</vt:lpstr>
      <vt:lpstr>Slide 15</vt:lpstr>
      <vt:lpstr>Slide 16</vt:lpstr>
      <vt:lpstr>意义： 解决吃饭问题，保障国家粮食安全解决世界行饥饿问题</vt:lpstr>
      <vt:lpstr>Slide 18</vt:lpstr>
      <vt:lpstr>Slide 19</vt:lpstr>
      <vt:lpstr>Slide 20</vt:lpstr>
      <vt:lpstr>Slide 21</vt:lpstr>
      <vt:lpstr>文化成就</vt:lpstr>
      <vt:lpstr>莫言 2012年获诺贝尔文学奖</vt:lpstr>
      <vt:lpstr>请大家结合生活，说一说中国文化的世界影响力</vt:lpstr>
      <vt:lpstr>Slide 25</vt:lpstr>
      <vt:lpstr>Slide 26</vt:lpstr>
      <vt:lpstr>Slide 27</vt:lpstr>
      <vt:lpstr>Slide 28</vt:lpstr>
    </vt:vector>
  </TitlesOfParts>
  <Manager/>
  <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
  <cp:keywords/>
  <dc:description/>
  <cp:lastModifiedBy>xbany</cp:lastModifiedBy>
  <cp:revision>1</cp:revision>
  <dcterms:created xsi:type="dcterms:W3CDTF">2019-04-15T12:21:09Z</dcterms:created>
  <dcterms:modified xsi:type="dcterms:W3CDTF">2019-06-23T07:27:09Z</dcterms:modified>
  <cp:category/>
</cp:coreProperties>
</file>