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6" r:id="rId19"/>
    <p:sldId id="278" r:id="rId20"/>
    <p:sldId id="279" r:id="rId21"/>
    <p:sldId id="287" r:id="rId22"/>
    <p:sldId id="280" r:id="rId23"/>
    <p:sldId id="281" r:id="rId24"/>
    <p:sldId id="283" r:id="rId25"/>
    <p:sldId id="282" r:id="rId26"/>
    <p:sldId id="284" r:id="rId27"/>
    <p:sldId id="285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+mn-ea"/>
              </a:defRPr>
            </a:lvl1pPr>
          </a:lstStyle>
          <a:p>
            <a:fld id="{FD388E84-E1D2-4249-A827-C0477A1DA44F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+mn-ea"/>
              </a:defRPr>
            </a:lvl1pPr>
          </a:lstStyle>
          <a:p>
            <a:fld id="{AD35FD5E-A5DF-4E57-8354-C144F08794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908720"/>
            <a:ext cx="70567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19</a:t>
            </a:r>
            <a:r>
              <a:rPr lang="zh-CN" altLang="en-US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课</a:t>
            </a:r>
            <a:endParaRPr lang="en-US" altLang="zh-CN" sz="7200" b="1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社会生活的变迁</a:t>
            </a:r>
            <a:endParaRPr lang="zh-CN" altLang="en-US" sz="72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1196752"/>
            <a:ext cx="5580112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15616" y="539969"/>
            <a:ext cx="45127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课 社会生活的变迁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6300192" y="188640"/>
            <a:ext cx="1080120" cy="1368152"/>
          </a:xfrm>
          <a:prstGeom prst="flowChartConnec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/>
              <a:t>住</a:t>
            </a:r>
            <a:endParaRPr lang="zh-CN" altLang="en-US" sz="6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11560" y="1556792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改革开放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前</a:t>
            </a:r>
            <a:r>
              <a:rPr lang="zh-CN" altLang="en-US" sz="3600" b="1" dirty="0" smtClean="0"/>
              <a:t>住房</a:t>
            </a:r>
            <a:r>
              <a:rPr lang="zh-CN" altLang="en-US" sz="3600" b="1" dirty="0"/>
              <a:t>拥</a:t>
            </a:r>
            <a:r>
              <a:rPr lang="zh-CN" altLang="en-US" sz="3600" b="1" dirty="0" smtClean="0"/>
              <a:t>挤，设施简单。</a:t>
            </a:r>
            <a:endParaRPr lang="zh-CN" altLang="en-US" sz="36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8258" y="1916832"/>
            <a:ext cx="4178238" cy="4176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780928"/>
            <a:ext cx="4320480" cy="3789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536" y="188640"/>
            <a:ext cx="4334539" cy="3168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536" y="3573561"/>
            <a:ext cx="4391472" cy="3075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3099" y="548680"/>
            <a:ext cx="4161389" cy="30968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32040" y="4122946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改革开放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后</a:t>
            </a:r>
            <a:r>
              <a:rPr lang="zh-CN" altLang="en-US" sz="3600" b="1" dirty="0" smtClean="0"/>
              <a:t>，人均住房面积扩大，生活环境明显改善。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16" y="862013"/>
            <a:ext cx="8801100" cy="1992312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随着人民生活水平的提高，休闲娱乐成为人们日常生活的一部分。人们开始注重和享受文化、旅游、健身等多种休闲生活，生活方式发生了很大变化。</a:t>
            </a:r>
            <a:endParaRPr lang="en-US" altLang="zh-CN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3" name="矩形 2"/>
          <p:cNvSpPr/>
          <p:nvPr/>
        </p:nvSpPr>
        <p:spPr>
          <a:xfrm>
            <a:off x="179785" y="112713"/>
            <a:ext cx="8139113" cy="862012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改革开放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后生活方式的变化</a:t>
            </a:r>
          </a:p>
        </p:txBody>
      </p:sp>
      <p:pic>
        <p:nvPicPr>
          <p:cNvPr id="7170" name="Picture 2" descr="http://s10.sinaimg.cn/middle/4aaac0cfg8a045919cda9&amp;69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068960"/>
            <a:ext cx="3136106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http://img.fuwo.com/attachment/1703/04/17dfc224008e11e7a64c00163e00254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068960"/>
            <a:ext cx="3076575" cy="2909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http://www.28.com/up/t/1112/30154I0V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34112" y="3068960"/>
            <a:ext cx="2909888" cy="2909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611560" y="5004465"/>
            <a:ext cx="1224384" cy="1448871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/>
                </a:solidFill>
              </a:rPr>
              <a:t>行</a:t>
            </a:r>
            <a:endParaRPr lang="zh-CN" altLang="en-US" sz="60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836712"/>
            <a:ext cx="2429653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总体表现：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708920"/>
            <a:ext cx="10174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建国</a:t>
            </a:r>
            <a:endParaRPr lang="en-US" altLang="zh-CN" sz="36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1988840"/>
            <a:ext cx="100860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前：</a:t>
            </a:r>
            <a:endParaRPr lang="en-US" altLang="zh-CN" sz="32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32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32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32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后：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9520" y="1988840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交通条件落后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124743"/>
            <a:ext cx="3744416" cy="2834441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1043608" y="2276872"/>
            <a:ext cx="360040" cy="197557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67744" y="4031193"/>
            <a:ext cx="60486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国家投入资金改善交通条件，建立铁路、公路、民用航空、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运地下轨道交通建设飞速发展，形成综合交通运输网。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/>
      <p:bldP spid="11" grpId="0"/>
      <p:bldP spid="2" grpId="0"/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-27384"/>
            <a:ext cx="6849932" cy="48462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6648" y="0"/>
            <a:ext cx="452735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5157192"/>
            <a:ext cx="3960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我国建成四通八达的现代交通网络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1443" y="404664"/>
            <a:ext cx="306846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出行工具的演变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332656"/>
            <a:ext cx="4752528" cy="3168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196752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世纪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年代，人们最主要的出行工具是自行车和公交车。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501008"/>
            <a:ext cx="4752528" cy="3168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12160" y="4061390"/>
            <a:ext cx="24482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改革开放后，出现了出租车，私人小轿车数量也越来越多。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crcebg.com/dqhjt/Portals/0/BatchImagesThumb/2014/0901/635451956557765230.jpg"/>
          <p:cNvPicPr>
            <a:picLocks noChangeAspect="1"/>
          </p:cNvPicPr>
          <p:nvPr/>
        </p:nvPicPr>
        <p:blipFill>
          <a:blip r:embed="rId2" cstate="print"/>
          <a:srcRect l="19170" b="26062"/>
          <a:stretch>
            <a:fillRect/>
          </a:stretch>
        </p:blipFill>
        <p:spPr>
          <a:xfrm>
            <a:off x="-36909" y="217488"/>
            <a:ext cx="2846784" cy="249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5004" y="257175"/>
            <a:ext cx="1169545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高速铁路</a:t>
            </a:r>
          </a:p>
        </p:txBody>
      </p:sp>
      <p:pic>
        <p:nvPicPr>
          <p:cNvPr id="9220" name="Picture 4" descr="http://n.sinaimg.cn/sinacn10110/481/w1257h824/20181221/034b-hqnkyps06878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1113" y="217488"/>
            <a:ext cx="4089797" cy="357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028135" y="868363"/>
            <a:ext cx="1169545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高速公路</a:t>
            </a:r>
          </a:p>
        </p:txBody>
      </p:sp>
      <p:pic>
        <p:nvPicPr>
          <p:cNvPr id="9222" name="Picture 6" descr="http://pic.baike.soso.com/p/20131231/20131231162059-719499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71738" y="236538"/>
            <a:ext cx="2932510" cy="234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2641998" y="280988"/>
            <a:ext cx="1400377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繁忙的机场</a:t>
            </a:r>
          </a:p>
        </p:txBody>
      </p:sp>
      <p:pic>
        <p:nvPicPr>
          <p:cNvPr id="9224" name="Picture 8" descr="http://5b0988e595225.cdn.sohucs.com/images/20181217/4589f1f0f0c94421bf2dbfb8efc278a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909" y="2579688"/>
            <a:ext cx="4018359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5004" y="5080000"/>
            <a:ext cx="1862042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港珠澳跨海大桥</a:t>
            </a:r>
          </a:p>
        </p:txBody>
      </p:sp>
      <p:pic>
        <p:nvPicPr>
          <p:cNvPr id="9226" name="Picture 10" descr="http://i8.hexunimg.cn/2013-04-22/15342308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2307" y="2660650"/>
            <a:ext cx="3742135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261122" y="5572125"/>
            <a:ext cx="1631210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大型深水港口</a:t>
            </a:r>
          </a:p>
        </p:txBody>
      </p:sp>
      <p:pic>
        <p:nvPicPr>
          <p:cNvPr id="9228" name="Picture 12" descr="http://img.fuwo.com/attachment/1702/17/8c97b89ef4d911e6bb4d00163e00254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5803" y="3679825"/>
            <a:ext cx="2727722" cy="245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6581776" y="5608638"/>
            <a:ext cx="1631210" cy="400105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地下轨道交通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9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412" y="4653136"/>
            <a:ext cx="1810348" cy="158417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5054872"/>
            <a:ext cx="1691679" cy="147047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1259" y="188640"/>
            <a:ext cx="2127165" cy="1503640"/>
          </a:xfrm>
          <a:prstGeom prst="rect">
            <a:avLst/>
          </a:prstGeom>
        </p:spPr>
      </p:pic>
      <p:sp>
        <p:nvSpPr>
          <p:cNvPr id="4" name="同心圆 3"/>
          <p:cNvSpPr/>
          <p:nvPr/>
        </p:nvSpPr>
        <p:spPr>
          <a:xfrm>
            <a:off x="3419872" y="2276872"/>
            <a:ext cx="1728192" cy="1944216"/>
          </a:xfrm>
          <a:prstGeom prst="donut">
            <a:avLst>
              <a:gd name="adj" fmla="val 607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2711822"/>
            <a:ext cx="1656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现代出行方式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9" name="曲线连接符 8"/>
          <p:cNvCxnSpPr/>
          <p:nvPr/>
        </p:nvCxnSpPr>
        <p:spPr>
          <a:xfrm rot="5400000" flipH="1" flipV="1">
            <a:off x="5095182" y="2007966"/>
            <a:ext cx="572756" cy="829152"/>
          </a:xfrm>
          <a:prstGeom prst="curved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曲线连接符 17"/>
          <p:cNvCxnSpPr/>
          <p:nvPr/>
        </p:nvCxnSpPr>
        <p:spPr>
          <a:xfrm flipH="1" flipV="1">
            <a:off x="2919124" y="2095792"/>
            <a:ext cx="572756" cy="829152"/>
          </a:xfrm>
          <a:prstGeom prst="curved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rot="10800000" flipH="1" flipV="1">
            <a:off x="4932041" y="3895991"/>
            <a:ext cx="572756" cy="829152"/>
          </a:xfrm>
          <a:prstGeom prst="curved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曲线连接符 22"/>
          <p:cNvCxnSpPr/>
          <p:nvPr/>
        </p:nvCxnSpPr>
        <p:spPr>
          <a:xfrm rot="16200000" flipH="1" flipV="1">
            <a:off x="3150966" y="3952182"/>
            <a:ext cx="572756" cy="829152"/>
          </a:xfrm>
          <a:prstGeom prst="curved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4149080"/>
            <a:ext cx="1581240" cy="10531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1628800"/>
            <a:ext cx="1800200" cy="93610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2652377"/>
            <a:ext cx="2195736" cy="113666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724128" y="1412776"/>
            <a:ext cx="10826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城市公共交通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76056" y="4707141"/>
            <a:ext cx="10081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自助出行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83768" y="1052736"/>
            <a:ext cx="1008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长途出行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95736" y="4293096"/>
            <a:ext cx="1008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家庭出行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2806159"/>
            <a:ext cx="1699079" cy="104355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021" y="476672"/>
            <a:ext cx="1711731" cy="114343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758" y="1412776"/>
            <a:ext cx="1944010" cy="12378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8" grpId="0"/>
      <p:bldP spid="29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31746"/>
          <p:cNvSpPr txBox="1"/>
          <p:nvPr/>
        </p:nvSpPr>
        <p:spPr>
          <a:xfrm>
            <a:off x="395288" y="928688"/>
            <a:ext cx="8136731" cy="163195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随着交通设施的改善和人民生活水平的提高，人们的出行方式也发生了很大的变化。</a:t>
            </a:r>
            <a:endParaRPr lang="en-US" altLang="zh-CN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7" name="文本框 31751"/>
          <p:cNvSpPr txBox="1"/>
          <p:nvPr/>
        </p:nvSpPr>
        <p:spPr>
          <a:xfrm>
            <a:off x="251222" y="312739"/>
            <a:ext cx="3520699" cy="615549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方式的变化</a:t>
            </a:r>
          </a:p>
        </p:txBody>
      </p:sp>
      <p:pic>
        <p:nvPicPr>
          <p:cNvPr id="11266" name="Picture 2" descr="http://img.mp.itc.cn/upload/20160923/fc83c1231348485aa13415c8d436c2cd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272" y="2446338"/>
            <a:ext cx="317182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3369" y="2611438"/>
            <a:ext cx="2554539" cy="400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昔日的“自行车王国”</a:t>
            </a:r>
          </a:p>
        </p:txBody>
      </p:sp>
      <p:pic>
        <p:nvPicPr>
          <p:cNvPr id="11268" name="Picture 4" descr="http://01.imgmini.eastday.com/mobile/20180726/20180726124201_cad3fe8549a1d88e2ca1086b3c734de4_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4448" y="1693863"/>
            <a:ext cx="2959894" cy="2214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294460" y="1836738"/>
            <a:ext cx="1862042" cy="4001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私家车越来越多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r="3215"/>
          <a:stretch>
            <a:fillRect/>
          </a:stretch>
        </p:blipFill>
        <p:spPr>
          <a:xfrm>
            <a:off x="3059907" y="3908425"/>
            <a:ext cx="3961210" cy="2528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3207544" y="3948113"/>
            <a:ext cx="1169545" cy="4001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飞机出行</a:t>
            </a:r>
          </a:p>
        </p:txBody>
      </p:sp>
      <p:pic>
        <p:nvPicPr>
          <p:cNvPr id="11270" name="Picture 6" descr="http://d.ifengimg.com/w600/e0.ifengimg.com/11/2018/1210/BD4E9592D14DC2A7976A8DDACFFF2F725D05B153_size135_w1080_h67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094" y="1617663"/>
            <a:ext cx="2667000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6179344" y="1812925"/>
            <a:ext cx="1169545" cy="4001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高铁出行</a:t>
            </a:r>
          </a:p>
        </p:txBody>
      </p:sp>
      <p:pic>
        <p:nvPicPr>
          <p:cNvPr id="11272" name="Picture 8" descr="http://dimg09.c-ctrip.com/images/100u050000000s4kzCC93_R_1024_100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02016" y="3656014"/>
            <a:ext cx="2408634" cy="2408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6656785" y="3835400"/>
            <a:ext cx="1169545" cy="4001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邮轮出行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3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4110" y="1158875"/>
            <a:ext cx="8037909" cy="5539974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）新中国成立后，国家不断增加对电信事业的投资，逐渐形成全国电信网络。</a:t>
            </a:r>
            <a:endParaRPr lang="en-US" altLang="zh-CN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改革开放后，电信产业快速发展，如今我国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电信网络规模和用户数量均居全球第一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，发展速度也位居世界前列。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）中国的互联网起步晚，但是发展迅速。中国互联网普及率越来越高，网民规模不断扩大，深刻地改变了人们的生活方式。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buFont typeface="Arial" panose="020B0604020202020204" pitchFamily="34" charset="0"/>
            </a:pP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1" name="文本框 31751"/>
          <p:cNvSpPr txBox="1"/>
          <p:nvPr/>
        </p:nvSpPr>
        <p:spPr>
          <a:xfrm>
            <a:off x="251222" y="312738"/>
            <a:ext cx="3672706" cy="615549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、通信的发展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692696"/>
            <a:ext cx="9143999" cy="2658096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新中国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成立前后变化：</a:t>
            </a:r>
            <a:endParaRPr lang="en-US" altLang="zh-CN" sz="27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7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从</a:t>
            </a:r>
            <a:r>
              <a:rPr lang="zh-CN" altLang="en-US" sz="27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物价飞涨，民生凋敝到人民当家作主，经济恢复，物价稳定，人民生活发生了根本变化，生活水平不断提高。</a:t>
            </a:r>
            <a:endParaRPr lang="en-US" altLang="zh-CN" sz="27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3381" y="2734320"/>
            <a:ext cx="3273425" cy="337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3"/>
          <p:cNvSpPr txBox="1"/>
          <p:nvPr/>
        </p:nvSpPr>
        <p:spPr>
          <a:xfrm>
            <a:off x="1527919" y="6107758"/>
            <a:ext cx="1400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旧中国难民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708920"/>
            <a:ext cx="2609850" cy="342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5"/>
          <p:cNvSpPr txBox="1"/>
          <p:nvPr/>
        </p:nvSpPr>
        <p:spPr>
          <a:xfrm>
            <a:off x="5296644" y="6085533"/>
            <a:ext cx="3016250" cy="4000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新中国初期分得土地的农民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一、日常生活的变化</a:t>
            </a:r>
            <a:endParaRPr lang="zh-CN" altLang="en-US" sz="36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161925" y="5013325"/>
            <a:ext cx="89820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）成果：</a:t>
            </a:r>
            <a:r>
              <a:rPr lang="zh-CN" altLang="en-US" sz="28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我国的电信网络规模和互联网用户数均居全                                  球第一， 发展速度也位居世界前列</a:t>
            </a:r>
          </a:p>
        </p:txBody>
      </p:sp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0" y="5911850"/>
            <a:ext cx="9055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）影响：</a:t>
            </a:r>
            <a:r>
              <a:rPr lang="zh-CN" altLang="en-US" sz="28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使信息的传递变得快捷和简便，深刻地改变</a:t>
            </a:r>
          </a:p>
          <a:p>
            <a:r>
              <a:rPr lang="zh-CN" altLang="en-US" sz="28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          着人们的思想观念和生活方式</a:t>
            </a:r>
          </a:p>
        </p:txBody>
      </p:sp>
      <p:pic>
        <p:nvPicPr>
          <p:cNvPr id="19461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852738"/>
            <a:ext cx="3887787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25612" descr="t010f89ce111002465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836613"/>
            <a:ext cx="374491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19463" descr="t01ec9a3cfb66c309c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730250"/>
            <a:ext cx="374332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文本框 19466"/>
          <p:cNvSpPr txBox="1">
            <a:spLocks noChangeArrowheads="1"/>
          </p:cNvSpPr>
          <p:nvPr/>
        </p:nvSpPr>
        <p:spPr bwMode="auto">
          <a:xfrm>
            <a:off x="179388" y="1196975"/>
            <a:ext cx="4889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电报机</a:t>
            </a:r>
          </a:p>
        </p:txBody>
      </p:sp>
      <p:pic>
        <p:nvPicPr>
          <p:cNvPr id="19470" name="图片 19469" descr="t01aede5656b4bdc63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2781300"/>
            <a:ext cx="3600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1" name="文本框 19470"/>
          <p:cNvSpPr txBox="1">
            <a:spLocks noChangeArrowheads="1"/>
          </p:cNvSpPr>
          <p:nvPr/>
        </p:nvSpPr>
        <p:spPr bwMode="auto">
          <a:xfrm>
            <a:off x="0" y="3141663"/>
            <a:ext cx="6111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电话</a:t>
            </a:r>
          </a:p>
        </p:txBody>
      </p:sp>
      <p:sp>
        <p:nvSpPr>
          <p:cNvPr id="20491" name="文本框 19471"/>
          <p:cNvSpPr txBox="1">
            <a:spLocks noChangeArrowheads="1"/>
          </p:cNvSpPr>
          <p:nvPr/>
        </p:nvSpPr>
        <p:spPr bwMode="auto">
          <a:xfrm>
            <a:off x="827088" y="260350"/>
            <a:ext cx="20161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改革开放前</a:t>
            </a:r>
          </a:p>
        </p:txBody>
      </p:sp>
      <p:sp>
        <p:nvSpPr>
          <p:cNvPr id="20492" name="文本框 19472"/>
          <p:cNvSpPr txBox="1">
            <a:spLocks noChangeArrowheads="1"/>
          </p:cNvSpPr>
          <p:nvPr/>
        </p:nvSpPr>
        <p:spPr bwMode="auto">
          <a:xfrm>
            <a:off x="6443663" y="333375"/>
            <a:ext cx="145891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/>
              <a:t>改革开放后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59" grpId="1"/>
      <p:bldP spid="19467" grpId="0"/>
      <p:bldP spid="194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图片 33794" descr="bb机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863" y="304882"/>
            <a:ext cx="3889375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4820" descr="大哥大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6100" y="1905040"/>
            <a:ext cx="4787900" cy="328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4818"/>
          <p:cNvSpPr txBox="1"/>
          <p:nvPr/>
        </p:nvSpPr>
        <p:spPr>
          <a:xfrm>
            <a:off x="285863" y="3124209"/>
            <a:ext cx="4068763" cy="4001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大哥大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！砖头似的模拟制式无线通讯接入机。一部几万元，非一般人所能拥有，真正的老板才有财力负担得起，话费每分钟一元以上，还要交月租费。但走在大街上，回头率不少噢！</a:t>
            </a:r>
          </a:p>
          <a:p>
            <a:pPr>
              <a:spcBef>
                <a:spcPct val="50000"/>
              </a:spcBef>
            </a:pP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观念的变化</a:t>
            </a:r>
            <a:endParaRPr lang="zh-CN" altLang="en-US" sz="60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993" y="3789040"/>
            <a:ext cx="3961007" cy="2664296"/>
          </a:xfrm>
          <a:prstGeom prst="rect">
            <a:avLst/>
          </a:prstGeom>
        </p:spPr>
      </p:pic>
      <p:pic>
        <p:nvPicPr>
          <p:cNvPr id="10" name="图片 9" descr="timg.jpg8637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3227" y="476672"/>
            <a:ext cx="3357245" cy="2934335"/>
          </a:xfrm>
          <a:prstGeom prst="rect">
            <a:avLst/>
          </a:prstGeom>
        </p:spPr>
      </p:pic>
      <p:pic>
        <p:nvPicPr>
          <p:cNvPr id="11" name="图片 10" descr="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772572"/>
            <a:ext cx="4056841" cy="26087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1124744"/>
            <a:ext cx="49685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随着人们生活水平不断提高，人们的生活方式也不断优化。休闲娱乐成为人们日常生活的一个重要组成部分。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064500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98305"/>
          <p:cNvSpPr txBox="1"/>
          <p:nvPr/>
        </p:nvSpPr>
        <p:spPr>
          <a:xfrm>
            <a:off x="251421" y="2095502"/>
            <a:ext cx="923330" cy="3808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社会生活的变迁</a:t>
            </a:r>
          </a:p>
        </p:txBody>
      </p:sp>
      <p:sp>
        <p:nvSpPr>
          <p:cNvPr id="98307" name="文本框 98306"/>
          <p:cNvSpPr txBox="1"/>
          <p:nvPr/>
        </p:nvSpPr>
        <p:spPr>
          <a:xfrm>
            <a:off x="1497014" y="2122489"/>
            <a:ext cx="3125787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日常生活变化</a:t>
            </a:r>
          </a:p>
        </p:txBody>
      </p:sp>
      <p:sp>
        <p:nvSpPr>
          <p:cNvPr id="98309" name="文本框 98308"/>
          <p:cNvSpPr txBox="1"/>
          <p:nvPr/>
        </p:nvSpPr>
        <p:spPr>
          <a:xfrm>
            <a:off x="1566863" y="3903664"/>
            <a:ext cx="3811587" cy="738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交通、通信的不断发展</a:t>
            </a:r>
          </a:p>
        </p:txBody>
      </p:sp>
      <p:sp>
        <p:nvSpPr>
          <p:cNvPr id="98312" name="右箭头 98311"/>
          <p:cNvSpPr/>
          <p:nvPr/>
        </p:nvSpPr>
        <p:spPr>
          <a:xfrm rot="-2335652">
            <a:off x="1006475" y="2678113"/>
            <a:ext cx="704850" cy="209550"/>
          </a:xfrm>
          <a:prstGeom prst="rightArrow">
            <a:avLst>
              <a:gd name="adj1" fmla="val 50000"/>
              <a:gd name="adj2" fmla="val 84028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8313" name="右箭头 98312"/>
          <p:cNvSpPr/>
          <p:nvPr/>
        </p:nvSpPr>
        <p:spPr>
          <a:xfrm rot="2254115">
            <a:off x="1003300" y="3870325"/>
            <a:ext cx="704850" cy="209550"/>
          </a:xfrm>
          <a:prstGeom prst="rightArrow">
            <a:avLst>
              <a:gd name="adj1" fmla="val 50000"/>
              <a:gd name="adj2" fmla="val 84028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3799" name="MH_SubTitle_3">
            <a:hlinkClick r:id="" action="ppaction://noaction"/>
          </p:cNvPr>
          <p:cNvSpPr/>
          <p:nvPr/>
        </p:nvSpPr>
        <p:spPr>
          <a:xfrm>
            <a:off x="684213" y="550865"/>
            <a:ext cx="2374900" cy="790575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</a:p>
        </p:txBody>
      </p:sp>
      <p:sp>
        <p:nvSpPr>
          <p:cNvPr id="3" name="右大括号 2"/>
          <p:cNvSpPr/>
          <p:nvPr/>
        </p:nvSpPr>
        <p:spPr>
          <a:xfrm>
            <a:off x="5378451" y="2303465"/>
            <a:ext cx="554038" cy="1997075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3" name="TextBox 3"/>
          <p:cNvSpPr txBox="1"/>
          <p:nvPr/>
        </p:nvSpPr>
        <p:spPr>
          <a:xfrm>
            <a:off x="6079292" y="908050"/>
            <a:ext cx="677108" cy="52588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衣    食     住     行     用</a:t>
            </a:r>
          </a:p>
        </p:txBody>
      </p:sp>
      <p:sp>
        <p:nvSpPr>
          <p:cNvPr id="7" name="左右箭头 6"/>
          <p:cNvSpPr/>
          <p:nvPr/>
        </p:nvSpPr>
        <p:spPr>
          <a:xfrm>
            <a:off x="6969126" y="3119438"/>
            <a:ext cx="792163" cy="37465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5" name="TextBox 16"/>
          <p:cNvSpPr txBox="1"/>
          <p:nvPr/>
        </p:nvSpPr>
        <p:spPr>
          <a:xfrm>
            <a:off x="7884281" y="1268414"/>
            <a:ext cx="677108" cy="4535857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改革开放后，经济的发展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9" grpId="0"/>
      <p:bldP spid="98312" grpId="0" animBg="1"/>
      <p:bldP spid="3" grpId="0" animBg="1"/>
      <p:bldP spid="36873" grpId="0"/>
      <p:bldP spid="7" grpId="0" animBg="1"/>
      <p:bldP spid="368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4103"/>
          <p:cNvSpPr txBox="1">
            <a:spLocks noChangeArrowheads="1"/>
          </p:cNvSpPr>
          <p:nvPr/>
        </p:nvSpPr>
        <p:spPr bwMode="auto">
          <a:xfrm>
            <a:off x="0" y="0"/>
            <a:ext cx="27717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48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随堂训练</a:t>
            </a:r>
          </a:p>
        </p:txBody>
      </p:sp>
      <p:pic>
        <p:nvPicPr>
          <p:cNvPr id="27651" name="Picture 4" descr="C:\Users\ADMINI~1\AppData\Local\Temp\ksohtml\wps5F02.t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-152400"/>
            <a:ext cx="190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1"/>
          <p:cNvSpPr txBox="1">
            <a:spLocks noChangeArrowheads="1"/>
          </p:cNvSpPr>
          <p:nvPr/>
        </p:nvSpPr>
        <p:spPr bwMode="auto">
          <a:xfrm>
            <a:off x="566738" y="1477963"/>
            <a:ext cx="8072437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改革开放前，人们买粮食要凭粮票，主要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是因为当时（     ）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A.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人口多，耕地少    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政府控制城镇人口规模 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C.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政府提倡节约粮食  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经济发展水平较低</a:t>
            </a: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582988" y="1970088"/>
            <a:ext cx="6397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D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806450" y="939800"/>
            <a:ext cx="7370763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2.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下列符合“文革”时期人们服饰特点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的是（     ）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A.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名牌服装争奇斗艳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B.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时装表演成为风景线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C.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穿解放装，千篇一律  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D.</a:t>
            </a:r>
            <a:r>
              <a:rPr lang="en-US" sz="3200" b="1">
                <a:latin typeface="黑体" pitchFamily="2" charset="-122"/>
                <a:ea typeface="黑体" pitchFamily="2" charset="-122"/>
              </a:rPr>
              <a:t>西服革履，风度翩翩</a:t>
            </a: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732088" y="1468438"/>
            <a:ext cx="476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图片 2" descr="4437e6a011f315b9523f0f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"/>
            <a:ext cx="84296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8" name="文本框 4"/>
          <p:cNvSpPr txBox="1">
            <a:spLocks noChangeArrowheads="1"/>
          </p:cNvSpPr>
          <p:nvPr/>
        </p:nvSpPr>
        <p:spPr bwMode="auto">
          <a:xfrm>
            <a:off x="214313" y="4500563"/>
            <a:ext cx="871537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20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世纪50年代，还有一种很引人注目的服装，就是以“</a:t>
            </a:r>
            <a:r>
              <a:rPr lang="zh-CN" altLang="en-US" sz="2400">
                <a:solidFill>
                  <a:srgbClr val="5407A3"/>
                </a:solidFill>
                <a:latin typeface="黑体" pitchFamily="49" charset="-122"/>
                <a:ea typeface="黑体" pitchFamily="49" charset="-122"/>
              </a:rPr>
              <a:t>苏联大花布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”制成的男性衬衣。这除了政治上的一些原因外，还因为这种衣服打破了当时中国男性衣服单一色调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白灰蓝的局面。青年们穿起它，更显得活拨可爱，精神抖擞，故一时成为流行的服装。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3" descr="timg"/>
          <p:cNvPicPr>
            <a:picLocks noChangeAspect="1"/>
          </p:cNvPicPr>
          <p:nvPr/>
        </p:nvPicPr>
        <p:blipFill>
          <a:blip r:embed="rId2" cstate="print"/>
          <a:srcRect b="9334"/>
          <a:stretch>
            <a:fillRect/>
          </a:stretch>
        </p:blipFill>
        <p:spPr>
          <a:xfrm>
            <a:off x="354137" y="2799978"/>
            <a:ext cx="3978275" cy="335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44" descr="timg (1)"/>
          <p:cNvPicPr>
            <a:picLocks noChangeAspect="1"/>
          </p:cNvPicPr>
          <p:nvPr/>
        </p:nvPicPr>
        <p:blipFill>
          <a:blip r:embed="rId3" cstate="print"/>
          <a:srcRect t="50562"/>
          <a:stretch>
            <a:fillRect/>
          </a:stretch>
        </p:blipFill>
        <p:spPr>
          <a:xfrm>
            <a:off x="4788024" y="2780928"/>
            <a:ext cx="4013200" cy="165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260648"/>
            <a:ext cx="9066038" cy="2517993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）衣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改革开放</a:t>
            </a:r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前买衣服要凭布票，不仅数量有限，色彩和样式也很单调。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6899" y="4476378"/>
            <a:ext cx="4235450" cy="193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文本框 6"/>
          <p:cNvSpPr txBox="1">
            <a:spLocks noChangeArrowheads="1"/>
          </p:cNvSpPr>
          <p:nvPr/>
        </p:nvSpPr>
        <p:spPr bwMode="auto">
          <a:xfrm>
            <a:off x="227013" y="4816475"/>
            <a:ext cx="8631237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当年一部电影《海魂》的热映，带动了大街上年轻人和孩子们最懵懂的追捧热潮，这种蓝白相间的</a:t>
            </a:r>
            <a:r>
              <a:rPr lang="zh-CN" altLang="en-US" sz="2400">
                <a:solidFill>
                  <a:srgbClr val="3F3FFE"/>
                </a:solidFill>
                <a:latin typeface="黑体" pitchFamily="49" charset="-122"/>
                <a:ea typeface="黑体" pitchFamily="49" charset="-122"/>
              </a:rPr>
              <a:t>横条纹上衣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几乎随处可见。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70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年代，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小白鞋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在当时年轻人中的风靡程度，完全可以媲美当今的耐克球鞋。</a:t>
            </a:r>
          </a:p>
        </p:txBody>
      </p:sp>
      <p:pic>
        <p:nvPicPr>
          <p:cNvPr id="166914" name="图片 2" descr="4437e6a011f315ba8af746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42875"/>
            <a:ext cx="6288088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" descr="Img344708302_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57188"/>
            <a:ext cx="450850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 descr="4437e6a011f315b9a5db46_副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8813" y="2500313"/>
            <a:ext cx="4532312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pic_182090"/>
          <p:cNvPicPr>
            <a:picLocks noChangeAspect="1" noChangeArrowheads="1"/>
          </p:cNvPicPr>
          <p:nvPr/>
        </p:nvPicPr>
        <p:blipFill>
          <a:blip r:embed="rId2" cstate="print"/>
          <a:srcRect l="37206" t="30125" r="5968" b="46434"/>
          <a:stretch>
            <a:fillRect/>
          </a:stretch>
        </p:blipFill>
        <p:spPr bwMode="auto">
          <a:xfrm>
            <a:off x="971551" y="1069977"/>
            <a:ext cx="756126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19276" y="5264150"/>
            <a:ext cx="548163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800" b="1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2800" b="1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世纪六七十年代蓝灰色的海洋</a:t>
            </a:r>
          </a:p>
        </p:txBody>
      </p:sp>
      <p:pic>
        <p:nvPicPr>
          <p:cNvPr id="66565" name="Picture 5" descr="2009031917491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438" y="1250952"/>
            <a:ext cx="4735512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 descr="U2181P1T1D14357323F21DT200711211351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9551" y="1252538"/>
            <a:ext cx="30003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Rectangle 10"/>
          <p:cNvSpPr>
            <a:spLocks noChangeArrowheads="1"/>
          </p:cNvSpPr>
          <p:nvPr/>
        </p:nvSpPr>
        <p:spPr bwMode="auto">
          <a:xfrm>
            <a:off x="1131888" y="5784850"/>
            <a:ext cx="80121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2800" b="1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1984</a:t>
            </a:r>
            <a:r>
              <a:rPr lang="zh-CN" altLang="en-US" sz="2800" b="1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年，中国大陆的第一支时装模特队出访欧洲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47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5"/>
          <p:cNvSpPr/>
          <p:nvPr/>
        </p:nvSpPr>
        <p:spPr>
          <a:xfrm>
            <a:off x="2578894" y="6239942"/>
            <a:ext cx="192360" cy="207749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</a:p>
          <a:p>
            <a:pPr eaLnBrk="0" hangingPunct="0">
              <a:spcBef>
                <a:spcPct val="50000"/>
              </a:spcBef>
            </a:pP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636912"/>
            <a:ext cx="2484835" cy="354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4" cstate="print"/>
          <a:srcRect b="8965"/>
          <a:stretch>
            <a:fillRect/>
          </a:stretch>
        </p:blipFill>
        <p:spPr>
          <a:xfrm>
            <a:off x="3496867" y="2620963"/>
            <a:ext cx="4460081" cy="303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9144000" cy="2616097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）食</a:t>
            </a:r>
            <a:endParaRPr lang="en-US" altLang="zh-CN" sz="36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改革开放前饮食结构比较单一，有些农村甚至没有解决最基本的温饱问题。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2616097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7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）食</a:t>
            </a:r>
            <a:endParaRPr lang="en-US" altLang="zh-CN" sz="27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改革开放后不但能“吃饱”，而且还要“吃好”，讲究营养均衡、粗细搭配，绿色食品等科学为生的概念日益深入人心。</a:t>
            </a:r>
          </a:p>
        </p:txBody>
      </p:sp>
      <p:pic>
        <p:nvPicPr>
          <p:cNvPr id="3074" name="Picture 2" descr="http://d.ifengimg.com/mw640_q75/p0.ifengimg.com/pmop/2017/0513/96650CFF04544869A7949435CB5D018DF8993EAB_size113_w500_h37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982" y="2852738"/>
            <a:ext cx="3112294" cy="307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804" y="2792413"/>
            <a:ext cx="1141809" cy="172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5757" y="4529139"/>
            <a:ext cx="1131094" cy="155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http://s7.rr.itc.cn/g/2/zf/u6zQjZ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2835" y="3044825"/>
            <a:ext cx="2857500" cy="267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0" y="1066862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     </a:t>
            </a:r>
            <a:r>
              <a:rPr lang="zh-CN" altLang="zh-CN" sz="4000" b="1" dirty="0">
                <a:solidFill>
                  <a:srgbClr val="FF0000"/>
                </a:solidFill>
              </a:rPr>
              <a:t>思考：过去人们觉得难以下咽的野菜、窝头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zh-CN" sz="4000" b="1" dirty="0">
                <a:solidFill>
                  <a:srgbClr val="FF0000"/>
                </a:solidFill>
              </a:rPr>
              <a:t>今天吃起来好像味道很不错</a:t>
            </a:r>
            <a:r>
              <a:rPr lang="en-US" altLang="zh-CN" sz="4000" b="1" dirty="0">
                <a:solidFill>
                  <a:srgbClr val="FF0000"/>
                </a:solidFill>
              </a:rPr>
              <a:t>.</a:t>
            </a:r>
            <a:r>
              <a:rPr lang="zh-CN" altLang="zh-CN" sz="4000" b="1" dirty="0">
                <a:solidFill>
                  <a:srgbClr val="FF0000"/>
                </a:solidFill>
              </a:rPr>
              <a:t>人们的感觉为什么会发生变化？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071813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     </a:t>
            </a:r>
            <a:r>
              <a:rPr lang="zh-CN" altLang="zh-CN" sz="3200" b="1">
                <a:solidFill>
                  <a:srgbClr val="0000FF"/>
                </a:solidFill>
              </a:rPr>
              <a:t>过去人们食物匮乏，只有野菜和粗粮，人们为解决温饱并无选择。现在食品供应丰富，人们不但要吃饱，还要吃好，人们开始讲究营养均衡，粗细搭配和选择绿色食品。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37"/>
</p:tagLst>
</file>

<file path=ppt/theme/theme1.xml><?xml version="1.0" encoding="utf-8"?>
<a:theme xmlns:a="http://schemas.openxmlformats.org/drawingml/2006/main" name="主题17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1521</Words>
  <Application>Microsoft Office PowerPoint</Application>
  <PresentationFormat>On-screen Show (4:3)</PresentationFormat>
  <Paragraphs>93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主题17</vt:lpstr>
      <vt:lpstr>主题3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xbany</cp:lastModifiedBy>
  <cp:revision>1</cp:revision>
  <dcterms:created xsi:type="dcterms:W3CDTF">2019-05-16T10:34:19Z</dcterms:created>
  <dcterms:modified xsi:type="dcterms:W3CDTF">2019-06-23T07:26:32Z</dcterms:modified>
  <cp:category/>
</cp:coreProperties>
</file>