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wmv" ContentType="video/x-ms-wmv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431" r:id="rId3"/>
    <p:sldId id="432" r:id="rId4"/>
    <p:sldId id="415" r:id="rId5"/>
    <p:sldId id="434" r:id="rId6"/>
    <p:sldId id="435" r:id="rId7"/>
    <p:sldId id="436" r:id="rId8"/>
    <p:sldId id="437" r:id="rId9"/>
    <p:sldId id="438" r:id="rId10"/>
    <p:sldId id="439" r:id="rId11"/>
    <p:sldId id="440" r:id="rId12"/>
    <p:sldId id="441" r:id="rId14"/>
    <p:sldId id="414" r:id="rId15"/>
    <p:sldId id="443" r:id="rId16"/>
    <p:sldId id="444" r:id="rId17"/>
    <p:sldId id="445" r:id="rId18"/>
    <p:sldId id="446" r:id="rId19"/>
    <p:sldId id="447" r:id="rId20"/>
    <p:sldId id="448" r:id="rId21"/>
    <p:sldId id="449" r:id="rId22"/>
    <p:sldId id="450" r:id="rId23"/>
    <p:sldId id="451" r:id="rId24"/>
    <p:sldId id="452" r:id="rId25"/>
    <p:sldId id="453" r:id="rId26"/>
    <p:sldId id="454" r:id="rId27"/>
    <p:sldId id="455" r:id="rId28"/>
    <p:sldId id="456" r:id="rId29"/>
    <p:sldId id="457" r:id="rId30"/>
    <p:sldId id="458" r:id="rId31"/>
    <p:sldId id="459" r:id="rId32"/>
    <p:sldId id="460" r:id="rId33"/>
    <p:sldId id="461" r:id="rId34"/>
    <p:sldId id="462" r:id="rId3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F7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6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drawings/_rels/vmlDrawing12.vml.rels><?xml version="1.0" encoding="UTF-8" standalone="yes"?>
<Relationships xmlns="http://schemas.openxmlformats.org/package/2006/relationships"><Relationship Id="rId4" Type="http://schemas.openxmlformats.org/officeDocument/2006/relationships/image" Target="../media/image43.wmf"/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9.vml.rels><?xml version="1.0" encoding="UTF-8" standalone="yes"?>
<Relationships xmlns="http://schemas.openxmlformats.org/package/2006/relationships"><Relationship Id="rId5" Type="http://schemas.openxmlformats.org/officeDocument/2006/relationships/image" Target="../media/image34.wmf"/><Relationship Id="rId4" Type="http://schemas.openxmlformats.org/officeDocument/2006/relationships/image" Target="../media/image33.wmf"/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幻灯片图像占位符 1"/>
          <p:cNvSpPr/>
          <p:nvPr>
            <p:ph type="sldImg"/>
          </p:nvPr>
        </p:nvSpPr>
        <p:spPr/>
      </p:sp>
      <p:sp>
        <p:nvSpPr>
          <p:cNvPr id="13314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/>
          </a:p>
        </p:txBody>
      </p:sp>
      <p:sp>
        <p:nvSpPr>
          <p:cNvPr id="1331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2355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355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 indent="0" algn="r"/>
            <a:fld id="{9A0DB2DC-4C9A-4742-B13C-FB6460FD3503}" type="slidenum">
              <a:rPr lang="zh-CN" altLang="en-US" sz="1200" dirty="0">
                <a:ea typeface="Adobe 黑体 Std R" pitchFamily="34" charset="-122"/>
              </a:rPr>
            </a:fld>
            <a:endParaRPr lang="zh-CN" altLang="en-US" sz="1200" dirty="0">
              <a:ea typeface="Adobe 黑体 Std R" pitchFamily="34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27650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765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 indent="0" algn="r"/>
            <a:fld id="{9A0DB2DC-4C9A-4742-B13C-FB6460FD3503}" type="slidenum">
              <a:rPr lang="zh-CN" altLang="en-US" sz="1200" dirty="0">
                <a:ea typeface="Adobe 黑体 Std R" pitchFamily="34" charset="-122"/>
              </a:rPr>
            </a:fld>
            <a:endParaRPr lang="zh-CN" altLang="en-US" sz="1200" dirty="0">
              <a:ea typeface="Adobe 黑体 Std R" pitchFamily="34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1746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174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 indent="0" algn="r"/>
            <a:fld id="{9A0DB2DC-4C9A-4742-B13C-FB6460FD3503}" type="slidenum">
              <a:rPr lang="zh-CN" altLang="en-US" sz="1200" dirty="0">
                <a:ea typeface="Adobe 黑体 Std R" pitchFamily="34" charset="-122"/>
              </a:rPr>
            </a:fld>
            <a:endParaRPr lang="zh-CN" altLang="en-US" sz="1200" dirty="0">
              <a:ea typeface="Adobe 黑体 Std R" pitchFamily="34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379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379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 indent="0" algn="r"/>
            <a:fld id="{9A0DB2DC-4C9A-4742-B13C-FB6460FD3503}" type="slidenum">
              <a:rPr lang="zh-CN" altLang="en-US" sz="1200" dirty="0">
                <a:ea typeface="Adobe 黑体 Std R" pitchFamily="34" charset="-122"/>
              </a:rPr>
            </a:fld>
            <a:endParaRPr lang="zh-CN" altLang="en-US" sz="1200" dirty="0">
              <a:ea typeface="Adobe 黑体 Std R" pitchFamily="34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6866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r>
              <a:rPr lang="zh-CN" altLang="en-US" dirty="0"/>
              <a:t>编辑分数</a:t>
            </a:r>
            <a:endParaRPr lang="zh-CN" altLang="en-US" dirty="0"/>
          </a:p>
        </p:txBody>
      </p:sp>
      <p:sp>
        <p:nvSpPr>
          <p:cNvPr id="3686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 indent="0" algn="r"/>
            <a:fld id="{9A0DB2DC-4C9A-4742-B13C-FB6460FD3503}" type="slidenum">
              <a:rPr lang="zh-CN" altLang="en-US" sz="1200" dirty="0">
                <a:ea typeface="Adobe 黑体 Std R" pitchFamily="34" charset="-122"/>
              </a:rPr>
            </a:fld>
            <a:endParaRPr lang="zh-CN" altLang="en-US" sz="1200" dirty="0">
              <a:ea typeface="Adobe 黑体 Std R" pitchFamily="34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9938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r>
              <a:rPr lang="zh-CN" altLang="en-US" dirty="0"/>
              <a:t>编辑分数</a:t>
            </a:r>
            <a:endParaRPr lang="zh-CN" altLang="en-US" dirty="0"/>
          </a:p>
        </p:txBody>
      </p:sp>
      <p:sp>
        <p:nvSpPr>
          <p:cNvPr id="3993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 indent="0" algn="r"/>
            <a:fld id="{9A0DB2DC-4C9A-4742-B13C-FB6460FD3503}" type="slidenum">
              <a:rPr lang="zh-CN" altLang="en-US" sz="1200" dirty="0">
                <a:ea typeface="Adobe 黑体 Std R" pitchFamily="34" charset="-122"/>
              </a:rPr>
            </a:fld>
            <a:endParaRPr lang="zh-CN" altLang="en-US" sz="1200" dirty="0">
              <a:ea typeface="Adobe 黑体 Std R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/>
            <a:fld id="{9A0DB2DC-4C9A-4742-B13C-FB6460FD3503}" type="slidenum">
              <a:rPr lang="en-US" altLang="zh-CN" sz="1000" dirty="0"/>
            </a:fld>
            <a:endParaRPr lang="en-US" altLang="zh-CN" sz="1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/>
            <a:fld id="{9A0DB2DC-4C9A-4742-B13C-FB6460FD3503}" type="slidenum">
              <a:rPr lang="en-US" altLang="zh-CN" sz="1000" dirty="0"/>
            </a:fld>
            <a:endParaRPr lang="en-US" altLang="zh-CN" sz="1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png"/><Relationship Id="rId3" Type="http://schemas.openxmlformats.org/officeDocument/2006/relationships/slide" Target="slide1.xml"/><Relationship Id="rId2" Type="http://schemas.openxmlformats.org/officeDocument/2006/relationships/image" Target="../media/image2.wmf"/><Relationship Id="rId1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vmlDrawing" Target="../drawings/vmlDrawing4.v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4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13.wmf"/><Relationship Id="rId1" Type="http://schemas.openxmlformats.org/officeDocument/2006/relationships/oleObject" Target="../embeddings/oleObject5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6.png"/><Relationship Id="rId2" Type="http://schemas.microsoft.com/office/2007/relationships/media" Target="../media/media2.wmv"/><Relationship Id="rId1" Type="http://schemas.openxmlformats.org/officeDocument/2006/relationships/video" Target="../media/media2.wmv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wmf"/><Relationship Id="rId1" Type="http://schemas.openxmlformats.org/officeDocument/2006/relationships/oleObject" Target="../embeddings/oleObject8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wmf"/><Relationship Id="rId1" Type="http://schemas.openxmlformats.org/officeDocument/2006/relationships/oleObject" Target="../embeddings/oleObject9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vmlDrawing" Target="../drawings/vmlDrawing7.v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22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21.wmf"/><Relationship Id="rId3" Type="http://schemas.openxmlformats.org/officeDocument/2006/relationships/oleObject" Target="../embeddings/oleObject11.bin"/><Relationship Id="rId2" Type="http://schemas.openxmlformats.org/officeDocument/2006/relationships/image" Target="../media/image20.wmf"/><Relationship Id="rId1" Type="http://schemas.openxmlformats.org/officeDocument/2006/relationships/oleObject" Target="../embeddings/oleObject10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8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9.png"/><Relationship Id="rId3" Type="http://schemas.openxmlformats.org/officeDocument/2006/relationships/oleObject" Target="../embeddings/oleObject14.bin"/><Relationship Id="rId2" Type="http://schemas.openxmlformats.org/officeDocument/2006/relationships/image" Target="../media/image28.wmf"/><Relationship Id="rId1" Type="http://schemas.openxmlformats.org/officeDocument/2006/relationships/oleObject" Target="../embeddings/oleObject13.bin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9.bin"/><Relationship Id="rId8" Type="http://schemas.openxmlformats.org/officeDocument/2006/relationships/image" Target="../media/image33.wmf"/><Relationship Id="rId7" Type="http://schemas.openxmlformats.org/officeDocument/2006/relationships/oleObject" Target="../embeddings/oleObject18.bin"/><Relationship Id="rId6" Type="http://schemas.openxmlformats.org/officeDocument/2006/relationships/image" Target="../media/image32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31.wmf"/><Relationship Id="rId3" Type="http://schemas.openxmlformats.org/officeDocument/2006/relationships/oleObject" Target="../embeddings/oleObject16.bin"/><Relationship Id="rId2" Type="http://schemas.openxmlformats.org/officeDocument/2006/relationships/image" Target="../media/image30.wmf"/><Relationship Id="rId13" Type="http://schemas.openxmlformats.org/officeDocument/2006/relationships/notesSlide" Target="../notesSlides/notesSlide3.xml"/><Relationship Id="rId12" Type="http://schemas.openxmlformats.org/officeDocument/2006/relationships/vmlDrawing" Target="../drawings/vmlDrawing9.vml"/><Relationship Id="rId11" Type="http://schemas.openxmlformats.org/officeDocument/2006/relationships/slideLayout" Target="../slideLayouts/slideLayout3.xml"/><Relationship Id="rId10" Type="http://schemas.openxmlformats.org/officeDocument/2006/relationships/image" Target="../media/image34.wmf"/><Relationship Id="rId1" Type="http://schemas.openxmlformats.org/officeDocument/2006/relationships/oleObject" Target="../embeddings/oleObject15.bin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jpe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0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7.wmf"/><Relationship Id="rId3" Type="http://schemas.openxmlformats.org/officeDocument/2006/relationships/oleObject" Target="../embeddings/oleObject21.bin"/><Relationship Id="rId2" Type="http://schemas.openxmlformats.org/officeDocument/2006/relationships/image" Target="../media/image36.wmf"/><Relationship Id="rId1" Type="http://schemas.openxmlformats.org/officeDocument/2006/relationships/oleObject" Target="../embeddings/oleObject20.bin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vmlDrawing" Target="../drawings/vmlDrawing11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8.wmf"/><Relationship Id="rId1" Type="http://schemas.openxmlformats.org/officeDocument/2006/relationships/oleObject" Target="../embeddings/oleObject22.bin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9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43.wmf"/><Relationship Id="rId7" Type="http://schemas.openxmlformats.org/officeDocument/2006/relationships/oleObject" Target="../embeddings/oleObject26.bin"/><Relationship Id="rId6" Type="http://schemas.openxmlformats.org/officeDocument/2006/relationships/image" Target="../media/image42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41.wmf"/><Relationship Id="rId3" Type="http://schemas.openxmlformats.org/officeDocument/2006/relationships/oleObject" Target="../embeddings/oleObject24.bin"/><Relationship Id="rId2" Type="http://schemas.openxmlformats.org/officeDocument/2006/relationships/image" Target="../media/image40.wmf"/><Relationship Id="rId10" Type="http://schemas.openxmlformats.org/officeDocument/2006/relationships/vmlDrawing" Target="../drawings/vmlDrawing12.vml"/><Relationship Id="rId1" Type="http://schemas.openxmlformats.org/officeDocument/2006/relationships/oleObject" Target="../embeddings/oleObject23.bin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.png"/><Relationship Id="rId2" Type="http://schemas.microsoft.com/office/2007/relationships/media" Target="../media/media1.wmv"/><Relationship Id="rId1" Type="http://schemas.openxmlformats.org/officeDocument/2006/relationships/video" Target="../media/media1.wmv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vmlDrawing" Target="../drawings/vmlDrawing13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45.wmf"/><Relationship Id="rId3" Type="http://schemas.openxmlformats.org/officeDocument/2006/relationships/oleObject" Target="../embeddings/oleObject28.bin"/><Relationship Id="rId2" Type="http://schemas.openxmlformats.org/officeDocument/2006/relationships/image" Target="../media/image44.wmf"/><Relationship Id="rId1" Type="http://schemas.openxmlformats.org/officeDocument/2006/relationships/oleObject" Target="../embeddings/oleObject27.bin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8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7.wmf"/><Relationship Id="rId1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8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AutoShape 2"/>
          <p:cNvSpPr/>
          <p:nvPr/>
        </p:nvSpPr>
        <p:spPr>
          <a:xfrm>
            <a:off x="0" y="0"/>
            <a:ext cx="9144000" cy="1628775"/>
          </a:xfrm>
          <a:prstGeom prst="flowChartProcess">
            <a:avLst/>
          </a:prstGeom>
          <a:solidFill>
            <a:srgbClr val="00808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endParaRPr lang="zh-CN" altLang="en-US" dirty="0">
              <a:latin typeface="Arial" panose="020B0604020202020204" pitchFamily="34" charset="0"/>
              <a:ea typeface="Adobe 黑体 Std R" pitchFamily="34" charset="-122"/>
            </a:endParaRPr>
          </a:p>
        </p:txBody>
      </p:sp>
      <p:sp>
        <p:nvSpPr>
          <p:cNvPr id="3074" name="Rectangle 5"/>
          <p:cNvSpPr/>
          <p:nvPr/>
        </p:nvSpPr>
        <p:spPr>
          <a:xfrm>
            <a:off x="1643063" y="3071813"/>
            <a:ext cx="5545137" cy="7699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ctr"/>
            <a:r>
              <a:rPr lang="en-US" altLang="zh-CN" sz="4400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25.2</a:t>
            </a:r>
            <a:r>
              <a:rPr lang="zh-CN" altLang="en-US" sz="4400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用列举法求概率</a:t>
            </a:r>
            <a:endParaRPr lang="zh-CN" altLang="en-US" sz="4400" dirty="0">
              <a:solidFill>
                <a:srgbClr val="CC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5" name="Text Box 4"/>
          <p:cNvSpPr txBox="1"/>
          <p:nvPr/>
        </p:nvSpPr>
        <p:spPr>
          <a:xfrm>
            <a:off x="0" y="1643063"/>
            <a:ext cx="8101013" cy="1016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第二十五章  概率初步</a:t>
            </a:r>
            <a:endParaRPr lang="zh-CN" altLang="en-US" sz="6000" dirty="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aphicFrame>
        <p:nvGraphicFramePr>
          <p:cNvPr id="3076" name="Object 5"/>
          <p:cNvGraphicFramePr/>
          <p:nvPr/>
        </p:nvGraphicFramePr>
        <p:xfrm>
          <a:off x="1116013" y="692150"/>
          <a:ext cx="1655762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3267075" imgH="1476375" progId="PBrush">
                  <p:embed/>
                </p:oleObj>
              </mc:Choice>
              <mc:Fallback>
                <p:oleObj name="" r:id="rId1" imgW="3267075" imgH="1476375" progId="PBrush">
                  <p:embed/>
                  <p:pic>
                    <p:nvPicPr>
                      <p:cNvPr id="0" name="图片 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16013" y="692150"/>
                        <a:ext cx="1655762" cy="739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7" name="Text Box 6"/>
          <p:cNvSpPr txBox="1"/>
          <p:nvPr/>
        </p:nvSpPr>
        <p:spPr>
          <a:xfrm>
            <a:off x="1042988" y="763588"/>
            <a:ext cx="1928812" cy="460375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Adobe 黑体 Std R" pitchFamily="34" charset="-122"/>
              </a:rPr>
              <a:t>  </a:t>
            </a:r>
            <a:r>
              <a:rPr lang="zh-CN" altLang="en-US" sz="900" dirty="0">
                <a:latin typeface="Arial" panose="020B0604020202020204" pitchFamily="34" charset="0"/>
                <a:ea typeface="Adobe 黑体 Std R" pitchFamily="34" charset="-122"/>
              </a:rPr>
              <a:t>    </a:t>
            </a:r>
            <a:r>
              <a:rPr lang="zh-CN" altLang="en-US" sz="800" dirty="0">
                <a:latin typeface="Arial" panose="020B0604020202020204" pitchFamily="34" charset="0"/>
                <a:ea typeface="Adobe 黑体 Std R" pitchFamily="34" charset="-122"/>
              </a:rPr>
              <a:t>   </a:t>
            </a:r>
            <a:r>
              <a:rPr lang="zh-CN" altLang="en-US" sz="2000" b="1" i="1" dirty="0">
                <a:solidFill>
                  <a:srgbClr val="00666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优</a:t>
            </a:r>
            <a:r>
              <a:rPr lang="zh-CN" altLang="en-US" sz="800" b="1" i="1" dirty="0">
                <a:solidFill>
                  <a:srgbClr val="00666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zh-CN" altLang="en-US" sz="2000" b="1" i="1" dirty="0">
                <a:solidFill>
                  <a:srgbClr val="00666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翼</a:t>
            </a:r>
            <a:r>
              <a:rPr lang="zh-CN" altLang="en-US" sz="1000" b="1" i="1" dirty="0">
                <a:solidFill>
                  <a:srgbClr val="00666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 </a:t>
            </a:r>
            <a:r>
              <a:rPr lang="zh-CN" altLang="en-US" sz="2000" b="1" i="1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课</a:t>
            </a:r>
            <a:r>
              <a:rPr lang="zh-CN" altLang="en-US" sz="800" b="1" i="1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zh-CN" altLang="en-US" sz="2000" b="1" i="1" dirty="0">
                <a:solidFill>
                  <a:srgbClr val="00666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件</a:t>
            </a:r>
            <a:r>
              <a:rPr lang="zh-CN" altLang="en-US" sz="2400" b="1" i="1" dirty="0">
                <a:solidFill>
                  <a:srgbClr val="00666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zh-CN" altLang="en-US" sz="2400" b="1" i="1" dirty="0">
                <a:solidFill>
                  <a:srgbClr val="006666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  </a:t>
            </a:r>
            <a:endParaRPr lang="zh-CN" altLang="en-US" sz="2400" b="1" i="1" dirty="0">
              <a:solidFill>
                <a:srgbClr val="006666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3078" name="AutoShape 7"/>
          <p:cNvSpPr/>
          <p:nvPr/>
        </p:nvSpPr>
        <p:spPr>
          <a:xfrm>
            <a:off x="0" y="6429375"/>
            <a:ext cx="9144000" cy="428625"/>
          </a:xfrm>
          <a:prstGeom prst="flowChartProcess">
            <a:avLst/>
          </a:prstGeom>
          <a:solidFill>
            <a:srgbClr val="00808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endParaRPr lang="zh-CN" altLang="en-US" dirty="0">
              <a:latin typeface="Arial" panose="020B0604020202020204" pitchFamily="34" charset="0"/>
              <a:ea typeface="Adobe 黑体 Std R" pitchFamily="34" charset="-122"/>
            </a:endParaRPr>
          </a:p>
        </p:txBody>
      </p:sp>
      <p:sp>
        <p:nvSpPr>
          <p:cNvPr id="3079" name="MH_Text_1"/>
          <p:cNvSpPr/>
          <p:nvPr/>
        </p:nvSpPr>
        <p:spPr>
          <a:xfrm>
            <a:off x="723900" y="5016500"/>
            <a:ext cx="1665288" cy="1055688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</a:ln>
          <a:effectLst>
            <a:outerShdw dist="25401" dir="2699999" algn="ctr" rotWithShape="0">
              <a:srgbClr val="000000">
                <a:alpha val="28998"/>
              </a:srgbClr>
            </a:outerShdw>
          </a:effectLst>
        </p:spPr>
        <p:txBody>
          <a:bodyPr lIns="90170" tIns="720090" rIns="90170" bIns="46990" anchor="ctr"/>
          <a:p>
            <a:pPr algn="ctr">
              <a:lnSpc>
                <a:spcPct val="130000"/>
              </a:lnSpc>
            </a:pPr>
            <a:endParaRPr lang="zh-CN" altLang="en-US" sz="1600" dirty="0">
              <a:solidFill>
                <a:srgbClr val="4D4D4D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080" name="MH_SubTitle_1">
            <a:hlinkClick r:id="rId3" action="ppaction://hlinksldjump"/>
          </p:cNvPr>
          <p:cNvSpPr/>
          <p:nvPr/>
        </p:nvSpPr>
        <p:spPr>
          <a:xfrm>
            <a:off x="722313" y="5287963"/>
            <a:ext cx="1665287" cy="539750"/>
          </a:xfrm>
          <a:prstGeom prst="rect">
            <a:avLst/>
          </a:prstGeom>
          <a:solidFill>
            <a:srgbClr val="008080"/>
          </a:solidFill>
          <a:ln w="9525">
            <a:noFill/>
          </a:ln>
        </p:spPr>
        <p:txBody>
          <a:bodyPr lIns="0" tIns="0" rIns="0" bIns="0" anchor="ctr"/>
          <a:p>
            <a:pPr algn="ctr"/>
            <a:r>
              <a:rPr lang="zh-CN" altLang="en-US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导入新课</a:t>
            </a:r>
            <a:endParaRPr lang="zh-CN" altLang="en-US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81" name="MH_Other_1"/>
          <p:cNvSpPr/>
          <p:nvPr/>
        </p:nvSpPr>
        <p:spPr>
          <a:xfrm>
            <a:off x="2149475" y="5459413"/>
            <a:ext cx="168275" cy="171450"/>
          </a:xfrm>
          <a:prstGeom prst="ellipse">
            <a:avLst/>
          </a:prstGeom>
          <a:solidFill>
            <a:srgbClr val="FFFFFF"/>
          </a:solidFill>
          <a:ln w="25400" cap="flat" cmpd="sng">
            <a:solidFill>
              <a:srgbClr val="2E617E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082" name="MH_Text_2"/>
          <p:cNvSpPr/>
          <p:nvPr/>
        </p:nvSpPr>
        <p:spPr>
          <a:xfrm>
            <a:off x="2711450" y="5014913"/>
            <a:ext cx="1665288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</a:ln>
          <a:effectLst>
            <a:outerShdw dist="25401" dir="2699999" algn="ctr" rotWithShape="0">
              <a:srgbClr val="000000">
                <a:alpha val="28998"/>
              </a:srgbClr>
            </a:outerShdw>
          </a:effectLst>
        </p:spPr>
        <p:txBody>
          <a:bodyPr lIns="90170" tIns="720090" rIns="90170" bIns="46990" anchor="ctr"/>
          <a:p>
            <a:pPr algn="ctr">
              <a:lnSpc>
                <a:spcPct val="130000"/>
              </a:lnSpc>
            </a:pPr>
            <a:endParaRPr lang="zh-CN" altLang="en-US" sz="1600" dirty="0">
              <a:solidFill>
                <a:srgbClr val="4D4D4D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083" name="MH_SubTitle_2">
            <a:hlinkClick r:id="rId3" action="ppaction://hlinksldjump"/>
          </p:cNvPr>
          <p:cNvSpPr/>
          <p:nvPr/>
        </p:nvSpPr>
        <p:spPr>
          <a:xfrm>
            <a:off x="2711450" y="5287963"/>
            <a:ext cx="1665288" cy="539750"/>
          </a:xfrm>
          <a:prstGeom prst="rect">
            <a:avLst/>
          </a:prstGeom>
          <a:solidFill>
            <a:srgbClr val="008080"/>
          </a:solidFill>
          <a:ln w="9525">
            <a:noFill/>
          </a:ln>
        </p:spPr>
        <p:txBody>
          <a:bodyPr lIns="0" tIns="0" rIns="0" bIns="0" anchor="ctr"/>
          <a:p>
            <a:pPr algn="ctr"/>
            <a:r>
              <a:rPr lang="zh-CN" altLang="en-US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讲授新课</a:t>
            </a:r>
            <a:endParaRPr lang="zh-CN" altLang="en-US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84" name="MH_Other_2"/>
          <p:cNvSpPr/>
          <p:nvPr/>
        </p:nvSpPr>
        <p:spPr>
          <a:xfrm>
            <a:off x="2746375" y="5456238"/>
            <a:ext cx="168275" cy="171450"/>
          </a:xfrm>
          <a:prstGeom prst="ellipse">
            <a:avLst/>
          </a:prstGeom>
          <a:solidFill>
            <a:srgbClr val="FFFFFF"/>
          </a:solidFill>
          <a:ln w="25400" cap="flat" cmpd="sng">
            <a:solidFill>
              <a:srgbClr val="707C1A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085" name="MH_Other_3"/>
          <p:cNvSpPr/>
          <p:nvPr/>
        </p:nvSpPr>
        <p:spPr>
          <a:xfrm>
            <a:off x="4179888" y="5459413"/>
            <a:ext cx="168275" cy="171450"/>
          </a:xfrm>
          <a:prstGeom prst="ellipse">
            <a:avLst/>
          </a:prstGeom>
          <a:solidFill>
            <a:srgbClr val="FFFFFF"/>
          </a:solidFill>
          <a:ln w="25400" cap="flat" cmpd="sng">
            <a:solidFill>
              <a:srgbClr val="707C1A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086" name="MH_Text_3"/>
          <p:cNvSpPr/>
          <p:nvPr/>
        </p:nvSpPr>
        <p:spPr>
          <a:xfrm>
            <a:off x="4719638" y="5014913"/>
            <a:ext cx="1666875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</a:ln>
          <a:effectLst>
            <a:outerShdw dist="25401" dir="2699999" algn="ctr" rotWithShape="0">
              <a:srgbClr val="000000">
                <a:alpha val="28998"/>
              </a:srgbClr>
            </a:outerShdw>
          </a:effectLst>
        </p:spPr>
        <p:txBody>
          <a:bodyPr lIns="90170" tIns="720090" rIns="90170" bIns="46990" anchor="ctr"/>
          <a:p>
            <a:pPr algn="ctr">
              <a:lnSpc>
                <a:spcPct val="130000"/>
              </a:lnSpc>
            </a:pPr>
            <a:endParaRPr lang="zh-CN" altLang="en-US" sz="1600" dirty="0">
              <a:solidFill>
                <a:srgbClr val="4D4D4D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087" name="MH_SubTitle_3">
            <a:hlinkClick r:id="rId3" action="ppaction://hlinksldjump"/>
          </p:cNvPr>
          <p:cNvSpPr/>
          <p:nvPr/>
        </p:nvSpPr>
        <p:spPr>
          <a:xfrm>
            <a:off x="4719638" y="5287963"/>
            <a:ext cx="1665287" cy="539750"/>
          </a:xfrm>
          <a:prstGeom prst="rect">
            <a:avLst/>
          </a:prstGeom>
          <a:solidFill>
            <a:srgbClr val="008080"/>
          </a:solidFill>
          <a:ln w="9525">
            <a:noFill/>
          </a:ln>
        </p:spPr>
        <p:txBody>
          <a:bodyPr lIns="0" tIns="0" rIns="0" bIns="0" anchor="ctr"/>
          <a:p>
            <a:pPr algn="ctr"/>
            <a:r>
              <a:rPr lang="zh-CN" altLang="en-US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当堂练习</a:t>
            </a:r>
            <a:endParaRPr lang="zh-CN" altLang="en-US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88" name="MH_Other_4"/>
          <p:cNvSpPr/>
          <p:nvPr/>
        </p:nvSpPr>
        <p:spPr>
          <a:xfrm>
            <a:off x="4776788" y="5456238"/>
            <a:ext cx="169862" cy="171450"/>
          </a:xfrm>
          <a:prstGeom prst="ellipse">
            <a:avLst/>
          </a:prstGeom>
          <a:solidFill>
            <a:srgbClr val="FFFFFF"/>
          </a:solidFill>
          <a:ln w="25400" cap="flat" cmpd="sng">
            <a:solidFill>
              <a:srgbClr val="2E617E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089" name="MH_Other_5"/>
          <p:cNvSpPr/>
          <p:nvPr/>
        </p:nvSpPr>
        <p:spPr>
          <a:xfrm>
            <a:off x="6178550" y="5459413"/>
            <a:ext cx="168275" cy="171450"/>
          </a:xfrm>
          <a:prstGeom prst="ellipse">
            <a:avLst/>
          </a:prstGeom>
          <a:solidFill>
            <a:srgbClr val="FFFFFF"/>
          </a:solidFill>
          <a:ln w="25400" cap="flat" cmpd="sng">
            <a:solidFill>
              <a:srgbClr val="2E617E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090" name="MH_Text_4"/>
          <p:cNvSpPr/>
          <p:nvPr/>
        </p:nvSpPr>
        <p:spPr>
          <a:xfrm>
            <a:off x="6727825" y="5014913"/>
            <a:ext cx="1665288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</a:ln>
          <a:effectLst>
            <a:outerShdw dist="25401" dir="2699999" algn="ctr" rotWithShape="0">
              <a:srgbClr val="000000">
                <a:alpha val="28998"/>
              </a:srgbClr>
            </a:outerShdw>
          </a:effectLst>
        </p:spPr>
        <p:txBody>
          <a:bodyPr lIns="90170" tIns="720090" rIns="90170" bIns="46990" anchor="ctr"/>
          <a:p>
            <a:pPr algn="ctr">
              <a:lnSpc>
                <a:spcPct val="130000"/>
              </a:lnSpc>
            </a:pPr>
            <a:endParaRPr lang="zh-CN" altLang="en-US" sz="1600" dirty="0">
              <a:solidFill>
                <a:srgbClr val="4D4D4D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091" name="MH_SubTitle_4">
            <a:hlinkClick r:id="rId3" action="ppaction://hlinksldjump"/>
          </p:cNvPr>
          <p:cNvSpPr/>
          <p:nvPr/>
        </p:nvSpPr>
        <p:spPr>
          <a:xfrm>
            <a:off x="6727825" y="5287963"/>
            <a:ext cx="1668463" cy="539750"/>
          </a:xfrm>
          <a:prstGeom prst="rect">
            <a:avLst/>
          </a:prstGeom>
          <a:solidFill>
            <a:srgbClr val="008080"/>
          </a:solidFill>
          <a:ln w="9525">
            <a:noFill/>
          </a:ln>
        </p:spPr>
        <p:txBody>
          <a:bodyPr lIns="0" tIns="0" rIns="0" bIns="0" anchor="ctr"/>
          <a:p>
            <a:pPr algn="ctr"/>
            <a:r>
              <a:rPr lang="zh-CN" altLang="en-US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课堂小结</a:t>
            </a:r>
            <a:endParaRPr lang="zh-CN" altLang="en-US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92" name="MH_Other_6"/>
          <p:cNvSpPr/>
          <p:nvPr/>
        </p:nvSpPr>
        <p:spPr>
          <a:xfrm>
            <a:off x="6777038" y="5456238"/>
            <a:ext cx="168275" cy="171450"/>
          </a:xfrm>
          <a:prstGeom prst="ellipse">
            <a:avLst/>
          </a:prstGeom>
          <a:solidFill>
            <a:srgbClr val="FFFFFF"/>
          </a:solidFill>
          <a:ln w="25400" cap="flat" cmpd="sng">
            <a:solidFill>
              <a:srgbClr val="707C1A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pSp>
        <p:nvGrpSpPr>
          <p:cNvPr id="3093" name="MH_Other_7"/>
          <p:cNvGrpSpPr/>
          <p:nvPr/>
        </p:nvGrpSpPr>
        <p:grpSpPr>
          <a:xfrm>
            <a:off x="2085975" y="5411788"/>
            <a:ext cx="890588" cy="266700"/>
            <a:chOff x="0" y="0"/>
            <a:chExt cx="561" cy="169"/>
          </a:xfrm>
        </p:grpSpPr>
        <p:pic>
          <p:nvPicPr>
            <p:cNvPr id="3094" name="MH_Other_7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561" cy="16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95" name="Text Box 24"/>
            <p:cNvSpPr txBox="1"/>
            <p:nvPr/>
          </p:nvSpPr>
          <p:spPr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ctr"/>
              <a:endPara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3096" name="MH_Other_8"/>
          <p:cNvSpPr/>
          <p:nvPr/>
        </p:nvSpPr>
        <p:spPr>
          <a:xfrm>
            <a:off x="2184400" y="5500688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8999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  <a:tileRect/>
          </a:gradFill>
          <a:ln w="9525">
            <a:noFill/>
          </a:ln>
          <a:effectLst>
            <a:outerShdw sx="102000" sy="102000" algn="ctr" rotWithShape="0">
              <a:srgbClr val="000000">
                <a:alpha val="39000"/>
              </a:srgbClr>
            </a:outerShdw>
          </a:effectLst>
        </p:spPr>
        <p:txBody>
          <a:bodyPr anchor="ctr"/>
          <a:p>
            <a:pPr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pSp>
        <p:nvGrpSpPr>
          <p:cNvPr id="3097" name="MH_Other_9"/>
          <p:cNvGrpSpPr/>
          <p:nvPr/>
        </p:nvGrpSpPr>
        <p:grpSpPr>
          <a:xfrm>
            <a:off x="4116388" y="5411788"/>
            <a:ext cx="889000" cy="266700"/>
            <a:chOff x="0" y="0"/>
            <a:chExt cx="560" cy="169"/>
          </a:xfrm>
        </p:grpSpPr>
        <p:pic>
          <p:nvPicPr>
            <p:cNvPr id="3098" name="MH_Other_9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560" cy="16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99" name="Text Box 28"/>
            <p:cNvSpPr txBox="1"/>
            <p:nvPr/>
          </p:nvSpPr>
          <p:spPr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ctr"/>
              <a:endPara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3100" name="MH_Other_10"/>
          <p:cNvSpPr/>
          <p:nvPr/>
        </p:nvSpPr>
        <p:spPr>
          <a:xfrm>
            <a:off x="4214813" y="5500688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8999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  <a:tileRect/>
          </a:gradFill>
          <a:ln w="9525">
            <a:noFill/>
          </a:ln>
          <a:effectLst>
            <a:outerShdw sx="102000" sy="102000" algn="ctr" rotWithShape="0">
              <a:srgbClr val="000000">
                <a:alpha val="39000"/>
              </a:srgbClr>
            </a:outerShdw>
          </a:effectLst>
        </p:spPr>
        <p:txBody>
          <a:bodyPr anchor="ctr"/>
          <a:p>
            <a:pPr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3101" name="MH_Other_11"/>
          <p:cNvPicPr/>
          <p:nvPr/>
        </p:nvPicPr>
        <p:blipFill>
          <a:blip r:embed="rId4"/>
          <a:stretch>
            <a:fillRect/>
          </a:stretch>
        </p:blipFill>
        <p:spPr>
          <a:xfrm>
            <a:off x="6115050" y="5411788"/>
            <a:ext cx="890588" cy="266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02" name="Text Box 31"/>
          <p:cNvSpPr txBox="1"/>
          <p:nvPr/>
        </p:nvSpPr>
        <p:spPr>
          <a:xfrm>
            <a:off x="6226175" y="5513388"/>
            <a:ext cx="669925" cy="619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103" name="MH_Other_12"/>
          <p:cNvSpPr/>
          <p:nvPr/>
        </p:nvSpPr>
        <p:spPr>
          <a:xfrm>
            <a:off x="6213475" y="5500688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8999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  <a:tileRect/>
          </a:gradFill>
          <a:ln w="9525">
            <a:noFill/>
          </a:ln>
          <a:effectLst>
            <a:outerShdw sx="102000" sy="102000" algn="ctr" rotWithShape="0">
              <a:srgbClr val="000000">
                <a:alpha val="39000"/>
              </a:srgbClr>
            </a:outerShdw>
          </a:effectLst>
        </p:spPr>
        <p:txBody>
          <a:bodyPr anchor="ctr"/>
          <a:p>
            <a:pPr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104" name="Text Box 33"/>
          <p:cNvSpPr txBox="1"/>
          <p:nvPr/>
        </p:nvSpPr>
        <p:spPr>
          <a:xfrm>
            <a:off x="5364163" y="620713"/>
            <a:ext cx="3565525" cy="830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学练优九年级数学上（RJ）</a:t>
            </a:r>
            <a:endParaRPr lang="zh-CN" altLang="en-US" sz="24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2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           教学课件</a:t>
            </a:r>
            <a:endParaRPr lang="zh-CN" altLang="en-US" sz="24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54" name="Rectangle 5"/>
          <p:cNvSpPr>
            <a:spLocks noChangeArrowheads="1"/>
          </p:cNvSpPr>
          <p:nvPr/>
        </p:nvSpPr>
        <p:spPr bwMode="auto">
          <a:xfrm>
            <a:off x="1782763" y="4235450"/>
            <a:ext cx="5668963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</a:t>
            </a:r>
            <a:r>
              <a:rPr kumimoji="0" lang="en-US" altLang="zh-CN" sz="3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课时 画树状图法求概率</a:t>
            </a:r>
            <a:endParaRPr strike="noStrike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622300" y="4740275"/>
            <a:ext cx="1784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因此P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396" name="Text Box 6"/>
          <p:cNvSpPr txBox="1"/>
          <p:nvPr/>
        </p:nvSpPr>
        <p:spPr>
          <a:xfrm>
            <a:off x="622300" y="3263900"/>
            <a:ext cx="8464550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事件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发生的所有可能结果：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（石头，石头）（剪刀，剪刀）（布，布）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397" name="Text Box 6"/>
          <p:cNvSpPr txBox="1"/>
          <p:nvPr/>
        </p:nvSpPr>
        <p:spPr>
          <a:xfrm>
            <a:off x="638175" y="790575"/>
            <a:ext cx="8509000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事件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发生的所有可能结果：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（石头，剪刀）（剪刀，布）（布，石头）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；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398" name="Text Box 6"/>
          <p:cNvSpPr txBox="1"/>
          <p:nvPr/>
        </p:nvSpPr>
        <p:spPr>
          <a:xfrm>
            <a:off x="622300" y="1963738"/>
            <a:ext cx="8372475" cy="9445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事件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发生的所有可能结果：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（剪刀，石头）（布，剪刀）（石头，布）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；</a:t>
            </a:r>
            <a:endParaRPr lang="zh-CN" altLang="en-US" sz="2800" baseline="-250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16400" name="对象 16399"/>
          <p:cNvGraphicFramePr>
            <a:graphicFrameLocks noChangeAspect="1"/>
          </p:cNvGraphicFramePr>
          <p:nvPr/>
        </p:nvGraphicFramePr>
        <p:xfrm>
          <a:off x="2336800" y="4619625"/>
          <a:ext cx="1238250" cy="75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" imgW="381000" imgH="393700" progId="Equation.DSMT4">
                  <p:embed/>
                </p:oleObj>
              </mc:Choice>
              <mc:Fallback>
                <p:oleObj name="" r:id="rId1" imgW="381000" imgH="393700" progId="Equation.DSMT4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36800" y="4619625"/>
                        <a:ext cx="1238250" cy="758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401" name="对象 16400"/>
          <p:cNvGraphicFramePr>
            <a:graphicFrameLocks noChangeAspect="1"/>
          </p:cNvGraphicFramePr>
          <p:nvPr/>
        </p:nvGraphicFramePr>
        <p:xfrm>
          <a:off x="5340350" y="4619625"/>
          <a:ext cx="1073150" cy="75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3" imgW="381000" imgH="393700" progId="Equation.DSMT4">
                  <p:embed/>
                </p:oleObj>
              </mc:Choice>
              <mc:Fallback>
                <p:oleObj name="" r:id="rId3" imgW="381000" imgH="393700" progId="Equation.DSMT4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40350" y="4619625"/>
                        <a:ext cx="1073150" cy="758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402" name="对象 16401"/>
          <p:cNvGraphicFramePr>
            <a:graphicFrameLocks noChangeAspect="1"/>
          </p:cNvGraphicFramePr>
          <p:nvPr/>
        </p:nvGraphicFramePr>
        <p:xfrm>
          <a:off x="2530475" y="5595938"/>
          <a:ext cx="928688" cy="684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5" imgW="381000" imgH="393700" progId="Equation.DSMT4">
                  <p:embed/>
                </p:oleObj>
              </mc:Choice>
              <mc:Fallback>
                <p:oleObj name="" r:id="rId5" imgW="381000" imgH="393700" progId="Equation.DSMT4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30475" y="5595938"/>
                        <a:ext cx="928688" cy="6842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4035425" y="4741863"/>
            <a:ext cx="1258888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P(B)=</a:t>
            </a:r>
            <a:r>
              <a:rPr lang="zh-CN" altLang="en-US" sz="2800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</a:t>
            </a:r>
            <a:endParaRPr lang="zh-CN" altLang="en-US" sz="2800" baseline="-250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87475" y="5676900"/>
            <a:ext cx="1143000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P(C)=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6" grpId="0"/>
      <p:bldP spid="16397" grpId="0"/>
      <p:bldP spid="16398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112"/>
          <p:cNvSpPr/>
          <p:nvPr/>
        </p:nvSpPr>
        <p:spPr>
          <a:xfrm>
            <a:off x="428625" y="1416050"/>
            <a:ext cx="4478338" cy="588963"/>
          </a:xfrm>
          <a:prstGeom prst="rect">
            <a:avLst/>
          </a:prstGeom>
          <a:solidFill>
            <a:srgbClr val="0070C0"/>
          </a:solidFill>
          <a:ln w="9525">
            <a:noFill/>
          </a:ln>
        </p:spPr>
        <p:txBody>
          <a:bodyPr anchor="t"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画树状图求概率的基本步骤</a:t>
            </a:r>
            <a:endParaRPr lang="zh-CN" altLang="en-US" sz="2800" b="1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4338" name="组合 17"/>
          <p:cNvGrpSpPr/>
          <p:nvPr/>
        </p:nvGrpSpPr>
        <p:grpSpPr>
          <a:xfrm>
            <a:off x="400050" y="638175"/>
            <a:ext cx="1581150" cy="492125"/>
            <a:chOff x="0" y="-17996"/>
            <a:chExt cx="4104456" cy="487392"/>
          </a:xfrm>
        </p:grpSpPr>
        <p:sp>
          <p:nvSpPr>
            <p:cNvPr id="14339" name="圆角矩形 31"/>
            <p:cNvSpPr/>
            <p:nvPr/>
          </p:nvSpPr>
          <p:spPr>
            <a:xfrm>
              <a:off x="0" y="1"/>
              <a:ext cx="4104456" cy="469395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 eaLnBrk="0" hangingPunct="0"/>
              <a:endParaRPr lang="zh-CN" altLang="en-US" sz="2400" b="1" dirty="0">
                <a:solidFill>
                  <a:srgbClr val="000000"/>
                </a:solidFill>
                <a:latin typeface="Adobe 黑体 Std R" pitchFamily="34" charset="-122"/>
                <a:ea typeface="Adobe 黑体 Std R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4340" name="文本框 19"/>
            <p:cNvSpPr/>
            <p:nvPr/>
          </p:nvSpPr>
          <p:spPr>
            <a:xfrm>
              <a:off x="72437" y="-17996"/>
              <a:ext cx="4032016" cy="4571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400" b="1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方法归纳</a:t>
              </a:r>
              <a:endPara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" name="矩形 9"/>
          <p:cNvSpPr/>
          <p:nvPr/>
        </p:nvSpPr>
        <p:spPr>
          <a:xfrm>
            <a:off x="428625" y="2270125"/>
            <a:ext cx="8123238" cy="33226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266700" eaLnBrk="0" hangingPunct="0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）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明确一次试验的几个步骤及顺序；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indent="266700" eaLnBrk="0" hangingPunct="0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）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画树状图列举一次试验的所有可能结果；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indent="266700" eaLnBrk="0" hangingPunct="0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）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数出随机事件</a:t>
            </a:r>
            <a:r>
              <a:rPr lang="zh-CN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包含的结果数</a:t>
            </a:r>
            <a:r>
              <a:rPr lang="zh-CN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，试验的所有可能结果数</a:t>
            </a:r>
            <a:r>
              <a:rPr lang="zh-CN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n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；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sym typeface="Tahoma" panose="020B0604030504040204" pitchFamily="34" charset="0"/>
            </a:endParaRPr>
          </a:p>
          <a:p>
            <a:pPr indent="266700" eaLnBrk="0" hangingPunct="0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）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用概率公式进行计算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.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sym typeface="Tahoma" panose="020B0604030504040204" pitchFamily="34" charset="0"/>
            </a:endParaRPr>
          </a:p>
        </p:txBody>
      </p:sp>
      <p:sp>
        <p:nvSpPr>
          <p:cNvPr id="14342" name="矩形 11"/>
          <p:cNvSpPr/>
          <p:nvPr/>
        </p:nvSpPr>
        <p:spPr>
          <a:xfrm>
            <a:off x="1116013" y="3789363"/>
            <a:ext cx="449262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266700" eaLnBrk="0" hangingPunct="0"/>
            <a:endParaRPr lang="zh-CN" altLang="en-US" sz="2800" b="1" i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ldLvl="0" animBg="1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06画树状图求概率03—求概率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1210945"/>
            <a:ext cx="9144000" cy="5143500"/>
          </a:xfrm>
          <a:prstGeom prst="rect">
            <a:avLst/>
          </a:prstGeom>
        </p:spPr>
      </p:pic>
      <p:sp>
        <p:nvSpPr>
          <p:cNvPr id="15362" name="圆角矩形 31"/>
          <p:cNvSpPr/>
          <p:nvPr/>
        </p:nvSpPr>
        <p:spPr>
          <a:xfrm>
            <a:off x="442913" y="622300"/>
            <a:ext cx="3938587" cy="481013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视频：用树状图求概率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圆角矩形 31"/>
          <p:cNvSpPr/>
          <p:nvPr/>
        </p:nvSpPr>
        <p:spPr>
          <a:xfrm>
            <a:off x="349250" y="700088"/>
            <a:ext cx="1762125" cy="512762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典例精析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386" name="文本框 13313"/>
          <p:cNvSpPr txBox="1"/>
          <p:nvPr/>
        </p:nvSpPr>
        <p:spPr>
          <a:xfrm>
            <a:off x="349250" y="1357313"/>
            <a:ext cx="8428038" cy="25019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80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</a:t>
            </a:r>
            <a:r>
              <a:rPr lang="en-US" altLang="zh-CN" sz="280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en-US" altLang="zh-CN" sz="28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</a:t>
            </a:r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某班有</a:t>
            </a:r>
            <a:r>
              <a:rPr lang="en-US" altLang="zh-CN" sz="28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名男生、</a:t>
            </a:r>
            <a:r>
              <a:rPr lang="en-US" altLang="zh-CN" sz="28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名女生在校文艺演出中获演唱奖，另有</a:t>
            </a:r>
            <a:r>
              <a:rPr lang="en-US" altLang="zh-CN" sz="28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名男生、</a:t>
            </a:r>
            <a:r>
              <a:rPr lang="en-US" altLang="zh-CN" sz="28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名女生获演奏奖</a:t>
            </a:r>
            <a:r>
              <a:rPr lang="en-US" altLang="zh-CN" sz="28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从获演唱奖和演奏奖的学生中各任选一人去领奖，求两人都是女生的概率</a:t>
            </a:r>
            <a:r>
              <a:rPr lang="en-US" altLang="zh-CN" sz="28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zh-CN" sz="280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15" name="文本框 13314"/>
          <p:cNvSpPr txBox="1"/>
          <p:nvPr/>
        </p:nvSpPr>
        <p:spPr>
          <a:xfrm>
            <a:off x="419100" y="4110038"/>
            <a:ext cx="7970838" cy="1211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解：设两名领奖学生都是女生的事件为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A,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两种奖项各任选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人的结果用“树状图”来表示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en-US" altLang="zh-CN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6" name="文本框 13315"/>
          <p:cNvSpPr txBox="1"/>
          <p:nvPr/>
        </p:nvSpPr>
        <p:spPr>
          <a:xfrm>
            <a:off x="5029200" y="603250"/>
            <a:ext cx="9144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开始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17" name="文本框 13316"/>
          <p:cNvSpPr txBox="1"/>
          <p:nvPr/>
        </p:nvSpPr>
        <p:spPr>
          <a:xfrm>
            <a:off x="0" y="1593850"/>
            <a:ext cx="19812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获演唱奖的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18" name="文本框 13317"/>
          <p:cNvSpPr txBox="1"/>
          <p:nvPr/>
        </p:nvSpPr>
        <p:spPr>
          <a:xfrm>
            <a:off x="76200" y="2889250"/>
            <a:ext cx="19812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获演奏奖的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19" name="直接连接符 13318"/>
          <p:cNvSpPr/>
          <p:nvPr/>
        </p:nvSpPr>
        <p:spPr>
          <a:xfrm>
            <a:off x="5410200" y="1060450"/>
            <a:ext cx="2209800" cy="457200"/>
          </a:xfrm>
          <a:prstGeom prst="line">
            <a:avLst/>
          </a:prstGeom>
          <a:ln w="3175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3320" name="直接连接符 13319"/>
          <p:cNvSpPr/>
          <p:nvPr/>
        </p:nvSpPr>
        <p:spPr>
          <a:xfrm flipH="1">
            <a:off x="3276600" y="1060450"/>
            <a:ext cx="2133600" cy="533400"/>
          </a:xfrm>
          <a:prstGeom prst="line">
            <a:avLst/>
          </a:prstGeom>
          <a:ln w="3175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3321" name="直接连接符 13320"/>
          <p:cNvSpPr/>
          <p:nvPr/>
        </p:nvSpPr>
        <p:spPr>
          <a:xfrm flipH="1">
            <a:off x="5410200" y="1060450"/>
            <a:ext cx="0" cy="609600"/>
          </a:xfrm>
          <a:prstGeom prst="line">
            <a:avLst/>
          </a:prstGeom>
          <a:ln w="3175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3322" name="直接连接符 13321"/>
          <p:cNvSpPr/>
          <p:nvPr/>
        </p:nvSpPr>
        <p:spPr>
          <a:xfrm flipH="1">
            <a:off x="2514600" y="2127250"/>
            <a:ext cx="762000" cy="762000"/>
          </a:xfrm>
          <a:prstGeom prst="line">
            <a:avLst/>
          </a:prstGeom>
          <a:ln w="3175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3323" name="直接连接符 13322"/>
          <p:cNvSpPr/>
          <p:nvPr/>
        </p:nvSpPr>
        <p:spPr>
          <a:xfrm flipH="1">
            <a:off x="2895600" y="2127250"/>
            <a:ext cx="381000" cy="838200"/>
          </a:xfrm>
          <a:prstGeom prst="line">
            <a:avLst/>
          </a:prstGeom>
          <a:ln w="3175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3324" name="直接连接符 13323"/>
          <p:cNvSpPr/>
          <p:nvPr/>
        </p:nvSpPr>
        <p:spPr>
          <a:xfrm>
            <a:off x="3276600" y="2127250"/>
            <a:ext cx="304800" cy="838200"/>
          </a:xfrm>
          <a:prstGeom prst="line">
            <a:avLst/>
          </a:prstGeom>
          <a:ln w="3175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3325" name="直接连接符 13324"/>
          <p:cNvSpPr/>
          <p:nvPr/>
        </p:nvSpPr>
        <p:spPr>
          <a:xfrm>
            <a:off x="3276600" y="2127250"/>
            <a:ext cx="609600" cy="838200"/>
          </a:xfrm>
          <a:prstGeom prst="line">
            <a:avLst/>
          </a:prstGeom>
          <a:ln w="3175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3326" name="文本框 13325"/>
          <p:cNvSpPr txBox="1"/>
          <p:nvPr/>
        </p:nvSpPr>
        <p:spPr>
          <a:xfrm>
            <a:off x="2971800" y="1593850"/>
            <a:ext cx="5334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男</a:t>
            </a:r>
            <a:endParaRPr lang="zh-CN" altLang="en-US" sz="240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27" name="文本框 13326"/>
          <p:cNvSpPr txBox="1"/>
          <p:nvPr/>
        </p:nvSpPr>
        <p:spPr>
          <a:xfrm>
            <a:off x="7391400" y="1517650"/>
            <a:ext cx="685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女</a:t>
            </a:r>
            <a:r>
              <a:rPr lang="en-US" altLang="zh-CN" sz="2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''</a:t>
            </a:r>
            <a:endParaRPr lang="en-US" altLang="zh-CN" sz="240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28" name="文本框 13327"/>
          <p:cNvSpPr txBox="1"/>
          <p:nvPr/>
        </p:nvSpPr>
        <p:spPr>
          <a:xfrm>
            <a:off x="5219700" y="1670050"/>
            <a:ext cx="7239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女</a:t>
            </a:r>
            <a:r>
              <a:rPr lang="en-US" altLang="zh-CN" sz="2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'</a:t>
            </a:r>
            <a:endParaRPr lang="en-US" altLang="zh-CN" sz="240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29" name="文本框 13328"/>
          <p:cNvSpPr txBox="1"/>
          <p:nvPr/>
        </p:nvSpPr>
        <p:spPr>
          <a:xfrm>
            <a:off x="3124200" y="2889250"/>
            <a:ext cx="9144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女</a:t>
            </a:r>
            <a:r>
              <a:rPr lang="en-US" altLang="zh-CN" sz="2400" baseline="-25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en-US" altLang="zh-CN" sz="2400" baseline="-2500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30" name="文本框 13329"/>
          <p:cNvSpPr txBox="1"/>
          <p:nvPr/>
        </p:nvSpPr>
        <p:spPr>
          <a:xfrm>
            <a:off x="2514600" y="2889250"/>
            <a:ext cx="685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男</a:t>
            </a:r>
            <a:r>
              <a:rPr lang="en-US" altLang="zh-CN" sz="2400" baseline="-25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en-US" altLang="zh-CN" sz="2400" baseline="-2500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31" name="文本框 13330"/>
          <p:cNvSpPr txBox="1"/>
          <p:nvPr/>
        </p:nvSpPr>
        <p:spPr>
          <a:xfrm>
            <a:off x="1981200" y="2889250"/>
            <a:ext cx="69215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男</a:t>
            </a:r>
            <a:r>
              <a:rPr lang="en-US" altLang="zh-CN" sz="2400" baseline="-25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en-US" altLang="zh-CN" sz="2400" baseline="-2500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32" name="文本框 13331"/>
          <p:cNvSpPr txBox="1"/>
          <p:nvPr/>
        </p:nvSpPr>
        <p:spPr>
          <a:xfrm>
            <a:off x="3657600" y="2889250"/>
            <a:ext cx="6096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女</a:t>
            </a:r>
            <a:r>
              <a:rPr lang="en-US" altLang="zh-CN" sz="2400" baseline="-25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en-US" altLang="zh-CN" sz="2400" baseline="-2500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33" name="直接连接符 13332"/>
          <p:cNvSpPr/>
          <p:nvPr/>
        </p:nvSpPr>
        <p:spPr>
          <a:xfrm flipH="1">
            <a:off x="4724400" y="2127250"/>
            <a:ext cx="762000" cy="762000"/>
          </a:xfrm>
          <a:prstGeom prst="line">
            <a:avLst/>
          </a:prstGeom>
          <a:ln w="3175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3334" name="直接连接符 13333"/>
          <p:cNvSpPr/>
          <p:nvPr/>
        </p:nvSpPr>
        <p:spPr>
          <a:xfrm flipH="1">
            <a:off x="5105400" y="2127250"/>
            <a:ext cx="381000" cy="838200"/>
          </a:xfrm>
          <a:prstGeom prst="line">
            <a:avLst/>
          </a:prstGeom>
          <a:ln w="3175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3335" name="直接连接符 13334"/>
          <p:cNvSpPr/>
          <p:nvPr/>
        </p:nvSpPr>
        <p:spPr>
          <a:xfrm>
            <a:off x="5486400" y="2127250"/>
            <a:ext cx="304800" cy="838200"/>
          </a:xfrm>
          <a:prstGeom prst="line">
            <a:avLst/>
          </a:prstGeom>
          <a:ln w="3175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3336" name="直接连接符 13335"/>
          <p:cNvSpPr/>
          <p:nvPr/>
        </p:nvSpPr>
        <p:spPr>
          <a:xfrm>
            <a:off x="5486400" y="2127250"/>
            <a:ext cx="609600" cy="838200"/>
          </a:xfrm>
          <a:prstGeom prst="line">
            <a:avLst/>
          </a:prstGeom>
          <a:ln w="3175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3337" name="文本框 13336"/>
          <p:cNvSpPr txBox="1"/>
          <p:nvPr/>
        </p:nvSpPr>
        <p:spPr>
          <a:xfrm>
            <a:off x="5334000" y="2889250"/>
            <a:ext cx="7620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女</a:t>
            </a:r>
            <a:r>
              <a:rPr lang="en-US" altLang="zh-CN" sz="2400" baseline="-25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en-US" altLang="zh-CN" sz="2400" baseline="-2500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38" name="文本框 13337"/>
          <p:cNvSpPr txBox="1"/>
          <p:nvPr/>
        </p:nvSpPr>
        <p:spPr>
          <a:xfrm>
            <a:off x="4724400" y="2889250"/>
            <a:ext cx="685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男</a:t>
            </a:r>
            <a:r>
              <a:rPr lang="en-US" altLang="zh-CN" sz="2400" baseline="-25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en-US" altLang="zh-CN" sz="2400" baseline="-2500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39" name="文本框 13338"/>
          <p:cNvSpPr txBox="1"/>
          <p:nvPr/>
        </p:nvSpPr>
        <p:spPr>
          <a:xfrm>
            <a:off x="4267200" y="2889250"/>
            <a:ext cx="6096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男</a:t>
            </a:r>
            <a:r>
              <a:rPr lang="en-US" altLang="zh-CN" sz="2400" baseline="-25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en-US" altLang="zh-CN" sz="2400" baseline="-2500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40" name="直接连接符 13339"/>
          <p:cNvSpPr/>
          <p:nvPr/>
        </p:nvSpPr>
        <p:spPr>
          <a:xfrm flipH="1">
            <a:off x="6934200" y="2127250"/>
            <a:ext cx="762000" cy="762000"/>
          </a:xfrm>
          <a:prstGeom prst="line">
            <a:avLst/>
          </a:prstGeom>
          <a:ln w="3175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3341" name="直接连接符 13340"/>
          <p:cNvSpPr/>
          <p:nvPr/>
        </p:nvSpPr>
        <p:spPr>
          <a:xfrm flipH="1">
            <a:off x="7315200" y="2127250"/>
            <a:ext cx="381000" cy="838200"/>
          </a:xfrm>
          <a:prstGeom prst="line">
            <a:avLst/>
          </a:prstGeom>
          <a:ln w="3175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3342" name="直接连接符 13341"/>
          <p:cNvSpPr/>
          <p:nvPr/>
        </p:nvSpPr>
        <p:spPr>
          <a:xfrm>
            <a:off x="7696200" y="2127250"/>
            <a:ext cx="304800" cy="838200"/>
          </a:xfrm>
          <a:prstGeom prst="line">
            <a:avLst/>
          </a:prstGeom>
          <a:ln w="3175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3343" name="直接连接符 13342"/>
          <p:cNvSpPr/>
          <p:nvPr/>
        </p:nvSpPr>
        <p:spPr>
          <a:xfrm>
            <a:off x="7696200" y="2127250"/>
            <a:ext cx="609600" cy="838200"/>
          </a:xfrm>
          <a:prstGeom prst="line">
            <a:avLst/>
          </a:prstGeom>
          <a:ln w="3175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3344" name="文本框 13343"/>
          <p:cNvSpPr txBox="1"/>
          <p:nvPr/>
        </p:nvSpPr>
        <p:spPr>
          <a:xfrm>
            <a:off x="7543800" y="2889250"/>
            <a:ext cx="65405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女</a:t>
            </a:r>
            <a:r>
              <a:rPr lang="en-US" altLang="zh-CN" sz="2400" baseline="-25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en-US" altLang="zh-CN" sz="2400" baseline="-2500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45" name="文本框 13344"/>
          <p:cNvSpPr txBox="1"/>
          <p:nvPr/>
        </p:nvSpPr>
        <p:spPr>
          <a:xfrm>
            <a:off x="6934200" y="2889250"/>
            <a:ext cx="685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男</a:t>
            </a:r>
            <a:r>
              <a:rPr lang="en-US" altLang="zh-CN" sz="2400" baseline="-25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en-US" altLang="zh-CN" sz="2400" baseline="-2500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46" name="文本框 13345"/>
          <p:cNvSpPr txBox="1"/>
          <p:nvPr/>
        </p:nvSpPr>
        <p:spPr>
          <a:xfrm>
            <a:off x="6400800" y="2889250"/>
            <a:ext cx="685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男</a:t>
            </a:r>
            <a:r>
              <a:rPr lang="en-US" altLang="zh-CN" sz="2400" baseline="-25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en-US" altLang="zh-CN" sz="2400" baseline="-2500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47" name="文本框 13346"/>
          <p:cNvSpPr txBox="1"/>
          <p:nvPr/>
        </p:nvSpPr>
        <p:spPr>
          <a:xfrm>
            <a:off x="8077200" y="2889250"/>
            <a:ext cx="8382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女</a:t>
            </a:r>
            <a:r>
              <a:rPr lang="en-US" altLang="zh-CN" sz="2400" baseline="-25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en-US" altLang="zh-CN" sz="2400" baseline="-2500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48" name="文本框 13347"/>
          <p:cNvSpPr txBox="1"/>
          <p:nvPr/>
        </p:nvSpPr>
        <p:spPr>
          <a:xfrm>
            <a:off x="5791200" y="2889250"/>
            <a:ext cx="8382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女</a:t>
            </a:r>
            <a:r>
              <a:rPr lang="en-US" altLang="zh-CN" sz="2400" baseline="-25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en-US" altLang="zh-CN" sz="2400" baseline="-2500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5394" name="组合 1"/>
          <p:cNvGrpSpPr/>
          <p:nvPr/>
        </p:nvGrpSpPr>
        <p:grpSpPr>
          <a:xfrm>
            <a:off x="311150" y="3248025"/>
            <a:ext cx="8763000" cy="1331913"/>
            <a:chOff x="600" y="6408"/>
            <a:chExt cx="13800" cy="2099"/>
          </a:xfrm>
        </p:grpSpPr>
        <p:sp>
          <p:nvSpPr>
            <p:cNvPr id="17443" name="文本框 13348"/>
            <p:cNvSpPr txBox="1"/>
            <p:nvPr/>
          </p:nvSpPr>
          <p:spPr>
            <a:xfrm>
              <a:off x="600" y="6408"/>
              <a:ext cx="13800" cy="198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lnSpc>
                  <a:spcPct val="160000"/>
                </a:lnSpc>
                <a:spcBef>
                  <a:spcPct val="50000"/>
                </a:spcBef>
              </a:pPr>
              <a:r>
                <a:rPr lang="zh-CN" alt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共有</a:t>
              </a:r>
              <a:r>
                <a:rPr lang="en-US" alt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12</a:t>
              </a:r>
              <a:r>
                <a:rPr lang="zh-CN" alt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中结果，且每种结果出现的可能性相等，其中</a:t>
              </a:r>
              <a:r>
                <a:rPr lang="en-US" alt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r>
                <a:rPr lang="zh-CN" alt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名都是女生的结果有</a:t>
              </a:r>
              <a:r>
                <a:rPr lang="en-US" alt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r>
                <a:rPr lang="zh-CN" alt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种，所以事件</a:t>
              </a:r>
              <a:r>
                <a:rPr lang="en-US" alt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  <a:r>
                <a:rPr lang="zh-CN" alt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发生的概率为</a:t>
              </a:r>
              <a:r>
                <a:rPr lang="en-US" alt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P(A)=</a:t>
              </a:r>
              <a:endPara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aphicFrame>
          <p:nvGraphicFramePr>
            <p:cNvPr id="17444" name="Object 58"/>
            <p:cNvGraphicFramePr/>
            <p:nvPr/>
          </p:nvGraphicFramePr>
          <p:xfrm>
            <a:off x="10733" y="7263"/>
            <a:ext cx="1766" cy="12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6" name="" r:id="rId1" imgW="431800" imgH="393700" progId="Equation.DSMT4">
                    <p:embed/>
                  </p:oleObj>
                </mc:Choice>
                <mc:Fallback>
                  <p:oleObj name="" r:id="rId1" imgW="431800" imgH="393700" progId="Equation.DSMT4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0733" y="7263"/>
                          <a:ext cx="1766" cy="124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" name="文本框 2"/>
          <p:cNvSpPr txBox="1"/>
          <p:nvPr/>
        </p:nvSpPr>
        <p:spPr>
          <a:xfrm>
            <a:off x="311150" y="4746625"/>
            <a:ext cx="8350250" cy="1627188"/>
          </a:xfrm>
          <a:prstGeom prst="rect">
            <a:avLst/>
          </a:prstGeom>
          <a:solidFill>
            <a:srgbClr val="D6F5F5"/>
          </a:solidFill>
          <a:ln w="25400" cap="flat" cmpd="sng">
            <a:solidFill>
              <a:srgbClr val="CC0066"/>
            </a:solidFill>
            <a:prstDash val="sysDash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lnSpc>
                <a:spcPct val="14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计算等可能情形下概念的关键是确定所有可能性相等的结果总数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n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和求出事件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发生的结果总数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m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,“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树状图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”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能帮助我们有序的思考，不重复，不遗漏地得出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n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和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m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.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sym typeface="Tahoma" panose="020B060403050404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3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3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13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13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13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13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4" dur="5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7" dur="500"/>
                                        <p:tgtEl>
                                          <p:spTgt spid="13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0" dur="500"/>
                                        <p:tgtEl>
                                          <p:spTgt spid="13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3" dur="500"/>
                                        <p:tgtEl>
                                          <p:spTgt spid="13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15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15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13317" grpId="0"/>
      <p:bldP spid="13318" grpId="0"/>
      <p:bldP spid="13326" grpId="0"/>
      <p:bldP spid="13327" grpId="0"/>
      <p:bldP spid="13328" grpId="0"/>
      <p:bldP spid="13329" grpId="0"/>
      <p:bldP spid="13330" grpId="0"/>
      <p:bldP spid="13331" grpId="0"/>
      <p:bldP spid="13332" grpId="0"/>
      <p:bldP spid="13337" grpId="0"/>
      <p:bldP spid="13338" grpId="0"/>
      <p:bldP spid="13339" grpId="0"/>
      <p:bldP spid="13344" grpId="0"/>
      <p:bldP spid="13345" grpId="0"/>
      <p:bldP spid="13346" grpId="0"/>
      <p:bldP spid="13347" grpId="0"/>
      <p:bldP spid="13348" grpId="0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06400" y="700088"/>
            <a:ext cx="8332788" cy="17700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228B8B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</a:t>
            </a:r>
            <a:r>
              <a:rPr lang="en-US" altLang="zh-CN" sz="2800" dirty="0">
                <a:solidFill>
                  <a:srgbClr val="228B8B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solidFill>
                  <a:srgbClr val="228B8B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甲、乙、丙三人做传球的游戏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开始时，球在甲手中，每次传球，持球的人将球任意传给其余两人中的一人，如此传球三次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5625" y="2708275"/>
            <a:ext cx="768985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(1)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写出三次传球的所有可能结果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即传球的方式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);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5625" y="3768725"/>
            <a:ext cx="8281988" cy="12001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(2)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指定事件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传球三次后，球又回到甲的手中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，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写出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发生的所有可能结果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;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5300" y="5216525"/>
            <a:ext cx="173196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(3)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求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P(A).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6" name="图片 5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3925" y="4751388"/>
            <a:ext cx="2346325" cy="1758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Text Box 5"/>
          <p:cNvSpPr txBox="1"/>
          <p:nvPr/>
        </p:nvSpPr>
        <p:spPr>
          <a:xfrm>
            <a:off x="247650" y="515938"/>
            <a:ext cx="1050925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</a:t>
            </a:r>
            <a:r>
              <a:rPr lang="en-US" altLang="x-none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:(1)</a:t>
            </a:r>
            <a:endParaRPr lang="en-US" altLang="x-none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6627" name="Text Box 6"/>
          <p:cNvSpPr txBox="1"/>
          <p:nvPr/>
        </p:nvSpPr>
        <p:spPr>
          <a:xfrm>
            <a:off x="2892425" y="514350"/>
            <a:ext cx="1335088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第二次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6628" name="Text Box 7"/>
          <p:cNvSpPr txBox="1"/>
          <p:nvPr/>
        </p:nvSpPr>
        <p:spPr>
          <a:xfrm>
            <a:off x="4114800" y="514350"/>
            <a:ext cx="1412875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第三次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6629" name="Text Box 12"/>
          <p:cNvSpPr txBox="1"/>
          <p:nvPr/>
        </p:nvSpPr>
        <p:spPr>
          <a:xfrm>
            <a:off x="5640388" y="515938"/>
            <a:ext cx="2881312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结果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6630" name="直接连接符 26629"/>
          <p:cNvSpPr/>
          <p:nvPr/>
        </p:nvSpPr>
        <p:spPr>
          <a:xfrm flipH="1">
            <a:off x="1235075" y="2046288"/>
            <a:ext cx="779463" cy="31591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31" name="直接连接符 26630"/>
          <p:cNvSpPr/>
          <p:nvPr/>
        </p:nvSpPr>
        <p:spPr>
          <a:xfrm flipH="1">
            <a:off x="2509838" y="1671638"/>
            <a:ext cx="714375" cy="2349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32" name="直接连接符 26631"/>
          <p:cNvSpPr/>
          <p:nvPr/>
        </p:nvSpPr>
        <p:spPr>
          <a:xfrm flipH="1" flipV="1">
            <a:off x="1235075" y="2535238"/>
            <a:ext cx="895350" cy="431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33" name="Text Box 6"/>
          <p:cNvSpPr txBox="1"/>
          <p:nvPr/>
        </p:nvSpPr>
        <p:spPr>
          <a:xfrm>
            <a:off x="247650" y="2308225"/>
            <a:ext cx="1096963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开始：甲</a:t>
            </a: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6634" name="Text Box 6"/>
          <p:cNvSpPr txBox="1"/>
          <p:nvPr/>
        </p:nvSpPr>
        <p:spPr>
          <a:xfrm>
            <a:off x="331788" y="4164013"/>
            <a:ext cx="8948737" cy="519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共有八种可能的结果，每种结果出现的可能性相同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;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6635" name="Text Box 6"/>
          <p:cNvSpPr txBox="1"/>
          <p:nvPr/>
        </p:nvSpPr>
        <p:spPr>
          <a:xfrm>
            <a:off x="201613" y="4683125"/>
            <a:ext cx="8677275" cy="18811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4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（2）传球三次后，球又回到甲手中，事件A发生有两种可能出现结果（乙，丙，甲）（丙，乙，甲）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(3)  P</a:t>
            </a:r>
            <a:r>
              <a:rPr lang="zh-CN" altLang="en-US" sz="28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(A)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26636" name="对象 26635"/>
          <p:cNvGraphicFramePr>
            <a:graphicFrameLocks noChangeAspect="1"/>
          </p:cNvGraphicFramePr>
          <p:nvPr/>
        </p:nvGraphicFramePr>
        <p:xfrm>
          <a:off x="1930400" y="5880100"/>
          <a:ext cx="962025" cy="68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393700" imgH="393700" progId="Equation.DSMT4">
                  <p:embed/>
                </p:oleObj>
              </mc:Choice>
              <mc:Fallback>
                <p:oleObj name="" r:id="rId1" imgW="393700" imgH="39370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30400" y="5880100"/>
                        <a:ext cx="962025" cy="6842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37" name="直接连接符 26636"/>
          <p:cNvSpPr/>
          <p:nvPr/>
        </p:nvSpPr>
        <p:spPr>
          <a:xfrm flipH="1" flipV="1">
            <a:off x="2403475" y="3011488"/>
            <a:ext cx="877888" cy="41751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6638" name="直接连接符 26637"/>
          <p:cNvSpPr/>
          <p:nvPr/>
        </p:nvSpPr>
        <p:spPr>
          <a:xfrm flipH="1" flipV="1">
            <a:off x="2517775" y="2058988"/>
            <a:ext cx="820738" cy="2889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6639" name="直接连接符 26638"/>
          <p:cNvSpPr/>
          <p:nvPr/>
        </p:nvSpPr>
        <p:spPr>
          <a:xfrm flipH="1">
            <a:off x="3740150" y="1209675"/>
            <a:ext cx="693738" cy="3127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6640" name="直接连接符 26639"/>
          <p:cNvSpPr/>
          <p:nvPr/>
        </p:nvSpPr>
        <p:spPr>
          <a:xfrm flipH="1">
            <a:off x="3824288" y="2622550"/>
            <a:ext cx="723900" cy="793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6641" name="直接连接符 26640"/>
          <p:cNvSpPr/>
          <p:nvPr/>
        </p:nvSpPr>
        <p:spPr>
          <a:xfrm flipH="1">
            <a:off x="2436813" y="2681288"/>
            <a:ext cx="887412" cy="1492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6642" name="Text Box 7"/>
          <p:cNvSpPr txBox="1"/>
          <p:nvPr/>
        </p:nvSpPr>
        <p:spPr>
          <a:xfrm>
            <a:off x="2112963" y="1827213"/>
            <a:ext cx="1200150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乙</a:t>
            </a: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6643" name="Text Box 7"/>
          <p:cNvSpPr txBox="1"/>
          <p:nvPr/>
        </p:nvSpPr>
        <p:spPr>
          <a:xfrm>
            <a:off x="1998663" y="2706688"/>
            <a:ext cx="1200150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丙</a:t>
            </a: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6644" name="直接连接符 26643"/>
          <p:cNvSpPr/>
          <p:nvPr/>
        </p:nvSpPr>
        <p:spPr>
          <a:xfrm flipH="1" flipV="1">
            <a:off x="3722688" y="1606550"/>
            <a:ext cx="682625" cy="1222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45" name="直接连接符 26644"/>
          <p:cNvSpPr/>
          <p:nvPr/>
        </p:nvSpPr>
        <p:spPr>
          <a:xfrm flipH="1">
            <a:off x="3849688" y="1989138"/>
            <a:ext cx="684212" cy="2206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46" name="直接连接符 26645"/>
          <p:cNvSpPr/>
          <p:nvPr/>
        </p:nvSpPr>
        <p:spPr>
          <a:xfrm flipH="1" flipV="1">
            <a:off x="3832225" y="2278063"/>
            <a:ext cx="673100" cy="157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47" name="直接连接符 26646"/>
          <p:cNvSpPr/>
          <p:nvPr/>
        </p:nvSpPr>
        <p:spPr>
          <a:xfrm flipH="1" flipV="1">
            <a:off x="3844925" y="2765425"/>
            <a:ext cx="588963" cy="2889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48" name="直接连接符 26647"/>
          <p:cNvSpPr/>
          <p:nvPr/>
        </p:nvSpPr>
        <p:spPr>
          <a:xfrm flipH="1">
            <a:off x="3841750" y="3429000"/>
            <a:ext cx="722313" cy="412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49" name="直接连接符 26648"/>
          <p:cNvSpPr/>
          <p:nvPr/>
        </p:nvSpPr>
        <p:spPr>
          <a:xfrm flipH="1" flipV="1">
            <a:off x="3838575" y="3554413"/>
            <a:ext cx="666750" cy="2635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50" name="Text Box 6"/>
          <p:cNvSpPr txBox="1"/>
          <p:nvPr/>
        </p:nvSpPr>
        <p:spPr>
          <a:xfrm>
            <a:off x="1554163" y="514350"/>
            <a:ext cx="1263650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第一次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6651" name="文本框 26650"/>
          <p:cNvSpPr txBox="1"/>
          <p:nvPr/>
        </p:nvSpPr>
        <p:spPr>
          <a:xfrm flipH="1">
            <a:off x="3309938" y="1498600"/>
            <a:ext cx="768350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甲</a:t>
            </a: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6652" name="文本框 26651"/>
          <p:cNvSpPr txBox="1"/>
          <p:nvPr/>
        </p:nvSpPr>
        <p:spPr>
          <a:xfrm>
            <a:off x="3430588" y="2511425"/>
            <a:ext cx="411162" cy="3651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甲</a:t>
            </a: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6653" name="文本框 26652"/>
          <p:cNvSpPr txBox="1"/>
          <p:nvPr/>
        </p:nvSpPr>
        <p:spPr>
          <a:xfrm>
            <a:off x="3429000" y="2093913"/>
            <a:ext cx="411163" cy="3651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丙</a:t>
            </a: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6654" name="文本框 26653"/>
          <p:cNvSpPr txBox="1"/>
          <p:nvPr/>
        </p:nvSpPr>
        <p:spPr>
          <a:xfrm flipH="1">
            <a:off x="3409950" y="3336925"/>
            <a:ext cx="925513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乙</a:t>
            </a: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6655" name="文本框 26654"/>
          <p:cNvSpPr txBox="1"/>
          <p:nvPr/>
        </p:nvSpPr>
        <p:spPr>
          <a:xfrm flipH="1">
            <a:off x="4389438" y="1830388"/>
            <a:ext cx="303212" cy="365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甲</a:t>
            </a: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6656" name="文本框 26655"/>
          <p:cNvSpPr txBox="1"/>
          <p:nvPr/>
        </p:nvSpPr>
        <p:spPr>
          <a:xfrm>
            <a:off x="4481513" y="3290888"/>
            <a:ext cx="411162" cy="3651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甲</a:t>
            </a: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6657" name="文本框 26656"/>
          <p:cNvSpPr txBox="1"/>
          <p:nvPr/>
        </p:nvSpPr>
        <p:spPr>
          <a:xfrm>
            <a:off x="4405313" y="1571625"/>
            <a:ext cx="4127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丙</a:t>
            </a: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6658" name="文本框 26657"/>
          <p:cNvSpPr txBox="1"/>
          <p:nvPr/>
        </p:nvSpPr>
        <p:spPr>
          <a:xfrm>
            <a:off x="4421188" y="2913063"/>
            <a:ext cx="733425" cy="365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丙</a:t>
            </a: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6659" name="文本框 26658"/>
          <p:cNvSpPr txBox="1"/>
          <p:nvPr/>
        </p:nvSpPr>
        <p:spPr>
          <a:xfrm flipH="1">
            <a:off x="4357688" y="1063625"/>
            <a:ext cx="927100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乙</a:t>
            </a: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6660" name="文本框 26659"/>
          <p:cNvSpPr txBox="1"/>
          <p:nvPr/>
        </p:nvSpPr>
        <p:spPr>
          <a:xfrm flipH="1">
            <a:off x="4430713" y="2216150"/>
            <a:ext cx="925512" cy="365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乙</a:t>
            </a: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6661" name="文本框 26660"/>
          <p:cNvSpPr txBox="1"/>
          <p:nvPr/>
        </p:nvSpPr>
        <p:spPr>
          <a:xfrm flipH="1">
            <a:off x="4445000" y="2489200"/>
            <a:ext cx="925513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乙</a:t>
            </a: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6662" name="Text Box 7"/>
          <p:cNvSpPr txBox="1"/>
          <p:nvPr/>
        </p:nvSpPr>
        <p:spPr>
          <a:xfrm>
            <a:off x="4518025" y="3741738"/>
            <a:ext cx="492125" cy="365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丙</a:t>
            </a: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6663" name="Text Box 7"/>
          <p:cNvSpPr txBox="1"/>
          <p:nvPr/>
        </p:nvSpPr>
        <p:spPr>
          <a:xfrm>
            <a:off x="5354638" y="3746500"/>
            <a:ext cx="1660525" cy="365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（丙，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乙</a:t>
            </a:r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，丙）</a:t>
            </a: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6664" name="Text Box 7"/>
          <p:cNvSpPr txBox="1"/>
          <p:nvPr/>
        </p:nvSpPr>
        <p:spPr>
          <a:xfrm>
            <a:off x="5292725" y="1390650"/>
            <a:ext cx="1660525" cy="365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（乙，甲，丙）</a:t>
            </a: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6665" name="Text Box 7"/>
          <p:cNvSpPr txBox="1"/>
          <p:nvPr/>
        </p:nvSpPr>
        <p:spPr>
          <a:xfrm>
            <a:off x="5264150" y="1836738"/>
            <a:ext cx="1660525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（乙，丙，甲）</a:t>
            </a: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6666" name="Text Box 7"/>
          <p:cNvSpPr txBox="1"/>
          <p:nvPr/>
        </p:nvSpPr>
        <p:spPr>
          <a:xfrm>
            <a:off x="5294313" y="2198688"/>
            <a:ext cx="1660525" cy="365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（乙，丙，乙）</a:t>
            </a: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6667" name="Text Box 7"/>
          <p:cNvSpPr txBox="1"/>
          <p:nvPr/>
        </p:nvSpPr>
        <p:spPr>
          <a:xfrm>
            <a:off x="5322888" y="2565400"/>
            <a:ext cx="1660525" cy="365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（丙，甲，乙）</a:t>
            </a: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6668" name="Text Box 7"/>
          <p:cNvSpPr txBox="1"/>
          <p:nvPr/>
        </p:nvSpPr>
        <p:spPr>
          <a:xfrm>
            <a:off x="5294313" y="2967038"/>
            <a:ext cx="1660525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（丙，甲，丙）</a:t>
            </a: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6669" name="Text Box 7"/>
          <p:cNvSpPr txBox="1"/>
          <p:nvPr/>
        </p:nvSpPr>
        <p:spPr>
          <a:xfrm>
            <a:off x="5329238" y="3343275"/>
            <a:ext cx="1755775" cy="365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（丙，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乙</a:t>
            </a:r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，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甲</a:t>
            </a:r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）</a:t>
            </a: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6670" name="Text Box 7"/>
          <p:cNvSpPr txBox="1"/>
          <p:nvPr/>
        </p:nvSpPr>
        <p:spPr>
          <a:xfrm>
            <a:off x="5284788" y="900113"/>
            <a:ext cx="1611312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（乙，甲，乙）</a:t>
            </a: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6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6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6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6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6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6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6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6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6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6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6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6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6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66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66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6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66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66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6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66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66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26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66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66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26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66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66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6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6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6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26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66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66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6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66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66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26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6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6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26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66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66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26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66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66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26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6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6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26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5" dur="500"/>
                                        <p:tgtEl>
                                          <p:spTgt spid="26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0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5" dur="500"/>
                                        <p:tgtEl>
                                          <p:spTgt spid="26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8" dur="500"/>
                                        <p:tgtEl>
                                          <p:spTgt spid="26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1" dur="500"/>
                                        <p:tgtEl>
                                          <p:spTgt spid="26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4" dur="500"/>
                                        <p:tgtEl>
                                          <p:spTgt spid="26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7" dur="500"/>
                                        <p:tgtEl>
                                          <p:spTgt spid="26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0" dur="500"/>
                                        <p:tgtEl>
                                          <p:spTgt spid="26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3" dur="500"/>
                                        <p:tgtEl>
                                          <p:spTgt spid="26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6" dur="500"/>
                                        <p:tgtEl>
                                          <p:spTgt spid="26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1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6635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26635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1000"/>
                                        <p:tgtEl>
                                          <p:spTgt spid="26635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>
                                            <p:txEl>
                                              <p:charRg st="47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26635">
                                            <p:txEl>
                                              <p:charRg st="47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26635">
                                            <p:txEl>
                                              <p:charRg st="47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1000"/>
                                        <p:tgtEl>
                                          <p:spTgt spid="26635">
                                            <p:txEl>
                                              <p:charRg st="47" end="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" dur="10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26628" grpId="0"/>
      <p:bldP spid="26629" grpId="0"/>
      <p:bldP spid="26633" grpId="0"/>
      <p:bldP spid="26634" grpId="0"/>
      <p:bldP spid="26642" grpId="0"/>
      <p:bldP spid="26643" grpId="0"/>
      <p:bldP spid="26650" grpId="0"/>
      <p:bldP spid="26662" grpId="0"/>
      <p:bldP spid="26663" grpId="0"/>
      <p:bldP spid="26664" grpId="0"/>
      <p:bldP spid="26665" grpId="0"/>
      <p:bldP spid="26666" grpId="0"/>
      <p:bldP spid="26667" grpId="0"/>
      <p:bldP spid="26668" grpId="0"/>
      <p:bldP spid="26669" grpId="0"/>
      <p:bldP spid="26670" grpId="0"/>
      <p:bldP spid="26651" grpId="0"/>
      <p:bldP spid="26653" grpId="0"/>
      <p:bldP spid="26652" grpId="0"/>
      <p:bldP spid="26654" grpId="0"/>
      <p:bldP spid="26655" grpId="0"/>
      <p:bldP spid="26657" grpId="0"/>
      <p:bldP spid="26659" grpId="0"/>
      <p:bldP spid="26660" grpId="0"/>
      <p:bldP spid="26661" grpId="0"/>
      <p:bldP spid="26658" grpId="0"/>
      <p:bldP spid="2665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圆角矩形 31"/>
          <p:cNvSpPr/>
          <p:nvPr/>
        </p:nvSpPr>
        <p:spPr>
          <a:xfrm>
            <a:off x="434975" y="3319463"/>
            <a:ext cx="1492250" cy="471487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方法归纳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Text Box 23"/>
          <p:cNvSpPr txBox="1"/>
          <p:nvPr/>
        </p:nvSpPr>
        <p:spPr>
          <a:xfrm>
            <a:off x="434975" y="4032250"/>
            <a:ext cx="8274050" cy="2162175"/>
          </a:xfrm>
          <a:prstGeom prst="rect">
            <a:avLst/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ysDash"/>
          </a:ln>
        </p:spPr>
        <p:txBody>
          <a:bodyPr wrap="square" lIns="90170" tIns="46990" rIns="90170" bIns="4699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noProof="1" dirty="0">
                <a:latin typeface="Adobe 黑体 Std R" pitchFamily="34" charset="-122"/>
                <a:ea typeface="Adobe 黑体 Std R" pitchFamily="34" charset="-122"/>
                <a:cs typeface="+mn-cs"/>
                <a:sym typeface="宋体" panose="02010600030101010101" pitchFamily="2" charset="-122"/>
              </a:rPr>
              <a:t>  </a:t>
            </a:r>
            <a:r>
              <a:rPr lang="zh-CN" altLang="en-US" sz="2800" noProof="1" dirty="0">
                <a:latin typeface="Adobe 黑体 Std R" pitchFamily="34" charset="-122"/>
                <a:ea typeface="Adobe 黑体 Std R" pitchFamily="34" charset="-122"/>
                <a:cs typeface="+mn-cs"/>
                <a:sym typeface="宋体" panose="02010600030101010101" pitchFamily="2" charset="-122"/>
              </a:rPr>
              <a:t>当试验包含</a:t>
            </a:r>
            <a:r>
              <a:rPr lang="zh-CN" altLang="en-US" sz="2800" noProof="1" dirty="0">
                <a:solidFill>
                  <a:srgbClr val="FF0000"/>
                </a:solidFill>
                <a:latin typeface="Adobe 黑体 Std R" pitchFamily="34" charset="-122"/>
                <a:ea typeface="Adobe 黑体 Std R" pitchFamily="34" charset="-122"/>
                <a:cs typeface="+mn-cs"/>
                <a:sym typeface="宋体" panose="02010600030101010101" pitchFamily="2" charset="-122"/>
              </a:rPr>
              <a:t>两步</a:t>
            </a:r>
            <a:r>
              <a:rPr lang="zh-CN" altLang="en-US" sz="2800" noProof="1" dirty="0">
                <a:latin typeface="Adobe 黑体 Std R" pitchFamily="34" charset="-122"/>
                <a:ea typeface="Adobe 黑体 Std R" pitchFamily="34" charset="-122"/>
                <a:cs typeface="+mn-cs"/>
                <a:sym typeface="宋体" panose="02010600030101010101" pitchFamily="2" charset="-122"/>
              </a:rPr>
              <a:t>时，</a:t>
            </a:r>
            <a:r>
              <a:rPr lang="zh-CN" altLang="en-US" sz="2800" noProof="1" dirty="0">
                <a:solidFill>
                  <a:srgbClr val="FF0000"/>
                </a:solidFill>
                <a:latin typeface="Adobe 黑体 Std R" pitchFamily="34" charset="-122"/>
                <a:ea typeface="Adobe 黑体 Std R" pitchFamily="34" charset="-122"/>
                <a:cs typeface="+mn-cs"/>
                <a:sym typeface="宋体" panose="02010600030101010101" pitchFamily="2" charset="-122"/>
              </a:rPr>
              <a:t>列表法</a:t>
            </a:r>
            <a:r>
              <a:rPr lang="zh-CN" altLang="en-US" sz="2800" noProof="1" dirty="0">
                <a:latin typeface="Adobe 黑体 Std R" pitchFamily="34" charset="-122"/>
                <a:ea typeface="Adobe 黑体 Std R" pitchFamily="34" charset="-122"/>
                <a:cs typeface="+mn-cs"/>
                <a:sym typeface="宋体" panose="02010600030101010101" pitchFamily="2" charset="-122"/>
              </a:rPr>
              <a:t>比较方便；当然，此时</a:t>
            </a:r>
            <a:r>
              <a:rPr lang="zh-CN" altLang="en-US" sz="2800" noProof="1" dirty="0">
                <a:solidFill>
                  <a:srgbClr val="FF0000"/>
                </a:solidFill>
                <a:latin typeface="Adobe 黑体 Std R" pitchFamily="34" charset="-122"/>
                <a:ea typeface="Adobe 黑体 Std R" pitchFamily="34" charset="-122"/>
                <a:cs typeface="+mn-cs"/>
                <a:sym typeface="宋体" panose="02010600030101010101" pitchFamily="2" charset="-122"/>
              </a:rPr>
              <a:t>也可以用树形图法</a:t>
            </a:r>
            <a:r>
              <a:rPr lang="zh-CN" altLang="en-US" sz="2800" noProof="1" dirty="0">
                <a:latin typeface="Adobe 黑体 Std R" pitchFamily="34" charset="-122"/>
                <a:ea typeface="Adobe 黑体 Std R" pitchFamily="34" charset="-122"/>
                <a:cs typeface="+mn-cs"/>
                <a:sym typeface="宋体" panose="02010600030101010101" pitchFamily="2" charset="-122"/>
              </a:rPr>
              <a:t>；</a:t>
            </a:r>
            <a:endParaRPr lang="en-US" altLang="zh-CN" sz="2800" noProof="1" dirty="0">
              <a:latin typeface="Adobe 黑体 Std R" pitchFamily="34" charset="-122"/>
              <a:ea typeface="Adobe 黑体 Std R" pitchFamily="34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当事件要经过</a:t>
            </a:r>
            <a:r>
              <a:rPr lang="zh-CN" altLang="en-US" sz="2800" noProof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多个</a:t>
            </a:r>
            <a:r>
              <a:rPr lang="zh-CN" altLang="en-US" sz="2800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</a:t>
            </a:r>
            <a:r>
              <a:rPr lang="zh-CN" altLang="en-US" sz="2800" noProof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三个或三个以上</a:t>
            </a:r>
            <a:r>
              <a:rPr lang="zh-CN" altLang="en-US" sz="2800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)步骤完成时，应选用树状图法求事件的概率.</a:t>
            </a:r>
            <a:endParaRPr lang="zh-CN" altLang="en-US" sz="2800" noProof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4488" y="457200"/>
            <a:ext cx="8628062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228B8B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思考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 你能够用列表法写出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次传球的所有可能结果吗？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" name="AutoShape 14"/>
          <p:cNvSpPr>
            <a:spLocks noChangeArrowheads="1"/>
          </p:cNvSpPr>
          <p:nvPr/>
        </p:nvSpPr>
        <p:spPr bwMode="auto">
          <a:xfrm>
            <a:off x="2979738" y="1436688"/>
            <a:ext cx="3600450" cy="996950"/>
          </a:xfrm>
          <a:prstGeom prst="wedgeRoundRectCallout">
            <a:avLst>
              <a:gd name="adj1" fmla="val 1815"/>
              <a:gd name="adj2" fmla="val -104602"/>
              <a:gd name="adj3" fmla="val 16667"/>
            </a:avLst>
          </a:prstGeom>
          <a:solidFill>
            <a:schemeClr val="accent1">
              <a:lumMod val="50000"/>
              <a:alpha val="6000"/>
            </a:schemeClr>
          </a:solidFill>
          <a:ln w="38100">
            <a:solidFill>
              <a:srgbClr val="800000"/>
            </a:solidFill>
            <a:prstDash val="solid"/>
            <a:miter lim="800000"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若再用列表法表示所有结果已经不方便！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8" grpId="0" bldLvl="0" animBg="1"/>
      <p:bldP spid="3" grpId="0"/>
      <p:bldP spid="1638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1505" name="组合 17"/>
          <p:cNvGrpSpPr/>
          <p:nvPr/>
        </p:nvGrpSpPr>
        <p:grpSpPr>
          <a:xfrm>
            <a:off x="357188" y="806450"/>
            <a:ext cx="1484312" cy="460375"/>
            <a:chOff x="-1" y="0"/>
            <a:chExt cx="3456456" cy="479739"/>
          </a:xfrm>
        </p:grpSpPr>
        <p:sp>
          <p:nvSpPr>
            <p:cNvPr id="21506" name="圆角矩形 31"/>
            <p:cNvSpPr/>
            <p:nvPr/>
          </p:nvSpPr>
          <p:spPr>
            <a:xfrm>
              <a:off x="-1" y="0"/>
              <a:ext cx="3420378" cy="469392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 eaLnBrk="0" hangingPunct="0"/>
              <a:endParaRPr lang="zh-CN" altLang="en-US" sz="2400" b="1" dirty="0">
                <a:solidFill>
                  <a:srgbClr val="000000"/>
                </a:solidFill>
                <a:latin typeface="Adobe 黑体 Std R" pitchFamily="34" charset="-122"/>
                <a:ea typeface="Adobe 黑体 Std R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1507" name="文本框 19"/>
            <p:cNvSpPr/>
            <p:nvPr/>
          </p:nvSpPr>
          <p:spPr>
            <a:xfrm>
              <a:off x="72440" y="0"/>
              <a:ext cx="3384015" cy="4797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400" b="1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练一练</a:t>
              </a:r>
              <a:endPara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42" name="Text Box 7"/>
          <p:cNvSpPr txBox="1"/>
          <p:nvPr/>
        </p:nvSpPr>
        <p:spPr>
          <a:xfrm>
            <a:off x="387350" y="1462088"/>
            <a:ext cx="8159750" cy="39703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266700"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经过某十字路口的汽车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可能直行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也可能向左转或向右转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如果这三种可能性大小相同，求三辆汽车经过这个十字路口时，下列事件的概率：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）三辆车全部继续直行；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）两车向右，一车向左；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）至少两车向左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ldLvl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Rectangle 2"/>
          <p:cNvSpPr/>
          <p:nvPr/>
        </p:nvSpPr>
        <p:spPr>
          <a:xfrm>
            <a:off x="0" y="-382587"/>
            <a:ext cx="18415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endParaRPr lang="zh-CN" altLang="en-US" dirty="0">
              <a:latin typeface="Arial" panose="020B0604020202020204" pitchFamily="34" charset="0"/>
              <a:ea typeface="Adobe 黑体 Std R" pitchFamily="34" charset="-122"/>
            </a:endParaRPr>
          </a:p>
        </p:txBody>
      </p:sp>
      <p:sp>
        <p:nvSpPr>
          <p:cNvPr id="31" name="Text Box 2"/>
          <p:cNvSpPr/>
          <p:nvPr/>
        </p:nvSpPr>
        <p:spPr>
          <a:xfrm>
            <a:off x="-107950" y="566738"/>
            <a:ext cx="1438275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第一辆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2" name="Text Box 3"/>
          <p:cNvSpPr/>
          <p:nvPr/>
        </p:nvSpPr>
        <p:spPr>
          <a:xfrm>
            <a:off x="1982788" y="398463"/>
            <a:ext cx="5905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左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Text Box 4"/>
          <p:cNvSpPr/>
          <p:nvPr/>
        </p:nvSpPr>
        <p:spPr>
          <a:xfrm>
            <a:off x="7092950" y="350838"/>
            <a:ext cx="5905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右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Text Box 5"/>
          <p:cNvSpPr/>
          <p:nvPr/>
        </p:nvSpPr>
        <p:spPr>
          <a:xfrm>
            <a:off x="1201738" y="2054225"/>
            <a:ext cx="590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左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Text Box 6"/>
          <p:cNvSpPr/>
          <p:nvPr/>
        </p:nvSpPr>
        <p:spPr>
          <a:xfrm>
            <a:off x="2786063" y="2006600"/>
            <a:ext cx="590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右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" name="Text Box 7"/>
          <p:cNvSpPr/>
          <p:nvPr/>
        </p:nvSpPr>
        <p:spPr>
          <a:xfrm>
            <a:off x="1042988" y="3590925"/>
            <a:ext cx="960437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左直右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7" name="Line 8"/>
          <p:cNvSpPr/>
          <p:nvPr/>
        </p:nvSpPr>
        <p:spPr>
          <a:xfrm flipH="1">
            <a:off x="1547813" y="998538"/>
            <a:ext cx="574675" cy="9366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" name="Line 9"/>
          <p:cNvSpPr/>
          <p:nvPr/>
        </p:nvSpPr>
        <p:spPr>
          <a:xfrm>
            <a:off x="2268538" y="1000125"/>
            <a:ext cx="1587" cy="9350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" name="Line 10"/>
          <p:cNvSpPr/>
          <p:nvPr/>
        </p:nvSpPr>
        <p:spPr>
          <a:xfrm>
            <a:off x="2411413" y="998538"/>
            <a:ext cx="647700" cy="9366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" name="Line 11"/>
          <p:cNvSpPr/>
          <p:nvPr/>
        </p:nvSpPr>
        <p:spPr>
          <a:xfrm flipH="1">
            <a:off x="6588125" y="1214438"/>
            <a:ext cx="576263" cy="863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" name="Line 12"/>
          <p:cNvSpPr/>
          <p:nvPr/>
        </p:nvSpPr>
        <p:spPr>
          <a:xfrm>
            <a:off x="7596188" y="1214438"/>
            <a:ext cx="504825" cy="863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2" name="Line 13"/>
          <p:cNvSpPr/>
          <p:nvPr/>
        </p:nvSpPr>
        <p:spPr>
          <a:xfrm>
            <a:off x="7380288" y="1214438"/>
            <a:ext cx="1587" cy="863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" name="Line 14"/>
          <p:cNvSpPr/>
          <p:nvPr/>
        </p:nvSpPr>
        <p:spPr>
          <a:xfrm flipH="1">
            <a:off x="1331913" y="2798763"/>
            <a:ext cx="215900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" name="Line 15"/>
          <p:cNvSpPr/>
          <p:nvPr/>
        </p:nvSpPr>
        <p:spPr>
          <a:xfrm>
            <a:off x="1547813" y="2798763"/>
            <a:ext cx="215900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" name="Line 16"/>
          <p:cNvSpPr/>
          <p:nvPr/>
        </p:nvSpPr>
        <p:spPr>
          <a:xfrm flipH="1">
            <a:off x="2843213" y="2798763"/>
            <a:ext cx="288925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" name="Line 17"/>
          <p:cNvSpPr/>
          <p:nvPr/>
        </p:nvSpPr>
        <p:spPr>
          <a:xfrm>
            <a:off x="3132138" y="2798763"/>
            <a:ext cx="215900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" name="Text Box 18"/>
          <p:cNvSpPr/>
          <p:nvPr/>
        </p:nvSpPr>
        <p:spPr>
          <a:xfrm>
            <a:off x="-36512" y="2079625"/>
            <a:ext cx="1254125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第二辆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8" name="Text Box 19"/>
          <p:cNvSpPr/>
          <p:nvPr/>
        </p:nvSpPr>
        <p:spPr>
          <a:xfrm>
            <a:off x="-36512" y="3471863"/>
            <a:ext cx="1249362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第三辆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9" name="Text Box 20"/>
          <p:cNvSpPr/>
          <p:nvPr/>
        </p:nvSpPr>
        <p:spPr>
          <a:xfrm>
            <a:off x="4284663" y="350838"/>
            <a:ext cx="5905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直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" name="Text Box 21"/>
          <p:cNvSpPr/>
          <p:nvPr/>
        </p:nvSpPr>
        <p:spPr>
          <a:xfrm>
            <a:off x="1965325" y="2006600"/>
            <a:ext cx="590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直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Line 22"/>
          <p:cNvSpPr/>
          <p:nvPr/>
        </p:nvSpPr>
        <p:spPr>
          <a:xfrm>
            <a:off x="1547813" y="2798763"/>
            <a:ext cx="1587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" name="Line 23"/>
          <p:cNvSpPr/>
          <p:nvPr/>
        </p:nvSpPr>
        <p:spPr>
          <a:xfrm>
            <a:off x="3132138" y="2798763"/>
            <a:ext cx="1587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" name="Line 24"/>
          <p:cNvSpPr/>
          <p:nvPr/>
        </p:nvSpPr>
        <p:spPr>
          <a:xfrm>
            <a:off x="2268538" y="2798763"/>
            <a:ext cx="1587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" name="Line 25"/>
          <p:cNvSpPr/>
          <p:nvPr/>
        </p:nvSpPr>
        <p:spPr>
          <a:xfrm flipH="1">
            <a:off x="2051050" y="2798763"/>
            <a:ext cx="215900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5" name="Line 26"/>
          <p:cNvSpPr/>
          <p:nvPr/>
        </p:nvSpPr>
        <p:spPr>
          <a:xfrm>
            <a:off x="2268538" y="2798763"/>
            <a:ext cx="215900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" name="Text Box 27"/>
          <p:cNvSpPr/>
          <p:nvPr/>
        </p:nvSpPr>
        <p:spPr>
          <a:xfrm>
            <a:off x="3635375" y="2054225"/>
            <a:ext cx="590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左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7" name="Text Box 28"/>
          <p:cNvSpPr/>
          <p:nvPr/>
        </p:nvSpPr>
        <p:spPr>
          <a:xfrm>
            <a:off x="5219700" y="2006600"/>
            <a:ext cx="590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右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" name="Line 29"/>
          <p:cNvSpPr/>
          <p:nvPr/>
        </p:nvSpPr>
        <p:spPr>
          <a:xfrm flipH="1">
            <a:off x="3765550" y="2798763"/>
            <a:ext cx="215900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" name="Line 30"/>
          <p:cNvSpPr/>
          <p:nvPr/>
        </p:nvSpPr>
        <p:spPr>
          <a:xfrm>
            <a:off x="3981450" y="2798763"/>
            <a:ext cx="215900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" name="Line 31"/>
          <p:cNvSpPr/>
          <p:nvPr/>
        </p:nvSpPr>
        <p:spPr>
          <a:xfrm flipH="1">
            <a:off x="5276850" y="2798763"/>
            <a:ext cx="288925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" name="Line 32"/>
          <p:cNvSpPr/>
          <p:nvPr/>
        </p:nvSpPr>
        <p:spPr>
          <a:xfrm>
            <a:off x="5565775" y="2798763"/>
            <a:ext cx="215900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" name="Text Box 33"/>
          <p:cNvSpPr/>
          <p:nvPr/>
        </p:nvSpPr>
        <p:spPr>
          <a:xfrm>
            <a:off x="4356100" y="2006600"/>
            <a:ext cx="590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直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3" name="Line 34"/>
          <p:cNvSpPr/>
          <p:nvPr/>
        </p:nvSpPr>
        <p:spPr>
          <a:xfrm>
            <a:off x="3981450" y="2798763"/>
            <a:ext cx="0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" name="Line 35"/>
          <p:cNvSpPr/>
          <p:nvPr/>
        </p:nvSpPr>
        <p:spPr>
          <a:xfrm>
            <a:off x="5565775" y="2798763"/>
            <a:ext cx="0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" name="Line 36"/>
          <p:cNvSpPr/>
          <p:nvPr/>
        </p:nvSpPr>
        <p:spPr>
          <a:xfrm>
            <a:off x="4702175" y="2798763"/>
            <a:ext cx="0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" name="Line 37"/>
          <p:cNvSpPr/>
          <p:nvPr/>
        </p:nvSpPr>
        <p:spPr>
          <a:xfrm flipH="1">
            <a:off x="4484688" y="2798763"/>
            <a:ext cx="215900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" name="Line 38"/>
          <p:cNvSpPr/>
          <p:nvPr/>
        </p:nvSpPr>
        <p:spPr>
          <a:xfrm>
            <a:off x="4702175" y="2798763"/>
            <a:ext cx="215900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" name="Text Box 39"/>
          <p:cNvSpPr/>
          <p:nvPr/>
        </p:nvSpPr>
        <p:spPr>
          <a:xfrm>
            <a:off x="6256338" y="2054225"/>
            <a:ext cx="590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左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9" name="Text Box 40"/>
          <p:cNvSpPr/>
          <p:nvPr/>
        </p:nvSpPr>
        <p:spPr>
          <a:xfrm>
            <a:off x="7840663" y="2006600"/>
            <a:ext cx="590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右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0" name="Line 41"/>
          <p:cNvSpPr/>
          <p:nvPr/>
        </p:nvSpPr>
        <p:spPr>
          <a:xfrm flipH="1">
            <a:off x="6386513" y="2798763"/>
            <a:ext cx="215900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" name="Line 42"/>
          <p:cNvSpPr/>
          <p:nvPr/>
        </p:nvSpPr>
        <p:spPr>
          <a:xfrm>
            <a:off x="6602413" y="2798763"/>
            <a:ext cx="215900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" name="Line 43"/>
          <p:cNvSpPr/>
          <p:nvPr/>
        </p:nvSpPr>
        <p:spPr>
          <a:xfrm flipH="1">
            <a:off x="8027988" y="2798763"/>
            <a:ext cx="288925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3" name="Line 44"/>
          <p:cNvSpPr/>
          <p:nvPr/>
        </p:nvSpPr>
        <p:spPr>
          <a:xfrm>
            <a:off x="8316913" y="2798763"/>
            <a:ext cx="215900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" name="Text Box 45"/>
          <p:cNvSpPr/>
          <p:nvPr/>
        </p:nvSpPr>
        <p:spPr>
          <a:xfrm>
            <a:off x="7019925" y="2006600"/>
            <a:ext cx="590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直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5" name="Line 46"/>
          <p:cNvSpPr/>
          <p:nvPr/>
        </p:nvSpPr>
        <p:spPr>
          <a:xfrm>
            <a:off x="6602413" y="2798763"/>
            <a:ext cx="1587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6" name="Line 47"/>
          <p:cNvSpPr/>
          <p:nvPr/>
        </p:nvSpPr>
        <p:spPr>
          <a:xfrm>
            <a:off x="8316913" y="2798763"/>
            <a:ext cx="1587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7" name="Line 48"/>
          <p:cNvSpPr/>
          <p:nvPr/>
        </p:nvSpPr>
        <p:spPr>
          <a:xfrm>
            <a:off x="7323138" y="2798763"/>
            <a:ext cx="1587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" name="Line 49"/>
          <p:cNvSpPr/>
          <p:nvPr/>
        </p:nvSpPr>
        <p:spPr>
          <a:xfrm flipH="1">
            <a:off x="7105650" y="2798763"/>
            <a:ext cx="215900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" name="Line 50"/>
          <p:cNvSpPr/>
          <p:nvPr/>
        </p:nvSpPr>
        <p:spPr>
          <a:xfrm>
            <a:off x="7323138" y="2798763"/>
            <a:ext cx="215900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0" name="Line 51"/>
          <p:cNvSpPr/>
          <p:nvPr/>
        </p:nvSpPr>
        <p:spPr>
          <a:xfrm flipH="1">
            <a:off x="3779838" y="1069975"/>
            <a:ext cx="576262" cy="863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" name="Line 52"/>
          <p:cNvSpPr/>
          <p:nvPr/>
        </p:nvSpPr>
        <p:spPr>
          <a:xfrm>
            <a:off x="4787900" y="1071563"/>
            <a:ext cx="504825" cy="863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" name="Line 53"/>
          <p:cNvSpPr/>
          <p:nvPr/>
        </p:nvSpPr>
        <p:spPr>
          <a:xfrm>
            <a:off x="4572000" y="1069975"/>
            <a:ext cx="0" cy="863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3" name="Text Box 54"/>
          <p:cNvSpPr/>
          <p:nvPr/>
        </p:nvSpPr>
        <p:spPr>
          <a:xfrm>
            <a:off x="1692275" y="3590925"/>
            <a:ext cx="1103313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左直右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4" name="Text Box 55"/>
          <p:cNvSpPr/>
          <p:nvPr/>
        </p:nvSpPr>
        <p:spPr>
          <a:xfrm>
            <a:off x="2627313" y="3590925"/>
            <a:ext cx="960437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左直右</a:t>
            </a:r>
            <a:endParaRPr lang="zh-CN" altLang="en-US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5" name="Text Box 56"/>
          <p:cNvSpPr/>
          <p:nvPr/>
        </p:nvSpPr>
        <p:spPr>
          <a:xfrm>
            <a:off x="3484563" y="3590925"/>
            <a:ext cx="960437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左直右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6" name="Text Box 57"/>
          <p:cNvSpPr/>
          <p:nvPr/>
        </p:nvSpPr>
        <p:spPr>
          <a:xfrm>
            <a:off x="4276725" y="3590925"/>
            <a:ext cx="960438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左直右</a:t>
            </a:r>
            <a:endParaRPr lang="zh-CN" altLang="en-US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7" name="Text Box 58"/>
          <p:cNvSpPr/>
          <p:nvPr/>
        </p:nvSpPr>
        <p:spPr>
          <a:xfrm>
            <a:off x="5140325" y="3590925"/>
            <a:ext cx="960438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左直右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8" name="Text Box 59"/>
          <p:cNvSpPr/>
          <p:nvPr/>
        </p:nvSpPr>
        <p:spPr>
          <a:xfrm>
            <a:off x="6075363" y="3590925"/>
            <a:ext cx="960437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左直右</a:t>
            </a:r>
            <a:endParaRPr lang="zh-CN" altLang="en-US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9" name="Text Box 60"/>
          <p:cNvSpPr/>
          <p:nvPr/>
        </p:nvSpPr>
        <p:spPr>
          <a:xfrm>
            <a:off x="6877050" y="3590925"/>
            <a:ext cx="1150938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左直右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90" name="Text Box 61"/>
          <p:cNvSpPr/>
          <p:nvPr/>
        </p:nvSpPr>
        <p:spPr>
          <a:xfrm>
            <a:off x="7869238" y="3590925"/>
            <a:ext cx="958850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左直右</a:t>
            </a:r>
            <a:endParaRPr lang="zh-CN" altLang="en-US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" name="Text Box 62"/>
          <p:cNvSpPr/>
          <p:nvPr/>
        </p:nvSpPr>
        <p:spPr>
          <a:xfrm>
            <a:off x="457200" y="4200525"/>
            <a:ext cx="302736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共有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charset="0"/>
              </a:rPr>
              <a:t>27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种行驶方向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3" name="内容占位符 1"/>
          <p:cNvSpPr txBox="1"/>
          <p:nvPr/>
        </p:nvSpPr>
        <p:spPr>
          <a:xfrm>
            <a:off x="250825" y="4959350"/>
            <a:ext cx="8229600" cy="10001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Adobe 黑体 Std R" pitchFamily="34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Adobe 黑体 Std R" pitchFamily="34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Adobe 黑体 Std R" pitchFamily="34" charset="-122"/>
              </a:rPr>
              <a:t>）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Adobe 黑体 Std R" pitchFamily="34" charset="-122"/>
              </a:rPr>
              <a:t>P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Adobe 黑体 Std R" pitchFamily="34" charset="-122"/>
              </a:rPr>
              <a:t>（两车向右，一车向左）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Adobe 黑体 Std R" pitchFamily="34" charset="-122"/>
              </a:rPr>
              <a:t>=    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Adobe 黑体 Std R" pitchFamily="34" charset="-122"/>
              </a:rPr>
              <a:t>；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Adobe 黑体 Std R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Adobe 黑体 Std R" pitchFamily="34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Adobe 黑体 Std R" pitchFamily="34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Adobe 黑体 Std R" pitchFamily="34" charset="-122"/>
              </a:rPr>
              <a:t>）</a:t>
            </a:r>
            <a:r>
              <a:rPr lang="en-US" altLang="x-none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Adobe 黑体 Std R" pitchFamily="34" charset="-12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Adobe 黑体 Std R" pitchFamily="34" charset="-122"/>
              </a:rPr>
              <a:t>P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Adobe 黑体 Std R" pitchFamily="34" charset="-122"/>
              </a:rPr>
              <a:t>（至少两车向左）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Adobe 黑体 Std R" pitchFamily="34" charset="-122"/>
              </a:rPr>
              <a:t>=    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Adobe 黑体 Std R" pitchFamily="34" charset="-122"/>
            </a:endParaRPr>
          </a:p>
        </p:txBody>
      </p:sp>
      <p:graphicFrame>
        <p:nvGraphicFramePr>
          <p:cNvPr id="18497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56263" y="4959350"/>
          <a:ext cx="296862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" imgW="139700" imgH="394335" progId="Equation.KSEE3">
                  <p:embed/>
                </p:oleObj>
              </mc:Choice>
              <mc:Fallback>
                <p:oleObj name="" r:id="rId1" imgW="139700" imgH="394335" progId="Equation.KSEE3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656263" y="4959350"/>
                        <a:ext cx="296862" cy="835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98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710113" y="5645150"/>
          <a:ext cx="566737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3" imgW="267335" imgH="394335" progId="Equation.KSEE3">
                  <p:embed/>
                </p:oleObj>
              </mc:Choice>
              <mc:Fallback>
                <p:oleObj name="" r:id="rId3" imgW="267335" imgH="394335" progId="Equation.KSEE3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10113" y="5645150"/>
                        <a:ext cx="566737" cy="835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" name="Object 76"/>
          <p:cNvGraphicFramePr/>
          <p:nvPr/>
        </p:nvGraphicFramePr>
        <p:xfrm>
          <a:off x="4198938" y="4097338"/>
          <a:ext cx="2965450" cy="862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5" imgW="1777365" imgH="393700" progId="Equation.DSMT4">
                  <p:embed/>
                </p:oleObj>
              </mc:Choice>
              <mc:Fallback>
                <p:oleObj name="" r:id="rId5" imgW="1777365" imgH="393700" progId="Equation.DSMT4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98938" y="4097338"/>
                        <a:ext cx="2965450" cy="8620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3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4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4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6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6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8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8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0" dur="770" decel="100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770" decel="100000"/>
                                        <p:tgtEl>
                                          <p:spTgt spid="4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3" dur="77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5" dur="77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0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0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0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4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4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4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5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6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6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6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7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7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7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7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84" dur="800" decel="100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94" dur="800" decel="100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800" decel="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800" decel="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800" decel="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04" dur="800" decel="100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800" decel="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800" decel="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800" decel="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14" dur="800" decel="100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5" dur="800" decel="100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800" decel="100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800" decel="100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24" dur="800" decel="100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800" decel="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800" decel="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800" decel="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34" dur="800" decel="100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5" dur="800" decel="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800" decel="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800" decel="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44" dur="800" decel="100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5" dur="800" decel="100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800" decel="100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800" decel="100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54" dur="800" decel="100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5" dur="800" decel="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800" decel="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800" decel="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64" dur="800" decel="100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" dur="800" decel="100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800" decel="100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800" decel="100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>
                                      <p:cBhvr>
                                        <p:cTn id="287" dur="2000"/>
                                        <p:tgtEl>
                                          <p:spTgt spid="93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18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18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charRg st="21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>
                                      <p:cBhvr>
                                        <p:cTn id="298" dur="2000"/>
                                        <p:tgtEl>
                                          <p:spTgt spid="93">
                                            <p:txEl>
                                              <p:charRg st="21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18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18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/>
      <p:bldP spid="32" grpId="0" bldLvl="0"/>
      <p:bldP spid="33" grpId="0" bldLvl="0"/>
      <p:bldP spid="34" grpId="0" bldLvl="0"/>
      <p:bldP spid="35" grpId="0" bldLvl="0"/>
      <p:bldP spid="36" grpId="0" bldLvl="0"/>
      <p:bldP spid="47" grpId="0" bldLvl="0"/>
      <p:bldP spid="48" grpId="0" bldLvl="0"/>
      <p:bldP spid="49" grpId="0" bldLvl="0"/>
      <p:bldP spid="50" grpId="0" bldLvl="0"/>
      <p:bldP spid="56" grpId="0" bldLvl="0"/>
      <p:bldP spid="57" grpId="0" bldLvl="0"/>
      <p:bldP spid="62" grpId="0" bldLvl="0"/>
      <p:bldP spid="68" grpId="0" bldLvl="0"/>
      <p:bldP spid="69" grpId="0" bldLvl="0"/>
      <p:bldP spid="74" grpId="0" bldLvl="0"/>
      <p:bldP spid="83" grpId="0" bldLvl="0"/>
      <p:bldP spid="84" grpId="0" bldLvl="0"/>
      <p:bldP spid="85" grpId="0" bldLvl="0"/>
      <p:bldP spid="86" grpId="0" bldLvl="0"/>
      <p:bldP spid="87" grpId="0" bldLvl="0"/>
      <p:bldP spid="88" grpId="0" bldLvl="0"/>
      <p:bldP spid="89" grpId="0" bldLvl="0"/>
      <p:bldP spid="90" grpId="0" bldLvl="0"/>
      <p:bldP spid="91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MH_SubTitle_4"/>
          <p:cNvSpPr txBox="1"/>
          <p:nvPr/>
        </p:nvSpPr>
        <p:spPr>
          <a:xfrm>
            <a:off x="3286125" y="1130300"/>
            <a:ext cx="1928813" cy="63341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ctr"/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zh-CN" altLang="en-US" sz="2800" b="1" dirty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98" name="TextBox 12"/>
          <p:cNvSpPr txBox="1"/>
          <p:nvPr/>
        </p:nvSpPr>
        <p:spPr>
          <a:xfrm>
            <a:off x="395288" y="2090738"/>
            <a:ext cx="787082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20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r>
              <a:rPr lang="zh-CN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进一步理解等可能事件概率的意义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zh-CN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学习运用</a:t>
            </a:r>
            <a:r>
              <a:rPr lang="zh-CN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树形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图计算事件的概率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3.</a:t>
            </a:r>
            <a:r>
              <a:rPr lang="zh-CN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进一步学习分类思想方法，掌握有关数学技能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800" dirty="0">
              <a:latin typeface="Times New Roman" panose="02020603050405020304" pitchFamily="18" charset="0"/>
              <a:ea typeface="Adobe 黑体 Std R" pitchFamily="34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Text Box 3"/>
          <p:cNvSpPr txBox="1"/>
          <p:nvPr/>
        </p:nvSpPr>
        <p:spPr>
          <a:xfrm>
            <a:off x="220663" y="581025"/>
            <a:ext cx="8702675" cy="34496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现在学校决定由甲同学代表学校参加全县的诗歌朗诵比赛，甲同学有3件上衣，分别为红色(R)、黄色(Y)、蓝色(B)，有2条裤子，分别为蓝色(B)和棕色(b)。甲同学想要穿蓝色上衣和蓝色裤子参加比赛，你知道甲同学任意拿出1件上衣和1条裤子，恰好是蓝色上衣和蓝色裤子的概率是多少吗？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4578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9750" y="4070350"/>
            <a:ext cx="1152525" cy="1203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9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4075" y="4065588"/>
            <a:ext cx="1295400" cy="1208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0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4138" y="4152900"/>
            <a:ext cx="1152525" cy="1033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1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9750" y="5380038"/>
            <a:ext cx="936625" cy="1111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2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94075" y="5419725"/>
            <a:ext cx="1009650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3" name="Text Box 10"/>
          <p:cNvSpPr txBox="1"/>
          <p:nvPr/>
        </p:nvSpPr>
        <p:spPr>
          <a:xfrm>
            <a:off x="374650" y="4422775"/>
            <a:ext cx="1249363" cy="650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上衣：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4" name="Text Box 11"/>
          <p:cNvSpPr txBox="1"/>
          <p:nvPr/>
        </p:nvSpPr>
        <p:spPr>
          <a:xfrm>
            <a:off x="374650" y="5610225"/>
            <a:ext cx="1249363" cy="650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裤子：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Text Box 4"/>
          <p:cNvSpPr txBox="1"/>
          <p:nvPr/>
        </p:nvSpPr>
        <p:spPr>
          <a:xfrm>
            <a:off x="230188" y="650875"/>
            <a:ext cx="7812087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用“树状图”列出所有可能出现的结果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endParaRPr lang="zh-CN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2" name="Text Box 5"/>
          <p:cNvSpPr txBox="1"/>
          <p:nvPr/>
        </p:nvSpPr>
        <p:spPr>
          <a:xfrm>
            <a:off x="0" y="1457325"/>
            <a:ext cx="2667000" cy="2676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每种结果的出现是等可能的．“取出１件蓝色上衣和１条蓝色裤子”记为事件Ａ，那么事件Ａ发生的概率是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Ｐ（Ａ）＝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3" name="Text Box 6"/>
          <p:cNvSpPr txBox="1"/>
          <p:nvPr/>
        </p:nvSpPr>
        <p:spPr>
          <a:xfrm>
            <a:off x="0" y="4581525"/>
            <a:ext cx="2700338" cy="11985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所以，甲同学恰好穿上蓝色上衣和蓝色裤子的概率是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5604" name="Object 7"/>
          <p:cNvGraphicFramePr>
            <a:graphicFrameLocks noChangeAspect="1"/>
          </p:cNvGraphicFramePr>
          <p:nvPr/>
        </p:nvGraphicFramePr>
        <p:xfrm>
          <a:off x="1603375" y="3594100"/>
          <a:ext cx="266700" cy="690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" imgW="153035" imgH="394970" progId="Equations">
                  <p:embed/>
                </p:oleObj>
              </mc:Choice>
              <mc:Fallback>
                <p:oleObj name="" r:id="rId1" imgW="153035" imgH="394970" progId="Equations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03375" y="3594100"/>
                        <a:ext cx="266700" cy="6905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5" name="Object 8"/>
          <p:cNvGraphicFramePr>
            <a:graphicFrameLocks noChangeAspect="1"/>
          </p:cNvGraphicFramePr>
          <p:nvPr/>
        </p:nvGraphicFramePr>
        <p:xfrm>
          <a:off x="2228850" y="5238750"/>
          <a:ext cx="263525" cy="681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3" imgW="153035" imgH="394970" progId="Equations">
                  <p:embed/>
                </p:oleObj>
              </mc:Choice>
              <mc:Fallback>
                <p:oleObj name="" r:id="rId3" imgW="153035" imgH="394970" progId="Equations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28850" y="5238750"/>
                        <a:ext cx="263525" cy="6810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5606" name="组合 14"/>
          <p:cNvGrpSpPr/>
          <p:nvPr/>
        </p:nvGrpSpPr>
        <p:grpSpPr>
          <a:xfrm>
            <a:off x="2555875" y="1173163"/>
            <a:ext cx="6613525" cy="5299075"/>
            <a:chOff x="2484438" y="1484313"/>
            <a:chExt cx="6613525" cy="5299075"/>
          </a:xfrm>
        </p:grpSpPr>
        <p:pic>
          <p:nvPicPr>
            <p:cNvPr id="25607" name="Picture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84438" y="1484313"/>
              <a:ext cx="6613525" cy="52990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08" name="Text Box 10"/>
            <p:cNvSpPr txBox="1"/>
            <p:nvPr/>
          </p:nvSpPr>
          <p:spPr>
            <a:xfrm>
              <a:off x="2484438" y="4076700"/>
              <a:ext cx="893762" cy="519113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t">
              <a:spAutoFit/>
            </a:bodyPr>
            <a:p>
              <a:pPr algn="ctr"/>
              <a:r>
                <a:rPr lang="zh-CN" altLang="en-US" sz="2800" dirty="0">
                  <a:latin typeface="Arial" panose="020B0604020202020204" pitchFamily="34" charset="0"/>
                  <a:ea typeface="宋体" panose="02010600030101010101" pitchFamily="2" charset="-122"/>
                </a:rPr>
                <a:t>开始</a:t>
              </a:r>
              <a:endParaRPr lang="zh-CN" altLang="en-US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09" name="Text Box 11"/>
            <p:cNvSpPr txBox="1"/>
            <p:nvPr/>
          </p:nvSpPr>
          <p:spPr>
            <a:xfrm>
              <a:off x="4146550" y="1539875"/>
              <a:ext cx="690563" cy="395288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t">
              <a:spAutoFit/>
            </a:bodyPr>
            <a:p>
              <a:pPr algn="ctr"/>
              <a:r>
                <a:rPr lang="zh-CN" altLang="en-US" sz="2000" dirty="0">
                  <a:latin typeface="Arial" panose="020B0604020202020204" pitchFamily="34" charset="0"/>
                  <a:ea typeface="宋体" panose="02010600030101010101" pitchFamily="2" charset="-122"/>
                </a:rPr>
                <a:t>上衣</a:t>
              </a:r>
              <a:endParaRPr lang="zh-CN" altLang="en-US" sz="20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10" name="Text Box 12"/>
            <p:cNvSpPr txBox="1"/>
            <p:nvPr/>
          </p:nvSpPr>
          <p:spPr>
            <a:xfrm>
              <a:off x="5653088" y="1484313"/>
              <a:ext cx="690562" cy="396875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t">
              <a:spAutoFit/>
            </a:bodyPr>
            <a:p>
              <a:pPr algn="ctr"/>
              <a:r>
                <a:rPr lang="zh-CN" altLang="en-US" sz="2000" dirty="0">
                  <a:latin typeface="Arial" panose="020B0604020202020204" pitchFamily="34" charset="0"/>
                  <a:ea typeface="宋体" panose="02010600030101010101" pitchFamily="2" charset="-122"/>
                </a:rPr>
                <a:t>裤子</a:t>
              </a:r>
              <a:endParaRPr lang="zh-CN" altLang="en-US" sz="20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11" name="Text Box 13"/>
            <p:cNvSpPr txBox="1"/>
            <p:nvPr/>
          </p:nvSpPr>
          <p:spPr>
            <a:xfrm>
              <a:off x="6516688" y="1484313"/>
              <a:ext cx="2468562" cy="396875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t">
              <a:spAutoFit/>
            </a:bodyPr>
            <a:p>
              <a:pPr algn="ctr"/>
              <a:r>
                <a:rPr lang="zh-CN" altLang="en-US" sz="2000" dirty="0">
                  <a:latin typeface="Arial" panose="020B0604020202020204" pitchFamily="34" charset="0"/>
                  <a:ea typeface="宋体" panose="02010600030101010101" pitchFamily="2" charset="-122"/>
                </a:rPr>
                <a:t>所有可能出现的结果</a:t>
              </a:r>
              <a:endParaRPr lang="zh-CN" altLang="en-US" sz="20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矩形 80"/>
          <p:cNvSpPr/>
          <p:nvPr/>
        </p:nvSpPr>
        <p:spPr>
          <a:xfrm>
            <a:off x="0" y="58738"/>
            <a:ext cx="1217613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000" b="1" dirty="0">
                <a:solidFill>
                  <a:srgbClr val="228B8B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当堂练习</a:t>
            </a:r>
            <a:endParaRPr lang="zh-CN" altLang="en-US" sz="2000" dirty="0">
              <a:solidFill>
                <a:srgbClr val="228B8B"/>
              </a:solidFill>
              <a:latin typeface="Arial" panose="020B0604020202020204" pitchFamily="34" charset="0"/>
              <a:ea typeface="Adobe 黑体 Std R" pitchFamily="34" charset="-122"/>
            </a:endParaRPr>
          </a:p>
        </p:txBody>
      </p:sp>
      <p:sp>
        <p:nvSpPr>
          <p:cNvPr id="24" name="Text Box 38"/>
          <p:cNvSpPr txBox="1"/>
          <p:nvPr/>
        </p:nvSpPr>
        <p:spPr>
          <a:xfrm>
            <a:off x="1908175" y="1125538"/>
            <a:ext cx="6911975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7" name="Text Box 7"/>
          <p:cNvSpPr txBox="1"/>
          <p:nvPr/>
        </p:nvSpPr>
        <p:spPr>
          <a:xfrm>
            <a:off x="611188" y="488950"/>
            <a:ext cx="8208962" cy="1371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1.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800" b="1" i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zh-CN" altLang="en-US" sz="2800" b="1" i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c</a:t>
            </a:r>
            <a:r>
              <a:rPr lang="zh-CN" altLang="en-US" sz="2800" b="1" i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d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四本不同的书放入一个书包，至少放一本，最多放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本，共有</a:t>
            </a:r>
            <a:r>
              <a:rPr lang="zh-CN" altLang="en-US" sz="2800" u="sng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种不同的放法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8" name="Text Box 8"/>
          <p:cNvSpPr txBox="1"/>
          <p:nvPr/>
        </p:nvSpPr>
        <p:spPr>
          <a:xfrm>
            <a:off x="611188" y="2012950"/>
            <a:ext cx="8064500" cy="1200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三女一男四人同行，从中任意选出两人，其性别不同的概率为（    ）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9" name="Text Box 9"/>
          <p:cNvSpPr txBox="1"/>
          <p:nvPr/>
        </p:nvSpPr>
        <p:spPr>
          <a:xfrm>
            <a:off x="611188" y="4114800"/>
            <a:ext cx="8208962" cy="21383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3.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在一个不透明的布袋中装有2个白球和</a:t>
            </a:r>
            <a:r>
              <a:rPr lang="zh-CN" altLang="en-US" sz="2800" b="1" i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n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个黄球，它们除颜色外，其余均相同，若从中随机摸出一个球，摸到黄球的概率为  ，则</a:t>
            </a:r>
            <a:r>
              <a:rPr lang="zh-CN" altLang="en-US" sz="2800" b="1" i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n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zh-CN" altLang="en-US" sz="2800" u="sng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 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.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6630" name="Object 58"/>
          <p:cNvGraphicFramePr/>
          <p:nvPr/>
        </p:nvGraphicFramePr>
        <p:xfrm>
          <a:off x="4243388" y="5119688"/>
          <a:ext cx="357187" cy="646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1" imgW="152400" imgH="393700" progId="Equation.DSMT4">
                  <p:embed/>
                </p:oleObj>
              </mc:Choice>
              <mc:Fallback>
                <p:oleObj name="" r:id="rId1" imgW="152400" imgH="393700" progId="Equation.DSMT4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243388" y="5119688"/>
                        <a:ext cx="357187" cy="6461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Text Box 12"/>
          <p:cNvSpPr txBox="1"/>
          <p:nvPr/>
        </p:nvSpPr>
        <p:spPr>
          <a:xfrm>
            <a:off x="4645025" y="1290638"/>
            <a:ext cx="628650" cy="519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0" name="Text Box 13"/>
          <p:cNvSpPr txBox="1"/>
          <p:nvPr/>
        </p:nvSpPr>
        <p:spPr>
          <a:xfrm>
            <a:off x="3135313" y="2624138"/>
            <a:ext cx="784225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1" name="Text Box 14"/>
          <p:cNvSpPr txBox="1"/>
          <p:nvPr/>
        </p:nvSpPr>
        <p:spPr>
          <a:xfrm>
            <a:off x="6032500" y="5119688"/>
            <a:ext cx="647700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6634" name="TextBox 11"/>
          <p:cNvSpPr txBox="1"/>
          <p:nvPr/>
        </p:nvSpPr>
        <p:spPr>
          <a:xfrm>
            <a:off x="900113" y="3284538"/>
            <a:ext cx="6480175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A.              B.           C.            D.  </a:t>
            </a:r>
            <a:endParaRPr lang="en-US" altLang="zh-CN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6635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403350" y="3213100"/>
          <a:ext cx="265113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3" imgW="152400" imgH="394335" progId="Equation.KSEE3">
                  <p:embed/>
                </p:oleObj>
              </mc:Choice>
              <mc:Fallback>
                <p:oleObj name="" r:id="rId3" imgW="152400" imgH="394335" progId="Equation.KSEE3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03350" y="3213100"/>
                        <a:ext cx="265113" cy="685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6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960688" y="3143250"/>
          <a:ext cx="242887" cy="68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5" imgW="139700" imgH="393700" progId="Equation.KSEE3">
                  <p:embed/>
                </p:oleObj>
              </mc:Choice>
              <mc:Fallback>
                <p:oleObj name="" r:id="rId5" imgW="139700" imgH="393700" progId="Equation.KSEE3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60688" y="3143250"/>
                        <a:ext cx="242887" cy="6842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7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243388" y="3141663"/>
          <a:ext cx="2667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7" imgW="152400" imgH="394335" progId="Equation.KSEE3">
                  <p:embed/>
                </p:oleObj>
              </mc:Choice>
              <mc:Fallback>
                <p:oleObj name="" r:id="rId7" imgW="152400" imgH="394335" progId="Equation.KSEE3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243388" y="3141663"/>
                        <a:ext cx="266700" cy="685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8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84838" y="3141663"/>
          <a:ext cx="265112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9" imgW="152400" imgH="394335" progId="Equation.KSEE3">
                  <p:embed/>
                </p:oleObj>
              </mc:Choice>
              <mc:Fallback>
                <p:oleObj name="" r:id="rId9" imgW="152400" imgH="394335" progId="Equation.KSEE3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684838" y="3141663"/>
                        <a:ext cx="265112" cy="685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/>
      <p:bldP spid="39" grpId="0" bldLvl="0"/>
      <p:bldP spid="40" grpId="0" bldLvl="0"/>
      <p:bldP spid="41" grpId="0" bldLvl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3" name="图片 5123" descr="12-14 摸球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05563" y="3663950"/>
            <a:ext cx="2493962" cy="2819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4" name="矩形 7"/>
          <p:cNvSpPr/>
          <p:nvPr/>
        </p:nvSpPr>
        <p:spPr>
          <a:xfrm>
            <a:off x="147638" y="492125"/>
            <a:ext cx="8751887" cy="4008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4.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在一个不透明的盒子里，装有三个分别写有数字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6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-2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7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的小球，它们的形状、大小、质地等完全相同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先从盒子里随机取出一个小球，记下数字后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放回盒子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里，摇匀后再随机取出一个小球，记下数字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请你用列表或画树状图的方法求下列事件的概率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）两次取出的小球上的数字相同；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）两次取出的小球上的数字之和大于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10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5" name="文本框 5124"/>
          <p:cNvSpPr txBox="1"/>
          <p:nvPr/>
        </p:nvSpPr>
        <p:spPr>
          <a:xfrm>
            <a:off x="7394575" y="5891213"/>
            <a:ext cx="381000" cy="5207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endParaRPr lang="en-US" altLang="zh-CN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6" name="文本框 5125"/>
          <p:cNvSpPr txBox="1"/>
          <p:nvPr/>
        </p:nvSpPr>
        <p:spPr>
          <a:xfrm>
            <a:off x="7775575" y="5891213"/>
            <a:ext cx="498475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-2</a:t>
            </a:r>
            <a:endParaRPr lang="en-US" altLang="zh-CN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15163" y="5891213"/>
            <a:ext cx="379412" cy="5207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endParaRPr lang="en-US" altLang="zh-CN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  <p:bldP spid="5126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" name="Text Box 7"/>
          <p:cNvSpPr txBox="1"/>
          <p:nvPr/>
        </p:nvSpPr>
        <p:spPr>
          <a:xfrm>
            <a:off x="481013" y="3357563"/>
            <a:ext cx="8488362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(1)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两次取出的小球上的数字相同的可能性只有3种，所以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P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(数字相同)=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aphicFrame>
        <p:nvGraphicFramePr>
          <p:cNvPr id="29" name="Object 2"/>
          <p:cNvGraphicFramePr/>
          <p:nvPr/>
        </p:nvGraphicFramePr>
        <p:xfrm>
          <a:off x="3517900" y="3960813"/>
          <a:ext cx="946150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1" imgW="445135" imgH="394335" progId="Equation.DSMT4">
                  <p:embed/>
                </p:oleObj>
              </mc:Choice>
              <mc:Fallback>
                <p:oleObj name="" r:id="rId1" imgW="445135" imgH="394335" progId="Equation.DSMT4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517900" y="3960813"/>
                        <a:ext cx="946150" cy="8366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 Box 9"/>
          <p:cNvSpPr txBox="1"/>
          <p:nvPr/>
        </p:nvSpPr>
        <p:spPr>
          <a:xfrm>
            <a:off x="481013" y="4797425"/>
            <a:ext cx="8248650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(2)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两次取出的小球上的数字之和大于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10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的可能性只有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种，所以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P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(数字之和大于10)=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aphicFrame>
        <p:nvGraphicFramePr>
          <p:cNvPr id="31" name="Object 3"/>
          <p:cNvGraphicFramePr/>
          <p:nvPr/>
        </p:nvGraphicFramePr>
        <p:xfrm>
          <a:off x="5761038" y="5516563"/>
          <a:ext cx="555625" cy="652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" r:id="rId3" imgW="191135" imgH="394335" progId="Equation.DSMT4">
                  <p:embed/>
                </p:oleObj>
              </mc:Choice>
              <mc:Fallback>
                <p:oleObj name="" r:id="rId3" imgW="191135" imgH="394335" progId="Equation.DSMT4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761038" y="5516563"/>
                        <a:ext cx="555625" cy="6524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 Box 12"/>
          <p:cNvSpPr txBox="1"/>
          <p:nvPr/>
        </p:nvSpPr>
        <p:spPr>
          <a:xfrm>
            <a:off x="1042988" y="836613"/>
            <a:ext cx="5675312" cy="519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解：根据题意，画出树状图如下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47"/>
          <p:cNvGrpSpPr/>
          <p:nvPr/>
        </p:nvGrpSpPr>
        <p:grpSpPr>
          <a:xfrm>
            <a:off x="582613" y="1625600"/>
            <a:ext cx="7899400" cy="1590675"/>
            <a:chOff x="941981" y="1625652"/>
            <a:chExt cx="7900648" cy="1590997"/>
          </a:xfrm>
        </p:grpSpPr>
        <p:sp>
          <p:nvSpPr>
            <p:cNvPr id="29703" name="TextBox 7"/>
            <p:cNvSpPr txBox="1"/>
            <p:nvPr/>
          </p:nvSpPr>
          <p:spPr>
            <a:xfrm>
              <a:off x="973329" y="1628800"/>
              <a:ext cx="1961050" cy="5180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第一个数字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9704" name="TextBox 8"/>
            <p:cNvSpPr txBox="1"/>
            <p:nvPr/>
          </p:nvSpPr>
          <p:spPr>
            <a:xfrm>
              <a:off x="941981" y="2636912"/>
              <a:ext cx="1961050" cy="5180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第二个数字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29705" name="组合 24"/>
            <p:cNvGrpSpPr/>
            <p:nvPr/>
          </p:nvGrpSpPr>
          <p:grpSpPr>
            <a:xfrm>
              <a:off x="3009310" y="1628800"/>
              <a:ext cx="1907309" cy="1571660"/>
              <a:chOff x="3009310" y="1628800"/>
              <a:chExt cx="1907309" cy="1571660"/>
            </a:xfrm>
          </p:grpSpPr>
          <p:sp>
            <p:nvSpPr>
              <p:cNvPr id="29706" name="TextBox 9"/>
              <p:cNvSpPr txBox="1"/>
              <p:nvPr/>
            </p:nvSpPr>
            <p:spPr>
              <a:xfrm>
                <a:off x="3830016" y="1628800"/>
                <a:ext cx="360711" cy="5180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Adobe 黑体 Std R" pitchFamily="34" charset="-122"/>
                  </a:rPr>
                  <a:t>6</a:t>
                </a:r>
                <a:endPara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Adobe 黑体 Std R" pitchFamily="34" charset="-122"/>
                </a:endParaRPr>
              </a:p>
            </p:txBody>
          </p:sp>
          <p:cxnSp>
            <p:nvCxnSpPr>
              <p:cNvPr id="29707" name="直接连接符 11"/>
              <p:cNvCxnSpPr/>
              <p:nvPr/>
            </p:nvCxnSpPr>
            <p:spPr>
              <a:xfrm flipH="1">
                <a:off x="3275856" y="2090465"/>
                <a:ext cx="601325" cy="546447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29708" name="TextBox 16"/>
              <p:cNvSpPr txBox="1"/>
              <p:nvPr/>
            </p:nvSpPr>
            <p:spPr>
              <a:xfrm>
                <a:off x="3009310" y="2644873"/>
                <a:ext cx="360711" cy="5180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Adobe 黑体 Std R" pitchFamily="34" charset="-122"/>
                  </a:rPr>
                  <a:t>6</a:t>
                </a:r>
                <a:endPara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Adobe 黑体 Std R" pitchFamily="34" charset="-122"/>
                </a:endParaRPr>
              </a:p>
            </p:txBody>
          </p:sp>
          <p:sp>
            <p:nvSpPr>
              <p:cNvPr id="29709" name="TextBox 17"/>
              <p:cNvSpPr txBox="1"/>
              <p:nvPr/>
            </p:nvSpPr>
            <p:spPr>
              <a:xfrm>
                <a:off x="3704338" y="2666777"/>
                <a:ext cx="478831" cy="5180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Adobe 黑体 Std R" pitchFamily="34" charset="-122"/>
                  </a:rPr>
                  <a:t>-2</a:t>
                </a:r>
                <a:endPara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Adobe 黑体 Std R" pitchFamily="34" charset="-122"/>
                </a:endParaRPr>
              </a:p>
            </p:txBody>
          </p:sp>
          <p:sp>
            <p:nvSpPr>
              <p:cNvPr id="29710" name="TextBox 18"/>
              <p:cNvSpPr txBox="1"/>
              <p:nvPr/>
            </p:nvSpPr>
            <p:spPr>
              <a:xfrm>
                <a:off x="4555908" y="2682451"/>
                <a:ext cx="360711" cy="5180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Adobe 黑体 Std R" pitchFamily="34" charset="-122"/>
                  </a:rPr>
                  <a:t>7</a:t>
                </a:r>
                <a:endPara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Adobe 黑体 Std R" pitchFamily="34" charset="-122"/>
                </a:endParaRPr>
              </a:p>
            </p:txBody>
          </p:sp>
          <p:cxnSp>
            <p:nvCxnSpPr>
              <p:cNvPr id="29711" name="直接连接符 20"/>
              <p:cNvCxnSpPr/>
              <p:nvPr/>
            </p:nvCxnSpPr>
            <p:spPr>
              <a:xfrm flipV="1">
                <a:off x="3995936" y="2132856"/>
                <a:ext cx="0" cy="432048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712" name="直接连接符 23"/>
              <p:cNvCxnSpPr/>
              <p:nvPr/>
            </p:nvCxnSpPr>
            <p:spPr>
              <a:xfrm>
                <a:off x="4211960" y="2132856"/>
                <a:ext cx="432048" cy="432048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9713" name="组合 25"/>
            <p:cNvGrpSpPr/>
            <p:nvPr/>
          </p:nvGrpSpPr>
          <p:grpSpPr>
            <a:xfrm>
              <a:off x="4919096" y="1625652"/>
              <a:ext cx="1911549" cy="1573235"/>
              <a:chOff x="3009310" y="1628800"/>
              <a:chExt cx="1911549" cy="1573235"/>
            </a:xfrm>
          </p:grpSpPr>
          <p:sp>
            <p:nvSpPr>
              <p:cNvPr id="29714" name="TextBox 26"/>
              <p:cNvSpPr txBox="1"/>
              <p:nvPr/>
            </p:nvSpPr>
            <p:spPr>
              <a:xfrm>
                <a:off x="3830016" y="1628800"/>
                <a:ext cx="478831" cy="5180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Adobe 黑体 Std R" pitchFamily="34" charset="-122"/>
                  </a:rPr>
                  <a:t>-2</a:t>
                </a:r>
                <a:endPara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Adobe 黑体 Std R" pitchFamily="34" charset="-122"/>
                </a:endParaRPr>
              </a:p>
            </p:txBody>
          </p:sp>
          <p:cxnSp>
            <p:nvCxnSpPr>
              <p:cNvPr id="29715" name="直接连接符 33"/>
              <p:cNvCxnSpPr/>
              <p:nvPr/>
            </p:nvCxnSpPr>
            <p:spPr>
              <a:xfrm flipH="1">
                <a:off x="3275856" y="2090465"/>
                <a:ext cx="601325" cy="546447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29716" name="TextBox 34"/>
              <p:cNvSpPr txBox="1"/>
              <p:nvPr/>
            </p:nvSpPr>
            <p:spPr>
              <a:xfrm>
                <a:off x="3009310" y="2644873"/>
                <a:ext cx="360711" cy="52442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Adobe 黑体 Std R" pitchFamily="34" charset="-122"/>
                  </a:rPr>
                  <a:t>6</a:t>
                </a:r>
                <a:endPara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Adobe 黑体 Std R" pitchFamily="34" charset="-122"/>
                </a:endParaRPr>
              </a:p>
            </p:txBody>
          </p:sp>
          <p:sp>
            <p:nvSpPr>
              <p:cNvPr id="29717" name="TextBox 35"/>
              <p:cNvSpPr txBox="1"/>
              <p:nvPr/>
            </p:nvSpPr>
            <p:spPr>
              <a:xfrm>
                <a:off x="3704338" y="2684026"/>
                <a:ext cx="478831" cy="5180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Adobe 黑体 Std R" pitchFamily="34" charset="-122"/>
                  </a:rPr>
                  <a:t>-2</a:t>
                </a:r>
                <a:endPara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Adobe 黑体 Std R" pitchFamily="34" charset="-122"/>
                </a:endParaRPr>
              </a:p>
            </p:txBody>
          </p:sp>
          <p:sp>
            <p:nvSpPr>
              <p:cNvPr id="29718" name="TextBox 36"/>
              <p:cNvSpPr txBox="1"/>
              <p:nvPr/>
            </p:nvSpPr>
            <p:spPr>
              <a:xfrm>
                <a:off x="4555908" y="2682451"/>
                <a:ext cx="364951" cy="5180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Adobe 黑体 Std R" pitchFamily="34" charset="-122"/>
                  </a:rPr>
                  <a:t>7</a:t>
                </a:r>
                <a:endPara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Adobe 黑体 Std R" pitchFamily="34" charset="-122"/>
                </a:endParaRPr>
              </a:p>
            </p:txBody>
          </p:sp>
          <p:cxnSp>
            <p:nvCxnSpPr>
              <p:cNvPr id="29719" name="直接连接符 37"/>
              <p:cNvCxnSpPr/>
              <p:nvPr/>
            </p:nvCxnSpPr>
            <p:spPr>
              <a:xfrm flipV="1">
                <a:off x="3995936" y="2132856"/>
                <a:ext cx="0" cy="432048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720" name="直接连接符 38"/>
              <p:cNvCxnSpPr/>
              <p:nvPr/>
            </p:nvCxnSpPr>
            <p:spPr>
              <a:xfrm>
                <a:off x="4211960" y="2132856"/>
                <a:ext cx="432048" cy="432048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9721" name="组合 39"/>
            <p:cNvGrpSpPr/>
            <p:nvPr/>
          </p:nvGrpSpPr>
          <p:grpSpPr>
            <a:xfrm>
              <a:off x="6935320" y="1643414"/>
              <a:ext cx="1907309" cy="1573235"/>
              <a:chOff x="3009310" y="1628800"/>
              <a:chExt cx="1907309" cy="1573235"/>
            </a:xfrm>
          </p:grpSpPr>
          <p:sp>
            <p:nvSpPr>
              <p:cNvPr id="29722" name="TextBox 40"/>
              <p:cNvSpPr txBox="1"/>
              <p:nvPr/>
            </p:nvSpPr>
            <p:spPr>
              <a:xfrm>
                <a:off x="3830016" y="1628800"/>
                <a:ext cx="360711" cy="5180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Adobe 黑体 Std R" pitchFamily="34" charset="-122"/>
                  </a:rPr>
                  <a:t>7</a:t>
                </a:r>
                <a:endPara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Adobe 黑体 Std R" pitchFamily="34" charset="-122"/>
                </a:endParaRPr>
              </a:p>
            </p:txBody>
          </p:sp>
          <p:cxnSp>
            <p:nvCxnSpPr>
              <p:cNvPr id="29723" name="直接连接符 41"/>
              <p:cNvCxnSpPr/>
              <p:nvPr/>
            </p:nvCxnSpPr>
            <p:spPr>
              <a:xfrm flipH="1">
                <a:off x="3275856" y="2090465"/>
                <a:ext cx="601325" cy="546447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29724" name="TextBox 42"/>
              <p:cNvSpPr txBox="1"/>
              <p:nvPr/>
            </p:nvSpPr>
            <p:spPr>
              <a:xfrm>
                <a:off x="3009310" y="2644873"/>
                <a:ext cx="360711" cy="52442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Adobe 黑体 Std R" pitchFamily="34" charset="-122"/>
                  </a:rPr>
                  <a:t>6</a:t>
                </a:r>
                <a:endPara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Adobe 黑体 Std R" pitchFamily="34" charset="-122"/>
                </a:endParaRPr>
              </a:p>
            </p:txBody>
          </p:sp>
          <p:sp>
            <p:nvSpPr>
              <p:cNvPr id="29725" name="TextBox 43"/>
              <p:cNvSpPr txBox="1"/>
              <p:nvPr/>
            </p:nvSpPr>
            <p:spPr>
              <a:xfrm>
                <a:off x="3704338" y="2684026"/>
                <a:ext cx="478831" cy="5180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Adobe 黑体 Std R" pitchFamily="34" charset="-122"/>
                  </a:rPr>
                  <a:t>-2</a:t>
                </a:r>
                <a:endPara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Adobe 黑体 Std R" pitchFamily="34" charset="-122"/>
                </a:endParaRPr>
              </a:p>
            </p:txBody>
          </p:sp>
          <p:sp>
            <p:nvSpPr>
              <p:cNvPr id="29726" name="TextBox 44"/>
              <p:cNvSpPr txBox="1"/>
              <p:nvPr/>
            </p:nvSpPr>
            <p:spPr>
              <a:xfrm>
                <a:off x="4555908" y="2682451"/>
                <a:ext cx="360711" cy="5180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Adobe 黑体 Std R" pitchFamily="34" charset="-122"/>
                  </a:rPr>
                  <a:t>7</a:t>
                </a:r>
                <a:endPara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Adobe 黑体 Std R" pitchFamily="34" charset="-122"/>
                </a:endParaRPr>
              </a:p>
            </p:txBody>
          </p:sp>
          <p:cxnSp>
            <p:nvCxnSpPr>
              <p:cNvPr id="29727" name="直接连接符 45"/>
              <p:cNvCxnSpPr/>
              <p:nvPr/>
            </p:nvCxnSpPr>
            <p:spPr>
              <a:xfrm flipV="1">
                <a:off x="3995936" y="2132856"/>
                <a:ext cx="0" cy="432048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728" name="直接连接符 46"/>
              <p:cNvCxnSpPr/>
              <p:nvPr/>
            </p:nvCxnSpPr>
            <p:spPr>
              <a:xfrm>
                <a:off x="4211960" y="2132856"/>
                <a:ext cx="432048" cy="432048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/>
      <p:bldP spid="30" grpId="0" bldLvl="0"/>
      <p:bldP spid="33" grpId="0" bldLvl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Rectangle 3"/>
          <p:cNvSpPr txBox="1"/>
          <p:nvPr/>
        </p:nvSpPr>
        <p:spPr>
          <a:xfrm>
            <a:off x="100013" y="388938"/>
            <a:ext cx="8945562" cy="33115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defTabSz="914400" eaLnBrk="0" hangingPunct="0">
              <a:lnSpc>
                <a:spcPct val="130000"/>
              </a:lnSpc>
            </a:pPr>
            <a:r>
              <a:rPr lang="zh-CN" altLang="zh-CN" sz="2800" dirty="0">
                <a:latin typeface="Arial" panose="020B0604020202020204" pitchFamily="34" charset="0"/>
                <a:ea typeface="Adobe 黑体 Std R" pitchFamily="34" charset="-122"/>
              </a:rPr>
              <a:t>  </a:t>
            </a:r>
            <a:r>
              <a:rPr lang="en-US" altLang="zh-CN" sz="2800" dirty="0">
                <a:latin typeface="Arial" panose="020B0604020202020204" pitchFamily="34" charset="0"/>
                <a:ea typeface="Adobe 黑体 Std R" pitchFamily="34" charset="-122"/>
              </a:rPr>
              <a:t>5.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现有</a:t>
            </a:r>
            <a:r>
              <a:rPr lang="zh-CN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A、B、C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三盘包子，已知</a:t>
            </a:r>
            <a:r>
              <a:rPr lang="zh-CN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盘中有两个酸菜包和一个糖包，</a:t>
            </a:r>
            <a:r>
              <a:rPr lang="zh-CN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盘中有一个酸菜包和一个糖包和一个韭菜包，</a:t>
            </a:r>
            <a:r>
              <a:rPr lang="zh-CN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盘中有一个酸菜包和一个糖包以及一个馒头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老师就爱吃酸菜包，如果老师从每个盘中各选一个包子（馒头除外），那请你帮老师算算选的包子全部是酸菜包的概率是多少？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0722" name="组合 71"/>
          <p:cNvGrpSpPr/>
          <p:nvPr/>
        </p:nvGrpSpPr>
        <p:grpSpPr>
          <a:xfrm>
            <a:off x="4930775" y="4003675"/>
            <a:ext cx="3960813" cy="2376488"/>
            <a:chOff x="4535488" y="3905250"/>
            <a:chExt cx="4608512" cy="2952750"/>
          </a:xfrm>
        </p:grpSpPr>
        <p:pic>
          <p:nvPicPr>
            <p:cNvPr id="30723" name="Picture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535488" y="3905250"/>
              <a:ext cx="4608512" cy="295275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0724" name="组合 70"/>
            <p:cNvGrpSpPr/>
            <p:nvPr/>
          </p:nvGrpSpPr>
          <p:grpSpPr>
            <a:xfrm>
              <a:off x="5148941" y="5154044"/>
              <a:ext cx="3290584" cy="1485020"/>
              <a:chOff x="5148941" y="5154044"/>
              <a:chExt cx="3290584" cy="1485020"/>
            </a:xfrm>
          </p:grpSpPr>
          <p:sp>
            <p:nvSpPr>
              <p:cNvPr id="30725" name="Text Box 5"/>
              <p:cNvSpPr txBox="1"/>
              <p:nvPr/>
            </p:nvSpPr>
            <p:spPr>
              <a:xfrm>
                <a:off x="7720389" y="5962561"/>
                <a:ext cx="719136" cy="6765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zh-CN" sz="28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Adobe 黑体 Std R" pitchFamily="34" charset="-122"/>
                  </a:rPr>
                  <a:t>A</a:t>
                </a:r>
                <a:endParaRPr lang="zh-CN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Adobe 黑体 Std R" pitchFamily="34" charset="-122"/>
                </a:endParaRPr>
              </a:p>
            </p:txBody>
          </p:sp>
          <p:sp>
            <p:nvSpPr>
              <p:cNvPr id="30726" name="Text Box 6"/>
              <p:cNvSpPr txBox="1"/>
              <p:nvPr/>
            </p:nvSpPr>
            <p:spPr>
              <a:xfrm>
                <a:off x="6354321" y="5446677"/>
                <a:ext cx="647701" cy="6917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zh-CN" sz="28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Adobe 黑体 Std R" pitchFamily="34" charset="-122"/>
                  </a:rPr>
                  <a:t>B</a:t>
                </a:r>
                <a:endParaRPr lang="zh-CN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Adobe 黑体 Std R" pitchFamily="34" charset="-122"/>
                </a:endParaRPr>
              </a:p>
            </p:txBody>
          </p:sp>
          <p:sp>
            <p:nvSpPr>
              <p:cNvPr id="30727" name="Text Box 7"/>
              <p:cNvSpPr txBox="1"/>
              <p:nvPr/>
            </p:nvSpPr>
            <p:spPr>
              <a:xfrm>
                <a:off x="5148941" y="5154044"/>
                <a:ext cx="647701" cy="6917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zh-CN" sz="28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Adobe 黑体 Std R" pitchFamily="34" charset="-122"/>
                  </a:rPr>
                  <a:t>C</a:t>
                </a:r>
                <a:endParaRPr lang="zh-CN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Adobe 黑体 Std R" pitchFamily="34" charset="-122"/>
                </a:endParaRPr>
              </a:p>
            </p:txBody>
          </p:sp>
        </p:grpSp>
      </p:grpSp>
      <p:pic>
        <p:nvPicPr>
          <p:cNvPr id="30728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4241800"/>
            <a:ext cx="2947988" cy="2209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Text Box 12"/>
          <p:cNvSpPr txBox="1"/>
          <p:nvPr/>
        </p:nvSpPr>
        <p:spPr>
          <a:xfrm>
            <a:off x="539750" y="622300"/>
            <a:ext cx="5345113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解：根据题意，画出树状图如下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180975" y="4497388"/>
            <a:ext cx="8856663" cy="20113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Arial" panose="020B0604020202020204" pitchFamily="34" charset="0"/>
              </a:rPr>
              <a:t>由树状图得，所有可能出现的结果有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18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Arial" panose="020B0604020202020204" pitchFamily="34" charset="0"/>
              </a:rPr>
              <a:t>个，它们出现的可能性相等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Arial" panose="020B0604020202020204" pitchFamily="34" charset="0"/>
              </a:rPr>
              <a:t>.</a:t>
            </a:r>
            <a:r>
              <a:rPr kumimoji="0" lang="zh-CN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选的包子全部是酸菜包有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个，所以</a:t>
            </a:r>
            <a:r>
              <a:rPr kumimoji="0" lang="zh-CN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选的包子全部是酸菜包的概率是</a:t>
            </a: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：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graphicFrame>
        <p:nvGraphicFramePr>
          <p:cNvPr id="6146" name="Object 2"/>
          <p:cNvGraphicFramePr/>
          <p:nvPr/>
        </p:nvGraphicFramePr>
        <p:xfrm>
          <a:off x="4341813" y="5835650"/>
          <a:ext cx="2997200" cy="741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" r:id="rId1" imgW="1726565" imgH="393700" progId="Equation.DSMT4">
                  <p:embed/>
                </p:oleObj>
              </mc:Choice>
              <mc:Fallback>
                <p:oleObj name="" r:id="rId1" imgW="1726565" imgH="393700" progId="Equation.DSMT4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341813" y="5835650"/>
                        <a:ext cx="2997200" cy="7413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45"/>
          <p:cNvGrpSpPr/>
          <p:nvPr/>
        </p:nvGrpSpPr>
        <p:grpSpPr>
          <a:xfrm>
            <a:off x="539750" y="1196975"/>
            <a:ext cx="8353425" cy="3289300"/>
            <a:chOff x="539750" y="1196975"/>
            <a:chExt cx="8353425" cy="3289300"/>
          </a:xfrm>
        </p:grpSpPr>
        <p:sp>
          <p:nvSpPr>
            <p:cNvPr id="32773" name="矩形 10"/>
            <p:cNvSpPr/>
            <p:nvPr/>
          </p:nvSpPr>
          <p:spPr>
            <a:xfrm>
              <a:off x="539750" y="1196975"/>
              <a:ext cx="582613" cy="3698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zh-CN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  <a:r>
                <a:rPr lang="zh-CN" altLang="zh-CN" dirty="0">
                  <a:latin typeface="黑体" panose="02010609060101010101" pitchFamily="49" charset="-122"/>
                  <a:ea typeface="黑体" panose="02010609060101010101" pitchFamily="49" charset="-122"/>
                </a:rPr>
                <a:t>盘</a:t>
              </a:r>
              <a:endParaRPr lang="zh-CN" altLang="en-US" dirty="0">
                <a:latin typeface="Arial" panose="020B0604020202020204" pitchFamily="34" charset="0"/>
                <a:ea typeface="Adobe 黑体 Std R" pitchFamily="34" charset="-122"/>
              </a:endParaRPr>
            </a:p>
          </p:txBody>
        </p:sp>
        <p:sp>
          <p:nvSpPr>
            <p:cNvPr id="32774" name="矩形 15"/>
            <p:cNvSpPr/>
            <p:nvPr/>
          </p:nvSpPr>
          <p:spPr>
            <a:xfrm>
              <a:off x="539750" y="2060575"/>
              <a:ext cx="582613" cy="3698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  <a:r>
                <a:rPr lang="zh-CN" altLang="zh-CN" dirty="0">
                  <a:latin typeface="黑体" panose="02010609060101010101" pitchFamily="49" charset="-122"/>
                  <a:ea typeface="黑体" panose="02010609060101010101" pitchFamily="49" charset="-122"/>
                </a:rPr>
                <a:t>盘</a:t>
              </a:r>
              <a:endParaRPr lang="zh-CN" altLang="en-US" dirty="0">
                <a:latin typeface="Arial" panose="020B0604020202020204" pitchFamily="34" charset="0"/>
                <a:ea typeface="Adobe 黑体 Std R" pitchFamily="34" charset="-122"/>
              </a:endParaRPr>
            </a:p>
          </p:txBody>
        </p:sp>
        <p:sp>
          <p:nvSpPr>
            <p:cNvPr id="32775" name="矩形 20"/>
            <p:cNvSpPr/>
            <p:nvPr/>
          </p:nvSpPr>
          <p:spPr>
            <a:xfrm>
              <a:off x="539750" y="3046413"/>
              <a:ext cx="582613" cy="3698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  <a:r>
                <a:rPr lang="zh-CN" altLang="zh-CN" dirty="0">
                  <a:latin typeface="黑体" panose="02010609060101010101" pitchFamily="49" charset="-122"/>
                  <a:ea typeface="黑体" panose="02010609060101010101" pitchFamily="49" charset="-122"/>
                </a:rPr>
                <a:t>盘</a:t>
              </a:r>
              <a:endParaRPr lang="zh-CN" altLang="en-US" dirty="0">
                <a:latin typeface="Arial" panose="020B0604020202020204" pitchFamily="34" charset="0"/>
                <a:ea typeface="Adobe 黑体 Std R" pitchFamily="34" charset="-122"/>
              </a:endParaRPr>
            </a:p>
          </p:txBody>
        </p:sp>
        <p:grpSp>
          <p:nvGrpSpPr>
            <p:cNvPr id="32776" name="组合 53"/>
            <p:cNvGrpSpPr/>
            <p:nvPr/>
          </p:nvGrpSpPr>
          <p:grpSpPr>
            <a:xfrm>
              <a:off x="1216025" y="1222375"/>
              <a:ext cx="2428875" cy="2216150"/>
              <a:chOff x="1216700" y="1221804"/>
              <a:chExt cx="2428574" cy="2216488"/>
            </a:xfrm>
          </p:grpSpPr>
          <p:sp>
            <p:nvSpPr>
              <p:cNvPr id="32777" name="矩形 12"/>
              <p:cNvSpPr/>
              <p:nvPr/>
            </p:nvSpPr>
            <p:spPr>
              <a:xfrm>
                <a:off x="2145273" y="1221804"/>
                <a:ext cx="415873" cy="36994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778" name="矩形 16"/>
              <p:cNvSpPr/>
              <p:nvPr/>
            </p:nvSpPr>
            <p:spPr>
              <a:xfrm>
                <a:off x="1462733" y="2088711"/>
                <a:ext cx="415873" cy="36994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779" name="矩形 17"/>
              <p:cNvSpPr/>
              <p:nvPr/>
            </p:nvSpPr>
            <p:spPr>
              <a:xfrm>
                <a:off x="2192892" y="2072834"/>
                <a:ext cx="415873" cy="36994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780" name="矩形 19"/>
              <p:cNvSpPr/>
              <p:nvPr/>
            </p:nvSpPr>
            <p:spPr>
              <a:xfrm>
                <a:off x="3000829" y="2085536"/>
                <a:ext cx="414287" cy="36994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韭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781" name="矩形 21"/>
              <p:cNvSpPr/>
              <p:nvPr/>
            </p:nvSpPr>
            <p:spPr>
              <a:xfrm>
                <a:off x="1216700" y="3044532"/>
                <a:ext cx="415873" cy="36835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782" name="矩形 22"/>
              <p:cNvSpPr/>
              <p:nvPr/>
            </p:nvSpPr>
            <p:spPr>
              <a:xfrm>
                <a:off x="1642097" y="3044532"/>
                <a:ext cx="414287" cy="36835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783" name="矩形 23"/>
              <p:cNvSpPr/>
              <p:nvPr/>
            </p:nvSpPr>
            <p:spPr>
              <a:xfrm>
                <a:off x="1930986" y="3065173"/>
                <a:ext cx="415873" cy="3699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784" name="矩形 24"/>
              <p:cNvSpPr/>
              <p:nvPr/>
            </p:nvSpPr>
            <p:spPr>
              <a:xfrm>
                <a:off x="2356384" y="3065173"/>
                <a:ext cx="415873" cy="3699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785" name="矩形 25"/>
              <p:cNvSpPr/>
              <p:nvPr/>
            </p:nvSpPr>
            <p:spPr>
              <a:xfrm>
                <a:off x="2805591" y="3068349"/>
                <a:ext cx="414286" cy="3699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786" name="矩形 26"/>
              <p:cNvSpPr/>
              <p:nvPr/>
            </p:nvSpPr>
            <p:spPr>
              <a:xfrm>
                <a:off x="3229401" y="3068349"/>
                <a:ext cx="415873" cy="3699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grpSp>
            <p:nvGrpSpPr>
              <p:cNvPr id="32787" name="组合 45"/>
              <p:cNvGrpSpPr/>
              <p:nvPr/>
            </p:nvGrpSpPr>
            <p:grpSpPr>
              <a:xfrm>
                <a:off x="1788740" y="1666292"/>
                <a:ext cx="1311818" cy="432134"/>
                <a:chOff x="1788740" y="1666292"/>
                <a:chExt cx="1311818" cy="432134"/>
              </a:xfrm>
            </p:grpSpPr>
            <p:cxnSp>
              <p:nvCxnSpPr>
                <p:cNvPr id="32788" name="直接连接符 28"/>
                <p:cNvCxnSpPr/>
                <p:nvPr/>
              </p:nvCxnSpPr>
              <p:spPr>
                <a:xfrm flipH="1">
                  <a:off x="1788740" y="1666378"/>
                  <a:ext cx="504056" cy="432048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789" name="直接连接符 30"/>
                <p:cNvCxnSpPr/>
                <p:nvPr/>
              </p:nvCxnSpPr>
              <p:spPr>
                <a:xfrm flipH="1">
                  <a:off x="2367380" y="1666292"/>
                  <a:ext cx="11054" cy="322548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790" name="直接连接符 33"/>
                <p:cNvCxnSpPr/>
                <p:nvPr/>
              </p:nvCxnSpPr>
              <p:spPr>
                <a:xfrm>
                  <a:off x="2524494" y="1688282"/>
                  <a:ext cx="576064" cy="360040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32791" name="组合 46"/>
              <p:cNvGrpSpPr/>
              <p:nvPr/>
            </p:nvGrpSpPr>
            <p:grpSpPr>
              <a:xfrm>
                <a:off x="1424449" y="2448028"/>
                <a:ext cx="1973519" cy="610494"/>
                <a:chOff x="1424449" y="2448028"/>
                <a:chExt cx="1973519" cy="610494"/>
              </a:xfrm>
            </p:grpSpPr>
            <p:cxnSp>
              <p:nvCxnSpPr>
                <p:cNvPr id="32792" name="直接连接符 38"/>
                <p:cNvCxnSpPr>
                  <a:stCxn id="32778" idx="2"/>
                  <a:endCxn id="32781" idx="0"/>
                </p:cNvCxnSpPr>
                <p:nvPr/>
              </p:nvCxnSpPr>
              <p:spPr>
                <a:xfrm flipH="1">
                  <a:off x="1424449" y="2458466"/>
                  <a:ext cx="246430" cy="585442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793" name="直接连接符 40"/>
                <p:cNvCxnSpPr>
                  <a:stCxn id="32778" idx="2"/>
                  <a:endCxn id="32782" idx="0"/>
                </p:cNvCxnSpPr>
                <p:nvPr/>
              </p:nvCxnSpPr>
              <p:spPr>
                <a:xfrm>
                  <a:off x="1670879" y="2458466"/>
                  <a:ext cx="178446" cy="585442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794" name="直接连接符 41"/>
                <p:cNvCxnSpPr>
                  <a:stCxn id="32778" idx="2"/>
                  <a:endCxn id="32782" idx="0"/>
                </p:cNvCxnSpPr>
                <p:nvPr/>
              </p:nvCxnSpPr>
              <p:spPr>
                <a:xfrm flipH="1">
                  <a:off x="2146574" y="2448028"/>
                  <a:ext cx="246430" cy="585442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795" name="直接连接符 42"/>
                <p:cNvCxnSpPr>
                  <a:stCxn id="32778" idx="2"/>
                  <a:endCxn id="32782" idx="0"/>
                </p:cNvCxnSpPr>
                <p:nvPr/>
              </p:nvCxnSpPr>
              <p:spPr>
                <a:xfrm>
                  <a:off x="2393004" y="2448028"/>
                  <a:ext cx="178446" cy="585442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796" name="直接连接符 43"/>
                <p:cNvCxnSpPr>
                  <a:stCxn id="32778" idx="2"/>
                  <a:endCxn id="32782" idx="0"/>
                </p:cNvCxnSpPr>
                <p:nvPr/>
              </p:nvCxnSpPr>
              <p:spPr>
                <a:xfrm flipH="1">
                  <a:off x="2973092" y="2473080"/>
                  <a:ext cx="246430" cy="585442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797" name="直接连接符 44"/>
                <p:cNvCxnSpPr>
                  <a:stCxn id="32778" idx="2"/>
                  <a:endCxn id="32782" idx="0"/>
                </p:cNvCxnSpPr>
                <p:nvPr/>
              </p:nvCxnSpPr>
              <p:spPr>
                <a:xfrm>
                  <a:off x="3219522" y="2473080"/>
                  <a:ext cx="178446" cy="585442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32798" name="组合 54"/>
            <p:cNvGrpSpPr/>
            <p:nvPr/>
          </p:nvGrpSpPr>
          <p:grpSpPr>
            <a:xfrm>
              <a:off x="3849688" y="1223963"/>
              <a:ext cx="2428875" cy="2216150"/>
              <a:chOff x="1216700" y="1221804"/>
              <a:chExt cx="2428574" cy="2216488"/>
            </a:xfrm>
          </p:grpSpPr>
          <p:sp>
            <p:nvSpPr>
              <p:cNvPr id="32799" name="矩形 55"/>
              <p:cNvSpPr/>
              <p:nvPr/>
            </p:nvSpPr>
            <p:spPr>
              <a:xfrm>
                <a:off x="2145272" y="1221804"/>
                <a:ext cx="415873" cy="3699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800" name="矩形 56"/>
              <p:cNvSpPr/>
              <p:nvPr/>
            </p:nvSpPr>
            <p:spPr>
              <a:xfrm>
                <a:off x="1462732" y="2088711"/>
                <a:ext cx="415873" cy="3699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801" name="矩形 57"/>
              <p:cNvSpPr/>
              <p:nvPr/>
            </p:nvSpPr>
            <p:spPr>
              <a:xfrm>
                <a:off x="2192891" y="2072834"/>
                <a:ext cx="415873" cy="3699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802" name="矩形 58"/>
              <p:cNvSpPr/>
              <p:nvPr/>
            </p:nvSpPr>
            <p:spPr>
              <a:xfrm>
                <a:off x="3000829" y="2085536"/>
                <a:ext cx="414286" cy="3699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韭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803" name="矩形 59"/>
              <p:cNvSpPr/>
              <p:nvPr/>
            </p:nvSpPr>
            <p:spPr>
              <a:xfrm>
                <a:off x="1216700" y="3044532"/>
                <a:ext cx="415873" cy="36835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804" name="矩形 60"/>
              <p:cNvSpPr/>
              <p:nvPr/>
            </p:nvSpPr>
            <p:spPr>
              <a:xfrm>
                <a:off x="1642097" y="3044532"/>
                <a:ext cx="414286" cy="36835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805" name="矩形 61"/>
              <p:cNvSpPr/>
              <p:nvPr/>
            </p:nvSpPr>
            <p:spPr>
              <a:xfrm>
                <a:off x="1930986" y="3065172"/>
                <a:ext cx="415873" cy="36994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806" name="矩形 62"/>
              <p:cNvSpPr/>
              <p:nvPr/>
            </p:nvSpPr>
            <p:spPr>
              <a:xfrm>
                <a:off x="2356384" y="3065172"/>
                <a:ext cx="415873" cy="36994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807" name="矩形 63"/>
              <p:cNvSpPr/>
              <p:nvPr/>
            </p:nvSpPr>
            <p:spPr>
              <a:xfrm>
                <a:off x="2805590" y="3068348"/>
                <a:ext cx="414287" cy="36994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808" name="矩形 64"/>
              <p:cNvSpPr/>
              <p:nvPr/>
            </p:nvSpPr>
            <p:spPr>
              <a:xfrm>
                <a:off x="3229401" y="3068348"/>
                <a:ext cx="415873" cy="36994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grpSp>
            <p:nvGrpSpPr>
              <p:cNvPr id="32809" name="组合 45"/>
              <p:cNvGrpSpPr/>
              <p:nvPr/>
            </p:nvGrpSpPr>
            <p:grpSpPr>
              <a:xfrm>
                <a:off x="1788740" y="1666292"/>
                <a:ext cx="1311818" cy="432134"/>
                <a:chOff x="1788740" y="1666292"/>
                <a:chExt cx="1311818" cy="432134"/>
              </a:xfrm>
            </p:grpSpPr>
            <p:cxnSp>
              <p:nvCxnSpPr>
                <p:cNvPr id="32810" name="直接连接符 74"/>
                <p:cNvCxnSpPr>
                  <a:stCxn id="32778" idx="2"/>
                  <a:endCxn id="32782" idx="0"/>
                </p:cNvCxnSpPr>
                <p:nvPr/>
              </p:nvCxnSpPr>
              <p:spPr>
                <a:xfrm flipH="1">
                  <a:off x="1788740" y="1666378"/>
                  <a:ext cx="504056" cy="432048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811" name="直接连接符 75"/>
                <p:cNvCxnSpPr>
                  <a:stCxn id="32778" idx="2"/>
                  <a:endCxn id="32782" idx="0"/>
                </p:cNvCxnSpPr>
                <p:nvPr/>
              </p:nvCxnSpPr>
              <p:spPr>
                <a:xfrm flipH="1">
                  <a:off x="2364804" y="1666292"/>
                  <a:ext cx="13629" cy="397704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812" name="直接连接符 76"/>
                <p:cNvCxnSpPr>
                  <a:stCxn id="32778" idx="2"/>
                  <a:endCxn id="32782" idx="0"/>
                </p:cNvCxnSpPr>
                <p:nvPr/>
              </p:nvCxnSpPr>
              <p:spPr>
                <a:xfrm>
                  <a:off x="2524494" y="1688282"/>
                  <a:ext cx="576064" cy="360040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32813" name="组合 46"/>
              <p:cNvGrpSpPr/>
              <p:nvPr/>
            </p:nvGrpSpPr>
            <p:grpSpPr>
              <a:xfrm>
                <a:off x="1424449" y="2448028"/>
                <a:ext cx="1973519" cy="610494"/>
                <a:chOff x="1424449" y="2448028"/>
                <a:chExt cx="1973519" cy="610494"/>
              </a:xfrm>
            </p:grpSpPr>
            <p:cxnSp>
              <p:nvCxnSpPr>
                <p:cNvPr id="32814" name="直接连接符 68"/>
                <p:cNvCxnSpPr>
                  <a:stCxn id="32800" idx="2"/>
                  <a:endCxn id="32803" idx="0"/>
                </p:cNvCxnSpPr>
                <p:nvPr/>
              </p:nvCxnSpPr>
              <p:spPr>
                <a:xfrm flipH="1">
                  <a:off x="1424449" y="2458466"/>
                  <a:ext cx="246430" cy="585442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815" name="直接连接符 69"/>
                <p:cNvCxnSpPr>
                  <a:stCxn id="32800" idx="2"/>
                  <a:endCxn id="32804" idx="0"/>
                </p:cNvCxnSpPr>
                <p:nvPr/>
              </p:nvCxnSpPr>
              <p:spPr>
                <a:xfrm>
                  <a:off x="1670879" y="2458466"/>
                  <a:ext cx="178446" cy="585442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816" name="直接连接符 70"/>
                <p:cNvCxnSpPr>
                  <a:stCxn id="32800" idx="2"/>
                  <a:endCxn id="32804" idx="0"/>
                </p:cNvCxnSpPr>
                <p:nvPr/>
              </p:nvCxnSpPr>
              <p:spPr>
                <a:xfrm flipH="1">
                  <a:off x="2146574" y="2448028"/>
                  <a:ext cx="246430" cy="585442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817" name="直接连接符 71"/>
                <p:cNvCxnSpPr>
                  <a:stCxn id="32800" idx="2"/>
                  <a:endCxn id="32804" idx="0"/>
                </p:cNvCxnSpPr>
                <p:nvPr/>
              </p:nvCxnSpPr>
              <p:spPr>
                <a:xfrm>
                  <a:off x="2393004" y="2448028"/>
                  <a:ext cx="178446" cy="585442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818" name="直接连接符 72"/>
                <p:cNvCxnSpPr>
                  <a:stCxn id="32800" idx="2"/>
                  <a:endCxn id="32804" idx="0"/>
                </p:cNvCxnSpPr>
                <p:nvPr/>
              </p:nvCxnSpPr>
              <p:spPr>
                <a:xfrm flipH="1">
                  <a:off x="2973092" y="2473080"/>
                  <a:ext cx="246430" cy="585442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819" name="直接连接符 73"/>
                <p:cNvCxnSpPr>
                  <a:stCxn id="32800" idx="2"/>
                  <a:endCxn id="32804" idx="0"/>
                </p:cNvCxnSpPr>
                <p:nvPr/>
              </p:nvCxnSpPr>
              <p:spPr>
                <a:xfrm>
                  <a:off x="3219522" y="2473080"/>
                  <a:ext cx="178446" cy="585442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32820" name="组合 77"/>
            <p:cNvGrpSpPr/>
            <p:nvPr/>
          </p:nvGrpSpPr>
          <p:grpSpPr>
            <a:xfrm>
              <a:off x="6464300" y="1235075"/>
              <a:ext cx="2428875" cy="2216150"/>
              <a:chOff x="1216700" y="1221804"/>
              <a:chExt cx="2428574" cy="2216488"/>
            </a:xfrm>
          </p:grpSpPr>
          <p:sp>
            <p:nvSpPr>
              <p:cNvPr id="32821" name="矩形 78"/>
              <p:cNvSpPr/>
              <p:nvPr/>
            </p:nvSpPr>
            <p:spPr>
              <a:xfrm>
                <a:off x="2145273" y="1221804"/>
                <a:ext cx="415873" cy="36994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822" name="矩形 79"/>
              <p:cNvSpPr/>
              <p:nvPr/>
            </p:nvSpPr>
            <p:spPr>
              <a:xfrm>
                <a:off x="1462733" y="2088711"/>
                <a:ext cx="415873" cy="36994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823" name="矩形 80"/>
              <p:cNvSpPr/>
              <p:nvPr/>
            </p:nvSpPr>
            <p:spPr>
              <a:xfrm>
                <a:off x="2192892" y="2072834"/>
                <a:ext cx="415873" cy="36994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824" name="矩形 81"/>
              <p:cNvSpPr/>
              <p:nvPr/>
            </p:nvSpPr>
            <p:spPr>
              <a:xfrm>
                <a:off x="3000829" y="2085536"/>
                <a:ext cx="414287" cy="36994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韭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825" name="矩形 82"/>
              <p:cNvSpPr/>
              <p:nvPr/>
            </p:nvSpPr>
            <p:spPr>
              <a:xfrm>
                <a:off x="1216700" y="3044532"/>
                <a:ext cx="415873" cy="36835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826" name="矩形 83"/>
              <p:cNvSpPr/>
              <p:nvPr/>
            </p:nvSpPr>
            <p:spPr>
              <a:xfrm>
                <a:off x="1642097" y="3044532"/>
                <a:ext cx="414287" cy="36835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827" name="矩形 84"/>
              <p:cNvSpPr/>
              <p:nvPr/>
            </p:nvSpPr>
            <p:spPr>
              <a:xfrm>
                <a:off x="1930986" y="3065173"/>
                <a:ext cx="415873" cy="3699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828" name="矩形 85"/>
              <p:cNvSpPr/>
              <p:nvPr/>
            </p:nvSpPr>
            <p:spPr>
              <a:xfrm>
                <a:off x="2356384" y="3065173"/>
                <a:ext cx="415873" cy="3699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829" name="矩形 86"/>
              <p:cNvSpPr/>
              <p:nvPr/>
            </p:nvSpPr>
            <p:spPr>
              <a:xfrm>
                <a:off x="2805591" y="3068349"/>
                <a:ext cx="414286" cy="3699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830" name="矩形 87"/>
              <p:cNvSpPr/>
              <p:nvPr/>
            </p:nvSpPr>
            <p:spPr>
              <a:xfrm>
                <a:off x="3229401" y="3068349"/>
                <a:ext cx="415873" cy="3699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grpSp>
            <p:nvGrpSpPr>
              <p:cNvPr id="32831" name="组合 45"/>
              <p:cNvGrpSpPr/>
              <p:nvPr/>
            </p:nvGrpSpPr>
            <p:grpSpPr>
              <a:xfrm>
                <a:off x="1788740" y="1666292"/>
                <a:ext cx="1311818" cy="432134"/>
                <a:chOff x="1788740" y="1666292"/>
                <a:chExt cx="1311818" cy="432134"/>
              </a:xfrm>
            </p:grpSpPr>
            <p:cxnSp>
              <p:nvCxnSpPr>
                <p:cNvPr id="32832" name="直接连接符 96"/>
                <p:cNvCxnSpPr>
                  <a:stCxn id="32800" idx="2"/>
                  <a:endCxn id="32804" idx="0"/>
                </p:cNvCxnSpPr>
                <p:nvPr/>
              </p:nvCxnSpPr>
              <p:spPr>
                <a:xfrm flipH="1">
                  <a:off x="1788740" y="1666378"/>
                  <a:ext cx="504056" cy="432048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833" name="直接连接符 97"/>
                <p:cNvCxnSpPr>
                  <a:stCxn id="32800" idx="2"/>
                  <a:endCxn id="32804" idx="0"/>
                </p:cNvCxnSpPr>
                <p:nvPr/>
              </p:nvCxnSpPr>
              <p:spPr>
                <a:xfrm flipH="1">
                  <a:off x="2364804" y="1666292"/>
                  <a:ext cx="13629" cy="397704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834" name="直接连接符 98"/>
                <p:cNvCxnSpPr>
                  <a:stCxn id="32800" idx="2"/>
                  <a:endCxn id="32804" idx="0"/>
                </p:cNvCxnSpPr>
                <p:nvPr/>
              </p:nvCxnSpPr>
              <p:spPr>
                <a:xfrm>
                  <a:off x="2524494" y="1688282"/>
                  <a:ext cx="576064" cy="360040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32835" name="组合 46"/>
              <p:cNvGrpSpPr/>
              <p:nvPr/>
            </p:nvGrpSpPr>
            <p:grpSpPr>
              <a:xfrm>
                <a:off x="1424449" y="2448028"/>
                <a:ext cx="1973519" cy="610494"/>
                <a:chOff x="1424449" y="2448028"/>
                <a:chExt cx="1973519" cy="610494"/>
              </a:xfrm>
            </p:grpSpPr>
            <p:cxnSp>
              <p:nvCxnSpPr>
                <p:cNvPr id="32836" name="直接连接符 90"/>
                <p:cNvCxnSpPr>
                  <a:stCxn id="32822" idx="2"/>
                  <a:endCxn id="32825" idx="0"/>
                </p:cNvCxnSpPr>
                <p:nvPr/>
              </p:nvCxnSpPr>
              <p:spPr>
                <a:xfrm flipH="1">
                  <a:off x="1424449" y="2458466"/>
                  <a:ext cx="246430" cy="585442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837" name="直接连接符 91"/>
                <p:cNvCxnSpPr>
                  <a:stCxn id="32822" idx="2"/>
                  <a:endCxn id="32826" idx="0"/>
                </p:cNvCxnSpPr>
                <p:nvPr/>
              </p:nvCxnSpPr>
              <p:spPr>
                <a:xfrm>
                  <a:off x="1670879" y="2458466"/>
                  <a:ext cx="178446" cy="585442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838" name="直接连接符 92"/>
                <p:cNvCxnSpPr>
                  <a:stCxn id="32822" idx="2"/>
                  <a:endCxn id="32826" idx="0"/>
                </p:cNvCxnSpPr>
                <p:nvPr/>
              </p:nvCxnSpPr>
              <p:spPr>
                <a:xfrm flipH="1">
                  <a:off x="2146574" y="2448028"/>
                  <a:ext cx="246430" cy="585442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839" name="直接连接符 93"/>
                <p:cNvCxnSpPr>
                  <a:stCxn id="32822" idx="2"/>
                  <a:endCxn id="32826" idx="0"/>
                </p:cNvCxnSpPr>
                <p:nvPr/>
              </p:nvCxnSpPr>
              <p:spPr>
                <a:xfrm>
                  <a:off x="2393004" y="2448028"/>
                  <a:ext cx="178446" cy="585442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840" name="直接连接符 94"/>
                <p:cNvCxnSpPr>
                  <a:stCxn id="32822" idx="2"/>
                  <a:endCxn id="32826" idx="0"/>
                </p:cNvCxnSpPr>
                <p:nvPr/>
              </p:nvCxnSpPr>
              <p:spPr>
                <a:xfrm flipH="1">
                  <a:off x="2973092" y="2473080"/>
                  <a:ext cx="246430" cy="585442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841" name="直接连接符 95"/>
                <p:cNvCxnSpPr>
                  <a:stCxn id="32822" idx="2"/>
                  <a:endCxn id="32826" idx="0"/>
                </p:cNvCxnSpPr>
                <p:nvPr/>
              </p:nvCxnSpPr>
              <p:spPr>
                <a:xfrm>
                  <a:off x="3219522" y="2473080"/>
                  <a:ext cx="178446" cy="585442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32842" name="组合 115"/>
            <p:cNvGrpSpPr/>
            <p:nvPr/>
          </p:nvGrpSpPr>
          <p:grpSpPr>
            <a:xfrm>
              <a:off x="1203325" y="3419475"/>
              <a:ext cx="428625" cy="1027113"/>
              <a:chOff x="1203232" y="3419708"/>
              <a:chExt cx="428024" cy="1026696"/>
            </a:xfrm>
          </p:grpSpPr>
          <p:sp>
            <p:nvSpPr>
              <p:cNvPr id="32843" name="矩形 112"/>
              <p:cNvSpPr/>
              <p:nvPr/>
            </p:nvSpPr>
            <p:spPr>
              <a:xfrm>
                <a:off x="1203232" y="3419708"/>
                <a:ext cx="415342" cy="36973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844" name="矩形 113"/>
              <p:cNvSpPr/>
              <p:nvPr/>
            </p:nvSpPr>
            <p:spPr>
              <a:xfrm>
                <a:off x="1215914" y="3708516"/>
                <a:ext cx="415342" cy="3681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845" name="矩形 114"/>
              <p:cNvSpPr/>
              <p:nvPr/>
            </p:nvSpPr>
            <p:spPr>
              <a:xfrm>
                <a:off x="1212744" y="4076666"/>
                <a:ext cx="415342" cy="36973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</p:grpSp>
        <p:grpSp>
          <p:nvGrpSpPr>
            <p:cNvPr id="32846" name="组合 116"/>
            <p:cNvGrpSpPr/>
            <p:nvPr/>
          </p:nvGrpSpPr>
          <p:grpSpPr>
            <a:xfrm>
              <a:off x="1624013" y="3413125"/>
              <a:ext cx="427037" cy="1027113"/>
              <a:chOff x="1203232" y="3419708"/>
              <a:chExt cx="428024" cy="1026696"/>
            </a:xfrm>
          </p:grpSpPr>
          <p:sp>
            <p:nvSpPr>
              <p:cNvPr id="32847" name="矩形 117"/>
              <p:cNvSpPr/>
              <p:nvPr/>
            </p:nvSpPr>
            <p:spPr>
              <a:xfrm>
                <a:off x="1203232" y="3419708"/>
                <a:ext cx="415295" cy="36973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848" name="矩形 118"/>
              <p:cNvSpPr/>
              <p:nvPr/>
            </p:nvSpPr>
            <p:spPr>
              <a:xfrm>
                <a:off x="1215961" y="3708516"/>
                <a:ext cx="415295" cy="3681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849" name="矩形 119"/>
              <p:cNvSpPr/>
              <p:nvPr/>
            </p:nvSpPr>
            <p:spPr>
              <a:xfrm>
                <a:off x="1212676" y="4077072"/>
                <a:ext cx="415498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2850" name="组合 120"/>
            <p:cNvGrpSpPr/>
            <p:nvPr/>
          </p:nvGrpSpPr>
          <p:grpSpPr>
            <a:xfrm>
              <a:off x="1984375" y="3416300"/>
              <a:ext cx="427038" cy="1027113"/>
              <a:chOff x="1203232" y="3419708"/>
              <a:chExt cx="428024" cy="1026696"/>
            </a:xfrm>
          </p:grpSpPr>
          <p:sp>
            <p:nvSpPr>
              <p:cNvPr id="32851" name="矩形 121"/>
              <p:cNvSpPr/>
              <p:nvPr/>
            </p:nvSpPr>
            <p:spPr>
              <a:xfrm>
                <a:off x="1203232" y="3419708"/>
                <a:ext cx="415295" cy="36973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852" name="矩形 122"/>
              <p:cNvSpPr/>
              <p:nvPr/>
            </p:nvSpPr>
            <p:spPr>
              <a:xfrm>
                <a:off x="1215961" y="3708516"/>
                <a:ext cx="415295" cy="3681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853" name="矩形 123"/>
              <p:cNvSpPr/>
              <p:nvPr/>
            </p:nvSpPr>
            <p:spPr>
              <a:xfrm>
                <a:off x="1212676" y="4077072"/>
                <a:ext cx="415498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2854" name="组合 124"/>
            <p:cNvGrpSpPr/>
            <p:nvPr/>
          </p:nvGrpSpPr>
          <p:grpSpPr>
            <a:xfrm>
              <a:off x="2390775" y="3403600"/>
              <a:ext cx="428625" cy="1025525"/>
              <a:chOff x="1203232" y="3419708"/>
              <a:chExt cx="428024" cy="1026696"/>
            </a:xfrm>
          </p:grpSpPr>
          <p:sp>
            <p:nvSpPr>
              <p:cNvPr id="32855" name="矩形 125"/>
              <p:cNvSpPr/>
              <p:nvPr/>
            </p:nvSpPr>
            <p:spPr>
              <a:xfrm>
                <a:off x="1203232" y="3419708"/>
                <a:ext cx="415342" cy="3687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856" name="矩形 126"/>
              <p:cNvSpPr/>
              <p:nvPr/>
            </p:nvSpPr>
            <p:spPr>
              <a:xfrm>
                <a:off x="1215914" y="3707374"/>
                <a:ext cx="415342" cy="3703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857" name="矩形 127"/>
              <p:cNvSpPr/>
              <p:nvPr/>
            </p:nvSpPr>
            <p:spPr>
              <a:xfrm>
                <a:off x="1212676" y="4077072"/>
                <a:ext cx="415498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2858" name="组合 128"/>
            <p:cNvGrpSpPr/>
            <p:nvPr/>
          </p:nvGrpSpPr>
          <p:grpSpPr>
            <a:xfrm>
              <a:off x="2776538" y="3403600"/>
              <a:ext cx="427037" cy="1027113"/>
              <a:chOff x="1203232" y="3419708"/>
              <a:chExt cx="428024" cy="1026696"/>
            </a:xfrm>
          </p:grpSpPr>
          <p:sp>
            <p:nvSpPr>
              <p:cNvPr id="32859" name="矩形 129"/>
              <p:cNvSpPr/>
              <p:nvPr/>
            </p:nvSpPr>
            <p:spPr>
              <a:xfrm>
                <a:off x="1203232" y="3419708"/>
                <a:ext cx="415295" cy="36973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860" name="矩形 130"/>
              <p:cNvSpPr/>
              <p:nvPr/>
            </p:nvSpPr>
            <p:spPr>
              <a:xfrm>
                <a:off x="1215961" y="3708516"/>
                <a:ext cx="415295" cy="3681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韭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861" name="矩形 131"/>
              <p:cNvSpPr/>
              <p:nvPr/>
            </p:nvSpPr>
            <p:spPr>
              <a:xfrm>
                <a:off x="1212676" y="4077072"/>
                <a:ext cx="415498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2862" name="组合 134"/>
            <p:cNvGrpSpPr/>
            <p:nvPr/>
          </p:nvGrpSpPr>
          <p:grpSpPr>
            <a:xfrm>
              <a:off x="3208338" y="3400425"/>
              <a:ext cx="427037" cy="1027113"/>
              <a:chOff x="1203232" y="3419708"/>
              <a:chExt cx="428024" cy="1026696"/>
            </a:xfrm>
          </p:grpSpPr>
          <p:sp>
            <p:nvSpPr>
              <p:cNvPr id="32863" name="矩形 135"/>
              <p:cNvSpPr/>
              <p:nvPr/>
            </p:nvSpPr>
            <p:spPr>
              <a:xfrm>
                <a:off x="1203232" y="3419708"/>
                <a:ext cx="415295" cy="36973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864" name="矩形 136"/>
              <p:cNvSpPr/>
              <p:nvPr/>
            </p:nvSpPr>
            <p:spPr>
              <a:xfrm>
                <a:off x="1215961" y="3708516"/>
                <a:ext cx="415295" cy="3681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韭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865" name="矩形 137"/>
              <p:cNvSpPr/>
              <p:nvPr/>
            </p:nvSpPr>
            <p:spPr>
              <a:xfrm>
                <a:off x="1212676" y="4077072"/>
                <a:ext cx="415498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2866" name="组合 150"/>
            <p:cNvGrpSpPr/>
            <p:nvPr/>
          </p:nvGrpSpPr>
          <p:grpSpPr>
            <a:xfrm>
              <a:off x="3867150" y="3446463"/>
              <a:ext cx="428625" cy="1027112"/>
              <a:chOff x="1203232" y="3419708"/>
              <a:chExt cx="428024" cy="1026696"/>
            </a:xfrm>
          </p:grpSpPr>
          <p:sp>
            <p:nvSpPr>
              <p:cNvPr id="32867" name="矩形 151"/>
              <p:cNvSpPr/>
              <p:nvPr/>
            </p:nvSpPr>
            <p:spPr>
              <a:xfrm>
                <a:off x="1203232" y="3419708"/>
                <a:ext cx="415342" cy="36973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868" name="矩形 152"/>
              <p:cNvSpPr/>
              <p:nvPr/>
            </p:nvSpPr>
            <p:spPr>
              <a:xfrm>
                <a:off x="1215914" y="3708516"/>
                <a:ext cx="415342" cy="3681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869" name="矩形 153"/>
              <p:cNvSpPr/>
              <p:nvPr/>
            </p:nvSpPr>
            <p:spPr>
              <a:xfrm>
                <a:off x="1212744" y="4076667"/>
                <a:ext cx="415342" cy="36973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</p:grpSp>
        <p:grpSp>
          <p:nvGrpSpPr>
            <p:cNvPr id="32870" name="组合 154"/>
            <p:cNvGrpSpPr/>
            <p:nvPr/>
          </p:nvGrpSpPr>
          <p:grpSpPr>
            <a:xfrm>
              <a:off x="4287838" y="3440113"/>
              <a:ext cx="428625" cy="1027112"/>
              <a:chOff x="1203232" y="3419708"/>
              <a:chExt cx="428024" cy="1026696"/>
            </a:xfrm>
          </p:grpSpPr>
          <p:sp>
            <p:nvSpPr>
              <p:cNvPr id="32871" name="矩形 155"/>
              <p:cNvSpPr/>
              <p:nvPr/>
            </p:nvSpPr>
            <p:spPr>
              <a:xfrm>
                <a:off x="1203232" y="3419708"/>
                <a:ext cx="415342" cy="36973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872" name="矩形 156"/>
              <p:cNvSpPr/>
              <p:nvPr/>
            </p:nvSpPr>
            <p:spPr>
              <a:xfrm>
                <a:off x="1215914" y="3708516"/>
                <a:ext cx="415342" cy="3681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873" name="矩形 157"/>
              <p:cNvSpPr/>
              <p:nvPr/>
            </p:nvSpPr>
            <p:spPr>
              <a:xfrm>
                <a:off x="1212676" y="4077072"/>
                <a:ext cx="415498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2874" name="组合 158"/>
            <p:cNvGrpSpPr/>
            <p:nvPr/>
          </p:nvGrpSpPr>
          <p:grpSpPr>
            <a:xfrm>
              <a:off x="4648200" y="3443288"/>
              <a:ext cx="428625" cy="1027112"/>
              <a:chOff x="1203232" y="3419708"/>
              <a:chExt cx="428024" cy="1026696"/>
            </a:xfrm>
          </p:grpSpPr>
          <p:sp>
            <p:nvSpPr>
              <p:cNvPr id="32875" name="矩形 159"/>
              <p:cNvSpPr/>
              <p:nvPr/>
            </p:nvSpPr>
            <p:spPr>
              <a:xfrm>
                <a:off x="1203232" y="3419708"/>
                <a:ext cx="415342" cy="36973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876" name="矩形 160"/>
              <p:cNvSpPr/>
              <p:nvPr/>
            </p:nvSpPr>
            <p:spPr>
              <a:xfrm>
                <a:off x="1215914" y="3708516"/>
                <a:ext cx="415342" cy="3681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877" name="矩形 161"/>
              <p:cNvSpPr/>
              <p:nvPr/>
            </p:nvSpPr>
            <p:spPr>
              <a:xfrm>
                <a:off x="1212676" y="4077072"/>
                <a:ext cx="415498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2878" name="组合 162"/>
            <p:cNvGrpSpPr/>
            <p:nvPr/>
          </p:nvGrpSpPr>
          <p:grpSpPr>
            <a:xfrm>
              <a:off x="5054600" y="3430588"/>
              <a:ext cx="428625" cy="1025525"/>
              <a:chOff x="1203232" y="3419708"/>
              <a:chExt cx="428024" cy="1026696"/>
            </a:xfrm>
          </p:grpSpPr>
          <p:sp>
            <p:nvSpPr>
              <p:cNvPr id="32879" name="矩形 163"/>
              <p:cNvSpPr/>
              <p:nvPr/>
            </p:nvSpPr>
            <p:spPr>
              <a:xfrm>
                <a:off x="1203232" y="3419708"/>
                <a:ext cx="415342" cy="3687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880" name="矩形 164"/>
              <p:cNvSpPr/>
              <p:nvPr/>
            </p:nvSpPr>
            <p:spPr>
              <a:xfrm>
                <a:off x="1215914" y="3707373"/>
                <a:ext cx="415342" cy="3703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881" name="矩形 165"/>
              <p:cNvSpPr/>
              <p:nvPr/>
            </p:nvSpPr>
            <p:spPr>
              <a:xfrm>
                <a:off x="1212676" y="4077072"/>
                <a:ext cx="415498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2882" name="组合 166"/>
            <p:cNvGrpSpPr/>
            <p:nvPr/>
          </p:nvGrpSpPr>
          <p:grpSpPr>
            <a:xfrm>
              <a:off x="5440363" y="3430588"/>
              <a:ext cx="427037" cy="1027112"/>
              <a:chOff x="1203232" y="3419708"/>
              <a:chExt cx="428024" cy="1026696"/>
            </a:xfrm>
          </p:grpSpPr>
          <p:sp>
            <p:nvSpPr>
              <p:cNvPr id="32883" name="矩形 167"/>
              <p:cNvSpPr/>
              <p:nvPr/>
            </p:nvSpPr>
            <p:spPr>
              <a:xfrm>
                <a:off x="1203232" y="3419708"/>
                <a:ext cx="415295" cy="36973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884" name="矩形 168"/>
              <p:cNvSpPr/>
              <p:nvPr/>
            </p:nvSpPr>
            <p:spPr>
              <a:xfrm>
                <a:off x="1215961" y="3708516"/>
                <a:ext cx="415295" cy="3681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韭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885" name="矩形 169"/>
              <p:cNvSpPr/>
              <p:nvPr/>
            </p:nvSpPr>
            <p:spPr>
              <a:xfrm>
                <a:off x="1212676" y="4077072"/>
                <a:ext cx="415498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2886" name="组合 170"/>
            <p:cNvGrpSpPr/>
            <p:nvPr/>
          </p:nvGrpSpPr>
          <p:grpSpPr>
            <a:xfrm>
              <a:off x="5872163" y="3427413"/>
              <a:ext cx="428625" cy="1027112"/>
              <a:chOff x="1203232" y="3419708"/>
              <a:chExt cx="428024" cy="1026696"/>
            </a:xfrm>
          </p:grpSpPr>
          <p:sp>
            <p:nvSpPr>
              <p:cNvPr id="32887" name="矩形 171"/>
              <p:cNvSpPr/>
              <p:nvPr/>
            </p:nvSpPr>
            <p:spPr>
              <a:xfrm>
                <a:off x="1203232" y="3419708"/>
                <a:ext cx="415342" cy="36973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888" name="矩形 172"/>
              <p:cNvSpPr/>
              <p:nvPr/>
            </p:nvSpPr>
            <p:spPr>
              <a:xfrm>
                <a:off x="1215914" y="3708516"/>
                <a:ext cx="415342" cy="3681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韭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889" name="矩形 173"/>
              <p:cNvSpPr/>
              <p:nvPr/>
            </p:nvSpPr>
            <p:spPr>
              <a:xfrm>
                <a:off x="1212676" y="4077072"/>
                <a:ext cx="415498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2890" name="组合 174"/>
            <p:cNvGrpSpPr/>
            <p:nvPr/>
          </p:nvGrpSpPr>
          <p:grpSpPr>
            <a:xfrm>
              <a:off x="6437313" y="3459163"/>
              <a:ext cx="428625" cy="1027112"/>
              <a:chOff x="1203232" y="3419708"/>
              <a:chExt cx="428024" cy="1026696"/>
            </a:xfrm>
          </p:grpSpPr>
          <p:sp>
            <p:nvSpPr>
              <p:cNvPr id="32891" name="矩形 175"/>
              <p:cNvSpPr/>
              <p:nvPr/>
            </p:nvSpPr>
            <p:spPr>
              <a:xfrm>
                <a:off x="1203232" y="3419708"/>
                <a:ext cx="415498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dirty="0">
                    <a:latin typeface="Arial" panose="020B0604020202020204" pitchFamily="34" charset="0"/>
                    <a:ea typeface="Adobe 黑体 Std R" pitchFamily="34" charset="-122"/>
                  </a:rPr>
                  <a:t>糖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892" name="矩形 176"/>
              <p:cNvSpPr/>
              <p:nvPr/>
            </p:nvSpPr>
            <p:spPr>
              <a:xfrm>
                <a:off x="1215914" y="3708516"/>
                <a:ext cx="415342" cy="3681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893" name="矩形 177"/>
              <p:cNvSpPr/>
              <p:nvPr/>
            </p:nvSpPr>
            <p:spPr>
              <a:xfrm>
                <a:off x="1212744" y="4076667"/>
                <a:ext cx="415342" cy="36973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</p:grpSp>
        <p:grpSp>
          <p:nvGrpSpPr>
            <p:cNvPr id="32894" name="组合 178"/>
            <p:cNvGrpSpPr/>
            <p:nvPr/>
          </p:nvGrpSpPr>
          <p:grpSpPr>
            <a:xfrm>
              <a:off x="6858000" y="3452813"/>
              <a:ext cx="428625" cy="1027112"/>
              <a:chOff x="1203232" y="3419708"/>
              <a:chExt cx="428024" cy="1026696"/>
            </a:xfrm>
          </p:grpSpPr>
          <p:sp>
            <p:nvSpPr>
              <p:cNvPr id="32895" name="矩形 179"/>
              <p:cNvSpPr/>
              <p:nvPr/>
            </p:nvSpPr>
            <p:spPr>
              <a:xfrm>
                <a:off x="1203232" y="3419708"/>
                <a:ext cx="415498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2896" name="矩形 180"/>
              <p:cNvSpPr/>
              <p:nvPr/>
            </p:nvSpPr>
            <p:spPr>
              <a:xfrm>
                <a:off x="1215914" y="3708516"/>
                <a:ext cx="415342" cy="3681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897" name="矩形 181"/>
              <p:cNvSpPr/>
              <p:nvPr/>
            </p:nvSpPr>
            <p:spPr>
              <a:xfrm>
                <a:off x="1212676" y="4077072"/>
                <a:ext cx="415498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2898" name="组合 182"/>
            <p:cNvGrpSpPr/>
            <p:nvPr/>
          </p:nvGrpSpPr>
          <p:grpSpPr>
            <a:xfrm>
              <a:off x="7218363" y="3455988"/>
              <a:ext cx="428625" cy="1027112"/>
              <a:chOff x="1203232" y="3419708"/>
              <a:chExt cx="428024" cy="1026696"/>
            </a:xfrm>
          </p:grpSpPr>
          <p:sp>
            <p:nvSpPr>
              <p:cNvPr id="32899" name="矩形 183"/>
              <p:cNvSpPr/>
              <p:nvPr/>
            </p:nvSpPr>
            <p:spPr>
              <a:xfrm>
                <a:off x="1203232" y="3419708"/>
                <a:ext cx="415342" cy="36973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900" name="矩形 184"/>
              <p:cNvSpPr/>
              <p:nvPr/>
            </p:nvSpPr>
            <p:spPr>
              <a:xfrm>
                <a:off x="1215914" y="3708516"/>
                <a:ext cx="415342" cy="3681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901" name="矩形 185"/>
              <p:cNvSpPr/>
              <p:nvPr/>
            </p:nvSpPr>
            <p:spPr>
              <a:xfrm>
                <a:off x="1212676" y="4077072"/>
                <a:ext cx="415498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2902" name="组合 186"/>
            <p:cNvGrpSpPr/>
            <p:nvPr/>
          </p:nvGrpSpPr>
          <p:grpSpPr>
            <a:xfrm>
              <a:off x="7624763" y="3443288"/>
              <a:ext cx="428625" cy="1025525"/>
              <a:chOff x="1203232" y="3419708"/>
              <a:chExt cx="428024" cy="1026696"/>
            </a:xfrm>
          </p:grpSpPr>
          <p:sp>
            <p:nvSpPr>
              <p:cNvPr id="32903" name="矩形 187"/>
              <p:cNvSpPr/>
              <p:nvPr/>
            </p:nvSpPr>
            <p:spPr>
              <a:xfrm>
                <a:off x="1203232" y="3419708"/>
                <a:ext cx="415342" cy="3687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904" name="矩形 188"/>
              <p:cNvSpPr/>
              <p:nvPr/>
            </p:nvSpPr>
            <p:spPr>
              <a:xfrm>
                <a:off x="1215914" y="3707373"/>
                <a:ext cx="415342" cy="3703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905" name="矩形 189"/>
              <p:cNvSpPr/>
              <p:nvPr/>
            </p:nvSpPr>
            <p:spPr>
              <a:xfrm>
                <a:off x="1212676" y="4077072"/>
                <a:ext cx="415498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2906" name="组合 190"/>
            <p:cNvGrpSpPr/>
            <p:nvPr/>
          </p:nvGrpSpPr>
          <p:grpSpPr>
            <a:xfrm>
              <a:off x="8010525" y="3443288"/>
              <a:ext cx="428625" cy="1027112"/>
              <a:chOff x="1203232" y="3419708"/>
              <a:chExt cx="428024" cy="1026696"/>
            </a:xfrm>
          </p:grpSpPr>
          <p:sp>
            <p:nvSpPr>
              <p:cNvPr id="32907" name="矩形 191"/>
              <p:cNvSpPr/>
              <p:nvPr/>
            </p:nvSpPr>
            <p:spPr>
              <a:xfrm>
                <a:off x="1203232" y="3419708"/>
                <a:ext cx="415342" cy="36973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908" name="矩形 192"/>
              <p:cNvSpPr/>
              <p:nvPr/>
            </p:nvSpPr>
            <p:spPr>
              <a:xfrm>
                <a:off x="1215914" y="3708516"/>
                <a:ext cx="415342" cy="3681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韭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909" name="矩形 193"/>
              <p:cNvSpPr/>
              <p:nvPr/>
            </p:nvSpPr>
            <p:spPr>
              <a:xfrm>
                <a:off x="1212676" y="4077072"/>
                <a:ext cx="415498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酸</a:t>
                </a:r>
                <a:endParaRPr lang="zh-CN" altLang="en-US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2910" name="组合 194"/>
            <p:cNvGrpSpPr/>
            <p:nvPr/>
          </p:nvGrpSpPr>
          <p:grpSpPr>
            <a:xfrm>
              <a:off x="8442325" y="3440113"/>
              <a:ext cx="428625" cy="1027112"/>
              <a:chOff x="1203232" y="3419708"/>
              <a:chExt cx="428024" cy="1026696"/>
            </a:xfrm>
          </p:grpSpPr>
          <p:sp>
            <p:nvSpPr>
              <p:cNvPr id="32911" name="矩形 195"/>
              <p:cNvSpPr/>
              <p:nvPr/>
            </p:nvSpPr>
            <p:spPr>
              <a:xfrm>
                <a:off x="1203232" y="3419708"/>
                <a:ext cx="415342" cy="36973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912" name="矩形 196"/>
              <p:cNvSpPr/>
              <p:nvPr/>
            </p:nvSpPr>
            <p:spPr>
              <a:xfrm>
                <a:off x="1215914" y="3708516"/>
                <a:ext cx="415342" cy="3681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韭</a:t>
                </a:r>
                <a:endParaRPr lang="zh-CN" altLang="en-US" dirty="0">
                  <a:latin typeface="Arial" panose="020B0604020202020204" pitchFamily="34" charset="0"/>
                  <a:ea typeface="Adobe 黑体 Std R" pitchFamily="34" charset="-122"/>
                </a:endParaRPr>
              </a:p>
            </p:txBody>
          </p:sp>
          <p:sp>
            <p:nvSpPr>
              <p:cNvPr id="32913" name="矩形 197"/>
              <p:cNvSpPr/>
              <p:nvPr/>
            </p:nvSpPr>
            <p:spPr>
              <a:xfrm>
                <a:off x="1212676" y="4077072"/>
                <a:ext cx="415498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糖</a:t>
                </a:r>
                <a:endParaRPr lang="zh-CN" altLang="en-US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/>
      <p:bldP spid="1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矩形 25"/>
          <p:cNvSpPr/>
          <p:nvPr/>
        </p:nvSpPr>
        <p:spPr>
          <a:xfrm>
            <a:off x="350838" y="542925"/>
            <a:ext cx="8431212" cy="33226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262255" eaLnBrk="0" hangingPunct="0">
              <a:lnSpc>
                <a:spcPct val="150000"/>
              </a:lnSpc>
            </a:pPr>
            <a:r>
              <a:rPr lang="en-US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6.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甲、乙、丙三个盒中分别装有大小、形状、质地相同的小球若干，甲盒中装有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2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个小球，分别写有字母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A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B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；乙盒中装有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3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个小球，分别写有字母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、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D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E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；丙盒中装有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2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个小球，分别写有字母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H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I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；现要从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3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个盒中各随机取出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1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个小球．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34818" name="图片 13" descr="714157922"/>
          <p:cNvPicPr/>
          <p:nvPr/>
        </p:nvPicPr>
        <p:blipFill>
          <a:blip r:embed="rId1">
            <a:clrChange>
              <a:clrFrom>
                <a:srgbClr val="C2CCCE"/>
              </a:clrFrom>
              <a:clrTo>
                <a:srgbClr val="C2CCC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0225" y="4448175"/>
            <a:ext cx="1857375" cy="1285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9" name="Oval 12"/>
          <p:cNvSpPr/>
          <p:nvPr/>
        </p:nvSpPr>
        <p:spPr>
          <a:xfrm>
            <a:off x="1101725" y="5019675"/>
            <a:ext cx="307975" cy="323850"/>
          </a:xfrm>
          <a:prstGeom prst="ellipse">
            <a:avLst/>
          </a:prstGeom>
          <a:solidFill>
            <a:srgbClr val="00FFFF"/>
          </a:solidFill>
          <a:ln w="9525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endParaRPr lang="zh-CN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Adobe 黑体 Std R" pitchFamily="34" charset="-122"/>
              <a:sym typeface="宋体" panose="02010600030101010101" pitchFamily="2" charset="-122"/>
            </a:endParaRPr>
          </a:p>
        </p:txBody>
      </p:sp>
      <p:pic>
        <p:nvPicPr>
          <p:cNvPr id="34820" name="图片 23" descr="714157922"/>
          <p:cNvPicPr/>
          <p:nvPr/>
        </p:nvPicPr>
        <p:blipFill>
          <a:blip r:embed="rId1">
            <a:clrChange>
              <a:clrFrom>
                <a:srgbClr val="C2CCCE"/>
              </a:clrFrom>
              <a:clrTo>
                <a:srgbClr val="C2CCC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73475" y="4591050"/>
            <a:ext cx="1785938" cy="1285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1" name="图片 24" descr="714157922"/>
          <p:cNvPicPr/>
          <p:nvPr/>
        </p:nvPicPr>
        <p:blipFill>
          <a:blip r:embed="rId1">
            <a:clrChange>
              <a:clrFrom>
                <a:srgbClr val="C2CCCE"/>
              </a:clrFrom>
              <a:clrTo>
                <a:srgbClr val="C2CCC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16725" y="4448175"/>
            <a:ext cx="1643063" cy="13192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4822" name="Group 10"/>
          <p:cNvGrpSpPr/>
          <p:nvPr/>
        </p:nvGrpSpPr>
        <p:grpSpPr>
          <a:xfrm>
            <a:off x="7388225" y="4948238"/>
            <a:ext cx="615950" cy="415925"/>
            <a:chOff x="0" y="0"/>
            <a:chExt cx="970" cy="655"/>
          </a:xfrm>
        </p:grpSpPr>
        <p:sp>
          <p:nvSpPr>
            <p:cNvPr id="34823" name="Oval 11"/>
            <p:cNvSpPr/>
            <p:nvPr/>
          </p:nvSpPr>
          <p:spPr>
            <a:xfrm>
              <a:off x="543" y="0"/>
              <a:ext cx="427" cy="446"/>
            </a:xfrm>
            <a:prstGeom prst="ellipse">
              <a:avLst/>
            </a:prstGeom>
            <a:solidFill>
              <a:srgbClr val="00FFFF"/>
            </a:solidFill>
            <a:ln w="9525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p>
              <a:endPara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34824" name="Oval 12"/>
            <p:cNvSpPr/>
            <p:nvPr/>
          </p:nvSpPr>
          <p:spPr>
            <a:xfrm>
              <a:off x="0" y="146"/>
              <a:ext cx="486" cy="509"/>
            </a:xfrm>
            <a:prstGeom prst="ellipse">
              <a:avLst/>
            </a:prstGeom>
            <a:solidFill>
              <a:srgbClr val="00FFFF"/>
            </a:solidFill>
            <a:ln w="9525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p>
              <a:endPara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itchFamily="34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4825" name="Text Box 13"/>
          <p:cNvSpPr/>
          <p:nvPr/>
        </p:nvSpPr>
        <p:spPr>
          <a:xfrm>
            <a:off x="7705725" y="4906963"/>
            <a:ext cx="227013" cy="3238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algn="just"/>
            <a:r>
              <a:rPr lang="en-US" altLang="zh-CN" sz="2400" b="1" i="1" dirty="0">
                <a:solidFill>
                  <a:srgbClr val="003366"/>
                </a:solidFill>
                <a:latin typeface="Times New Roman" panose="02020603050405020304" pitchFamily="18" charset="0"/>
                <a:ea typeface="Adobe 黑体 Std R" pitchFamily="34" charset="-122"/>
                <a:sym typeface="宋体" panose="02010600030101010101" pitchFamily="2" charset="-122"/>
              </a:rPr>
              <a:t>I</a:t>
            </a:r>
            <a:endParaRPr lang="zh-CN" altLang="en-US" sz="2400" b="1" i="1" dirty="0">
              <a:latin typeface="Times New Roman" panose="02020603050405020304" pitchFamily="18" charset="0"/>
              <a:ea typeface="Adobe 黑体 Std R" pitchFamily="34" charset="-122"/>
              <a:sym typeface="宋体" panose="02010600030101010101" pitchFamily="2" charset="-122"/>
            </a:endParaRPr>
          </a:p>
        </p:txBody>
      </p:sp>
      <p:sp>
        <p:nvSpPr>
          <p:cNvPr id="34826" name="Text Box 14"/>
          <p:cNvSpPr/>
          <p:nvPr/>
        </p:nvSpPr>
        <p:spPr>
          <a:xfrm>
            <a:off x="7350125" y="4968875"/>
            <a:ext cx="230188" cy="29051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algn="just"/>
            <a:r>
              <a:rPr lang="en-US" altLang="zh-CN" sz="2400" b="1" i="1" dirty="0">
                <a:solidFill>
                  <a:srgbClr val="003366"/>
                </a:solidFill>
                <a:latin typeface="Times New Roman" panose="02020603050405020304" pitchFamily="18" charset="0"/>
                <a:ea typeface="Adobe 黑体 Std R" pitchFamily="34" charset="-122"/>
                <a:sym typeface="宋体" panose="02010600030101010101" pitchFamily="2" charset="-122"/>
              </a:rPr>
              <a:t>H</a:t>
            </a:r>
            <a:endParaRPr lang="zh-CN" altLang="en-US" sz="2400" b="1" i="1" dirty="0">
              <a:latin typeface="Times New Roman" panose="02020603050405020304" pitchFamily="18" charset="0"/>
              <a:ea typeface="Adobe 黑体 Std R" pitchFamily="34" charset="-122"/>
              <a:sym typeface="宋体" panose="02010600030101010101" pitchFamily="2" charset="-122"/>
            </a:endParaRPr>
          </a:p>
        </p:txBody>
      </p:sp>
      <p:sp>
        <p:nvSpPr>
          <p:cNvPr id="34827" name="Oval 12"/>
          <p:cNvSpPr/>
          <p:nvPr/>
        </p:nvSpPr>
        <p:spPr>
          <a:xfrm>
            <a:off x="4745038" y="4876800"/>
            <a:ext cx="307975" cy="323850"/>
          </a:xfrm>
          <a:prstGeom prst="ellipse">
            <a:avLst/>
          </a:prstGeom>
          <a:solidFill>
            <a:srgbClr val="00FFFF"/>
          </a:solidFill>
          <a:ln w="9525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endParaRPr lang="zh-CN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Adobe 黑体 Std R" pitchFamily="34" charset="-122"/>
              <a:sym typeface="宋体" panose="02010600030101010101" pitchFamily="2" charset="-122"/>
            </a:endParaRPr>
          </a:p>
        </p:txBody>
      </p:sp>
      <p:sp>
        <p:nvSpPr>
          <p:cNvPr id="34828" name="Oval 12"/>
          <p:cNvSpPr/>
          <p:nvPr/>
        </p:nvSpPr>
        <p:spPr>
          <a:xfrm>
            <a:off x="4459288" y="5019675"/>
            <a:ext cx="307975" cy="323850"/>
          </a:xfrm>
          <a:prstGeom prst="ellipse">
            <a:avLst/>
          </a:prstGeom>
          <a:solidFill>
            <a:srgbClr val="00FFFF"/>
          </a:solidFill>
          <a:ln w="9525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endParaRPr lang="zh-CN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Adobe 黑体 Std R" pitchFamily="34" charset="-122"/>
              <a:sym typeface="宋体" panose="02010600030101010101" pitchFamily="2" charset="-122"/>
            </a:endParaRPr>
          </a:p>
        </p:txBody>
      </p:sp>
      <p:sp>
        <p:nvSpPr>
          <p:cNvPr id="34829" name="Oval 12"/>
          <p:cNvSpPr/>
          <p:nvPr/>
        </p:nvSpPr>
        <p:spPr>
          <a:xfrm>
            <a:off x="4173538" y="5091113"/>
            <a:ext cx="307975" cy="323850"/>
          </a:xfrm>
          <a:prstGeom prst="ellipse">
            <a:avLst/>
          </a:prstGeom>
          <a:solidFill>
            <a:srgbClr val="00FFFF"/>
          </a:solidFill>
          <a:ln w="9525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endParaRPr lang="zh-CN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Adobe 黑体 Std R" pitchFamily="34" charset="-122"/>
              <a:sym typeface="宋体" panose="02010600030101010101" pitchFamily="2" charset="-122"/>
            </a:endParaRPr>
          </a:p>
        </p:txBody>
      </p:sp>
      <p:sp>
        <p:nvSpPr>
          <p:cNvPr id="34830" name="Oval 12"/>
          <p:cNvSpPr/>
          <p:nvPr/>
        </p:nvSpPr>
        <p:spPr>
          <a:xfrm>
            <a:off x="1458913" y="4948238"/>
            <a:ext cx="307975" cy="323850"/>
          </a:xfrm>
          <a:prstGeom prst="ellipse">
            <a:avLst/>
          </a:prstGeom>
          <a:solidFill>
            <a:srgbClr val="00FFFF"/>
          </a:solidFill>
          <a:ln w="9525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endParaRPr lang="zh-CN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Adobe 黑体 Std R" pitchFamily="34" charset="-122"/>
              <a:sym typeface="宋体" panose="02010600030101010101" pitchFamily="2" charset="-122"/>
            </a:endParaRPr>
          </a:p>
        </p:txBody>
      </p:sp>
      <p:grpSp>
        <p:nvGrpSpPr>
          <p:cNvPr id="34831" name="Group 15"/>
          <p:cNvGrpSpPr/>
          <p:nvPr/>
        </p:nvGrpSpPr>
        <p:grpSpPr>
          <a:xfrm>
            <a:off x="4173538" y="4826000"/>
            <a:ext cx="996950" cy="614363"/>
            <a:chOff x="0" y="-80"/>
            <a:chExt cx="1571" cy="968"/>
          </a:xfrm>
        </p:grpSpPr>
        <p:sp>
          <p:nvSpPr>
            <p:cNvPr id="34832" name="Text Box 16"/>
            <p:cNvSpPr/>
            <p:nvPr/>
          </p:nvSpPr>
          <p:spPr>
            <a:xfrm>
              <a:off x="360" y="119"/>
              <a:ext cx="656" cy="76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just"/>
              <a:r>
                <a:rPr lang="en-US" altLang="zh-CN" sz="2400" b="1" i="1" dirty="0">
                  <a:solidFill>
                    <a:srgbClr val="003366"/>
                  </a:solidFill>
                  <a:latin typeface="Times New Roman" panose="02020603050405020304" pitchFamily="18" charset="0"/>
                  <a:ea typeface="Adobe 黑体 Std R" pitchFamily="34" charset="-122"/>
                  <a:sym typeface="宋体" panose="02010600030101010101" pitchFamily="2" charset="-122"/>
                </a:rPr>
                <a:t>D</a:t>
              </a:r>
              <a:endParaRPr lang="zh-CN" altLang="en-US" sz="2400" b="1" i="1" dirty="0">
                <a:latin typeface="Times New Roman" panose="02020603050405020304" pitchFamily="18" charset="0"/>
                <a:ea typeface="Adobe 黑体 Std R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34833" name="Text Box 17"/>
            <p:cNvSpPr/>
            <p:nvPr/>
          </p:nvSpPr>
          <p:spPr>
            <a:xfrm>
              <a:off x="0" y="119"/>
              <a:ext cx="360" cy="50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just"/>
              <a:r>
                <a:rPr lang="en-US" altLang="zh-CN" sz="2400" b="1" i="1" dirty="0">
                  <a:solidFill>
                    <a:srgbClr val="003366"/>
                  </a:solidFill>
                  <a:latin typeface="Times New Roman" panose="02020603050405020304" pitchFamily="18" charset="0"/>
                  <a:ea typeface="Adobe 黑体 Std R" pitchFamily="34" charset="-122"/>
                  <a:sym typeface="宋体" panose="02010600030101010101" pitchFamily="2" charset="-122"/>
                </a:rPr>
                <a:t>E</a:t>
              </a:r>
              <a:endParaRPr lang="zh-CN" altLang="en-US" sz="2400" b="1" i="1" dirty="0">
                <a:latin typeface="Times New Roman" panose="02020603050405020304" pitchFamily="18" charset="0"/>
                <a:ea typeface="Adobe 黑体 Std R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34834" name="Text Box 18"/>
            <p:cNvSpPr/>
            <p:nvPr/>
          </p:nvSpPr>
          <p:spPr>
            <a:xfrm>
              <a:off x="851" y="-80"/>
              <a:ext cx="720" cy="62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just"/>
              <a:r>
                <a:rPr lang="en-US" altLang="zh-CN" sz="2400" b="1" i="1" dirty="0">
                  <a:solidFill>
                    <a:srgbClr val="000080"/>
                  </a:solidFill>
                  <a:latin typeface="Times New Roman" panose="02020603050405020304" pitchFamily="18" charset="0"/>
                  <a:ea typeface="Adobe 黑体 Std R" pitchFamily="34" charset="-122"/>
                  <a:sym typeface="宋体" panose="02010600030101010101" pitchFamily="2" charset="-122"/>
                </a:rPr>
                <a:t>C</a:t>
              </a:r>
              <a:endParaRPr lang="zh-CN" altLang="en-US" sz="2400" b="1" i="1" dirty="0">
                <a:latin typeface="Times New Roman" panose="02020603050405020304" pitchFamily="18" charset="0"/>
                <a:ea typeface="Adobe 黑体 Std R" pitchFamily="34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4835" name="Text Box 4"/>
          <p:cNvSpPr/>
          <p:nvPr/>
        </p:nvSpPr>
        <p:spPr>
          <a:xfrm>
            <a:off x="1101725" y="4948238"/>
            <a:ext cx="393700" cy="4889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algn="just"/>
            <a:r>
              <a:rPr lang="en-US" altLang="zh-CN" sz="2400" b="1" i="1" dirty="0">
                <a:solidFill>
                  <a:srgbClr val="003366"/>
                </a:solidFill>
                <a:latin typeface="Times New Roman" panose="02020603050405020304" pitchFamily="18" charset="0"/>
                <a:ea typeface="Adobe 黑体 Std R" pitchFamily="34" charset="-122"/>
                <a:sym typeface="宋体" panose="02010600030101010101" pitchFamily="2" charset="-122"/>
              </a:rPr>
              <a:t>A</a:t>
            </a:r>
            <a:endParaRPr lang="zh-CN" altLang="en-US" sz="2400" b="1" i="1" dirty="0">
              <a:latin typeface="Times New Roman" panose="02020603050405020304" pitchFamily="18" charset="0"/>
              <a:ea typeface="Adobe 黑体 Std R" pitchFamily="34" charset="-122"/>
              <a:sym typeface="宋体" panose="02010600030101010101" pitchFamily="2" charset="-122"/>
            </a:endParaRPr>
          </a:p>
        </p:txBody>
      </p:sp>
      <p:sp>
        <p:nvSpPr>
          <p:cNvPr id="34836" name="Text Box 5"/>
          <p:cNvSpPr/>
          <p:nvPr/>
        </p:nvSpPr>
        <p:spPr>
          <a:xfrm>
            <a:off x="1458913" y="4948238"/>
            <a:ext cx="415925" cy="4889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algn="just"/>
            <a:r>
              <a:rPr lang="en-US" altLang="zh-CN" sz="2400" b="1" i="1" dirty="0">
                <a:solidFill>
                  <a:srgbClr val="003366"/>
                </a:solidFill>
                <a:latin typeface="Times New Roman" panose="02020603050405020304" pitchFamily="18" charset="0"/>
                <a:ea typeface="Adobe 黑体 Std R" pitchFamily="34" charset="-122"/>
                <a:sym typeface="宋体" panose="02010600030101010101" pitchFamily="2" charset="-122"/>
              </a:rPr>
              <a:t>B</a:t>
            </a:r>
            <a:endParaRPr lang="zh-CN" altLang="en-US" sz="2400" b="1" i="1" dirty="0">
              <a:latin typeface="Times New Roman" panose="02020603050405020304" pitchFamily="18" charset="0"/>
              <a:ea typeface="Adobe 黑体 Std R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矩形 14"/>
          <p:cNvSpPr/>
          <p:nvPr/>
        </p:nvSpPr>
        <p:spPr>
          <a:xfrm>
            <a:off x="285750" y="642938"/>
            <a:ext cx="7632700" cy="1371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262255" eaLnBrk="0" hangingPunct="0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）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取出的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3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个小球中恰好有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个，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个，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3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个写有元音字母的概率各是多少？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2" name="Group 64"/>
          <p:cNvGrpSpPr/>
          <p:nvPr/>
        </p:nvGrpSpPr>
        <p:grpSpPr>
          <a:xfrm>
            <a:off x="1114425" y="2849563"/>
            <a:ext cx="1441450" cy="576262"/>
            <a:chOff x="0" y="0"/>
            <a:chExt cx="908" cy="363"/>
          </a:xfrm>
        </p:grpSpPr>
        <p:sp>
          <p:nvSpPr>
            <p:cNvPr id="35843" name="Line 27"/>
            <p:cNvSpPr/>
            <p:nvPr/>
          </p:nvSpPr>
          <p:spPr>
            <a:xfrm flipH="1">
              <a:off x="0" y="0"/>
              <a:ext cx="455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44" name="Line 28"/>
            <p:cNvSpPr/>
            <p:nvPr/>
          </p:nvSpPr>
          <p:spPr>
            <a:xfrm flipH="1">
              <a:off x="454" y="0"/>
              <a:ext cx="1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45" name="Line 29"/>
            <p:cNvSpPr/>
            <p:nvPr/>
          </p:nvSpPr>
          <p:spPr>
            <a:xfrm>
              <a:off x="454" y="0"/>
              <a:ext cx="454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Group 47"/>
          <p:cNvGrpSpPr/>
          <p:nvPr/>
        </p:nvGrpSpPr>
        <p:grpSpPr>
          <a:xfrm>
            <a:off x="898525" y="3714750"/>
            <a:ext cx="431800" cy="576263"/>
            <a:chOff x="0" y="0"/>
            <a:chExt cx="272" cy="363"/>
          </a:xfrm>
        </p:grpSpPr>
        <p:sp>
          <p:nvSpPr>
            <p:cNvPr id="35847" name="Line 31"/>
            <p:cNvSpPr/>
            <p:nvPr/>
          </p:nvSpPr>
          <p:spPr>
            <a:xfrm flipH="1">
              <a:off x="0" y="0"/>
              <a:ext cx="136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48" name="Line 32"/>
            <p:cNvSpPr/>
            <p:nvPr/>
          </p:nvSpPr>
          <p:spPr>
            <a:xfrm>
              <a:off x="136" y="0"/>
              <a:ext cx="136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5" name="Text Box 36"/>
          <p:cNvSpPr/>
          <p:nvPr/>
        </p:nvSpPr>
        <p:spPr>
          <a:xfrm>
            <a:off x="357188" y="2501900"/>
            <a:ext cx="431800" cy="461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rPr>
              <a:t>甲</a:t>
            </a:r>
            <a:endParaRPr lang="zh-CN" altLang="en-US" sz="2400" b="1" dirty="0">
              <a:latin typeface="Times New Roman" panose="02020603050405020304" pitchFamily="18" charset="0"/>
              <a:ea typeface="Adobe 黑体 Std R" pitchFamily="34" charset="-122"/>
            </a:endParaRPr>
          </a:p>
        </p:txBody>
      </p:sp>
      <p:sp>
        <p:nvSpPr>
          <p:cNvPr id="36" name="Text Box 37"/>
          <p:cNvSpPr/>
          <p:nvPr/>
        </p:nvSpPr>
        <p:spPr>
          <a:xfrm>
            <a:off x="322263" y="3354388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rPr>
              <a:t>乙</a:t>
            </a:r>
            <a:endParaRPr lang="zh-CN" altLang="en-US" sz="2400" b="1" dirty="0">
              <a:latin typeface="Times New Roman" panose="02020603050405020304" pitchFamily="18" charset="0"/>
              <a:ea typeface="Adobe 黑体 Std R" pitchFamily="34" charset="-122"/>
            </a:endParaRPr>
          </a:p>
        </p:txBody>
      </p:sp>
      <p:sp>
        <p:nvSpPr>
          <p:cNvPr id="37" name="Text Box 39"/>
          <p:cNvSpPr/>
          <p:nvPr/>
        </p:nvSpPr>
        <p:spPr>
          <a:xfrm>
            <a:off x="322263" y="4217988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rPr>
              <a:t>丙</a:t>
            </a:r>
            <a:endParaRPr lang="zh-CN" altLang="en-US" sz="2400" b="1" dirty="0">
              <a:latin typeface="Times New Roman" panose="02020603050405020304" pitchFamily="18" charset="0"/>
              <a:ea typeface="Adobe 黑体 Std R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 Box 40"/>
          <p:cNvSpPr/>
          <p:nvPr/>
        </p:nvSpPr>
        <p:spPr>
          <a:xfrm>
            <a:off x="1692275" y="2490788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rPr>
              <a:t>A</a:t>
            </a:r>
            <a:endParaRPr lang="en-US" altLang="zh-CN" sz="2400" b="1" i="1" dirty="0">
              <a:solidFill>
                <a:srgbClr val="0000FF"/>
              </a:solidFill>
              <a:latin typeface="Times New Roman" panose="02020603050405020304" pitchFamily="18" charset="0"/>
              <a:ea typeface="Adobe 黑体 Std R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 Box 42"/>
          <p:cNvSpPr/>
          <p:nvPr/>
        </p:nvSpPr>
        <p:spPr>
          <a:xfrm>
            <a:off x="898525" y="3354388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rPr>
              <a:t>C</a:t>
            </a:r>
            <a:endParaRPr lang="en-US" altLang="zh-CN" sz="2400" b="1" i="1" dirty="0">
              <a:solidFill>
                <a:schemeClr val="hlink"/>
              </a:solidFill>
              <a:latin typeface="Times New Roman" panose="02020603050405020304" pitchFamily="18" charset="0"/>
              <a:ea typeface="Adobe 黑体 Std R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 Box 43"/>
          <p:cNvSpPr/>
          <p:nvPr/>
        </p:nvSpPr>
        <p:spPr>
          <a:xfrm>
            <a:off x="1692275" y="3354388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rPr>
              <a:t>D</a:t>
            </a:r>
            <a:endParaRPr lang="zh-CN" altLang="en-US" sz="2400" b="1" i="1" dirty="0">
              <a:latin typeface="Times New Roman" panose="02020603050405020304" pitchFamily="18" charset="0"/>
              <a:ea typeface="Adobe 黑体 Std R" pitchFamily="34" charset="-122"/>
            </a:endParaRPr>
          </a:p>
        </p:txBody>
      </p:sp>
      <p:sp>
        <p:nvSpPr>
          <p:cNvPr id="41" name="Text Box 44"/>
          <p:cNvSpPr/>
          <p:nvPr/>
        </p:nvSpPr>
        <p:spPr>
          <a:xfrm>
            <a:off x="2411413" y="3354388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rPr>
              <a:t>E</a:t>
            </a:r>
            <a:endParaRPr lang="zh-CN" altLang="en-US" sz="2400" b="1" i="1" dirty="0">
              <a:latin typeface="Times New Roman" panose="02020603050405020304" pitchFamily="18" charset="0"/>
              <a:ea typeface="Adobe 黑体 Std R" pitchFamily="34" charset="-122"/>
            </a:endParaRPr>
          </a:p>
        </p:txBody>
      </p:sp>
      <p:sp>
        <p:nvSpPr>
          <p:cNvPr id="42" name="Text Box 45"/>
          <p:cNvSpPr/>
          <p:nvPr/>
        </p:nvSpPr>
        <p:spPr>
          <a:xfrm>
            <a:off x="682625" y="4217988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rPr>
              <a:t>H</a:t>
            </a:r>
            <a:endParaRPr lang="en-US" altLang="zh-CN" sz="2400" b="1" i="1" dirty="0">
              <a:solidFill>
                <a:srgbClr val="000000"/>
              </a:solidFill>
              <a:latin typeface="Times New Roman" panose="02020603050405020304" pitchFamily="18" charset="0"/>
              <a:ea typeface="Adobe 黑体 Std R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 Box 46"/>
          <p:cNvSpPr/>
          <p:nvPr/>
        </p:nvSpPr>
        <p:spPr>
          <a:xfrm>
            <a:off x="1187450" y="4217988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rPr>
              <a:t>I</a:t>
            </a:r>
            <a:endParaRPr lang="en-US" altLang="zh-CN" sz="2400" b="1" i="1" dirty="0">
              <a:solidFill>
                <a:srgbClr val="000000"/>
              </a:solidFill>
              <a:latin typeface="Times New Roman" panose="02020603050405020304" pitchFamily="18" charset="0"/>
              <a:ea typeface="Adobe 黑体 Std R" pitchFamily="34" charset="-122"/>
              <a:sym typeface="Arial" panose="020B0604020202020204" pitchFamily="34" charset="0"/>
            </a:endParaRPr>
          </a:p>
        </p:txBody>
      </p:sp>
      <p:grpSp>
        <p:nvGrpSpPr>
          <p:cNvPr id="4" name="Group 54"/>
          <p:cNvGrpSpPr/>
          <p:nvPr/>
        </p:nvGrpSpPr>
        <p:grpSpPr>
          <a:xfrm>
            <a:off x="1619250" y="3714750"/>
            <a:ext cx="431800" cy="576263"/>
            <a:chOff x="0" y="0"/>
            <a:chExt cx="272" cy="363"/>
          </a:xfrm>
        </p:grpSpPr>
        <p:sp>
          <p:nvSpPr>
            <p:cNvPr id="35859" name="Line 55"/>
            <p:cNvSpPr/>
            <p:nvPr/>
          </p:nvSpPr>
          <p:spPr>
            <a:xfrm flipH="1">
              <a:off x="0" y="0"/>
              <a:ext cx="136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60" name="Line 56"/>
            <p:cNvSpPr/>
            <p:nvPr/>
          </p:nvSpPr>
          <p:spPr>
            <a:xfrm>
              <a:off x="136" y="0"/>
              <a:ext cx="136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7" name="Text Box 57"/>
          <p:cNvSpPr/>
          <p:nvPr/>
        </p:nvSpPr>
        <p:spPr>
          <a:xfrm>
            <a:off x="1403350" y="4217988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rPr>
              <a:t>H</a:t>
            </a:r>
            <a:endParaRPr lang="en-US" altLang="zh-CN" sz="2400" b="1" i="1" dirty="0">
              <a:solidFill>
                <a:srgbClr val="000000"/>
              </a:solidFill>
              <a:latin typeface="Times New Roman" panose="02020603050405020304" pitchFamily="18" charset="0"/>
              <a:ea typeface="Adobe 黑体 Std R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 Box 58"/>
          <p:cNvSpPr/>
          <p:nvPr/>
        </p:nvSpPr>
        <p:spPr>
          <a:xfrm>
            <a:off x="1908175" y="4217988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rPr>
              <a:t>I</a:t>
            </a:r>
            <a:endParaRPr lang="en-US" altLang="zh-CN" sz="2400" b="1" i="1" dirty="0">
              <a:solidFill>
                <a:srgbClr val="000000"/>
              </a:solidFill>
              <a:latin typeface="Times New Roman" panose="02020603050405020304" pitchFamily="18" charset="0"/>
              <a:ea typeface="Adobe 黑体 Std R" pitchFamily="34" charset="-122"/>
              <a:sym typeface="Arial" panose="020B0604020202020204" pitchFamily="34" charset="0"/>
            </a:endParaRPr>
          </a:p>
        </p:txBody>
      </p:sp>
      <p:grpSp>
        <p:nvGrpSpPr>
          <p:cNvPr id="5" name="Group 59"/>
          <p:cNvGrpSpPr/>
          <p:nvPr/>
        </p:nvGrpSpPr>
        <p:grpSpPr>
          <a:xfrm>
            <a:off x="2338388" y="3714750"/>
            <a:ext cx="431800" cy="576263"/>
            <a:chOff x="0" y="0"/>
            <a:chExt cx="272" cy="363"/>
          </a:xfrm>
        </p:grpSpPr>
        <p:sp>
          <p:nvSpPr>
            <p:cNvPr id="35864" name="Line 60"/>
            <p:cNvSpPr/>
            <p:nvPr/>
          </p:nvSpPr>
          <p:spPr>
            <a:xfrm flipH="1">
              <a:off x="0" y="0"/>
              <a:ext cx="136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65" name="Line 61"/>
            <p:cNvSpPr/>
            <p:nvPr/>
          </p:nvSpPr>
          <p:spPr>
            <a:xfrm>
              <a:off x="136" y="0"/>
              <a:ext cx="136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52" name="Text Box 62"/>
          <p:cNvSpPr/>
          <p:nvPr/>
        </p:nvSpPr>
        <p:spPr>
          <a:xfrm>
            <a:off x="2122488" y="4217988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rPr>
              <a:t>H</a:t>
            </a:r>
            <a:endParaRPr lang="en-US" altLang="zh-CN" sz="2400" b="1" i="1" dirty="0">
              <a:solidFill>
                <a:srgbClr val="000000"/>
              </a:solidFill>
              <a:latin typeface="Times New Roman" panose="02020603050405020304" pitchFamily="18" charset="0"/>
              <a:ea typeface="Adobe 黑体 Std R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 Box 63"/>
          <p:cNvSpPr/>
          <p:nvPr/>
        </p:nvSpPr>
        <p:spPr>
          <a:xfrm>
            <a:off x="2627313" y="4217988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rPr>
              <a:t>I</a:t>
            </a:r>
            <a:endParaRPr lang="en-US" altLang="zh-CN" sz="2400" b="1" i="1" dirty="0">
              <a:solidFill>
                <a:srgbClr val="000000"/>
              </a:solidFill>
              <a:latin typeface="Times New Roman" panose="02020603050405020304" pitchFamily="18" charset="0"/>
              <a:ea typeface="Adobe 黑体 Std R" pitchFamily="34" charset="-122"/>
              <a:sym typeface="Arial" panose="020B0604020202020204" pitchFamily="34" charset="0"/>
            </a:endParaRPr>
          </a:p>
        </p:txBody>
      </p:sp>
      <p:grpSp>
        <p:nvGrpSpPr>
          <p:cNvPr id="6" name="Group 65"/>
          <p:cNvGrpSpPr/>
          <p:nvPr/>
        </p:nvGrpSpPr>
        <p:grpSpPr>
          <a:xfrm>
            <a:off x="3419475" y="2849563"/>
            <a:ext cx="1441450" cy="576262"/>
            <a:chOff x="0" y="0"/>
            <a:chExt cx="908" cy="363"/>
          </a:xfrm>
        </p:grpSpPr>
        <p:sp>
          <p:nvSpPr>
            <p:cNvPr id="35869" name="Line 66"/>
            <p:cNvSpPr/>
            <p:nvPr/>
          </p:nvSpPr>
          <p:spPr>
            <a:xfrm flipH="1">
              <a:off x="0" y="0"/>
              <a:ext cx="455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70" name="Line 67"/>
            <p:cNvSpPr/>
            <p:nvPr/>
          </p:nvSpPr>
          <p:spPr>
            <a:xfrm flipH="1">
              <a:off x="454" y="0"/>
              <a:ext cx="1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71" name="Line 68"/>
            <p:cNvSpPr/>
            <p:nvPr/>
          </p:nvSpPr>
          <p:spPr>
            <a:xfrm>
              <a:off x="454" y="0"/>
              <a:ext cx="454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" name="Group 69"/>
          <p:cNvGrpSpPr/>
          <p:nvPr/>
        </p:nvGrpSpPr>
        <p:grpSpPr>
          <a:xfrm>
            <a:off x="3203575" y="3714750"/>
            <a:ext cx="431800" cy="576263"/>
            <a:chOff x="0" y="0"/>
            <a:chExt cx="272" cy="363"/>
          </a:xfrm>
        </p:grpSpPr>
        <p:sp>
          <p:nvSpPr>
            <p:cNvPr id="35873" name="Line 70"/>
            <p:cNvSpPr/>
            <p:nvPr/>
          </p:nvSpPr>
          <p:spPr>
            <a:xfrm flipH="1">
              <a:off x="0" y="0"/>
              <a:ext cx="136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74" name="Line 71"/>
            <p:cNvSpPr/>
            <p:nvPr/>
          </p:nvSpPr>
          <p:spPr>
            <a:xfrm>
              <a:off x="136" y="0"/>
              <a:ext cx="136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61" name="Text Box 72"/>
          <p:cNvSpPr/>
          <p:nvPr/>
        </p:nvSpPr>
        <p:spPr>
          <a:xfrm>
            <a:off x="3997325" y="2490788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rPr>
              <a:t>B</a:t>
            </a:r>
            <a:endParaRPr lang="en-US" altLang="zh-CN" sz="2400" b="1" i="1" dirty="0">
              <a:solidFill>
                <a:srgbClr val="0000FF"/>
              </a:solidFill>
              <a:latin typeface="Times New Roman" panose="02020603050405020304" pitchFamily="18" charset="0"/>
              <a:ea typeface="Adobe 黑体 Std R" pitchFamily="34" charset="-122"/>
              <a:sym typeface="Arial" panose="020B0604020202020204" pitchFamily="34" charset="0"/>
            </a:endParaRPr>
          </a:p>
        </p:txBody>
      </p:sp>
      <p:sp>
        <p:nvSpPr>
          <p:cNvPr id="62" name="Text Box 73"/>
          <p:cNvSpPr/>
          <p:nvPr/>
        </p:nvSpPr>
        <p:spPr>
          <a:xfrm>
            <a:off x="3203575" y="3354388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rPr>
              <a:t>C</a:t>
            </a:r>
            <a:endParaRPr lang="en-US" altLang="zh-CN" sz="2400" b="1" i="1" dirty="0">
              <a:solidFill>
                <a:schemeClr val="hlink"/>
              </a:solidFill>
              <a:latin typeface="Times New Roman" panose="02020603050405020304" pitchFamily="18" charset="0"/>
              <a:ea typeface="Adobe 黑体 Std R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 Box 74"/>
          <p:cNvSpPr/>
          <p:nvPr/>
        </p:nvSpPr>
        <p:spPr>
          <a:xfrm>
            <a:off x="3997325" y="3354388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rPr>
              <a:t>D</a:t>
            </a:r>
            <a:endParaRPr lang="en-US" altLang="zh-CN" sz="2400" b="1" i="1" dirty="0">
              <a:latin typeface="Times New Roman" panose="02020603050405020304" pitchFamily="18" charset="0"/>
              <a:ea typeface="Adobe 黑体 Std R" pitchFamily="34" charset="-122"/>
              <a:sym typeface="Arial" panose="020B0604020202020204" pitchFamily="34" charset="0"/>
            </a:endParaRPr>
          </a:p>
        </p:txBody>
      </p:sp>
      <p:sp>
        <p:nvSpPr>
          <p:cNvPr id="64" name="Text Box 75"/>
          <p:cNvSpPr/>
          <p:nvPr/>
        </p:nvSpPr>
        <p:spPr>
          <a:xfrm>
            <a:off x="4716463" y="3354388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rPr>
              <a:t>E</a:t>
            </a:r>
            <a:endParaRPr lang="en-US" altLang="zh-CN" sz="2400" b="1" i="1" dirty="0">
              <a:latin typeface="Times New Roman" panose="02020603050405020304" pitchFamily="18" charset="0"/>
              <a:ea typeface="Adobe 黑体 Std R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 Box 76"/>
          <p:cNvSpPr/>
          <p:nvPr/>
        </p:nvSpPr>
        <p:spPr>
          <a:xfrm>
            <a:off x="2987675" y="4217988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rPr>
              <a:t>H</a:t>
            </a:r>
            <a:endParaRPr lang="en-US" altLang="zh-CN" sz="2400" b="1" i="1" dirty="0">
              <a:solidFill>
                <a:srgbClr val="000000"/>
              </a:solidFill>
              <a:latin typeface="Times New Roman" panose="02020603050405020304" pitchFamily="18" charset="0"/>
              <a:ea typeface="Adobe 黑体 Std R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 Box 77"/>
          <p:cNvSpPr/>
          <p:nvPr/>
        </p:nvSpPr>
        <p:spPr>
          <a:xfrm>
            <a:off x="3492500" y="4217988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rPr>
              <a:t>I</a:t>
            </a:r>
            <a:endParaRPr lang="en-US" altLang="zh-CN" sz="2400" b="1" i="1" dirty="0">
              <a:solidFill>
                <a:srgbClr val="000000"/>
              </a:solidFill>
              <a:latin typeface="Times New Roman" panose="02020603050405020304" pitchFamily="18" charset="0"/>
              <a:ea typeface="Adobe 黑体 Std R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Group 78"/>
          <p:cNvGrpSpPr/>
          <p:nvPr/>
        </p:nvGrpSpPr>
        <p:grpSpPr>
          <a:xfrm>
            <a:off x="3924300" y="3714750"/>
            <a:ext cx="431800" cy="576263"/>
            <a:chOff x="0" y="0"/>
            <a:chExt cx="272" cy="363"/>
          </a:xfrm>
        </p:grpSpPr>
        <p:sp>
          <p:nvSpPr>
            <p:cNvPr id="35882" name="Line 79"/>
            <p:cNvSpPr/>
            <p:nvPr/>
          </p:nvSpPr>
          <p:spPr>
            <a:xfrm flipH="1">
              <a:off x="0" y="0"/>
              <a:ext cx="136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83" name="Line 80"/>
            <p:cNvSpPr/>
            <p:nvPr/>
          </p:nvSpPr>
          <p:spPr>
            <a:xfrm>
              <a:off x="136" y="0"/>
              <a:ext cx="136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70" name="Text Box 81"/>
          <p:cNvSpPr/>
          <p:nvPr/>
        </p:nvSpPr>
        <p:spPr>
          <a:xfrm>
            <a:off x="3708400" y="4217988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rPr>
              <a:t>H</a:t>
            </a:r>
            <a:endParaRPr lang="en-US" altLang="zh-CN" sz="2400" b="1" i="1" dirty="0">
              <a:solidFill>
                <a:srgbClr val="000000"/>
              </a:solidFill>
              <a:latin typeface="Times New Roman" panose="02020603050405020304" pitchFamily="18" charset="0"/>
              <a:ea typeface="Adobe 黑体 Std R" pitchFamily="34" charset="-122"/>
              <a:sym typeface="Arial" panose="020B0604020202020204" pitchFamily="34" charset="0"/>
            </a:endParaRPr>
          </a:p>
        </p:txBody>
      </p:sp>
      <p:sp>
        <p:nvSpPr>
          <p:cNvPr id="71" name="Text Box 82"/>
          <p:cNvSpPr/>
          <p:nvPr/>
        </p:nvSpPr>
        <p:spPr>
          <a:xfrm>
            <a:off x="4213225" y="4217988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rPr>
              <a:t>I</a:t>
            </a:r>
            <a:endParaRPr lang="en-US" altLang="zh-CN" sz="2400" b="1" i="1" dirty="0">
              <a:solidFill>
                <a:srgbClr val="000000"/>
              </a:solidFill>
              <a:latin typeface="Times New Roman" panose="02020603050405020304" pitchFamily="18" charset="0"/>
              <a:ea typeface="Adobe 黑体 Std R" pitchFamily="34" charset="-122"/>
              <a:sym typeface="Arial" panose="020B0604020202020204" pitchFamily="34" charset="0"/>
            </a:endParaRPr>
          </a:p>
        </p:txBody>
      </p:sp>
      <p:grpSp>
        <p:nvGrpSpPr>
          <p:cNvPr id="9" name="Group 83"/>
          <p:cNvGrpSpPr/>
          <p:nvPr/>
        </p:nvGrpSpPr>
        <p:grpSpPr>
          <a:xfrm>
            <a:off x="4643438" y="3714750"/>
            <a:ext cx="431800" cy="576263"/>
            <a:chOff x="0" y="0"/>
            <a:chExt cx="272" cy="363"/>
          </a:xfrm>
        </p:grpSpPr>
        <p:sp>
          <p:nvSpPr>
            <p:cNvPr id="35887" name="Line 84"/>
            <p:cNvSpPr/>
            <p:nvPr/>
          </p:nvSpPr>
          <p:spPr>
            <a:xfrm flipH="1">
              <a:off x="0" y="0"/>
              <a:ext cx="136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88" name="Line 85"/>
            <p:cNvSpPr/>
            <p:nvPr/>
          </p:nvSpPr>
          <p:spPr>
            <a:xfrm>
              <a:off x="136" y="0"/>
              <a:ext cx="136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75" name="Text Box 86"/>
          <p:cNvSpPr/>
          <p:nvPr/>
        </p:nvSpPr>
        <p:spPr>
          <a:xfrm>
            <a:off x="4427538" y="4217988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rPr>
              <a:t>H</a:t>
            </a:r>
            <a:endParaRPr lang="en-US" altLang="zh-CN" sz="2400" b="1" i="1" dirty="0">
              <a:solidFill>
                <a:srgbClr val="000000"/>
              </a:solidFill>
              <a:latin typeface="Times New Roman" panose="02020603050405020304" pitchFamily="18" charset="0"/>
              <a:ea typeface="Adobe 黑体 Std R" pitchFamily="34" charset="-122"/>
              <a:sym typeface="Arial" panose="020B0604020202020204" pitchFamily="34" charset="0"/>
            </a:endParaRPr>
          </a:p>
        </p:txBody>
      </p:sp>
      <p:sp>
        <p:nvSpPr>
          <p:cNvPr id="76" name="Text Box 87"/>
          <p:cNvSpPr/>
          <p:nvPr/>
        </p:nvSpPr>
        <p:spPr>
          <a:xfrm>
            <a:off x="4859338" y="4217988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rPr>
              <a:t>I</a:t>
            </a:r>
            <a:endParaRPr lang="en-US" altLang="zh-CN" sz="2400" b="1" i="1" dirty="0">
              <a:solidFill>
                <a:srgbClr val="000000"/>
              </a:solidFill>
              <a:latin typeface="Times New Roman" panose="02020603050405020304" pitchFamily="18" charset="0"/>
              <a:ea typeface="Adobe 黑体 Std R" pitchFamily="34" charset="-122"/>
              <a:sym typeface="Arial" panose="020B0604020202020204" pitchFamily="34" charset="0"/>
            </a:endParaRPr>
          </a:p>
        </p:txBody>
      </p:sp>
      <p:grpSp>
        <p:nvGrpSpPr>
          <p:cNvPr id="10" name="Group 124"/>
          <p:cNvGrpSpPr/>
          <p:nvPr/>
        </p:nvGrpSpPr>
        <p:grpSpPr>
          <a:xfrm>
            <a:off x="684213" y="4649788"/>
            <a:ext cx="4608512" cy="1038225"/>
            <a:chOff x="0" y="0"/>
            <a:chExt cx="2903" cy="654"/>
          </a:xfrm>
        </p:grpSpPr>
        <p:sp>
          <p:nvSpPr>
            <p:cNvPr id="35892" name="Text Box 88"/>
            <p:cNvSpPr/>
            <p:nvPr/>
          </p:nvSpPr>
          <p:spPr>
            <a:xfrm>
              <a:off x="1451" y="0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B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893" name="Text Box 89"/>
            <p:cNvSpPr/>
            <p:nvPr/>
          </p:nvSpPr>
          <p:spPr>
            <a:xfrm>
              <a:off x="1451" y="181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400" b="1" i="1" dirty="0">
                  <a:solidFill>
                    <a:schemeClr val="hlink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C</a:t>
              </a:r>
              <a:endPara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894" name="Text Box 90"/>
            <p:cNvSpPr/>
            <p:nvPr/>
          </p:nvSpPr>
          <p:spPr>
            <a:xfrm>
              <a:off x="1451" y="363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H</a:t>
              </a:r>
              <a:endPara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895" name="Text Box 91"/>
            <p:cNvSpPr/>
            <p:nvPr/>
          </p:nvSpPr>
          <p:spPr>
            <a:xfrm>
              <a:off x="0" y="0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A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896" name="Text Box 92"/>
            <p:cNvSpPr/>
            <p:nvPr/>
          </p:nvSpPr>
          <p:spPr>
            <a:xfrm>
              <a:off x="0" y="181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chemeClr val="hlink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C</a:t>
              </a:r>
              <a:endPara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897" name="Text Box 93"/>
            <p:cNvSpPr/>
            <p:nvPr/>
          </p:nvSpPr>
          <p:spPr>
            <a:xfrm>
              <a:off x="0" y="363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H</a:t>
              </a:r>
              <a:endPara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898" name="Text Box 94"/>
            <p:cNvSpPr/>
            <p:nvPr/>
          </p:nvSpPr>
          <p:spPr>
            <a:xfrm>
              <a:off x="272" y="0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A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899" name="Text Box 95"/>
            <p:cNvSpPr/>
            <p:nvPr/>
          </p:nvSpPr>
          <p:spPr>
            <a:xfrm>
              <a:off x="272" y="181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chemeClr val="hlink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C</a:t>
              </a:r>
              <a:endPara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00" name="Text Box 96"/>
            <p:cNvSpPr/>
            <p:nvPr/>
          </p:nvSpPr>
          <p:spPr>
            <a:xfrm>
              <a:off x="272" y="363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I</a:t>
              </a:r>
              <a:endPara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01" name="Text Box 97"/>
            <p:cNvSpPr/>
            <p:nvPr/>
          </p:nvSpPr>
          <p:spPr>
            <a:xfrm>
              <a:off x="453" y="0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A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02" name="Text Box 98"/>
            <p:cNvSpPr/>
            <p:nvPr/>
          </p:nvSpPr>
          <p:spPr>
            <a:xfrm>
              <a:off x="453" y="181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chemeClr val="hlink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D</a:t>
              </a:r>
              <a:endPara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03" name="Text Box 99"/>
            <p:cNvSpPr/>
            <p:nvPr/>
          </p:nvSpPr>
          <p:spPr>
            <a:xfrm>
              <a:off x="453" y="363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H</a:t>
              </a:r>
              <a:endPara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04" name="Text Box 100"/>
            <p:cNvSpPr/>
            <p:nvPr/>
          </p:nvSpPr>
          <p:spPr>
            <a:xfrm>
              <a:off x="726" y="0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A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05" name="Text Box 101"/>
            <p:cNvSpPr/>
            <p:nvPr/>
          </p:nvSpPr>
          <p:spPr>
            <a:xfrm>
              <a:off x="726" y="181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chemeClr val="hlink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D</a:t>
              </a:r>
              <a:endPara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06" name="Text Box 102"/>
            <p:cNvSpPr/>
            <p:nvPr/>
          </p:nvSpPr>
          <p:spPr>
            <a:xfrm>
              <a:off x="726" y="363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I</a:t>
              </a:r>
              <a:endPara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07" name="Text Box 103"/>
            <p:cNvSpPr/>
            <p:nvPr/>
          </p:nvSpPr>
          <p:spPr>
            <a:xfrm>
              <a:off x="907" y="0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A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08" name="Text Box 104"/>
            <p:cNvSpPr/>
            <p:nvPr/>
          </p:nvSpPr>
          <p:spPr>
            <a:xfrm>
              <a:off x="907" y="181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chemeClr val="hlink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E</a:t>
              </a:r>
              <a:endPara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09" name="Text Box 105"/>
            <p:cNvSpPr/>
            <p:nvPr/>
          </p:nvSpPr>
          <p:spPr>
            <a:xfrm>
              <a:off x="907" y="363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H</a:t>
              </a:r>
              <a:endPara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10" name="Text Box 106"/>
            <p:cNvSpPr/>
            <p:nvPr/>
          </p:nvSpPr>
          <p:spPr>
            <a:xfrm>
              <a:off x="1179" y="0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A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11" name="Text Box 107"/>
            <p:cNvSpPr/>
            <p:nvPr/>
          </p:nvSpPr>
          <p:spPr>
            <a:xfrm>
              <a:off x="1179" y="181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chemeClr val="hlink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E</a:t>
              </a:r>
              <a:endPara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12" name="Text Box 108"/>
            <p:cNvSpPr/>
            <p:nvPr/>
          </p:nvSpPr>
          <p:spPr>
            <a:xfrm>
              <a:off x="1179" y="363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I</a:t>
              </a:r>
              <a:endPara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13" name="Text Box 109"/>
            <p:cNvSpPr/>
            <p:nvPr/>
          </p:nvSpPr>
          <p:spPr>
            <a:xfrm>
              <a:off x="1678" y="0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B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14" name="Text Box 110"/>
            <p:cNvSpPr/>
            <p:nvPr/>
          </p:nvSpPr>
          <p:spPr>
            <a:xfrm>
              <a:off x="1678" y="181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400" b="1" i="1" dirty="0">
                  <a:solidFill>
                    <a:schemeClr val="hlink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C</a:t>
              </a:r>
              <a:endPara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15" name="Text Box 111"/>
            <p:cNvSpPr/>
            <p:nvPr/>
          </p:nvSpPr>
          <p:spPr>
            <a:xfrm>
              <a:off x="1678" y="363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I</a:t>
              </a:r>
              <a:endPara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16" name="Text Box 112"/>
            <p:cNvSpPr/>
            <p:nvPr/>
          </p:nvSpPr>
          <p:spPr>
            <a:xfrm>
              <a:off x="1905" y="0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B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17" name="Text Box 113"/>
            <p:cNvSpPr/>
            <p:nvPr/>
          </p:nvSpPr>
          <p:spPr>
            <a:xfrm>
              <a:off x="1905" y="181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400" b="1" i="1" dirty="0">
                  <a:solidFill>
                    <a:schemeClr val="hlink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D</a:t>
              </a:r>
              <a:endPara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18" name="Text Box 114"/>
            <p:cNvSpPr/>
            <p:nvPr/>
          </p:nvSpPr>
          <p:spPr>
            <a:xfrm>
              <a:off x="1905" y="363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H</a:t>
              </a:r>
              <a:endPara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19" name="Text Box 115"/>
            <p:cNvSpPr/>
            <p:nvPr/>
          </p:nvSpPr>
          <p:spPr>
            <a:xfrm>
              <a:off x="2177" y="0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B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20" name="Text Box 116"/>
            <p:cNvSpPr/>
            <p:nvPr/>
          </p:nvSpPr>
          <p:spPr>
            <a:xfrm>
              <a:off x="2177" y="181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400" b="1" i="1" dirty="0">
                  <a:solidFill>
                    <a:schemeClr val="hlink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D</a:t>
              </a:r>
              <a:endPara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21" name="Text Box 117"/>
            <p:cNvSpPr/>
            <p:nvPr/>
          </p:nvSpPr>
          <p:spPr>
            <a:xfrm>
              <a:off x="2177" y="363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I</a:t>
              </a:r>
              <a:endPara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22" name="Text Box 118"/>
            <p:cNvSpPr/>
            <p:nvPr/>
          </p:nvSpPr>
          <p:spPr>
            <a:xfrm>
              <a:off x="2404" y="0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B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23" name="Text Box 119"/>
            <p:cNvSpPr/>
            <p:nvPr/>
          </p:nvSpPr>
          <p:spPr>
            <a:xfrm>
              <a:off x="2404" y="181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400" b="1" i="1" dirty="0">
                  <a:solidFill>
                    <a:schemeClr val="hlink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E</a:t>
              </a:r>
              <a:endPara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24" name="Text Box 120"/>
            <p:cNvSpPr/>
            <p:nvPr/>
          </p:nvSpPr>
          <p:spPr>
            <a:xfrm>
              <a:off x="2404" y="363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H</a:t>
              </a:r>
              <a:endPara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25" name="Text Box 121"/>
            <p:cNvSpPr/>
            <p:nvPr/>
          </p:nvSpPr>
          <p:spPr>
            <a:xfrm>
              <a:off x="2631" y="0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B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26" name="Text Box 122"/>
            <p:cNvSpPr/>
            <p:nvPr/>
          </p:nvSpPr>
          <p:spPr>
            <a:xfrm>
              <a:off x="2631" y="181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400" b="1" i="1" dirty="0">
                  <a:solidFill>
                    <a:schemeClr val="hlink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E</a:t>
              </a:r>
              <a:endPara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927" name="Text Box 123"/>
            <p:cNvSpPr/>
            <p:nvPr/>
          </p:nvSpPr>
          <p:spPr>
            <a:xfrm>
              <a:off x="2631" y="363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I</a:t>
              </a:r>
              <a:endPara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1" name="Rectangle 125"/>
          <p:cNvSpPr/>
          <p:nvPr/>
        </p:nvSpPr>
        <p:spPr>
          <a:xfrm>
            <a:off x="5424488" y="2747963"/>
            <a:ext cx="3455987" cy="2651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解：由树状图得，所有可能出现的结果有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Arial" panose="020B0604020202020204" pitchFamily="34" charset="0"/>
              </a:rPr>
              <a:t>12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个，它们出现的可能性相等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3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4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8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8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8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9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9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9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9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0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0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5" dur="500"/>
                                        <p:tgtEl>
                                          <p:spTgt spid="121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/>
      <p:bldP spid="36" grpId="0" bldLvl="0"/>
      <p:bldP spid="37" grpId="0" bldLvl="0"/>
      <p:bldP spid="38" grpId="0" bldLvl="0"/>
      <p:bldP spid="39" grpId="0" bldLvl="0"/>
      <p:bldP spid="40" grpId="0" bldLvl="0"/>
      <p:bldP spid="41" grpId="0" bldLvl="0"/>
      <p:bldP spid="42" grpId="0" bldLvl="0"/>
      <p:bldP spid="43" grpId="0" bldLvl="0"/>
      <p:bldP spid="47" grpId="0" bldLvl="0"/>
      <p:bldP spid="48" grpId="0" bldLvl="0"/>
      <p:bldP spid="52" grpId="0" bldLvl="0"/>
      <p:bldP spid="53" grpId="0" bldLvl="0"/>
      <p:bldP spid="61" grpId="0" bldLvl="0"/>
      <p:bldP spid="62" grpId="0" bldLvl="0"/>
      <p:bldP spid="63" grpId="0" bldLvl="0"/>
      <p:bldP spid="64" grpId="0" bldLvl="0"/>
      <p:bldP spid="65" grpId="0" bldLvl="0"/>
      <p:bldP spid="66" grpId="0" bldLvl="0"/>
      <p:bldP spid="70" grpId="0" bldLvl="0"/>
      <p:bldP spid="71" grpId="0" bldLvl="0"/>
      <p:bldP spid="75" grpId="0" bldLvl="0"/>
      <p:bldP spid="76" grpId="0" bldLvl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" name="组合 19"/>
          <p:cNvGrpSpPr/>
          <p:nvPr/>
        </p:nvGrpSpPr>
        <p:grpSpPr>
          <a:xfrm>
            <a:off x="512763" y="819150"/>
            <a:ext cx="8207375" cy="1584325"/>
            <a:chOff x="807" y="1402"/>
            <a:chExt cx="12925" cy="2496"/>
          </a:xfrm>
        </p:grpSpPr>
        <p:sp>
          <p:nvSpPr>
            <p:cNvPr id="37890" name="矩形 127"/>
            <p:cNvSpPr/>
            <p:nvPr/>
          </p:nvSpPr>
          <p:spPr>
            <a:xfrm>
              <a:off x="807" y="1402"/>
              <a:ext cx="12925" cy="24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Arial" panose="020B0604020202020204" pitchFamily="34" charset="0"/>
                </a:rPr>
                <a:t>（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Arial" panose="020B0604020202020204" pitchFamily="34" charset="0"/>
                </a:rPr>
                <a:t>1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Arial" panose="020B0604020202020204" pitchFamily="34" charset="0"/>
                </a:rPr>
                <a:t>）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满足只有一个元音字母的结果有</a:t>
              </a:r>
              <a:r>
                <a:rPr lang="en-US" altLang="zh-CN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5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个，则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MS PGothic" panose="020B0600070205080204" pitchFamily="34" charset="-128"/>
                  <a:sym typeface="Arial" panose="020B0604020202020204" pitchFamily="34" charset="0"/>
                </a:rPr>
                <a:t> 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MS PGothic" panose="020B0600070205080204" pitchFamily="34" charset="-128"/>
                  <a:sym typeface="Arial" panose="020B0604020202020204" pitchFamily="34" charset="0"/>
                </a:rPr>
                <a:t>P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（一个元音）</a:t>
              </a:r>
              <a:r>
                <a:rPr lang="en-US" altLang="zh-CN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=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  <p:graphicFrame>
          <p:nvGraphicFramePr>
            <p:cNvPr id="37891" name="对象 12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5250" y="2976"/>
            <a:ext cx="565" cy="9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1" name="" r:id="rId1" imgW="241935" imgH="394335" progId="Equation.KSEE3">
                    <p:embed/>
                  </p:oleObj>
                </mc:Choice>
                <mc:Fallback>
                  <p:oleObj name="" r:id="rId1" imgW="241935" imgH="394335" progId="Equation.KSEE3">
                    <p:embed/>
                    <p:pic>
                      <p:nvPicPr>
                        <p:cNvPr id="0" name="图片 3090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5250" y="2976"/>
                          <a:ext cx="565" cy="92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1" name="组合 20"/>
          <p:cNvGrpSpPr/>
          <p:nvPr/>
        </p:nvGrpSpPr>
        <p:grpSpPr>
          <a:xfrm>
            <a:off x="703263" y="4203700"/>
            <a:ext cx="7480300" cy="1585913"/>
            <a:chOff x="8447" y="6988"/>
            <a:chExt cx="5557" cy="2496"/>
          </a:xfrm>
        </p:grpSpPr>
        <p:sp>
          <p:nvSpPr>
            <p:cNvPr id="37893" name="矩形 129"/>
            <p:cNvSpPr/>
            <p:nvPr/>
          </p:nvSpPr>
          <p:spPr>
            <a:xfrm>
              <a:off x="8447" y="6988"/>
              <a:ext cx="5557" cy="249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满足三个全部为元音字母的结果有</a:t>
              </a:r>
              <a:r>
                <a:rPr lang="en-US" altLang="zh-CN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1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个，则 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Arial" panose="020B0604020202020204" pitchFamily="34" charset="0"/>
                </a:rPr>
                <a:t>P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（三个元音）</a:t>
              </a:r>
              <a:r>
                <a:rPr lang="en-US" altLang="zh-CN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=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  <p:graphicFrame>
          <p:nvGraphicFramePr>
            <p:cNvPr id="37894" name="对象 14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0478" y="8562"/>
            <a:ext cx="565" cy="9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2" name="" r:id="rId3" imgW="241935" imgH="394335" progId="Equation.KSEE3">
                    <p:embed/>
                  </p:oleObj>
                </mc:Choice>
                <mc:Fallback>
                  <p:oleObj name="" r:id="rId3" imgW="241935" imgH="394335" progId="Equation.KSEE3">
                    <p:embed/>
                    <p:pic>
                      <p:nvPicPr>
                        <p:cNvPr id="0" name="图片 3091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0478" y="8562"/>
                          <a:ext cx="565" cy="92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2" name="组合 21"/>
          <p:cNvGrpSpPr/>
          <p:nvPr/>
        </p:nvGrpSpPr>
        <p:grpSpPr>
          <a:xfrm>
            <a:off x="703263" y="2555875"/>
            <a:ext cx="6769100" cy="1371600"/>
            <a:chOff x="1153" y="4016"/>
            <a:chExt cx="7200" cy="2160"/>
          </a:xfrm>
        </p:grpSpPr>
        <p:sp>
          <p:nvSpPr>
            <p:cNvPr id="37896" name="矩形 128"/>
            <p:cNvSpPr/>
            <p:nvPr/>
          </p:nvSpPr>
          <p:spPr>
            <a:xfrm>
              <a:off x="1153" y="4016"/>
              <a:ext cx="7200" cy="216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满足只有两个元音字母的结果有</a:t>
              </a:r>
              <a:r>
                <a:rPr lang="en-US" altLang="zh-CN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4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个，则 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Arial" panose="020B0604020202020204" pitchFamily="34" charset="0"/>
                </a:rPr>
                <a:t>P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（两个元音）</a:t>
              </a:r>
              <a:r>
                <a:rPr lang="en-US" altLang="zh-CN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=   =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  <p:graphicFrame>
          <p:nvGraphicFramePr>
            <p:cNvPr id="37897" name="对象 15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4749" y="5254"/>
            <a:ext cx="415" cy="9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3" name="" r:id="rId5" imgW="177800" imgH="394335" progId="Equation.KSEE3">
                    <p:embed/>
                  </p:oleObj>
                </mc:Choice>
                <mc:Fallback>
                  <p:oleObj name="" r:id="rId5" imgW="177800" imgH="394335" progId="Equation.KSEE3">
                    <p:embed/>
                    <p:pic>
                      <p:nvPicPr>
                        <p:cNvPr id="0" name="图片 3092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749" y="5254"/>
                          <a:ext cx="415" cy="92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7898" name="对象 17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3952" y="5190"/>
            <a:ext cx="474" cy="92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4" name="" r:id="rId7" imgW="203200" imgH="393700" progId="Equation.KSEE3">
                    <p:embed/>
                  </p:oleObj>
                </mc:Choice>
                <mc:Fallback>
                  <p:oleObj name="" r:id="rId7" imgW="203200" imgH="393700" progId="Equation.KSEE3">
                    <p:embed/>
                    <p:pic>
                      <p:nvPicPr>
                        <p:cNvPr id="0" name="图片 3093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952" y="5190"/>
                          <a:ext cx="474" cy="92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06画树状图求概率02_引出树状图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1203325"/>
            <a:ext cx="9144000" cy="5143500"/>
          </a:xfrm>
          <a:prstGeom prst="rect">
            <a:avLst/>
          </a:prstGeom>
        </p:spPr>
      </p:pic>
      <p:sp>
        <p:nvSpPr>
          <p:cNvPr id="16" name="矩形 80"/>
          <p:cNvSpPr>
            <a:spLocks noChangeArrowheads="1"/>
          </p:cNvSpPr>
          <p:nvPr/>
        </p:nvSpPr>
        <p:spPr bwMode="auto">
          <a:xfrm>
            <a:off x="0" y="58738"/>
            <a:ext cx="1217613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7F7F"/>
                </a:solidFill>
                <a:effectLst/>
                <a:uLnTx/>
                <a:uFillTx/>
                <a:latin typeface="Arial" panose="020B0604020202020204" pitchFamily="34" charset="0"/>
                <a:ea typeface="方正姚体" panose="02010601030101010101" pitchFamily="2" charset="-122"/>
                <a:cs typeface="+mn-cs"/>
              </a:rPr>
              <a:t>导入新课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7F7F"/>
              </a:solidFill>
              <a:effectLst/>
              <a:uLnTx/>
              <a:uFillTx/>
              <a:latin typeface="Arial" panose="020B0604020202020204" pitchFamily="34" charset="0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5123" name="圆角矩形 31"/>
          <p:cNvSpPr/>
          <p:nvPr/>
        </p:nvSpPr>
        <p:spPr>
          <a:xfrm>
            <a:off x="290513" y="585788"/>
            <a:ext cx="1657350" cy="51117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视频引入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矩形 35"/>
          <p:cNvSpPr/>
          <p:nvPr/>
        </p:nvSpPr>
        <p:spPr>
          <a:xfrm>
            <a:off x="177800" y="412750"/>
            <a:ext cx="8931275" cy="7318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262255" eaLnBrk="0" hangingPunct="0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）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取出的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ahoma" panose="020B0604030504040204" pitchFamily="34" charset="0"/>
              </a:rPr>
              <a:t>3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个小球上全是辅音字母的概率是多少？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2" name="Group 64"/>
          <p:cNvGrpSpPr/>
          <p:nvPr/>
        </p:nvGrpSpPr>
        <p:grpSpPr>
          <a:xfrm>
            <a:off x="2122488" y="1843088"/>
            <a:ext cx="1441450" cy="576262"/>
            <a:chOff x="0" y="0"/>
            <a:chExt cx="908" cy="363"/>
          </a:xfrm>
        </p:grpSpPr>
        <p:sp>
          <p:nvSpPr>
            <p:cNvPr id="38915" name="Line 27"/>
            <p:cNvSpPr/>
            <p:nvPr/>
          </p:nvSpPr>
          <p:spPr>
            <a:xfrm flipH="1">
              <a:off x="0" y="0"/>
              <a:ext cx="455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916" name="Line 28"/>
            <p:cNvSpPr/>
            <p:nvPr/>
          </p:nvSpPr>
          <p:spPr>
            <a:xfrm flipH="1">
              <a:off x="454" y="0"/>
              <a:ext cx="1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917" name="Line 29"/>
            <p:cNvSpPr/>
            <p:nvPr/>
          </p:nvSpPr>
          <p:spPr>
            <a:xfrm>
              <a:off x="454" y="0"/>
              <a:ext cx="454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Group 47"/>
          <p:cNvGrpSpPr/>
          <p:nvPr/>
        </p:nvGrpSpPr>
        <p:grpSpPr>
          <a:xfrm>
            <a:off x="1906588" y="2708275"/>
            <a:ext cx="431800" cy="576263"/>
            <a:chOff x="0" y="0"/>
            <a:chExt cx="272" cy="363"/>
          </a:xfrm>
        </p:grpSpPr>
        <p:sp>
          <p:nvSpPr>
            <p:cNvPr id="38919" name="Line 31"/>
            <p:cNvSpPr/>
            <p:nvPr/>
          </p:nvSpPr>
          <p:spPr>
            <a:xfrm flipH="1">
              <a:off x="0" y="0"/>
              <a:ext cx="136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920" name="Line 32"/>
            <p:cNvSpPr/>
            <p:nvPr/>
          </p:nvSpPr>
          <p:spPr>
            <a:xfrm>
              <a:off x="136" y="0"/>
              <a:ext cx="136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75" name="Text Box 36"/>
          <p:cNvSpPr/>
          <p:nvPr/>
        </p:nvSpPr>
        <p:spPr>
          <a:xfrm>
            <a:off x="1330325" y="1484313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rPr>
              <a:t>甲</a:t>
            </a:r>
            <a:endParaRPr lang="zh-CN" altLang="en-US" sz="2400" b="1" dirty="0">
              <a:latin typeface="Times New Roman" panose="02020603050405020304" pitchFamily="18" charset="0"/>
              <a:ea typeface="Adobe 黑体 Std R" pitchFamily="34" charset="-122"/>
            </a:endParaRPr>
          </a:p>
        </p:txBody>
      </p:sp>
      <p:sp>
        <p:nvSpPr>
          <p:cNvPr id="76" name="Text Box 37"/>
          <p:cNvSpPr/>
          <p:nvPr/>
        </p:nvSpPr>
        <p:spPr>
          <a:xfrm>
            <a:off x="1330325" y="2347913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rPr>
              <a:t>乙</a:t>
            </a:r>
            <a:endParaRPr lang="zh-CN" altLang="en-US" sz="2400" b="1" dirty="0">
              <a:latin typeface="Times New Roman" panose="02020603050405020304" pitchFamily="18" charset="0"/>
              <a:ea typeface="Adobe 黑体 Std R" pitchFamily="34" charset="-122"/>
            </a:endParaRPr>
          </a:p>
        </p:txBody>
      </p:sp>
      <p:sp>
        <p:nvSpPr>
          <p:cNvPr id="77" name="Text Box 39"/>
          <p:cNvSpPr/>
          <p:nvPr/>
        </p:nvSpPr>
        <p:spPr>
          <a:xfrm>
            <a:off x="1330325" y="3211513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rPr>
              <a:t>丙</a:t>
            </a:r>
            <a:endParaRPr lang="zh-CN" altLang="en-US" sz="2400" b="1" dirty="0">
              <a:latin typeface="Times New Roman" panose="02020603050405020304" pitchFamily="18" charset="0"/>
              <a:ea typeface="Adobe 黑体 Std R" pitchFamily="34" charset="-122"/>
            </a:endParaRPr>
          </a:p>
        </p:txBody>
      </p:sp>
      <p:sp>
        <p:nvSpPr>
          <p:cNvPr id="78" name="Text Box 40"/>
          <p:cNvSpPr/>
          <p:nvPr/>
        </p:nvSpPr>
        <p:spPr>
          <a:xfrm>
            <a:off x="2700338" y="1484313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rPr>
              <a:t>A</a:t>
            </a:r>
            <a:endParaRPr lang="en-US" altLang="zh-CN" sz="2400" b="1" i="1" dirty="0">
              <a:solidFill>
                <a:srgbClr val="0000FF"/>
              </a:solidFill>
              <a:latin typeface="Times New Roman" panose="02020603050405020304" pitchFamily="18" charset="0"/>
              <a:ea typeface="Adobe 黑体 Std R" pitchFamily="34" charset="-122"/>
              <a:sym typeface="Arial" panose="020B0604020202020204" pitchFamily="34" charset="0"/>
            </a:endParaRPr>
          </a:p>
        </p:txBody>
      </p:sp>
      <p:sp>
        <p:nvSpPr>
          <p:cNvPr id="79" name="Text Box 42"/>
          <p:cNvSpPr/>
          <p:nvPr/>
        </p:nvSpPr>
        <p:spPr>
          <a:xfrm>
            <a:off x="1906588" y="2347913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rPr>
              <a:t>C</a:t>
            </a:r>
            <a:endParaRPr lang="en-US" altLang="zh-CN" sz="2400" b="1" i="1" dirty="0">
              <a:solidFill>
                <a:schemeClr val="hlink"/>
              </a:solidFill>
              <a:latin typeface="Times New Roman" panose="02020603050405020304" pitchFamily="18" charset="0"/>
              <a:ea typeface="Adobe 黑体 Std R" pitchFamily="34" charset="-122"/>
              <a:sym typeface="Arial" panose="020B0604020202020204" pitchFamily="34" charset="0"/>
            </a:endParaRPr>
          </a:p>
        </p:txBody>
      </p:sp>
      <p:sp>
        <p:nvSpPr>
          <p:cNvPr id="80" name="Text Box 43"/>
          <p:cNvSpPr/>
          <p:nvPr/>
        </p:nvSpPr>
        <p:spPr>
          <a:xfrm>
            <a:off x="2700338" y="2347913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rPr>
              <a:t>D</a:t>
            </a:r>
            <a:endParaRPr lang="en-US" altLang="zh-CN" sz="2400" b="1" i="1" dirty="0">
              <a:solidFill>
                <a:schemeClr val="hlink"/>
              </a:solidFill>
              <a:latin typeface="Times New Roman" panose="02020603050405020304" pitchFamily="18" charset="0"/>
              <a:ea typeface="Adobe 黑体 Std R" pitchFamily="34" charset="-122"/>
              <a:sym typeface="Arial" panose="020B0604020202020204" pitchFamily="34" charset="0"/>
            </a:endParaRPr>
          </a:p>
        </p:txBody>
      </p:sp>
      <p:sp>
        <p:nvSpPr>
          <p:cNvPr id="81" name="Text Box 44"/>
          <p:cNvSpPr/>
          <p:nvPr/>
        </p:nvSpPr>
        <p:spPr>
          <a:xfrm>
            <a:off x="3419475" y="2347913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rPr>
              <a:t>E</a:t>
            </a:r>
            <a:endParaRPr lang="en-US" altLang="zh-CN" sz="2400" b="1" i="1" dirty="0">
              <a:solidFill>
                <a:schemeClr val="hlink"/>
              </a:solidFill>
              <a:latin typeface="Times New Roman" panose="02020603050405020304" pitchFamily="18" charset="0"/>
              <a:ea typeface="Adobe 黑体 Std R" pitchFamily="34" charset="-122"/>
              <a:sym typeface="Arial" panose="020B0604020202020204" pitchFamily="34" charset="0"/>
            </a:endParaRPr>
          </a:p>
        </p:txBody>
      </p:sp>
      <p:sp>
        <p:nvSpPr>
          <p:cNvPr id="82" name="Text Box 45"/>
          <p:cNvSpPr/>
          <p:nvPr/>
        </p:nvSpPr>
        <p:spPr>
          <a:xfrm>
            <a:off x="1690688" y="3211513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rPr>
              <a:t>H</a:t>
            </a:r>
            <a:endParaRPr lang="en-US" altLang="zh-CN" sz="2400" b="1" i="1" dirty="0">
              <a:solidFill>
                <a:srgbClr val="000000"/>
              </a:solidFill>
              <a:latin typeface="Times New Roman" panose="02020603050405020304" pitchFamily="18" charset="0"/>
              <a:ea typeface="Adobe 黑体 Std R" pitchFamily="34" charset="-122"/>
              <a:sym typeface="Arial" panose="020B0604020202020204" pitchFamily="34" charset="0"/>
            </a:endParaRPr>
          </a:p>
        </p:txBody>
      </p:sp>
      <p:sp>
        <p:nvSpPr>
          <p:cNvPr id="83" name="Text Box 46"/>
          <p:cNvSpPr/>
          <p:nvPr/>
        </p:nvSpPr>
        <p:spPr>
          <a:xfrm>
            <a:off x="2195513" y="3211513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rPr>
              <a:t>I</a:t>
            </a:r>
            <a:endParaRPr lang="en-US" altLang="zh-CN" sz="2400" b="1" i="1" dirty="0">
              <a:solidFill>
                <a:srgbClr val="000000"/>
              </a:solidFill>
              <a:latin typeface="Times New Roman" panose="02020603050405020304" pitchFamily="18" charset="0"/>
              <a:ea typeface="Adobe 黑体 Std R" pitchFamily="34" charset="-122"/>
              <a:sym typeface="Arial" panose="020B0604020202020204" pitchFamily="34" charset="0"/>
            </a:endParaRPr>
          </a:p>
        </p:txBody>
      </p:sp>
      <p:grpSp>
        <p:nvGrpSpPr>
          <p:cNvPr id="4" name="Group 54"/>
          <p:cNvGrpSpPr/>
          <p:nvPr/>
        </p:nvGrpSpPr>
        <p:grpSpPr>
          <a:xfrm>
            <a:off x="2627313" y="2708275"/>
            <a:ext cx="431800" cy="576263"/>
            <a:chOff x="0" y="0"/>
            <a:chExt cx="272" cy="363"/>
          </a:xfrm>
        </p:grpSpPr>
        <p:sp>
          <p:nvSpPr>
            <p:cNvPr id="38931" name="Line 55"/>
            <p:cNvSpPr/>
            <p:nvPr/>
          </p:nvSpPr>
          <p:spPr>
            <a:xfrm flipH="1">
              <a:off x="0" y="0"/>
              <a:ext cx="136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932" name="Line 56"/>
            <p:cNvSpPr/>
            <p:nvPr/>
          </p:nvSpPr>
          <p:spPr>
            <a:xfrm>
              <a:off x="136" y="0"/>
              <a:ext cx="136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87" name="Text Box 57"/>
          <p:cNvSpPr/>
          <p:nvPr/>
        </p:nvSpPr>
        <p:spPr>
          <a:xfrm>
            <a:off x="2411413" y="3211513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rPr>
              <a:t>H</a:t>
            </a:r>
            <a:endParaRPr lang="en-US" altLang="zh-CN" sz="2400" b="1" i="1" dirty="0">
              <a:solidFill>
                <a:srgbClr val="000000"/>
              </a:solidFill>
              <a:latin typeface="Times New Roman" panose="02020603050405020304" pitchFamily="18" charset="0"/>
              <a:ea typeface="Adobe 黑体 Std R" pitchFamily="34" charset="-122"/>
              <a:sym typeface="Arial" panose="020B0604020202020204" pitchFamily="34" charset="0"/>
            </a:endParaRPr>
          </a:p>
        </p:txBody>
      </p:sp>
      <p:sp>
        <p:nvSpPr>
          <p:cNvPr id="88" name="Text Box 58"/>
          <p:cNvSpPr/>
          <p:nvPr/>
        </p:nvSpPr>
        <p:spPr>
          <a:xfrm>
            <a:off x="2916238" y="3211513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rPr>
              <a:t>I</a:t>
            </a:r>
            <a:endParaRPr lang="en-US" altLang="zh-CN" sz="2400" b="1" i="1" dirty="0">
              <a:solidFill>
                <a:srgbClr val="000000"/>
              </a:solidFill>
              <a:latin typeface="Times New Roman" panose="02020603050405020304" pitchFamily="18" charset="0"/>
              <a:ea typeface="Adobe 黑体 Std R" pitchFamily="34" charset="-122"/>
              <a:sym typeface="Arial" panose="020B0604020202020204" pitchFamily="34" charset="0"/>
            </a:endParaRPr>
          </a:p>
        </p:txBody>
      </p:sp>
      <p:grpSp>
        <p:nvGrpSpPr>
          <p:cNvPr id="5" name="Group 59"/>
          <p:cNvGrpSpPr/>
          <p:nvPr/>
        </p:nvGrpSpPr>
        <p:grpSpPr>
          <a:xfrm>
            <a:off x="3346450" y="2708275"/>
            <a:ext cx="431800" cy="576263"/>
            <a:chOff x="0" y="0"/>
            <a:chExt cx="272" cy="363"/>
          </a:xfrm>
        </p:grpSpPr>
        <p:sp>
          <p:nvSpPr>
            <p:cNvPr id="38936" name="Line 60"/>
            <p:cNvSpPr/>
            <p:nvPr/>
          </p:nvSpPr>
          <p:spPr>
            <a:xfrm flipH="1">
              <a:off x="0" y="0"/>
              <a:ext cx="136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937" name="Line 61"/>
            <p:cNvSpPr/>
            <p:nvPr/>
          </p:nvSpPr>
          <p:spPr>
            <a:xfrm>
              <a:off x="136" y="0"/>
              <a:ext cx="136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92" name="Text Box 62"/>
          <p:cNvSpPr/>
          <p:nvPr/>
        </p:nvSpPr>
        <p:spPr>
          <a:xfrm>
            <a:off x="3130550" y="3211513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rPr>
              <a:t>H</a:t>
            </a:r>
            <a:endParaRPr lang="en-US" altLang="zh-CN" sz="2400" b="1" i="1" dirty="0">
              <a:solidFill>
                <a:srgbClr val="000000"/>
              </a:solidFill>
              <a:latin typeface="Times New Roman" panose="02020603050405020304" pitchFamily="18" charset="0"/>
              <a:ea typeface="Adobe 黑体 Std R" pitchFamily="34" charset="-122"/>
              <a:sym typeface="Arial" panose="020B0604020202020204" pitchFamily="34" charset="0"/>
            </a:endParaRPr>
          </a:p>
        </p:txBody>
      </p:sp>
      <p:sp>
        <p:nvSpPr>
          <p:cNvPr id="93" name="Text Box 63"/>
          <p:cNvSpPr/>
          <p:nvPr/>
        </p:nvSpPr>
        <p:spPr>
          <a:xfrm>
            <a:off x="3635375" y="3211513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rPr>
              <a:t>I</a:t>
            </a:r>
            <a:endParaRPr lang="en-US" altLang="zh-CN" sz="2400" b="1" i="1" dirty="0">
              <a:solidFill>
                <a:srgbClr val="000000"/>
              </a:solidFill>
              <a:latin typeface="Times New Roman" panose="02020603050405020304" pitchFamily="18" charset="0"/>
              <a:ea typeface="Adobe 黑体 Std R" pitchFamily="34" charset="-122"/>
              <a:sym typeface="Arial" panose="020B0604020202020204" pitchFamily="34" charset="0"/>
            </a:endParaRPr>
          </a:p>
        </p:txBody>
      </p:sp>
      <p:grpSp>
        <p:nvGrpSpPr>
          <p:cNvPr id="6" name="Group 65"/>
          <p:cNvGrpSpPr/>
          <p:nvPr/>
        </p:nvGrpSpPr>
        <p:grpSpPr>
          <a:xfrm>
            <a:off x="4427538" y="1843088"/>
            <a:ext cx="1441450" cy="576262"/>
            <a:chOff x="0" y="0"/>
            <a:chExt cx="908" cy="363"/>
          </a:xfrm>
        </p:grpSpPr>
        <p:sp>
          <p:nvSpPr>
            <p:cNvPr id="38941" name="Line 66"/>
            <p:cNvSpPr/>
            <p:nvPr/>
          </p:nvSpPr>
          <p:spPr>
            <a:xfrm flipH="1">
              <a:off x="0" y="0"/>
              <a:ext cx="455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942" name="Line 67"/>
            <p:cNvSpPr/>
            <p:nvPr/>
          </p:nvSpPr>
          <p:spPr>
            <a:xfrm flipH="1">
              <a:off x="454" y="0"/>
              <a:ext cx="1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943" name="Line 68"/>
            <p:cNvSpPr/>
            <p:nvPr/>
          </p:nvSpPr>
          <p:spPr>
            <a:xfrm>
              <a:off x="454" y="0"/>
              <a:ext cx="454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" name="Group 69"/>
          <p:cNvGrpSpPr/>
          <p:nvPr/>
        </p:nvGrpSpPr>
        <p:grpSpPr>
          <a:xfrm>
            <a:off x="4211638" y="2708275"/>
            <a:ext cx="431800" cy="576263"/>
            <a:chOff x="0" y="0"/>
            <a:chExt cx="272" cy="363"/>
          </a:xfrm>
        </p:grpSpPr>
        <p:sp>
          <p:nvSpPr>
            <p:cNvPr id="38945" name="Line 70"/>
            <p:cNvSpPr/>
            <p:nvPr/>
          </p:nvSpPr>
          <p:spPr>
            <a:xfrm flipH="1">
              <a:off x="0" y="0"/>
              <a:ext cx="136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946" name="Line 71"/>
            <p:cNvSpPr/>
            <p:nvPr/>
          </p:nvSpPr>
          <p:spPr>
            <a:xfrm>
              <a:off x="136" y="0"/>
              <a:ext cx="136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01" name="Text Box 72"/>
          <p:cNvSpPr/>
          <p:nvPr/>
        </p:nvSpPr>
        <p:spPr>
          <a:xfrm>
            <a:off x="5005388" y="1484313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rPr>
              <a:t>B</a:t>
            </a:r>
            <a:endParaRPr lang="en-US" altLang="zh-CN" sz="2400" b="1" i="1" dirty="0">
              <a:solidFill>
                <a:srgbClr val="0000FF"/>
              </a:solidFill>
              <a:latin typeface="Times New Roman" panose="02020603050405020304" pitchFamily="18" charset="0"/>
              <a:ea typeface="Adobe 黑体 Std R" pitchFamily="34" charset="-122"/>
              <a:sym typeface="Arial" panose="020B0604020202020204" pitchFamily="34" charset="0"/>
            </a:endParaRPr>
          </a:p>
        </p:txBody>
      </p:sp>
      <p:sp>
        <p:nvSpPr>
          <p:cNvPr id="102" name="Text Box 73"/>
          <p:cNvSpPr/>
          <p:nvPr/>
        </p:nvSpPr>
        <p:spPr>
          <a:xfrm>
            <a:off x="4211638" y="2347913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rPr>
              <a:t>C</a:t>
            </a:r>
            <a:endParaRPr lang="en-US" altLang="zh-CN" sz="2400" b="1" i="1" dirty="0">
              <a:solidFill>
                <a:schemeClr val="hlink"/>
              </a:solidFill>
              <a:latin typeface="Times New Roman" panose="02020603050405020304" pitchFamily="18" charset="0"/>
              <a:ea typeface="Adobe 黑体 Std R" pitchFamily="34" charset="-122"/>
              <a:sym typeface="Arial" panose="020B0604020202020204" pitchFamily="34" charset="0"/>
            </a:endParaRPr>
          </a:p>
        </p:txBody>
      </p:sp>
      <p:sp>
        <p:nvSpPr>
          <p:cNvPr id="103" name="Text Box 74"/>
          <p:cNvSpPr/>
          <p:nvPr/>
        </p:nvSpPr>
        <p:spPr>
          <a:xfrm>
            <a:off x="5005388" y="2347913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rPr>
              <a:t>D</a:t>
            </a:r>
            <a:endParaRPr lang="en-US" altLang="zh-CN" sz="2400" b="1" i="1" dirty="0">
              <a:solidFill>
                <a:schemeClr val="hlink"/>
              </a:solidFill>
              <a:latin typeface="Times New Roman" panose="02020603050405020304" pitchFamily="18" charset="0"/>
              <a:ea typeface="Adobe 黑体 Std R" pitchFamily="34" charset="-122"/>
              <a:sym typeface="Arial" panose="020B0604020202020204" pitchFamily="34" charset="0"/>
            </a:endParaRPr>
          </a:p>
        </p:txBody>
      </p:sp>
      <p:sp>
        <p:nvSpPr>
          <p:cNvPr id="104" name="Text Box 75"/>
          <p:cNvSpPr/>
          <p:nvPr/>
        </p:nvSpPr>
        <p:spPr>
          <a:xfrm>
            <a:off x="5724525" y="2347913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rPr>
              <a:t>E</a:t>
            </a:r>
            <a:endParaRPr lang="en-US" altLang="zh-CN" sz="2400" b="1" i="1" dirty="0">
              <a:solidFill>
                <a:schemeClr val="hlink"/>
              </a:solidFill>
              <a:latin typeface="Times New Roman" panose="02020603050405020304" pitchFamily="18" charset="0"/>
              <a:ea typeface="Adobe 黑体 Std R" pitchFamily="34" charset="-122"/>
              <a:sym typeface="Arial" panose="020B0604020202020204" pitchFamily="34" charset="0"/>
            </a:endParaRPr>
          </a:p>
        </p:txBody>
      </p:sp>
      <p:sp>
        <p:nvSpPr>
          <p:cNvPr id="105" name="Text Box 76"/>
          <p:cNvSpPr/>
          <p:nvPr/>
        </p:nvSpPr>
        <p:spPr>
          <a:xfrm>
            <a:off x="3995738" y="3211513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rPr>
              <a:t>H</a:t>
            </a:r>
            <a:endParaRPr lang="en-US" altLang="zh-CN" sz="2400" b="1" i="1" dirty="0">
              <a:solidFill>
                <a:srgbClr val="000000"/>
              </a:solidFill>
              <a:latin typeface="Times New Roman" panose="02020603050405020304" pitchFamily="18" charset="0"/>
              <a:ea typeface="Adobe 黑体 Std R" pitchFamily="34" charset="-122"/>
              <a:sym typeface="Arial" panose="020B0604020202020204" pitchFamily="34" charset="0"/>
            </a:endParaRPr>
          </a:p>
        </p:txBody>
      </p:sp>
      <p:sp>
        <p:nvSpPr>
          <p:cNvPr id="106" name="Text Box 77"/>
          <p:cNvSpPr/>
          <p:nvPr/>
        </p:nvSpPr>
        <p:spPr>
          <a:xfrm>
            <a:off x="4500563" y="3211513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rPr>
              <a:t>I</a:t>
            </a:r>
            <a:endParaRPr lang="en-US" altLang="zh-CN" sz="2400" b="1" i="1" dirty="0">
              <a:solidFill>
                <a:srgbClr val="000000"/>
              </a:solidFill>
              <a:latin typeface="Times New Roman" panose="02020603050405020304" pitchFamily="18" charset="0"/>
              <a:ea typeface="Adobe 黑体 Std R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Group 78"/>
          <p:cNvGrpSpPr/>
          <p:nvPr/>
        </p:nvGrpSpPr>
        <p:grpSpPr>
          <a:xfrm>
            <a:off x="4932363" y="2708275"/>
            <a:ext cx="431800" cy="576263"/>
            <a:chOff x="0" y="0"/>
            <a:chExt cx="272" cy="363"/>
          </a:xfrm>
        </p:grpSpPr>
        <p:sp>
          <p:nvSpPr>
            <p:cNvPr id="38954" name="Line 79"/>
            <p:cNvSpPr/>
            <p:nvPr/>
          </p:nvSpPr>
          <p:spPr>
            <a:xfrm flipH="1">
              <a:off x="0" y="0"/>
              <a:ext cx="136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955" name="Line 80"/>
            <p:cNvSpPr/>
            <p:nvPr/>
          </p:nvSpPr>
          <p:spPr>
            <a:xfrm>
              <a:off x="136" y="0"/>
              <a:ext cx="136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10" name="Text Box 81"/>
          <p:cNvSpPr/>
          <p:nvPr/>
        </p:nvSpPr>
        <p:spPr>
          <a:xfrm>
            <a:off x="4716463" y="3211513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rPr>
              <a:t>H</a:t>
            </a:r>
            <a:endParaRPr lang="en-US" altLang="zh-CN" sz="2400" b="1" i="1" dirty="0">
              <a:solidFill>
                <a:srgbClr val="000000"/>
              </a:solidFill>
              <a:latin typeface="Times New Roman" panose="02020603050405020304" pitchFamily="18" charset="0"/>
              <a:ea typeface="Adobe 黑体 Std R" pitchFamily="34" charset="-122"/>
              <a:sym typeface="Arial" panose="020B0604020202020204" pitchFamily="34" charset="0"/>
            </a:endParaRPr>
          </a:p>
        </p:txBody>
      </p:sp>
      <p:sp>
        <p:nvSpPr>
          <p:cNvPr id="111" name="Text Box 82"/>
          <p:cNvSpPr/>
          <p:nvPr/>
        </p:nvSpPr>
        <p:spPr>
          <a:xfrm>
            <a:off x="5221288" y="3211513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rPr>
              <a:t>I</a:t>
            </a:r>
            <a:endParaRPr lang="en-US" altLang="zh-CN" sz="2400" b="1" i="1" dirty="0">
              <a:solidFill>
                <a:srgbClr val="000000"/>
              </a:solidFill>
              <a:latin typeface="Times New Roman" panose="02020603050405020304" pitchFamily="18" charset="0"/>
              <a:ea typeface="Adobe 黑体 Std R" pitchFamily="34" charset="-122"/>
              <a:sym typeface="Arial" panose="020B0604020202020204" pitchFamily="34" charset="0"/>
            </a:endParaRPr>
          </a:p>
        </p:txBody>
      </p:sp>
      <p:grpSp>
        <p:nvGrpSpPr>
          <p:cNvPr id="9" name="Group 83"/>
          <p:cNvGrpSpPr/>
          <p:nvPr/>
        </p:nvGrpSpPr>
        <p:grpSpPr>
          <a:xfrm>
            <a:off x="5651500" y="2708275"/>
            <a:ext cx="431800" cy="576263"/>
            <a:chOff x="0" y="0"/>
            <a:chExt cx="272" cy="363"/>
          </a:xfrm>
        </p:grpSpPr>
        <p:sp>
          <p:nvSpPr>
            <p:cNvPr id="38959" name="Line 84"/>
            <p:cNvSpPr/>
            <p:nvPr/>
          </p:nvSpPr>
          <p:spPr>
            <a:xfrm flipH="1">
              <a:off x="0" y="0"/>
              <a:ext cx="136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960" name="Line 85"/>
            <p:cNvSpPr/>
            <p:nvPr/>
          </p:nvSpPr>
          <p:spPr>
            <a:xfrm>
              <a:off x="136" y="0"/>
              <a:ext cx="136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15" name="Text Box 86"/>
          <p:cNvSpPr/>
          <p:nvPr/>
        </p:nvSpPr>
        <p:spPr>
          <a:xfrm>
            <a:off x="5435600" y="3211513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rPr>
              <a:t>H</a:t>
            </a:r>
            <a:endParaRPr lang="en-US" altLang="zh-CN" sz="2400" b="1" i="1" dirty="0">
              <a:solidFill>
                <a:srgbClr val="000000"/>
              </a:solidFill>
              <a:latin typeface="Times New Roman" panose="02020603050405020304" pitchFamily="18" charset="0"/>
              <a:ea typeface="Adobe 黑体 Std R" pitchFamily="34" charset="-122"/>
              <a:sym typeface="Arial" panose="020B0604020202020204" pitchFamily="34" charset="0"/>
            </a:endParaRPr>
          </a:p>
        </p:txBody>
      </p:sp>
      <p:sp>
        <p:nvSpPr>
          <p:cNvPr id="116" name="Text Box 87"/>
          <p:cNvSpPr/>
          <p:nvPr/>
        </p:nvSpPr>
        <p:spPr>
          <a:xfrm>
            <a:off x="5940425" y="3211513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rPr>
              <a:t>I</a:t>
            </a:r>
            <a:endParaRPr lang="en-US" altLang="zh-CN" sz="2400" b="1" i="1" dirty="0">
              <a:solidFill>
                <a:srgbClr val="000000"/>
              </a:solidFill>
              <a:latin typeface="Times New Roman" panose="02020603050405020304" pitchFamily="18" charset="0"/>
              <a:ea typeface="Adobe 黑体 Std R" pitchFamily="34" charset="-122"/>
              <a:sym typeface="Arial" panose="020B0604020202020204" pitchFamily="34" charset="0"/>
            </a:endParaRPr>
          </a:p>
        </p:txBody>
      </p:sp>
      <p:grpSp>
        <p:nvGrpSpPr>
          <p:cNvPr id="10" name="Group 124"/>
          <p:cNvGrpSpPr/>
          <p:nvPr/>
        </p:nvGrpSpPr>
        <p:grpSpPr>
          <a:xfrm>
            <a:off x="1763713" y="3776663"/>
            <a:ext cx="4608512" cy="1038225"/>
            <a:chOff x="0" y="0"/>
            <a:chExt cx="2903" cy="654"/>
          </a:xfrm>
        </p:grpSpPr>
        <p:sp>
          <p:nvSpPr>
            <p:cNvPr id="38964" name="Text Box 88"/>
            <p:cNvSpPr/>
            <p:nvPr/>
          </p:nvSpPr>
          <p:spPr>
            <a:xfrm>
              <a:off x="1451" y="0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B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65" name="Text Box 89"/>
            <p:cNvSpPr/>
            <p:nvPr/>
          </p:nvSpPr>
          <p:spPr>
            <a:xfrm>
              <a:off x="1451" y="181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400" b="1" i="1" dirty="0">
                  <a:solidFill>
                    <a:schemeClr val="hlink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C</a:t>
              </a:r>
              <a:endPara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66" name="Text Box 90"/>
            <p:cNvSpPr/>
            <p:nvPr/>
          </p:nvSpPr>
          <p:spPr>
            <a:xfrm>
              <a:off x="1451" y="363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H</a:t>
              </a:r>
              <a:endPara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67" name="Text Box 91"/>
            <p:cNvSpPr/>
            <p:nvPr/>
          </p:nvSpPr>
          <p:spPr>
            <a:xfrm>
              <a:off x="0" y="0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A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68" name="Text Box 92"/>
            <p:cNvSpPr/>
            <p:nvPr/>
          </p:nvSpPr>
          <p:spPr>
            <a:xfrm>
              <a:off x="0" y="181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chemeClr val="hlink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C</a:t>
              </a:r>
              <a:endPara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69" name="Text Box 93"/>
            <p:cNvSpPr/>
            <p:nvPr/>
          </p:nvSpPr>
          <p:spPr>
            <a:xfrm>
              <a:off x="0" y="363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H</a:t>
              </a:r>
              <a:endPara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70" name="Text Box 94"/>
            <p:cNvSpPr/>
            <p:nvPr/>
          </p:nvSpPr>
          <p:spPr>
            <a:xfrm>
              <a:off x="272" y="0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A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71" name="Text Box 95"/>
            <p:cNvSpPr/>
            <p:nvPr/>
          </p:nvSpPr>
          <p:spPr>
            <a:xfrm>
              <a:off x="272" y="181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chemeClr val="hlink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C</a:t>
              </a:r>
              <a:endPara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72" name="Text Box 96"/>
            <p:cNvSpPr/>
            <p:nvPr/>
          </p:nvSpPr>
          <p:spPr>
            <a:xfrm>
              <a:off x="272" y="363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I</a:t>
              </a:r>
              <a:endPara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73" name="Text Box 97"/>
            <p:cNvSpPr/>
            <p:nvPr/>
          </p:nvSpPr>
          <p:spPr>
            <a:xfrm>
              <a:off x="453" y="0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A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74" name="Text Box 98"/>
            <p:cNvSpPr/>
            <p:nvPr/>
          </p:nvSpPr>
          <p:spPr>
            <a:xfrm>
              <a:off x="453" y="181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chemeClr val="hlink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D</a:t>
              </a:r>
              <a:endPara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75" name="Text Box 99"/>
            <p:cNvSpPr/>
            <p:nvPr/>
          </p:nvSpPr>
          <p:spPr>
            <a:xfrm>
              <a:off x="453" y="363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H</a:t>
              </a:r>
              <a:endPara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76" name="Text Box 100"/>
            <p:cNvSpPr/>
            <p:nvPr/>
          </p:nvSpPr>
          <p:spPr>
            <a:xfrm>
              <a:off x="726" y="0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A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77" name="Text Box 101"/>
            <p:cNvSpPr/>
            <p:nvPr/>
          </p:nvSpPr>
          <p:spPr>
            <a:xfrm>
              <a:off x="726" y="181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chemeClr val="hlink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D</a:t>
              </a:r>
              <a:endPara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78" name="Text Box 102"/>
            <p:cNvSpPr/>
            <p:nvPr/>
          </p:nvSpPr>
          <p:spPr>
            <a:xfrm>
              <a:off x="726" y="363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I</a:t>
              </a:r>
              <a:endPara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79" name="Text Box 103"/>
            <p:cNvSpPr/>
            <p:nvPr/>
          </p:nvSpPr>
          <p:spPr>
            <a:xfrm>
              <a:off x="907" y="0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A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80" name="Text Box 104"/>
            <p:cNvSpPr/>
            <p:nvPr/>
          </p:nvSpPr>
          <p:spPr>
            <a:xfrm>
              <a:off x="907" y="181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chemeClr val="hlink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E</a:t>
              </a:r>
              <a:endPara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81" name="Text Box 105"/>
            <p:cNvSpPr/>
            <p:nvPr/>
          </p:nvSpPr>
          <p:spPr>
            <a:xfrm>
              <a:off x="907" y="363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H</a:t>
              </a:r>
              <a:endPara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82" name="Text Box 106"/>
            <p:cNvSpPr/>
            <p:nvPr/>
          </p:nvSpPr>
          <p:spPr>
            <a:xfrm>
              <a:off x="1179" y="0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A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83" name="Text Box 107"/>
            <p:cNvSpPr/>
            <p:nvPr/>
          </p:nvSpPr>
          <p:spPr>
            <a:xfrm>
              <a:off x="1179" y="181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chemeClr val="hlink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E</a:t>
              </a:r>
              <a:endPara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84" name="Text Box 108"/>
            <p:cNvSpPr/>
            <p:nvPr/>
          </p:nvSpPr>
          <p:spPr>
            <a:xfrm>
              <a:off x="1179" y="363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I</a:t>
              </a:r>
              <a:endPara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85" name="Text Box 109"/>
            <p:cNvSpPr/>
            <p:nvPr/>
          </p:nvSpPr>
          <p:spPr>
            <a:xfrm>
              <a:off x="1678" y="0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B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86" name="Text Box 110"/>
            <p:cNvSpPr/>
            <p:nvPr/>
          </p:nvSpPr>
          <p:spPr>
            <a:xfrm>
              <a:off x="1678" y="181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400" b="1" i="1" dirty="0">
                  <a:solidFill>
                    <a:schemeClr val="hlink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C</a:t>
              </a:r>
              <a:endPara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87" name="Text Box 111"/>
            <p:cNvSpPr/>
            <p:nvPr/>
          </p:nvSpPr>
          <p:spPr>
            <a:xfrm>
              <a:off x="1678" y="363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I</a:t>
              </a:r>
              <a:endPara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88" name="Text Box 112"/>
            <p:cNvSpPr/>
            <p:nvPr/>
          </p:nvSpPr>
          <p:spPr>
            <a:xfrm>
              <a:off x="1905" y="0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B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89" name="Text Box 113"/>
            <p:cNvSpPr/>
            <p:nvPr/>
          </p:nvSpPr>
          <p:spPr>
            <a:xfrm>
              <a:off x="1905" y="181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400" b="1" i="1" dirty="0">
                  <a:solidFill>
                    <a:schemeClr val="hlink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D</a:t>
              </a:r>
              <a:endPara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90" name="Text Box 114"/>
            <p:cNvSpPr/>
            <p:nvPr/>
          </p:nvSpPr>
          <p:spPr>
            <a:xfrm>
              <a:off x="1905" y="363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H</a:t>
              </a:r>
              <a:endPara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91" name="Text Box 115"/>
            <p:cNvSpPr/>
            <p:nvPr/>
          </p:nvSpPr>
          <p:spPr>
            <a:xfrm>
              <a:off x="2177" y="0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B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92" name="Text Box 116"/>
            <p:cNvSpPr/>
            <p:nvPr/>
          </p:nvSpPr>
          <p:spPr>
            <a:xfrm>
              <a:off x="2177" y="181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400" b="1" i="1" dirty="0">
                  <a:solidFill>
                    <a:schemeClr val="hlink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D</a:t>
              </a:r>
              <a:endPara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93" name="Text Box 117"/>
            <p:cNvSpPr/>
            <p:nvPr/>
          </p:nvSpPr>
          <p:spPr>
            <a:xfrm>
              <a:off x="2177" y="363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I</a:t>
              </a:r>
              <a:endPara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94" name="Text Box 118"/>
            <p:cNvSpPr/>
            <p:nvPr/>
          </p:nvSpPr>
          <p:spPr>
            <a:xfrm>
              <a:off x="2404" y="0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B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95" name="Text Box 119"/>
            <p:cNvSpPr/>
            <p:nvPr/>
          </p:nvSpPr>
          <p:spPr>
            <a:xfrm>
              <a:off x="2404" y="181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400" b="1" i="1" dirty="0">
                  <a:solidFill>
                    <a:schemeClr val="hlink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E</a:t>
              </a:r>
              <a:endPara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96" name="Text Box 120"/>
            <p:cNvSpPr/>
            <p:nvPr/>
          </p:nvSpPr>
          <p:spPr>
            <a:xfrm>
              <a:off x="2404" y="363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H</a:t>
              </a:r>
              <a:endPara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97" name="Text Box 121"/>
            <p:cNvSpPr/>
            <p:nvPr/>
          </p:nvSpPr>
          <p:spPr>
            <a:xfrm>
              <a:off x="2631" y="0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4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B</a:t>
              </a:r>
              <a:endPara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98" name="Text Box 122"/>
            <p:cNvSpPr/>
            <p:nvPr/>
          </p:nvSpPr>
          <p:spPr>
            <a:xfrm>
              <a:off x="2631" y="181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400" b="1" i="1" dirty="0">
                  <a:solidFill>
                    <a:schemeClr val="hlink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E</a:t>
              </a:r>
              <a:endParaRPr lang="en-US" altLang="zh-CN" sz="2400" b="1" i="1" dirty="0">
                <a:solidFill>
                  <a:schemeClr val="hlink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99" name="Text Box 123"/>
            <p:cNvSpPr/>
            <p:nvPr/>
          </p:nvSpPr>
          <p:spPr>
            <a:xfrm>
              <a:off x="2631" y="363"/>
              <a:ext cx="27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Adobe 黑体 Std R" pitchFamily="34" charset="-122"/>
                  <a:sym typeface="Arial" panose="020B0604020202020204" pitchFamily="34" charset="0"/>
                </a:rPr>
                <a:t>I</a:t>
              </a:r>
              <a:endPara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dobe 黑体 Std R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42988" y="4797425"/>
            <a:ext cx="7489825" cy="1585913"/>
            <a:chOff x="1642" y="7895"/>
            <a:chExt cx="11795" cy="2497"/>
          </a:xfrm>
        </p:grpSpPr>
        <p:sp>
          <p:nvSpPr>
            <p:cNvPr id="39001" name="矩形 52"/>
            <p:cNvSpPr/>
            <p:nvPr/>
          </p:nvSpPr>
          <p:spPr>
            <a:xfrm>
              <a:off x="1642" y="7895"/>
              <a:ext cx="11795" cy="249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解：满足全是辅音字母的结果有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Arial" panose="020B0604020202020204" pitchFamily="34" charset="0"/>
                </a:rPr>
                <a:t>2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个，则 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Arial" panose="020B0604020202020204" pitchFamily="34" charset="0"/>
                </a:rPr>
                <a:t>P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（三个辅音）</a:t>
              </a:r>
              <a:r>
                <a:rPr lang="en-US" altLang="zh-CN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=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Arial" panose="020B0604020202020204" pitchFamily="34" charset="0"/>
                </a:rPr>
                <a:t>        =      .</a:t>
              </a:r>
              <a:endPara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aphicFrame>
          <p:nvGraphicFramePr>
            <p:cNvPr id="39002" name="对象 11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6064" y="9292"/>
            <a:ext cx="567" cy="10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5" name="" r:id="rId1" imgW="203835" imgH="394335" progId="Equation.KSEE3">
                    <p:embed/>
                  </p:oleObj>
                </mc:Choice>
                <mc:Fallback>
                  <p:oleObj name="" r:id="rId1" imgW="203835" imgH="394335" progId="Equation.KSEE3">
                    <p:embed/>
                    <p:pic>
                      <p:nvPicPr>
                        <p:cNvPr id="0" name="图片 309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6064" y="9292"/>
                          <a:ext cx="567" cy="109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9003" name="对象 12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7415" y="9075"/>
            <a:ext cx="467" cy="13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6" name="" r:id="rId3" imgW="139700" imgH="394335" progId="Equation.KSEE3">
                    <p:embed/>
                  </p:oleObj>
                </mc:Choice>
                <mc:Fallback>
                  <p:oleObj name="" r:id="rId3" imgW="139700" imgH="394335" progId="Equation.KSEE3">
                    <p:embed/>
                    <p:pic>
                      <p:nvPicPr>
                        <p:cNvPr id="0" name="图片 309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7415" y="9075"/>
                          <a:ext cx="467" cy="131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2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3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3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3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4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4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6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8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8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8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9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9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9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9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0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0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bldLvl="0"/>
      <p:bldP spid="76" grpId="0" bldLvl="0"/>
      <p:bldP spid="77" grpId="0" bldLvl="0"/>
      <p:bldP spid="78" grpId="0" bldLvl="0"/>
      <p:bldP spid="79" grpId="0" bldLvl="0"/>
      <p:bldP spid="80" grpId="0" bldLvl="0"/>
      <p:bldP spid="81" grpId="0" bldLvl="0"/>
      <p:bldP spid="82" grpId="0" bldLvl="0"/>
      <p:bldP spid="83" grpId="0" bldLvl="0"/>
      <p:bldP spid="87" grpId="0" bldLvl="0"/>
      <p:bldP spid="88" grpId="0" bldLvl="0"/>
      <p:bldP spid="92" grpId="0" bldLvl="0"/>
      <p:bldP spid="93" grpId="0" bldLvl="0"/>
      <p:bldP spid="101" grpId="0" bldLvl="0"/>
      <p:bldP spid="102" grpId="0" bldLvl="0"/>
      <p:bldP spid="103" grpId="0" bldLvl="0"/>
      <p:bldP spid="104" grpId="0" bldLvl="0"/>
      <p:bldP spid="105" grpId="0" bldLvl="0"/>
      <p:bldP spid="106" grpId="0" bldLvl="0"/>
      <p:bldP spid="110" grpId="0" bldLvl="0"/>
      <p:bldP spid="111" grpId="0" bldLvl="0"/>
      <p:bldP spid="115" grpId="0" bldLvl="0"/>
      <p:bldP spid="116" grpId="0" bldLvl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" name="矩形 80"/>
          <p:cNvSpPr>
            <a:spLocks noChangeArrowheads="1"/>
          </p:cNvSpPr>
          <p:nvPr/>
        </p:nvSpPr>
        <p:spPr bwMode="auto">
          <a:xfrm>
            <a:off x="57150" y="44450"/>
            <a:ext cx="1217613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8B8B"/>
                </a:solidFill>
                <a:effectLst/>
                <a:uLnTx/>
                <a:uFillTx/>
                <a:latin typeface="Arial" panose="020B0604020202020204" pitchFamily="34" charset="0"/>
                <a:ea typeface="方正姚体" panose="02010601030101010101" pitchFamily="2" charset="-122"/>
                <a:cs typeface="+mn-cs"/>
              </a:rPr>
              <a:t>课堂小结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228B8B"/>
              </a:solidFill>
              <a:effectLst/>
              <a:uLnTx/>
              <a:uFillTx/>
              <a:latin typeface="Arial" panose="020B0604020202020204" pitchFamily="34" charset="0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2" name="TextBox 3"/>
          <p:cNvSpPr txBox="1"/>
          <p:nvPr/>
        </p:nvSpPr>
        <p:spPr>
          <a:xfrm>
            <a:off x="166688" y="3268663"/>
            <a:ext cx="1108075" cy="461962"/>
          </a:xfrm>
          <a:prstGeom prst="rect">
            <a:avLst/>
          </a:prstGeom>
          <a:noFill/>
          <a:ln w="25400" cap="flat" cmpd="sng">
            <a:solidFill>
              <a:srgbClr val="59595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树状图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4"/>
          <p:cNvSpPr txBox="1"/>
          <p:nvPr/>
        </p:nvSpPr>
        <p:spPr>
          <a:xfrm>
            <a:off x="1739900" y="1454150"/>
            <a:ext cx="800100" cy="461963"/>
          </a:xfrm>
          <a:prstGeom prst="rect">
            <a:avLst/>
          </a:prstGeom>
          <a:noFill/>
          <a:ln w="25400" cap="flat" cmpd="sng">
            <a:solidFill>
              <a:srgbClr val="59595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步骤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1828800" y="3198813"/>
            <a:ext cx="800100" cy="460375"/>
          </a:xfrm>
          <a:prstGeom prst="rect">
            <a:avLst/>
          </a:prstGeom>
          <a:noFill/>
          <a:ln w="25400" cap="flat" cmpd="sng">
            <a:solidFill>
              <a:srgbClr val="59595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用法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8"/>
          <p:cNvSpPr txBox="1"/>
          <p:nvPr/>
        </p:nvSpPr>
        <p:spPr>
          <a:xfrm>
            <a:off x="3105150" y="2944813"/>
            <a:ext cx="4867275" cy="968375"/>
          </a:xfrm>
          <a:prstGeom prst="rect">
            <a:avLst/>
          </a:prstGeom>
          <a:noFill/>
          <a:ln w="25400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是一种解决试验有多步（或涉及多个因素）的好方法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9"/>
          <p:cNvSpPr txBox="1"/>
          <p:nvPr/>
        </p:nvSpPr>
        <p:spPr>
          <a:xfrm>
            <a:off x="1828800" y="4892675"/>
            <a:ext cx="800100" cy="461963"/>
          </a:xfrm>
          <a:prstGeom prst="rect">
            <a:avLst/>
          </a:prstGeom>
          <a:noFill/>
          <a:ln w="25400" cap="flat" cmpd="sng">
            <a:solidFill>
              <a:srgbClr val="59595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注意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10"/>
          <p:cNvSpPr txBox="1"/>
          <p:nvPr/>
        </p:nvSpPr>
        <p:spPr>
          <a:xfrm>
            <a:off x="3108325" y="4040188"/>
            <a:ext cx="4972050" cy="1041400"/>
          </a:xfrm>
          <a:prstGeom prst="rect">
            <a:avLst/>
          </a:prstGeom>
          <a:noFill/>
          <a:ln w="25400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marL="457200" indent="-457200">
              <a:lnSpc>
                <a:spcPct val="130000"/>
              </a:lnSpc>
              <a:buFont typeface="宋体" panose="02010600030101010101" pitchFamily="2" charset="-122"/>
              <a:buAutoNum type="circleNumDbPlain"/>
            </a:pPr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弄清试验涉及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试验因素个数</a:t>
            </a:r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试验步骤分几步</a:t>
            </a:r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en-US" altLang="zh-CN" sz="24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左大括号 11"/>
          <p:cNvSpPr/>
          <p:nvPr/>
        </p:nvSpPr>
        <p:spPr>
          <a:xfrm>
            <a:off x="1412875" y="1743075"/>
            <a:ext cx="188913" cy="3340100"/>
          </a:xfrm>
          <a:prstGeom prst="leftBrace">
            <a:avLst>
              <a:gd name="adj1" fmla="val 7694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Adobe 黑体 Std R" pitchFamily="34" charset="-122"/>
            </a:endParaRPr>
          </a:p>
        </p:txBody>
      </p:sp>
      <p:sp>
        <p:nvSpPr>
          <p:cNvPr id="9" name="TextBox 12"/>
          <p:cNvSpPr txBox="1"/>
          <p:nvPr/>
        </p:nvSpPr>
        <p:spPr>
          <a:xfrm>
            <a:off x="3108325" y="2203450"/>
            <a:ext cx="4056063" cy="530225"/>
          </a:xfrm>
          <a:prstGeom prst="rect">
            <a:avLst/>
          </a:prstGeom>
          <a:noFill/>
          <a:ln w="25400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  <a:buFont typeface="宋体" panose="02010600030101010101" pitchFamily="2" charset="-122"/>
              <a:buNone/>
            </a:pPr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③利用概率公式进行计算</a:t>
            </a:r>
            <a:r>
              <a:rPr lang="en-US" altLang="zh-CN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38488" y="635000"/>
            <a:ext cx="5059362" cy="457200"/>
          </a:xfrm>
          <a:prstGeom prst="rect">
            <a:avLst/>
          </a:prstGeom>
          <a:noFill/>
          <a:ln w="25400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①关键要弄清楚每一步有几种结果；</a:t>
            </a:r>
            <a:endParaRPr lang="en-US" altLang="zh-CN" sz="24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14675" y="1279525"/>
            <a:ext cx="4791075" cy="822325"/>
          </a:xfrm>
          <a:prstGeom prst="rect">
            <a:avLst/>
          </a:prstGeom>
          <a:noFill/>
          <a:ln w="25400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②在树状图下面对应写着所有可能</a:t>
            </a:r>
            <a:endParaRPr lang="zh-CN" altLang="en-US" sz="24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的结果；</a:t>
            </a:r>
            <a:endParaRPr lang="en-US" altLang="zh-CN" sz="24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108325" y="5354638"/>
            <a:ext cx="5081588" cy="1041400"/>
          </a:xfrm>
          <a:prstGeom prst="rect">
            <a:avLst/>
          </a:prstGeom>
          <a:noFill/>
          <a:ln w="25400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  <a:buFont typeface="宋体" panose="02010600030101010101" pitchFamily="2" charset="-122"/>
              <a:buNone/>
            </a:pPr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②在摸球试验一定要弄清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放回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还</a:t>
            </a:r>
            <a:endParaRPr lang="zh-CN" altLang="en-US" sz="24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buFont typeface="宋体" panose="02010600030101010101" pitchFamily="2" charset="-122"/>
              <a:buNone/>
            </a:pPr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是“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不放回</a:t>
            </a:r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en-US" altLang="zh-CN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en-US" altLang="zh-CN" sz="24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左大括号 11"/>
          <p:cNvSpPr/>
          <p:nvPr/>
        </p:nvSpPr>
        <p:spPr>
          <a:xfrm>
            <a:off x="2749550" y="727075"/>
            <a:ext cx="179388" cy="2006600"/>
          </a:xfrm>
          <a:prstGeom prst="leftBrace">
            <a:avLst>
              <a:gd name="adj1" fmla="val 7819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Adobe 黑体 Std R" pitchFamily="34" charset="-122"/>
            </a:endParaRPr>
          </a:p>
        </p:txBody>
      </p:sp>
      <p:sp>
        <p:nvSpPr>
          <p:cNvPr id="14" name="左大括号 11"/>
          <p:cNvSpPr/>
          <p:nvPr/>
        </p:nvSpPr>
        <p:spPr>
          <a:xfrm>
            <a:off x="2689225" y="4229100"/>
            <a:ext cx="355600" cy="1790700"/>
          </a:xfrm>
          <a:prstGeom prst="leftBrace">
            <a:avLst>
              <a:gd name="adj1" fmla="val 8066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Adobe 黑体 Std R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53" name="TextBox 16"/>
          <p:cNvSpPr txBox="1"/>
          <p:nvPr/>
        </p:nvSpPr>
        <p:spPr>
          <a:xfrm>
            <a:off x="1000125" y="2428875"/>
            <a:ext cx="6357938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见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学练优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本课时练习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986" name="文本框 4103"/>
          <p:cNvSpPr txBox="1"/>
          <p:nvPr/>
        </p:nvSpPr>
        <p:spPr>
          <a:xfrm>
            <a:off x="71438" y="44450"/>
            <a:ext cx="1295400" cy="403225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>
            <a:spAutoFit/>
          </a:bodyPr>
          <a:p>
            <a:r>
              <a:rPr lang="zh-CN" altLang="en-US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课后作业</a:t>
            </a:r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矩形 80"/>
          <p:cNvSpPr>
            <a:spLocks noChangeArrowheads="1"/>
          </p:cNvSpPr>
          <p:nvPr/>
        </p:nvSpPr>
        <p:spPr bwMode="auto">
          <a:xfrm>
            <a:off x="0" y="58738"/>
            <a:ext cx="1217613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7F7F"/>
                </a:solidFill>
                <a:effectLst/>
                <a:uLnTx/>
                <a:uFillTx/>
                <a:latin typeface="Arial" panose="020B0604020202020204" pitchFamily="34" charset="0"/>
                <a:ea typeface="方正姚体" panose="02010601030101010101" pitchFamily="2" charset="-122"/>
                <a:cs typeface="+mn-cs"/>
              </a:rPr>
              <a:t>导入新课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7F7F"/>
              </a:solidFill>
              <a:effectLst/>
              <a:uLnTx/>
              <a:uFillTx/>
              <a:latin typeface="Arial" panose="020B0604020202020204" pitchFamily="34" charset="0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6146" name="圆角矩形 31"/>
          <p:cNvSpPr/>
          <p:nvPr/>
        </p:nvSpPr>
        <p:spPr>
          <a:xfrm>
            <a:off x="290513" y="585788"/>
            <a:ext cx="1657350" cy="51117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问题引入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147" name="Rectangle 3"/>
          <p:cNvSpPr txBox="1"/>
          <p:nvPr/>
        </p:nvSpPr>
        <p:spPr>
          <a:xfrm>
            <a:off x="290513" y="1096963"/>
            <a:ext cx="8731250" cy="272573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defTabSz="914400" eaLnBrk="0" hangingPunct="0">
              <a:lnSpc>
                <a:spcPct val="12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现有</a:t>
            </a:r>
            <a:r>
              <a:rPr lang="zh-CN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A、B、C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三盘包子，已知</a:t>
            </a:r>
            <a:r>
              <a:rPr lang="zh-CN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盘中有两个酸菜包和一个糖包，</a:t>
            </a:r>
            <a:r>
              <a:rPr lang="zh-CN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盘中有一个酸菜包和一个糖包和一个韭菜包，</a:t>
            </a:r>
            <a:r>
              <a:rPr lang="zh-CN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盘中有一个酸菜包和一个糖包以及一个馒头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老师就爱吃酸菜包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如果老师从每个盘中各选一个包子（馒头除外），那么老师选的包子全部是酸菜包的概率是多少？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914400" eaLnBrk="0" hangingPunct="0">
              <a:lnSpc>
                <a:spcPct val="120000"/>
              </a:lnSpc>
            </a:pP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148" name="组合 71"/>
          <p:cNvGrpSpPr/>
          <p:nvPr/>
        </p:nvGrpSpPr>
        <p:grpSpPr>
          <a:xfrm>
            <a:off x="4554538" y="4076700"/>
            <a:ext cx="3960812" cy="2376488"/>
            <a:chOff x="4535488" y="3905250"/>
            <a:chExt cx="4608512" cy="2952750"/>
          </a:xfrm>
        </p:grpSpPr>
        <p:pic>
          <p:nvPicPr>
            <p:cNvPr id="6149" name="Picture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535488" y="3905250"/>
              <a:ext cx="4608512" cy="295275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150" name="组合 70"/>
            <p:cNvGrpSpPr/>
            <p:nvPr/>
          </p:nvGrpSpPr>
          <p:grpSpPr>
            <a:xfrm>
              <a:off x="5148941" y="5154044"/>
              <a:ext cx="3290584" cy="1382129"/>
              <a:chOff x="5148941" y="5154044"/>
              <a:chExt cx="3290584" cy="1382129"/>
            </a:xfrm>
          </p:grpSpPr>
          <p:sp>
            <p:nvSpPr>
              <p:cNvPr id="6151" name="Text Box 5"/>
              <p:cNvSpPr txBox="1"/>
              <p:nvPr/>
            </p:nvSpPr>
            <p:spPr>
              <a:xfrm>
                <a:off x="7720389" y="5962561"/>
                <a:ext cx="719136" cy="5736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zh-CN" sz="24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Adobe 黑体 Std R" pitchFamily="34" charset="-122"/>
                  </a:rPr>
                  <a:t>A</a:t>
                </a:r>
                <a:endParaRPr lang="zh-CN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Adobe 黑体 Std R" pitchFamily="34" charset="-122"/>
                </a:endParaRPr>
              </a:p>
            </p:txBody>
          </p:sp>
          <p:sp>
            <p:nvSpPr>
              <p:cNvPr id="6152" name="Text Box 6"/>
              <p:cNvSpPr txBox="1"/>
              <p:nvPr/>
            </p:nvSpPr>
            <p:spPr>
              <a:xfrm>
                <a:off x="6354321" y="5426402"/>
                <a:ext cx="647701" cy="5736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zh-CN" sz="24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Adobe 黑体 Std R" pitchFamily="34" charset="-122"/>
                  </a:rPr>
                  <a:t>B</a:t>
                </a:r>
                <a:endParaRPr lang="zh-CN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Adobe 黑体 Std R" pitchFamily="34" charset="-122"/>
                </a:endParaRPr>
              </a:p>
            </p:txBody>
          </p:sp>
          <p:sp>
            <p:nvSpPr>
              <p:cNvPr id="6153" name="Text Box 7"/>
              <p:cNvSpPr txBox="1"/>
              <p:nvPr/>
            </p:nvSpPr>
            <p:spPr>
              <a:xfrm>
                <a:off x="5148941" y="5154044"/>
                <a:ext cx="647701" cy="5736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zh-CN" sz="24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Adobe 黑体 Std R" pitchFamily="34" charset="-122"/>
                  </a:rPr>
                  <a:t>C</a:t>
                </a:r>
                <a:endParaRPr lang="zh-CN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Adobe 黑体 Std R" pitchFamily="34" charset="-122"/>
                </a:endParaRPr>
              </a:p>
            </p:txBody>
          </p:sp>
        </p:grpSp>
      </p:grpSp>
      <p:pic>
        <p:nvPicPr>
          <p:cNvPr id="615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8" y="4219575"/>
            <a:ext cx="2836862" cy="2127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ver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" name="矩形 80"/>
          <p:cNvSpPr>
            <a:spLocks noChangeArrowheads="1"/>
          </p:cNvSpPr>
          <p:nvPr/>
        </p:nvSpPr>
        <p:spPr bwMode="auto">
          <a:xfrm>
            <a:off x="71438" y="71438"/>
            <a:ext cx="1217613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7F7F"/>
                </a:solidFill>
                <a:effectLst/>
                <a:uLnTx/>
                <a:uFillTx/>
                <a:latin typeface="Arial" panose="020B0604020202020204" pitchFamily="34" charset="0"/>
                <a:ea typeface="方正姚体" panose="02010601030101010101" pitchFamily="2" charset="-122"/>
                <a:cs typeface="+mn-cs"/>
              </a:rPr>
              <a:t>讲授新课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7F7F"/>
              </a:solidFill>
              <a:effectLst/>
              <a:uLnTx/>
              <a:uFillTx/>
              <a:latin typeface="Arial" panose="020B0604020202020204" pitchFamily="34" charset="0"/>
              <a:ea typeface="方正姚体" panose="02010601030101010101" pitchFamily="2" charset="-122"/>
              <a:cs typeface="+mn-cs"/>
            </a:endParaRPr>
          </a:p>
        </p:txBody>
      </p:sp>
      <p:grpSp>
        <p:nvGrpSpPr>
          <p:cNvPr id="7170" name="组合 6147"/>
          <p:cNvGrpSpPr/>
          <p:nvPr/>
        </p:nvGrpSpPr>
        <p:grpSpPr>
          <a:xfrm>
            <a:off x="325438" y="246063"/>
            <a:ext cx="4295775" cy="822325"/>
            <a:chOff x="0" y="0"/>
            <a:chExt cx="6765" cy="1294"/>
          </a:xfrm>
        </p:grpSpPr>
        <p:sp>
          <p:nvSpPr>
            <p:cNvPr id="7171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2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3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7174" name="文本框 6151"/>
            <p:cNvSpPr txBox="1"/>
            <p:nvPr/>
          </p:nvSpPr>
          <p:spPr>
            <a:xfrm>
              <a:off x="877" y="431"/>
              <a:ext cx="5888" cy="8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利用画树状图法求概率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7175" name="文本框 6152"/>
            <p:cNvSpPr txBox="1"/>
            <p:nvPr/>
          </p:nvSpPr>
          <p:spPr>
            <a:xfrm>
              <a:off x="0" y="453"/>
              <a:ext cx="872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一</a:t>
              </a:r>
              <a:endPara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7176" name="圆角矩形 31"/>
          <p:cNvSpPr/>
          <p:nvPr/>
        </p:nvSpPr>
        <p:spPr>
          <a:xfrm>
            <a:off x="325438" y="1419225"/>
            <a:ext cx="1595437" cy="46990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互动探究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074" name="文本框 3073"/>
          <p:cNvSpPr txBox="1"/>
          <p:nvPr/>
        </p:nvSpPr>
        <p:spPr>
          <a:xfrm>
            <a:off x="251143" y="2036763"/>
            <a:ext cx="8416925" cy="1555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7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2699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问题</a:t>
            </a:r>
            <a:r>
              <a:rPr lang="en-US" altLang="zh-CN" sz="2800" dirty="0">
                <a:solidFill>
                  <a:srgbClr val="2699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抛掷一枚均匀的硬币，出现正面向上的概率是多少？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938655" y="2802255"/>
            <a:ext cx="2746480" cy="790575"/>
            <a:chOff x="2695" y="4440"/>
            <a:chExt cx="4324" cy="1244"/>
          </a:xfrm>
        </p:grpSpPr>
        <p:graphicFrame>
          <p:nvGraphicFramePr>
            <p:cNvPr id="7179" name="Object 58"/>
            <p:cNvGraphicFramePr/>
            <p:nvPr/>
          </p:nvGraphicFramePr>
          <p:xfrm>
            <a:off x="6252" y="4440"/>
            <a:ext cx="767" cy="12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7" name="" r:id="rId1" imgW="152400" imgH="393700" progId="Equation.DSMT4">
                    <p:embed/>
                  </p:oleObj>
                </mc:Choice>
                <mc:Fallback>
                  <p:oleObj name="" r:id="rId1" imgW="152400" imgH="393700" progId="Equation.DSMT4">
                    <p:embed/>
                    <p:pic>
                      <p:nvPicPr>
                        <p:cNvPr id="0" name="图片 3076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6252" y="4440"/>
                          <a:ext cx="767" cy="124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180" name="文本框 1"/>
            <p:cNvSpPr txBox="1"/>
            <p:nvPr/>
          </p:nvSpPr>
          <p:spPr>
            <a:xfrm>
              <a:off x="2695" y="4737"/>
              <a:ext cx="3557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P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(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正面向上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)=</a:t>
              </a:r>
              <a:endPara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51460" y="3597275"/>
            <a:ext cx="8639810" cy="1555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7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2699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问题</a:t>
            </a:r>
            <a:r>
              <a:rPr lang="en-US" altLang="zh-CN" sz="2800" dirty="0">
                <a:solidFill>
                  <a:srgbClr val="2699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同时抛掷两枚均匀的硬币，出现正面向上的概率是多少？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44090" y="4509770"/>
            <a:ext cx="3027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可能出现的结果有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65800" y="5153025"/>
            <a:ext cx="1783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反，反）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989013" y="5675047"/>
            <a:ext cx="2747115" cy="790575"/>
            <a:chOff x="2695" y="4542"/>
            <a:chExt cx="4325" cy="1244"/>
          </a:xfrm>
        </p:grpSpPr>
        <p:graphicFrame>
          <p:nvGraphicFramePr>
            <p:cNvPr id="7188" name="Object 58"/>
            <p:cNvGraphicFramePr/>
            <p:nvPr/>
          </p:nvGraphicFramePr>
          <p:xfrm>
            <a:off x="6253" y="4542"/>
            <a:ext cx="767" cy="12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8" name="" r:id="rId3" imgW="152400" imgH="393700" progId="Equation.DSMT4">
                    <p:embed/>
                  </p:oleObj>
                </mc:Choice>
                <mc:Fallback>
                  <p:oleObj name="" r:id="rId3" imgW="152400" imgH="393700" progId="Equation.DSMT4">
                    <p:embed/>
                    <p:pic>
                      <p:nvPicPr>
                        <p:cNvPr id="0" name="图片 3077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6253" y="4542"/>
                          <a:ext cx="767" cy="124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189" name="文本框 12"/>
            <p:cNvSpPr txBox="1"/>
            <p:nvPr/>
          </p:nvSpPr>
          <p:spPr>
            <a:xfrm>
              <a:off x="2695" y="4737"/>
              <a:ext cx="3557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P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(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正面向上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)=</a:t>
              </a:r>
              <a:endPara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638800" y="923925"/>
            <a:ext cx="2951163" cy="1231900"/>
            <a:chOff x="8402" y="1683"/>
            <a:chExt cx="4649" cy="1941"/>
          </a:xfrm>
        </p:grpSpPr>
        <p:sp>
          <p:nvSpPr>
            <p:cNvPr id="7191" name="云形 13"/>
            <p:cNvSpPr/>
            <p:nvPr/>
          </p:nvSpPr>
          <p:spPr>
            <a:xfrm>
              <a:off x="8402" y="1683"/>
              <a:ext cx="4649" cy="1941"/>
            </a:xfrm>
            <a:custGeom>
              <a:avLst/>
              <a:gdLst/>
              <a:ahLst/>
              <a:cxnLst>
                <a:cxn ang="0">
                  <a:pos x="4645" y="970"/>
                </a:cxn>
                <a:cxn ang="5400000">
                  <a:pos x="2324" y="1938"/>
                </a:cxn>
                <a:cxn ang="10800000">
                  <a:pos x="14" y="970"/>
                </a:cxn>
                <a:cxn ang="16200000">
                  <a:pos x="2324" y="110"/>
                </a:cxn>
              </a:cxnLst>
              <a:pathLst>
                <a:path w="43200" h="43200">
                  <a:moveTo>
                    <a:pt x="3900" y="14370"/>
                  </a:moveTo>
                  <a:cubicBezTo>
                    <a:pt x="3859" y="13965"/>
                    <a:pt x="3838" y="13551"/>
                    <a:pt x="3838" y="13131"/>
                  </a:cubicBezTo>
                  <a:cubicBezTo>
                    <a:pt x="3838" y="8056"/>
                    <a:pt x="6861" y="3941"/>
                    <a:pt x="10591" y="3941"/>
                  </a:cubicBezTo>
                  <a:cubicBezTo>
                    <a:pt x="11837" y="3941"/>
                    <a:pt x="13004" y="4400"/>
                    <a:pt x="14006" y="5201"/>
                  </a:cubicBezTo>
                  <a:cubicBezTo>
                    <a:pt x="14902" y="2905"/>
                    <a:pt x="16675" y="1343"/>
                    <a:pt x="18716" y="1343"/>
                  </a:cubicBezTo>
                  <a:cubicBezTo>
                    <a:pt x="20174" y="1343"/>
                    <a:pt x="21494" y="2140"/>
                    <a:pt x="22457" y="3431"/>
                  </a:cubicBezTo>
                  <a:cubicBezTo>
                    <a:pt x="23173" y="1479"/>
                    <a:pt x="24653" y="140"/>
                    <a:pt x="26363" y="140"/>
                  </a:cubicBezTo>
                  <a:cubicBezTo>
                    <a:pt x="27778" y="140"/>
                    <a:pt x="29037" y="1058"/>
                    <a:pt x="29834" y="2480"/>
                  </a:cubicBezTo>
                  <a:cubicBezTo>
                    <a:pt x="30725" y="1054"/>
                    <a:pt x="32054" y="149"/>
                    <a:pt x="33539" y="149"/>
                  </a:cubicBezTo>
                  <a:cubicBezTo>
                    <a:pt x="35927" y="149"/>
                    <a:pt x="37913" y="2490"/>
                    <a:pt x="38319" y="5572"/>
                  </a:cubicBezTo>
                  <a:cubicBezTo>
                    <a:pt x="40586" y="6412"/>
                    <a:pt x="42251" y="9236"/>
                    <a:pt x="42251" y="12590"/>
                  </a:cubicBezTo>
                  <a:cubicBezTo>
                    <a:pt x="42251" y="13609"/>
                    <a:pt x="42097" y="14578"/>
                    <a:pt x="41820" y="15458"/>
                  </a:cubicBezTo>
                  <a:cubicBezTo>
                    <a:pt x="42699" y="17013"/>
                    <a:pt x="43222" y="18960"/>
                    <a:pt x="43222" y="21074"/>
                  </a:cubicBezTo>
                  <a:cubicBezTo>
                    <a:pt x="43222" y="25723"/>
                    <a:pt x="40694" y="29568"/>
                    <a:pt x="37409" y="30202"/>
                  </a:cubicBezTo>
                  <a:cubicBezTo>
                    <a:pt x="37384" y="34518"/>
                    <a:pt x="34803" y="38006"/>
                    <a:pt x="31624" y="38006"/>
                  </a:cubicBezTo>
                  <a:cubicBezTo>
                    <a:pt x="30499" y="38006"/>
                    <a:pt x="29448" y="37569"/>
                    <a:pt x="28560" y="36813"/>
                  </a:cubicBezTo>
                  <a:cubicBezTo>
                    <a:pt x="27721" y="40603"/>
                    <a:pt x="25145" y="43358"/>
                    <a:pt x="22098" y="43358"/>
                  </a:cubicBezTo>
                  <a:cubicBezTo>
                    <a:pt x="19758" y="43358"/>
                    <a:pt x="17696" y="41733"/>
                    <a:pt x="16484" y="39265"/>
                  </a:cubicBezTo>
                  <a:cubicBezTo>
                    <a:pt x="15323" y="40222"/>
                    <a:pt x="13962" y="40772"/>
                    <a:pt x="12507" y="40772"/>
                  </a:cubicBezTo>
                  <a:cubicBezTo>
                    <a:pt x="9641" y="40772"/>
                    <a:pt x="7140" y="38639"/>
                    <a:pt x="5808" y="35473"/>
                  </a:cubicBezTo>
                  <a:cubicBezTo>
                    <a:pt x="5642" y="35499"/>
                    <a:pt x="5472" y="35513"/>
                    <a:pt x="5300" y="35513"/>
                  </a:cubicBezTo>
                  <a:cubicBezTo>
                    <a:pt x="2892" y="35513"/>
                    <a:pt x="940" y="32863"/>
                    <a:pt x="940" y="29595"/>
                  </a:cubicBezTo>
                  <a:cubicBezTo>
                    <a:pt x="940" y="28031"/>
                    <a:pt x="1387" y="26609"/>
                    <a:pt x="2117" y="25551"/>
                  </a:cubicBezTo>
                  <a:cubicBezTo>
                    <a:pt x="831" y="24519"/>
                    <a:pt x="-32" y="22608"/>
                    <a:pt x="-32" y="20421"/>
                  </a:cubicBezTo>
                  <a:cubicBezTo>
                    <a:pt x="-32" y="17344"/>
                    <a:pt x="1677" y="14813"/>
                    <a:pt x="3866" y="14507"/>
                  </a:cubicBezTo>
                  <a:close/>
                </a:path>
                <a:path w="43200" h="43200" fill="none">
                  <a:moveTo>
                    <a:pt x="4693" y="26177"/>
                  </a:moveTo>
                  <a:cubicBezTo>
                    <a:pt x="4582" y="26189"/>
                    <a:pt x="4470" y="26195"/>
                    <a:pt x="4356" y="26195"/>
                  </a:cubicBezTo>
                  <a:cubicBezTo>
                    <a:pt x="3555" y="26195"/>
                    <a:pt x="2804" y="25898"/>
                    <a:pt x="2160" y="25381"/>
                  </a:cubicBezTo>
                  <a:moveTo>
                    <a:pt x="6928" y="34899"/>
                  </a:moveTo>
                  <a:cubicBezTo>
                    <a:pt x="6579" y="35090"/>
                    <a:pt x="6207" y="35220"/>
                    <a:pt x="5821" y="35281"/>
                  </a:cubicBezTo>
                  <a:moveTo>
                    <a:pt x="16478" y="39090"/>
                  </a:moveTo>
                  <a:cubicBezTo>
                    <a:pt x="16211" y="38549"/>
                    <a:pt x="15986" y="37967"/>
                    <a:pt x="15809" y="37354"/>
                  </a:cubicBezTo>
                  <a:moveTo>
                    <a:pt x="28827" y="34751"/>
                  </a:moveTo>
                  <a:cubicBezTo>
                    <a:pt x="28787" y="35413"/>
                    <a:pt x="28697" y="36052"/>
                    <a:pt x="28562" y="36663"/>
                  </a:cubicBezTo>
                  <a:moveTo>
                    <a:pt x="34129" y="22954"/>
                  </a:moveTo>
                  <a:cubicBezTo>
                    <a:pt x="36055" y="24231"/>
                    <a:pt x="37381" y="26919"/>
                    <a:pt x="37381" y="30027"/>
                  </a:cubicBezTo>
                  <a:cubicBezTo>
                    <a:pt x="37381" y="30048"/>
                    <a:pt x="37381" y="30069"/>
                    <a:pt x="37381" y="30090"/>
                  </a:cubicBezTo>
                  <a:moveTo>
                    <a:pt x="41798" y="15354"/>
                  </a:moveTo>
                  <a:cubicBezTo>
                    <a:pt x="41472" y="16395"/>
                    <a:pt x="40973" y="17308"/>
                    <a:pt x="40351" y="18030"/>
                  </a:cubicBezTo>
                  <a:moveTo>
                    <a:pt x="38324" y="5426"/>
                  </a:moveTo>
                  <a:cubicBezTo>
                    <a:pt x="38375" y="5804"/>
                    <a:pt x="38401" y="6196"/>
                    <a:pt x="38401" y="6595"/>
                  </a:cubicBezTo>
                  <a:cubicBezTo>
                    <a:pt x="38401" y="6627"/>
                    <a:pt x="38401" y="6658"/>
                    <a:pt x="38401" y="6690"/>
                  </a:cubicBezTo>
                  <a:moveTo>
                    <a:pt x="29078" y="3952"/>
                  </a:moveTo>
                  <a:cubicBezTo>
                    <a:pt x="29268" y="3364"/>
                    <a:pt x="29519" y="2823"/>
                    <a:pt x="29820" y="2341"/>
                  </a:cubicBezTo>
                  <a:moveTo>
                    <a:pt x="22141" y="4720"/>
                  </a:moveTo>
                  <a:cubicBezTo>
                    <a:pt x="22218" y="4229"/>
                    <a:pt x="22340" y="3764"/>
                    <a:pt x="22499" y="3329"/>
                  </a:cubicBezTo>
                  <a:moveTo>
                    <a:pt x="14000" y="5192"/>
                  </a:moveTo>
                  <a:cubicBezTo>
                    <a:pt x="14474" y="5569"/>
                    <a:pt x="14910" y="6023"/>
                    <a:pt x="15300" y="6540"/>
                  </a:cubicBezTo>
                  <a:moveTo>
                    <a:pt x="4127" y="15789"/>
                  </a:moveTo>
                  <a:cubicBezTo>
                    <a:pt x="4024" y="15332"/>
                    <a:pt x="3948" y="14858"/>
                    <a:pt x="3900" y="14375"/>
                  </a:cubicBezTo>
                </a:path>
              </a:pathLst>
            </a:custGeom>
            <a:solidFill>
              <a:srgbClr val="D6F5F5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92" name="文本框 14"/>
            <p:cNvSpPr txBox="1"/>
            <p:nvPr/>
          </p:nvSpPr>
          <p:spPr>
            <a:xfrm>
              <a:off x="8852" y="1911"/>
              <a:ext cx="4134" cy="15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还有别的方法求问题</a:t>
              </a:r>
              <a:r>
                <a:rPr lang="en-US" altLang="zh-CN" sz="2400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的概率吗？</a:t>
              </a:r>
              <a:endPara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687705" y="5153025"/>
            <a:ext cx="1783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正，正）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414905" y="5153025"/>
            <a:ext cx="1783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正，反）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297680" y="5153025"/>
            <a:ext cx="1783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反，正）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4" grpId="0"/>
      <p:bldP spid="5" grpId="0"/>
      <p:bldP spid="9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39725" y="342900"/>
            <a:ext cx="8169275" cy="7127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70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rgbClr val="2699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同时抛掷两枚均匀的硬币，出现正面向上的概率是多少？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90" name="Text Box 14"/>
          <p:cNvSpPr txBox="1"/>
          <p:nvPr/>
        </p:nvSpPr>
        <p:spPr>
          <a:xfrm>
            <a:off x="339725" y="3421063"/>
            <a:ext cx="579438" cy="850900"/>
          </a:xfrm>
          <a:prstGeom prst="rect">
            <a:avLst/>
          </a:prstGeom>
          <a:noFill/>
          <a:ln w="28575" cap="flat" cmpd="sng">
            <a:solidFill>
              <a:srgbClr val="FF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开始</a:t>
            </a:r>
            <a:endParaRPr lang="zh-CN" alt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391" name="Line 12"/>
          <p:cNvSpPr/>
          <p:nvPr/>
        </p:nvSpPr>
        <p:spPr>
          <a:xfrm flipV="1">
            <a:off x="1049338" y="2667000"/>
            <a:ext cx="1103312" cy="1246188"/>
          </a:xfrm>
          <a:prstGeom prst="line">
            <a:avLst/>
          </a:prstGeom>
          <a:ln w="44450" cap="flat" cmpd="sng">
            <a:solidFill>
              <a:schemeClr val="tx1"/>
            </a:solidFill>
            <a:prstDash val="solid"/>
            <a:round/>
            <a:headEnd type="none" w="med" len="med"/>
            <a:tailEnd type="triangle" w="sm" len="lg"/>
          </a:ln>
        </p:spPr>
      </p:sp>
      <p:sp>
        <p:nvSpPr>
          <p:cNvPr id="16392" name="Line 13"/>
          <p:cNvSpPr/>
          <p:nvPr/>
        </p:nvSpPr>
        <p:spPr>
          <a:xfrm>
            <a:off x="1049338" y="3913188"/>
            <a:ext cx="1198562" cy="1006475"/>
          </a:xfrm>
          <a:prstGeom prst="line">
            <a:avLst/>
          </a:prstGeom>
          <a:ln w="44450" cap="flat" cmpd="sng">
            <a:solidFill>
              <a:schemeClr val="tx1"/>
            </a:solidFill>
            <a:prstDash val="solid"/>
            <a:round/>
            <a:headEnd type="none" w="med" len="med"/>
            <a:tailEnd type="triangle" w="sm" len="lg"/>
          </a:ln>
        </p:spPr>
      </p:sp>
      <p:pic>
        <p:nvPicPr>
          <p:cNvPr id="16393" name="Picture 10" descr="D-1"/>
          <p:cNvPicPr>
            <a:picLocks noChangeAspect="1"/>
          </p:cNvPicPr>
          <p:nvPr/>
        </p:nvPicPr>
        <p:blipFill>
          <a:blip r:embed="rId1">
            <a:clrChange>
              <a:clrFrom>
                <a:srgbClr val="94D8EF"/>
              </a:clrFrom>
              <a:clrTo>
                <a:srgbClr val="94D8E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47900" y="4440238"/>
            <a:ext cx="1366838" cy="1344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4" name="Picture 11" descr="d-2"/>
          <p:cNvPicPr>
            <a:picLocks noChangeAspect="1"/>
          </p:cNvPicPr>
          <p:nvPr/>
        </p:nvPicPr>
        <p:blipFill>
          <a:blip r:embed="rId2">
            <a:clrChange>
              <a:clrFrom>
                <a:srgbClr val="94D8EF"/>
              </a:clrFrom>
              <a:clrTo>
                <a:srgbClr val="94D8E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0275" y="1992313"/>
            <a:ext cx="1296988" cy="1282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Line 12"/>
          <p:cNvSpPr/>
          <p:nvPr/>
        </p:nvSpPr>
        <p:spPr>
          <a:xfrm flipV="1">
            <a:off x="3614738" y="1992313"/>
            <a:ext cx="1103312" cy="406400"/>
          </a:xfrm>
          <a:prstGeom prst="line">
            <a:avLst/>
          </a:prstGeom>
          <a:ln w="44450" cap="flat" cmpd="sng">
            <a:solidFill>
              <a:schemeClr val="tx1"/>
            </a:solidFill>
            <a:prstDash val="solid"/>
            <a:round/>
            <a:headEnd type="none" w="med" len="med"/>
            <a:tailEnd type="triangle" w="sm" len="lg"/>
          </a:ln>
        </p:spPr>
      </p:sp>
      <p:sp>
        <p:nvSpPr>
          <p:cNvPr id="3" name="Line 13"/>
          <p:cNvSpPr/>
          <p:nvPr/>
        </p:nvSpPr>
        <p:spPr>
          <a:xfrm>
            <a:off x="3579813" y="2867025"/>
            <a:ext cx="1174750" cy="407988"/>
          </a:xfrm>
          <a:prstGeom prst="line">
            <a:avLst/>
          </a:prstGeom>
          <a:ln w="44450" cap="flat" cmpd="sng">
            <a:solidFill>
              <a:schemeClr val="tx1"/>
            </a:solidFill>
            <a:prstDash val="solid"/>
            <a:round/>
            <a:headEnd type="none" w="med" len="med"/>
            <a:tailEnd type="triangle" w="sm" len="lg"/>
          </a:ln>
        </p:spPr>
      </p:sp>
      <p:pic>
        <p:nvPicPr>
          <p:cNvPr id="5" name="Picture 10" descr="D-1"/>
          <p:cNvPicPr>
            <a:picLocks noChangeAspect="1"/>
          </p:cNvPicPr>
          <p:nvPr/>
        </p:nvPicPr>
        <p:blipFill>
          <a:blip r:embed="rId1">
            <a:clrChange>
              <a:clrFrom>
                <a:srgbClr val="94D8EF"/>
              </a:clrFrom>
              <a:clrTo>
                <a:srgbClr val="94D8E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95825" y="2667000"/>
            <a:ext cx="1366838" cy="1344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11" descr="d-2"/>
          <p:cNvPicPr>
            <a:picLocks noChangeAspect="1"/>
          </p:cNvPicPr>
          <p:nvPr/>
        </p:nvPicPr>
        <p:blipFill>
          <a:blip r:embed="rId2">
            <a:clrChange>
              <a:clrFrom>
                <a:srgbClr val="94D8EF"/>
              </a:clrFrom>
              <a:clrTo>
                <a:srgbClr val="94D8E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5675" y="1384300"/>
            <a:ext cx="1296988" cy="1282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Line 12"/>
          <p:cNvSpPr/>
          <p:nvPr/>
        </p:nvSpPr>
        <p:spPr>
          <a:xfrm flipV="1">
            <a:off x="3687763" y="4587875"/>
            <a:ext cx="1103312" cy="406400"/>
          </a:xfrm>
          <a:prstGeom prst="line">
            <a:avLst/>
          </a:prstGeom>
          <a:ln w="44450" cap="flat" cmpd="sng">
            <a:solidFill>
              <a:schemeClr val="tx1"/>
            </a:solidFill>
            <a:prstDash val="solid"/>
            <a:round/>
            <a:headEnd type="none" w="med" len="med"/>
            <a:tailEnd type="triangle" w="sm" len="lg"/>
          </a:ln>
        </p:spPr>
      </p:sp>
      <p:sp>
        <p:nvSpPr>
          <p:cNvPr id="8" name="Line 13"/>
          <p:cNvSpPr/>
          <p:nvPr/>
        </p:nvSpPr>
        <p:spPr>
          <a:xfrm>
            <a:off x="3687763" y="5438775"/>
            <a:ext cx="1069975" cy="479425"/>
          </a:xfrm>
          <a:prstGeom prst="line">
            <a:avLst/>
          </a:prstGeom>
          <a:ln w="44450" cap="flat" cmpd="sng">
            <a:solidFill>
              <a:schemeClr val="tx1"/>
            </a:solidFill>
            <a:prstDash val="solid"/>
            <a:round/>
            <a:headEnd type="none" w="med" len="med"/>
            <a:tailEnd type="triangle" w="sm" len="lg"/>
          </a:ln>
        </p:spPr>
      </p:sp>
      <p:pic>
        <p:nvPicPr>
          <p:cNvPr id="9" name="Picture 10" descr="D-1"/>
          <p:cNvPicPr>
            <a:picLocks noChangeAspect="1"/>
          </p:cNvPicPr>
          <p:nvPr/>
        </p:nvPicPr>
        <p:blipFill>
          <a:blip r:embed="rId1">
            <a:clrChange>
              <a:clrFrom>
                <a:srgbClr val="94D8EF"/>
              </a:clrFrom>
              <a:clrTo>
                <a:srgbClr val="94D8E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75200" y="5122863"/>
            <a:ext cx="1366838" cy="1344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11" descr="d-2"/>
          <p:cNvPicPr>
            <a:picLocks noChangeAspect="1"/>
          </p:cNvPicPr>
          <p:nvPr/>
        </p:nvPicPr>
        <p:blipFill>
          <a:blip r:embed="rId2">
            <a:clrChange>
              <a:clrFrom>
                <a:srgbClr val="94D8EF"/>
              </a:clrFrom>
              <a:clrTo>
                <a:srgbClr val="94D8E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10125" y="3956050"/>
            <a:ext cx="1296988" cy="1282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4910138" y="1000125"/>
            <a:ext cx="1096962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第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枚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52650" y="1395413"/>
            <a:ext cx="1096963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第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枚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01913" y="2409825"/>
            <a:ext cx="49212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正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686050" y="4919663"/>
            <a:ext cx="49212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反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97463" y="1747838"/>
            <a:ext cx="49212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正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33975" y="3111500"/>
            <a:ext cx="49212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反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168900" y="4373563"/>
            <a:ext cx="49212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正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213350" y="5565775"/>
            <a:ext cx="49212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正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946900" y="1055688"/>
            <a:ext cx="1096963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结果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954838" y="5438775"/>
            <a:ext cx="1554162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反，反）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819900" y="1535113"/>
            <a:ext cx="155416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正，正）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819900" y="2867025"/>
            <a:ext cx="155416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正，反）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819900" y="4271963"/>
            <a:ext cx="155416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反，正）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260475" y="5676900"/>
            <a:ext cx="2355850" cy="790575"/>
            <a:chOff x="2695" y="4440"/>
            <a:chExt cx="3709" cy="1244"/>
          </a:xfrm>
        </p:grpSpPr>
        <p:graphicFrame>
          <p:nvGraphicFramePr>
            <p:cNvPr id="8221" name="Object 58"/>
            <p:cNvGraphicFramePr/>
            <p:nvPr/>
          </p:nvGraphicFramePr>
          <p:xfrm>
            <a:off x="5637" y="4440"/>
            <a:ext cx="767" cy="12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9" name="" r:id="rId3" imgW="152400" imgH="393700" progId="Equation.DSMT4">
                    <p:embed/>
                  </p:oleObj>
                </mc:Choice>
                <mc:Fallback>
                  <p:oleObj name="" r:id="rId3" imgW="152400" imgH="393700" progId="Equation.DSMT4">
                    <p:embed/>
                    <p:pic>
                      <p:nvPicPr>
                        <p:cNvPr id="0" name="图片 3078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637" y="4440"/>
                          <a:ext cx="767" cy="124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222" name="文本框 29"/>
            <p:cNvSpPr txBox="1"/>
            <p:nvPr/>
          </p:nvSpPr>
          <p:spPr>
            <a:xfrm>
              <a:off x="2695" y="4737"/>
              <a:ext cx="3092" cy="7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P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(</a:t>
              </a:r>
              <a:r>
                <a:rPr lang="zh-CN" alt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正面向上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)=</a:t>
              </a:r>
              <a:endPara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408738" y="2409825"/>
            <a:ext cx="2376487" cy="1079500"/>
            <a:chOff x="10093" y="3795"/>
            <a:chExt cx="3742" cy="1701"/>
          </a:xfrm>
        </p:grpSpPr>
        <p:sp>
          <p:nvSpPr>
            <p:cNvPr id="8224" name="云形 30"/>
            <p:cNvSpPr/>
            <p:nvPr/>
          </p:nvSpPr>
          <p:spPr>
            <a:xfrm>
              <a:off x="10093" y="3795"/>
              <a:ext cx="3742" cy="1701"/>
            </a:xfrm>
            <a:custGeom>
              <a:avLst/>
              <a:gdLst/>
              <a:ahLst/>
              <a:cxnLst>
                <a:cxn ang="0">
                  <a:pos x="3738" y="850"/>
                </a:cxn>
                <a:cxn ang="5400000">
                  <a:pos x="1871" y="1699"/>
                </a:cxn>
                <a:cxn ang="10800000">
                  <a:pos x="11" y="850"/>
                </a:cxn>
                <a:cxn ang="16200000">
                  <a:pos x="1871" y="97"/>
                </a:cxn>
              </a:cxnLst>
              <a:pathLst>
                <a:path w="43200" h="43200">
                  <a:moveTo>
                    <a:pt x="3900" y="14370"/>
                  </a:moveTo>
                  <a:cubicBezTo>
                    <a:pt x="3859" y="13965"/>
                    <a:pt x="3838" y="13551"/>
                    <a:pt x="3838" y="13131"/>
                  </a:cubicBezTo>
                  <a:cubicBezTo>
                    <a:pt x="3838" y="8056"/>
                    <a:pt x="6861" y="3941"/>
                    <a:pt x="10591" y="3941"/>
                  </a:cubicBezTo>
                  <a:cubicBezTo>
                    <a:pt x="11837" y="3941"/>
                    <a:pt x="13004" y="4400"/>
                    <a:pt x="14006" y="5201"/>
                  </a:cubicBezTo>
                  <a:cubicBezTo>
                    <a:pt x="14902" y="2905"/>
                    <a:pt x="16675" y="1343"/>
                    <a:pt x="18716" y="1343"/>
                  </a:cubicBezTo>
                  <a:cubicBezTo>
                    <a:pt x="20174" y="1343"/>
                    <a:pt x="21494" y="2140"/>
                    <a:pt x="22457" y="3431"/>
                  </a:cubicBezTo>
                  <a:cubicBezTo>
                    <a:pt x="23173" y="1479"/>
                    <a:pt x="24653" y="140"/>
                    <a:pt x="26363" y="140"/>
                  </a:cubicBezTo>
                  <a:cubicBezTo>
                    <a:pt x="27778" y="140"/>
                    <a:pt x="29037" y="1058"/>
                    <a:pt x="29834" y="2480"/>
                  </a:cubicBezTo>
                  <a:cubicBezTo>
                    <a:pt x="30725" y="1054"/>
                    <a:pt x="32054" y="149"/>
                    <a:pt x="33539" y="149"/>
                  </a:cubicBezTo>
                  <a:cubicBezTo>
                    <a:pt x="35927" y="149"/>
                    <a:pt x="37913" y="2490"/>
                    <a:pt x="38319" y="5572"/>
                  </a:cubicBezTo>
                  <a:cubicBezTo>
                    <a:pt x="40586" y="6412"/>
                    <a:pt x="42251" y="9236"/>
                    <a:pt x="42251" y="12590"/>
                  </a:cubicBezTo>
                  <a:cubicBezTo>
                    <a:pt x="42251" y="13609"/>
                    <a:pt x="42097" y="14578"/>
                    <a:pt x="41820" y="15458"/>
                  </a:cubicBezTo>
                  <a:cubicBezTo>
                    <a:pt x="42699" y="17013"/>
                    <a:pt x="43222" y="18960"/>
                    <a:pt x="43222" y="21074"/>
                  </a:cubicBezTo>
                  <a:cubicBezTo>
                    <a:pt x="43222" y="25723"/>
                    <a:pt x="40694" y="29568"/>
                    <a:pt x="37409" y="30202"/>
                  </a:cubicBezTo>
                  <a:cubicBezTo>
                    <a:pt x="37384" y="34518"/>
                    <a:pt x="34803" y="38006"/>
                    <a:pt x="31624" y="38006"/>
                  </a:cubicBezTo>
                  <a:cubicBezTo>
                    <a:pt x="30499" y="38006"/>
                    <a:pt x="29448" y="37569"/>
                    <a:pt x="28560" y="36813"/>
                  </a:cubicBezTo>
                  <a:cubicBezTo>
                    <a:pt x="27721" y="40603"/>
                    <a:pt x="25145" y="43358"/>
                    <a:pt x="22098" y="43358"/>
                  </a:cubicBezTo>
                  <a:cubicBezTo>
                    <a:pt x="19758" y="43358"/>
                    <a:pt x="17696" y="41733"/>
                    <a:pt x="16484" y="39265"/>
                  </a:cubicBezTo>
                  <a:cubicBezTo>
                    <a:pt x="15323" y="40222"/>
                    <a:pt x="13962" y="40772"/>
                    <a:pt x="12507" y="40772"/>
                  </a:cubicBezTo>
                  <a:cubicBezTo>
                    <a:pt x="9641" y="40772"/>
                    <a:pt x="7140" y="38639"/>
                    <a:pt x="5808" y="35473"/>
                  </a:cubicBezTo>
                  <a:cubicBezTo>
                    <a:pt x="5642" y="35499"/>
                    <a:pt x="5472" y="35513"/>
                    <a:pt x="5300" y="35513"/>
                  </a:cubicBezTo>
                  <a:cubicBezTo>
                    <a:pt x="2892" y="35513"/>
                    <a:pt x="940" y="32863"/>
                    <a:pt x="940" y="29595"/>
                  </a:cubicBezTo>
                  <a:cubicBezTo>
                    <a:pt x="940" y="28031"/>
                    <a:pt x="1387" y="26609"/>
                    <a:pt x="2117" y="25551"/>
                  </a:cubicBezTo>
                  <a:cubicBezTo>
                    <a:pt x="831" y="24519"/>
                    <a:pt x="-32" y="22608"/>
                    <a:pt x="-32" y="20421"/>
                  </a:cubicBezTo>
                  <a:cubicBezTo>
                    <a:pt x="-32" y="17344"/>
                    <a:pt x="1677" y="14813"/>
                    <a:pt x="3866" y="14507"/>
                  </a:cubicBezTo>
                  <a:close/>
                </a:path>
                <a:path w="43200" h="43200" fill="none">
                  <a:moveTo>
                    <a:pt x="4693" y="26177"/>
                  </a:moveTo>
                  <a:cubicBezTo>
                    <a:pt x="4582" y="26189"/>
                    <a:pt x="4470" y="26195"/>
                    <a:pt x="4356" y="26195"/>
                  </a:cubicBezTo>
                  <a:cubicBezTo>
                    <a:pt x="3555" y="26195"/>
                    <a:pt x="2804" y="25898"/>
                    <a:pt x="2160" y="25381"/>
                  </a:cubicBezTo>
                  <a:moveTo>
                    <a:pt x="6928" y="34899"/>
                  </a:moveTo>
                  <a:cubicBezTo>
                    <a:pt x="6579" y="35090"/>
                    <a:pt x="6207" y="35220"/>
                    <a:pt x="5821" y="35281"/>
                  </a:cubicBezTo>
                  <a:moveTo>
                    <a:pt x="16478" y="39090"/>
                  </a:moveTo>
                  <a:cubicBezTo>
                    <a:pt x="16211" y="38549"/>
                    <a:pt x="15986" y="37967"/>
                    <a:pt x="15809" y="37354"/>
                  </a:cubicBezTo>
                  <a:moveTo>
                    <a:pt x="28827" y="34751"/>
                  </a:moveTo>
                  <a:cubicBezTo>
                    <a:pt x="28787" y="35413"/>
                    <a:pt x="28697" y="36052"/>
                    <a:pt x="28562" y="36663"/>
                  </a:cubicBezTo>
                  <a:moveTo>
                    <a:pt x="34129" y="22954"/>
                  </a:moveTo>
                  <a:cubicBezTo>
                    <a:pt x="36055" y="24231"/>
                    <a:pt x="37381" y="26919"/>
                    <a:pt x="37381" y="30027"/>
                  </a:cubicBezTo>
                  <a:cubicBezTo>
                    <a:pt x="37381" y="30048"/>
                    <a:pt x="37381" y="30069"/>
                    <a:pt x="37381" y="30090"/>
                  </a:cubicBezTo>
                  <a:moveTo>
                    <a:pt x="41798" y="15354"/>
                  </a:moveTo>
                  <a:cubicBezTo>
                    <a:pt x="41472" y="16395"/>
                    <a:pt x="40973" y="17308"/>
                    <a:pt x="40351" y="18030"/>
                  </a:cubicBezTo>
                  <a:moveTo>
                    <a:pt x="38324" y="5426"/>
                  </a:moveTo>
                  <a:cubicBezTo>
                    <a:pt x="38375" y="5804"/>
                    <a:pt x="38401" y="6196"/>
                    <a:pt x="38401" y="6595"/>
                  </a:cubicBezTo>
                  <a:cubicBezTo>
                    <a:pt x="38401" y="6627"/>
                    <a:pt x="38401" y="6658"/>
                    <a:pt x="38401" y="6690"/>
                  </a:cubicBezTo>
                  <a:moveTo>
                    <a:pt x="29078" y="3952"/>
                  </a:moveTo>
                  <a:cubicBezTo>
                    <a:pt x="29268" y="3364"/>
                    <a:pt x="29519" y="2823"/>
                    <a:pt x="29820" y="2341"/>
                  </a:cubicBezTo>
                  <a:moveTo>
                    <a:pt x="22141" y="4720"/>
                  </a:moveTo>
                  <a:cubicBezTo>
                    <a:pt x="22218" y="4229"/>
                    <a:pt x="22340" y="3764"/>
                    <a:pt x="22499" y="3329"/>
                  </a:cubicBezTo>
                  <a:moveTo>
                    <a:pt x="14000" y="5192"/>
                  </a:moveTo>
                  <a:cubicBezTo>
                    <a:pt x="14474" y="5569"/>
                    <a:pt x="14910" y="6023"/>
                    <a:pt x="15300" y="6540"/>
                  </a:cubicBezTo>
                  <a:moveTo>
                    <a:pt x="4127" y="15789"/>
                  </a:moveTo>
                  <a:cubicBezTo>
                    <a:pt x="4024" y="15332"/>
                    <a:pt x="3948" y="14858"/>
                    <a:pt x="3900" y="14375"/>
                  </a:cubicBezTo>
                </a:path>
              </a:pathLst>
            </a:custGeom>
            <a:solidFill>
              <a:srgbClr val="D6F5F5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25" name="文本框 31"/>
            <p:cNvSpPr txBox="1"/>
            <p:nvPr/>
          </p:nvSpPr>
          <p:spPr>
            <a:xfrm>
              <a:off x="10579" y="3998"/>
              <a:ext cx="2823" cy="14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10000"/>
                </a:lnSpc>
              </a:pPr>
              <a:r>
                <a:rPr lang="zh-CN" altLang="en-US" sz="24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列树状图求概率</a:t>
              </a:r>
              <a:endPara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8" dur="20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4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3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500"/>
                            </p:stCondLst>
                            <p:childTnLst>
                              <p:par>
                                <p:cTn id="15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000"/>
                            </p:stCondLst>
                            <p:childTnLst>
                              <p:par>
                                <p:cTn id="1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500"/>
                            </p:stCondLst>
                            <p:childTnLst>
                              <p:par>
                                <p:cTn id="16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390" grpId="0" bldLvl="0" animBg="1"/>
      <p:bldP spid="12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22" grpId="0"/>
      <p:bldP spid="23" grpId="0"/>
      <p:bldP spid="24" grpId="0"/>
      <p:bldP spid="25" grpId="0"/>
      <p:bldP spid="26" grpId="0"/>
      <p:bldP spid="22" grpId="1"/>
      <p:bldP spid="24" grpId="1"/>
      <p:bldP spid="25" grpId="1"/>
      <p:bldP spid="26" grpId="1"/>
      <p:bldP spid="2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" name="Text Box 6"/>
          <p:cNvSpPr txBox="1"/>
          <p:nvPr/>
        </p:nvSpPr>
        <p:spPr>
          <a:xfrm>
            <a:off x="254000" y="801688"/>
            <a:ext cx="266700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Wingdings" panose="05000000000000000000" pitchFamily="2" charset="2"/>
              <a:buChar char="u"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树状图的画法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Text Box 7"/>
          <p:cNvSpPr txBox="1"/>
          <p:nvPr/>
        </p:nvSpPr>
        <p:spPr>
          <a:xfrm>
            <a:off x="6275388" y="1484313"/>
            <a:ext cx="1677987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一个试验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Line 8"/>
          <p:cNvSpPr/>
          <p:nvPr/>
        </p:nvSpPr>
        <p:spPr>
          <a:xfrm flipH="1">
            <a:off x="6081713" y="2006600"/>
            <a:ext cx="1081087" cy="504825"/>
          </a:xfrm>
          <a:prstGeom prst="line">
            <a:avLst/>
          </a:prstGeom>
          <a:ln w="28575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" name="Line 9"/>
          <p:cNvSpPr/>
          <p:nvPr/>
        </p:nvSpPr>
        <p:spPr>
          <a:xfrm>
            <a:off x="7162800" y="2006600"/>
            <a:ext cx="1150938" cy="433388"/>
          </a:xfrm>
          <a:prstGeom prst="line">
            <a:avLst/>
          </a:prstGeom>
          <a:ln w="28575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" name="Text Box 11"/>
          <p:cNvSpPr txBox="1"/>
          <p:nvPr/>
        </p:nvSpPr>
        <p:spPr>
          <a:xfrm>
            <a:off x="3400425" y="2438400"/>
            <a:ext cx="196215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第一个因素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" name="Text Box 12"/>
          <p:cNvSpPr txBox="1"/>
          <p:nvPr/>
        </p:nvSpPr>
        <p:spPr>
          <a:xfrm>
            <a:off x="3160713" y="3517900"/>
            <a:ext cx="2149475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第二个因素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" name="Text Box 14"/>
          <p:cNvSpPr txBox="1">
            <a:spLocks noChangeArrowheads="1"/>
          </p:cNvSpPr>
          <p:nvPr/>
        </p:nvSpPr>
        <p:spPr bwMode="auto">
          <a:xfrm>
            <a:off x="136525" y="1484313"/>
            <a:ext cx="3263900" cy="3292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kern="1200" cap="none" spc="0" normalizeH="0" baseline="0" noProof="0" dirty="0">
                <a:solidFill>
                  <a:schemeClr val="accent4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如一个试验中涉及</a:t>
            </a:r>
            <a:r>
              <a:rPr kumimoji="0" lang="en-US" altLang="zh-CN" sz="2800" b="1" kern="1200" cap="none" spc="0" normalizeH="0" baseline="0" noProof="0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800" kern="1200" cap="none" spc="0" normalizeH="0" baseline="0" noProof="0" dirty="0">
                <a:solidFill>
                  <a:schemeClr val="accent4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个因数</a:t>
            </a:r>
            <a:r>
              <a:rPr kumimoji="0" lang="en-US" altLang="zh-CN" sz="2800" kern="1200" cap="none" spc="0" normalizeH="0" baseline="0" noProof="0" dirty="0">
                <a:solidFill>
                  <a:schemeClr val="accent4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,</a:t>
            </a:r>
            <a:r>
              <a:rPr kumimoji="0" lang="zh-CN" altLang="en-US" sz="2800" kern="1200" cap="none" spc="0" normalizeH="0" baseline="0" noProof="0" dirty="0">
                <a:solidFill>
                  <a:schemeClr val="accent4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第一个因数中有</a:t>
            </a:r>
            <a:r>
              <a:rPr kumimoji="0" lang="en-US" altLang="zh-CN" sz="2800" b="1" kern="1200" cap="none" spc="0" normalizeH="0" baseline="0" noProof="0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kern="1200" cap="none" spc="0" normalizeH="0" baseline="0" noProof="0" dirty="0">
                <a:solidFill>
                  <a:schemeClr val="accent4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种可能情况</a:t>
            </a:r>
            <a:r>
              <a:rPr kumimoji="0" lang="en-US" altLang="zh-CN" sz="2800" kern="1200" cap="none" spc="0" normalizeH="0" baseline="0" noProof="0" dirty="0">
                <a:solidFill>
                  <a:schemeClr val="accent4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;</a:t>
            </a:r>
            <a:r>
              <a:rPr kumimoji="0" lang="zh-CN" altLang="en-US" sz="2800" kern="1200" cap="none" spc="0" normalizeH="0" baseline="0" noProof="0" dirty="0">
                <a:solidFill>
                  <a:schemeClr val="accent4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第二个因数中有</a:t>
            </a:r>
            <a:r>
              <a:rPr kumimoji="0" lang="en-US" altLang="zh-CN" sz="2800" b="1" kern="1200" cap="none" spc="0" normalizeH="0" baseline="0" noProof="0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800" kern="1200" cap="none" spc="0" normalizeH="0" baseline="0" noProof="0" dirty="0">
                <a:solidFill>
                  <a:schemeClr val="accent4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种可能的情况</a:t>
            </a:r>
            <a:r>
              <a:rPr kumimoji="0" lang="en-US" altLang="zh-CN" sz="2800" kern="1200" cap="none" spc="0" normalizeH="0" baseline="0" noProof="0" dirty="0">
                <a:solidFill>
                  <a:schemeClr val="accent4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.</a:t>
            </a:r>
            <a:endParaRPr kumimoji="0" lang="en-US" altLang="zh-CN" sz="2800" kern="1200" cap="none" spc="0" normalizeH="0" baseline="0" noProof="0" dirty="0">
              <a:solidFill>
                <a:schemeClr val="accent4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8" name="Text Box 15"/>
          <p:cNvSpPr txBox="1"/>
          <p:nvPr/>
        </p:nvSpPr>
        <p:spPr>
          <a:xfrm>
            <a:off x="5894388" y="2424113"/>
            <a:ext cx="420687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endParaRPr lang="en-US" altLang="zh-CN" sz="2800" b="1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9" name="Text Box 16"/>
          <p:cNvSpPr txBox="1"/>
          <p:nvPr/>
        </p:nvSpPr>
        <p:spPr>
          <a:xfrm>
            <a:off x="8016875" y="2438400"/>
            <a:ext cx="420688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en-US" altLang="zh-CN" sz="2800" b="1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0" name="Line 17"/>
          <p:cNvSpPr/>
          <p:nvPr/>
        </p:nvSpPr>
        <p:spPr>
          <a:xfrm>
            <a:off x="6081713" y="2870200"/>
            <a:ext cx="0" cy="720725"/>
          </a:xfrm>
          <a:prstGeom prst="line">
            <a:avLst/>
          </a:prstGeom>
          <a:ln w="28575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" name="Line 18"/>
          <p:cNvSpPr/>
          <p:nvPr/>
        </p:nvSpPr>
        <p:spPr>
          <a:xfrm flipH="1">
            <a:off x="5360988" y="2870200"/>
            <a:ext cx="720725" cy="720725"/>
          </a:xfrm>
          <a:prstGeom prst="line">
            <a:avLst/>
          </a:prstGeom>
          <a:ln w="28575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2" name="Line 20"/>
          <p:cNvSpPr/>
          <p:nvPr/>
        </p:nvSpPr>
        <p:spPr>
          <a:xfrm>
            <a:off x="6081713" y="2870200"/>
            <a:ext cx="720725" cy="720725"/>
          </a:xfrm>
          <a:prstGeom prst="line">
            <a:avLst/>
          </a:prstGeom>
          <a:ln w="28575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" name="Line 21"/>
          <p:cNvSpPr/>
          <p:nvPr/>
        </p:nvSpPr>
        <p:spPr>
          <a:xfrm>
            <a:off x="8240713" y="2870200"/>
            <a:ext cx="0" cy="720725"/>
          </a:xfrm>
          <a:prstGeom prst="line">
            <a:avLst/>
          </a:prstGeom>
          <a:ln w="28575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" name="Line 22"/>
          <p:cNvSpPr/>
          <p:nvPr/>
        </p:nvSpPr>
        <p:spPr>
          <a:xfrm flipH="1">
            <a:off x="7519988" y="2870200"/>
            <a:ext cx="720725" cy="720725"/>
          </a:xfrm>
          <a:prstGeom prst="line">
            <a:avLst/>
          </a:prstGeom>
          <a:ln w="28575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" name="Line 23"/>
          <p:cNvSpPr/>
          <p:nvPr/>
        </p:nvSpPr>
        <p:spPr>
          <a:xfrm>
            <a:off x="8240713" y="2870200"/>
            <a:ext cx="720725" cy="720725"/>
          </a:xfrm>
          <a:prstGeom prst="line">
            <a:avLst/>
          </a:prstGeom>
          <a:ln w="28575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" name="Text Box 24"/>
          <p:cNvSpPr txBox="1"/>
          <p:nvPr/>
        </p:nvSpPr>
        <p:spPr>
          <a:xfrm>
            <a:off x="5145088" y="3517900"/>
            <a:ext cx="36195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7" name="Text Box 25"/>
          <p:cNvSpPr txBox="1"/>
          <p:nvPr/>
        </p:nvSpPr>
        <p:spPr>
          <a:xfrm>
            <a:off x="5865813" y="3503613"/>
            <a:ext cx="36195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8" name="Text Box 26"/>
          <p:cNvSpPr txBox="1"/>
          <p:nvPr/>
        </p:nvSpPr>
        <p:spPr>
          <a:xfrm>
            <a:off x="6635750" y="3503613"/>
            <a:ext cx="36195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9" name="Text Box 27"/>
          <p:cNvSpPr txBox="1"/>
          <p:nvPr/>
        </p:nvSpPr>
        <p:spPr>
          <a:xfrm>
            <a:off x="7304088" y="3533775"/>
            <a:ext cx="36195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0" name="Text Box 28"/>
          <p:cNvSpPr txBox="1"/>
          <p:nvPr/>
        </p:nvSpPr>
        <p:spPr>
          <a:xfrm>
            <a:off x="8024813" y="3519488"/>
            <a:ext cx="36195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1" name="Text Box 29"/>
          <p:cNvSpPr txBox="1"/>
          <p:nvPr/>
        </p:nvSpPr>
        <p:spPr>
          <a:xfrm>
            <a:off x="8794750" y="3519488"/>
            <a:ext cx="36195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2" name="Text Box 56"/>
          <p:cNvSpPr txBox="1">
            <a:spLocks noChangeArrowheads="1"/>
          </p:cNvSpPr>
          <p:nvPr/>
        </p:nvSpPr>
        <p:spPr bwMode="auto">
          <a:xfrm>
            <a:off x="71438" y="4962525"/>
            <a:ext cx="2849563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kern="1200" cap="none" spc="0" normalizeH="0" baseline="0" noProof="0" dirty="0">
                <a:solidFill>
                  <a:schemeClr val="accent4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则其树形图如图</a:t>
            </a:r>
            <a:r>
              <a:rPr kumimoji="0" lang="en-US" altLang="zh-CN" sz="2800" kern="1200" cap="none" spc="0" normalizeH="0" baseline="0" noProof="0" dirty="0">
                <a:solidFill>
                  <a:schemeClr val="accent4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.</a:t>
            </a:r>
            <a:endParaRPr kumimoji="0" lang="en-US" altLang="zh-CN" sz="2800" kern="1200" cap="none" spc="0" normalizeH="0" baseline="0" noProof="0" dirty="0">
              <a:solidFill>
                <a:schemeClr val="accent4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3" name="Text Box 57"/>
          <p:cNvSpPr txBox="1"/>
          <p:nvPr/>
        </p:nvSpPr>
        <p:spPr>
          <a:xfrm>
            <a:off x="5241925" y="4652963"/>
            <a:ext cx="167640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=2×3=6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4" name="Rectangle 52"/>
          <p:cNvSpPr/>
          <p:nvPr/>
        </p:nvSpPr>
        <p:spPr>
          <a:xfrm>
            <a:off x="-6350" y="5694363"/>
            <a:ext cx="9251950" cy="519112"/>
          </a:xfrm>
          <a:prstGeom prst="rect">
            <a:avLst/>
          </a:prstGeom>
          <a:noFill/>
          <a:ln w="38100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树状图法：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按事件发生的次序，列出事件可能出现的结果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500"/>
                            </p:stCondLst>
                            <p:childTnLst>
                              <p:par>
                                <p:cTn id="8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000"/>
                            </p:stCondLst>
                            <p:childTnLst>
                              <p:par>
                                <p:cTn id="8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500"/>
                            </p:stCondLst>
                            <p:childTnLst>
                              <p:par>
                                <p:cTn id="9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0"/>
                            </p:stCondLst>
                            <p:childTnLst>
                              <p:par>
                                <p:cTn id="9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5" grpId="0"/>
      <p:bldP spid="36" grpId="0"/>
      <p:bldP spid="37" grpId="0"/>
      <p:bldP spid="38" grpId="0"/>
      <p:bldP spid="39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6" name="TextBox 3"/>
          <p:cNvSpPr txBox="1"/>
          <p:nvPr/>
        </p:nvSpPr>
        <p:spPr>
          <a:xfrm>
            <a:off x="520700" y="1676400"/>
            <a:ext cx="8307388" cy="13716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800" noProof="1" dirty="0">
                <a:solidFill>
                  <a:srgbClr val="007F7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问题</a:t>
            </a:r>
            <a:r>
              <a:rPr lang="en-US" altLang="zh-CN" sz="2800" b="1" noProof="1" dirty="0">
                <a:solidFill>
                  <a:srgbClr val="007F7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 </a:t>
            </a:r>
            <a:r>
              <a:rPr lang="zh-CN" altLang="en-US" sz="2800" noProof="1" dirty="0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尝试用树状图法列出小明和小华所玩游戏中所有可能出现的结果，并求出事件</a:t>
            </a:r>
            <a:r>
              <a:rPr lang="en-US" altLang="zh-CN" sz="2800" noProof="1" dirty="0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A</a:t>
            </a:r>
            <a:r>
              <a:rPr lang="zh-CN" altLang="en-US" sz="2800" noProof="1" dirty="0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，</a:t>
            </a:r>
            <a:r>
              <a:rPr lang="en-US" altLang="zh-CN" sz="2800" noProof="1" dirty="0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B</a:t>
            </a:r>
            <a:r>
              <a:rPr lang="zh-CN" altLang="en-US" sz="2800" noProof="1" dirty="0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，</a:t>
            </a:r>
            <a:r>
              <a:rPr lang="en-US" altLang="zh-CN" sz="2800" noProof="1" dirty="0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C</a:t>
            </a:r>
            <a:r>
              <a:rPr lang="zh-CN" altLang="en-US" sz="2800" noProof="1" dirty="0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的概率</a:t>
            </a:r>
            <a:r>
              <a:rPr lang="en-US" altLang="zh-CN" sz="2800" noProof="1" dirty="0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.</a:t>
            </a:r>
            <a:endParaRPr lang="en-US" altLang="zh-CN" sz="2800" noProof="1" dirty="0">
              <a:latin typeface="Times New Roman" panose="02020603050405020304" pitchFamily="18" charset="0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17" name="Text Box 6"/>
          <p:cNvSpPr txBox="1"/>
          <p:nvPr/>
        </p:nvSpPr>
        <p:spPr>
          <a:xfrm>
            <a:off x="590550" y="3306763"/>
            <a:ext cx="8167688" cy="7318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A：“小明胜”  B：“小华胜”   C  “平局”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243" name="圆角矩形 31"/>
          <p:cNvSpPr/>
          <p:nvPr/>
        </p:nvSpPr>
        <p:spPr>
          <a:xfrm>
            <a:off x="590550" y="935038"/>
            <a:ext cx="1544638" cy="481012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合作探究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38700" y="1443038"/>
            <a:ext cx="1689100" cy="3355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Text Box 5"/>
          <p:cNvSpPr txBox="1"/>
          <p:nvPr/>
        </p:nvSpPr>
        <p:spPr>
          <a:xfrm>
            <a:off x="885825" y="809625"/>
            <a:ext cx="735013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</a:t>
            </a:r>
            <a:r>
              <a:rPr lang="en-US" altLang="x-none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:</a:t>
            </a:r>
            <a:endParaRPr lang="en-US" altLang="x-none" sz="280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388" name="Text Box 6"/>
          <p:cNvSpPr txBox="1"/>
          <p:nvPr/>
        </p:nvSpPr>
        <p:spPr>
          <a:xfrm>
            <a:off x="2076450" y="866775"/>
            <a:ext cx="893763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小明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389" name="Text Box 7"/>
          <p:cNvSpPr txBox="1"/>
          <p:nvPr/>
        </p:nvSpPr>
        <p:spPr>
          <a:xfrm>
            <a:off x="3438525" y="881063"/>
            <a:ext cx="1025525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小华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390" name="Text Box 12"/>
          <p:cNvSpPr txBox="1"/>
          <p:nvPr/>
        </p:nvSpPr>
        <p:spPr>
          <a:xfrm>
            <a:off x="5346700" y="866775"/>
            <a:ext cx="2881313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结果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391" name="直接连接符 16390"/>
          <p:cNvSpPr/>
          <p:nvPr/>
        </p:nvSpPr>
        <p:spPr>
          <a:xfrm flipH="1">
            <a:off x="1522413" y="1939925"/>
            <a:ext cx="649287" cy="11525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392" name="直接连接符 16391"/>
          <p:cNvSpPr/>
          <p:nvPr/>
        </p:nvSpPr>
        <p:spPr>
          <a:xfrm flipH="1">
            <a:off x="1522413" y="3236913"/>
            <a:ext cx="64928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394" name="Text Box 6"/>
          <p:cNvSpPr txBox="1"/>
          <p:nvPr/>
        </p:nvSpPr>
        <p:spPr>
          <a:xfrm>
            <a:off x="628650" y="2978150"/>
            <a:ext cx="89535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开始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6399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513" y="1327150"/>
            <a:ext cx="2112962" cy="3392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Box 12"/>
          <p:cNvSpPr txBox="1"/>
          <p:nvPr/>
        </p:nvSpPr>
        <p:spPr>
          <a:xfrm>
            <a:off x="346075" y="5080000"/>
            <a:ext cx="8451850" cy="1211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一次游戏共有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个可能结果，而且它们出现的可能性相等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393" name="直接连接符 16392"/>
          <p:cNvSpPr/>
          <p:nvPr/>
        </p:nvSpPr>
        <p:spPr>
          <a:xfrm flipH="1" flipV="1">
            <a:off x="1524000" y="3381375"/>
            <a:ext cx="936625" cy="7905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  <p:bldP spid="16390" grpId="0"/>
      <p:bldP spid="16394" grpId="0"/>
      <p:bldP spid="2" grpId="0"/>
    </p:bldLst>
  </p:timing>
</p:sld>
</file>

<file path=ppt/theme/theme1.xml><?xml version="1.0" encoding="utf-8"?>
<a:theme xmlns:a="http://schemas.openxmlformats.org/drawingml/2006/main" name="Watermark">
  <a:themeElements>
    <a:clrScheme name="Watermar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4C4D6"/>
      </a:accent6>
      <a:hlink>
        <a:srgbClr val="6767FF"/>
      </a:hlink>
      <a:folHlink>
        <a:srgbClr val="9933FF"/>
      </a:folHlink>
    </a:clrScheme>
    <a:fontScheme name="Watermark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Watermar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4C4D6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2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9D9A1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3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2"/>
        </a:accent5>
        <a:accent6>
          <a:srgbClr val="BDCBBA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4">
        <a:dk1>
          <a:srgbClr val="333300"/>
        </a:dk1>
        <a:lt1>
          <a:srgbClr val="FFFFCC"/>
        </a:lt1>
        <a:dk2>
          <a:srgbClr val="336600"/>
        </a:dk2>
        <a:lt2>
          <a:srgbClr val="FFFFCC"/>
        </a:lt2>
        <a:accent1>
          <a:srgbClr val="99CC00"/>
        </a:accent1>
        <a:accent2>
          <a:srgbClr val="669900"/>
        </a:accent2>
        <a:accent3>
          <a:srgbClr val="ADB8AA"/>
        </a:accent3>
        <a:accent4>
          <a:srgbClr val="DADAAE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5">
        <a:dk1>
          <a:srgbClr val="424458"/>
        </a:dk1>
        <a:lt1>
          <a:srgbClr val="FFFFFF"/>
        </a:lt1>
        <a:dk2>
          <a:srgbClr val="004A48"/>
        </a:dk2>
        <a:lt2>
          <a:srgbClr val="FFFFFF"/>
        </a:lt2>
        <a:accent1>
          <a:srgbClr val="83B200"/>
        </a:accent1>
        <a:accent2>
          <a:srgbClr val="006260"/>
        </a:accent2>
        <a:accent3>
          <a:srgbClr val="AAB1B1"/>
        </a:accent3>
        <a:accent4>
          <a:srgbClr val="DADADA"/>
        </a:accent4>
        <a:accent5>
          <a:srgbClr val="C1D5AA"/>
        </a:accent5>
        <a:accent6>
          <a:srgbClr val="005856"/>
        </a:accent6>
        <a:hlink>
          <a:srgbClr val="6666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6">
        <a:dk1>
          <a:srgbClr val="000000"/>
        </a:dk1>
        <a:lt1>
          <a:srgbClr val="FFFFFF"/>
        </a:lt1>
        <a:dk2>
          <a:srgbClr val="1C2046"/>
        </a:dk2>
        <a:lt2>
          <a:srgbClr val="FFFFFF"/>
        </a:lt2>
        <a:accent1>
          <a:srgbClr val="00CCFF"/>
        </a:accent1>
        <a:accent2>
          <a:srgbClr val="2D226E"/>
        </a:accent2>
        <a:accent3>
          <a:srgbClr val="ABABB0"/>
        </a:accent3>
        <a:accent4>
          <a:srgbClr val="DADADA"/>
        </a:accent4>
        <a:accent5>
          <a:srgbClr val="AAE2FF"/>
        </a:accent5>
        <a:accent6>
          <a:srgbClr val="281E63"/>
        </a:accent6>
        <a:hlink>
          <a:srgbClr val="666699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7">
        <a:dk1>
          <a:srgbClr val="424458"/>
        </a:dk1>
        <a:lt1>
          <a:srgbClr val="FFFFFF"/>
        </a:lt1>
        <a:dk2>
          <a:srgbClr val="000066"/>
        </a:dk2>
        <a:lt2>
          <a:srgbClr val="FFFFFF"/>
        </a:lt2>
        <a:accent1>
          <a:srgbClr val="6666FF"/>
        </a:accent1>
        <a:accent2>
          <a:srgbClr val="333399"/>
        </a:accent2>
        <a:accent3>
          <a:srgbClr val="AAAAB8"/>
        </a:accent3>
        <a:accent4>
          <a:srgbClr val="DADADA"/>
        </a:accent4>
        <a:accent5>
          <a:srgbClr val="B8B8FF"/>
        </a:accent5>
        <a:accent6>
          <a:srgbClr val="2D2D8A"/>
        </a:accent6>
        <a:hlink>
          <a:srgbClr val="FF99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8">
        <a:dk1>
          <a:srgbClr val="1C1C1C"/>
        </a:dk1>
        <a:lt1>
          <a:srgbClr val="FFFFCC"/>
        </a:lt1>
        <a:dk2>
          <a:srgbClr val="390B20"/>
        </a:dk2>
        <a:lt2>
          <a:srgbClr val="FFFFC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ADAAE"/>
        </a:accent4>
        <a:accent5>
          <a:srgbClr val="FFC7BB"/>
        </a:accent5>
        <a:accent6>
          <a:srgbClr val="4D1148"/>
        </a:accent6>
        <a:hlink>
          <a:srgbClr val="637D95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9">
        <a:dk1>
          <a:srgbClr val="4C0000"/>
        </a:dk1>
        <a:lt1>
          <a:srgbClr val="FFFFFF"/>
        </a:lt1>
        <a:dk2>
          <a:srgbClr val="722104"/>
        </a:dk2>
        <a:lt2>
          <a:srgbClr val="FFFFFF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ADADA"/>
        </a:accent4>
        <a:accent5>
          <a:srgbClr val="E2B8AA"/>
        </a:accent5>
        <a:accent6>
          <a:srgbClr val="7D29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Watermark</Template>
  <TotalTime>0</TotalTime>
  <Words>3535</Words>
  <Application>WPS 演示</Application>
  <PresentationFormat>全屏显示(4:3)</PresentationFormat>
  <Paragraphs>930</Paragraphs>
  <Slides>32</Slides>
  <Notes>0</Notes>
  <HiddenSlides>0</HiddenSlides>
  <MMClips>4</MMClips>
  <ScaleCrop>false</ScaleCrop>
  <HeadingPairs>
    <vt:vector size="8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28</vt:i4>
      </vt:variant>
      <vt:variant>
        <vt:lpstr>幻灯片标题</vt:lpstr>
      </vt:variant>
      <vt:variant>
        <vt:i4>32</vt:i4>
      </vt:variant>
    </vt:vector>
  </HeadingPairs>
  <TitlesOfParts>
    <vt:vector size="80" baseType="lpstr">
      <vt:lpstr>Arial</vt:lpstr>
      <vt:lpstr>宋体</vt:lpstr>
      <vt:lpstr>Wingdings</vt:lpstr>
      <vt:lpstr>Times New Roman</vt:lpstr>
      <vt:lpstr>华文中宋</vt:lpstr>
      <vt:lpstr>黑体</vt:lpstr>
      <vt:lpstr>华文楷体</vt:lpstr>
      <vt:lpstr>楷体</vt:lpstr>
      <vt:lpstr>方正舒体</vt:lpstr>
      <vt:lpstr>微软雅黑</vt:lpstr>
      <vt:lpstr>Arial Unicode MS</vt:lpstr>
      <vt:lpstr>Calibri</vt:lpstr>
      <vt:lpstr>Adobe 黑体 Std R</vt:lpstr>
      <vt:lpstr>隶书</vt:lpstr>
      <vt:lpstr>华文细黑</vt:lpstr>
      <vt:lpstr>方正姚体</vt:lpstr>
      <vt:lpstr>Tahoma</vt:lpstr>
      <vt:lpstr>Comic Sans MS</vt:lpstr>
      <vt:lpstr>MS PGothic</vt:lpstr>
      <vt:lpstr>Watermark</vt:lpstr>
      <vt:lpstr>PBrush</vt:lpstr>
      <vt:lpstr>Equation.KSEE3</vt:lpstr>
      <vt:lpstr>Equation.KSEE3</vt:lpstr>
      <vt:lpstr>Equation.DSMT4</vt:lpstr>
      <vt:lpstr>Equations</vt:lpstr>
      <vt:lpstr>Equations</vt:lpstr>
      <vt:lpstr>Equation.DSMT4</vt:lpstr>
      <vt:lpstr>Equation.KSEE3</vt:lpstr>
      <vt:lpstr>Equation.KSEE3</vt:lpstr>
      <vt:lpstr>Equation.KSEE3</vt:lpstr>
      <vt:lpstr>Equation.KSEE3</vt:lpstr>
      <vt:lpstr>Equation.DSMT4</vt:lpstr>
      <vt:lpstr>Equation.DSMT4</vt:lpstr>
      <vt:lpstr>Equation.DSMT4</vt:lpstr>
      <vt:lpstr>Equation.DSMT4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sq</dc:creator>
  <cp:lastModifiedBy>胡一刀</cp:lastModifiedBy>
  <cp:revision>263</cp:revision>
  <dcterms:created xsi:type="dcterms:W3CDTF">2016-09-21T00:05:00Z</dcterms:created>
  <dcterms:modified xsi:type="dcterms:W3CDTF">2018-01-19T09:02:53Z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2052-10.1.0.7106</vt:lpwstr>
  </property>
</Properties>
</file>