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431" r:id="rId4"/>
    <p:sldId id="432" r:id="rId5"/>
    <p:sldId id="415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5"/>
    <p:sldId id="414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  <p:sldId id="456" r:id="rId30"/>
    <p:sldId id="457" r:id="rId31"/>
    <p:sldId id="458" r:id="rId32"/>
    <p:sldId id="459" r:id="rId33"/>
    <p:sldId id="460" r:id="rId34"/>
    <p:sldId id="461" r:id="rId35"/>
    <p:sldId id="462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7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36" d="100"/>
          <a:sy n="36" d="100"/>
        </p:scale>
        <p:origin x="-42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>
                <a:ea typeface="Adobe 黑体 Std R" panose="020B0400000000000000" pitchFamily="34" charset="-122"/>
              </a:rPr>
            </a:fld>
            <a:endParaRPr lang="zh-CN" altLang="en-US" sz="1200" dirty="0"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>
                <a:ea typeface="Adobe 黑体 Std R" panose="020B0400000000000000" pitchFamily="34" charset="-122"/>
              </a:rPr>
            </a:fld>
            <a:endParaRPr lang="zh-CN" altLang="en-US" sz="1200" dirty="0"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>
                <a:ea typeface="Adobe 黑体 Std R" panose="020B0400000000000000" pitchFamily="34" charset="-122"/>
              </a:rPr>
            </a:fld>
            <a:endParaRPr lang="zh-CN" altLang="en-US" sz="1200" dirty="0"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>
                <a:ea typeface="Adobe 黑体 Std R" panose="020B0400000000000000" pitchFamily="34" charset="-122"/>
              </a:rPr>
            </a:fld>
            <a:endParaRPr lang="zh-CN" altLang="en-US" sz="1200" dirty="0"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编辑分数</a:t>
            </a:r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>
                <a:ea typeface="Adobe 黑体 Std R" panose="020B0400000000000000" pitchFamily="34" charset="-122"/>
              </a:rPr>
            </a:fld>
            <a:endParaRPr lang="zh-CN" altLang="en-US" sz="1200" dirty="0"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编辑分数</a:t>
            </a:r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>
                <a:ea typeface="Adobe 黑体 Std R" panose="020B0400000000000000" pitchFamily="34" charset="-122"/>
              </a:rPr>
            </a:fld>
            <a:endParaRPr lang="zh-CN" altLang="en-US" sz="1200" dirty="0"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2BC6E-706D-4504-95C5-DC1E6A2C1D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2DA7954-7820-41BC-8557-9F78795471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2BC6E-706D-4504-95C5-DC1E6A2C1D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eaLnBrk="1" hangingPunct="1"/>
            <a:fld id="{9A0DB2DC-4C9A-4742-B13C-FB6460FD3503}" type="slidenum">
              <a:rPr lang="en-US" altLang="zh-CN" sz="1000" smtClean="0"/>
            </a:fld>
            <a:endParaRPr lang="en-US" altLang="zh-CN" sz="10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33097-898C-4FD3-99FF-9033A2E9C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7FF62-ABB3-4DDB-967D-4C552234EA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AE08B-684F-4383-B96F-54573C7ADD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/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182B59F-4613-414C-A4B1-A8F7EC29FA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eaLnBrk="1" hangingPunct="1"/>
            <a:fld id="{9A0DB2DC-4C9A-4742-B13C-FB6460FD3503}" type="slidenum">
              <a:rPr lang="en-US" altLang="zh-CN" sz="1000" smtClean="0"/>
            </a:fld>
            <a:endParaRPr lang="en-US" altLang="zh-CN" sz="10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50F2A-F993-4288-9E6B-5717280A65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eaLnBrk="1" hangingPunct="1"/>
            <a:fld id="{9A0DB2DC-4C9A-4742-B13C-FB6460FD3503}" type="slidenum">
              <a:rPr lang="en-US" altLang="zh-CN" sz="1000" smtClean="0"/>
            </a:fld>
            <a:endParaRPr lang="en-US" altLang="zh-CN" sz="10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7073C-2B72-4E02-B0BD-088C325FC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2DA7954-7820-41BC-8557-9F7879547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33097-898C-4FD3-99FF-9033A2E9C1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7FF62-ABB3-4DDB-967D-4C552234EA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AE08B-684F-4383-B96F-54573C7ADD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/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182B59F-4613-414C-A4B1-A8F7EC29FA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eaLnBrk="1" hangingPunct="1"/>
            <a:fld id="{9A0DB2DC-4C9A-4742-B13C-FB6460FD3503}" type="slidenum">
              <a:rPr lang="en-US" altLang="zh-CN" sz="1000" smtClean="0"/>
            </a:fld>
            <a:endParaRPr lang="en-US" altLang="zh-CN" sz="10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9EFD9D74-47D9-4702-A33C-335B63B48DBF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50F2A-F993-4288-9E6B-5717280A65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7073C-2B72-4E02-B0BD-088C325FC7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C5877189-5038-431B-8CE5-FDB579B34C82}" type="slidenum">
              <a:rPr lang="zh-CN" altLang="en-US"/>
            </a:fld>
            <a:endParaRPr lang="zh-CN" altLang="en-US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C5877189-5038-431B-8CE5-FDB579B34C82}" type="slidenum">
              <a:rPr lang="zh-CN" altLang="en-US" smtClean="0"/>
            </a:fld>
            <a:endParaRPr lang="zh-CN" altLang="en-US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4.png"/><Relationship Id="rId2" Type="http://schemas.microsoft.com/office/2007/relationships/media" Target="../media/media2.wmv"/><Relationship Id="rId1" Type="http://schemas.openxmlformats.org/officeDocument/2006/relationships/video" Target="../media/media2.wm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7.png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8.wmf"/><Relationship Id="rId13" Type="http://schemas.openxmlformats.org/officeDocument/2006/relationships/notesSlide" Target="../notesSlides/notesSlide3.xml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18.xml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9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6.jpe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7.wmf"/><Relationship Id="rId1" Type="http://schemas.openxmlformats.org/officeDocument/2006/relationships/oleObject" Target="../embeddings/oleObject21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42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39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44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43.wmf"/><Relationship Id="rId1" Type="http://schemas.openxmlformats.org/officeDocument/2006/relationships/oleObject" Target="../embeddings/oleObject26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1643063" y="3071813"/>
            <a:ext cx="5545137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44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25.2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用列举法求概率</a:t>
            </a:r>
            <a:endParaRPr lang="zh-CN" altLang="en-US" sz="440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Text Box 4"/>
          <p:cNvSpPr txBox="1"/>
          <p:nvPr/>
        </p:nvSpPr>
        <p:spPr>
          <a:xfrm>
            <a:off x="0" y="1643063"/>
            <a:ext cx="8101013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第二十五章  概率初步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8" name="AutoShape 7"/>
          <p:cNvSpPr/>
          <p:nvPr/>
        </p:nvSpPr>
        <p:spPr>
          <a:xfrm>
            <a:off x="0" y="6429375"/>
            <a:ext cx="9144000" cy="42862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3079" name="MH_Text_1"/>
          <p:cNvSpPr/>
          <p:nvPr/>
        </p:nvSpPr>
        <p:spPr>
          <a:xfrm>
            <a:off x="723900" y="5016500"/>
            <a:ext cx="1665288" cy="1055688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MH_SubTitle_1">
            <a:hlinkClick r:id="rId1" action="ppaction://hlinksldjump"/>
          </p:cNvPr>
          <p:cNvSpPr/>
          <p:nvPr/>
        </p:nvSpPr>
        <p:spPr>
          <a:xfrm>
            <a:off x="722313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MH_Other_1"/>
          <p:cNvSpPr/>
          <p:nvPr/>
        </p:nvSpPr>
        <p:spPr>
          <a:xfrm>
            <a:off x="2149475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2" name="MH_Text_2"/>
          <p:cNvSpPr/>
          <p:nvPr/>
        </p:nvSpPr>
        <p:spPr>
          <a:xfrm>
            <a:off x="2711450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MH_SubTitle_2">
            <a:hlinkClick r:id="rId1" action="ppaction://hlinksldjump"/>
          </p:cNvPr>
          <p:cNvSpPr/>
          <p:nvPr/>
        </p:nvSpPr>
        <p:spPr>
          <a:xfrm>
            <a:off x="2711450" y="5287963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讲授新课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4" name="MH_Other_2"/>
          <p:cNvSpPr/>
          <p:nvPr/>
        </p:nvSpPr>
        <p:spPr>
          <a:xfrm>
            <a:off x="2746375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5" name="MH_Other_3"/>
          <p:cNvSpPr/>
          <p:nvPr/>
        </p:nvSpPr>
        <p:spPr>
          <a:xfrm>
            <a:off x="4179888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6" name="MH_Text_3"/>
          <p:cNvSpPr/>
          <p:nvPr/>
        </p:nvSpPr>
        <p:spPr>
          <a:xfrm>
            <a:off x="4719638" y="5014913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7" name="MH_SubTitle_3">
            <a:hlinkClick r:id="rId1" action="ppaction://hlinksldjump"/>
          </p:cNvPr>
          <p:cNvSpPr/>
          <p:nvPr/>
        </p:nvSpPr>
        <p:spPr>
          <a:xfrm>
            <a:off x="4719638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当堂练习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8" name="MH_Other_4"/>
          <p:cNvSpPr/>
          <p:nvPr/>
        </p:nvSpPr>
        <p:spPr>
          <a:xfrm>
            <a:off x="4776788" y="5456238"/>
            <a:ext cx="169862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9" name="MH_Other_5"/>
          <p:cNvSpPr/>
          <p:nvPr/>
        </p:nvSpPr>
        <p:spPr>
          <a:xfrm>
            <a:off x="6178550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0" name="MH_Text_4"/>
          <p:cNvSpPr/>
          <p:nvPr/>
        </p:nvSpPr>
        <p:spPr>
          <a:xfrm>
            <a:off x="6727825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1" name="MH_SubTitle_4">
            <a:hlinkClick r:id="rId1" action="ppaction://hlinksldjump"/>
          </p:cNvPr>
          <p:cNvSpPr/>
          <p:nvPr/>
        </p:nvSpPr>
        <p:spPr>
          <a:xfrm>
            <a:off x="6727825" y="5287963"/>
            <a:ext cx="1668463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2" name="MH_Other_6"/>
          <p:cNvSpPr/>
          <p:nvPr/>
        </p:nvSpPr>
        <p:spPr>
          <a:xfrm>
            <a:off x="6777038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3" name="MH_Other_7"/>
          <p:cNvGrpSpPr/>
          <p:nvPr/>
        </p:nvGrpSpPr>
        <p:grpSpPr>
          <a:xfrm>
            <a:off x="2085975" y="5411788"/>
            <a:ext cx="890588" cy="266700"/>
            <a:chOff x="0" y="0"/>
            <a:chExt cx="561" cy="169"/>
          </a:xfrm>
        </p:grpSpPr>
        <p:pic>
          <p:nvPicPr>
            <p:cNvPr id="3094" name="MH_Other_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5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96" name="MH_Other_8"/>
          <p:cNvSpPr/>
          <p:nvPr/>
        </p:nvSpPr>
        <p:spPr>
          <a:xfrm>
            <a:off x="2184400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7" name="MH_Other_9"/>
          <p:cNvGrpSpPr/>
          <p:nvPr/>
        </p:nvGrpSpPr>
        <p:grpSpPr>
          <a:xfrm>
            <a:off x="4116388" y="5411788"/>
            <a:ext cx="889000" cy="266700"/>
            <a:chOff x="0" y="0"/>
            <a:chExt cx="560" cy="169"/>
          </a:xfrm>
        </p:grpSpPr>
        <p:pic>
          <p:nvPicPr>
            <p:cNvPr id="3098" name="MH_Other_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00" name="MH_Other_10"/>
          <p:cNvSpPr/>
          <p:nvPr/>
        </p:nvSpPr>
        <p:spPr>
          <a:xfrm>
            <a:off x="4214813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101" name="MH_Other_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050" y="5411788"/>
            <a:ext cx="890588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" name="Text Box 31"/>
          <p:cNvSpPr txBox="1"/>
          <p:nvPr/>
        </p:nvSpPr>
        <p:spPr>
          <a:xfrm>
            <a:off x="6226175" y="5513388"/>
            <a:ext cx="669925" cy="61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3" name="MH_Other_12"/>
          <p:cNvSpPr/>
          <p:nvPr/>
        </p:nvSpPr>
        <p:spPr>
          <a:xfrm>
            <a:off x="6213475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54" name="Rectangle 5"/>
          <p:cNvSpPr>
            <a:spLocks noChangeArrowheads="1"/>
          </p:cNvSpPr>
          <p:nvPr/>
        </p:nvSpPr>
        <p:spPr bwMode="auto">
          <a:xfrm>
            <a:off x="1782763" y="4235450"/>
            <a:ext cx="56689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 画树状图法求概率</a:t>
            </a:r>
            <a:endParaRPr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2300" y="4740275"/>
            <a:ext cx="1784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因此P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6" name="Text Box 6"/>
          <p:cNvSpPr txBox="1"/>
          <p:nvPr/>
        </p:nvSpPr>
        <p:spPr>
          <a:xfrm>
            <a:off x="622300" y="3263900"/>
            <a:ext cx="84645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发生的所有可能结果：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（石头，石头）（剪刀，剪刀）（布，布）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7" name="Text Box 6"/>
          <p:cNvSpPr txBox="1"/>
          <p:nvPr/>
        </p:nvSpPr>
        <p:spPr>
          <a:xfrm>
            <a:off x="638175" y="790575"/>
            <a:ext cx="8509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发生的所有可能结果：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（石头，剪刀）（剪刀，布）（布，石头）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8" name="Text Box 6"/>
          <p:cNvSpPr txBox="1"/>
          <p:nvPr/>
        </p:nvSpPr>
        <p:spPr>
          <a:xfrm>
            <a:off x="622300" y="1963738"/>
            <a:ext cx="8372475" cy="94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发生的所有可能结果：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（剪刀，石头）（布，剪刀）（石头，布）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6400" name="对象 16399"/>
          <p:cNvGraphicFramePr/>
          <p:nvPr/>
        </p:nvGraphicFramePr>
        <p:xfrm>
          <a:off x="2336800" y="4619625"/>
          <a:ext cx="123825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9144000" imgH="9448800" progId="">
                  <p:embed/>
                </p:oleObj>
              </mc:Choice>
              <mc:Fallback>
                <p:oleObj name="" r:id="rId1" imgW="9144000" imgH="9448800" progId="">
                  <p:embed/>
                  <p:pic>
                    <p:nvPicPr>
                      <p:cNvPr id="0" name="图片 4096" descr="image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6800" y="4619625"/>
                        <a:ext cx="1238250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1" name="对象 16400"/>
          <p:cNvGraphicFramePr/>
          <p:nvPr/>
        </p:nvGraphicFramePr>
        <p:xfrm>
          <a:off x="5340350" y="4619625"/>
          <a:ext cx="107315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9144000" imgH="9448800" progId="">
                  <p:embed/>
                </p:oleObj>
              </mc:Choice>
              <mc:Fallback>
                <p:oleObj name="" r:id="rId3" imgW="9144000" imgH="9448800" progId="">
                  <p:embed/>
                  <p:pic>
                    <p:nvPicPr>
                      <p:cNvPr id="0" name="图片 4097" descr="image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40350" y="4619625"/>
                        <a:ext cx="1073150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2" name="对象 16401"/>
          <p:cNvGraphicFramePr/>
          <p:nvPr/>
        </p:nvGraphicFramePr>
        <p:xfrm>
          <a:off x="2530475" y="5595938"/>
          <a:ext cx="92868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9144000" imgH="9448800" progId="">
                  <p:embed/>
                </p:oleObj>
              </mc:Choice>
              <mc:Fallback>
                <p:oleObj name="" r:id="rId5" imgW="9144000" imgH="9448800" progId="">
                  <p:embed/>
                  <p:pic>
                    <p:nvPicPr>
                      <p:cNvPr id="0" name="图片 4098" descr="image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0475" y="5595938"/>
                        <a:ext cx="928688" cy="684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035425" y="4741863"/>
            <a:ext cx="125888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P(B)=</a:t>
            </a:r>
            <a:r>
              <a:rPr lang="zh-CN" altLang="en-US" sz="28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2800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7475" y="5676900"/>
            <a:ext cx="11430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P(C)=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396" grpId="0"/>
      <p:bldP spid="16397" grpId="0"/>
      <p:bldP spid="16398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12"/>
          <p:cNvSpPr/>
          <p:nvPr/>
        </p:nvSpPr>
        <p:spPr>
          <a:xfrm>
            <a:off x="428625" y="1416050"/>
            <a:ext cx="4478338" cy="58896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画树状图求概率的基本步骤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38" name="组合 17"/>
          <p:cNvGrpSpPr/>
          <p:nvPr/>
        </p:nvGrpSpPr>
        <p:grpSpPr>
          <a:xfrm>
            <a:off x="400050" y="638175"/>
            <a:ext cx="1581150" cy="492125"/>
            <a:chOff x="0" y="-17996"/>
            <a:chExt cx="4104456" cy="487392"/>
          </a:xfrm>
        </p:grpSpPr>
        <p:sp>
          <p:nvSpPr>
            <p:cNvPr id="14339" name="圆角矩形 31"/>
            <p:cNvSpPr/>
            <p:nvPr/>
          </p:nvSpPr>
          <p:spPr>
            <a:xfrm>
              <a:off x="0" y="1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0" name="文本框 19"/>
            <p:cNvSpPr/>
            <p:nvPr/>
          </p:nvSpPr>
          <p:spPr>
            <a:xfrm>
              <a:off x="72437" y="-17996"/>
              <a:ext cx="4032016" cy="4571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方法归纳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矩形 9"/>
          <p:cNvSpPr/>
          <p:nvPr/>
        </p:nvSpPr>
        <p:spPr>
          <a:xfrm>
            <a:off x="428625" y="2270125"/>
            <a:ext cx="8123238" cy="3322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明确一次试验的几个步骤及顺序；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画树状图列举一次试验的所有可能结果；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数出随机事件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包含的结果数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，试验的所有可能结果数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ahoma" panose="020B0604030504040204" pitchFamily="34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用概率公式进行计算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.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4342" name="矩形 11"/>
          <p:cNvSpPr/>
          <p:nvPr/>
        </p:nvSpPr>
        <p:spPr>
          <a:xfrm>
            <a:off x="1116013" y="3789363"/>
            <a:ext cx="4492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266700" eaLnBrk="0" hangingPunct="0"/>
            <a:endParaRPr lang="zh-CN" altLang="en-US" sz="2800" b="1" i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6画树状图求概率03—求概率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0" y="1210945"/>
            <a:ext cx="9144000" cy="5143500"/>
          </a:xfrm>
          <a:prstGeom prst="rect">
            <a:avLst/>
          </a:prstGeom>
        </p:spPr>
      </p:pic>
      <p:sp>
        <p:nvSpPr>
          <p:cNvPr id="15362" name="圆角矩形 31"/>
          <p:cNvSpPr/>
          <p:nvPr/>
        </p:nvSpPr>
        <p:spPr>
          <a:xfrm>
            <a:off x="442913" y="622300"/>
            <a:ext cx="3938587" cy="4810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视频：用树状图求概率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圆角矩形 31"/>
          <p:cNvSpPr/>
          <p:nvPr/>
        </p:nvSpPr>
        <p:spPr>
          <a:xfrm>
            <a:off x="349250" y="700088"/>
            <a:ext cx="1762125" cy="5127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典例精析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6" name="文本框 13313"/>
          <p:cNvSpPr txBox="1"/>
          <p:nvPr/>
        </p:nvSpPr>
        <p:spPr>
          <a:xfrm>
            <a:off x="349250" y="1357313"/>
            <a:ext cx="8428038" cy="2501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某班有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名男生、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名女生在校文艺演出中获演唱奖，另有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名男生、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名女生获演奏奖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从获演唱奖和演奏奖的学生中各任选一人去领奖，求两人都是女生的概率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419100" y="4110038"/>
            <a:ext cx="7970838" cy="1211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解：设两名领奖学生都是女生的事件为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两种奖项各任选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人的结果用“树状图”来表示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文本框 13315"/>
          <p:cNvSpPr txBox="1"/>
          <p:nvPr/>
        </p:nvSpPr>
        <p:spPr>
          <a:xfrm>
            <a:off x="5029200" y="60325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开始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0" y="159385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获演唱奖的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76200" y="288925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获演奏奖的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9" name="直接连接符 13318"/>
          <p:cNvSpPr/>
          <p:nvPr/>
        </p:nvSpPr>
        <p:spPr>
          <a:xfrm>
            <a:off x="5410200" y="1060450"/>
            <a:ext cx="2209800" cy="457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0" name="直接连接符 13319"/>
          <p:cNvSpPr/>
          <p:nvPr/>
        </p:nvSpPr>
        <p:spPr>
          <a:xfrm flipH="1">
            <a:off x="3276600" y="1060450"/>
            <a:ext cx="2133600" cy="5334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1" name="直接连接符 13320"/>
          <p:cNvSpPr/>
          <p:nvPr/>
        </p:nvSpPr>
        <p:spPr>
          <a:xfrm flipH="1">
            <a:off x="5410200" y="1060450"/>
            <a:ext cx="0" cy="6096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2" name="直接连接符 13321"/>
          <p:cNvSpPr/>
          <p:nvPr/>
        </p:nvSpPr>
        <p:spPr>
          <a:xfrm flipH="1">
            <a:off x="2514600" y="2127250"/>
            <a:ext cx="762000" cy="7620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3" name="直接连接符 13322"/>
          <p:cNvSpPr/>
          <p:nvPr/>
        </p:nvSpPr>
        <p:spPr>
          <a:xfrm flipH="1">
            <a:off x="2895600" y="2127250"/>
            <a:ext cx="3810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4" name="直接连接符 13323"/>
          <p:cNvSpPr/>
          <p:nvPr/>
        </p:nvSpPr>
        <p:spPr>
          <a:xfrm>
            <a:off x="3276600" y="2127250"/>
            <a:ext cx="3048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5" name="直接连接符 13324"/>
          <p:cNvSpPr/>
          <p:nvPr/>
        </p:nvSpPr>
        <p:spPr>
          <a:xfrm>
            <a:off x="3276600" y="2127250"/>
            <a:ext cx="6096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6" name="文本框 13325"/>
          <p:cNvSpPr txBox="1"/>
          <p:nvPr/>
        </p:nvSpPr>
        <p:spPr>
          <a:xfrm>
            <a:off x="2971800" y="159385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7391400" y="15176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''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5219700" y="1670050"/>
            <a:ext cx="7239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'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9" name="文本框 13328"/>
          <p:cNvSpPr txBox="1"/>
          <p:nvPr/>
        </p:nvSpPr>
        <p:spPr>
          <a:xfrm>
            <a:off x="3124200" y="288925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0" name="文本框 13329"/>
          <p:cNvSpPr txBox="1"/>
          <p:nvPr/>
        </p:nvSpPr>
        <p:spPr>
          <a:xfrm>
            <a:off x="25146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1" name="文本框 13330"/>
          <p:cNvSpPr txBox="1"/>
          <p:nvPr/>
        </p:nvSpPr>
        <p:spPr>
          <a:xfrm>
            <a:off x="1981200" y="2889250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2" name="文本框 13331"/>
          <p:cNvSpPr txBox="1"/>
          <p:nvPr/>
        </p:nvSpPr>
        <p:spPr>
          <a:xfrm>
            <a:off x="3657600" y="28892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3" name="直接连接符 13332"/>
          <p:cNvSpPr/>
          <p:nvPr/>
        </p:nvSpPr>
        <p:spPr>
          <a:xfrm flipH="1">
            <a:off x="4724400" y="2127250"/>
            <a:ext cx="762000" cy="7620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4" name="直接连接符 13333"/>
          <p:cNvSpPr/>
          <p:nvPr/>
        </p:nvSpPr>
        <p:spPr>
          <a:xfrm flipH="1">
            <a:off x="5105400" y="2127250"/>
            <a:ext cx="3810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5" name="直接连接符 13334"/>
          <p:cNvSpPr/>
          <p:nvPr/>
        </p:nvSpPr>
        <p:spPr>
          <a:xfrm>
            <a:off x="5486400" y="2127250"/>
            <a:ext cx="3048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6" name="直接连接符 13335"/>
          <p:cNvSpPr/>
          <p:nvPr/>
        </p:nvSpPr>
        <p:spPr>
          <a:xfrm>
            <a:off x="5486400" y="2127250"/>
            <a:ext cx="6096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7" name="文本框 13336"/>
          <p:cNvSpPr txBox="1"/>
          <p:nvPr/>
        </p:nvSpPr>
        <p:spPr>
          <a:xfrm>
            <a:off x="5334000" y="288925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8" name="文本框 13337"/>
          <p:cNvSpPr txBox="1"/>
          <p:nvPr/>
        </p:nvSpPr>
        <p:spPr>
          <a:xfrm>
            <a:off x="47244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9" name="文本框 13338"/>
          <p:cNvSpPr txBox="1"/>
          <p:nvPr/>
        </p:nvSpPr>
        <p:spPr>
          <a:xfrm>
            <a:off x="4267200" y="28892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0" name="直接连接符 13339"/>
          <p:cNvSpPr/>
          <p:nvPr/>
        </p:nvSpPr>
        <p:spPr>
          <a:xfrm flipH="1">
            <a:off x="6934200" y="2127250"/>
            <a:ext cx="762000" cy="7620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1" name="直接连接符 13340"/>
          <p:cNvSpPr/>
          <p:nvPr/>
        </p:nvSpPr>
        <p:spPr>
          <a:xfrm flipH="1">
            <a:off x="7315200" y="2127250"/>
            <a:ext cx="3810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2" name="直接连接符 13341"/>
          <p:cNvSpPr/>
          <p:nvPr/>
        </p:nvSpPr>
        <p:spPr>
          <a:xfrm>
            <a:off x="7696200" y="2127250"/>
            <a:ext cx="3048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3" name="直接连接符 13342"/>
          <p:cNvSpPr/>
          <p:nvPr/>
        </p:nvSpPr>
        <p:spPr>
          <a:xfrm>
            <a:off x="7696200" y="2127250"/>
            <a:ext cx="6096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4" name="文本框 13343"/>
          <p:cNvSpPr txBox="1"/>
          <p:nvPr/>
        </p:nvSpPr>
        <p:spPr>
          <a:xfrm>
            <a:off x="7543800" y="2889250"/>
            <a:ext cx="6540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5" name="文本框 13344"/>
          <p:cNvSpPr txBox="1"/>
          <p:nvPr/>
        </p:nvSpPr>
        <p:spPr>
          <a:xfrm>
            <a:off x="69342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6" name="文本框 13345"/>
          <p:cNvSpPr txBox="1"/>
          <p:nvPr/>
        </p:nvSpPr>
        <p:spPr>
          <a:xfrm>
            <a:off x="64008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7" name="文本框 13346"/>
          <p:cNvSpPr txBox="1"/>
          <p:nvPr/>
        </p:nvSpPr>
        <p:spPr>
          <a:xfrm>
            <a:off x="8077200" y="288925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8" name="文本框 13347"/>
          <p:cNvSpPr txBox="1"/>
          <p:nvPr/>
        </p:nvSpPr>
        <p:spPr>
          <a:xfrm>
            <a:off x="5791200" y="288925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394" name="组合 1"/>
          <p:cNvGrpSpPr/>
          <p:nvPr/>
        </p:nvGrpSpPr>
        <p:grpSpPr>
          <a:xfrm>
            <a:off x="311150" y="3248025"/>
            <a:ext cx="8763000" cy="1331913"/>
            <a:chOff x="600" y="6408"/>
            <a:chExt cx="13800" cy="2099"/>
          </a:xfrm>
        </p:grpSpPr>
        <p:sp>
          <p:nvSpPr>
            <p:cNvPr id="17443" name="文本框 13348"/>
            <p:cNvSpPr txBox="1"/>
            <p:nvPr/>
          </p:nvSpPr>
          <p:spPr>
            <a:xfrm>
              <a:off x="600" y="6408"/>
              <a:ext cx="13800" cy="19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60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共有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中结果，且每种结果出现的可能性相等，其中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名都是女生的结果有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种，所以事件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发生的概率为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P(A)=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7444" name="Object 58"/>
            <p:cNvGraphicFramePr/>
            <p:nvPr/>
          </p:nvGraphicFramePr>
          <p:xfrm>
            <a:off x="10733" y="7263"/>
            <a:ext cx="1766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" r:id="rId1" imgW="10363200" imgH="9448800" progId="">
                    <p:embed/>
                  </p:oleObj>
                </mc:Choice>
                <mc:Fallback>
                  <p:oleObj name="" r:id="rId1" imgW="10363200" imgH="9448800" progId="">
                    <p:embed/>
                    <p:pic>
                      <p:nvPicPr>
                        <p:cNvPr id="0" name="图片 5120" descr="image1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733" y="7263"/>
                          <a:ext cx="1766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/>
          <p:nvPr/>
        </p:nvSpPr>
        <p:spPr>
          <a:xfrm>
            <a:off x="311150" y="4746625"/>
            <a:ext cx="8350250" cy="1627188"/>
          </a:xfrm>
          <a:prstGeom prst="rect">
            <a:avLst/>
          </a:prstGeom>
          <a:solidFill>
            <a:srgbClr val="D6F5F5"/>
          </a:solidFill>
          <a:ln w="25400" cap="flat" cmpd="sng">
            <a:solidFill>
              <a:srgbClr val="CC0066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计算等可能情形下概念的关键是确定所有可能性相等的结果总数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和求出事件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发生的结果总数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,“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树状图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能帮助我们有序的思考，不重复，不遗漏地得出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7" grpId="0"/>
      <p:bldP spid="13338" grpId="0"/>
      <p:bldP spid="13339" grpId="0"/>
      <p:bldP spid="13344" grpId="0"/>
      <p:bldP spid="13345" grpId="0"/>
      <p:bldP spid="13346" grpId="0"/>
      <p:bldP spid="13347" grpId="0"/>
      <p:bldP spid="13348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400" y="700088"/>
            <a:ext cx="8332788" cy="1770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甲、乙、丙三人做传球的游戏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开始时，球在甲手中，每次传球，持球的人将球任意传给其余两人中的一人，如此传球三次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25" y="2708275"/>
            <a:ext cx="76898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写出三次传球的所有可能结果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即传球的方式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3768725"/>
            <a:ext cx="8281988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指定事件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传球三次后，球又回到甲的手中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写出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发生的所有可能结果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300" y="5216525"/>
            <a:ext cx="17319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P(A).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03925" y="4751388"/>
            <a:ext cx="2346325" cy="175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/>
          <p:nvPr/>
        </p:nvSpPr>
        <p:spPr>
          <a:xfrm>
            <a:off x="247650" y="515938"/>
            <a:ext cx="10509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x-none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:(1)</a:t>
            </a:r>
            <a:endParaRPr lang="en-US" altLang="x-none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7" name="Text Box 6"/>
          <p:cNvSpPr txBox="1"/>
          <p:nvPr/>
        </p:nvSpPr>
        <p:spPr>
          <a:xfrm>
            <a:off x="2892425" y="514350"/>
            <a:ext cx="133508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8" name="Text Box 7"/>
          <p:cNvSpPr txBox="1"/>
          <p:nvPr/>
        </p:nvSpPr>
        <p:spPr>
          <a:xfrm>
            <a:off x="4114800" y="514350"/>
            <a:ext cx="14128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9" name="Text Box 12"/>
          <p:cNvSpPr txBox="1"/>
          <p:nvPr/>
        </p:nvSpPr>
        <p:spPr>
          <a:xfrm>
            <a:off x="5640388" y="515938"/>
            <a:ext cx="288131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0" name="直接连接符 26629"/>
          <p:cNvSpPr/>
          <p:nvPr/>
        </p:nvSpPr>
        <p:spPr>
          <a:xfrm flipH="1">
            <a:off x="1235075" y="2046288"/>
            <a:ext cx="779463" cy="3159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1" name="直接连接符 26630"/>
          <p:cNvSpPr/>
          <p:nvPr/>
        </p:nvSpPr>
        <p:spPr>
          <a:xfrm flipH="1">
            <a:off x="2509838" y="1671638"/>
            <a:ext cx="714375" cy="234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2" name="直接连接符 26631"/>
          <p:cNvSpPr/>
          <p:nvPr/>
        </p:nvSpPr>
        <p:spPr>
          <a:xfrm flipH="1" flipV="1">
            <a:off x="1235075" y="2535238"/>
            <a:ext cx="89535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3" name="Text Box 6"/>
          <p:cNvSpPr txBox="1"/>
          <p:nvPr/>
        </p:nvSpPr>
        <p:spPr>
          <a:xfrm>
            <a:off x="247650" y="2308225"/>
            <a:ext cx="10969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开始：甲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34" name="Text Box 6"/>
          <p:cNvSpPr txBox="1"/>
          <p:nvPr/>
        </p:nvSpPr>
        <p:spPr>
          <a:xfrm>
            <a:off x="331788" y="4164013"/>
            <a:ext cx="894873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共有八种可能的结果，每种结果出现的可能性相同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5" name="Text Box 6"/>
          <p:cNvSpPr txBox="1"/>
          <p:nvPr/>
        </p:nvSpPr>
        <p:spPr>
          <a:xfrm>
            <a:off x="201613" y="4683125"/>
            <a:ext cx="8677275" cy="1881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（2）传球三次后，球又回到甲手中，事件A发生有两种可能出现结果（乙，丙，甲）（丙，乙，甲）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(3)  P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(A)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6636" name="对象 26635"/>
          <p:cNvGraphicFramePr/>
          <p:nvPr/>
        </p:nvGraphicFramePr>
        <p:xfrm>
          <a:off x="1930400" y="5880100"/>
          <a:ext cx="96202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9448800" imgH="9448800" progId="">
                  <p:embed/>
                </p:oleObj>
              </mc:Choice>
              <mc:Fallback>
                <p:oleObj name="" r:id="rId1" imgW="9448800" imgH="9448800" progId="">
                  <p:embed/>
                  <p:pic>
                    <p:nvPicPr>
                      <p:cNvPr id="0" name="图片 6144" descr="image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0400" y="5880100"/>
                        <a:ext cx="962025" cy="684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7" name="直接连接符 26636"/>
          <p:cNvSpPr/>
          <p:nvPr/>
        </p:nvSpPr>
        <p:spPr>
          <a:xfrm flipH="1" flipV="1">
            <a:off x="2403475" y="3011488"/>
            <a:ext cx="877888" cy="4175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38" name="直接连接符 26637"/>
          <p:cNvSpPr/>
          <p:nvPr/>
        </p:nvSpPr>
        <p:spPr>
          <a:xfrm flipH="1" flipV="1">
            <a:off x="2517775" y="2058988"/>
            <a:ext cx="820738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39" name="直接连接符 26638"/>
          <p:cNvSpPr/>
          <p:nvPr/>
        </p:nvSpPr>
        <p:spPr>
          <a:xfrm flipH="1">
            <a:off x="3740150" y="1209675"/>
            <a:ext cx="693738" cy="3127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40" name="直接连接符 26639"/>
          <p:cNvSpPr/>
          <p:nvPr/>
        </p:nvSpPr>
        <p:spPr>
          <a:xfrm flipH="1">
            <a:off x="3824288" y="2622550"/>
            <a:ext cx="723900" cy="793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41" name="直接连接符 26640"/>
          <p:cNvSpPr/>
          <p:nvPr/>
        </p:nvSpPr>
        <p:spPr>
          <a:xfrm flipH="1">
            <a:off x="2436813" y="2681288"/>
            <a:ext cx="887412" cy="149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42" name="Text Box 7"/>
          <p:cNvSpPr txBox="1"/>
          <p:nvPr/>
        </p:nvSpPr>
        <p:spPr>
          <a:xfrm>
            <a:off x="2112963" y="1827213"/>
            <a:ext cx="120015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3" name="Text Box 7"/>
          <p:cNvSpPr txBox="1"/>
          <p:nvPr/>
        </p:nvSpPr>
        <p:spPr>
          <a:xfrm>
            <a:off x="1998663" y="2706688"/>
            <a:ext cx="120015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4" name="直接连接符 26643"/>
          <p:cNvSpPr/>
          <p:nvPr/>
        </p:nvSpPr>
        <p:spPr>
          <a:xfrm flipH="1" flipV="1">
            <a:off x="3722688" y="1606550"/>
            <a:ext cx="682625" cy="122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5" name="直接连接符 26644"/>
          <p:cNvSpPr/>
          <p:nvPr/>
        </p:nvSpPr>
        <p:spPr>
          <a:xfrm flipH="1">
            <a:off x="3849688" y="1989138"/>
            <a:ext cx="684212" cy="2206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6" name="直接连接符 26645"/>
          <p:cNvSpPr/>
          <p:nvPr/>
        </p:nvSpPr>
        <p:spPr>
          <a:xfrm flipH="1" flipV="1">
            <a:off x="3832225" y="2278063"/>
            <a:ext cx="673100" cy="157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7" name="直接连接符 26646"/>
          <p:cNvSpPr/>
          <p:nvPr/>
        </p:nvSpPr>
        <p:spPr>
          <a:xfrm flipH="1" flipV="1">
            <a:off x="3844925" y="2765425"/>
            <a:ext cx="588963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8" name="直接连接符 26647"/>
          <p:cNvSpPr/>
          <p:nvPr/>
        </p:nvSpPr>
        <p:spPr>
          <a:xfrm flipH="1">
            <a:off x="3841750" y="3429000"/>
            <a:ext cx="722313" cy="41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9" name="直接连接符 26648"/>
          <p:cNvSpPr/>
          <p:nvPr/>
        </p:nvSpPr>
        <p:spPr>
          <a:xfrm flipH="1" flipV="1">
            <a:off x="3838575" y="3554413"/>
            <a:ext cx="666750" cy="26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0" name="Text Box 6"/>
          <p:cNvSpPr txBox="1"/>
          <p:nvPr/>
        </p:nvSpPr>
        <p:spPr>
          <a:xfrm>
            <a:off x="1554163" y="514350"/>
            <a:ext cx="12636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第一次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51" name="文本框 26650"/>
          <p:cNvSpPr txBox="1"/>
          <p:nvPr/>
        </p:nvSpPr>
        <p:spPr>
          <a:xfrm flipH="1">
            <a:off x="3309938" y="1498600"/>
            <a:ext cx="7683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2" name="文本框 26651"/>
          <p:cNvSpPr txBox="1"/>
          <p:nvPr/>
        </p:nvSpPr>
        <p:spPr>
          <a:xfrm>
            <a:off x="3430588" y="2511425"/>
            <a:ext cx="4111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3" name="文本框 26652"/>
          <p:cNvSpPr txBox="1"/>
          <p:nvPr/>
        </p:nvSpPr>
        <p:spPr>
          <a:xfrm>
            <a:off x="3429000" y="2093913"/>
            <a:ext cx="4111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4" name="文本框 26653"/>
          <p:cNvSpPr txBox="1"/>
          <p:nvPr/>
        </p:nvSpPr>
        <p:spPr>
          <a:xfrm flipH="1">
            <a:off x="3409950" y="3336925"/>
            <a:ext cx="9255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5" name="文本框 26654"/>
          <p:cNvSpPr txBox="1"/>
          <p:nvPr/>
        </p:nvSpPr>
        <p:spPr>
          <a:xfrm flipH="1">
            <a:off x="4389438" y="1830388"/>
            <a:ext cx="303212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6" name="文本框 26655"/>
          <p:cNvSpPr txBox="1"/>
          <p:nvPr/>
        </p:nvSpPr>
        <p:spPr>
          <a:xfrm>
            <a:off x="4481513" y="3290888"/>
            <a:ext cx="4111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7" name="文本框 26656"/>
          <p:cNvSpPr txBox="1"/>
          <p:nvPr/>
        </p:nvSpPr>
        <p:spPr>
          <a:xfrm>
            <a:off x="4405313" y="157162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8" name="文本框 26657"/>
          <p:cNvSpPr txBox="1"/>
          <p:nvPr/>
        </p:nvSpPr>
        <p:spPr>
          <a:xfrm>
            <a:off x="4421188" y="2913063"/>
            <a:ext cx="7334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9" name="文本框 26658"/>
          <p:cNvSpPr txBox="1"/>
          <p:nvPr/>
        </p:nvSpPr>
        <p:spPr>
          <a:xfrm flipH="1">
            <a:off x="4357688" y="1063625"/>
            <a:ext cx="9271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0" name="文本框 26659"/>
          <p:cNvSpPr txBox="1"/>
          <p:nvPr/>
        </p:nvSpPr>
        <p:spPr>
          <a:xfrm flipH="1">
            <a:off x="4430713" y="2216150"/>
            <a:ext cx="925512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1" name="文本框 26660"/>
          <p:cNvSpPr txBox="1"/>
          <p:nvPr/>
        </p:nvSpPr>
        <p:spPr>
          <a:xfrm flipH="1">
            <a:off x="4445000" y="2489200"/>
            <a:ext cx="9255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2" name="Text Box 7"/>
          <p:cNvSpPr txBox="1"/>
          <p:nvPr/>
        </p:nvSpPr>
        <p:spPr>
          <a:xfrm>
            <a:off x="4518025" y="3741738"/>
            <a:ext cx="4921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3" name="Text Box 7"/>
          <p:cNvSpPr txBox="1"/>
          <p:nvPr/>
        </p:nvSpPr>
        <p:spPr>
          <a:xfrm>
            <a:off x="5354638" y="3746500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乙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4" name="Text Box 7"/>
          <p:cNvSpPr txBox="1"/>
          <p:nvPr/>
        </p:nvSpPr>
        <p:spPr>
          <a:xfrm>
            <a:off x="5292725" y="1390650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（乙，甲，丙）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5" name="Text Box 7"/>
          <p:cNvSpPr txBox="1"/>
          <p:nvPr/>
        </p:nvSpPr>
        <p:spPr>
          <a:xfrm>
            <a:off x="5264150" y="1836738"/>
            <a:ext cx="1660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（乙，丙，甲）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6" name="Text Box 7"/>
          <p:cNvSpPr txBox="1"/>
          <p:nvPr/>
        </p:nvSpPr>
        <p:spPr>
          <a:xfrm>
            <a:off x="5294313" y="2198688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（乙，丙，乙）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7" name="Text Box 7"/>
          <p:cNvSpPr txBox="1"/>
          <p:nvPr/>
        </p:nvSpPr>
        <p:spPr>
          <a:xfrm>
            <a:off x="5322888" y="2565400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（丙，甲，乙）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8" name="Text Box 7"/>
          <p:cNvSpPr txBox="1"/>
          <p:nvPr/>
        </p:nvSpPr>
        <p:spPr>
          <a:xfrm>
            <a:off x="5294313" y="2967038"/>
            <a:ext cx="1660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（丙，甲，丙）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9" name="Text Box 7"/>
          <p:cNvSpPr txBox="1"/>
          <p:nvPr/>
        </p:nvSpPr>
        <p:spPr>
          <a:xfrm>
            <a:off x="5329238" y="3343275"/>
            <a:ext cx="175577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乙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甲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70" name="Text Box 7"/>
          <p:cNvSpPr txBox="1"/>
          <p:nvPr/>
        </p:nvSpPr>
        <p:spPr>
          <a:xfrm>
            <a:off x="5284788" y="900113"/>
            <a:ext cx="161131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（乙，甲，乙）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8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6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6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6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3" grpId="0"/>
      <p:bldP spid="26634" grpId="0"/>
      <p:bldP spid="26642" grpId="0"/>
      <p:bldP spid="26643" grpId="0"/>
      <p:bldP spid="26650" grpId="0"/>
      <p:bldP spid="26651" grpId="0"/>
      <p:bldP spid="26652" grpId="0"/>
      <p:bldP spid="26653" grpId="0"/>
      <p:bldP spid="26654" grpId="0"/>
      <p:bldP spid="26655" grpId="0"/>
      <p:bldP spid="26656" grpId="0"/>
      <p:bldP spid="26657" grpId="0"/>
      <p:bldP spid="26658" grpId="0"/>
      <p:bldP spid="26659" grpId="0"/>
      <p:bldP spid="26660" grpId="0"/>
      <p:bldP spid="26661" grpId="0"/>
      <p:bldP spid="26662" grpId="0"/>
      <p:bldP spid="26663" grpId="0"/>
      <p:bldP spid="26664" grpId="0"/>
      <p:bldP spid="26665" grpId="0"/>
      <p:bldP spid="26666" grpId="0"/>
      <p:bldP spid="26667" grpId="0"/>
      <p:bldP spid="26668" grpId="0"/>
      <p:bldP spid="26669" grpId="0"/>
      <p:bldP spid="266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圆角矩形 31"/>
          <p:cNvSpPr/>
          <p:nvPr/>
        </p:nvSpPr>
        <p:spPr>
          <a:xfrm>
            <a:off x="434975" y="3319463"/>
            <a:ext cx="1492250" cy="4714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方法归纳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23"/>
          <p:cNvSpPr txBox="1"/>
          <p:nvPr/>
        </p:nvSpPr>
        <p:spPr>
          <a:xfrm>
            <a:off x="434975" y="4032250"/>
            <a:ext cx="8274050" cy="2162175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lIns="90170" tIns="46990" rIns="90170" bIns="469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noProof="1"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  </a:t>
            </a:r>
            <a:r>
              <a:rPr lang="zh-CN" altLang="en-US" sz="2800" noProof="1"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当试验包含</a:t>
            </a:r>
            <a:r>
              <a:rPr lang="zh-CN" altLang="en-US" sz="2800" noProof="1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两步</a:t>
            </a:r>
            <a:r>
              <a:rPr lang="zh-CN" altLang="en-US" sz="2800" noProof="1"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时，</a:t>
            </a:r>
            <a:r>
              <a:rPr lang="zh-CN" altLang="en-US" sz="2800" noProof="1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列表法</a:t>
            </a:r>
            <a:r>
              <a:rPr lang="zh-CN" altLang="en-US" sz="2800" noProof="1"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比较方便；当然，此时</a:t>
            </a:r>
            <a:r>
              <a:rPr lang="zh-CN" altLang="en-US" sz="2800" noProof="1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也可以用树形图法</a:t>
            </a:r>
            <a:r>
              <a:rPr lang="zh-CN" altLang="en-US" sz="2800" noProof="1"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  <a:sym typeface="宋体" panose="02010600030101010101" pitchFamily="2" charset="-122"/>
              </a:rPr>
              <a:t>；</a:t>
            </a:r>
            <a:endParaRPr lang="en-US" altLang="zh-CN" sz="2800" noProof="1">
              <a:latin typeface="Adobe 黑体 Std R" panose="020B0400000000000000" pitchFamily="34" charset="-122"/>
              <a:ea typeface="Adobe 黑体 Std R" panose="020B0400000000000000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当事件要经过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多个</a:t>
            </a: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三个或三个以上</a:t>
            </a: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)步骤完成时，应选用树状图法求事件的概率.</a:t>
            </a:r>
            <a:endParaRPr lang="zh-CN" altLang="en-US" sz="28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488" y="457200"/>
            <a:ext cx="86280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思考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你能够用列表法写出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次传球的所有可能结果吗？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2979738" y="1436688"/>
            <a:ext cx="3600450" cy="996950"/>
          </a:xfrm>
          <a:prstGeom prst="wedgeRoundRectCallout">
            <a:avLst>
              <a:gd name="adj1" fmla="val 1815"/>
              <a:gd name="adj2" fmla="val -104602"/>
              <a:gd name="adj3" fmla="val 16667"/>
            </a:avLst>
          </a:prstGeom>
          <a:solidFill>
            <a:schemeClr val="accent1">
              <a:lumMod val="50000"/>
              <a:alpha val="6000"/>
            </a:schemeClr>
          </a:solidFill>
          <a:ln w="38100">
            <a:solidFill>
              <a:srgbClr val="800000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若再用列表法表示所有结果已经不方便！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bldLvl="0" animBg="1"/>
      <p:bldP spid="10" grpId="0" bldLvl="0" animBg="1"/>
      <p:bldP spid="3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7"/>
          <p:cNvGrpSpPr/>
          <p:nvPr/>
        </p:nvGrpSpPr>
        <p:grpSpPr>
          <a:xfrm>
            <a:off x="357188" y="806450"/>
            <a:ext cx="1484312" cy="460375"/>
            <a:chOff x="-1" y="0"/>
            <a:chExt cx="3456456" cy="479739"/>
          </a:xfrm>
        </p:grpSpPr>
        <p:sp>
          <p:nvSpPr>
            <p:cNvPr id="21506" name="圆角矩形 31"/>
            <p:cNvSpPr/>
            <p:nvPr/>
          </p:nvSpPr>
          <p:spPr>
            <a:xfrm>
              <a:off x="-1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07" name="文本框 19"/>
            <p:cNvSpPr/>
            <p:nvPr/>
          </p:nvSpPr>
          <p:spPr>
            <a:xfrm>
              <a:off x="72440" y="0"/>
              <a:ext cx="3384015" cy="4797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练一练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Text Box 7"/>
          <p:cNvSpPr txBox="1"/>
          <p:nvPr/>
        </p:nvSpPr>
        <p:spPr>
          <a:xfrm>
            <a:off x="387350" y="1462088"/>
            <a:ext cx="8159750" cy="3970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经过某十字路口的汽车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可能直行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也可能向左转或向右转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如果这三种可能性大小相同，求三辆汽车经过这个十字路口时，下列事件的概率：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）三辆车全部继续直行；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）两车向右，一车向左；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）至少两车向左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0" y="-382587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31" name="Text Box 2"/>
          <p:cNvSpPr/>
          <p:nvPr/>
        </p:nvSpPr>
        <p:spPr>
          <a:xfrm>
            <a:off x="-107950" y="566738"/>
            <a:ext cx="14382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 Box 3"/>
          <p:cNvSpPr/>
          <p:nvPr/>
        </p:nvSpPr>
        <p:spPr>
          <a:xfrm>
            <a:off x="1982788" y="3984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4"/>
          <p:cNvSpPr/>
          <p:nvPr/>
        </p:nvSpPr>
        <p:spPr>
          <a:xfrm>
            <a:off x="7092950" y="3508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 Box 5"/>
          <p:cNvSpPr/>
          <p:nvPr/>
        </p:nvSpPr>
        <p:spPr>
          <a:xfrm>
            <a:off x="1201738" y="2054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 Box 6"/>
          <p:cNvSpPr/>
          <p:nvPr/>
        </p:nvSpPr>
        <p:spPr>
          <a:xfrm>
            <a:off x="2786063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7"/>
          <p:cNvSpPr/>
          <p:nvPr/>
        </p:nvSpPr>
        <p:spPr>
          <a:xfrm>
            <a:off x="1042988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Line 8"/>
          <p:cNvSpPr/>
          <p:nvPr/>
        </p:nvSpPr>
        <p:spPr>
          <a:xfrm flipH="1">
            <a:off x="1547813" y="998538"/>
            <a:ext cx="574675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Line 9"/>
          <p:cNvSpPr/>
          <p:nvPr/>
        </p:nvSpPr>
        <p:spPr>
          <a:xfrm>
            <a:off x="2268538" y="1000125"/>
            <a:ext cx="1587" cy="9350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Line 10"/>
          <p:cNvSpPr/>
          <p:nvPr/>
        </p:nvSpPr>
        <p:spPr>
          <a:xfrm>
            <a:off x="2411413" y="998538"/>
            <a:ext cx="64770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Line 11"/>
          <p:cNvSpPr/>
          <p:nvPr/>
        </p:nvSpPr>
        <p:spPr>
          <a:xfrm flipH="1">
            <a:off x="6588125" y="1214438"/>
            <a:ext cx="576263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Line 12"/>
          <p:cNvSpPr/>
          <p:nvPr/>
        </p:nvSpPr>
        <p:spPr>
          <a:xfrm>
            <a:off x="7596188" y="1214438"/>
            <a:ext cx="504825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Line 13"/>
          <p:cNvSpPr/>
          <p:nvPr/>
        </p:nvSpPr>
        <p:spPr>
          <a:xfrm>
            <a:off x="7380288" y="1214438"/>
            <a:ext cx="1587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Line 14"/>
          <p:cNvSpPr/>
          <p:nvPr/>
        </p:nvSpPr>
        <p:spPr>
          <a:xfrm flipH="1">
            <a:off x="13319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Line 15"/>
          <p:cNvSpPr/>
          <p:nvPr/>
        </p:nvSpPr>
        <p:spPr>
          <a:xfrm>
            <a:off x="15478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Line 16"/>
          <p:cNvSpPr/>
          <p:nvPr/>
        </p:nvSpPr>
        <p:spPr>
          <a:xfrm flipH="1">
            <a:off x="2843213" y="2798763"/>
            <a:ext cx="2889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Line 17"/>
          <p:cNvSpPr/>
          <p:nvPr/>
        </p:nvSpPr>
        <p:spPr>
          <a:xfrm>
            <a:off x="313213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 Box 18"/>
          <p:cNvSpPr/>
          <p:nvPr/>
        </p:nvSpPr>
        <p:spPr>
          <a:xfrm>
            <a:off x="-36512" y="2079625"/>
            <a:ext cx="12541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8" name="Text Box 19"/>
          <p:cNvSpPr/>
          <p:nvPr/>
        </p:nvSpPr>
        <p:spPr>
          <a:xfrm>
            <a:off x="-36512" y="3471863"/>
            <a:ext cx="12493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第三辆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9" name="Text Box 20"/>
          <p:cNvSpPr/>
          <p:nvPr/>
        </p:nvSpPr>
        <p:spPr>
          <a:xfrm>
            <a:off x="4284663" y="3508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 Box 21"/>
          <p:cNvSpPr/>
          <p:nvPr/>
        </p:nvSpPr>
        <p:spPr>
          <a:xfrm>
            <a:off x="1965325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Line 22"/>
          <p:cNvSpPr/>
          <p:nvPr/>
        </p:nvSpPr>
        <p:spPr>
          <a:xfrm>
            <a:off x="1547813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Line 23"/>
          <p:cNvSpPr/>
          <p:nvPr/>
        </p:nvSpPr>
        <p:spPr>
          <a:xfrm>
            <a:off x="3132138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Line 24"/>
          <p:cNvSpPr/>
          <p:nvPr/>
        </p:nvSpPr>
        <p:spPr>
          <a:xfrm>
            <a:off x="2268538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Line 25"/>
          <p:cNvSpPr/>
          <p:nvPr/>
        </p:nvSpPr>
        <p:spPr>
          <a:xfrm flipH="1">
            <a:off x="20510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Line 26"/>
          <p:cNvSpPr/>
          <p:nvPr/>
        </p:nvSpPr>
        <p:spPr>
          <a:xfrm>
            <a:off x="226853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Text Box 27"/>
          <p:cNvSpPr/>
          <p:nvPr/>
        </p:nvSpPr>
        <p:spPr>
          <a:xfrm>
            <a:off x="3635375" y="2054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Text Box 28"/>
          <p:cNvSpPr/>
          <p:nvPr/>
        </p:nvSpPr>
        <p:spPr>
          <a:xfrm>
            <a:off x="5219700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Line 29"/>
          <p:cNvSpPr/>
          <p:nvPr/>
        </p:nvSpPr>
        <p:spPr>
          <a:xfrm flipH="1">
            <a:off x="37655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Line 30"/>
          <p:cNvSpPr/>
          <p:nvPr/>
        </p:nvSpPr>
        <p:spPr>
          <a:xfrm>
            <a:off x="39814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Line 31"/>
          <p:cNvSpPr/>
          <p:nvPr/>
        </p:nvSpPr>
        <p:spPr>
          <a:xfrm flipH="1">
            <a:off x="5276850" y="2798763"/>
            <a:ext cx="2889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Line 32"/>
          <p:cNvSpPr/>
          <p:nvPr/>
        </p:nvSpPr>
        <p:spPr>
          <a:xfrm>
            <a:off x="5565775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Text Box 33"/>
          <p:cNvSpPr/>
          <p:nvPr/>
        </p:nvSpPr>
        <p:spPr>
          <a:xfrm>
            <a:off x="4356100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Line 34"/>
          <p:cNvSpPr/>
          <p:nvPr/>
        </p:nvSpPr>
        <p:spPr>
          <a:xfrm>
            <a:off x="3981450" y="2798763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Line 35"/>
          <p:cNvSpPr/>
          <p:nvPr/>
        </p:nvSpPr>
        <p:spPr>
          <a:xfrm>
            <a:off x="5565775" y="2798763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Line 36"/>
          <p:cNvSpPr/>
          <p:nvPr/>
        </p:nvSpPr>
        <p:spPr>
          <a:xfrm>
            <a:off x="4702175" y="2798763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Line 37"/>
          <p:cNvSpPr/>
          <p:nvPr/>
        </p:nvSpPr>
        <p:spPr>
          <a:xfrm flipH="1">
            <a:off x="448468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Line 38"/>
          <p:cNvSpPr/>
          <p:nvPr/>
        </p:nvSpPr>
        <p:spPr>
          <a:xfrm>
            <a:off x="4702175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Text Box 39"/>
          <p:cNvSpPr/>
          <p:nvPr/>
        </p:nvSpPr>
        <p:spPr>
          <a:xfrm>
            <a:off x="6256338" y="2054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Text Box 40"/>
          <p:cNvSpPr/>
          <p:nvPr/>
        </p:nvSpPr>
        <p:spPr>
          <a:xfrm>
            <a:off x="7840663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Line 41"/>
          <p:cNvSpPr/>
          <p:nvPr/>
        </p:nvSpPr>
        <p:spPr>
          <a:xfrm flipH="1">
            <a:off x="63865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Line 42"/>
          <p:cNvSpPr/>
          <p:nvPr/>
        </p:nvSpPr>
        <p:spPr>
          <a:xfrm>
            <a:off x="66024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Line 43"/>
          <p:cNvSpPr/>
          <p:nvPr/>
        </p:nvSpPr>
        <p:spPr>
          <a:xfrm flipH="1">
            <a:off x="8027988" y="2798763"/>
            <a:ext cx="2889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Line 44"/>
          <p:cNvSpPr/>
          <p:nvPr/>
        </p:nvSpPr>
        <p:spPr>
          <a:xfrm>
            <a:off x="83169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Text Box 45"/>
          <p:cNvSpPr/>
          <p:nvPr/>
        </p:nvSpPr>
        <p:spPr>
          <a:xfrm>
            <a:off x="7019925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Line 46"/>
          <p:cNvSpPr/>
          <p:nvPr/>
        </p:nvSpPr>
        <p:spPr>
          <a:xfrm>
            <a:off x="6602413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Line 47"/>
          <p:cNvSpPr/>
          <p:nvPr/>
        </p:nvSpPr>
        <p:spPr>
          <a:xfrm>
            <a:off x="8316913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Line 48"/>
          <p:cNvSpPr/>
          <p:nvPr/>
        </p:nvSpPr>
        <p:spPr>
          <a:xfrm>
            <a:off x="7323138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Line 49"/>
          <p:cNvSpPr/>
          <p:nvPr/>
        </p:nvSpPr>
        <p:spPr>
          <a:xfrm flipH="1">
            <a:off x="71056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Line 50"/>
          <p:cNvSpPr/>
          <p:nvPr/>
        </p:nvSpPr>
        <p:spPr>
          <a:xfrm>
            <a:off x="732313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Line 51"/>
          <p:cNvSpPr/>
          <p:nvPr/>
        </p:nvSpPr>
        <p:spPr>
          <a:xfrm flipH="1">
            <a:off x="3779838" y="1069975"/>
            <a:ext cx="576262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Line 52"/>
          <p:cNvSpPr/>
          <p:nvPr/>
        </p:nvSpPr>
        <p:spPr>
          <a:xfrm>
            <a:off x="4787900" y="1071563"/>
            <a:ext cx="504825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Line 53"/>
          <p:cNvSpPr/>
          <p:nvPr/>
        </p:nvSpPr>
        <p:spPr>
          <a:xfrm>
            <a:off x="4572000" y="1069975"/>
            <a:ext cx="0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Text Box 54"/>
          <p:cNvSpPr/>
          <p:nvPr/>
        </p:nvSpPr>
        <p:spPr>
          <a:xfrm>
            <a:off x="1692275" y="3590925"/>
            <a:ext cx="1103313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4" name="Text Box 55"/>
          <p:cNvSpPr/>
          <p:nvPr/>
        </p:nvSpPr>
        <p:spPr>
          <a:xfrm>
            <a:off x="2627313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5" name="Text Box 56"/>
          <p:cNvSpPr/>
          <p:nvPr/>
        </p:nvSpPr>
        <p:spPr>
          <a:xfrm>
            <a:off x="3484563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6" name="Text Box 57"/>
          <p:cNvSpPr/>
          <p:nvPr/>
        </p:nvSpPr>
        <p:spPr>
          <a:xfrm>
            <a:off x="4276725" y="3590925"/>
            <a:ext cx="9604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Text Box 58"/>
          <p:cNvSpPr/>
          <p:nvPr/>
        </p:nvSpPr>
        <p:spPr>
          <a:xfrm>
            <a:off x="5140325" y="3590925"/>
            <a:ext cx="9604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8" name="Text Box 59"/>
          <p:cNvSpPr/>
          <p:nvPr/>
        </p:nvSpPr>
        <p:spPr>
          <a:xfrm>
            <a:off x="6075363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Text Box 60"/>
          <p:cNvSpPr/>
          <p:nvPr/>
        </p:nvSpPr>
        <p:spPr>
          <a:xfrm>
            <a:off x="6877050" y="3590925"/>
            <a:ext cx="1150938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0" name="Text Box 61"/>
          <p:cNvSpPr/>
          <p:nvPr/>
        </p:nvSpPr>
        <p:spPr>
          <a:xfrm>
            <a:off x="7869238" y="3590925"/>
            <a:ext cx="95885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Text Box 62"/>
          <p:cNvSpPr/>
          <p:nvPr/>
        </p:nvSpPr>
        <p:spPr>
          <a:xfrm>
            <a:off x="457200" y="4200525"/>
            <a:ext cx="3027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共有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27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种行驶方向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内容占位符 1"/>
          <p:cNvSpPr txBox="1"/>
          <p:nvPr/>
        </p:nvSpPr>
        <p:spPr>
          <a:xfrm>
            <a:off x="250825" y="4959350"/>
            <a:ext cx="8229600" cy="1000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（两车向右，一车向左）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=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Adobe 黑体 Std R" panose="020B0400000000000000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）</a:t>
            </a:r>
            <a:r>
              <a:rPr lang="en-US" altLang="x-none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（至少两车向左）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=   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aphicFrame>
        <p:nvGraphicFramePr>
          <p:cNvPr id="18497" name="对象 12">
            <a:hlinkClick r:id="" action="ppaction://ole?verb=0"/>
          </p:cNvPr>
          <p:cNvGraphicFramePr/>
          <p:nvPr/>
        </p:nvGraphicFramePr>
        <p:xfrm>
          <a:off x="5656263" y="4959350"/>
          <a:ext cx="2968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3352800" imgH="9448800" progId="">
                  <p:embed/>
                </p:oleObj>
              </mc:Choice>
              <mc:Fallback>
                <p:oleObj name="" r:id="rId1" imgW="3352800" imgH="9448800" progId="">
                  <p:embed/>
                  <p:pic>
                    <p:nvPicPr>
                      <p:cNvPr id="0" name="图片 7168" descr="image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6263" y="4959350"/>
                        <a:ext cx="296862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8" name="对象 1">
            <a:hlinkClick r:id="" action="ppaction://ole?verb=0"/>
          </p:cNvPr>
          <p:cNvGraphicFramePr/>
          <p:nvPr/>
        </p:nvGraphicFramePr>
        <p:xfrm>
          <a:off x="4710113" y="5645150"/>
          <a:ext cx="56673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3" imgW="6400800" imgH="9448800" progId="">
                  <p:embed/>
                </p:oleObj>
              </mc:Choice>
              <mc:Fallback>
                <p:oleObj name="" r:id="rId3" imgW="6400800" imgH="9448800" progId="">
                  <p:embed/>
                  <p:pic>
                    <p:nvPicPr>
                      <p:cNvPr id="0" name="图片 7169" descr="image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0113" y="5645150"/>
                        <a:ext cx="566737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76"/>
          <p:cNvGraphicFramePr/>
          <p:nvPr/>
        </p:nvGraphicFramePr>
        <p:xfrm>
          <a:off x="4198938" y="4097338"/>
          <a:ext cx="296545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5" imgW="42672000" imgH="9448800" progId="">
                  <p:embed/>
                </p:oleObj>
              </mc:Choice>
              <mc:Fallback>
                <p:oleObj name="" r:id="rId5" imgW="42672000" imgH="9448800" progId="">
                  <p:embed/>
                  <p:pic>
                    <p:nvPicPr>
                      <p:cNvPr id="0" name="图片 7170" descr="image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98938" y="4097338"/>
                        <a:ext cx="2965450" cy="862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77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4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4" dur="80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4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4" dur="800" decel="100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8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4" dur="800" decel="100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4" dur="800" decel="100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4" dur="800" decel="100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8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4" dur="80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4" dur="800" decel="100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87" dur="2000"/>
                                        <p:tgtEl>
                                          <p:spTgt spid="9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98" dur="2000"/>
                                        <p:tgtEl>
                                          <p:spTgt spid="93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/>
      <p:bldP spid="32" grpId="0" bldLvl="0"/>
      <p:bldP spid="33" grpId="0" bldLvl="0"/>
      <p:bldP spid="34" grpId="0" bldLvl="0"/>
      <p:bldP spid="35" grpId="0" bldLvl="0"/>
      <p:bldP spid="36" grpId="0" bldLvl="0"/>
      <p:bldP spid="47" grpId="0" bldLvl="0"/>
      <p:bldP spid="48" grpId="0" bldLvl="0"/>
      <p:bldP spid="49" grpId="0" bldLvl="0"/>
      <p:bldP spid="50" grpId="0" bldLvl="0"/>
      <p:bldP spid="56" grpId="0" bldLvl="0"/>
      <p:bldP spid="57" grpId="0" bldLvl="0"/>
      <p:bldP spid="62" grpId="0" bldLvl="0"/>
      <p:bldP spid="68" grpId="0" bldLvl="0"/>
      <p:bldP spid="69" grpId="0" bldLvl="0"/>
      <p:bldP spid="74" grpId="0" bldLvl="0"/>
      <p:bldP spid="83" grpId="0" bldLvl="0"/>
      <p:bldP spid="84" grpId="0" bldLvl="0"/>
      <p:bldP spid="85" grpId="0" bldLvl="0"/>
      <p:bldP spid="86" grpId="0" bldLvl="0"/>
      <p:bldP spid="87" grpId="0" bldLvl="0"/>
      <p:bldP spid="88" grpId="0" bldLvl="0"/>
      <p:bldP spid="89" grpId="0" bldLvl="0"/>
      <p:bldP spid="90" grpId="0" bldLvl="0"/>
      <p:bldP spid="9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MH_SubTitle_4"/>
          <p:cNvSpPr txBox="1"/>
          <p:nvPr/>
        </p:nvSpPr>
        <p:spPr>
          <a:xfrm>
            <a:off x="3286125" y="1130300"/>
            <a:ext cx="1928813" cy="63341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/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TextBox 12"/>
          <p:cNvSpPr txBox="1"/>
          <p:nvPr/>
        </p:nvSpPr>
        <p:spPr>
          <a:xfrm>
            <a:off x="395288" y="2090738"/>
            <a:ext cx="78708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进一步理解等可能事件概率的意义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学习运用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树形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图计算事件的概率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进一步学习分类思想方法，掌握有关数学技能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3"/>
          <p:cNvSpPr txBox="1"/>
          <p:nvPr/>
        </p:nvSpPr>
        <p:spPr>
          <a:xfrm>
            <a:off x="220663" y="581025"/>
            <a:ext cx="8702675" cy="3449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学校决定由甲同学代表学校参加全县的诗歌朗诵比赛，甲同学有3件上衣，分别为红色(R)、黄色(Y)、蓝色(B)，有2条裤子，分别为蓝色(B)和棕色(b)。甲同学想要穿蓝色上衣和蓝色裤子参加比赛，你知道甲同学任意拿出1件上衣和1条裤子，恰好是蓝色上衣和蓝色裤子的概率是多少吗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78" name="Picture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09750" y="4070350"/>
            <a:ext cx="1152525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4075" y="4065588"/>
            <a:ext cx="1295400" cy="120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4138" y="4152900"/>
            <a:ext cx="1152525" cy="103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9750" y="5380038"/>
            <a:ext cx="936625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94075" y="5419725"/>
            <a:ext cx="100965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Text Box 10"/>
          <p:cNvSpPr txBox="1"/>
          <p:nvPr/>
        </p:nvSpPr>
        <p:spPr>
          <a:xfrm>
            <a:off x="374650" y="4422775"/>
            <a:ext cx="1249363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上衣：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Text Box 11"/>
          <p:cNvSpPr txBox="1"/>
          <p:nvPr/>
        </p:nvSpPr>
        <p:spPr>
          <a:xfrm>
            <a:off x="374650" y="5610225"/>
            <a:ext cx="1249363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裤子：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4"/>
          <p:cNvSpPr txBox="1"/>
          <p:nvPr/>
        </p:nvSpPr>
        <p:spPr>
          <a:xfrm>
            <a:off x="230188" y="650875"/>
            <a:ext cx="7812087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用“树状图”列出所有可能出现的结果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Text Box 5"/>
          <p:cNvSpPr txBox="1"/>
          <p:nvPr/>
        </p:nvSpPr>
        <p:spPr>
          <a:xfrm>
            <a:off x="0" y="1457325"/>
            <a:ext cx="2667000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每种结果的出现是等可能的．“取出１件蓝色上衣和１条蓝色裤子”记为事件Ａ，那么事件Ａ发生的概率是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Ｐ（Ａ）＝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Text Box 6"/>
          <p:cNvSpPr txBox="1"/>
          <p:nvPr/>
        </p:nvSpPr>
        <p:spPr>
          <a:xfrm>
            <a:off x="0" y="4581525"/>
            <a:ext cx="2700338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所以，甲同学恰好穿上蓝色上衣和蓝色裤子的概率是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5604" name="Object 7"/>
          <p:cNvGraphicFramePr/>
          <p:nvPr/>
        </p:nvGraphicFramePr>
        <p:xfrm>
          <a:off x="1603375" y="3594100"/>
          <a:ext cx="26670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3657600" imgH="9448800" progId="">
                  <p:embed/>
                </p:oleObj>
              </mc:Choice>
              <mc:Fallback>
                <p:oleObj name="" r:id="rId1" imgW="3657600" imgH="9448800" progId="">
                  <p:embed/>
                  <p:pic>
                    <p:nvPicPr>
                      <p:cNvPr id="0" name="图片 8192" descr="image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3375" y="3594100"/>
                        <a:ext cx="266700" cy="690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8"/>
          <p:cNvGraphicFramePr/>
          <p:nvPr/>
        </p:nvGraphicFramePr>
        <p:xfrm>
          <a:off x="2228850" y="5238750"/>
          <a:ext cx="263525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3657600" imgH="9448800" progId="">
                  <p:embed/>
                </p:oleObj>
              </mc:Choice>
              <mc:Fallback>
                <p:oleObj name="" r:id="rId3" imgW="3657600" imgH="9448800" progId="">
                  <p:embed/>
                  <p:pic>
                    <p:nvPicPr>
                      <p:cNvPr id="0" name="图片 8193" descr="image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28850" y="5238750"/>
                        <a:ext cx="263525" cy="681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06" name="组合 14"/>
          <p:cNvGrpSpPr/>
          <p:nvPr/>
        </p:nvGrpSpPr>
        <p:grpSpPr>
          <a:xfrm>
            <a:off x="2555875" y="1173163"/>
            <a:ext cx="6613525" cy="5299075"/>
            <a:chOff x="2484438" y="1484313"/>
            <a:chExt cx="6613525" cy="5299075"/>
          </a:xfrm>
        </p:grpSpPr>
        <p:pic>
          <p:nvPicPr>
            <p:cNvPr id="25607" name="Picture 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84438" y="1484313"/>
              <a:ext cx="6613525" cy="52990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8" name="Text Box 10"/>
            <p:cNvSpPr txBox="1"/>
            <p:nvPr/>
          </p:nvSpPr>
          <p:spPr>
            <a:xfrm>
              <a:off x="2484438" y="4076700"/>
              <a:ext cx="893762" cy="51911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开始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Text Box 11"/>
            <p:cNvSpPr txBox="1"/>
            <p:nvPr/>
          </p:nvSpPr>
          <p:spPr>
            <a:xfrm>
              <a:off x="4146550" y="1539875"/>
              <a:ext cx="690563" cy="395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上衣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0" name="Text Box 12"/>
            <p:cNvSpPr txBox="1"/>
            <p:nvPr/>
          </p:nvSpPr>
          <p:spPr>
            <a:xfrm>
              <a:off x="5653088" y="1484313"/>
              <a:ext cx="690562" cy="39687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裤子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1" name="Text Box 13"/>
            <p:cNvSpPr txBox="1"/>
            <p:nvPr/>
          </p:nvSpPr>
          <p:spPr>
            <a:xfrm>
              <a:off x="6516688" y="1484313"/>
              <a:ext cx="2468562" cy="39687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所有可能出现的结果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当堂练习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24" name="Text Box 38"/>
          <p:cNvSpPr txBox="1"/>
          <p:nvPr/>
        </p:nvSpPr>
        <p:spPr>
          <a:xfrm>
            <a:off x="1908175" y="1125538"/>
            <a:ext cx="69119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Text Box 7"/>
          <p:cNvSpPr txBox="1"/>
          <p:nvPr/>
        </p:nvSpPr>
        <p:spPr>
          <a:xfrm>
            <a:off x="611188" y="488950"/>
            <a:ext cx="8208962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四本不同的书放入一个书包，至少放一本，最多放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本，共有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种不同的放法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Text Box 8"/>
          <p:cNvSpPr txBox="1"/>
          <p:nvPr/>
        </p:nvSpPr>
        <p:spPr>
          <a:xfrm>
            <a:off x="611188" y="2012950"/>
            <a:ext cx="8064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三女一男四人同行，从中任意选出两人，其性别不同的概率为（  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Text Box 9"/>
          <p:cNvSpPr txBox="1"/>
          <p:nvPr/>
        </p:nvSpPr>
        <p:spPr>
          <a:xfrm>
            <a:off x="611188" y="4114800"/>
            <a:ext cx="8208962" cy="2138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在一个不透明的布袋中装有2个白球和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个黄球，它们除颜色外，其余均相同，若从中随机摸出一个球，摸到黄球的概率为  ，则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6630" name="Object 58"/>
          <p:cNvGraphicFramePr/>
          <p:nvPr/>
        </p:nvGraphicFramePr>
        <p:xfrm>
          <a:off x="4243388" y="5119688"/>
          <a:ext cx="357187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3657600" imgH="9448800" progId="">
                  <p:embed/>
                </p:oleObj>
              </mc:Choice>
              <mc:Fallback>
                <p:oleObj name="" r:id="rId1" imgW="3657600" imgH="9448800" progId="">
                  <p:embed/>
                  <p:pic>
                    <p:nvPicPr>
                      <p:cNvPr id="0" name="图片 9216" descr="image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43388" y="5119688"/>
                        <a:ext cx="357187" cy="646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12"/>
          <p:cNvSpPr txBox="1"/>
          <p:nvPr/>
        </p:nvSpPr>
        <p:spPr>
          <a:xfrm>
            <a:off x="4645025" y="1290638"/>
            <a:ext cx="62865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Text Box 13"/>
          <p:cNvSpPr txBox="1"/>
          <p:nvPr/>
        </p:nvSpPr>
        <p:spPr>
          <a:xfrm>
            <a:off x="3135313" y="2624138"/>
            <a:ext cx="7842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" name="Text Box 14"/>
          <p:cNvSpPr txBox="1"/>
          <p:nvPr/>
        </p:nvSpPr>
        <p:spPr>
          <a:xfrm>
            <a:off x="6032500" y="5119688"/>
            <a:ext cx="6477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4" name="TextBox 11"/>
          <p:cNvSpPr txBox="1"/>
          <p:nvPr/>
        </p:nvSpPr>
        <p:spPr>
          <a:xfrm>
            <a:off x="900113" y="3284538"/>
            <a:ext cx="64801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             B.           C.            D.  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6635" name="对象 1">
            <a:hlinkClick r:id="" action="ppaction://ole?verb=0"/>
          </p:cNvPr>
          <p:cNvGraphicFramePr/>
          <p:nvPr/>
        </p:nvGraphicFramePr>
        <p:xfrm>
          <a:off x="1403350" y="3213100"/>
          <a:ext cx="2651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3" imgW="3657600" imgH="9448800" progId="">
                  <p:embed/>
                </p:oleObj>
              </mc:Choice>
              <mc:Fallback>
                <p:oleObj name="" r:id="rId3" imgW="3657600" imgH="9448800" progId="">
                  <p:embed/>
                  <p:pic>
                    <p:nvPicPr>
                      <p:cNvPr id="0" name="图片 9217" descr="image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3350" y="3213100"/>
                        <a:ext cx="265113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6" name="对象 2">
            <a:hlinkClick r:id="" action="ppaction://ole?verb=0"/>
          </p:cNvPr>
          <p:cNvGraphicFramePr/>
          <p:nvPr/>
        </p:nvGraphicFramePr>
        <p:xfrm>
          <a:off x="2960688" y="3143250"/>
          <a:ext cx="2428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5" imgW="3352800" imgH="9448800" progId="">
                  <p:embed/>
                </p:oleObj>
              </mc:Choice>
              <mc:Fallback>
                <p:oleObj name="" r:id="rId5" imgW="3352800" imgH="9448800" progId="">
                  <p:embed/>
                  <p:pic>
                    <p:nvPicPr>
                      <p:cNvPr id="0" name="图片 9218" descr="image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0688" y="3143250"/>
                        <a:ext cx="242887" cy="684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7" name="对象 3">
            <a:hlinkClick r:id="" action="ppaction://ole?verb=0"/>
          </p:cNvPr>
          <p:cNvGraphicFramePr/>
          <p:nvPr/>
        </p:nvGraphicFramePr>
        <p:xfrm>
          <a:off x="4243388" y="3141663"/>
          <a:ext cx="266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7" imgW="3657600" imgH="9448800" progId="">
                  <p:embed/>
                </p:oleObj>
              </mc:Choice>
              <mc:Fallback>
                <p:oleObj name="" r:id="rId7" imgW="3657600" imgH="9448800" progId="">
                  <p:embed/>
                  <p:pic>
                    <p:nvPicPr>
                      <p:cNvPr id="0" name="图片 9219" descr="image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3388" y="3141663"/>
                        <a:ext cx="266700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8" name="对象 5">
            <a:hlinkClick r:id="" action="ppaction://ole?verb=0"/>
          </p:cNvPr>
          <p:cNvGraphicFramePr/>
          <p:nvPr/>
        </p:nvGraphicFramePr>
        <p:xfrm>
          <a:off x="5684838" y="3141663"/>
          <a:ext cx="2651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9" imgW="3657600" imgH="9448800" progId="">
                  <p:embed/>
                </p:oleObj>
              </mc:Choice>
              <mc:Fallback>
                <p:oleObj name="" r:id="rId9" imgW="3657600" imgH="9448800" progId="">
                  <p:embed/>
                  <p:pic>
                    <p:nvPicPr>
                      <p:cNvPr id="0" name="图片 9220" descr="image3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84838" y="3141663"/>
                        <a:ext cx="265112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39" grpId="0" bldLvl="0"/>
      <p:bldP spid="40" grpId="0" bldLvl="0"/>
      <p:bldP spid="41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123" descr="12-14 摸球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05563" y="3663950"/>
            <a:ext cx="2493962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7"/>
          <p:cNvSpPr/>
          <p:nvPr/>
        </p:nvSpPr>
        <p:spPr>
          <a:xfrm>
            <a:off x="147638" y="492125"/>
            <a:ext cx="8751887" cy="4008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在一个不透明的盒子里，装有三个分别写有数字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-2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的小球，它们的形状、大小、质地等完全相同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先从盒子里随机取出一个小球，记下数字后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放回盒子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里，摇匀后再随机取出一个小球，记下数字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请你用列表或画树状图的方法求下列事件的概率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）两次取出的小球上的数字相同；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）两次取出的小球上的数字之和大于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7394575" y="5891213"/>
            <a:ext cx="381000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7775575" y="5891213"/>
            <a:ext cx="4984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5163" y="5891213"/>
            <a:ext cx="37941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7"/>
          <p:cNvSpPr txBox="1"/>
          <p:nvPr/>
        </p:nvSpPr>
        <p:spPr>
          <a:xfrm>
            <a:off x="481013" y="3357563"/>
            <a:ext cx="84883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两次取出的小球上的数字相同的可能性只有3种，所以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(数字相同)=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9" name="Object 2"/>
          <p:cNvGraphicFramePr/>
          <p:nvPr/>
        </p:nvGraphicFramePr>
        <p:xfrm>
          <a:off x="3517900" y="3960813"/>
          <a:ext cx="9461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10668000" imgH="9448800" progId="">
                  <p:embed/>
                </p:oleObj>
              </mc:Choice>
              <mc:Fallback>
                <p:oleObj name="" r:id="rId1" imgW="10668000" imgH="9448800" progId="">
                  <p:embed/>
                  <p:pic>
                    <p:nvPicPr>
                      <p:cNvPr id="0" name="图片 10240" descr="image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17900" y="3960813"/>
                        <a:ext cx="946150" cy="836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9"/>
          <p:cNvSpPr txBox="1"/>
          <p:nvPr/>
        </p:nvSpPr>
        <p:spPr>
          <a:xfrm>
            <a:off x="481013" y="4797425"/>
            <a:ext cx="82486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两次取出的小球上的数字之和大于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的可能性只有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种，所以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(数字之和大于10)=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31" name="Object 3"/>
          <p:cNvGraphicFramePr/>
          <p:nvPr/>
        </p:nvGraphicFramePr>
        <p:xfrm>
          <a:off x="5761038" y="5516563"/>
          <a:ext cx="555625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4572000" imgH="9448800" progId="">
                  <p:embed/>
                </p:oleObj>
              </mc:Choice>
              <mc:Fallback>
                <p:oleObj name="" r:id="rId3" imgW="4572000" imgH="9448800" progId="">
                  <p:embed/>
                  <p:pic>
                    <p:nvPicPr>
                      <p:cNvPr id="0" name="图片 10241" descr="image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1038" y="5516563"/>
                        <a:ext cx="555625" cy="652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2"/>
          <p:cNvSpPr txBox="1"/>
          <p:nvPr/>
        </p:nvSpPr>
        <p:spPr>
          <a:xfrm>
            <a:off x="1042988" y="836613"/>
            <a:ext cx="567531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解：根据题意，画出树状图如下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47"/>
          <p:cNvGrpSpPr/>
          <p:nvPr/>
        </p:nvGrpSpPr>
        <p:grpSpPr>
          <a:xfrm>
            <a:off x="582613" y="1625600"/>
            <a:ext cx="7899400" cy="1590675"/>
            <a:chOff x="941981" y="1625652"/>
            <a:chExt cx="7900648" cy="1590997"/>
          </a:xfrm>
        </p:grpSpPr>
        <p:sp>
          <p:nvSpPr>
            <p:cNvPr id="29703" name="TextBox 7"/>
            <p:cNvSpPr txBox="1"/>
            <p:nvPr/>
          </p:nvSpPr>
          <p:spPr>
            <a:xfrm>
              <a:off x="973329" y="1628800"/>
              <a:ext cx="1961050" cy="5180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第一个数字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4" name="TextBox 8"/>
            <p:cNvSpPr txBox="1"/>
            <p:nvPr/>
          </p:nvSpPr>
          <p:spPr>
            <a:xfrm>
              <a:off x="941981" y="2636912"/>
              <a:ext cx="1961050" cy="5180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第二个数字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9705" name="组合 24"/>
            <p:cNvGrpSpPr/>
            <p:nvPr/>
          </p:nvGrpSpPr>
          <p:grpSpPr>
            <a:xfrm>
              <a:off x="3009310" y="1628800"/>
              <a:ext cx="1907309" cy="1571660"/>
              <a:chOff x="3009310" y="1628800"/>
              <a:chExt cx="1907309" cy="1571660"/>
            </a:xfrm>
          </p:grpSpPr>
          <p:sp>
            <p:nvSpPr>
              <p:cNvPr id="29706" name="TextBox 9"/>
              <p:cNvSpPr txBox="1"/>
              <p:nvPr/>
            </p:nvSpPr>
            <p:spPr>
              <a:xfrm>
                <a:off x="3830016" y="1628800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cxnSp>
            <p:nvCxnSpPr>
              <p:cNvPr id="29707" name="直接连接符 11"/>
              <p:cNvCxnSpPr/>
              <p:nvPr/>
            </p:nvCxnSpPr>
            <p:spPr>
              <a:xfrm flipH="1">
                <a:off x="3275856" y="2090465"/>
                <a:ext cx="601325" cy="54644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708" name="TextBox 16"/>
              <p:cNvSpPr txBox="1"/>
              <p:nvPr/>
            </p:nvSpPr>
            <p:spPr>
              <a:xfrm>
                <a:off x="3009310" y="2644873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29709" name="TextBox 17"/>
              <p:cNvSpPr txBox="1"/>
              <p:nvPr/>
            </p:nvSpPr>
            <p:spPr>
              <a:xfrm>
                <a:off x="3704338" y="2666777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29710" name="TextBox 18"/>
              <p:cNvSpPr txBox="1"/>
              <p:nvPr/>
            </p:nvSpPr>
            <p:spPr>
              <a:xfrm>
                <a:off x="4555908" y="2682451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cxnSp>
            <p:nvCxnSpPr>
              <p:cNvPr id="29711" name="直接连接符 20"/>
              <p:cNvCxnSpPr/>
              <p:nvPr/>
            </p:nvCxnSpPr>
            <p:spPr>
              <a:xfrm flipV="1">
                <a:off x="3995936" y="2132856"/>
                <a:ext cx="0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12" name="直接连接符 23"/>
              <p:cNvCxnSpPr/>
              <p:nvPr/>
            </p:nvCxnSpPr>
            <p:spPr>
              <a:xfrm>
                <a:off x="4211960" y="2132856"/>
                <a:ext cx="432048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713" name="组合 25"/>
            <p:cNvGrpSpPr/>
            <p:nvPr/>
          </p:nvGrpSpPr>
          <p:grpSpPr>
            <a:xfrm>
              <a:off x="4919096" y="1625652"/>
              <a:ext cx="1911549" cy="1573235"/>
              <a:chOff x="3009310" y="1628800"/>
              <a:chExt cx="1911549" cy="1573235"/>
            </a:xfrm>
          </p:grpSpPr>
          <p:sp>
            <p:nvSpPr>
              <p:cNvPr id="29714" name="TextBox 26"/>
              <p:cNvSpPr txBox="1"/>
              <p:nvPr/>
            </p:nvSpPr>
            <p:spPr>
              <a:xfrm>
                <a:off x="3830016" y="1628800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cxnSp>
            <p:nvCxnSpPr>
              <p:cNvPr id="29715" name="直接连接符 33"/>
              <p:cNvCxnSpPr/>
              <p:nvPr/>
            </p:nvCxnSpPr>
            <p:spPr>
              <a:xfrm flipH="1">
                <a:off x="3275856" y="2090465"/>
                <a:ext cx="601325" cy="54644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716" name="TextBox 34"/>
              <p:cNvSpPr txBox="1"/>
              <p:nvPr/>
            </p:nvSpPr>
            <p:spPr>
              <a:xfrm>
                <a:off x="3009310" y="2644873"/>
                <a:ext cx="360711" cy="5244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29717" name="TextBox 35"/>
              <p:cNvSpPr txBox="1"/>
              <p:nvPr/>
            </p:nvSpPr>
            <p:spPr>
              <a:xfrm>
                <a:off x="3704338" y="2684026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29718" name="TextBox 36"/>
              <p:cNvSpPr txBox="1"/>
              <p:nvPr/>
            </p:nvSpPr>
            <p:spPr>
              <a:xfrm>
                <a:off x="4555908" y="2682451"/>
                <a:ext cx="36495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cxnSp>
            <p:nvCxnSpPr>
              <p:cNvPr id="29719" name="直接连接符 37"/>
              <p:cNvCxnSpPr/>
              <p:nvPr/>
            </p:nvCxnSpPr>
            <p:spPr>
              <a:xfrm flipV="1">
                <a:off x="3995936" y="2132856"/>
                <a:ext cx="0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20" name="直接连接符 38"/>
              <p:cNvCxnSpPr/>
              <p:nvPr/>
            </p:nvCxnSpPr>
            <p:spPr>
              <a:xfrm>
                <a:off x="4211960" y="2132856"/>
                <a:ext cx="432048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721" name="组合 39"/>
            <p:cNvGrpSpPr/>
            <p:nvPr/>
          </p:nvGrpSpPr>
          <p:grpSpPr>
            <a:xfrm>
              <a:off x="6935320" y="1643414"/>
              <a:ext cx="1907309" cy="1573235"/>
              <a:chOff x="3009310" y="1628800"/>
              <a:chExt cx="1907309" cy="1573235"/>
            </a:xfrm>
          </p:grpSpPr>
          <p:sp>
            <p:nvSpPr>
              <p:cNvPr id="29722" name="TextBox 40"/>
              <p:cNvSpPr txBox="1"/>
              <p:nvPr/>
            </p:nvSpPr>
            <p:spPr>
              <a:xfrm>
                <a:off x="3830016" y="1628800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cxnSp>
            <p:nvCxnSpPr>
              <p:cNvPr id="29723" name="直接连接符 41"/>
              <p:cNvCxnSpPr/>
              <p:nvPr/>
            </p:nvCxnSpPr>
            <p:spPr>
              <a:xfrm flipH="1">
                <a:off x="3275856" y="2090465"/>
                <a:ext cx="601325" cy="54644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724" name="TextBox 42"/>
              <p:cNvSpPr txBox="1"/>
              <p:nvPr/>
            </p:nvSpPr>
            <p:spPr>
              <a:xfrm>
                <a:off x="3009310" y="2644873"/>
                <a:ext cx="360711" cy="5244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29725" name="TextBox 43"/>
              <p:cNvSpPr txBox="1"/>
              <p:nvPr/>
            </p:nvSpPr>
            <p:spPr>
              <a:xfrm>
                <a:off x="3704338" y="2684026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29726" name="TextBox 44"/>
              <p:cNvSpPr txBox="1"/>
              <p:nvPr/>
            </p:nvSpPr>
            <p:spPr>
              <a:xfrm>
                <a:off x="4555908" y="2682451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cxnSp>
            <p:nvCxnSpPr>
              <p:cNvPr id="29727" name="直接连接符 45"/>
              <p:cNvCxnSpPr/>
              <p:nvPr/>
            </p:nvCxnSpPr>
            <p:spPr>
              <a:xfrm flipV="1">
                <a:off x="3995936" y="2132856"/>
                <a:ext cx="0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28" name="直接连接符 46"/>
              <p:cNvCxnSpPr/>
              <p:nvPr/>
            </p:nvCxnSpPr>
            <p:spPr>
              <a:xfrm>
                <a:off x="4211960" y="2132856"/>
                <a:ext cx="432048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30" grpId="0" bldLvl="0"/>
      <p:bldP spid="33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 txBox="1"/>
          <p:nvPr/>
        </p:nvSpPr>
        <p:spPr>
          <a:xfrm>
            <a:off x="100013" y="388938"/>
            <a:ext cx="8945562" cy="3311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defTabSz="914400" eaLnBrk="0" hangingPunct="0">
              <a:lnSpc>
                <a:spcPct val="130000"/>
              </a:lnSpc>
            </a:pPr>
            <a:r>
              <a:rPr lang="zh-CN" altLang="zh-CN" sz="2800" dirty="0">
                <a:latin typeface="Arial" panose="020B0604020202020204" pitchFamily="34" charset="0"/>
                <a:ea typeface="Adobe 黑体 Std R" panose="020B0400000000000000" pitchFamily="34" charset="-122"/>
              </a:rPr>
              <a:t>  </a:t>
            </a:r>
            <a:r>
              <a:rPr lang="en-US" altLang="zh-CN" sz="2800" dirty="0">
                <a:latin typeface="Arial" panose="020B0604020202020204" pitchFamily="34" charset="0"/>
                <a:ea typeface="Adobe 黑体 Std R" panose="020B0400000000000000" pitchFamily="34" charset="-122"/>
              </a:rPr>
              <a:t>5.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现有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A、B、C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三盘包子，已知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盘中有两个酸菜包和一个糖包，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盘中有一个酸菜包和一个糖包和一个韭菜包，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盘中有一个酸菜包和一个糖包以及一个馒头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老师就爱吃酸菜包，如果老师从每个盘中各选一个包子（馒头除外），那请你帮老师算算选的包子全部是酸菜包的概率是多少？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22" name="组合 71"/>
          <p:cNvGrpSpPr/>
          <p:nvPr/>
        </p:nvGrpSpPr>
        <p:grpSpPr>
          <a:xfrm>
            <a:off x="4930775" y="4003675"/>
            <a:ext cx="3960813" cy="2376488"/>
            <a:chOff x="4535488" y="3905250"/>
            <a:chExt cx="4608512" cy="2952750"/>
          </a:xfrm>
        </p:grpSpPr>
        <p:pic>
          <p:nvPicPr>
            <p:cNvPr id="30723" name="Picture 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535488" y="3905250"/>
              <a:ext cx="4608512" cy="29527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24" name="组合 70"/>
            <p:cNvGrpSpPr/>
            <p:nvPr/>
          </p:nvGrpSpPr>
          <p:grpSpPr>
            <a:xfrm>
              <a:off x="5148941" y="5154044"/>
              <a:ext cx="3290584" cy="1485020"/>
              <a:chOff x="5148941" y="5154044"/>
              <a:chExt cx="3290584" cy="1485020"/>
            </a:xfrm>
          </p:grpSpPr>
          <p:sp>
            <p:nvSpPr>
              <p:cNvPr id="30725" name="Text Box 5"/>
              <p:cNvSpPr txBox="1"/>
              <p:nvPr/>
            </p:nvSpPr>
            <p:spPr>
              <a:xfrm>
                <a:off x="7720389" y="5962561"/>
                <a:ext cx="719136" cy="6765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A</a:t>
                </a:r>
                <a:endParaRPr lang="zh-CN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0726" name="Text Box 6"/>
              <p:cNvSpPr txBox="1"/>
              <p:nvPr/>
            </p:nvSpPr>
            <p:spPr>
              <a:xfrm>
                <a:off x="6354321" y="5446677"/>
                <a:ext cx="647701" cy="691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B</a:t>
                </a:r>
                <a:endParaRPr lang="zh-CN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0727" name="Text Box 7"/>
              <p:cNvSpPr txBox="1"/>
              <p:nvPr/>
            </p:nvSpPr>
            <p:spPr>
              <a:xfrm>
                <a:off x="5148941" y="5154044"/>
                <a:ext cx="647701" cy="691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C</a:t>
                </a:r>
                <a:endParaRPr lang="zh-CN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</p:grpSp>
      </p:grpSp>
      <p:pic>
        <p:nvPicPr>
          <p:cNvPr id="3072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4425" y="4241800"/>
            <a:ext cx="2947988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2"/>
          <p:cNvSpPr txBox="1"/>
          <p:nvPr/>
        </p:nvSpPr>
        <p:spPr>
          <a:xfrm>
            <a:off x="539750" y="622300"/>
            <a:ext cx="53451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解：根据题意，画出树状图如下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80975" y="4497388"/>
            <a:ext cx="8856663" cy="2011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由树状图得，所有可能出现的结果有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18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个，它们出现的可能性相等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.</a:t>
            </a: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选的包子全部是酸菜包有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个，所以</a:t>
            </a: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选的包子全部是酸菜包的概率是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6146" name="Object 2"/>
          <p:cNvGraphicFramePr/>
          <p:nvPr/>
        </p:nvGraphicFramePr>
        <p:xfrm>
          <a:off x="4341813" y="5835650"/>
          <a:ext cx="2997200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41452800" imgH="9448800" progId="">
                  <p:embed/>
                </p:oleObj>
              </mc:Choice>
              <mc:Fallback>
                <p:oleObj name="" r:id="rId1" imgW="41452800" imgH="9448800" progId="">
                  <p:embed/>
                  <p:pic>
                    <p:nvPicPr>
                      <p:cNvPr id="0" name="图片 11264" descr="image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41813" y="5835650"/>
                        <a:ext cx="2997200" cy="741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45"/>
          <p:cNvGrpSpPr/>
          <p:nvPr/>
        </p:nvGrpSpPr>
        <p:grpSpPr>
          <a:xfrm>
            <a:off x="539750" y="1196975"/>
            <a:ext cx="8353425" cy="3289300"/>
            <a:chOff x="539750" y="1196975"/>
            <a:chExt cx="8353425" cy="3289300"/>
          </a:xfrm>
        </p:grpSpPr>
        <p:sp>
          <p:nvSpPr>
            <p:cNvPr id="32773" name="矩形 10"/>
            <p:cNvSpPr/>
            <p:nvPr/>
          </p:nvSpPr>
          <p:spPr>
            <a:xfrm>
              <a:off x="539750" y="1196975"/>
              <a:ext cx="582613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盘</a:t>
              </a:r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2774" name="矩形 15"/>
            <p:cNvSpPr/>
            <p:nvPr/>
          </p:nvSpPr>
          <p:spPr>
            <a:xfrm>
              <a:off x="539750" y="2060575"/>
              <a:ext cx="582613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盘</a:t>
              </a:r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2775" name="矩形 20"/>
            <p:cNvSpPr/>
            <p:nvPr/>
          </p:nvSpPr>
          <p:spPr>
            <a:xfrm>
              <a:off x="539750" y="3046413"/>
              <a:ext cx="582613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盘</a:t>
              </a:r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grpSp>
          <p:nvGrpSpPr>
            <p:cNvPr id="32776" name="组合 53"/>
            <p:cNvGrpSpPr/>
            <p:nvPr/>
          </p:nvGrpSpPr>
          <p:grpSpPr>
            <a:xfrm>
              <a:off x="1216025" y="1222375"/>
              <a:ext cx="2428875" cy="2216150"/>
              <a:chOff x="1216700" y="1221804"/>
              <a:chExt cx="2428574" cy="2216488"/>
            </a:xfrm>
          </p:grpSpPr>
          <p:sp>
            <p:nvSpPr>
              <p:cNvPr id="32777" name="矩形 12"/>
              <p:cNvSpPr/>
              <p:nvPr/>
            </p:nvSpPr>
            <p:spPr>
              <a:xfrm>
                <a:off x="2145273" y="122180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78" name="矩形 16"/>
              <p:cNvSpPr/>
              <p:nvPr/>
            </p:nvSpPr>
            <p:spPr>
              <a:xfrm>
                <a:off x="1462733" y="2088711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79" name="矩形 17"/>
              <p:cNvSpPr/>
              <p:nvPr/>
            </p:nvSpPr>
            <p:spPr>
              <a:xfrm>
                <a:off x="2192892" y="207283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0" name="矩形 19"/>
              <p:cNvSpPr/>
              <p:nvPr/>
            </p:nvSpPr>
            <p:spPr>
              <a:xfrm>
                <a:off x="3000829" y="2085536"/>
                <a:ext cx="414287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1" name="矩形 21"/>
              <p:cNvSpPr/>
              <p:nvPr/>
            </p:nvSpPr>
            <p:spPr>
              <a:xfrm>
                <a:off x="1216700" y="3044532"/>
                <a:ext cx="415873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2" name="矩形 22"/>
              <p:cNvSpPr/>
              <p:nvPr/>
            </p:nvSpPr>
            <p:spPr>
              <a:xfrm>
                <a:off x="1642097" y="3044532"/>
                <a:ext cx="414287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3" name="矩形 23"/>
              <p:cNvSpPr/>
              <p:nvPr/>
            </p:nvSpPr>
            <p:spPr>
              <a:xfrm>
                <a:off x="1930986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4" name="矩形 24"/>
              <p:cNvSpPr/>
              <p:nvPr/>
            </p:nvSpPr>
            <p:spPr>
              <a:xfrm>
                <a:off x="2356384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5" name="矩形 25"/>
              <p:cNvSpPr/>
              <p:nvPr/>
            </p:nvSpPr>
            <p:spPr>
              <a:xfrm>
                <a:off x="2805591" y="3068349"/>
                <a:ext cx="414286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786" name="矩形 26"/>
              <p:cNvSpPr/>
              <p:nvPr/>
            </p:nvSpPr>
            <p:spPr>
              <a:xfrm>
                <a:off x="3229401" y="3068349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grpSp>
            <p:nvGrpSpPr>
              <p:cNvPr id="32787" name="组合 45"/>
              <p:cNvGrpSpPr/>
              <p:nvPr/>
            </p:nvGrpSpPr>
            <p:grpSpPr>
              <a:xfrm>
                <a:off x="1788740" y="1666292"/>
                <a:ext cx="1311818" cy="432134"/>
                <a:chOff x="1788740" y="1666292"/>
                <a:chExt cx="1311818" cy="432134"/>
              </a:xfrm>
            </p:grpSpPr>
            <p:cxnSp>
              <p:nvCxnSpPr>
                <p:cNvPr id="32788" name="直接连接符 28"/>
                <p:cNvCxnSpPr/>
                <p:nvPr/>
              </p:nvCxnSpPr>
              <p:spPr>
                <a:xfrm flipH="1">
                  <a:off x="1788740" y="1666378"/>
                  <a:ext cx="504056" cy="4320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89" name="直接连接符 30"/>
                <p:cNvCxnSpPr/>
                <p:nvPr/>
              </p:nvCxnSpPr>
              <p:spPr>
                <a:xfrm flipH="1">
                  <a:off x="2367380" y="1666292"/>
                  <a:ext cx="11054" cy="3225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0" name="直接连接符 33"/>
                <p:cNvCxnSpPr/>
                <p:nvPr/>
              </p:nvCxnSpPr>
              <p:spPr>
                <a:xfrm>
                  <a:off x="2524494" y="1688282"/>
                  <a:ext cx="576064" cy="36004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791" name="组合 46"/>
              <p:cNvGrpSpPr/>
              <p:nvPr/>
            </p:nvGrpSpPr>
            <p:grpSpPr>
              <a:xfrm>
                <a:off x="1424449" y="2448028"/>
                <a:ext cx="1973519" cy="610494"/>
                <a:chOff x="1424449" y="2448028"/>
                <a:chExt cx="1973519" cy="610494"/>
              </a:xfrm>
            </p:grpSpPr>
            <p:cxnSp>
              <p:nvCxnSpPr>
                <p:cNvPr id="32792" name="直接连接符 38"/>
                <p:cNvCxnSpPr>
                  <a:stCxn id="32778" idx="2"/>
                  <a:endCxn id="32781" idx="0"/>
                </p:cNvCxnSpPr>
                <p:nvPr/>
              </p:nvCxnSpPr>
              <p:spPr>
                <a:xfrm flipH="1">
                  <a:off x="1424449" y="2458466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3" name="直接连接符 40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1670879" y="2458466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4" name="直接连接符 41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2146574" y="2448028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5" name="直接连接符 42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2393004" y="2448028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6" name="直接连接符 43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2973092" y="2473080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7" name="直接连接符 44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3219522" y="2473080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98" name="组合 54"/>
            <p:cNvGrpSpPr/>
            <p:nvPr/>
          </p:nvGrpSpPr>
          <p:grpSpPr>
            <a:xfrm>
              <a:off x="3849688" y="1223963"/>
              <a:ext cx="2428875" cy="2216150"/>
              <a:chOff x="1216700" y="1221804"/>
              <a:chExt cx="2428574" cy="2216488"/>
            </a:xfrm>
          </p:grpSpPr>
          <p:sp>
            <p:nvSpPr>
              <p:cNvPr id="32799" name="矩形 55"/>
              <p:cNvSpPr/>
              <p:nvPr/>
            </p:nvSpPr>
            <p:spPr>
              <a:xfrm>
                <a:off x="2145272" y="1221804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0" name="矩形 56"/>
              <p:cNvSpPr/>
              <p:nvPr/>
            </p:nvSpPr>
            <p:spPr>
              <a:xfrm>
                <a:off x="1462732" y="2088711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1" name="矩形 57"/>
              <p:cNvSpPr/>
              <p:nvPr/>
            </p:nvSpPr>
            <p:spPr>
              <a:xfrm>
                <a:off x="2192891" y="2072834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2" name="矩形 58"/>
              <p:cNvSpPr/>
              <p:nvPr/>
            </p:nvSpPr>
            <p:spPr>
              <a:xfrm>
                <a:off x="3000829" y="2085536"/>
                <a:ext cx="414286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3" name="矩形 59"/>
              <p:cNvSpPr/>
              <p:nvPr/>
            </p:nvSpPr>
            <p:spPr>
              <a:xfrm>
                <a:off x="1216700" y="3044532"/>
                <a:ext cx="415873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4" name="矩形 60"/>
              <p:cNvSpPr/>
              <p:nvPr/>
            </p:nvSpPr>
            <p:spPr>
              <a:xfrm>
                <a:off x="1642097" y="3044532"/>
                <a:ext cx="414286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5" name="矩形 61"/>
              <p:cNvSpPr/>
              <p:nvPr/>
            </p:nvSpPr>
            <p:spPr>
              <a:xfrm>
                <a:off x="1930986" y="3065172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6" name="矩形 62"/>
              <p:cNvSpPr/>
              <p:nvPr/>
            </p:nvSpPr>
            <p:spPr>
              <a:xfrm>
                <a:off x="2356384" y="3065172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7" name="矩形 63"/>
              <p:cNvSpPr/>
              <p:nvPr/>
            </p:nvSpPr>
            <p:spPr>
              <a:xfrm>
                <a:off x="2805590" y="3068348"/>
                <a:ext cx="414287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08" name="矩形 64"/>
              <p:cNvSpPr/>
              <p:nvPr/>
            </p:nvSpPr>
            <p:spPr>
              <a:xfrm>
                <a:off x="3229401" y="3068348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grpSp>
            <p:nvGrpSpPr>
              <p:cNvPr id="32809" name="组合 45"/>
              <p:cNvGrpSpPr/>
              <p:nvPr/>
            </p:nvGrpSpPr>
            <p:grpSpPr>
              <a:xfrm>
                <a:off x="1788740" y="1666292"/>
                <a:ext cx="1311818" cy="432134"/>
                <a:chOff x="1788740" y="1666292"/>
                <a:chExt cx="1311818" cy="432134"/>
              </a:xfrm>
            </p:grpSpPr>
            <p:cxnSp>
              <p:nvCxnSpPr>
                <p:cNvPr id="32810" name="直接连接符 74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1788740" y="1666378"/>
                  <a:ext cx="504056" cy="4320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1" name="直接连接符 75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2364804" y="1666292"/>
                  <a:ext cx="13629" cy="39770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2" name="直接连接符 76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2524494" y="1688282"/>
                  <a:ext cx="576064" cy="36004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813" name="组合 46"/>
              <p:cNvGrpSpPr/>
              <p:nvPr/>
            </p:nvGrpSpPr>
            <p:grpSpPr>
              <a:xfrm>
                <a:off x="1424449" y="2448028"/>
                <a:ext cx="1973519" cy="610494"/>
                <a:chOff x="1424449" y="2448028"/>
                <a:chExt cx="1973519" cy="610494"/>
              </a:xfrm>
            </p:grpSpPr>
            <p:cxnSp>
              <p:nvCxnSpPr>
                <p:cNvPr id="32814" name="直接连接符 68"/>
                <p:cNvCxnSpPr>
                  <a:stCxn id="32800" idx="2"/>
                  <a:endCxn id="32803" idx="0"/>
                </p:cNvCxnSpPr>
                <p:nvPr/>
              </p:nvCxnSpPr>
              <p:spPr>
                <a:xfrm flipH="1">
                  <a:off x="1424449" y="2458466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5" name="直接连接符 69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1670879" y="2458466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6" name="直接连接符 70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2146574" y="2448028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7" name="直接连接符 71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2393004" y="2448028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8" name="直接连接符 72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2973092" y="2473080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9" name="直接连接符 73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3219522" y="2473080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820" name="组合 77"/>
            <p:cNvGrpSpPr/>
            <p:nvPr/>
          </p:nvGrpSpPr>
          <p:grpSpPr>
            <a:xfrm>
              <a:off x="6464300" y="1235075"/>
              <a:ext cx="2428875" cy="2216150"/>
              <a:chOff x="1216700" y="1221804"/>
              <a:chExt cx="2428574" cy="2216488"/>
            </a:xfrm>
          </p:grpSpPr>
          <p:sp>
            <p:nvSpPr>
              <p:cNvPr id="32821" name="矩形 78"/>
              <p:cNvSpPr/>
              <p:nvPr/>
            </p:nvSpPr>
            <p:spPr>
              <a:xfrm>
                <a:off x="2145273" y="122180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2" name="矩形 79"/>
              <p:cNvSpPr/>
              <p:nvPr/>
            </p:nvSpPr>
            <p:spPr>
              <a:xfrm>
                <a:off x="1462733" y="2088711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3" name="矩形 80"/>
              <p:cNvSpPr/>
              <p:nvPr/>
            </p:nvSpPr>
            <p:spPr>
              <a:xfrm>
                <a:off x="2192892" y="207283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4" name="矩形 81"/>
              <p:cNvSpPr/>
              <p:nvPr/>
            </p:nvSpPr>
            <p:spPr>
              <a:xfrm>
                <a:off x="3000829" y="2085536"/>
                <a:ext cx="414287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5" name="矩形 82"/>
              <p:cNvSpPr/>
              <p:nvPr/>
            </p:nvSpPr>
            <p:spPr>
              <a:xfrm>
                <a:off x="1216700" y="3044532"/>
                <a:ext cx="415873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6" name="矩形 83"/>
              <p:cNvSpPr/>
              <p:nvPr/>
            </p:nvSpPr>
            <p:spPr>
              <a:xfrm>
                <a:off x="1642097" y="3044532"/>
                <a:ext cx="414287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7" name="矩形 84"/>
              <p:cNvSpPr/>
              <p:nvPr/>
            </p:nvSpPr>
            <p:spPr>
              <a:xfrm>
                <a:off x="1930986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8" name="矩形 85"/>
              <p:cNvSpPr/>
              <p:nvPr/>
            </p:nvSpPr>
            <p:spPr>
              <a:xfrm>
                <a:off x="2356384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29" name="矩形 86"/>
              <p:cNvSpPr/>
              <p:nvPr/>
            </p:nvSpPr>
            <p:spPr>
              <a:xfrm>
                <a:off x="2805591" y="3068349"/>
                <a:ext cx="414286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30" name="矩形 87"/>
              <p:cNvSpPr/>
              <p:nvPr/>
            </p:nvSpPr>
            <p:spPr>
              <a:xfrm>
                <a:off x="3229401" y="3068349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grpSp>
            <p:nvGrpSpPr>
              <p:cNvPr id="32831" name="组合 45"/>
              <p:cNvGrpSpPr/>
              <p:nvPr/>
            </p:nvGrpSpPr>
            <p:grpSpPr>
              <a:xfrm>
                <a:off x="1788740" y="1666292"/>
                <a:ext cx="1311818" cy="432134"/>
                <a:chOff x="1788740" y="1666292"/>
                <a:chExt cx="1311818" cy="432134"/>
              </a:xfrm>
            </p:grpSpPr>
            <p:cxnSp>
              <p:nvCxnSpPr>
                <p:cNvPr id="32832" name="直接连接符 96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1788740" y="1666378"/>
                  <a:ext cx="504056" cy="4320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3" name="直接连接符 97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2364804" y="1666292"/>
                  <a:ext cx="13629" cy="39770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4" name="直接连接符 98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2524494" y="1688282"/>
                  <a:ext cx="576064" cy="36004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835" name="组合 46"/>
              <p:cNvGrpSpPr/>
              <p:nvPr/>
            </p:nvGrpSpPr>
            <p:grpSpPr>
              <a:xfrm>
                <a:off x="1424449" y="2448028"/>
                <a:ext cx="1973519" cy="610494"/>
                <a:chOff x="1424449" y="2448028"/>
                <a:chExt cx="1973519" cy="610494"/>
              </a:xfrm>
            </p:grpSpPr>
            <p:cxnSp>
              <p:nvCxnSpPr>
                <p:cNvPr id="32836" name="直接连接符 90"/>
                <p:cNvCxnSpPr>
                  <a:stCxn id="32822" idx="2"/>
                  <a:endCxn id="32825" idx="0"/>
                </p:cNvCxnSpPr>
                <p:nvPr/>
              </p:nvCxnSpPr>
              <p:spPr>
                <a:xfrm flipH="1">
                  <a:off x="1424449" y="2458466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7" name="直接连接符 91"/>
                <p:cNvCxnSpPr>
                  <a:stCxn id="32822" idx="2"/>
                  <a:endCxn id="32826" idx="0"/>
                </p:cNvCxnSpPr>
                <p:nvPr/>
              </p:nvCxnSpPr>
              <p:spPr>
                <a:xfrm>
                  <a:off x="1670879" y="2458466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8" name="直接连接符 92"/>
                <p:cNvCxnSpPr>
                  <a:stCxn id="32822" idx="2"/>
                  <a:endCxn id="32826" idx="0"/>
                </p:cNvCxnSpPr>
                <p:nvPr/>
              </p:nvCxnSpPr>
              <p:spPr>
                <a:xfrm flipH="1">
                  <a:off x="2146574" y="2448028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9" name="直接连接符 93"/>
                <p:cNvCxnSpPr>
                  <a:stCxn id="32822" idx="2"/>
                  <a:endCxn id="32826" idx="0"/>
                </p:cNvCxnSpPr>
                <p:nvPr/>
              </p:nvCxnSpPr>
              <p:spPr>
                <a:xfrm>
                  <a:off x="2393004" y="2448028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40" name="直接连接符 94"/>
                <p:cNvCxnSpPr>
                  <a:stCxn id="32822" idx="2"/>
                  <a:endCxn id="32826" idx="0"/>
                </p:cNvCxnSpPr>
                <p:nvPr/>
              </p:nvCxnSpPr>
              <p:spPr>
                <a:xfrm flipH="1">
                  <a:off x="2973092" y="2473080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41" name="直接连接符 95"/>
                <p:cNvCxnSpPr>
                  <a:stCxn id="32822" idx="2"/>
                  <a:endCxn id="32826" idx="0"/>
                </p:cNvCxnSpPr>
                <p:nvPr/>
              </p:nvCxnSpPr>
              <p:spPr>
                <a:xfrm>
                  <a:off x="3219522" y="2473080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842" name="组合 115"/>
            <p:cNvGrpSpPr/>
            <p:nvPr/>
          </p:nvGrpSpPr>
          <p:grpSpPr>
            <a:xfrm>
              <a:off x="1203325" y="3419475"/>
              <a:ext cx="428625" cy="1027113"/>
              <a:chOff x="1203232" y="3419708"/>
              <a:chExt cx="428024" cy="1026696"/>
            </a:xfrm>
          </p:grpSpPr>
          <p:sp>
            <p:nvSpPr>
              <p:cNvPr id="32843" name="矩形 112"/>
              <p:cNvSpPr/>
              <p:nvPr/>
            </p:nvSpPr>
            <p:spPr>
              <a:xfrm>
                <a:off x="1203232" y="3419708"/>
                <a:ext cx="415342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44" name="矩形 113"/>
              <p:cNvSpPr/>
              <p:nvPr/>
            </p:nvSpPr>
            <p:spPr>
              <a:xfrm>
                <a:off x="1215914" y="3708516"/>
                <a:ext cx="415342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45" name="矩形 114"/>
              <p:cNvSpPr/>
              <p:nvPr/>
            </p:nvSpPr>
            <p:spPr>
              <a:xfrm>
                <a:off x="1212744" y="4076666"/>
                <a:ext cx="415342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</p:grpSp>
        <p:grpSp>
          <p:nvGrpSpPr>
            <p:cNvPr id="32846" name="组合 116"/>
            <p:cNvGrpSpPr/>
            <p:nvPr/>
          </p:nvGrpSpPr>
          <p:grpSpPr>
            <a:xfrm>
              <a:off x="1624013" y="3413125"/>
              <a:ext cx="427037" cy="1027113"/>
              <a:chOff x="1203232" y="3419708"/>
              <a:chExt cx="428024" cy="1026696"/>
            </a:xfrm>
          </p:grpSpPr>
          <p:sp>
            <p:nvSpPr>
              <p:cNvPr id="32847" name="矩形 117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48" name="矩形 118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49" name="矩形 119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50" name="组合 120"/>
            <p:cNvGrpSpPr/>
            <p:nvPr/>
          </p:nvGrpSpPr>
          <p:grpSpPr>
            <a:xfrm>
              <a:off x="1984375" y="3416300"/>
              <a:ext cx="427038" cy="1027113"/>
              <a:chOff x="1203232" y="3419708"/>
              <a:chExt cx="428024" cy="1026696"/>
            </a:xfrm>
          </p:grpSpPr>
          <p:sp>
            <p:nvSpPr>
              <p:cNvPr id="32851" name="矩形 121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52" name="矩形 122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53" name="矩形 123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54" name="组合 124"/>
            <p:cNvGrpSpPr/>
            <p:nvPr/>
          </p:nvGrpSpPr>
          <p:grpSpPr>
            <a:xfrm>
              <a:off x="2390775" y="3403600"/>
              <a:ext cx="428625" cy="1025525"/>
              <a:chOff x="1203232" y="3419708"/>
              <a:chExt cx="428024" cy="1026696"/>
            </a:xfrm>
          </p:grpSpPr>
          <p:sp>
            <p:nvSpPr>
              <p:cNvPr id="32855" name="矩形 125"/>
              <p:cNvSpPr/>
              <p:nvPr/>
            </p:nvSpPr>
            <p:spPr>
              <a:xfrm>
                <a:off x="1203232" y="3419708"/>
                <a:ext cx="415342" cy="368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56" name="矩形 126"/>
              <p:cNvSpPr/>
              <p:nvPr/>
            </p:nvSpPr>
            <p:spPr>
              <a:xfrm>
                <a:off x="1215914" y="3707374"/>
                <a:ext cx="415342" cy="370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57" name="矩形 12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58" name="组合 128"/>
            <p:cNvGrpSpPr/>
            <p:nvPr/>
          </p:nvGrpSpPr>
          <p:grpSpPr>
            <a:xfrm>
              <a:off x="2776538" y="3403600"/>
              <a:ext cx="427037" cy="1027113"/>
              <a:chOff x="1203232" y="3419708"/>
              <a:chExt cx="428024" cy="1026696"/>
            </a:xfrm>
          </p:grpSpPr>
          <p:sp>
            <p:nvSpPr>
              <p:cNvPr id="32859" name="矩形 129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60" name="矩形 130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61" name="矩形 131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62" name="组合 134"/>
            <p:cNvGrpSpPr/>
            <p:nvPr/>
          </p:nvGrpSpPr>
          <p:grpSpPr>
            <a:xfrm>
              <a:off x="3208338" y="3400425"/>
              <a:ext cx="427037" cy="1027113"/>
              <a:chOff x="1203232" y="3419708"/>
              <a:chExt cx="428024" cy="1026696"/>
            </a:xfrm>
          </p:grpSpPr>
          <p:sp>
            <p:nvSpPr>
              <p:cNvPr id="32863" name="矩形 135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64" name="矩形 136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65" name="矩形 13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66" name="组合 150"/>
            <p:cNvGrpSpPr/>
            <p:nvPr/>
          </p:nvGrpSpPr>
          <p:grpSpPr>
            <a:xfrm>
              <a:off x="3867150" y="3446463"/>
              <a:ext cx="428625" cy="1027112"/>
              <a:chOff x="1203232" y="3419708"/>
              <a:chExt cx="428024" cy="1026696"/>
            </a:xfrm>
          </p:grpSpPr>
          <p:sp>
            <p:nvSpPr>
              <p:cNvPr id="32867" name="矩形 151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68" name="矩形 152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69" name="矩形 153"/>
              <p:cNvSpPr/>
              <p:nvPr/>
            </p:nvSpPr>
            <p:spPr>
              <a:xfrm>
                <a:off x="1212744" y="4076667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</p:grpSp>
        <p:grpSp>
          <p:nvGrpSpPr>
            <p:cNvPr id="32870" name="组合 154"/>
            <p:cNvGrpSpPr/>
            <p:nvPr/>
          </p:nvGrpSpPr>
          <p:grpSpPr>
            <a:xfrm>
              <a:off x="4287838" y="3440113"/>
              <a:ext cx="428625" cy="1027112"/>
              <a:chOff x="1203232" y="3419708"/>
              <a:chExt cx="428024" cy="1026696"/>
            </a:xfrm>
          </p:grpSpPr>
          <p:sp>
            <p:nvSpPr>
              <p:cNvPr id="32871" name="矩形 155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72" name="矩形 156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73" name="矩形 15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74" name="组合 158"/>
            <p:cNvGrpSpPr/>
            <p:nvPr/>
          </p:nvGrpSpPr>
          <p:grpSpPr>
            <a:xfrm>
              <a:off x="4648200" y="3443288"/>
              <a:ext cx="428625" cy="1027112"/>
              <a:chOff x="1203232" y="3419708"/>
              <a:chExt cx="428024" cy="1026696"/>
            </a:xfrm>
          </p:grpSpPr>
          <p:sp>
            <p:nvSpPr>
              <p:cNvPr id="32875" name="矩形 159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76" name="矩形 160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77" name="矩形 161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78" name="组合 162"/>
            <p:cNvGrpSpPr/>
            <p:nvPr/>
          </p:nvGrpSpPr>
          <p:grpSpPr>
            <a:xfrm>
              <a:off x="5054600" y="3430588"/>
              <a:ext cx="428625" cy="1025525"/>
              <a:chOff x="1203232" y="3419708"/>
              <a:chExt cx="428024" cy="1026696"/>
            </a:xfrm>
          </p:grpSpPr>
          <p:sp>
            <p:nvSpPr>
              <p:cNvPr id="32879" name="矩形 163"/>
              <p:cNvSpPr/>
              <p:nvPr/>
            </p:nvSpPr>
            <p:spPr>
              <a:xfrm>
                <a:off x="1203232" y="3419708"/>
                <a:ext cx="415342" cy="368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80" name="矩形 164"/>
              <p:cNvSpPr/>
              <p:nvPr/>
            </p:nvSpPr>
            <p:spPr>
              <a:xfrm>
                <a:off x="1215914" y="3707373"/>
                <a:ext cx="415342" cy="370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81" name="矩形 165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82" name="组合 166"/>
            <p:cNvGrpSpPr/>
            <p:nvPr/>
          </p:nvGrpSpPr>
          <p:grpSpPr>
            <a:xfrm>
              <a:off x="5440363" y="3430588"/>
              <a:ext cx="427037" cy="1027112"/>
              <a:chOff x="1203232" y="3419708"/>
              <a:chExt cx="428024" cy="1026696"/>
            </a:xfrm>
          </p:grpSpPr>
          <p:sp>
            <p:nvSpPr>
              <p:cNvPr id="32883" name="矩形 167"/>
              <p:cNvSpPr/>
              <p:nvPr/>
            </p:nvSpPr>
            <p:spPr>
              <a:xfrm>
                <a:off x="1203232" y="3419708"/>
                <a:ext cx="415295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84" name="矩形 168"/>
              <p:cNvSpPr/>
              <p:nvPr/>
            </p:nvSpPr>
            <p:spPr>
              <a:xfrm>
                <a:off x="1215961" y="3708516"/>
                <a:ext cx="415295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85" name="矩形 169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86" name="组合 170"/>
            <p:cNvGrpSpPr/>
            <p:nvPr/>
          </p:nvGrpSpPr>
          <p:grpSpPr>
            <a:xfrm>
              <a:off x="5872163" y="3427413"/>
              <a:ext cx="428625" cy="1027112"/>
              <a:chOff x="1203232" y="3419708"/>
              <a:chExt cx="428024" cy="1026696"/>
            </a:xfrm>
          </p:grpSpPr>
          <p:sp>
            <p:nvSpPr>
              <p:cNvPr id="32887" name="矩形 171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88" name="矩形 172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89" name="矩形 173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90" name="组合 174"/>
            <p:cNvGrpSpPr/>
            <p:nvPr/>
          </p:nvGrpSpPr>
          <p:grpSpPr>
            <a:xfrm>
              <a:off x="6437313" y="3459163"/>
              <a:ext cx="428625" cy="1027112"/>
              <a:chOff x="1203232" y="3419708"/>
              <a:chExt cx="428024" cy="1026696"/>
            </a:xfrm>
          </p:grpSpPr>
          <p:sp>
            <p:nvSpPr>
              <p:cNvPr id="32891" name="矩形 175"/>
              <p:cNvSpPr/>
              <p:nvPr/>
            </p:nvSpPr>
            <p:spPr>
              <a:xfrm>
                <a:off x="1203232" y="3419708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Arial" panose="020B0604020202020204" pitchFamily="34" charset="0"/>
                    <a:ea typeface="Adobe 黑体 Std R" panose="020B0400000000000000" pitchFamily="34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92" name="矩形 176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93" name="矩形 177"/>
              <p:cNvSpPr/>
              <p:nvPr/>
            </p:nvSpPr>
            <p:spPr>
              <a:xfrm>
                <a:off x="1212744" y="4076667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</p:grpSp>
        <p:grpSp>
          <p:nvGrpSpPr>
            <p:cNvPr id="32894" name="组合 178"/>
            <p:cNvGrpSpPr/>
            <p:nvPr/>
          </p:nvGrpSpPr>
          <p:grpSpPr>
            <a:xfrm>
              <a:off x="6858000" y="3452813"/>
              <a:ext cx="428625" cy="1027112"/>
              <a:chOff x="1203232" y="3419708"/>
              <a:chExt cx="428024" cy="1026696"/>
            </a:xfrm>
          </p:grpSpPr>
          <p:sp>
            <p:nvSpPr>
              <p:cNvPr id="32895" name="矩形 179"/>
              <p:cNvSpPr/>
              <p:nvPr/>
            </p:nvSpPr>
            <p:spPr>
              <a:xfrm>
                <a:off x="1203232" y="3419708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896" name="矩形 180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897" name="矩形 181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98" name="组合 182"/>
            <p:cNvGrpSpPr/>
            <p:nvPr/>
          </p:nvGrpSpPr>
          <p:grpSpPr>
            <a:xfrm>
              <a:off x="7218363" y="3455988"/>
              <a:ext cx="428625" cy="1027112"/>
              <a:chOff x="1203232" y="3419708"/>
              <a:chExt cx="428024" cy="1026696"/>
            </a:xfrm>
          </p:grpSpPr>
          <p:sp>
            <p:nvSpPr>
              <p:cNvPr id="32899" name="矩形 183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00" name="矩形 184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01" name="矩形 185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902" name="组合 186"/>
            <p:cNvGrpSpPr/>
            <p:nvPr/>
          </p:nvGrpSpPr>
          <p:grpSpPr>
            <a:xfrm>
              <a:off x="7624763" y="3443288"/>
              <a:ext cx="428625" cy="1025525"/>
              <a:chOff x="1203232" y="3419708"/>
              <a:chExt cx="428024" cy="1026696"/>
            </a:xfrm>
          </p:grpSpPr>
          <p:sp>
            <p:nvSpPr>
              <p:cNvPr id="32903" name="矩形 187"/>
              <p:cNvSpPr/>
              <p:nvPr/>
            </p:nvSpPr>
            <p:spPr>
              <a:xfrm>
                <a:off x="1203232" y="3419708"/>
                <a:ext cx="415342" cy="368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04" name="矩形 188"/>
              <p:cNvSpPr/>
              <p:nvPr/>
            </p:nvSpPr>
            <p:spPr>
              <a:xfrm>
                <a:off x="1215914" y="3707373"/>
                <a:ext cx="415342" cy="370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05" name="矩形 189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906" name="组合 190"/>
            <p:cNvGrpSpPr/>
            <p:nvPr/>
          </p:nvGrpSpPr>
          <p:grpSpPr>
            <a:xfrm>
              <a:off x="8010525" y="3443288"/>
              <a:ext cx="428625" cy="1027112"/>
              <a:chOff x="1203232" y="3419708"/>
              <a:chExt cx="428024" cy="1026696"/>
            </a:xfrm>
          </p:grpSpPr>
          <p:sp>
            <p:nvSpPr>
              <p:cNvPr id="32907" name="矩形 191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08" name="矩形 192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09" name="矩形 193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910" name="组合 194"/>
            <p:cNvGrpSpPr/>
            <p:nvPr/>
          </p:nvGrpSpPr>
          <p:grpSpPr>
            <a:xfrm>
              <a:off x="8442325" y="3440113"/>
              <a:ext cx="428625" cy="1027112"/>
              <a:chOff x="1203232" y="3419708"/>
              <a:chExt cx="428024" cy="1026696"/>
            </a:xfrm>
          </p:grpSpPr>
          <p:sp>
            <p:nvSpPr>
              <p:cNvPr id="32911" name="矩形 195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12" name="矩形 196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32913" name="矩形 19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25"/>
          <p:cNvSpPr/>
          <p:nvPr/>
        </p:nvSpPr>
        <p:spPr>
          <a:xfrm>
            <a:off x="350838" y="542925"/>
            <a:ext cx="8431212" cy="3322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2255" eaLnBrk="0" hangingPunct="0">
              <a:lnSpc>
                <a:spcPct val="150000"/>
              </a:lnSpc>
            </a:pPr>
            <a:r>
              <a:rPr lang="en-US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6.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甲、乙、丙三个盒中分别装有大小、形状、质地相同的小球若干，甲盒中装有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个小球，分别写有字母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A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B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；乙盒中装有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个小球，分别写有字母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D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E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；丙盒中装有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个小球，分别写有字母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H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I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；现要从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个盒中各随机取出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个小球．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4818" name="图片 13" descr="714157922"/>
          <p:cNvPicPr/>
          <p:nvPr/>
        </p:nvPicPr>
        <p:blipFill>
          <a:blip r:embed="rId1" cstate="print">
            <a:clrChange>
              <a:clrFrom>
                <a:srgbClr val="C2CCCE"/>
              </a:clrFrom>
              <a:clrTo>
                <a:srgbClr val="C2CC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225" y="4448175"/>
            <a:ext cx="1857375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Oval 12"/>
          <p:cNvSpPr/>
          <p:nvPr/>
        </p:nvSpPr>
        <p:spPr>
          <a:xfrm>
            <a:off x="1101725" y="5019675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pic>
        <p:nvPicPr>
          <p:cNvPr id="34820" name="图片 23" descr="714157922"/>
          <p:cNvPicPr/>
          <p:nvPr/>
        </p:nvPicPr>
        <p:blipFill>
          <a:blip r:embed="rId1" cstate="print">
            <a:clrChange>
              <a:clrFrom>
                <a:srgbClr val="C2CCCE"/>
              </a:clrFrom>
              <a:clrTo>
                <a:srgbClr val="C2CC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3475" y="4591050"/>
            <a:ext cx="1785938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24" descr="714157922"/>
          <p:cNvPicPr/>
          <p:nvPr/>
        </p:nvPicPr>
        <p:blipFill>
          <a:blip r:embed="rId1" cstate="print">
            <a:clrChange>
              <a:clrFrom>
                <a:srgbClr val="C2CCCE"/>
              </a:clrFrom>
              <a:clrTo>
                <a:srgbClr val="C2CC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725" y="4448175"/>
            <a:ext cx="1643063" cy="1319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2" name="Group 10"/>
          <p:cNvGrpSpPr/>
          <p:nvPr/>
        </p:nvGrpSpPr>
        <p:grpSpPr>
          <a:xfrm>
            <a:off x="7388225" y="4948238"/>
            <a:ext cx="615950" cy="415925"/>
            <a:chOff x="0" y="0"/>
            <a:chExt cx="970" cy="655"/>
          </a:xfrm>
        </p:grpSpPr>
        <p:sp>
          <p:nvSpPr>
            <p:cNvPr id="34823" name="Oval 11"/>
            <p:cNvSpPr/>
            <p:nvPr/>
          </p:nvSpPr>
          <p:spPr>
            <a:xfrm>
              <a:off x="543" y="0"/>
              <a:ext cx="427" cy="446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824" name="Oval 12"/>
            <p:cNvSpPr/>
            <p:nvPr/>
          </p:nvSpPr>
          <p:spPr>
            <a:xfrm>
              <a:off x="0" y="146"/>
              <a:ext cx="486" cy="509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25" name="Text Box 13"/>
          <p:cNvSpPr/>
          <p:nvPr/>
        </p:nvSpPr>
        <p:spPr>
          <a:xfrm>
            <a:off x="7705725" y="4906963"/>
            <a:ext cx="227013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rPr>
              <a:t>I</a:t>
            </a:r>
            <a:endParaRPr lang="zh-CN" altLang="en-US" sz="2400" b="1" i="1" dirty="0"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4826" name="Text Box 14"/>
          <p:cNvSpPr/>
          <p:nvPr/>
        </p:nvSpPr>
        <p:spPr>
          <a:xfrm>
            <a:off x="7350125" y="4968875"/>
            <a:ext cx="230188" cy="2905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rPr>
              <a:t>H</a:t>
            </a:r>
            <a:endParaRPr lang="zh-CN" altLang="en-US" sz="2400" b="1" i="1" dirty="0"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4827" name="Oval 12"/>
          <p:cNvSpPr/>
          <p:nvPr/>
        </p:nvSpPr>
        <p:spPr>
          <a:xfrm>
            <a:off x="4745038" y="4876800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4828" name="Oval 12"/>
          <p:cNvSpPr/>
          <p:nvPr/>
        </p:nvSpPr>
        <p:spPr>
          <a:xfrm>
            <a:off x="4459288" y="5019675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4829" name="Oval 12"/>
          <p:cNvSpPr/>
          <p:nvPr/>
        </p:nvSpPr>
        <p:spPr>
          <a:xfrm>
            <a:off x="4173538" y="5091113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4830" name="Oval 12"/>
          <p:cNvSpPr/>
          <p:nvPr/>
        </p:nvSpPr>
        <p:spPr>
          <a:xfrm>
            <a:off x="1458913" y="4948238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grpSp>
        <p:nvGrpSpPr>
          <p:cNvPr id="34831" name="Group 15"/>
          <p:cNvGrpSpPr/>
          <p:nvPr/>
        </p:nvGrpSpPr>
        <p:grpSpPr>
          <a:xfrm>
            <a:off x="4173538" y="4826000"/>
            <a:ext cx="996950" cy="614363"/>
            <a:chOff x="0" y="-80"/>
            <a:chExt cx="1571" cy="968"/>
          </a:xfrm>
        </p:grpSpPr>
        <p:sp>
          <p:nvSpPr>
            <p:cNvPr id="34832" name="Text Box 16"/>
            <p:cNvSpPr/>
            <p:nvPr/>
          </p:nvSpPr>
          <p:spPr>
            <a:xfrm>
              <a:off x="360" y="119"/>
              <a:ext cx="656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en-US" altLang="zh-CN" sz="2400" b="1" i="1" dirty="0">
                  <a:solidFill>
                    <a:srgbClr val="003366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833" name="Text Box 17"/>
            <p:cNvSpPr/>
            <p:nvPr/>
          </p:nvSpPr>
          <p:spPr>
            <a:xfrm>
              <a:off x="0" y="119"/>
              <a:ext cx="360" cy="5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en-US" altLang="zh-CN" sz="2400" b="1" i="1" dirty="0">
                  <a:solidFill>
                    <a:srgbClr val="003366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宋体" panose="02010600030101010101" pitchFamily="2" charset="-122"/>
                </a:rPr>
                <a:t>E</a:t>
              </a:r>
              <a:endParaRPr lang="zh-CN" altLang="en-US" sz="2400" b="1" i="1" dirty="0"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834" name="Text Box 18"/>
            <p:cNvSpPr/>
            <p:nvPr/>
          </p:nvSpPr>
          <p:spPr>
            <a:xfrm>
              <a:off x="851" y="-80"/>
              <a:ext cx="720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en-US" altLang="zh-CN" sz="2400" b="1" i="1" dirty="0">
                  <a:solidFill>
                    <a:srgbClr val="00008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35" name="Text Box 4"/>
          <p:cNvSpPr/>
          <p:nvPr/>
        </p:nvSpPr>
        <p:spPr>
          <a:xfrm>
            <a:off x="1101725" y="4948238"/>
            <a:ext cx="393700" cy="488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4836" name="Text Box 5"/>
          <p:cNvSpPr/>
          <p:nvPr/>
        </p:nvSpPr>
        <p:spPr>
          <a:xfrm>
            <a:off x="1458913" y="4948238"/>
            <a:ext cx="415925" cy="488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宋体" panose="02010600030101010101" pitchFamily="2" charset="-122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Adobe 黑体 Std R" panose="020B0400000000000000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14"/>
          <p:cNvSpPr/>
          <p:nvPr/>
        </p:nvSpPr>
        <p:spPr>
          <a:xfrm>
            <a:off x="285750" y="642938"/>
            <a:ext cx="76327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225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取出的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个小球中恰好有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个写有元音字母的概率各是多少？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1114425" y="2849563"/>
            <a:ext cx="1441450" cy="576262"/>
            <a:chOff x="0" y="0"/>
            <a:chExt cx="908" cy="363"/>
          </a:xfrm>
        </p:grpSpPr>
        <p:sp>
          <p:nvSpPr>
            <p:cNvPr id="35843" name="Line 27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4" name="Line 28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5" name="Line 29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898525" y="3714750"/>
            <a:ext cx="431800" cy="576263"/>
            <a:chOff x="0" y="0"/>
            <a:chExt cx="272" cy="363"/>
          </a:xfrm>
        </p:grpSpPr>
        <p:sp>
          <p:nvSpPr>
            <p:cNvPr id="35847" name="Line 31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Line 32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" name="Text Box 36"/>
          <p:cNvSpPr/>
          <p:nvPr/>
        </p:nvSpPr>
        <p:spPr>
          <a:xfrm>
            <a:off x="357188" y="2501900"/>
            <a:ext cx="4318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甲</a:t>
            </a:r>
            <a:endParaRPr lang="zh-CN" altLang="en-US" sz="2400" b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36" name="Text Box 37"/>
          <p:cNvSpPr/>
          <p:nvPr/>
        </p:nvSpPr>
        <p:spPr>
          <a:xfrm>
            <a:off x="322263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乙</a:t>
            </a:r>
            <a:endParaRPr lang="zh-CN" altLang="en-US" sz="2400" b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37" name="Text Box 39"/>
          <p:cNvSpPr/>
          <p:nvPr/>
        </p:nvSpPr>
        <p:spPr>
          <a:xfrm>
            <a:off x="322263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丙</a:t>
            </a:r>
            <a:endParaRPr lang="zh-CN" altLang="en-US" sz="2400" b="1" dirty="0"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Box 40"/>
          <p:cNvSpPr/>
          <p:nvPr/>
        </p:nvSpPr>
        <p:spPr>
          <a:xfrm>
            <a:off x="1692275" y="24907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A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Box 42"/>
          <p:cNvSpPr/>
          <p:nvPr/>
        </p:nvSpPr>
        <p:spPr>
          <a:xfrm>
            <a:off x="89852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Box 43"/>
          <p:cNvSpPr/>
          <p:nvPr/>
        </p:nvSpPr>
        <p:spPr>
          <a:xfrm>
            <a:off x="169227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D</a:t>
            </a:r>
            <a:endParaRPr lang="zh-CN" altLang="en-US" sz="2400" b="1" i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41" name="Text Box 44"/>
          <p:cNvSpPr/>
          <p:nvPr/>
        </p:nvSpPr>
        <p:spPr>
          <a:xfrm>
            <a:off x="2411413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E</a:t>
            </a:r>
            <a:endParaRPr lang="zh-CN" altLang="en-US" sz="2400" b="1" i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42" name="Text Box 45"/>
          <p:cNvSpPr/>
          <p:nvPr/>
        </p:nvSpPr>
        <p:spPr>
          <a:xfrm>
            <a:off x="68262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Box 46"/>
          <p:cNvSpPr/>
          <p:nvPr/>
        </p:nvSpPr>
        <p:spPr>
          <a:xfrm>
            <a:off x="118745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54"/>
          <p:cNvGrpSpPr/>
          <p:nvPr/>
        </p:nvGrpSpPr>
        <p:grpSpPr>
          <a:xfrm>
            <a:off x="1619250" y="3714750"/>
            <a:ext cx="431800" cy="576263"/>
            <a:chOff x="0" y="0"/>
            <a:chExt cx="272" cy="363"/>
          </a:xfrm>
        </p:grpSpPr>
        <p:sp>
          <p:nvSpPr>
            <p:cNvPr id="35859" name="Line 55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60" name="Line 56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" name="Text Box 57"/>
          <p:cNvSpPr/>
          <p:nvPr/>
        </p:nvSpPr>
        <p:spPr>
          <a:xfrm>
            <a:off x="140335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Box 58"/>
          <p:cNvSpPr/>
          <p:nvPr/>
        </p:nvSpPr>
        <p:spPr>
          <a:xfrm>
            <a:off x="190817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2338388" y="3714750"/>
            <a:ext cx="431800" cy="576263"/>
            <a:chOff x="0" y="0"/>
            <a:chExt cx="272" cy="363"/>
          </a:xfrm>
        </p:grpSpPr>
        <p:sp>
          <p:nvSpPr>
            <p:cNvPr id="35864" name="Line 6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65" name="Line 6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2" name="Text Box 62"/>
          <p:cNvSpPr/>
          <p:nvPr/>
        </p:nvSpPr>
        <p:spPr>
          <a:xfrm>
            <a:off x="2122488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Box 63"/>
          <p:cNvSpPr/>
          <p:nvPr/>
        </p:nvSpPr>
        <p:spPr>
          <a:xfrm>
            <a:off x="2627313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65"/>
          <p:cNvGrpSpPr/>
          <p:nvPr/>
        </p:nvGrpSpPr>
        <p:grpSpPr>
          <a:xfrm>
            <a:off x="3419475" y="2849563"/>
            <a:ext cx="1441450" cy="576262"/>
            <a:chOff x="0" y="0"/>
            <a:chExt cx="908" cy="363"/>
          </a:xfrm>
        </p:grpSpPr>
        <p:sp>
          <p:nvSpPr>
            <p:cNvPr id="35869" name="Line 66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70" name="Line 67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71" name="Line 68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3203575" y="3714750"/>
            <a:ext cx="431800" cy="576263"/>
            <a:chOff x="0" y="0"/>
            <a:chExt cx="272" cy="363"/>
          </a:xfrm>
        </p:grpSpPr>
        <p:sp>
          <p:nvSpPr>
            <p:cNvPr id="35873" name="Line 7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74" name="Line 7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" name="Text Box 72"/>
          <p:cNvSpPr/>
          <p:nvPr/>
        </p:nvSpPr>
        <p:spPr>
          <a:xfrm>
            <a:off x="3997325" y="24907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B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Box 73"/>
          <p:cNvSpPr/>
          <p:nvPr/>
        </p:nvSpPr>
        <p:spPr>
          <a:xfrm>
            <a:off x="320357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Box 74"/>
          <p:cNvSpPr/>
          <p:nvPr/>
        </p:nvSpPr>
        <p:spPr>
          <a:xfrm>
            <a:off x="399732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D</a:t>
            </a:r>
            <a:endParaRPr lang="en-US" altLang="zh-CN" sz="2400" b="1" i="1" dirty="0"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Box 75"/>
          <p:cNvSpPr/>
          <p:nvPr/>
        </p:nvSpPr>
        <p:spPr>
          <a:xfrm>
            <a:off x="4716463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E</a:t>
            </a:r>
            <a:endParaRPr lang="en-US" altLang="zh-CN" sz="2400" b="1" i="1" dirty="0"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Box 76"/>
          <p:cNvSpPr/>
          <p:nvPr/>
        </p:nvSpPr>
        <p:spPr>
          <a:xfrm>
            <a:off x="298767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Box 77"/>
          <p:cNvSpPr/>
          <p:nvPr/>
        </p:nvSpPr>
        <p:spPr>
          <a:xfrm>
            <a:off x="349250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8"/>
          <p:cNvGrpSpPr/>
          <p:nvPr/>
        </p:nvGrpSpPr>
        <p:grpSpPr>
          <a:xfrm>
            <a:off x="3924300" y="3714750"/>
            <a:ext cx="431800" cy="576263"/>
            <a:chOff x="0" y="0"/>
            <a:chExt cx="272" cy="363"/>
          </a:xfrm>
        </p:grpSpPr>
        <p:sp>
          <p:nvSpPr>
            <p:cNvPr id="35882" name="Line 79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83" name="Line 80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0" name="Text Box 81"/>
          <p:cNvSpPr/>
          <p:nvPr/>
        </p:nvSpPr>
        <p:spPr>
          <a:xfrm>
            <a:off x="370840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 Box 82"/>
          <p:cNvSpPr/>
          <p:nvPr/>
        </p:nvSpPr>
        <p:spPr>
          <a:xfrm>
            <a:off x="421322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4643438" y="3714750"/>
            <a:ext cx="431800" cy="576263"/>
            <a:chOff x="0" y="0"/>
            <a:chExt cx="272" cy="363"/>
          </a:xfrm>
        </p:grpSpPr>
        <p:sp>
          <p:nvSpPr>
            <p:cNvPr id="35887" name="Line 84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88" name="Line 85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5" name="Text Box 86"/>
          <p:cNvSpPr/>
          <p:nvPr/>
        </p:nvSpPr>
        <p:spPr>
          <a:xfrm>
            <a:off x="4427538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Box 87"/>
          <p:cNvSpPr/>
          <p:nvPr/>
        </p:nvSpPr>
        <p:spPr>
          <a:xfrm>
            <a:off x="4859338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124"/>
          <p:cNvGrpSpPr/>
          <p:nvPr/>
        </p:nvGrpSpPr>
        <p:grpSpPr>
          <a:xfrm>
            <a:off x="684213" y="4649788"/>
            <a:ext cx="4608512" cy="1038225"/>
            <a:chOff x="0" y="0"/>
            <a:chExt cx="2903" cy="654"/>
          </a:xfrm>
        </p:grpSpPr>
        <p:sp>
          <p:nvSpPr>
            <p:cNvPr id="35892" name="Text Box 88"/>
            <p:cNvSpPr/>
            <p:nvPr/>
          </p:nvSpPr>
          <p:spPr>
            <a:xfrm>
              <a:off x="145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3" name="Text Box 89"/>
            <p:cNvSpPr/>
            <p:nvPr/>
          </p:nvSpPr>
          <p:spPr>
            <a:xfrm>
              <a:off x="145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4" name="Text Box 90"/>
            <p:cNvSpPr/>
            <p:nvPr/>
          </p:nvSpPr>
          <p:spPr>
            <a:xfrm>
              <a:off x="145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5" name="Text Box 91"/>
            <p:cNvSpPr/>
            <p:nvPr/>
          </p:nvSpPr>
          <p:spPr>
            <a:xfrm>
              <a:off x="0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6" name="Text Box 92"/>
            <p:cNvSpPr/>
            <p:nvPr/>
          </p:nvSpPr>
          <p:spPr>
            <a:xfrm>
              <a:off x="0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7" name="Text Box 93"/>
            <p:cNvSpPr/>
            <p:nvPr/>
          </p:nvSpPr>
          <p:spPr>
            <a:xfrm>
              <a:off x="0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8" name="Text Box 94"/>
            <p:cNvSpPr/>
            <p:nvPr/>
          </p:nvSpPr>
          <p:spPr>
            <a:xfrm>
              <a:off x="272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9" name="Text Box 95"/>
            <p:cNvSpPr/>
            <p:nvPr/>
          </p:nvSpPr>
          <p:spPr>
            <a:xfrm>
              <a:off x="272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0" name="Text Box 96"/>
            <p:cNvSpPr/>
            <p:nvPr/>
          </p:nvSpPr>
          <p:spPr>
            <a:xfrm>
              <a:off x="272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1" name="Text Box 97"/>
            <p:cNvSpPr/>
            <p:nvPr/>
          </p:nvSpPr>
          <p:spPr>
            <a:xfrm>
              <a:off x="453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2" name="Text Box 98"/>
            <p:cNvSpPr/>
            <p:nvPr/>
          </p:nvSpPr>
          <p:spPr>
            <a:xfrm>
              <a:off x="453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3" name="Text Box 99"/>
            <p:cNvSpPr/>
            <p:nvPr/>
          </p:nvSpPr>
          <p:spPr>
            <a:xfrm>
              <a:off x="453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4" name="Text Box 100"/>
            <p:cNvSpPr/>
            <p:nvPr/>
          </p:nvSpPr>
          <p:spPr>
            <a:xfrm>
              <a:off x="726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5" name="Text Box 101"/>
            <p:cNvSpPr/>
            <p:nvPr/>
          </p:nvSpPr>
          <p:spPr>
            <a:xfrm>
              <a:off x="726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6" name="Text Box 102"/>
            <p:cNvSpPr/>
            <p:nvPr/>
          </p:nvSpPr>
          <p:spPr>
            <a:xfrm>
              <a:off x="726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7" name="Text Box 103"/>
            <p:cNvSpPr/>
            <p:nvPr/>
          </p:nvSpPr>
          <p:spPr>
            <a:xfrm>
              <a:off x="90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8" name="Text Box 104"/>
            <p:cNvSpPr/>
            <p:nvPr/>
          </p:nvSpPr>
          <p:spPr>
            <a:xfrm>
              <a:off x="90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9" name="Text Box 105"/>
            <p:cNvSpPr/>
            <p:nvPr/>
          </p:nvSpPr>
          <p:spPr>
            <a:xfrm>
              <a:off x="90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0" name="Text Box 106"/>
            <p:cNvSpPr/>
            <p:nvPr/>
          </p:nvSpPr>
          <p:spPr>
            <a:xfrm>
              <a:off x="1179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1" name="Text Box 107"/>
            <p:cNvSpPr/>
            <p:nvPr/>
          </p:nvSpPr>
          <p:spPr>
            <a:xfrm>
              <a:off x="1179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2" name="Text Box 108"/>
            <p:cNvSpPr/>
            <p:nvPr/>
          </p:nvSpPr>
          <p:spPr>
            <a:xfrm>
              <a:off x="1179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3" name="Text Box 109"/>
            <p:cNvSpPr/>
            <p:nvPr/>
          </p:nvSpPr>
          <p:spPr>
            <a:xfrm>
              <a:off x="1678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4" name="Text Box 110"/>
            <p:cNvSpPr/>
            <p:nvPr/>
          </p:nvSpPr>
          <p:spPr>
            <a:xfrm>
              <a:off x="1678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5" name="Text Box 111"/>
            <p:cNvSpPr/>
            <p:nvPr/>
          </p:nvSpPr>
          <p:spPr>
            <a:xfrm>
              <a:off x="1678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6" name="Text Box 112"/>
            <p:cNvSpPr/>
            <p:nvPr/>
          </p:nvSpPr>
          <p:spPr>
            <a:xfrm>
              <a:off x="1905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7" name="Text Box 113"/>
            <p:cNvSpPr/>
            <p:nvPr/>
          </p:nvSpPr>
          <p:spPr>
            <a:xfrm>
              <a:off x="1905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8" name="Text Box 114"/>
            <p:cNvSpPr/>
            <p:nvPr/>
          </p:nvSpPr>
          <p:spPr>
            <a:xfrm>
              <a:off x="1905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9" name="Text Box 115"/>
            <p:cNvSpPr/>
            <p:nvPr/>
          </p:nvSpPr>
          <p:spPr>
            <a:xfrm>
              <a:off x="217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0" name="Text Box 116"/>
            <p:cNvSpPr/>
            <p:nvPr/>
          </p:nvSpPr>
          <p:spPr>
            <a:xfrm>
              <a:off x="217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1" name="Text Box 117"/>
            <p:cNvSpPr/>
            <p:nvPr/>
          </p:nvSpPr>
          <p:spPr>
            <a:xfrm>
              <a:off x="217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2" name="Text Box 118"/>
            <p:cNvSpPr/>
            <p:nvPr/>
          </p:nvSpPr>
          <p:spPr>
            <a:xfrm>
              <a:off x="2404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3" name="Text Box 119"/>
            <p:cNvSpPr/>
            <p:nvPr/>
          </p:nvSpPr>
          <p:spPr>
            <a:xfrm>
              <a:off x="2404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4" name="Text Box 120"/>
            <p:cNvSpPr/>
            <p:nvPr/>
          </p:nvSpPr>
          <p:spPr>
            <a:xfrm>
              <a:off x="2404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5" name="Text Box 121"/>
            <p:cNvSpPr/>
            <p:nvPr/>
          </p:nvSpPr>
          <p:spPr>
            <a:xfrm>
              <a:off x="263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6" name="Text Box 122"/>
            <p:cNvSpPr/>
            <p:nvPr/>
          </p:nvSpPr>
          <p:spPr>
            <a:xfrm>
              <a:off x="263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7" name="Text Box 123"/>
            <p:cNvSpPr/>
            <p:nvPr/>
          </p:nvSpPr>
          <p:spPr>
            <a:xfrm>
              <a:off x="263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1" name="Rectangle 125"/>
          <p:cNvSpPr/>
          <p:nvPr/>
        </p:nvSpPr>
        <p:spPr>
          <a:xfrm>
            <a:off x="5424488" y="2747963"/>
            <a:ext cx="3455987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解：由树状图得，所有可能出现的结果有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个，它们出现的可能性相等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5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/>
      <p:bldP spid="36" grpId="0" bldLvl="0"/>
      <p:bldP spid="37" grpId="0" bldLvl="0"/>
      <p:bldP spid="38" grpId="0" bldLvl="0"/>
      <p:bldP spid="39" grpId="0" bldLvl="0"/>
      <p:bldP spid="40" grpId="0" bldLvl="0"/>
      <p:bldP spid="41" grpId="0" bldLvl="0"/>
      <p:bldP spid="42" grpId="0" bldLvl="0"/>
      <p:bldP spid="43" grpId="0" bldLvl="0"/>
      <p:bldP spid="47" grpId="0" bldLvl="0"/>
      <p:bldP spid="48" grpId="0" bldLvl="0"/>
      <p:bldP spid="52" grpId="0" bldLvl="0"/>
      <p:bldP spid="53" grpId="0" bldLvl="0"/>
      <p:bldP spid="61" grpId="0" bldLvl="0"/>
      <p:bldP spid="62" grpId="0" bldLvl="0"/>
      <p:bldP spid="63" grpId="0" bldLvl="0"/>
      <p:bldP spid="64" grpId="0" bldLvl="0"/>
      <p:bldP spid="65" grpId="0" bldLvl="0"/>
      <p:bldP spid="66" grpId="0" bldLvl="0"/>
      <p:bldP spid="70" grpId="0" bldLvl="0"/>
      <p:bldP spid="71" grpId="0" bldLvl="0"/>
      <p:bldP spid="75" grpId="0" bldLvl="0"/>
      <p:bldP spid="76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12763" y="819150"/>
            <a:ext cx="8207375" cy="1584325"/>
            <a:chOff x="807" y="1402"/>
            <a:chExt cx="12925" cy="2496"/>
          </a:xfrm>
        </p:grpSpPr>
        <p:sp>
          <p:nvSpPr>
            <p:cNvPr id="37890" name="矩形 127"/>
            <p:cNvSpPr/>
            <p:nvPr/>
          </p:nvSpPr>
          <p:spPr>
            <a:xfrm>
              <a:off x="807" y="1402"/>
              <a:ext cx="12925" cy="24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）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满足只有一个元音字母的结果有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5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MS PGothic" panose="020B0600070205080204" pitchFamily="34" charset="-128"/>
                  <a:sym typeface="Arial" panose="020B0604020202020204" pitchFamily="34" charset="0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MS PGothic" panose="020B0600070205080204" pitchFamily="34" charset="-128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（一个元音）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7891" name="对象 12">
              <a:hlinkClick r:id="" action="ppaction://ole?verb=0"/>
            </p:cNvPr>
            <p:cNvGraphicFramePr/>
            <p:nvPr/>
          </p:nvGraphicFramePr>
          <p:xfrm>
            <a:off x="5250" y="2976"/>
            <a:ext cx="565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89" name="" r:id="rId1" imgW="5791200" imgH="9448800" progId="">
                    <p:embed/>
                  </p:oleObj>
                </mc:Choice>
                <mc:Fallback>
                  <p:oleObj name="" r:id="rId1" imgW="5791200" imgH="9448800" progId="">
                    <p:embed/>
                    <p:pic>
                      <p:nvPicPr>
                        <p:cNvPr id="0" name="图片 12288" descr="image4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50" y="2976"/>
                          <a:ext cx="565" cy="9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703263" y="4203700"/>
            <a:ext cx="7480300" cy="1585913"/>
            <a:chOff x="8447" y="6988"/>
            <a:chExt cx="5557" cy="2496"/>
          </a:xfrm>
        </p:grpSpPr>
        <p:sp>
          <p:nvSpPr>
            <p:cNvPr id="37893" name="矩形 129"/>
            <p:cNvSpPr/>
            <p:nvPr/>
          </p:nvSpPr>
          <p:spPr>
            <a:xfrm>
              <a:off x="8447" y="6988"/>
              <a:ext cx="5557" cy="24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满足三个全部为元音字母的结果有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1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（三个元音）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7894" name="对象 14">
              <a:hlinkClick r:id="" action="ppaction://ole?verb=0"/>
            </p:cNvPr>
            <p:cNvGraphicFramePr/>
            <p:nvPr/>
          </p:nvGraphicFramePr>
          <p:xfrm>
            <a:off x="10478" y="8562"/>
            <a:ext cx="565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0" name="" r:id="rId3" imgW="5791200" imgH="9448800" progId="">
                    <p:embed/>
                  </p:oleObj>
                </mc:Choice>
                <mc:Fallback>
                  <p:oleObj name="" r:id="rId3" imgW="5791200" imgH="9448800" progId="">
                    <p:embed/>
                    <p:pic>
                      <p:nvPicPr>
                        <p:cNvPr id="0" name="图片 12289" descr="image4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478" y="8562"/>
                          <a:ext cx="565" cy="9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703263" y="2555875"/>
            <a:ext cx="6769100" cy="1371600"/>
            <a:chOff x="1153" y="4016"/>
            <a:chExt cx="7200" cy="2160"/>
          </a:xfrm>
        </p:grpSpPr>
        <p:sp>
          <p:nvSpPr>
            <p:cNvPr id="37896" name="矩形 128"/>
            <p:cNvSpPr/>
            <p:nvPr/>
          </p:nvSpPr>
          <p:spPr>
            <a:xfrm>
              <a:off x="1153" y="4016"/>
              <a:ext cx="7200" cy="21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满足只有两个元音字母的结果有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4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（两个元音）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   =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7897" name="对象 15">
              <a:hlinkClick r:id="" action="ppaction://ole?verb=0"/>
            </p:cNvPr>
            <p:cNvGraphicFramePr/>
            <p:nvPr/>
          </p:nvGraphicFramePr>
          <p:xfrm>
            <a:off x="4749" y="5254"/>
            <a:ext cx="415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1" name="" r:id="rId5" imgW="4267200" imgH="9448800" progId="">
                    <p:embed/>
                  </p:oleObj>
                </mc:Choice>
                <mc:Fallback>
                  <p:oleObj name="" r:id="rId5" imgW="4267200" imgH="9448800" progId="">
                    <p:embed/>
                    <p:pic>
                      <p:nvPicPr>
                        <p:cNvPr id="0" name="图片 12290" descr="image4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49" y="5254"/>
                          <a:ext cx="415" cy="9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898" name="对象 17">
              <a:hlinkClick r:id="" action="ppaction://ole?verb=0"/>
            </p:cNvPr>
            <p:cNvGraphicFramePr/>
            <p:nvPr/>
          </p:nvGraphicFramePr>
          <p:xfrm>
            <a:off x="3952" y="5190"/>
            <a:ext cx="474" cy="9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2" name="" r:id="rId7" imgW="4876800" imgH="9448800" progId="">
                    <p:embed/>
                  </p:oleObj>
                </mc:Choice>
                <mc:Fallback>
                  <p:oleObj name="" r:id="rId7" imgW="4876800" imgH="9448800" progId="">
                    <p:embed/>
                    <p:pic>
                      <p:nvPicPr>
                        <p:cNvPr id="0" name="图片 12291" descr="image4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52" y="5190"/>
                          <a:ext cx="474" cy="9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6画树状图求概率02_引出树状图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0" y="1203325"/>
            <a:ext cx="9144000" cy="5143500"/>
          </a:xfrm>
          <a:prstGeom prst="rect">
            <a:avLst/>
          </a:prstGeom>
        </p:spPr>
      </p:pic>
      <p:sp>
        <p:nvSpPr>
          <p:cNvPr id="16" name="矩形 80"/>
          <p:cNvSpPr>
            <a:spLocks noChangeArrowheads="1"/>
          </p:cNvSpPr>
          <p:nvPr/>
        </p:nvSpPr>
        <p:spPr bwMode="auto"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F7F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导入新课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F7F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123" name="圆角矩形 31"/>
          <p:cNvSpPr/>
          <p:nvPr/>
        </p:nvSpPr>
        <p:spPr>
          <a:xfrm>
            <a:off x="290513" y="585788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视频引入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5"/>
          <p:cNvSpPr/>
          <p:nvPr/>
        </p:nvSpPr>
        <p:spPr>
          <a:xfrm>
            <a:off x="177800" y="412750"/>
            <a:ext cx="8931275" cy="731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225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取出的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个小球上全是辅音字母的概率是多少？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2122488" y="1843088"/>
            <a:ext cx="1441450" cy="576262"/>
            <a:chOff x="0" y="0"/>
            <a:chExt cx="908" cy="363"/>
          </a:xfrm>
        </p:grpSpPr>
        <p:sp>
          <p:nvSpPr>
            <p:cNvPr id="38915" name="Line 27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6" name="Line 28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7" name="Line 29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1906588" y="2708275"/>
            <a:ext cx="431800" cy="576263"/>
            <a:chOff x="0" y="0"/>
            <a:chExt cx="272" cy="363"/>
          </a:xfrm>
        </p:grpSpPr>
        <p:sp>
          <p:nvSpPr>
            <p:cNvPr id="38919" name="Line 31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20" name="Line 32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5" name="Text Box 36"/>
          <p:cNvSpPr/>
          <p:nvPr/>
        </p:nvSpPr>
        <p:spPr>
          <a:xfrm>
            <a:off x="1330325" y="14843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甲</a:t>
            </a:r>
            <a:endParaRPr lang="zh-CN" altLang="en-US" sz="2400" b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76" name="Text Box 37"/>
          <p:cNvSpPr/>
          <p:nvPr/>
        </p:nvSpPr>
        <p:spPr>
          <a:xfrm>
            <a:off x="1330325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乙</a:t>
            </a:r>
            <a:endParaRPr lang="zh-CN" altLang="en-US" sz="2400" b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77" name="Text Box 39"/>
          <p:cNvSpPr/>
          <p:nvPr/>
        </p:nvSpPr>
        <p:spPr>
          <a:xfrm>
            <a:off x="1330325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丙</a:t>
            </a:r>
            <a:endParaRPr lang="zh-CN" altLang="en-US" sz="2400" b="1" dirty="0">
              <a:latin typeface="Times New Roman" panose="02020603050405020304" pitchFamily="18" charset="0"/>
              <a:ea typeface="Adobe 黑体 Std R" panose="020B0400000000000000" pitchFamily="34" charset="-122"/>
            </a:endParaRPr>
          </a:p>
        </p:txBody>
      </p:sp>
      <p:sp>
        <p:nvSpPr>
          <p:cNvPr id="78" name="Text Box 40"/>
          <p:cNvSpPr/>
          <p:nvPr/>
        </p:nvSpPr>
        <p:spPr>
          <a:xfrm>
            <a:off x="2700338" y="14843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A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Box 42"/>
          <p:cNvSpPr/>
          <p:nvPr/>
        </p:nvSpPr>
        <p:spPr>
          <a:xfrm>
            <a:off x="190658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Box 43"/>
          <p:cNvSpPr/>
          <p:nvPr/>
        </p:nvSpPr>
        <p:spPr>
          <a:xfrm>
            <a:off x="270033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D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Box 44"/>
          <p:cNvSpPr/>
          <p:nvPr/>
        </p:nvSpPr>
        <p:spPr>
          <a:xfrm>
            <a:off x="3419475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E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Box 45"/>
          <p:cNvSpPr/>
          <p:nvPr/>
        </p:nvSpPr>
        <p:spPr>
          <a:xfrm>
            <a:off x="169068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 Box 46"/>
          <p:cNvSpPr/>
          <p:nvPr/>
        </p:nvSpPr>
        <p:spPr>
          <a:xfrm>
            <a:off x="219551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54"/>
          <p:cNvGrpSpPr/>
          <p:nvPr/>
        </p:nvGrpSpPr>
        <p:grpSpPr>
          <a:xfrm>
            <a:off x="2627313" y="2708275"/>
            <a:ext cx="431800" cy="576263"/>
            <a:chOff x="0" y="0"/>
            <a:chExt cx="272" cy="363"/>
          </a:xfrm>
        </p:grpSpPr>
        <p:sp>
          <p:nvSpPr>
            <p:cNvPr id="38931" name="Line 55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32" name="Line 56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7" name="Text Box 57"/>
          <p:cNvSpPr/>
          <p:nvPr/>
        </p:nvSpPr>
        <p:spPr>
          <a:xfrm>
            <a:off x="241141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8" name="Text Box 58"/>
          <p:cNvSpPr/>
          <p:nvPr/>
        </p:nvSpPr>
        <p:spPr>
          <a:xfrm>
            <a:off x="291623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3346450" y="2708275"/>
            <a:ext cx="431800" cy="576263"/>
            <a:chOff x="0" y="0"/>
            <a:chExt cx="272" cy="363"/>
          </a:xfrm>
        </p:grpSpPr>
        <p:sp>
          <p:nvSpPr>
            <p:cNvPr id="38936" name="Line 6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37" name="Line 6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" name="Text Box 62"/>
          <p:cNvSpPr/>
          <p:nvPr/>
        </p:nvSpPr>
        <p:spPr>
          <a:xfrm>
            <a:off x="3130550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3" name="Text Box 63"/>
          <p:cNvSpPr/>
          <p:nvPr/>
        </p:nvSpPr>
        <p:spPr>
          <a:xfrm>
            <a:off x="3635375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65"/>
          <p:cNvGrpSpPr/>
          <p:nvPr/>
        </p:nvGrpSpPr>
        <p:grpSpPr>
          <a:xfrm>
            <a:off x="4427538" y="1843088"/>
            <a:ext cx="1441450" cy="576262"/>
            <a:chOff x="0" y="0"/>
            <a:chExt cx="908" cy="363"/>
          </a:xfrm>
        </p:grpSpPr>
        <p:sp>
          <p:nvSpPr>
            <p:cNvPr id="38941" name="Line 66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42" name="Line 67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43" name="Line 68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4211638" y="2708275"/>
            <a:ext cx="431800" cy="576263"/>
            <a:chOff x="0" y="0"/>
            <a:chExt cx="272" cy="363"/>
          </a:xfrm>
        </p:grpSpPr>
        <p:sp>
          <p:nvSpPr>
            <p:cNvPr id="38945" name="Line 7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46" name="Line 7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1" name="Text Box 72"/>
          <p:cNvSpPr/>
          <p:nvPr/>
        </p:nvSpPr>
        <p:spPr>
          <a:xfrm>
            <a:off x="5005388" y="14843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B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Text Box 73"/>
          <p:cNvSpPr/>
          <p:nvPr/>
        </p:nvSpPr>
        <p:spPr>
          <a:xfrm>
            <a:off x="421163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 Box 74"/>
          <p:cNvSpPr/>
          <p:nvPr/>
        </p:nvSpPr>
        <p:spPr>
          <a:xfrm>
            <a:off x="500538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D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 Box 75"/>
          <p:cNvSpPr/>
          <p:nvPr/>
        </p:nvSpPr>
        <p:spPr>
          <a:xfrm>
            <a:off x="5724525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E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Text Box 76"/>
          <p:cNvSpPr/>
          <p:nvPr/>
        </p:nvSpPr>
        <p:spPr>
          <a:xfrm>
            <a:off x="399573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 Box 77"/>
          <p:cNvSpPr/>
          <p:nvPr/>
        </p:nvSpPr>
        <p:spPr>
          <a:xfrm>
            <a:off x="450056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8"/>
          <p:cNvGrpSpPr/>
          <p:nvPr/>
        </p:nvGrpSpPr>
        <p:grpSpPr>
          <a:xfrm>
            <a:off x="4932363" y="2708275"/>
            <a:ext cx="431800" cy="576263"/>
            <a:chOff x="0" y="0"/>
            <a:chExt cx="272" cy="363"/>
          </a:xfrm>
        </p:grpSpPr>
        <p:sp>
          <p:nvSpPr>
            <p:cNvPr id="38954" name="Line 79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55" name="Line 80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0" name="Text Box 81"/>
          <p:cNvSpPr/>
          <p:nvPr/>
        </p:nvSpPr>
        <p:spPr>
          <a:xfrm>
            <a:off x="471646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Text Box 82"/>
          <p:cNvSpPr/>
          <p:nvPr/>
        </p:nvSpPr>
        <p:spPr>
          <a:xfrm>
            <a:off x="522128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5651500" y="2708275"/>
            <a:ext cx="431800" cy="576263"/>
            <a:chOff x="0" y="0"/>
            <a:chExt cx="272" cy="363"/>
          </a:xfrm>
        </p:grpSpPr>
        <p:sp>
          <p:nvSpPr>
            <p:cNvPr id="38959" name="Line 84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60" name="Line 85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5" name="Text Box 86"/>
          <p:cNvSpPr/>
          <p:nvPr/>
        </p:nvSpPr>
        <p:spPr>
          <a:xfrm>
            <a:off x="5435600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Text Box 87"/>
          <p:cNvSpPr/>
          <p:nvPr/>
        </p:nvSpPr>
        <p:spPr>
          <a:xfrm>
            <a:off x="5940425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124"/>
          <p:cNvGrpSpPr/>
          <p:nvPr/>
        </p:nvGrpSpPr>
        <p:grpSpPr>
          <a:xfrm>
            <a:off x="1763713" y="3776663"/>
            <a:ext cx="4608512" cy="1038225"/>
            <a:chOff x="0" y="0"/>
            <a:chExt cx="2903" cy="654"/>
          </a:xfrm>
        </p:grpSpPr>
        <p:sp>
          <p:nvSpPr>
            <p:cNvPr id="38964" name="Text Box 88"/>
            <p:cNvSpPr/>
            <p:nvPr/>
          </p:nvSpPr>
          <p:spPr>
            <a:xfrm>
              <a:off x="145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5" name="Text Box 89"/>
            <p:cNvSpPr/>
            <p:nvPr/>
          </p:nvSpPr>
          <p:spPr>
            <a:xfrm>
              <a:off x="145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6" name="Text Box 90"/>
            <p:cNvSpPr/>
            <p:nvPr/>
          </p:nvSpPr>
          <p:spPr>
            <a:xfrm>
              <a:off x="145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7" name="Text Box 91"/>
            <p:cNvSpPr/>
            <p:nvPr/>
          </p:nvSpPr>
          <p:spPr>
            <a:xfrm>
              <a:off x="0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8" name="Text Box 92"/>
            <p:cNvSpPr/>
            <p:nvPr/>
          </p:nvSpPr>
          <p:spPr>
            <a:xfrm>
              <a:off x="0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9" name="Text Box 93"/>
            <p:cNvSpPr/>
            <p:nvPr/>
          </p:nvSpPr>
          <p:spPr>
            <a:xfrm>
              <a:off x="0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0" name="Text Box 94"/>
            <p:cNvSpPr/>
            <p:nvPr/>
          </p:nvSpPr>
          <p:spPr>
            <a:xfrm>
              <a:off x="272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1" name="Text Box 95"/>
            <p:cNvSpPr/>
            <p:nvPr/>
          </p:nvSpPr>
          <p:spPr>
            <a:xfrm>
              <a:off x="272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2" name="Text Box 96"/>
            <p:cNvSpPr/>
            <p:nvPr/>
          </p:nvSpPr>
          <p:spPr>
            <a:xfrm>
              <a:off x="272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3" name="Text Box 97"/>
            <p:cNvSpPr/>
            <p:nvPr/>
          </p:nvSpPr>
          <p:spPr>
            <a:xfrm>
              <a:off x="453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4" name="Text Box 98"/>
            <p:cNvSpPr/>
            <p:nvPr/>
          </p:nvSpPr>
          <p:spPr>
            <a:xfrm>
              <a:off x="453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5" name="Text Box 99"/>
            <p:cNvSpPr/>
            <p:nvPr/>
          </p:nvSpPr>
          <p:spPr>
            <a:xfrm>
              <a:off x="453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6" name="Text Box 100"/>
            <p:cNvSpPr/>
            <p:nvPr/>
          </p:nvSpPr>
          <p:spPr>
            <a:xfrm>
              <a:off x="726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7" name="Text Box 101"/>
            <p:cNvSpPr/>
            <p:nvPr/>
          </p:nvSpPr>
          <p:spPr>
            <a:xfrm>
              <a:off x="726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8" name="Text Box 102"/>
            <p:cNvSpPr/>
            <p:nvPr/>
          </p:nvSpPr>
          <p:spPr>
            <a:xfrm>
              <a:off x="726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9" name="Text Box 103"/>
            <p:cNvSpPr/>
            <p:nvPr/>
          </p:nvSpPr>
          <p:spPr>
            <a:xfrm>
              <a:off x="90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0" name="Text Box 104"/>
            <p:cNvSpPr/>
            <p:nvPr/>
          </p:nvSpPr>
          <p:spPr>
            <a:xfrm>
              <a:off x="90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1" name="Text Box 105"/>
            <p:cNvSpPr/>
            <p:nvPr/>
          </p:nvSpPr>
          <p:spPr>
            <a:xfrm>
              <a:off x="90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2" name="Text Box 106"/>
            <p:cNvSpPr/>
            <p:nvPr/>
          </p:nvSpPr>
          <p:spPr>
            <a:xfrm>
              <a:off x="1179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3" name="Text Box 107"/>
            <p:cNvSpPr/>
            <p:nvPr/>
          </p:nvSpPr>
          <p:spPr>
            <a:xfrm>
              <a:off x="1179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4" name="Text Box 108"/>
            <p:cNvSpPr/>
            <p:nvPr/>
          </p:nvSpPr>
          <p:spPr>
            <a:xfrm>
              <a:off x="1179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5" name="Text Box 109"/>
            <p:cNvSpPr/>
            <p:nvPr/>
          </p:nvSpPr>
          <p:spPr>
            <a:xfrm>
              <a:off x="1678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6" name="Text Box 110"/>
            <p:cNvSpPr/>
            <p:nvPr/>
          </p:nvSpPr>
          <p:spPr>
            <a:xfrm>
              <a:off x="1678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7" name="Text Box 111"/>
            <p:cNvSpPr/>
            <p:nvPr/>
          </p:nvSpPr>
          <p:spPr>
            <a:xfrm>
              <a:off x="1678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8" name="Text Box 112"/>
            <p:cNvSpPr/>
            <p:nvPr/>
          </p:nvSpPr>
          <p:spPr>
            <a:xfrm>
              <a:off x="1905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9" name="Text Box 113"/>
            <p:cNvSpPr/>
            <p:nvPr/>
          </p:nvSpPr>
          <p:spPr>
            <a:xfrm>
              <a:off x="1905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0" name="Text Box 114"/>
            <p:cNvSpPr/>
            <p:nvPr/>
          </p:nvSpPr>
          <p:spPr>
            <a:xfrm>
              <a:off x="1905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1" name="Text Box 115"/>
            <p:cNvSpPr/>
            <p:nvPr/>
          </p:nvSpPr>
          <p:spPr>
            <a:xfrm>
              <a:off x="217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2" name="Text Box 116"/>
            <p:cNvSpPr/>
            <p:nvPr/>
          </p:nvSpPr>
          <p:spPr>
            <a:xfrm>
              <a:off x="217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3" name="Text Box 117"/>
            <p:cNvSpPr/>
            <p:nvPr/>
          </p:nvSpPr>
          <p:spPr>
            <a:xfrm>
              <a:off x="217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4" name="Text Box 118"/>
            <p:cNvSpPr/>
            <p:nvPr/>
          </p:nvSpPr>
          <p:spPr>
            <a:xfrm>
              <a:off x="2404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5" name="Text Box 119"/>
            <p:cNvSpPr/>
            <p:nvPr/>
          </p:nvSpPr>
          <p:spPr>
            <a:xfrm>
              <a:off x="2404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6" name="Text Box 120"/>
            <p:cNvSpPr/>
            <p:nvPr/>
          </p:nvSpPr>
          <p:spPr>
            <a:xfrm>
              <a:off x="2404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7" name="Text Box 121"/>
            <p:cNvSpPr/>
            <p:nvPr/>
          </p:nvSpPr>
          <p:spPr>
            <a:xfrm>
              <a:off x="263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8" name="Text Box 122"/>
            <p:cNvSpPr/>
            <p:nvPr/>
          </p:nvSpPr>
          <p:spPr>
            <a:xfrm>
              <a:off x="263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9" name="Text Box 123"/>
            <p:cNvSpPr/>
            <p:nvPr/>
          </p:nvSpPr>
          <p:spPr>
            <a:xfrm>
              <a:off x="263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42988" y="4797425"/>
            <a:ext cx="7489825" cy="1585913"/>
            <a:chOff x="1642" y="7895"/>
            <a:chExt cx="11795" cy="2497"/>
          </a:xfrm>
        </p:grpSpPr>
        <p:sp>
          <p:nvSpPr>
            <p:cNvPr id="39001" name="矩形 52"/>
            <p:cNvSpPr/>
            <p:nvPr/>
          </p:nvSpPr>
          <p:spPr>
            <a:xfrm>
              <a:off x="1642" y="7895"/>
              <a:ext cx="11795" cy="24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解：满足全是辅音字母的结果有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（三个辅音）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        =      .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39002" name="对象 11">
              <a:hlinkClick r:id="" action="ppaction://ole?verb=0"/>
            </p:cNvPr>
            <p:cNvGraphicFramePr/>
            <p:nvPr/>
          </p:nvGraphicFramePr>
          <p:xfrm>
            <a:off x="6064" y="9292"/>
            <a:ext cx="567" cy="10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3" name="" r:id="rId1" imgW="4876800" imgH="9448800" progId="">
                    <p:embed/>
                  </p:oleObj>
                </mc:Choice>
                <mc:Fallback>
                  <p:oleObj name="" r:id="rId1" imgW="4876800" imgH="9448800" progId="">
                    <p:embed/>
                    <p:pic>
                      <p:nvPicPr>
                        <p:cNvPr id="0" name="图片 13312" descr="image4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064" y="9292"/>
                          <a:ext cx="567" cy="10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003" name="对象 12">
              <a:hlinkClick r:id="" action="ppaction://ole?verb=0"/>
            </p:cNvPr>
            <p:cNvGraphicFramePr/>
            <p:nvPr/>
          </p:nvGraphicFramePr>
          <p:xfrm>
            <a:off x="7415" y="9075"/>
            <a:ext cx="467" cy="1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4" name="" r:id="rId3" imgW="3352800" imgH="9448800" progId="">
                    <p:embed/>
                  </p:oleObj>
                </mc:Choice>
                <mc:Fallback>
                  <p:oleObj name="" r:id="rId3" imgW="3352800" imgH="9448800" progId="">
                    <p:embed/>
                    <p:pic>
                      <p:nvPicPr>
                        <p:cNvPr id="0" name="图片 13313" descr="image4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15" y="9075"/>
                          <a:ext cx="467" cy="1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/>
      <p:bldP spid="76" grpId="0" bldLvl="0"/>
      <p:bldP spid="77" grpId="0" bldLvl="0"/>
      <p:bldP spid="78" grpId="0" bldLvl="0"/>
      <p:bldP spid="79" grpId="0" bldLvl="0"/>
      <p:bldP spid="80" grpId="0" bldLvl="0"/>
      <p:bldP spid="81" grpId="0" bldLvl="0"/>
      <p:bldP spid="82" grpId="0" bldLvl="0"/>
      <p:bldP spid="83" grpId="0" bldLvl="0"/>
      <p:bldP spid="87" grpId="0" bldLvl="0"/>
      <p:bldP spid="88" grpId="0" bldLvl="0"/>
      <p:bldP spid="92" grpId="0" bldLvl="0"/>
      <p:bldP spid="93" grpId="0" bldLvl="0"/>
      <p:bldP spid="101" grpId="0" bldLvl="0"/>
      <p:bldP spid="102" grpId="0" bldLvl="0"/>
      <p:bldP spid="103" grpId="0" bldLvl="0"/>
      <p:bldP spid="104" grpId="0" bldLvl="0"/>
      <p:bldP spid="105" grpId="0" bldLvl="0"/>
      <p:bldP spid="106" grpId="0" bldLvl="0"/>
      <p:bldP spid="110" grpId="0" bldLvl="0"/>
      <p:bldP spid="111" grpId="0" bldLvl="0"/>
      <p:bldP spid="115" grpId="0" bldLvl="0"/>
      <p:bldP spid="116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80"/>
          <p:cNvSpPr>
            <a:spLocks noChangeArrowheads="1"/>
          </p:cNvSpPr>
          <p:nvPr/>
        </p:nvSpPr>
        <p:spPr bwMode="auto">
          <a:xfrm>
            <a:off x="57150" y="44450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8B8B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课堂小结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8B8B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66688" y="3268663"/>
            <a:ext cx="1108075" cy="461962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树状图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739900" y="1454150"/>
            <a:ext cx="800100" cy="461963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步骤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1828800" y="3198813"/>
            <a:ext cx="800100" cy="46037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用法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3105150" y="2944813"/>
            <a:ext cx="4867275" cy="96837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是一种解决试验有多步（或涉及多个因素）的好方法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828800" y="4892675"/>
            <a:ext cx="800100" cy="461963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108325" y="4040188"/>
            <a:ext cx="4972050" cy="104140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marL="457200" indent="-457200">
              <a:lnSpc>
                <a:spcPct val="130000"/>
              </a:lnSpc>
              <a:buFont typeface="宋体" panose="02010600030101010101" pitchFamily="2" charset="-122"/>
              <a:buAutoNum type="circleNumDbPlain"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弄清试验涉及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试验因素个数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试验步骤分几步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大括号 11"/>
          <p:cNvSpPr/>
          <p:nvPr/>
        </p:nvSpPr>
        <p:spPr>
          <a:xfrm>
            <a:off x="1412875" y="1743075"/>
            <a:ext cx="188913" cy="3340100"/>
          </a:xfrm>
          <a:prstGeom prst="leftBrace">
            <a:avLst>
              <a:gd name="adj1" fmla="val 7694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3108325" y="2203450"/>
            <a:ext cx="4056063" cy="53022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宋体" panose="02010600030101010101" pitchFamily="2" charset="-12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③利用概率公式进行计算</a:t>
            </a:r>
            <a:r>
              <a:rPr lang="en-US" altLang="zh-CN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8488" y="635000"/>
            <a:ext cx="5059362" cy="45720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①关键要弄清楚每一步有几种结果；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4675" y="1279525"/>
            <a:ext cx="4791075" cy="82232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②在树状图下面对应写着所有可能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的结果；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08325" y="5354638"/>
            <a:ext cx="5081588" cy="104140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宋体" panose="02010600030101010101" pitchFamily="2" charset="-12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②在摸球试验一定要弄清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放回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宋体" panose="02010600030101010101" pitchFamily="2" charset="-12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是“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不放回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左大括号 11"/>
          <p:cNvSpPr/>
          <p:nvPr/>
        </p:nvSpPr>
        <p:spPr>
          <a:xfrm>
            <a:off x="2749550" y="727075"/>
            <a:ext cx="179388" cy="2006600"/>
          </a:xfrm>
          <a:prstGeom prst="leftBrace">
            <a:avLst>
              <a:gd name="adj1" fmla="val 7819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4" name="左大括号 11"/>
          <p:cNvSpPr/>
          <p:nvPr/>
        </p:nvSpPr>
        <p:spPr>
          <a:xfrm>
            <a:off x="2689225" y="4229100"/>
            <a:ext cx="355600" cy="1790700"/>
          </a:xfrm>
          <a:prstGeom prst="leftBrace">
            <a:avLst>
              <a:gd name="adj1" fmla="val 8066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16"/>
          <p:cNvSpPr txBox="1"/>
          <p:nvPr/>
        </p:nvSpPr>
        <p:spPr>
          <a:xfrm>
            <a:off x="1000125" y="2428875"/>
            <a:ext cx="6357938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学练优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本课时练习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6" name="文本框 4103"/>
          <p:cNvSpPr txBox="1"/>
          <p:nvPr/>
        </p:nvSpPr>
        <p:spPr>
          <a:xfrm>
            <a:off x="71438" y="44450"/>
            <a:ext cx="1295400" cy="4032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课后作业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80"/>
          <p:cNvSpPr>
            <a:spLocks noChangeArrowheads="1"/>
          </p:cNvSpPr>
          <p:nvPr/>
        </p:nvSpPr>
        <p:spPr bwMode="auto"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F7F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导入新课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F7F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146" name="圆角矩形 31"/>
          <p:cNvSpPr/>
          <p:nvPr/>
        </p:nvSpPr>
        <p:spPr>
          <a:xfrm>
            <a:off x="290513" y="585788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问题引入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7" name="Rectangle 3"/>
          <p:cNvSpPr txBox="1"/>
          <p:nvPr/>
        </p:nvSpPr>
        <p:spPr>
          <a:xfrm>
            <a:off x="290513" y="1096963"/>
            <a:ext cx="8731250" cy="27257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defTabSz="914400" eaLnBrk="0" hangingPunct="0"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现有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A、B、C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三盘包子，已知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盘中有两个酸菜包和一个糖包，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盘中有一个酸菜包和一个糖包和一个韭菜包，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盘中有一个酸菜包和一个糖包以及一个馒头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老师就爱吃酸菜包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如果老师从每个盘中各选一个包子（馒头除外），那么老师选的包子全部是酸菜包的概率是多少？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lnSpc>
                <a:spcPct val="120000"/>
              </a:lnSpc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8" name="组合 71"/>
          <p:cNvGrpSpPr/>
          <p:nvPr/>
        </p:nvGrpSpPr>
        <p:grpSpPr>
          <a:xfrm>
            <a:off x="4554538" y="4076700"/>
            <a:ext cx="3960812" cy="2376488"/>
            <a:chOff x="4535488" y="3905250"/>
            <a:chExt cx="4608512" cy="2952750"/>
          </a:xfrm>
        </p:grpSpPr>
        <p:pic>
          <p:nvPicPr>
            <p:cNvPr id="6149" name="Picture 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535488" y="3905250"/>
              <a:ext cx="4608512" cy="29527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50" name="组合 70"/>
            <p:cNvGrpSpPr/>
            <p:nvPr/>
          </p:nvGrpSpPr>
          <p:grpSpPr>
            <a:xfrm>
              <a:off x="5148941" y="5154044"/>
              <a:ext cx="3290584" cy="1382129"/>
              <a:chOff x="5148941" y="5154044"/>
              <a:chExt cx="3290584" cy="1382129"/>
            </a:xfrm>
          </p:grpSpPr>
          <p:sp>
            <p:nvSpPr>
              <p:cNvPr id="6151" name="Text Box 5"/>
              <p:cNvSpPr txBox="1"/>
              <p:nvPr/>
            </p:nvSpPr>
            <p:spPr>
              <a:xfrm>
                <a:off x="7720389" y="5962561"/>
                <a:ext cx="719136" cy="573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A</a:t>
                </a:r>
                <a:endPara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6152" name="Text Box 6"/>
              <p:cNvSpPr txBox="1"/>
              <p:nvPr/>
            </p:nvSpPr>
            <p:spPr>
              <a:xfrm>
                <a:off x="6354321" y="5426402"/>
                <a:ext cx="647701" cy="573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B</a:t>
                </a:r>
                <a:endPara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  <p:sp>
            <p:nvSpPr>
              <p:cNvPr id="6153" name="Text Box 7"/>
              <p:cNvSpPr txBox="1"/>
              <p:nvPr/>
            </p:nvSpPr>
            <p:spPr>
              <a:xfrm>
                <a:off x="5148941" y="5154044"/>
                <a:ext cx="647701" cy="573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anose="020B0400000000000000" pitchFamily="34" charset="-122"/>
                  </a:rPr>
                  <a:t>C</a:t>
                </a:r>
                <a:endPara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anose="020B0400000000000000" pitchFamily="34" charset="-122"/>
                </a:endParaRPr>
              </a:p>
            </p:txBody>
          </p:sp>
        </p:grpSp>
      </p:grpSp>
      <p:pic>
        <p:nvPicPr>
          <p:cNvPr id="6154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2988" y="4219575"/>
            <a:ext cx="2836862" cy="212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80"/>
          <p:cNvSpPr>
            <a:spLocks noChangeArrowheads="1"/>
          </p:cNvSpPr>
          <p:nvPr/>
        </p:nvSpPr>
        <p:spPr bwMode="auto">
          <a:xfrm>
            <a:off x="71438" y="714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F7F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讲授新课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F7F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7170" name="组合 6147"/>
          <p:cNvGrpSpPr/>
          <p:nvPr/>
        </p:nvGrpSpPr>
        <p:grpSpPr>
          <a:xfrm>
            <a:off x="325438" y="246063"/>
            <a:ext cx="4295775" cy="822325"/>
            <a:chOff x="0" y="0"/>
            <a:chExt cx="6765" cy="1294"/>
          </a:xfrm>
        </p:grpSpPr>
        <p:sp>
          <p:nvSpPr>
            <p:cNvPr id="717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74" name="文本框 6151"/>
            <p:cNvSpPr txBox="1"/>
            <p:nvPr/>
          </p:nvSpPr>
          <p:spPr>
            <a:xfrm>
              <a:off x="877" y="431"/>
              <a:ext cx="5888" cy="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利用画树状图法求概率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文本框 6152"/>
            <p:cNvSpPr txBox="1"/>
            <p:nvPr/>
          </p:nvSpPr>
          <p:spPr>
            <a:xfrm>
              <a:off x="0" y="453"/>
              <a:ext cx="87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176" name="圆角矩形 31"/>
          <p:cNvSpPr/>
          <p:nvPr/>
        </p:nvSpPr>
        <p:spPr>
          <a:xfrm>
            <a:off x="325438" y="1419225"/>
            <a:ext cx="15954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互动探究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" name="文本框 3073"/>
          <p:cNvSpPr txBox="1"/>
          <p:nvPr/>
        </p:nvSpPr>
        <p:spPr>
          <a:xfrm>
            <a:off x="251143" y="2036763"/>
            <a:ext cx="841692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抛掷一枚均匀的硬币，出现正面向上的概率是多少？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38655" y="2802255"/>
            <a:ext cx="2746480" cy="790575"/>
            <a:chOff x="2695" y="4440"/>
            <a:chExt cx="4324" cy="1244"/>
          </a:xfrm>
        </p:grpSpPr>
        <p:graphicFrame>
          <p:nvGraphicFramePr>
            <p:cNvPr id="7179" name="Object 58"/>
            <p:cNvGraphicFramePr/>
            <p:nvPr/>
          </p:nvGraphicFramePr>
          <p:xfrm>
            <a:off x="6252" y="4440"/>
            <a:ext cx="767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1" imgW="3657600" imgH="9448800" progId="">
                    <p:embed/>
                  </p:oleObj>
                </mc:Choice>
                <mc:Fallback>
                  <p:oleObj name="" r:id="rId1" imgW="3657600" imgH="9448800" progId="">
                    <p:embed/>
                    <p:pic>
                      <p:nvPicPr>
                        <p:cNvPr id="0" name="图片 2048" descr="image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52" y="4440"/>
                          <a:ext cx="767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0" name="文本框 1"/>
            <p:cNvSpPr txBox="1"/>
            <p:nvPr/>
          </p:nvSpPr>
          <p:spPr>
            <a:xfrm>
              <a:off x="2695" y="4737"/>
              <a:ext cx="355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正面向上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)=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1460" y="3597275"/>
            <a:ext cx="863981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同时抛掷两枚均匀的硬币，出现正面向上的概率是多少？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4090" y="450977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可能出现的结果有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65800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反，反）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89013" y="5675047"/>
            <a:ext cx="2747115" cy="790575"/>
            <a:chOff x="2695" y="4542"/>
            <a:chExt cx="4325" cy="1244"/>
          </a:xfrm>
        </p:grpSpPr>
        <p:graphicFrame>
          <p:nvGraphicFramePr>
            <p:cNvPr id="7188" name="Object 58"/>
            <p:cNvGraphicFramePr/>
            <p:nvPr/>
          </p:nvGraphicFramePr>
          <p:xfrm>
            <a:off x="6253" y="4542"/>
            <a:ext cx="767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" r:id="rId3" imgW="3657600" imgH="9448800" progId="">
                    <p:embed/>
                  </p:oleObj>
                </mc:Choice>
                <mc:Fallback>
                  <p:oleObj name="" r:id="rId3" imgW="3657600" imgH="9448800" progId="">
                    <p:embed/>
                    <p:pic>
                      <p:nvPicPr>
                        <p:cNvPr id="0" name="图片 2049" descr="image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53" y="4542"/>
                          <a:ext cx="767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9" name="文本框 12"/>
            <p:cNvSpPr txBox="1"/>
            <p:nvPr/>
          </p:nvSpPr>
          <p:spPr>
            <a:xfrm>
              <a:off x="2695" y="4737"/>
              <a:ext cx="355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正面向上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)=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38800" y="923925"/>
            <a:ext cx="2951163" cy="1231900"/>
            <a:chOff x="8402" y="1683"/>
            <a:chExt cx="4649" cy="1941"/>
          </a:xfrm>
        </p:grpSpPr>
        <p:sp>
          <p:nvSpPr>
            <p:cNvPr id="7191" name="云形 13"/>
            <p:cNvSpPr/>
            <p:nvPr/>
          </p:nvSpPr>
          <p:spPr>
            <a:xfrm>
              <a:off x="8402" y="1683"/>
              <a:ext cx="4649" cy="1941"/>
            </a:xfrm>
            <a:custGeom>
              <a:avLst/>
              <a:gdLst/>
              <a:ahLst/>
              <a:cxnLst>
                <a:cxn ang="0">
                  <a:pos x="4645" y="970"/>
                </a:cxn>
                <a:cxn ang="5400000">
                  <a:pos x="2324" y="1938"/>
                </a:cxn>
                <a:cxn ang="10800000">
                  <a:pos x="14" y="970"/>
                </a:cxn>
                <a:cxn ang="16200000">
                  <a:pos x="2324" y="110"/>
                </a:cxn>
              </a:cxnLst>
              <a:rect l="0" t="0" r="0" b="0"/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D6F5F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文本框 14"/>
            <p:cNvSpPr txBox="1"/>
            <p:nvPr/>
          </p:nvSpPr>
          <p:spPr>
            <a:xfrm>
              <a:off x="8852" y="1911"/>
              <a:ext cx="4134" cy="15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还有别的方法求问题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的概率吗？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87705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正，正）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14905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正，反）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97680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反，正）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  <p:bldP spid="5" grpId="0"/>
      <p:bldP spid="9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9725" y="342900"/>
            <a:ext cx="8169275" cy="712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同时抛掷两枚均匀的硬币，出现正面向上的概率是多少？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0" name="Text Box 14"/>
          <p:cNvSpPr txBox="1"/>
          <p:nvPr/>
        </p:nvSpPr>
        <p:spPr>
          <a:xfrm>
            <a:off x="339725" y="3421063"/>
            <a:ext cx="579438" cy="850900"/>
          </a:xfrm>
          <a:prstGeom prst="rect">
            <a:avLst/>
          </a:prstGeom>
          <a:noFill/>
          <a:ln w="2857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开始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Line 12"/>
          <p:cNvSpPr/>
          <p:nvPr/>
        </p:nvSpPr>
        <p:spPr>
          <a:xfrm flipV="1">
            <a:off x="1049338" y="2667000"/>
            <a:ext cx="1103312" cy="124618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sp>
        <p:nvSpPr>
          <p:cNvPr id="16392" name="Line 13"/>
          <p:cNvSpPr/>
          <p:nvPr/>
        </p:nvSpPr>
        <p:spPr>
          <a:xfrm>
            <a:off x="1049338" y="3913188"/>
            <a:ext cx="1198562" cy="100647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pic>
        <p:nvPicPr>
          <p:cNvPr id="16393" name="Picture 10" descr="D-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00" y="4440238"/>
            <a:ext cx="1366838" cy="1344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11" descr="d-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0275" y="1992313"/>
            <a:ext cx="12969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Line 12"/>
          <p:cNvSpPr/>
          <p:nvPr/>
        </p:nvSpPr>
        <p:spPr>
          <a:xfrm flipV="1">
            <a:off x="3614738" y="1992313"/>
            <a:ext cx="1103312" cy="40640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sp>
        <p:nvSpPr>
          <p:cNvPr id="3" name="Line 13"/>
          <p:cNvSpPr/>
          <p:nvPr/>
        </p:nvSpPr>
        <p:spPr>
          <a:xfrm>
            <a:off x="3579813" y="2867025"/>
            <a:ext cx="1174750" cy="40798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pic>
        <p:nvPicPr>
          <p:cNvPr id="5" name="Picture 10" descr="D-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5825" y="2667000"/>
            <a:ext cx="1366838" cy="134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1" descr="d-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5675" y="1384300"/>
            <a:ext cx="12969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Line 12"/>
          <p:cNvSpPr/>
          <p:nvPr/>
        </p:nvSpPr>
        <p:spPr>
          <a:xfrm flipV="1">
            <a:off x="3687763" y="4587875"/>
            <a:ext cx="1103312" cy="40640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sp>
        <p:nvSpPr>
          <p:cNvPr id="8" name="Line 13"/>
          <p:cNvSpPr/>
          <p:nvPr/>
        </p:nvSpPr>
        <p:spPr>
          <a:xfrm>
            <a:off x="3687763" y="5438775"/>
            <a:ext cx="1069975" cy="47942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pic>
        <p:nvPicPr>
          <p:cNvPr id="9" name="Picture 10" descr="D-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5200" y="5122863"/>
            <a:ext cx="1366838" cy="1344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1" descr="d-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5" y="3956050"/>
            <a:ext cx="12969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910138" y="1000125"/>
            <a:ext cx="109696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52650" y="1395413"/>
            <a:ext cx="1096963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1913" y="2409825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86050" y="4919663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97463" y="1747838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33975" y="3111500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68900" y="4373563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13350" y="5565775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6900" y="1055688"/>
            <a:ext cx="1096963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54838" y="5438775"/>
            <a:ext cx="15541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反，反）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19900" y="1535113"/>
            <a:ext cx="155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正，正）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19900" y="2867025"/>
            <a:ext cx="155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正，反）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19900" y="4271963"/>
            <a:ext cx="155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反，正）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60475" y="5676900"/>
            <a:ext cx="2355850" cy="790575"/>
            <a:chOff x="2695" y="4440"/>
            <a:chExt cx="3709" cy="1244"/>
          </a:xfrm>
        </p:grpSpPr>
        <p:graphicFrame>
          <p:nvGraphicFramePr>
            <p:cNvPr id="8221" name="Object 58"/>
            <p:cNvGraphicFramePr/>
            <p:nvPr/>
          </p:nvGraphicFramePr>
          <p:xfrm>
            <a:off x="5637" y="4440"/>
            <a:ext cx="767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3" imgW="3657600" imgH="9448800" progId="">
                    <p:embed/>
                  </p:oleObj>
                </mc:Choice>
                <mc:Fallback>
                  <p:oleObj name="" r:id="rId3" imgW="3657600" imgH="9448800" progId="">
                    <p:embed/>
                    <p:pic>
                      <p:nvPicPr>
                        <p:cNvPr id="0" name="图片 3072" descr="image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637" y="4440"/>
                          <a:ext cx="767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22" name="文本框 29"/>
            <p:cNvSpPr txBox="1"/>
            <p:nvPr/>
          </p:nvSpPr>
          <p:spPr>
            <a:xfrm>
              <a:off x="2695" y="4737"/>
              <a:ext cx="3092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正面向上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)=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08738" y="2409825"/>
            <a:ext cx="2376487" cy="1079500"/>
            <a:chOff x="10093" y="3795"/>
            <a:chExt cx="3742" cy="1701"/>
          </a:xfrm>
        </p:grpSpPr>
        <p:sp>
          <p:nvSpPr>
            <p:cNvPr id="8224" name="云形 30"/>
            <p:cNvSpPr/>
            <p:nvPr/>
          </p:nvSpPr>
          <p:spPr>
            <a:xfrm>
              <a:off x="10093" y="3795"/>
              <a:ext cx="3742" cy="1701"/>
            </a:xfrm>
            <a:custGeom>
              <a:avLst/>
              <a:gdLst/>
              <a:ahLst/>
              <a:cxnLst>
                <a:cxn ang="0">
                  <a:pos x="3738" y="850"/>
                </a:cxn>
                <a:cxn ang="5400000">
                  <a:pos x="1871" y="1699"/>
                </a:cxn>
                <a:cxn ang="10800000">
                  <a:pos x="11" y="850"/>
                </a:cxn>
                <a:cxn ang="16200000">
                  <a:pos x="1871" y="97"/>
                </a:cxn>
              </a:cxnLst>
              <a:rect l="0" t="0" r="0" b="0"/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D6F5F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文本框 31"/>
            <p:cNvSpPr txBox="1"/>
            <p:nvPr/>
          </p:nvSpPr>
          <p:spPr>
            <a:xfrm>
              <a:off x="10579" y="3998"/>
              <a:ext cx="2823" cy="14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列树状图求概率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390" grpId="0" bldLvl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6"/>
          <p:cNvSpPr txBox="1"/>
          <p:nvPr/>
        </p:nvSpPr>
        <p:spPr>
          <a:xfrm>
            <a:off x="254000" y="801688"/>
            <a:ext cx="26670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树状图的画法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7"/>
          <p:cNvSpPr txBox="1"/>
          <p:nvPr/>
        </p:nvSpPr>
        <p:spPr>
          <a:xfrm>
            <a:off x="6275388" y="1484313"/>
            <a:ext cx="16779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一个试验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Line 8"/>
          <p:cNvSpPr/>
          <p:nvPr/>
        </p:nvSpPr>
        <p:spPr>
          <a:xfrm flipH="1">
            <a:off x="6081713" y="2006600"/>
            <a:ext cx="1081087" cy="5048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Line 9"/>
          <p:cNvSpPr/>
          <p:nvPr/>
        </p:nvSpPr>
        <p:spPr>
          <a:xfrm>
            <a:off x="7162800" y="2006600"/>
            <a:ext cx="1150938" cy="433388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11"/>
          <p:cNvSpPr txBox="1"/>
          <p:nvPr/>
        </p:nvSpPr>
        <p:spPr>
          <a:xfrm>
            <a:off x="3400425" y="2438400"/>
            <a:ext cx="19621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第一个因素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12"/>
          <p:cNvSpPr txBox="1"/>
          <p:nvPr/>
        </p:nvSpPr>
        <p:spPr>
          <a:xfrm>
            <a:off x="3160713" y="3517900"/>
            <a:ext cx="21494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第二个因素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136525" y="1484313"/>
            <a:ext cx="3263900" cy="329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如一个试验中涉及</a:t>
            </a:r>
            <a:r>
              <a:rPr kumimoji="0" lang="en-US" altLang="zh-CN" sz="2800" b="1" kern="1200" cap="none" spc="0" normalizeH="0" baseline="0" noProof="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个因数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第一个因数中有</a:t>
            </a:r>
            <a:r>
              <a:rPr kumimoji="0" lang="en-US" altLang="zh-CN" sz="2800" b="1" kern="1200" cap="none" spc="0" normalizeH="0" baseline="0" noProof="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种可能情况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;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第二个因数中有</a:t>
            </a:r>
            <a:r>
              <a:rPr kumimoji="0" lang="en-US" altLang="zh-CN" sz="2800" b="1" kern="1200" cap="none" spc="0" normalizeH="0" baseline="0" noProof="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种可能的情况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Text Box 15"/>
          <p:cNvSpPr txBox="1"/>
          <p:nvPr/>
        </p:nvSpPr>
        <p:spPr>
          <a:xfrm>
            <a:off x="5894388" y="2424113"/>
            <a:ext cx="42068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Text Box 16"/>
          <p:cNvSpPr txBox="1"/>
          <p:nvPr/>
        </p:nvSpPr>
        <p:spPr>
          <a:xfrm>
            <a:off x="8016875" y="2438400"/>
            <a:ext cx="4206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Line 17"/>
          <p:cNvSpPr/>
          <p:nvPr/>
        </p:nvSpPr>
        <p:spPr>
          <a:xfrm>
            <a:off x="6081713" y="2870200"/>
            <a:ext cx="0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Line 18"/>
          <p:cNvSpPr/>
          <p:nvPr/>
        </p:nvSpPr>
        <p:spPr>
          <a:xfrm flipH="1">
            <a:off x="5360988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Line 20"/>
          <p:cNvSpPr/>
          <p:nvPr/>
        </p:nvSpPr>
        <p:spPr>
          <a:xfrm>
            <a:off x="6081713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Line 21"/>
          <p:cNvSpPr/>
          <p:nvPr/>
        </p:nvSpPr>
        <p:spPr>
          <a:xfrm>
            <a:off x="8240713" y="2870200"/>
            <a:ext cx="0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Line 22"/>
          <p:cNvSpPr/>
          <p:nvPr/>
        </p:nvSpPr>
        <p:spPr>
          <a:xfrm flipH="1">
            <a:off x="7519988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Line 23"/>
          <p:cNvSpPr/>
          <p:nvPr/>
        </p:nvSpPr>
        <p:spPr>
          <a:xfrm>
            <a:off x="8240713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Text Box 24"/>
          <p:cNvSpPr txBox="1"/>
          <p:nvPr/>
        </p:nvSpPr>
        <p:spPr>
          <a:xfrm>
            <a:off x="5145088" y="3517900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Text Box 25"/>
          <p:cNvSpPr txBox="1"/>
          <p:nvPr/>
        </p:nvSpPr>
        <p:spPr>
          <a:xfrm>
            <a:off x="5865813" y="3503613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Text Box 26"/>
          <p:cNvSpPr txBox="1"/>
          <p:nvPr/>
        </p:nvSpPr>
        <p:spPr>
          <a:xfrm>
            <a:off x="6635750" y="3503613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Text Box 27"/>
          <p:cNvSpPr txBox="1"/>
          <p:nvPr/>
        </p:nvSpPr>
        <p:spPr>
          <a:xfrm>
            <a:off x="7304088" y="3533775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Text Box 28"/>
          <p:cNvSpPr txBox="1"/>
          <p:nvPr/>
        </p:nvSpPr>
        <p:spPr>
          <a:xfrm>
            <a:off x="8024813" y="3519488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Text Box 29"/>
          <p:cNvSpPr txBox="1"/>
          <p:nvPr/>
        </p:nvSpPr>
        <p:spPr>
          <a:xfrm>
            <a:off x="8794750" y="3519488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Text Box 56"/>
          <p:cNvSpPr txBox="1">
            <a:spLocks noChangeArrowheads="1"/>
          </p:cNvSpPr>
          <p:nvPr/>
        </p:nvSpPr>
        <p:spPr bwMode="auto">
          <a:xfrm>
            <a:off x="71438" y="4962525"/>
            <a:ext cx="2849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则其树形图如图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" name="Text Box 57"/>
          <p:cNvSpPr txBox="1"/>
          <p:nvPr/>
        </p:nvSpPr>
        <p:spPr>
          <a:xfrm>
            <a:off x="5241925" y="4652963"/>
            <a:ext cx="16764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=2×3=6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Rectangle 52"/>
          <p:cNvSpPr/>
          <p:nvPr/>
        </p:nvSpPr>
        <p:spPr>
          <a:xfrm>
            <a:off x="-6350" y="5694363"/>
            <a:ext cx="9251950" cy="519112"/>
          </a:xfrm>
          <a:prstGeom prst="rect">
            <a:avLst/>
          </a:prstGeom>
          <a:noFill/>
          <a:ln w="38100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树状图法：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按事件发生的次序，列出事件可能出现的结果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  <p:bldP spid="37" grpId="0"/>
      <p:bldP spid="38" grpId="0"/>
      <p:bldP spid="39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3"/>
          <p:cNvSpPr txBox="1"/>
          <p:nvPr/>
        </p:nvSpPr>
        <p:spPr>
          <a:xfrm>
            <a:off x="520700" y="1676400"/>
            <a:ext cx="8307388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solidFill>
                  <a:srgbClr val="007F7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问题</a:t>
            </a:r>
            <a:r>
              <a:rPr lang="en-US" altLang="zh-CN" sz="2800" b="1" noProof="1">
                <a:solidFill>
                  <a:srgbClr val="007F7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尝试用树状图法列出小明和小华所玩游戏中所有可能出现的结果，并求出事件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A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，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B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，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C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的概率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.</a:t>
            </a:r>
            <a:endParaRPr lang="en-US" altLang="zh-CN" sz="2800" noProof="1"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7" name="Text Box 6"/>
          <p:cNvSpPr txBox="1"/>
          <p:nvPr/>
        </p:nvSpPr>
        <p:spPr>
          <a:xfrm>
            <a:off x="590550" y="3306763"/>
            <a:ext cx="8167688" cy="731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A：“小明胜”  B：“小华胜”   C  “平局”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3" name="圆角矩形 31"/>
          <p:cNvSpPr/>
          <p:nvPr/>
        </p:nvSpPr>
        <p:spPr>
          <a:xfrm>
            <a:off x="590550" y="935038"/>
            <a:ext cx="1544638" cy="48101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38700" y="1443038"/>
            <a:ext cx="1689100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5"/>
          <p:cNvSpPr txBox="1"/>
          <p:nvPr/>
        </p:nvSpPr>
        <p:spPr>
          <a:xfrm>
            <a:off x="885825" y="809625"/>
            <a:ext cx="7350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x-none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US" altLang="x-none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2076450" y="866775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3438525" y="881063"/>
            <a:ext cx="10255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0" name="Text Box 12"/>
          <p:cNvSpPr txBox="1"/>
          <p:nvPr/>
        </p:nvSpPr>
        <p:spPr>
          <a:xfrm>
            <a:off x="5346700" y="866775"/>
            <a:ext cx="288131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直接连接符 16390"/>
          <p:cNvSpPr/>
          <p:nvPr/>
        </p:nvSpPr>
        <p:spPr>
          <a:xfrm flipH="1">
            <a:off x="1522413" y="1939925"/>
            <a:ext cx="649287" cy="1152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2" name="直接连接符 16391"/>
          <p:cNvSpPr/>
          <p:nvPr/>
        </p:nvSpPr>
        <p:spPr>
          <a:xfrm flipH="1">
            <a:off x="1522413" y="3236913"/>
            <a:ext cx="649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4" name="Text Box 6"/>
          <p:cNvSpPr txBox="1"/>
          <p:nvPr/>
        </p:nvSpPr>
        <p:spPr>
          <a:xfrm>
            <a:off x="628650" y="2978150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开始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399" name="Picture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513" y="1327150"/>
            <a:ext cx="2112962" cy="3392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2"/>
          <p:cNvSpPr txBox="1"/>
          <p:nvPr/>
        </p:nvSpPr>
        <p:spPr>
          <a:xfrm>
            <a:off x="346075" y="5080000"/>
            <a:ext cx="8451850" cy="1211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一次游戏共有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个可能结果，而且它们出现的可能性相等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3" name="直接连接符 16392"/>
          <p:cNvSpPr/>
          <p:nvPr/>
        </p:nvSpPr>
        <p:spPr>
          <a:xfrm flipH="1" flipV="1">
            <a:off x="1524000" y="3381375"/>
            <a:ext cx="936625" cy="790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4" grpId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3486</Words>
  <Application>WPS 演示</Application>
  <PresentationFormat>全屏显示(4:3)</PresentationFormat>
  <Paragraphs>925</Paragraphs>
  <Slides>32</Slides>
  <Notes>7</Notes>
  <HiddenSlides>0</HiddenSlides>
  <MMClips>2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Adobe 黑体 Std R</vt:lpstr>
      <vt:lpstr>黑体</vt:lpstr>
      <vt:lpstr>隶书</vt:lpstr>
      <vt:lpstr>华文细黑</vt:lpstr>
      <vt:lpstr>Times New Roman</vt:lpstr>
      <vt:lpstr>方正姚体</vt:lpstr>
      <vt:lpstr>Arial Unicode MS</vt:lpstr>
      <vt:lpstr>Calibri</vt:lpstr>
      <vt:lpstr>Tahoma</vt:lpstr>
      <vt:lpstr>Comic Sans MS</vt:lpstr>
      <vt:lpstr>MS PGothic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</dc:creator>
  <cp:lastModifiedBy>只为你等待</cp:lastModifiedBy>
  <cp:revision>265</cp:revision>
  <dcterms:created xsi:type="dcterms:W3CDTF">2016-09-21T00:05:00Z</dcterms:created>
  <dcterms:modified xsi:type="dcterms:W3CDTF">2018-07-07T12:38:17Z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