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80" r:id="rId3"/>
    <p:sldId id="264" r:id="rId4"/>
    <p:sldId id="281" r:id="rId5"/>
    <p:sldId id="282" r:id="rId6"/>
    <p:sldId id="283" r:id="rId7"/>
    <p:sldId id="284" r:id="rId8"/>
    <p:sldId id="268" r:id="rId9"/>
    <p:sldId id="285" r:id="rId10"/>
    <p:sldId id="286" r:id="rId11"/>
    <p:sldId id="287" r:id="rId12"/>
    <p:sldId id="288" r:id="rId13"/>
    <p:sldId id="289" r:id="rId14"/>
    <p:sldId id="290" r:id="rId15"/>
    <p:sldId id="291" r:id="rId16"/>
    <p:sldId id="265" r:id="rId17"/>
    <p:sldId id="292" r:id="rId18"/>
    <p:sldId id="293" r:id="rId19"/>
    <p:sldId id="269" r:id="rId20"/>
    <p:sldId id="294" r:id="rId21"/>
    <p:sldId id="295" r:id="rId2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90" autoAdjust="0"/>
    <p:restoredTop sz="93448" autoAdjust="0"/>
  </p:normalViewPr>
  <p:slideViewPr>
    <p:cSldViewPr showGuides="1">
      <p:cViewPr varScale="1">
        <p:scale>
          <a:sx n="86" d="100"/>
          <a:sy n="86" d="100"/>
        </p:scale>
        <p:origin x="1494" y="1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5548" y="4595228"/>
            <a:ext cx="7892904" cy="70818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50528" y="4352925"/>
            <a:ext cx="1164307" cy="116430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0760" y="4448544"/>
            <a:ext cx="2086000" cy="722511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713952" y="5013176"/>
            <a:ext cx="1224136" cy="47890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5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20586" y="1232184"/>
            <a:ext cx="2099846" cy="57606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59732" y="2519184"/>
            <a:ext cx="4824536" cy="1230624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1397253" y="4887448"/>
            <a:ext cx="52629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FDEC84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课堂教学流程完美展示</a:t>
            </a:r>
            <a:r>
              <a:rPr lang="zh-CN" altLang="en-US" sz="1200" baseline="0" dirty="0" smtClean="0">
                <a:solidFill>
                  <a:srgbClr val="FDEC84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全书优质试题随意编辑   独家研发错题组卷系统</a:t>
            </a:r>
            <a:endParaRPr lang="zh-CN" altLang="en-US" sz="1200" dirty="0">
              <a:solidFill>
                <a:srgbClr val="FDEC84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4042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240777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121553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25034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目录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76872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8505" y="2924944"/>
            <a:ext cx="5817951" cy="352039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  <a:lvl2pPr marL="4572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2pPr>
            <a:lvl3pPr marL="9144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3pPr>
            <a:lvl4pPr marL="13716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4pPr>
            <a:lvl5pPr marL="18288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836712"/>
            <a:ext cx="9144000" cy="701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01288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目录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60229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教材新知精讲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综合知识拓展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675431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612942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slide" Target="../slides/slide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" Target="../slides/slide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8315272" y="6567025"/>
            <a:ext cx="504056" cy="304159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D1088F-7570-48BA-BC40-D11F25FB6C22}" type="slidenum">
              <a:rPr lang="zh-CN" altLang="en-US" sz="1400" b="0" smtClean="0">
                <a:solidFill>
                  <a:srgbClr val="FDEC84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zh-CN" altLang="en-US" sz="1400" b="0" dirty="0" smtClean="0">
              <a:solidFill>
                <a:srgbClr val="FDEC84"/>
              </a:solidFill>
            </a:endParaRPr>
          </a:p>
        </p:txBody>
      </p:sp>
      <p:sp>
        <p:nvSpPr>
          <p:cNvPr id="8" name="圆角矩形 7">
            <a:hlinkClick r:id="rId15" action="ppaction://hlinksldjump"/>
          </p:cNvPr>
          <p:cNvSpPr/>
          <p:nvPr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黑体" panose="02010600030101010101" pitchFamily="2" charset="-122"/>
                <a:ea typeface="黑体" panose="02010600030101010101" pitchFamily="2" charset="-122"/>
              </a:rPr>
              <a:t>教材新知精讲</a:t>
            </a:r>
            <a:endParaRPr lang="zh-CN" altLang="en-US" sz="12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圆角矩形 9">
            <a:hlinkClick r:id="rId16" action="ppaction://hlinksldjump"/>
          </p:cNvPr>
          <p:cNvSpPr/>
          <p:nvPr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黑体" panose="02010600030101010101" pitchFamily="2" charset="-122"/>
                <a:ea typeface="黑体" panose="02010600030101010101" pitchFamily="2" charset="-122"/>
              </a:rPr>
              <a:t>综合知识拓展</a:t>
            </a:r>
            <a:endParaRPr lang="zh-CN" altLang="en-US" sz="12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8003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5" Type="http://schemas.openxmlformats.org/officeDocument/2006/relationships/package" Target="../embeddings/Microsoft_Office_Word___8.docx"/><Relationship Id="rId4" Type="http://schemas.openxmlformats.org/officeDocument/2006/relationships/slide" Target="slid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5" Type="http://schemas.openxmlformats.org/officeDocument/2006/relationships/package" Target="../embeddings/Microsoft_Office_Word___9.docx"/><Relationship Id="rId4" Type="http://schemas.openxmlformats.org/officeDocument/2006/relationships/slide" Target="slide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8.vml"/><Relationship Id="rId5" Type="http://schemas.openxmlformats.org/officeDocument/2006/relationships/package" Target="../embeddings/Microsoft_Office_Word___10.docx"/><Relationship Id="rId4" Type="http://schemas.openxmlformats.org/officeDocument/2006/relationships/slide" Target="slide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5" Type="http://schemas.openxmlformats.org/officeDocument/2006/relationships/package" Target="../embeddings/Microsoft_Office_Word___11.docx"/><Relationship Id="rId4" Type="http://schemas.openxmlformats.org/officeDocument/2006/relationships/slide" Target="slide1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Office_Word___2.docx"/><Relationship Id="rId5" Type="http://schemas.openxmlformats.org/officeDocument/2006/relationships/package" Target="../embeddings/Microsoft_Office_Word___1.docx"/><Relationship Id="rId4" Type="http://schemas.openxmlformats.org/officeDocument/2006/relationships/slide" Target="slide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Office_Word___3.docx"/><Relationship Id="rId4" Type="http://schemas.openxmlformats.org/officeDocument/2006/relationships/slide" Target="slide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__5.docx"/><Relationship Id="rId5" Type="http://schemas.openxmlformats.org/officeDocument/2006/relationships/package" Target="../embeddings/Microsoft_Office_Word___4.docx"/><Relationship Id="rId4" Type="http://schemas.openxmlformats.org/officeDocument/2006/relationships/slide" Target="slide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5" Type="http://schemas.openxmlformats.org/officeDocument/2006/relationships/package" Target="../embeddings/Microsoft_Office_Word___6.docx"/><Relationship Id="rId4" Type="http://schemas.openxmlformats.org/officeDocument/2006/relationships/slide" Target="slide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5" Type="http://schemas.openxmlformats.org/officeDocument/2006/relationships/package" Target="../embeddings/Microsoft_Office_Word___7.docx"/><Relationship Id="rId4" Type="http://schemas.openxmlformats.org/officeDocument/2006/relationships/slide" Target="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21.2</a:t>
            </a:r>
            <a:r>
              <a:rPr lang="zh-CN" altLang="zh-CN" dirty="0"/>
              <a:t>　解一元二次方程</a:t>
            </a:r>
          </a:p>
        </p:txBody>
      </p:sp>
    </p:spTree>
    <p:extLst>
      <p:ext uri="{BB962C8B-B14F-4D97-AF65-F5344CB8AC3E}">
        <p14:creationId xmlns:p14="http://schemas.microsoft.com/office/powerpoint/2010/main" xmlns="" val="1314899478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3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6" name="流程图: 可选过程 5">
            <a:hlinkClick r:id="rId4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96508980"/>
              </p:ext>
            </p:extLst>
          </p:nvPr>
        </p:nvGraphicFramePr>
        <p:xfrm>
          <a:off x="539552" y="1484784"/>
          <a:ext cx="8128000" cy="4556912"/>
        </p:xfrm>
        <a:graphic>
          <a:graphicData uri="http://schemas.openxmlformats.org/presentationml/2006/ole">
            <p:oleObj spid="_x0000_s6147" name="文档" r:id="rId5" imgW="3847376" imgH="2156964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511829" y="3163002"/>
            <a:ext cx="8183446" cy="24982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5698" y="5662827"/>
            <a:ext cx="818344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73200147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pic>
        <p:nvPicPr>
          <p:cNvPr id="4" name="解题总结.eps" descr="id:2147487411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676203" y="2420888"/>
            <a:ext cx="376615" cy="1459214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1046389" y="2574431"/>
            <a:ext cx="7664400" cy="1717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对于二次项系数为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“1”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的一元二次方程的配方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只需要利用等式的基本性质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左右两边都加上一次项系数一半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与系数的符号无关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的平方即可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432323195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3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6" name="流程图: 可选过程 5">
            <a:hlinkClick r:id="rId4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79306" y="1412776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用配方法解方程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因为题目要求用配方法解一元二次方程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故按照配方法的一般步骤进行即可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01536676"/>
              </p:ext>
            </p:extLst>
          </p:nvPr>
        </p:nvGraphicFramePr>
        <p:xfrm>
          <a:off x="683568" y="3091312"/>
          <a:ext cx="8128000" cy="2078944"/>
        </p:xfrm>
        <a:graphic>
          <a:graphicData uri="http://schemas.openxmlformats.org/presentationml/2006/ole">
            <p:oleObj spid="_x0000_s7171" name="文档" r:id="rId5" imgW="3847376" imgH="984920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523860" y="1892004"/>
            <a:ext cx="8183446" cy="744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3860" y="2684092"/>
            <a:ext cx="8183446" cy="2689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74212745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pic>
        <p:nvPicPr>
          <p:cNvPr id="4" name="解题总结.eps" descr="id:2147487411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858081" y="2276872"/>
            <a:ext cx="376615" cy="1459214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1258927" y="2576466"/>
            <a:ext cx="7448376" cy="1311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选择用配方法解一元二次方程时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最好使方程的二次项的系数为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4191311586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3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6" name="流程图: 可选过程 5">
            <a:hlinkClick r:id="rId4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11560" y="1628800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用配方法解方程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题目要求利用配方法解一元二次方程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观察发现方程的二次项的系数不为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因此先把二次项系数化成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然后方程左右两边加上一次项系数一半的平方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把左边配成完全平方式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右边化为常数即可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12088466"/>
              </p:ext>
            </p:extLst>
          </p:nvPr>
        </p:nvGraphicFramePr>
        <p:xfrm>
          <a:off x="467544" y="3713601"/>
          <a:ext cx="8128000" cy="2095709"/>
        </p:xfrm>
        <a:graphic>
          <a:graphicData uri="http://schemas.openxmlformats.org/presentationml/2006/ole">
            <p:oleObj spid="_x0000_s8195" name="文档" r:id="rId5" imgW="3847376" imgH="992477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454467" y="2068074"/>
            <a:ext cx="8183446" cy="1576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4467" y="3713600"/>
            <a:ext cx="8183446" cy="2235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07094620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pic>
        <p:nvPicPr>
          <p:cNvPr id="4" name="解题总结.eps" descr="id:2147487411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858081" y="2333896"/>
            <a:ext cx="376615" cy="1459214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1248707" y="2621928"/>
            <a:ext cx="7051010" cy="1311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用配方法解一元二次方程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当二次项系数不为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“1”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先化成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“1”,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然后按照二次项系数为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“1”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的方法进行即可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857699556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流程图: 可选过程 22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24" name="流程图: 可选过程 23">
            <a:hlinkClick r:id="rId3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拓展点一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特殊配方巧解一元二次方程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解方程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方法一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按照常规的配方法去解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方法二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按照常规的配方法去解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但是不需要先把二次项系数化成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观察等号的左边二次项的系数是一个完全平方数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只要在方程的左右两边同时加上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左端即变成一个完全平方式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右端是一个非负数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就可以直接平开方求出方程的解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52554" y="2996952"/>
            <a:ext cx="8183446" cy="23762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58312902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流程图: 可选过程 22">
            <a:hlinkClick r:id="rId3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24" name="流程图: 可选过程 23">
            <a:hlinkClick r:id="rId4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80197198"/>
              </p:ext>
            </p:extLst>
          </p:nvPr>
        </p:nvGraphicFramePr>
        <p:xfrm>
          <a:off x="508000" y="1896198"/>
          <a:ext cx="8128000" cy="3319604"/>
        </p:xfrm>
        <a:graphic>
          <a:graphicData uri="http://schemas.openxmlformats.org/presentationml/2006/ole">
            <p:oleObj spid="_x0000_s9219" name="文档" r:id="rId5" imgW="3847376" imgH="157112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58297488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流程图: 可选过程 22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24" name="流程图: 可选过程 23">
            <a:hlinkClick r:id="rId3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pic>
        <p:nvPicPr>
          <p:cNvPr id="4" name="解题总结.eps" descr="id:2147487411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858081" y="2348880"/>
            <a:ext cx="376615" cy="1459214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1257334" y="2502423"/>
            <a:ext cx="7160344" cy="1717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此种解法告诉我们配方法可以灵活运用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当左边二次项系数为一个数的完全平方时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可以不必将二次项系数化成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1,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只要按照方法二的解法进行即可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873004856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流程图: 可选过程 15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31" name="流程图: 可选过程 30">
            <a:hlinkClick r:id="rId3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06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拓展点二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利用配方法判定二次三项式的符号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用配方法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证明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为任何实数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代数式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的值恒大于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本题主要考查利用配方法说明代数式的值恒大于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说明一个二次三项式恒大于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的方法是通过配方将二次三项式化成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的形式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根据完全平方的非负性来证明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52554" y="3549000"/>
            <a:ext cx="8183446" cy="12525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10948338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21.2.1</a:t>
            </a:r>
            <a:r>
              <a:rPr lang="zh-CN" altLang="zh-CN" dirty="0"/>
              <a:t>　配方法</a:t>
            </a:r>
          </a:p>
        </p:txBody>
      </p:sp>
    </p:spTree>
    <p:extLst>
      <p:ext uri="{BB962C8B-B14F-4D97-AF65-F5344CB8AC3E}">
        <p14:creationId xmlns:p14="http://schemas.microsoft.com/office/powerpoint/2010/main" xmlns="" val="1314899478"/>
      </p:ext>
    </p:extLst>
  </p:cSld>
  <p:clrMapOvr>
    <a:masterClrMapping/>
  </p:clrMapOvr>
  <p:transition spd="slow">
    <p:split dir="in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流程图: 可选过程 15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31" name="流程图: 可选过程 30">
            <a:hlinkClick r:id="rId3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证明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为任何实数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代数式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的值恒大于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31849956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流程图: 可选过程 15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31" name="流程图: 可选过程 30">
            <a:hlinkClick r:id="rId3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pic>
        <p:nvPicPr>
          <p:cNvPr id="4" name="解题总结.eps" descr="id:2147487411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858081" y="2132856"/>
            <a:ext cx="376615" cy="1459214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1331640" y="2204864"/>
            <a:ext cx="7016328" cy="1717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要说明一个式子恒大于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只要把这个式子表示成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+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正数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的形式即可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若要说明一个式子恒小于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只要把这个式子表示成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-a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-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正数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4230738123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101595"/>
            <a:ext cx="8128000" cy="290881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06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知识点一</a:t>
            </a:r>
            <a:r>
              <a:rPr lang="zh-CN" altLang="zh-CN" sz="2200" u="sng" dirty="0">
                <a:solidFill>
                  <a:srgbClr val="FF0000"/>
                </a:solidFill>
                <a:effectLst/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利用平方根的定义解一元二次方程</a:t>
            </a:r>
            <a:r>
              <a:rPr lang="zh-CN" altLang="zh-CN" sz="2200" u="sng" dirty="0">
                <a:solidFill>
                  <a:srgbClr val="FF0000"/>
                </a:solidFill>
                <a:effectLst/>
                <a:uFill>
                  <a:solidFill>
                    <a:srgbClr val="00FFFF"/>
                  </a:solidFill>
                </a:u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对于方程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根据平方根的意义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有两个不相等的实数根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  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  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根据平方根的意义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有两个相等的实数根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0;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因为对任意实数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所以方程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无实根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08153603"/>
              </p:ext>
            </p:extLst>
          </p:nvPr>
        </p:nvGraphicFramePr>
        <p:xfrm>
          <a:off x="1221662" y="3352006"/>
          <a:ext cx="519112" cy="407987"/>
        </p:xfrm>
        <a:graphic>
          <a:graphicData uri="http://schemas.openxmlformats.org/presentationml/2006/ole">
            <p:oleObj spid="_x0000_s1030" name="文档" r:id="rId5" imgW="255866" imgH="193601" progId="Word.Document.12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26839712"/>
              </p:ext>
            </p:extLst>
          </p:nvPr>
        </p:nvGraphicFramePr>
        <p:xfrm>
          <a:off x="2369624" y="3355247"/>
          <a:ext cx="519112" cy="407987"/>
        </p:xfrm>
        <a:graphic>
          <a:graphicData uri="http://schemas.openxmlformats.org/presentationml/2006/ole">
            <p:oleObj spid="_x0000_s1031" name="文档" r:id="rId6" imgW="255866" imgH="19360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440505492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191396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名师解读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利用平方根的定义解一元二次方程的方法也叫做直接开平方法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适合解一边是关于某个未知数的完全平方式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另一边是非负数的形式的一元二次方程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具体步骤如下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将方程化为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0)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ax+b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0)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的形式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两边开平方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得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47839130"/>
              </p:ext>
            </p:extLst>
          </p:nvPr>
        </p:nvGraphicFramePr>
        <p:xfrm>
          <a:off x="2391465" y="4507924"/>
          <a:ext cx="8940800" cy="619660"/>
        </p:xfrm>
        <a:graphic>
          <a:graphicData uri="http://schemas.openxmlformats.org/presentationml/2006/ole">
            <p:oleObj spid="_x0000_s2052" name="文档" r:id="rId5" imgW="3847376" imgH="26629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225459569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526245"/>
            <a:ext cx="8128000" cy="466281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用直接开平方法解下列方程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    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(2)4(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0;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7;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先变形得到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然后利用直接开平方法求解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先变形得到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 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然后利用直接开平方法求解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先变形得到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然后利用直接开平方法求解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先两边开方得到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5),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然后解一元一次方程即可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14570844"/>
              </p:ext>
            </p:extLst>
          </p:nvPr>
        </p:nvGraphicFramePr>
        <p:xfrm>
          <a:off x="1137272" y="2072628"/>
          <a:ext cx="421409" cy="564284"/>
        </p:xfrm>
        <a:graphic>
          <a:graphicData uri="http://schemas.openxmlformats.org/presentationml/2006/ole">
            <p:oleObj spid="_x0000_s3078" name="文档" r:id="rId5" imgW="233550" imgH="309203" progId="Word.Document.12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5198359"/>
              </p:ext>
            </p:extLst>
          </p:nvPr>
        </p:nvGraphicFramePr>
        <p:xfrm>
          <a:off x="3347864" y="4653136"/>
          <a:ext cx="401638" cy="512763"/>
        </p:xfrm>
        <a:graphic>
          <a:graphicData uri="http://schemas.openxmlformats.org/presentationml/2006/ole">
            <p:oleObj spid="_x0000_s3079" name="文档" r:id="rId6" imgW="254070" imgH="312438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516160" y="4101286"/>
            <a:ext cx="8183446" cy="20877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49447794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20213673"/>
              </p:ext>
            </p:extLst>
          </p:nvPr>
        </p:nvGraphicFramePr>
        <p:xfrm>
          <a:off x="508000" y="1684950"/>
          <a:ext cx="8128000" cy="3742099"/>
        </p:xfrm>
        <a:graphic>
          <a:graphicData uri="http://schemas.openxmlformats.org/presentationml/2006/ole">
            <p:oleObj spid="_x0000_s4100" name="文档" r:id="rId5" imgW="3847376" imgH="177156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160993689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pic>
        <p:nvPicPr>
          <p:cNvPr id="5" name="解题总结.eps" descr="id:2147487411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858081" y="1844824"/>
            <a:ext cx="376615" cy="1459214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1240410" y="2039076"/>
            <a:ext cx="7088336" cy="25299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用直接开平方法求一元二次方程的解的类型有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0);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同号且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≠0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0);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同号且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≠0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法则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先把方程化为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左平方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右常数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再开平方取正负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分开求得方程解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运用整体思想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可把被开方数看成整体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245446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67544" y="1628800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06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用配方法解一元二次方程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通过配成完全平方的形式来解一元二次方程的方法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叫做配方法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名师解读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配方法就是通过配方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使一元二次方程转化为可以用直接开平方法求解的形式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最终实现了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降次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的目的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这种方法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原则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上适用于任何形式的一元二次方程求解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一般步骤如下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将方程化成一般形式并把二次项系数化成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方程两边都除以二次项系数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移项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使方程左边只含有二次项和一次项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右边为常数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配方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方程两边都加上一次项系数一半的平方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87370392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3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6" name="流程图: 可选过程 5">
            <a:hlinkClick r:id="rId4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10993"/>
            <a:ext cx="8128000" cy="16900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原方程变为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=p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的形式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方程有两个不相等的实数</a:t>
            </a:r>
            <a:r>
              <a:rPr lang="zh-CN" altLang="zh-CN" sz="2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方程有两个相等的实数根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因为对任意实数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都有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所以方程无实根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714198744"/>
              </p:ext>
            </p:extLst>
          </p:nvPr>
        </p:nvGraphicFramePr>
        <p:xfrm>
          <a:off x="5076056" y="3148013"/>
          <a:ext cx="3644900" cy="407987"/>
        </p:xfrm>
        <a:graphic>
          <a:graphicData uri="http://schemas.openxmlformats.org/presentationml/2006/ole">
            <p:oleObj spid="_x0000_s5123" name="文档" r:id="rId5" imgW="1742344" imgH="19360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2433659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.1">
  <a:themeElements>
    <a:clrScheme name="自定义 1">
      <a:dk1>
        <a:sysClr val="windowText" lastClr="000000"/>
      </a:dk1>
      <a:lt1>
        <a:sysClr val="window" lastClr="87CEEB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C00000"/>
      </a:hlink>
      <a:folHlink>
        <a:srgbClr val="D25E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1.1</Template>
  <TotalTime>172</TotalTime>
  <Words>822</Words>
  <Application>Microsoft Office PowerPoint</Application>
  <PresentationFormat>全屏显示(4:3)</PresentationFormat>
  <Paragraphs>96</Paragraphs>
  <Slides>21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3" baseType="lpstr">
      <vt:lpstr>1.1</vt:lpstr>
      <vt:lpstr>文档</vt:lpstr>
      <vt:lpstr>21.2　解一元二次方程</vt:lpstr>
      <vt:lpstr>21.2.1　配方法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第一单元　人类文明的开端</dc:title>
  <dc:creator>User</dc:creator>
  <cp:lastModifiedBy>XKW</cp:lastModifiedBy>
  <cp:revision>115</cp:revision>
  <dcterms:created xsi:type="dcterms:W3CDTF">2014-05-27T06:48:00Z</dcterms:created>
  <dcterms:modified xsi:type="dcterms:W3CDTF">2016-10-09T02:12:24Z</dcterms:modified>
</cp:coreProperties>
</file>