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80" r:id="rId3"/>
    <p:sldId id="264" r:id="rId4"/>
    <p:sldId id="285" r:id="rId5"/>
    <p:sldId id="286" r:id="rId6"/>
    <p:sldId id="268" r:id="rId7"/>
    <p:sldId id="287" r:id="rId8"/>
    <p:sldId id="288" r:id="rId9"/>
    <p:sldId id="289" r:id="rId10"/>
    <p:sldId id="281" r:id="rId11"/>
    <p:sldId id="290" r:id="rId12"/>
    <p:sldId id="291" r:id="rId13"/>
    <p:sldId id="282" r:id="rId14"/>
    <p:sldId id="292" r:id="rId15"/>
    <p:sldId id="293" r:id="rId16"/>
    <p:sldId id="294" r:id="rId17"/>
    <p:sldId id="265" r:id="rId18"/>
    <p:sldId id="295" r:id="rId19"/>
    <p:sldId id="269" r:id="rId20"/>
    <p:sldId id="296" r:id="rId21"/>
    <p:sldId id="297" r:id="rId22"/>
    <p:sldId id="283" r:id="rId23"/>
    <p:sldId id="298" r:id="rId24"/>
    <p:sldId id="284" r:id="rId25"/>
    <p:sldId id="299" r:id="rId26"/>
    <p:sldId id="300" r:id="rId2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90" autoAdjust="0"/>
    <p:restoredTop sz="93448" autoAdjust="0"/>
  </p:normalViewPr>
  <p:slideViewPr>
    <p:cSldViewPr showGuides="1">
      <p:cViewPr varScale="1">
        <p:scale>
          <a:sx n="86" d="100"/>
          <a:sy n="86" d="100"/>
        </p:scale>
        <p:origin x="1494" y="1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image" Target="../media/image16.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625548" y="4595228"/>
            <a:ext cx="7892904" cy="708183"/>
          </a:xfrm>
          <a:prstGeom prst="rect">
            <a:avLst/>
          </a:prstGeom>
        </p:spPr>
      </p:pic>
      <p:pic>
        <p:nvPicPr>
          <p:cNvPr id="10" name="图片 9"/>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750528" y="4352925"/>
            <a:ext cx="1164307" cy="1164307"/>
          </a:xfrm>
          <a:prstGeom prst="rect">
            <a:avLst/>
          </a:prstGeom>
        </p:spPr>
      </p:pic>
      <p:sp>
        <p:nvSpPr>
          <p:cNvPr id="2" name="标题 1"/>
          <p:cNvSpPr>
            <a:spLocks noGrp="1"/>
          </p:cNvSpPr>
          <p:nvPr>
            <p:ph type="ctrTitle"/>
          </p:nvPr>
        </p:nvSpPr>
        <p:spPr>
          <a:xfrm>
            <a:off x="6280760" y="4448544"/>
            <a:ext cx="2086000" cy="722511"/>
          </a:xfrm>
          <a:prstGeom prst="rect">
            <a:avLst/>
          </a:prstGeom>
        </p:spPr>
        <p:txBody>
          <a:bodyPr/>
          <a:lstStyle>
            <a:lvl1pPr>
              <a:defRPr sz="36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副标题 2"/>
          <p:cNvSpPr>
            <a:spLocks noGrp="1"/>
          </p:cNvSpPr>
          <p:nvPr>
            <p:ph type="subTitle" idx="1"/>
          </p:nvPr>
        </p:nvSpPr>
        <p:spPr>
          <a:xfrm>
            <a:off x="6713952" y="5013176"/>
            <a:ext cx="1224136" cy="478904"/>
          </a:xfrm>
          <a:prstGeom prst="rect">
            <a:avLst/>
          </a:prstGeom>
        </p:spPr>
        <p:txBody>
          <a:bodyPr/>
          <a:lstStyle>
            <a:lvl1pPr marL="0" indent="0" algn="ctr">
              <a:buNone/>
              <a:defRPr sz="1050" b="1">
                <a:solidFill>
                  <a:schemeClr val="bg1"/>
                </a:solidFill>
                <a:latin typeface="黑体" panose="02010600030101010101" pitchFamily="2" charset="-122"/>
                <a:ea typeface="黑体" panose="02010600030101010101" pitchFamily="2" charset="-12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pic>
        <p:nvPicPr>
          <p:cNvPr id="7" name="图片 6"/>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1220586" y="1232184"/>
            <a:ext cx="2099846" cy="576064"/>
          </a:xfrm>
          <a:prstGeom prst="rect">
            <a:avLst/>
          </a:prstGeom>
        </p:spPr>
      </p:pic>
      <p:pic>
        <p:nvPicPr>
          <p:cNvPr id="8" name="图片 7"/>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2159732" y="2519184"/>
            <a:ext cx="4824536" cy="1230624"/>
          </a:xfrm>
          <a:prstGeom prst="rect">
            <a:avLst/>
          </a:prstGeom>
        </p:spPr>
      </p:pic>
      <p:sp>
        <p:nvSpPr>
          <p:cNvPr id="11" name="TextBox 10"/>
          <p:cNvSpPr txBox="1"/>
          <p:nvPr userDrawn="1"/>
        </p:nvSpPr>
        <p:spPr>
          <a:xfrm>
            <a:off x="1397253" y="4887448"/>
            <a:ext cx="5262979" cy="276999"/>
          </a:xfrm>
          <a:prstGeom prst="rect">
            <a:avLst/>
          </a:prstGeom>
          <a:noFill/>
        </p:spPr>
        <p:txBody>
          <a:bodyPr wrap="none" rtlCol="0">
            <a:spAutoFit/>
          </a:bodyPr>
          <a:lstStyle/>
          <a:p>
            <a:r>
              <a:rPr lang="zh-CN" altLang="en-US" sz="1200" dirty="0" smtClean="0">
                <a:solidFill>
                  <a:srgbClr val="FDEC84"/>
                </a:solidFill>
                <a:latin typeface="黑体" panose="02010600030101010101" pitchFamily="2" charset="-122"/>
                <a:ea typeface="黑体" panose="02010600030101010101" pitchFamily="2" charset="-122"/>
              </a:rPr>
              <a:t>课堂教学流程完美展示</a:t>
            </a:r>
            <a:r>
              <a:rPr lang="zh-CN" altLang="en-US" sz="1200" baseline="0" dirty="0" smtClean="0">
                <a:solidFill>
                  <a:srgbClr val="FDEC84"/>
                </a:solidFill>
                <a:latin typeface="黑体" panose="02010600030101010101" pitchFamily="2" charset="-122"/>
                <a:ea typeface="黑体" panose="02010600030101010101" pitchFamily="2" charset="-122"/>
              </a:rPr>
              <a:t>   全书优质试题随意编辑   独家研发错题组卷系统</a:t>
            </a:r>
            <a:endParaRPr lang="zh-CN" altLang="en-US" sz="1200" dirty="0">
              <a:solidFill>
                <a:srgbClr val="FDEC84"/>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2894042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par>
                          <p:cTn id="13" fill="hold">
                            <p:stCondLst>
                              <p:cond delay="1000"/>
                            </p:stCondLst>
                            <p:childTnLst>
                              <p:par>
                                <p:cTn id="14" presetID="12" presetClass="entr" presetSubtype="4" fill="hold" grpId="1"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p:tgtEl>
                                          <p:spTgt spid="11"/>
                                        </p:tgtEl>
                                        <p:attrNameLst>
                                          <p:attrName>ppt_y</p:attrName>
                                        </p:attrNameLst>
                                      </p:cBhvr>
                                      <p:tavLst>
                                        <p:tav tm="0">
                                          <p:val>
                                            <p:strVal val="#ppt_y+#ppt_h*1.125000"/>
                                          </p:val>
                                        </p:tav>
                                        <p:tav tm="100000">
                                          <p:val>
                                            <p:strVal val="#ppt_y"/>
                                          </p:val>
                                        </p:tav>
                                      </p:tavLst>
                                    </p:anim>
                                    <p:animEffect transition="in" filter="wipe(up)">
                                      <p:cBhvr>
                                        <p:cTn id="17" dur="500"/>
                                        <p:tgtEl>
                                          <p:spTgt spid="11"/>
                                        </p:tgtEl>
                                      </p:cBhvr>
                                    </p:animEffect>
                                  </p:childTnLst>
                                </p:cTn>
                              </p:par>
                              <p:par>
                                <p:cTn id="18" presetID="12" presetClass="entr" presetSubtype="4"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p:tgtEl>
                                          <p:spTgt spid="4"/>
                                        </p:tgtEl>
                                        <p:attrNameLst>
                                          <p:attrName>ppt_y</p:attrName>
                                        </p:attrNameLst>
                                      </p:cBhvr>
                                      <p:tavLst>
                                        <p:tav tm="0">
                                          <p:val>
                                            <p:strVal val="#ppt_y+#ppt_h*1.125000"/>
                                          </p:val>
                                        </p:tav>
                                        <p:tav tm="100000">
                                          <p:val>
                                            <p:strVal val="#ppt_y"/>
                                          </p:val>
                                        </p:tav>
                                      </p:tavLst>
                                    </p:anim>
                                    <p:animEffect transition="in" filter="wipe(up)">
                                      <p:cBhvr>
                                        <p:cTn id="21" dur="500"/>
                                        <p:tgtEl>
                                          <p:spTgt spid="4"/>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Effect transition="in" filter="fade">
                                      <p:cBhvr>
                                        <p:cTn id="3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P spid="11"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324077758"/>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61215535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结束">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xmlns=""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6872"/>
            <a:ext cx="8229600" cy="432048"/>
          </a:xfrm>
          <a:prstGeom prst="rect">
            <a:avLst/>
          </a:prstGeom>
        </p:spPr>
        <p:txBody>
          <a:bodyPr/>
          <a:lstStyle>
            <a:lvl1pPr>
              <a:defRPr sz="2400" b="1">
                <a:solidFill>
                  <a:srgbClr val="663300"/>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3" name="内容占位符 2"/>
          <p:cNvSpPr>
            <a:spLocks noGrp="1"/>
          </p:cNvSpPr>
          <p:nvPr>
            <p:ph idx="1"/>
          </p:nvPr>
        </p:nvSpPr>
        <p:spPr>
          <a:xfrm>
            <a:off x="2858505" y="2924944"/>
            <a:ext cx="5817951" cy="3520392"/>
          </a:xfrm>
          <a:prstGeom prst="rect">
            <a:avLst/>
          </a:prstGeom>
        </p:spPr>
        <p:txBody>
          <a:bodyPr/>
          <a:lstStyle>
            <a:lvl1pPr marL="0" indent="0">
              <a:lnSpc>
                <a:spcPts val="2300"/>
              </a:lnSpc>
              <a:buFontTx/>
              <a:buNone/>
              <a:defRPr sz="1400" b="1">
                <a:solidFill>
                  <a:srgbClr val="663300"/>
                </a:solidFill>
                <a:latin typeface="黑体" panose="02010600030101010101" pitchFamily="2" charset="-122"/>
                <a:ea typeface="黑体" panose="02010600030101010101" pitchFamily="2" charset="-122"/>
              </a:defRPr>
            </a:lvl1pPr>
            <a:lvl2pPr marL="457200" indent="0">
              <a:lnSpc>
                <a:spcPts val="2300"/>
              </a:lnSpc>
              <a:buFontTx/>
              <a:buNone/>
              <a:defRPr sz="1400" b="1">
                <a:solidFill>
                  <a:srgbClr val="663300"/>
                </a:solidFill>
                <a:latin typeface="黑体" panose="02010600030101010101" pitchFamily="2" charset="-122"/>
                <a:ea typeface="黑体" panose="02010600030101010101" pitchFamily="2" charset="-122"/>
              </a:defRPr>
            </a:lvl2pPr>
            <a:lvl3pPr marL="914400" indent="0">
              <a:lnSpc>
                <a:spcPts val="2300"/>
              </a:lnSpc>
              <a:buFontTx/>
              <a:buNone/>
              <a:defRPr sz="1400" b="1">
                <a:solidFill>
                  <a:srgbClr val="663300"/>
                </a:solidFill>
                <a:latin typeface="黑体" panose="02010600030101010101" pitchFamily="2" charset="-122"/>
                <a:ea typeface="黑体" panose="02010600030101010101" pitchFamily="2" charset="-122"/>
              </a:defRPr>
            </a:lvl3pPr>
            <a:lvl4pPr marL="1371600" indent="0">
              <a:lnSpc>
                <a:spcPts val="2300"/>
              </a:lnSpc>
              <a:buFontTx/>
              <a:buNone/>
              <a:defRPr sz="1400" b="1">
                <a:solidFill>
                  <a:srgbClr val="663300"/>
                </a:solidFill>
                <a:latin typeface="黑体" panose="02010600030101010101" pitchFamily="2" charset="-122"/>
                <a:ea typeface="黑体" panose="02010600030101010101" pitchFamily="2" charset="-122"/>
              </a:defRPr>
            </a:lvl4pPr>
            <a:lvl5pPr marL="1828800" indent="0">
              <a:lnSpc>
                <a:spcPts val="2300"/>
              </a:lnSpc>
              <a:buFontTx/>
              <a:buNone/>
              <a:defRPr sz="1400" b="1">
                <a:solidFill>
                  <a:srgbClr val="663300"/>
                </a:solidFill>
                <a:latin typeface="黑体" panose="02010600030101010101" pitchFamily="2" charset="-122"/>
                <a:ea typeface="黑体" panose="02010600030101010101" pitchFamily="2" charset="-122"/>
              </a:defRPr>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0" y="836712"/>
            <a:ext cx="9144000" cy="701040"/>
          </a:xfrm>
          <a:prstGeom prst="rect">
            <a:avLst/>
          </a:prstGeom>
        </p:spPr>
      </p:pic>
    </p:spTree>
    <p:extLst>
      <p:ext uri="{BB962C8B-B14F-4D97-AF65-F5344CB8AC3E}">
        <p14:creationId xmlns:p14="http://schemas.microsoft.com/office/powerpoint/2010/main" xmlns="" val="90128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vertical)">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500"/>
                                        <p:tgtEl>
                                          <p:spTgt spid="3">
                                            <p:txEl>
                                              <p:pRg st="3" end="3"/>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fade">
                                      <p:cBhvr>
                                        <p:cTn id="26"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4">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5">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96022900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04589082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教材新知精讲</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39427473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a:hlinkClick r:id="rId2" action="ppaction://hlinksldjump"/>
          </p:cNvPr>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综合知识拓展</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300724228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6675431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6129428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slide" Target="../slides/slide17.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8" name="圆角矩形 7">
            <a:hlinkClick r:id="rId15" action="ppaction://hlinksldjump"/>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教材新知精讲</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rId16" action="ppaction://hlinksldjump"/>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综合知识拓展</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xmlns="" val="11380039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3.xml"/><Relationship Id="rId4" Type="http://schemas.openxmlformats.org/officeDocument/2006/relationships/slide" Target="slide10.xml"/></Relationships>
</file>

<file path=ppt/slides/_rels/slide11.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3.xml"/><Relationship Id="rId4" Type="http://schemas.openxmlformats.org/officeDocument/2006/relationships/slide" Target="slide10.xml"/></Relationships>
</file>

<file path=ppt/slides/_rels/slide12.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3.xml"/><Relationship Id="rId4" Type="http://schemas.openxmlformats.org/officeDocument/2006/relationships/slide" Target="slide10.xml"/></Relationships>
</file>

<file path=ppt/slides/_rels/slide1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3.xml"/><Relationship Id="rId4" Type="http://schemas.openxmlformats.org/officeDocument/2006/relationships/slide" Target="slide10.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3.xml"/><Relationship Id="rId5" Type="http://schemas.openxmlformats.org/officeDocument/2006/relationships/slide" Target="slide10.xml"/><Relationship Id="rId4" Type="http://schemas.openxmlformats.org/officeDocument/2006/relationships/slide" Target="slide6.xml"/></Relationships>
</file>

<file path=ppt/slides/_rels/slide1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3.xml"/><Relationship Id="rId4" Type="http://schemas.openxmlformats.org/officeDocument/2006/relationships/slide" Target="slide10.xml"/></Relationships>
</file>

<file path=ppt/slides/_rels/slide1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3.xml"/><Relationship Id="rId4" Type="http://schemas.openxmlformats.org/officeDocument/2006/relationships/slide" Target="slide10.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5.docx"/><Relationship Id="rId3" Type="http://schemas.openxmlformats.org/officeDocument/2006/relationships/slide" Target="slide17.xml"/><Relationship Id="rId7" Type="http://schemas.openxmlformats.org/officeDocument/2006/relationships/package" Target="../embeddings/Microsoft_Office_Word___4.docx"/><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 Id="rId9" Type="http://schemas.openxmlformats.org/officeDocument/2006/relationships/package" Target="../embeddings/Microsoft_Office_Word___6.docx"/></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slide" Target="slide24.xml"/><Relationship Id="rId4" Type="http://schemas.openxmlformats.org/officeDocument/2006/relationships/slide" Target="slide22.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7" Type="http://schemas.openxmlformats.org/officeDocument/2006/relationships/package" Target="../embeddings/Microsoft_Office_Word___7.docx"/><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slide" Target="slide24.xml"/><Relationship Id="rId4" Type="http://schemas.openxmlformats.org/officeDocument/2006/relationships/slide" Target="slide22.xml"/></Relationships>
</file>

<file path=ppt/slides/_rels/slide22.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slide" Target="slide17.xml"/><Relationship Id="rId7" Type="http://schemas.openxmlformats.org/officeDocument/2006/relationships/package" Target="../embeddings/Microsoft_Office_Word___8.docx"/><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slide" Target="slide24.xml"/><Relationship Id="rId5" Type="http://schemas.openxmlformats.org/officeDocument/2006/relationships/slide" Target="slide22.xml"/><Relationship Id="rId4" Type="http://schemas.openxmlformats.org/officeDocument/2006/relationships/slide" Target="slide19.xml"/></Relationships>
</file>

<file path=ppt/slides/_rels/slide2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slide" Target="slide24.xml"/><Relationship Id="rId4" Type="http://schemas.openxmlformats.org/officeDocument/2006/relationships/slide" Target="slide22.xml"/></Relationships>
</file>

<file path=ppt/slides/_rels/slide24.xml.rels><?xml version="1.0" encoding="UTF-8" standalone="yes"?>
<Relationships xmlns="http://schemas.openxmlformats.org/package/2006/relationships"><Relationship Id="rId8" Type="http://schemas.openxmlformats.org/officeDocument/2006/relationships/package" Target="../embeddings/Microsoft_Office_Word___11.docx"/><Relationship Id="rId3" Type="http://schemas.openxmlformats.org/officeDocument/2006/relationships/slide" Target="slide17.xml"/><Relationship Id="rId7" Type="http://schemas.openxmlformats.org/officeDocument/2006/relationships/package" Target="../embeddings/Microsoft_Office_Word___10.docx"/><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slide" Target="slide24.xml"/><Relationship Id="rId5" Type="http://schemas.openxmlformats.org/officeDocument/2006/relationships/slide" Target="slide22.xml"/><Relationship Id="rId10" Type="http://schemas.openxmlformats.org/officeDocument/2006/relationships/package" Target="../embeddings/Microsoft_Office_Word___13.docx"/><Relationship Id="rId4" Type="http://schemas.openxmlformats.org/officeDocument/2006/relationships/slide" Target="slide19.xml"/><Relationship Id="rId9" Type="http://schemas.openxmlformats.org/officeDocument/2006/relationships/package" Target="../embeddings/Microsoft_Office_Word___12.docx"/></Relationships>
</file>

<file path=ppt/slides/_rels/slide2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5" Type="http://schemas.openxmlformats.org/officeDocument/2006/relationships/slide" Target="slide24.xml"/><Relationship Id="rId4" Type="http://schemas.openxmlformats.org/officeDocument/2006/relationships/slide" Target="slide22.xml"/></Relationships>
</file>

<file path=ppt/slides/_rels/slide2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7.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slide" Target="slide24.xml"/><Relationship Id="rId4" Type="http://schemas.openxmlformats.org/officeDocument/2006/relationships/slide" Target="slide22.xml"/></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3.xml"/><Relationship Id="rId4" Type="http://schemas.openxmlformats.org/officeDocument/2006/relationships/slide" Target="slide10.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Office_Word___2.docx"/><Relationship Id="rId3" Type="http://schemas.openxmlformats.org/officeDocument/2006/relationships/slide" Target="slide3.xml"/><Relationship Id="rId7" Type="http://schemas.openxmlformats.org/officeDocument/2006/relationships/package" Target="../embeddings/Microsoft_Office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13.xml"/><Relationship Id="rId5" Type="http://schemas.openxmlformats.org/officeDocument/2006/relationships/slide" Target="slide10.xml"/><Relationship Id="rId4" Type="http://schemas.openxmlformats.org/officeDocument/2006/relationships/slide" Target="slide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3.xml"/><Relationship Id="rId4" Type="http://schemas.openxmlformats.org/officeDocument/2006/relationships/slide" Target="slide10.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3.xml"/><Relationship Id="rId4" Type="http://schemas.openxmlformats.org/officeDocument/2006/relationships/slide" Target="slide10.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3.xml"/><Relationship Id="rId4" Type="http://schemas.openxmlformats.org/officeDocument/2006/relationships/slide" Target="slide10.xml"/></Relationships>
</file>

<file path=ppt/slides/_rels/slide8.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3.xml"/><Relationship Id="rId4" Type="http://schemas.openxmlformats.org/officeDocument/2006/relationships/slide" Target="slide10.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3.xml"/><Relationship Id="rId4" Type="http://schemas.openxmlformats.org/officeDocument/2006/relationships/slide" Target="slide10.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第二十一</a:t>
            </a:r>
            <a:r>
              <a:rPr lang="zh-CN" altLang="zh-CN" dirty="0" smtClean="0"/>
              <a:t>章</a:t>
            </a:r>
            <a:r>
              <a:rPr lang="en-US" altLang="zh-CN" dirty="0" smtClean="0"/>
              <a:t>  </a:t>
            </a:r>
            <a:r>
              <a:rPr lang="zh-CN" altLang="zh-CN" dirty="0" smtClean="0"/>
              <a:t>一元二次方程</a:t>
            </a:r>
            <a:endParaRPr lang="zh-CN" altLang="en-US" dirty="0"/>
          </a:p>
        </p:txBody>
      </p:sp>
    </p:spTree>
    <p:extLst>
      <p:ext uri="{BB962C8B-B14F-4D97-AF65-F5344CB8AC3E}">
        <p14:creationId xmlns:p14="http://schemas.microsoft.com/office/powerpoint/2010/main" xmlns="" val="1314899478"/>
      </p:ext>
    </p:extLst>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2310467"/>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一元二次方程的根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使方程左右两边相等的未知数的值就是这个一元二次方程的解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一元二次方程的解也叫做一元二次方程的根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凡是只含一个未知数的方程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其解都可以叫做方程的根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但是含有多个未知数的方程的解不能叫做方程的根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只能叫做方程的解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992305957"/>
      </p:ext>
    </p:extLst>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矩形 5"/>
          <p:cNvSpPr>
            <a:spLocks noChangeAspect="1"/>
          </p:cNvSpPr>
          <p:nvPr/>
        </p:nvSpPr>
        <p:spPr>
          <a:xfrm>
            <a:off x="508000" y="1294804"/>
            <a:ext cx="8128000" cy="452239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下列哪些数是方程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1,0,1,2,3,4</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方程的根即方程的解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也就是能使方程左右两边相等的未知数的值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的值分别代入已知方程进行验证即可作出正确的判断</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左边</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即左边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1,0,1,3,4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左边都不等于</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故它们都不是方程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代入方程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左边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右边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508000" y="2132856"/>
            <a:ext cx="8183446" cy="12241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80277" y="3356991"/>
            <a:ext cx="8183446" cy="26123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01575794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知识点三</a:t>
            </a: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6" name="解题总结.eps" descr="id:2147487411;FounderCES"/>
          <p:cNvPicPr/>
          <p:nvPr/>
        </p:nvPicPr>
        <p:blipFill>
          <a:blip r:embed="rId6"/>
          <a:stretch>
            <a:fillRect/>
          </a:stretch>
        </p:blipFill>
        <p:spPr>
          <a:xfrm>
            <a:off x="579032" y="2657491"/>
            <a:ext cx="376615" cy="1459214"/>
          </a:xfrm>
          <a:prstGeom prst="rect">
            <a:avLst/>
          </a:prstGeom>
        </p:spPr>
      </p:pic>
      <p:sp>
        <p:nvSpPr>
          <p:cNvPr id="7" name="矩形 6"/>
          <p:cNvSpPr>
            <a:spLocks noChangeAspect="1"/>
          </p:cNvSpPr>
          <p:nvPr/>
        </p:nvSpPr>
        <p:spPr>
          <a:xfrm>
            <a:off x="1065043" y="2862463"/>
            <a:ext cx="7520384"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检验一个数是否为一元二次方程的根与检验一个数是否为一元一次方程的解的方法完全相同</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故可以类比进行</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48416386"/>
      </p:ext>
    </p:extLst>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6" name="矩形 5"/>
          <p:cNvSpPr>
            <a:spLocks noChangeAspect="1"/>
          </p:cNvSpPr>
          <p:nvPr/>
        </p:nvSpPr>
        <p:spPr>
          <a:xfrm>
            <a:off x="508000" y="2310467"/>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知识点四</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根据实际问题列一元二次方程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运用一元二次方程解决实际问题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要认真读题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运用所学的知识点及生活经验找出题目中的等量关系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并将等量关系数学符号化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从而建立一元二次方程模型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建立一元二次方程模型的一般步骤可以总结为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审题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设未知数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009931118"/>
      </p:ext>
    </p:extLst>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6"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6" name="矩形 5"/>
          <p:cNvSpPr>
            <a:spLocks noChangeAspect="1"/>
          </p:cNvSpPr>
          <p:nvPr/>
        </p:nvSpPr>
        <p:spPr>
          <a:xfrm>
            <a:off x="586339" y="1556792"/>
            <a:ext cx="8128000" cy="415498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在一幅长</a:t>
            </a:r>
            <a:r>
              <a:rPr lang="en-US" altLang="zh-CN" sz="2200" dirty="0">
                <a:solidFill>
                  <a:srgbClr val="000000"/>
                </a:solidFill>
                <a:latin typeface="Times New Roman" panose="02020603050405020304" pitchFamily="18" charset="0"/>
                <a:cs typeface="Times New Roman" panose="02020603050405020304" pitchFamily="18" charset="0"/>
              </a:rPr>
              <a:t>80 cm,</a:t>
            </a:r>
            <a:r>
              <a:rPr lang="zh-CN" altLang="zh-CN" sz="2200" dirty="0">
                <a:solidFill>
                  <a:srgbClr val="000000"/>
                </a:solidFill>
                <a:latin typeface="Times New Roman" panose="02020603050405020304" pitchFamily="18" charset="0"/>
                <a:cs typeface="Times New Roman" panose="02020603050405020304" pitchFamily="18" charset="0"/>
              </a:rPr>
              <a:t>宽</a:t>
            </a:r>
            <a:r>
              <a:rPr lang="en-US" altLang="zh-CN" sz="2200" dirty="0">
                <a:solidFill>
                  <a:srgbClr val="000000"/>
                </a:solidFill>
                <a:latin typeface="Times New Roman" panose="02020603050405020304" pitchFamily="18" charset="0"/>
                <a:cs typeface="Times New Roman" panose="02020603050405020304" pitchFamily="18" charset="0"/>
              </a:rPr>
              <a:t>50 cm</a:t>
            </a:r>
            <a:r>
              <a:rPr lang="zh-CN" altLang="zh-CN" sz="2200" dirty="0">
                <a:solidFill>
                  <a:srgbClr val="000000"/>
                </a:solidFill>
                <a:latin typeface="Times New Roman" panose="02020603050405020304" pitchFamily="18" charset="0"/>
                <a:cs typeface="Times New Roman" panose="02020603050405020304" pitchFamily="18" charset="0"/>
              </a:rPr>
              <a:t>的矩形风景画的四周镶一条同等宽度的金色纸边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制成一幅矩形挂图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如果要使整个挂图的面积是</a:t>
            </a:r>
            <a:r>
              <a:rPr lang="en-US" altLang="zh-CN" sz="2200" dirty="0">
                <a:solidFill>
                  <a:srgbClr val="000000"/>
                </a:solidFill>
                <a:latin typeface="Times New Roman" panose="02020603050405020304" pitchFamily="18" charset="0"/>
                <a:cs typeface="Times New Roman" panose="02020603050405020304" pitchFamily="18" charset="0"/>
              </a:rPr>
              <a:t>5 400 cm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设金色纸边的宽为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 cm,</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满足的方程</a:t>
            </a:r>
            <a:r>
              <a:rPr lang="en-US" altLang="zh-CN" sz="2200" i="1" dirty="0" smtClean="0">
                <a:solidFill>
                  <a:srgbClr val="000000"/>
                </a:solidFill>
                <a:latin typeface="Times New Roman" panose="02020603050405020304" pitchFamily="18" charset="0"/>
                <a:cs typeface="Times New Roman" panose="02020603050405020304" pitchFamily="18" charset="0"/>
              </a:rPr>
              <a:t>.</a:t>
            </a: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i="1"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挂图长可表示为</a:t>
            </a:r>
            <a:r>
              <a:rPr lang="en-US" altLang="zh-CN" sz="2200" dirty="0">
                <a:solidFill>
                  <a:srgbClr val="000000"/>
                </a:solidFill>
                <a:latin typeface="Times New Roman" panose="02020603050405020304" pitchFamily="18" charset="0"/>
                <a:cs typeface="Times New Roman" panose="02020603050405020304" pitchFamily="18" charset="0"/>
              </a:rPr>
              <a:t>(80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)cm,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宽可表示为</a:t>
            </a:r>
            <a:r>
              <a:rPr lang="en-US" altLang="zh-CN" sz="2200" dirty="0">
                <a:solidFill>
                  <a:srgbClr val="000000"/>
                </a:solidFill>
                <a:latin typeface="Times New Roman" panose="02020603050405020304" pitchFamily="18" charset="0"/>
                <a:cs typeface="Times New Roman" panose="02020603050405020304" pitchFamily="18" charset="0"/>
              </a:rPr>
              <a:t>(50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)cm,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根据其面积为</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cm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即长</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列方程进行化简即可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775934239"/>
              </p:ext>
            </p:extLst>
          </p:nvPr>
        </p:nvGraphicFramePr>
        <p:xfrm>
          <a:off x="567822" y="3068960"/>
          <a:ext cx="8128000" cy="1472027"/>
        </p:xfrm>
        <a:graphic>
          <a:graphicData uri="http://schemas.openxmlformats.org/presentationml/2006/ole">
            <p:oleObj spid="_x0000_s4100" name="文档" r:id="rId7" imgW="3847376" imgH="697037" progId="Word.Document.12">
              <p:embed/>
            </p:oleObj>
          </a:graphicData>
        </a:graphic>
      </p:graphicFrame>
      <p:sp>
        <p:nvSpPr>
          <p:cNvPr id="8" name="矩形 7"/>
          <p:cNvSpPr/>
          <p:nvPr/>
        </p:nvSpPr>
        <p:spPr>
          <a:xfrm>
            <a:off x="497376" y="4766340"/>
            <a:ext cx="8183446" cy="11109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436328394"/>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sp>
        <p:nvSpPr>
          <p:cNvPr id="6" name="矩形 5"/>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知挂图长为</a:t>
            </a:r>
            <a:r>
              <a:rPr lang="en-US" altLang="zh-CN" sz="2200" dirty="0">
                <a:solidFill>
                  <a:srgbClr val="000000"/>
                </a:solidFill>
                <a:latin typeface="Times New Roman" panose="02020603050405020304" pitchFamily="18" charset="0"/>
                <a:cs typeface="Times New Roman" panose="02020603050405020304" pitchFamily="18" charset="0"/>
              </a:rPr>
              <a:t>(80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)cm,</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宽为</a:t>
            </a:r>
            <a:r>
              <a:rPr lang="en-US" altLang="zh-CN" sz="2200" dirty="0">
                <a:solidFill>
                  <a:srgbClr val="000000"/>
                </a:solidFill>
                <a:latin typeface="Times New Roman" panose="02020603050405020304" pitchFamily="18" charset="0"/>
                <a:cs typeface="Times New Roman" panose="02020603050405020304" pitchFamily="18" charset="0"/>
              </a:rPr>
              <a:t>(50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)cm,</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(80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160</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000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100</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260</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400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350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3823919"/>
      </p:ext>
    </p:extLst>
  </p:cSld>
  <p:clrMapOvr>
    <a:masterClrMapping/>
  </p:clrMapOvr>
  <p:transition spd="slow">
    <p:cu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4" name="流程图: 可选过程 3">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5" name="流程图: 可选过程 4">
            <a:hlinkClick r:id="rId5" action="ppaction://hlinksldjump"/>
          </p:cNvPr>
          <p:cNvSpPr/>
          <p:nvPr/>
        </p:nvSpPr>
        <p:spPr>
          <a:xfrm>
            <a:off x="3342302"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知识点四</a:t>
            </a:r>
          </a:p>
        </p:txBody>
      </p:sp>
      <p:pic>
        <p:nvPicPr>
          <p:cNvPr id="6" name="解题总结.eps" descr="id:2147487411;FounderCES"/>
          <p:cNvPicPr/>
          <p:nvPr/>
        </p:nvPicPr>
        <p:blipFill>
          <a:blip r:embed="rId6"/>
          <a:stretch>
            <a:fillRect/>
          </a:stretch>
        </p:blipFill>
        <p:spPr>
          <a:xfrm>
            <a:off x="669774" y="2276872"/>
            <a:ext cx="376615" cy="1459214"/>
          </a:xfrm>
          <a:prstGeom prst="rect">
            <a:avLst/>
          </a:prstGeom>
        </p:spPr>
      </p:pic>
      <p:sp>
        <p:nvSpPr>
          <p:cNvPr id="7" name="矩形 6"/>
          <p:cNvSpPr>
            <a:spLocks noChangeAspect="1"/>
          </p:cNvSpPr>
          <p:nvPr/>
        </p:nvSpPr>
        <p:spPr>
          <a:xfrm>
            <a:off x="1046389" y="2420888"/>
            <a:ext cx="7376368"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列一元二次方程时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可类比列一元一次方程的方法</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首先读懂题目所给的数量关系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找出符合全部题意的等量关系</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根据等量关系列出方程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并整理即可</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658892884"/>
      </p:ext>
    </p:extLst>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508000" y="1395216"/>
            <a:ext cx="8128000" cy="415498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拓展点一</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根据一元二次方程的定义求字母的值或取值范围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是关于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的值是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en-US" altLang="zh-CN" sz="2200" i="1" dirty="0">
                <a:solidFill>
                  <a:srgbClr val="000000"/>
                </a:solidFill>
                <a:effectLst/>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	B.1	C.</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	D.</a:t>
            </a:r>
            <a:r>
              <a:rPr lang="zh-CN" altLang="zh-CN" sz="2200" dirty="0">
                <a:solidFill>
                  <a:srgbClr val="000000"/>
                </a:solidFill>
                <a:latin typeface="Times New Roman" panose="02020603050405020304" pitchFamily="18" charset="0"/>
                <a:cs typeface="Times New Roman" panose="02020603050405020304" pitchFamily="18" charset="0"/>
              </a:rPr>
              <a:t>不能确定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由于题目给出的方程是关于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因此应该满足一元二次方程的定义所需要的条件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都不是二次项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二次项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未知数</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的指数为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系数不能为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endPar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解</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225612313"/>
              </p:ext>
            </p:extLst>
          </p:nvPr>
        </p:nvGraphicFramePr>
        <p:xfrm>
          <a:off x="1749177" y="1824425"/>
          <a:ext cx="1903413" cy="448787"/>
        </p:xfrm>
        <a:graphic>
          <a:graphicData uri="http://schemas.openxmlformats.org/presentationml/2006/ole">
            <p:oleObj spid="_x0000_s5128" name="文档" r:id="rId7" imgW="823175" imgH="198279"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1325041703"/>
              </p:ext>
            </p:extLst>
          </p:nvPr>
        </p:nvGraphicFramePr>
        <p:xfrm>
          <a:off x="1094346" y="3809913"/>
          <a:ext cx="1903413" cy="448787"/>
        </p:xfrm>
        <a:graphic>
          <a:graphicData uri="http://schemas.openxmlformats.org/presentationml/2006/ole">
            <p:oleObj spid="_x0000_s5129" name="文档" r:id="rId8" imgW="823175" imgH="198279"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1221134834"/>
              </p:ext>
            </p:extLst>
          </p:nvPr>
        </p:nvGraphicFramePr>
        <p:xfrm>
          <a:off x="508000" y="4366440"/>
          <a:ext cx="2014537" cy="642937"/>
        </p:xfrm>
        <a:graphic>
          <a:graphicData uri="http://schemas.openxmlformats.org/presentationml/2006/ole">
            <p:oleObj spid="_x0000_s5130" name="文档" r:id="rId9" imgW="966806" imgH="305156" progId="Word.Document.12">
              <p:embed/>
            </p:oleObj>
          </a:graphicData>
        </a:graphic>
      </p:graphicFrame>
      <p:sp>
        <p:nvSpPr>
          <p:cNvPr id="11" name="矩形 10"/>
          <p:cNvSpPr/>
          <p:nvPr/>
        </p:nvSpPr>
        <p:spPr>
          <a:xfrm>
            <a:off x="452554" y="3089069"/>
            <a:ext cx="8183446" cy="192030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2554" y="5024674"/>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58312902"/>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流程图: 可选过程 22">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拓展点一</a:t>
            </a:r>
          </a:p>
        </p:txBody>
      </p:sp>
      <p:sp>
        <p:nvSpPr>
          <p:cNvPr id="24" name="流程图: 可选过程 23">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25" name="流程图: 可选过程 24">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26" name="流程图: 可选过程 25">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1104603" y="2492896"/>
            <a:ext cx="376615" cy="1459214"/>
          </a:xfrm>
          <a:prstGeom prst="rect">
            <a:avLst/>
          </a:prstGeom>
        </p:spPr>
      </p:pic>
      <p:sp>
        <p:nvSpPr>
          <p:cNvPr id="2" name="矩形 1"/>
          <p:cNvSpPr>
            <a:spLocks noChangeAspect="1"/>
          </p:cNvSpPr>
          <p:nvPr/>
        </p:nvSpPr>
        <p:spPr>
          <a:xfrm>
            <a:off x="1763688" y="2492896"/>
            <a:ext cx="6296248"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根据所给条件和一元二次方程的定义列出方程或方程组</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通过解方程或方程组求得字母的值或取值范围</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r>
              <a:rPr lang="en-US" altLang="zh-CN" sz="2200" dirty="0" smtClean="0">
                <a:solidFill>
                  <a:srgbClr val="000000"/>
                </a:solidFill>
                <a:latin typeface="Times New Roman" panose="02020603050405020304" pitchFamily="18" charset="0"/>
                <a:ea typeface="仿宋" panose="02010609060101010101" pitchFamily="49" charset="-122"/>
              </a:rPr>
              <a:t> </a:t>
            </a:r>
            <a:endParaRPr lang="zh-CN" altLang="en-US" sz="2200" dirty="0"/>
          </a:p>
        </p:txBody>
      </p:sp>
    </p:spTree>
    <p:extLst>
      <p:ext uri="{BB962C8B-B14F-4D97-AF65-F5344CB8AC3E}">
        <p14:creationId xmlns:p14="http://schemas.microsoft.com/office/powerpoint/2010/main" xmlns="" val="1947946622"/>
      </p:ext>
    </p:extLst>
  </p:cSld>
  <p:clrMapOvr>
    <a:masterClrMapping/>
  </p:clrMapOvr>
  <p:transition spd="slow">
    <p:pull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508000" y="2310467"/>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根据一元二次方程的一般形式求字母的值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一元二次方程</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化为一般形式后为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试求</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欲求</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可以先把方程的左端进行整理化简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变成一元二次方程的一般形式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然后根据对应项的系数相等可得关于</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的方程组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通过解方程组可得答案</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81186" y="3631298"/>
            <a:ext cx="8183446" cy="13098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1094833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dirty="0"/>
              <a:t>21.1</a:t>
            </a:r>
            <a:r>
              <a:rPr lang="zh-CN" altLang="zh-CN" dirty="0"/>
              <a:t>　一元二次方程</a:t>
            </a:r>
          </a:p>
        </p:txBody>
      </p:sp>
    </p:spTree>
    <p:extLst>
      <p:ext uri="{BB962C8B-B14F-4D97-AF65-F5344CB8AC3E}">
        <p14:creationId xmlns:p14="http://schemas.microsoft.com/office/powerpoint/2010/main" xmlns="" val="1314899478"/>
      </p:ext>
    </p:extLst>
  </p:cSld>
  <p:clrMapOvr>
    <a:masterClrMapping/>
  </p:clrMapOvr>
  <p:transition spd="slow">
    <p:spli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4"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2" name="矩形 1"/>
          <p:cNvSpPr>
            <a:spLocks noChangeAspect="1"/>
          </p:cNvSpPr>
          <p:nvPr/>
        </p:nvSpPr>
        <p:spPr>
          <a:xfrm>
            <a:off x="611560" y="1988840"/>
            <a:ext cx="8128000" cy="127862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一元二次方程</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化为一般形式为</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a-b</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b-a-c</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由一元二次方程</a:t>
            </a:r>
            <a:r>
              <a:rPr lang="en-US" altLang="zh-CN" sz="2200" i="1" dirty="0">
                <a:solidFill>
                  <a:srgbClr val="000000"/>
                </a:solidFill>
                <a:latin typeface="Times New Roman" panose="02020603050405020304" pitchFamily="18" charset="0"/>
              </a:rPr>
              <a:t>a</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dirty="0">
                <a:solidFill>
                  <a:srgbClr val="000000"/>
                </a:solidFill>
                <a:latin typeface="Times New Roman" panose="02020603050405020304" pitchFamily="18" charset="0"/>
              </a:rPr>
              <a:t>1)</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+b</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x-</a:t>
            </a:r>
            <a:r>
              <a:rPr lang="en-US" altLang="zh-CN" sz="22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+c=</a:t>
            </a:r>
            <a:r>
              <a:rPr lang="en-US" altLang="zh-CN" sz="2200" dirty="0">
                <a:solidFill>
                  <a:srgbClr val="000000"/>
                </a:solidFill>
                <a:latin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化为一般形式后为</a:t>
            </a:r>
            <a:r>
              <a:rPr lang="en-US" altLang="zh-CN" sz="22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x</a:t>
            </a:r>
            <a:r>
              <a:rPr lang="en-US" altLang="zh-CN" sz="2200" baseline="30000" dirty="0">
                <a:solidFill>
                  <a:srgbClr val="000000"/>
                </a:solidFill>
                <a:latin typeface="Times New Roman" panose="02020603050405020304" pitchFamily="18" charset="0"/>
              </a:rPr>
              <a:t>2</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3</a:t>
            </a:r>
            <a:r>
              <a:rPr lang="en-US" altLang="zh-CN" sz="2200" i="1" dirty="0">
                <a:solidFill>
                  <a:srgbClr val="000000"/>
                </a:solidFill>
                <a:latin typeface="Times New Roman" panose="02020603050405020304" pitchFamily="18" charset="0"/>
              </a:rPr>
              <a:t>x-</a:t>
            </a:r>
            <a:r>
              <a:rPr lang="en-US" altLang="zh-CN" sz="2200"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0,</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1282275556"/>
              </p:ext>
            </p:extLst>
          </p:nvPr>
        </p:nvGraphicFramePr>
        <p:xfrm>
          <a:off x="323528" y="3429000"/>
          <a:ext cx="8128000" cy="1106535"/>
        </p:xfrm>
        <a:graphic>
          <a:graphicData uri="http://schemas.openxmlformats.org/presentationml/2006/ole">
            <p:oleObj spid="_x0000_s6148" name="文档" r:id="rId7" imgW="3847376" imgH="523227" progId="Word.Document.12">
              <p:embed/>
            </p:oleObj>
          </a:graphicData>
        </a:graphic>
      </p:graphicFrame>
    </p:spTree>
    <p:extLst>
      <p:ext uri="{BB962C8B-B14F-4D97-AF65-F5344CB8AC3E}">
        <p14:creationId xmlns:p14="http://schemas.microsoft.com/office/powerpoint/2010/main" xmlns="" val="2195087339"/>
      </p:ext>
    </p:extLst>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流程图: 可选过程 15">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1" name="流程图: 可选过程 30">
            <a:hlinkClick r:id="rId3" action="ppaction://hlinksldjump"/>
          </p:cNvPr>
          <p:cNvSpPr/>
          <p:nvPr/>
        </p:nvSpPr>
        <p:spPr>
          <a:xfrm>
            <a:off x="1522503"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拓展点二</a:t>
            </a:r>
          </a:p>
        </p:txBody>
      </p:sp>
      <p:sp>
        <p:nvSpPr>
          <p:cNvPr id="32" name="流程图: 可选过程 31">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33" name="流程图: 可选过程 32">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858081" y="2718447"/>
            <a:ext cx="376615" cy="1459214"/>
          </a:xfrm>
          <a:prstGeom prst="rect">
            <a:avLst/>
          </a:prstGeom>
        </p:spPr>
      </p:pic>
      <p:sp>
        <p:nvSpPr>
          <p:cNvPr id="2" name="矩形 1"/>
          <p:cNvSpPr>
            <a:spLocks noChangeAspect="1"/>
          </p:cNvSpPr>
          <p:nvPr/>
        </p:nvSpPr>
        <p:spPr>
          <a:xfrm>
            <a:off x="1269670" y="2718447"/>
            <a:ext cx="7401304"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解答这类与一元二次方程的一般形式相关的问题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首先要把方程整理成一般形式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然后根据</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两个多项式相等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其对应项的系数相等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列方程组进行求解</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2012235083"/>
      </p:ext>
    </p:extLst>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sp>
        <p:nvSpPr>
          <p:cNvPr id="8" name="矩形 7"/>
          <p:cNvSpPr>
            <a:spLocks noChangeAspect="1"/>
          </p:cNvSpPr>
          <p:nvPr/>
        </p:nvSpPr>
        <p:spPr>
          <a:xfrm>
            <a:off x="539552" y="1484784"/>
            <a:ext cx="8128000" cy="1272271"/>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拓展点三</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利用一元二次方程的解求字母的值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的一个根是</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则实数</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的值是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2613762663"/>
              </p:ext>
            </p:extLst>
          </p:nvPr>
        </p:nvGraphicFramePr>
        <p:xfrm>
          <a:off x="611560" y="2847727"/>
          <a:ext cx="8128000" cy="502970"/>
        </p:xfrm>
        <a:graphic>
          <a:graphicData uri="http://schemas.openxmlformats.org/presentationml/2006/ole">
            <p:oleObj spid="_x0000_s7174" name="文档" r:id="rId7" imgW="3847376" imgH="238223" progId="Word.Document.12">
              <p:embed/>
            </p:oleObj>
          </a:graphicData>
        </a:graphic>
      </p:graphicFrame>
      <p:sp>
        <p:nvSpPr>
          <p:cNvPr id="10" name="矩形 9"/>
          <p:cNvSpPr>
            <a:spLocks noChangeAspect="1"/>
          </p:cNvSpPr>
          <p:nvPr/>
        </p:nvSpPr>
        <p:spPr>
          <a:xfrm>
            <a:off x="539552" y="3861048"/>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把</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代入方程</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-kx+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i="1"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1" name="对象 10"/>
          <p:cNvGraphicFramePr>
            <a:graphicFrameLocks noChangeAspect="1"/>
          </p:cNvGraphicFramePr>
          <p:nvPr>
            <p:extLst>
              <p:ext uri="{D42A27DB-BD31-4B8C-83A1-F6EECF244321}">
                <p14:modId xmlns:p14="http://schemas.microsoft.com/office/powerpoint/2010/main" xmlns="" val="72331548"/>
              </p:ext>
            </p:extLst>
          </p:nvPr>
        </p:nvGraphicFramePr>
        <p:xfrm>
          <a:off x="6865875" y="3861048"/>
          <a:ext cx="807466" cy="500939"/>
        </p:xfrm>
        <a:graphic>
          <a:graphicData uri="http://schemas.openxmlformats.org/presentationml/2006/ole">
            <p:oleObj spid="_x0000_s7175" name="文档" r:id="rId8" imgW="520033" imgH="315232" progId="Word.Document.12">
              <p:embed/>
            </p:oleObj>
          </a:graphicData>
        </a:graphic>
      </p:graphicFrame>
      <p:sp>
        <p:nvSpPr>
          <p:cNvPr id="12" name="矩形 11"/>
          <p:cNvSpPr/>
          <p:nvPr/>
        </p:nvSpPr>
        <p:spPr>
          <a:xfrm>
            <a:off x="511829" y="3681027"/>
            <a:ext cx="8183446" cy="68095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1829" y="4356677"/>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529731458"/>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858081" y="2420888"/>
            <a:ext cx="376615" cy="1459214"/>
          </a:xfrm>
          <a:prstGeom prst="rect">
            <a:avLst/>
          </a:prstGeom>
        </p:spPr>
      </p:pic>
      <p:sp>
        <p:nvSpPr>
          <p:cNvPr id="7" name="矩形 6"/>
          <p:cNvSpPr>
            <a:spLocks noChangeAspect="1"/>
          </p:cNvSpPr>
          <p:nvPr/>
        </p:nvSpPr>
        <p:spPr>
          <a:xfrm>
            <a:off x="1234696" y="2568974"/>
            <a:ext cx="7232352" cy="131112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解答此类问题的关键是把已知的根代入原方程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得到一个关于未知字母的方程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通过解方程求得未知字母的值</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54601779"/>
      </p:ext>
    </p:extLst>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4"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5"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6"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8" name="矩形 7"/>
          <p:cNvSpPr>
            <a:spLocks noChangeAspect="1"/>
          </p:cNvSpPr>
          <p:nvPr/>
        </p:nvSpPr>
        <p:spPr>
          <a:xfrm>
            <a:off x="589197" y="1340768"/>
            <a:ext cx="8128000" cy="496751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拓展点四</a:t>
            </a:r>
            <a:r>
              <a:rPr lang="zh-CN" altLang="zh-CN" sz="2200" u="sng" dirty="0">
                <a:solidFill>
                  <a:srgbClr val="FF0000"/>
                </a:solidFill>
                <a:effectLst/>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与一元二次方程的定义有关的综合题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取何值时是关于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取何值时是关于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的一元一次方程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要使关于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的方程是一元二次方程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不是关于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的方程的二次项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必须</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是二次项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则有</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且系数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求出</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的值即可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如果所给方程是关于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的一元一次方程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则方程中不能含有二次项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可以考虑有两种情况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一是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的指数为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而系数为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不含有这一项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此时一次项系数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不为零即可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二是</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的指数为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此时与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合并同类项后系数不为</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xmlns="" val="1187786420"/>
              </p:ext>
            </p:extLst>
          </p:nvPr>
        </p:nvGraphicFramePr>
        <p:xfrm>
          <a:off x="2392161" y="1772816"/>
          <a:ext cx="1531937" cy="382587"/>
        </p:xfrm>
        <a:graphic>
          <a:graphicData uri="http://schemas.openxmlformats.org/presentationml/2006/ole">
            <p:oleObj spid="_x0000_s8202" name="文档" r:id="rId7" imgW="737645" imgH="181006" progId="Word.Document.12">
              <p:embed/>
            </p:oleObj>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xmlns="" val="2581303193"/>
              </p:ext>
            </p:extLst>
          </p:nvPr>
        </p:nvGraphicFramePr>
        <p:xfrm>
          <a:off x="4067944" y="3356992"/>
          <a:ext cx="1531937" cy="382587"/>
        </p:xfrm>
        <a:graphic>
          <a:graphicData uri="http://schemas.openxmlformats.org/presentationml/2006/ole">
            <p:oleObj spid="_x0000_s8203" name="文档" r:id="rId8" imgW="737645" imgH="181006"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872009649"/>
              </p:ext>
            </p:extLst>
          </p:nvPr>
        </p:nvGraphicFramePr>
        <p:xfrm>
          <a:off x="4833912" y="4581128"/>
          <a:ext cx="1531937" cy="382587"/>
        </p:xfrm>
        <a:graphic>
          <a:graphicData uri="http://schemas.openxmlformats.org/presentationml/2006/ole">
            <p:oleObj spid="_x0000_s8204" name="文档" r:id="rId9" imgW="737645" imgH="181006" progId="Word.Document.12">
              <p:embed/>
            </p:oleObj>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xmlns="" val="4232795334"/>
              </p:ext>
            </p:extLst>
          </p:nvPr>
        </p:nvGraphicFramePr>
        <p:xfrm>
          <a:off x="1191363" y="5406267"/>
          <a:ext cx="1531937" cy="382587"/>
        </p:xfrm>
        <a:graphic>
          <a:graphicData uri="http://schemas.openxmlformats.org/presentationml/2006/ole">
            <p:oleObj spid="_x0000_s8205" name="文档" r:id="rId10" imgW="737645" imgH="181006" progId="Word.Document.12">
              <p:embed/>
            </p:oleObj>
          </a:graphicData>
        </a:graphic>
      </p:graphicFrame>
      <p:sp>
        <p:nvSpPr>
          <p:cNvPr id="13" name="矩形 12"/>
          <p:cNvSpPr/>
          <p:nvPr/>
        </p:nvSpPr>
        <p:spPr>
          <a:xfrm>
            <a:off x="533751" y="3013478"/>
            <a:ext cx="8183446" cy="32948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012531766"/>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sp>
        <p:nvSpPr>
          <p:cNvPr id="6" name="矩形 5"/>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若方程是一元二次方程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显然</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符合题意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时原方程是关于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的一元二次方程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此时方程为</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此时方程为</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所以当</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原方程为关于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的一元一次方程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2199569"/>
      </p:ext>
    </p:extLst>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拓展点一</a:t>
            </a:r>
          </a:p>
        </p:txBody>
      </p:sp>
      <p:sp>
        <p:nvSpPr>
          <p:cNvPr id="3" name="流程图: 可选过程 2">
            <a:hlinkClick r:id="rId3" action="ppaction://hlinksldjump"/>
          </p:cNvPr>
          <p:cNvSpPr/>
          <p:nvPr/>
        </p:nvSpPr>
        <p:spPr>
          <a:xfrm>
            <a:off x="1522503"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拓展点二</a:t>
            </a:r>
          </a:p>
        </p:txBody>
      </p:sp>
      <p:sp>
        <p:nvSpPr>
          <p:cNvPr id="4" name="流程图: 可选过程 3">
            <a:hlinkClick r:id="rId4" action="ppaction://hlinksldjump"/>
          </p:cNvPr>
          <p:cNvSpPr/>
          <p:nvPr/>
        </p:nvSpPr>
        <p:spPr>
          <a:xfrm>
            <a:off x="2433446"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拓展点三</a:t>
            </a:r>
          </a:p>
        </p:txBody>
      </p:sp>
      <p:sp>
        <p:nvSpPr>
          <p:cNvPr id="5" name="流程图: 可选过程 4">
            <a:hlinkClick r:id="rId5" action="ppaction://hlinksldjump"/>
          </p:cNvPr>
          <p:cNvSpPr/>
          <p:nvPr/>
        </p:nvSpPr>
        <p:spPr>
          <a:xfrm>
            <a:off x="3344389"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拓展点四</a:t>
            </a:r>
          </a:p>
        </p:txBody>
      </p:sp>
      <p:pic>
        <p:nvPicPr>
          <p:cNvPr id="6" name="解题总结.eps" descr="id:2147487411;FounderCES"/>
          <p:cNvPicPr/>
          <p:nvPr/>
        </p:nvPicPr>
        <p:blipFill>
          <a:blip r:embed="rId6"/>
          <a:stretch>
            <a:fillRect/>
          </a:stretch>
        </p:blipFill>
        <p:spPr>
          <a:xfrm>
            <a:off x="858081" y="2060848"/>
            <a:ext cx="376615" cy="1459214"/>
          </a:xfrm>
          <a:prstGeom prst="rect">
            <a:avLst/>
          </a:prstGeom>
        </p:spPr>
      </p:pic>
      <p:sp>
        <p:nvSpPr>
          <p:cNvPr id="7" name="矩形 6"/>
          <p:cNvSpPr>
            <a:spLocks noChangeAspect="1"/>
          </p:cNvSpPr>
          <p:nvPr/>
        </p:nvSpPr>
        <p:spPr>
          <a:xfrm>
            <a:off x="1331640" y="2204864"/>
            <a:ext cx="7088336"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解答这类问题时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要注意根据一元二次方程和一元一次方程的定义列出相应的方程或不等式求解</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尤其注意要分类讨论解答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否则容易造成漏解</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149716167"/>
      </p:ext>
    </p:extLst>
  </p:cSld>
  <p:clrMapOvr>
    <a:masterClrMapping/>
  </p:clrMapOvr>
  <p:transition spd="slow">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90420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知识</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点一</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一元二次方程的定义</a:t>
            </a:r>
            <a:r>
              <a:rPr lang="zh-CN" altLang="zh-CN" sz="2200" u="sng" dirty="0">
                <a:solidFill>
                  <a:srgbClr val="FF0000"/>
                </a:solidFill>
                <a:uFill>
                  <a:solidFill>
                    <a:srgbClr val="00FFFF"/>
                  </a:solidFill>
                </a:u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等号</a:t>
            </a:r>
            <a:r>
              <a:rPr lang="zh-CN" altLang="zh-CN" sz="2200" dirty="0">
                <a:solidFill>
                  <a:srgbClr val="000000"/>
                </a:solidFill>
                <a:latin typeface="Times New Roman" panose="02020603050405020304" pitchFamily="18" charset="0"/>
                <a:cs typeface="Times New Roman" panose="02020603050405020304" pitchFamily="18" charset="0"/>
              </a:rPr>
              <a:t>两边都是整式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只含有一个未知数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并且未知数的最高次数是</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二次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叫做一元二次方程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由一元二次方程的定义可知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判断一个方程是否是一元二次方程必须同时满足三个条件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是整式方程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即分母中不含未知数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只含有一个未知数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未知数的最高次数是</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40505492"/>
      </p:ext>
    </p:extLst>
  </p:cSld>
  <p:clrMapOvr>
    <a:masterClrMapping/>
  </p:clrMapOvr>
  <p:transition spd="slow">
    <p:checke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5"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6"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4" name="矩形 3"/>
          <p:cNvSpPr>
            <a:spLocks noChangeAspect="1"/>
          </p:cNvSpPr>
          <p:nvPr/>
        </p:nvSpPr>
        <p:spPr>
          <a:xfrm>
            <a:off x="508000" y="1268760"/>
            <a:ext cx="8128000" cy="4662815"/>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下面关于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NEU-BZ-S92"/>
                <a:cs typeface="宋体" panose="02010600030101010101" pitchFamily="2" charset="-122"/>
              </a:rPr>
              <a:t>③</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NEU-BZ-S92"/>
                <a:cs typeface="宋体" panose="02010600030101010101" pitchFamily="2" charset="-122"/>
              </a:rPr>
              <a:t>④</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i="1"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其中是一元二次方程的个数是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A.1	B.2	C.3	D.4</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根据一元二次方程的定义对各方程进行逐一判断即可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时是一元一次方程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9)</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是一元二次方程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③</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是分式方程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④</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其中是一元三次方程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是一元一次方程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是一元一次方程</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678327071"/>
              </p:ext>
            </p:extLst>
          </p:nvPr>
        </p:nvGraphicFramePr>
        <p:xfrm>
          <a:off x="991620" y="1772816"/>
          <a:ext cx="489598" cy="570513"/>
        </p:xfrm>
        <a:graphic>
          <a:graphicData uri="http://schemas.openxmlformats.org/presentationml/2006/ole">
            <p:oleObj spid="_x0000_s3079" name="文档" r:id="rId7" imgW="273549" imgH="313433"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861435000"/>
              </p:ext>
            </p:extLst>
          </p:nvPr>
        </p:nvGraphicFramePr>
        <p:xfrm>
          <a:off x="2123728" y="4298647"/>
          <a:ext cx="489598" cy="570513"/>
        </p:xfrm>
        <a:graphic>
          <a:graphicData uri="http://schemas.openxmlformats.org/presentationml/2006/ole">
            <p:oleObj spid="_x0000_s3080" name="文档" r:id="rId8" imgW="273549" imgH="313433" progId="Word.Document.12">
              <p:embed/>
            </p:oleObj>
          </a:graphicData>
        </a:graphic>
      </p:graphicFrame>
      <p:sp>
        <p:nvSpPr>
          <p:cNvPr id="9" name="矩形 8"/>
          <p:cNvSpPr/>
          <p:nvPr/>
        </p:nvSpPr>
        <p:spPr>
          <a:xfrm>
            <a:off x="480277" y="3284984"/>
            <a:ext cx="8183446" cy="20882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4943" y="5443342"/>
            <a:ext cx="8183446"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593516616"/>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流程图: 可选过程 1">
            <a:hlinkClick r:id="rId2" action="ppaction://hlinksldjump"/>
          </p:cNvPr>
          <p:cNvSpPr/>
          <p:nvPr/>
        </p:nvSpPr>
        <p:spPr>
          <a:xfrm>
            <a:off x="611560"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知识点一</a:t>
            </a:r>
          </a:p>
        </p:txBody>
      </p:sp>
      <p:sp>
        <p:nvSpPr>
          <p:cNvPr id="3" name="流程图: 可选过程 2">
            <a:hlinkClick r:id="rId3" action="ppaction://hlinksldjump"/>
          </p:cNvPr>
          <p:cNvSpPr/>
          <p:nvPr/>
        </p:nvSpPr>
        <p:spPr>
          <a:xfrm>
            <a:off x="1521807"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知识点二</a:t>
            </a:r>
          </a:p>
        </p:txBody>
      </p:sp>
      <p:sp>
        <p:nvSpPr>
          <p:cNvPr id="5" name="流程图: 可选过程 4">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6" name="流程图: 可选过程 5">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9" name="解题总结.eps" descr="id:2147487411;FounderCES"/>
          <p:cNvPicPr/>
          <p:nvPr/>
        </p:nvPicPr>
        <p:blipFill>
          <a:blip r:embed="rId6"/>
          <a:stretch>
            <a:fillRect/>
          </a:stretch>
        </p:blipFill>
        <p:spPr>
          <a:xfrm>
            <a:off x="858081" y="2348880"/>
            <a:ext cx="376615" cy="1459214"/>
          </a:xfrm>
          <a:prstGeom prst="rect">
            <a:avLst/>
          </a:prstGeom>
        </p:spPr>
      </p:pic>
      <p:sp>
        <p:nvSpPr>
          <p:cNvPr id="8" name="矩形 7"/>
          <p:cNvSpPr>
            <a:spLocks noChangeAspect="1"/>
          </p:cNvSpPr>
          <p:nvPr/>
        </p:nvSpPr>
        <p:spPr>
          <a:xfrm>
            <a:off x="1254669" y="2363118"/>
            <a:ext cx="6981320" cy="2123658"/>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判断一个方程是否为一元二次方程</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应根据一元二次方程的定义</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需要的三个条件缺一不可</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当一元二次方程比较复杂不易直接观察时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要先进行整理</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要特别注意二次项系数是否有为零的可能</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3453842371"/>
      </p:ext>
    </p:extLst>
  </p:cSld>
  <p:clrMapOvr>
    <a:masterClrMapping/>
  </p:clrMapOvr>
  <p:transition spd="slow">
    <p:checke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u="sng" dirty="0">
                <a:solidFill>
                  <a:srgbClr val="FF0000"/>
                </a:solidFill>
                <a:uFill>
                  <a:solidFill>
                    <a:srgbClr val="00FFFF"/>
                  </a:solidFill>
                </a:uFill>
                <a:latin typeface="Arial" panose="020B0604020202020204" pitchFamily="34" charset="0"/>
                <a:ea typeface="黑体" panose="02010609060101010101" pitchFamily="49" charset="-122"/>
                <a:cs typeface="Times New Roman" panose="02020603050405020304" pitchFamily="18" charset="0"/>
              </a:rPr>
              <a:t>一元二次方程的一般形式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一元二次方程的一般形式是</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+bx+c=</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是二次项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是二次项系数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bx</a:t>
            </a:r>
            <a:r>
              <a:rPr lang="zh-CN" altLang="zh-CN" sz="2200" dirty="0">
                <a:solidFill>
                  <a:srgbClr val="000000"/>
                </a:solidFill>
                <a:latin typeface="Times New Roman" panose="02020603050405020304" pitchFamily="18" charset="0"/>
                <a:cs typeface="Times New Roman" panose="02020603050405020304" pitchFamily="18" charset="0"/>
              </a:rPr>
              <a:t>是一次项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是一次项系数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是常数项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名师解读</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确定一元二次方程的相关项和系数时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一元二次方程必须先化简整理成一般形式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才能确定其二次项、二次项系数、一次项、一次项系数和常数项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否则容易造成判断错误</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87370392"/>
      </p:ext>
    </p:extLst>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把下列关于</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的一元二次方程化为一般形式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并写出二次项系数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一次项系数和常数项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分析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根据去括号、移项、合并同类项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可得一元二次方程的一般形式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在一般形式中</a:t>
            </a:r>
            <a:r>
              <a:rPr lang="en-US" altLang="zh-CN" sz="2200" i="1" dirty="0">
                <a:solidFill>
                  <a:srgbClr val="000000"/>
                </a:solidFill>
                <a:latin typeface="Times New Roman" panose="02020603050405020304" pitchFamily="18" charset="0"/>
                <a:cs typeface="Times New Roman" panose="02020603050405020304" pitchFamily="18" charset="0"/>
              </a:rPr>
              <a:t>ax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叫二次项</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叫一次项</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分别叫二次项系数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一次项系数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常数项</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80277" y="4005064"/>
            <a:ext cx="8183446" cy="15121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403571912"/>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去括号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移项、合并同类项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是二次项系数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是一次项系数</a:t>
            </a:r>
            <a:r>
              <a:rPr lang="en-US" altLang="zh-CN" sz="2200" dirty="0">
                <a:solidFill>
                  <a:srgbClr val="000000"/>
                </a:solidFill>
                <a:latin typeface="Times New Roman" panose="02020603050405020304" pitchFamily="18" charset="0"/>
                <a:cs typeface="Times New Roman" panose="02020603050405020304" pitchFamily="18" charset="0"/>
              </a:rPr>
              <a:t>,15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是常数项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去括号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是二次项系数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是一次项系数</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是常数项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去括号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是二次项系数</a:t>
            </a:r>
            <a:r>
              <a:rPr lang="en-US" altLang="zh-CN" sz="2200" dirty="0" smtClean="0">
                <a:solidFill>
                  <a:srgbClr val="000000"/>
                </a:solidFill>
                <a:latin typeface="Times New Roman" panose="02020603050405020304" pitchFamily="18" charset="0"/>
                <a:cs typeface="Times New Roman" panose="02020603050405020304" pitchFamily="18" charset="0"/>
              </a:rPr>
              <a:t>,0</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是一次项系数</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i="1"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1</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是常数项</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346105319"/>
      </p:ext>
    </p:extLst>
  </p:cSld>
  <p:clrMapOvr>
    <a:masterClrMapping/>
  </p:clrMapOvr>
  <p:transition spd="slow">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流程图: 可选过程 4">
            <a:hlinkClick r:id="rId2" action="ppaction://hlinksldjump"/>
          </p:cNvPr>
          <p:cNvSpPr/>
          <p:nvPr/>
        </p:nvSpPr>
        <p:spPr>
          <a:xfrm>
            <a:off x="611560"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知识点一</a:t>
            </a:r>
          </a:p>
        </p:txBody>
      </p:sp>
      <p:sp>
        <p:nvSpPr>
          <p:cNvPr id="6" name="流程图: 可选过程 5">
            <a:hlinkClick r:id="rId3" action="ppaction://hlinksldjump"/>
          </p:cNvPr>
          <p:cNvSpPr/>
          <p:nvPr/>
        </p:nvSpPr>
        <p:spPr>
          <a:xfrm>
            <a:off x="1521807" y="880780"/>
            <a:ext cx="869658"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663300"/>
                </a:solidFill>
                <a:latin typeface="黑体" panose="02010600030101010101" pitchFamily="2" charset="-122"/>
                <a:ea typeface="黑体" panose="02010600030101010101" pitchFamily="2" charset="-122"/>
              </a:rPr>
              <a:t>知识点二</a:t>
            </a:r>
          </a:p>
        </p:txBody>
      </p:sp>
      <p:sp>
        <p:nvSpPr>
          <p:cNvPr id="7" name="流程图: 可选过程 6">
            <a:hlinkClick r:id="rId4" action="ppaction://hlinksldjump"/>
          </p:cNvPr>
          <p:cNvSpPr/>
          <p:nvPr/>
        </p:nvSpPr>
        <p:spPr>
          <a:xfrm>
            <a:off x="2432054"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点三</a:t>
            </a:r>
            <a:endParaRPr lang="zh-CN" altLang="en-US" sz="1200" dirty="0">
              <a:solidFill>
                <a:schemeClr val="bg1"/>
              </a:solidFill>
              <a:latin typeface="黑体" panose="02010600030101010101" pitchFamily="2" charset="-122"/>
              <a:ea typeface="黑体" panose="02010600030101010101" pitchFamily="2" charset="-122"/>
            </a:endParaRPr>
          </a:p>
        </p:txBody>
      </p:sp>
      <p:sp>
        <p:nvSpPr>
          <p:cNvPr id="8" name="流程图: 可选过程 7">
            <a:hlinkClick r:id="rId5" action="ppaction://hlinksldjump"/>
          </p:cNvPr>
          <p:cNvSpPr/>
          <p:nvPr/>
        </p:nvSpPr>
        <p:spPr>
          <a:xfrm>
            <a:off x="3342302" y="880780"/>
            <a:ext cx="869658"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黑体" panose="02010600030101010101" pitchFamily="2" charset="-122"/>
                <a:ea typeface="黑体" panose="02010600030101010101" pitchFamily="2" charset="-122"/>
              </a:rPr>
              <a:t>知识</a:t>
            </a:r>
            <a:r>
              <a:rPr lang="zh-CN" altLang="en-US" sz="1200" dirty="0" smtClean="0">
                <a:solidFill>
                  <a:schemeClr val="bg1"/>
                </a:solidFill>
                <a:latin typeface="黑体" panose="02010600030101010101" pitchFamily="2" charset="-122"/>
                <a:ea typeface="黑体" panose="02010600030101010101" pitchFamily="2" charset="-122"/>
              </a:rPr>
              <a:t>点四</a:t>
            </a:r>
            <a:endParaRPr lang="zh-CN" altLang="en-US" sz="1200" dirty="0">
              <a:solidFill>
                <a:schemeClr val="bg1"/>
              </a:solidFill>
              <a:latin typeface="黑体" panose="02010600030101010101" pitchFamily="2" charset="-122"/>
              <a:ea typeface="黑体" panose="02010600030101010101" pitchFamily="2" charset="-122"/>
            </a:endParaRPr>
          </a:p>
        </p:txBody>
      </p:sp>
      <p:pic>
        <p:nvPicPr>
          <p:cNvPr id="9" name="解题总结.eps" descr="id:2147487411;FounderCES"/>
          <p:cNvPicPr/>
          <p:nvPr/>
        </p:nvPicPr>
        <p:blipFill>
          <a:blip r:embed="rId6"/>
          <a:stretch>
            <a:fillRect/>
          </a:stretch>
        </p:blipFill>
        <p:spPr>
          <a:xfrm>
            <a:off x="611560" y="2708920"/>
            <a:ext cx="376615" cy="1459214"/>
          </a:xfrm>
          <a:prstGeom prst="rect">
            <a:avLst/>
          </a:prstGeom>
        </p:spPr>
      </p:pic>
      <p:sp>
        <p:nvSpPr>
          <p:cNvPr id="2" name="矩形 1"/>
          <p:cNvSpPr>
            <a:spLocks noChangeAspect="1"/>
          </p:cNvSpPr>
          <p:nvPr/>
        </p:nvSpPr>
        <p:spPr>
          <a:xfrm>
            <a:off x="1046389" y="2708920"/>
            <a:ext cx="7520384" cy="1717393"/>
          </a:xfrm>
          <a:prstGeom prst="rect">
            <a:avLst/>
          </a:prstGeom>
        </p:spPr>
        <p:txBody>
          <a:bodyPr wrap="square">
            <a:spAutoFit/>
          </a:bodyPr>
          <a:lstStyle/>
          <a:p>
            <a:pPr>
              <a:lnSpc>
                <a:spcPct val="120000"/>
              </a:lnSpc>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解答此类问题时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先把一元二次方程化成一般形式</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再写出各项系数</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整理过程中注意符号的变化</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去括号时不要漏乘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移项时要注意符号的变化</a:t>
            </a:r>
            <a:r>
              <a:rPr lang="en-US" altLang="zh-CN" sz="2200" i="1"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ea typeface="仿宋" panose="02010609060101010101" pitchFamily="49" charset="-122"/>
              </a:rPr>
              <a:t/>
            </a:r>
            <a:br>
              <a:rPr lang="en-US" altLang="zh-CN" sz="2200" dirty="0">
                <a:solidFill>
                  <a:srgbClr val="000000"/>
                </a:solidFill>
                <a:latin typeface="Times New Roman" panose="02020603050405020304" pitchFamily="18" charset="0"/>
                <a:ea typeface="仿宋" panose="02010609060101010101" pitchFamily="49" charset="-122"/>
              </a:rPr>
            </a:br>
            <a:endParaRPr lang="zh-CN" altLang="en-US" sz="2200" dirty="0"/>
          </a:p>
        </p:txBody>
      </p:sp>
    </p:spTree>
    <p:extLst>
      <p:ext uri="{BB962C8B-B14F-4D97-AF65-F5344CB8AC3E}">
        <p14:creationId xmlns:p14="http://schemas.microsoft.com/office/powerpoint/2010/main" xmlns="" val="1315026786"/>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1.1">
  <a:themeElements>
    <a:clrScheme name="自定义 1">
      <a:dk1>
        <a:sysClr val="windowText" lastClr="000000"/>
      </a:dk1>
      <a:lt1>
        <a:sysClr val="window" lastClr="87CEEB"/>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Template>
  <TotalTime>176</TotalTime>
  <Words>1260</Words>
  <Application>Microsoft Office PowerPoint</Application>
  <PresentationFormat>全屏显示(4:3)</PresentationFormat>
  <Paragraphs>186</Paragraphs>
  <Slides>26</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26</vt:i4>
      </vt:variant>
    </vt:vector>
  </HeadingPairs>
  <TitlesOfParts>
    <vt:vector size="28" baseType="lpstr">
      <vt:lpstr>1.1</vt:lpstr>
      <vt:lpstr>文档</vt:lpstr>
      <vt:lpstr>第二十一章  一元二次方程</vt:lpstr>
      <vt:lpstr>21.1　一元二次方程</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User</dc:creator>
  <cp:lastModifiedBy>XKW</cp:lastModifiedBy>
  <cp:revision>116</cp:revision>
  <dcterms:created xsi:type="dcterms:W3CDTF">2014-05-27T06:48:00Z</dcterms:created>
  <dcterms:modified xsi:type="dcterms:W3CDTF">2016-10-09T02:12:18Z</dcterms:modified>
</cp:coreProperties>
</file>