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64" r:id="rId3"/>
    <p:sldId id="284" r:id="rId4"/>
    <p:sldId id="285" r:id="rId5"/>
    <p:sldId id="286" r:id="rId6"/>
    <p:sldId id="268" r:id="rId7"/>
    <p:sldId id="287" r:id="rId8"/>
    <p:sldId id="288" r:id="rId9"/>
    <p:sldId id="289" r:id="rId10"/>
    <p:sldId id="290" r:id="rId11"/>
    <p:sldId id="265" r:id="rId12"/>
    <p:sldId id="291" r:id="rId13"/>
    <p:sldId id="292" r:id="rId14"/>
    <p:sldId id="269" r:id="rId15"/>
    <p:sldId id="293" r:id="rId16"/>
    <p:sldId id="294" r:id="rId17"/>
    <p:sldId id="295" r:id="rId18"/>
    <p:sldId id="296" r:id="rId19"/>
    <p:sldId id="297" r:id="rId20"/>
    <p:sldId id="283" r:id="rId21"/>
    <p:sldId id="298" r:id="rId22"/>
    <p:sldId id="299"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90" autoAdjust="0"/>
    <p:restoredTop sz="93448" autoAdjust="0"/>
  </p:normalViewPr>
  <p:slideViewPr>
    <p:cSldViewPr showGuides="1">
      <p:cViewPr varScale="1">
        <p:scale>
          <a:sx n="86" d="100"/>
          <a:sy n="86" d="100"/>
        </p:scale>
        <p:origin x="1494" y="5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5.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10" name="图片 9"/>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sp>
        <p:nvSpPr>
          <p:cNvPr id="2" name="标题 1"/>
          <p:cNvSpPr>
            <a:spLocks noGrp="1"/>
          </p:cNvSpPr>
          <p:nvPr>
            <p:ph type="ctrTitle"/>
          </p:nvPr>
        </p:nvSpPr>
        <p:spPr>
          <a:xfrm>
            <a:off x="6280760" y="4448544"/>
            <a:ext cx="2086000" cy="722511"/>
          </a:xfrm>
          <a:prstGeom prst="rect">
            <a:avLst/>
          </a:prstGeom>
        </p:spPr>
        <p:txBody>
          <a:bodyPr/>
          <a:lstStyle>
            <a:lvl1pPr>
              <a:defRPr sz="36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713952" y="5013176"/>
            <a:ext cx="1224136" cy="478904"/>
          </a:xfrm>
          <a:prstGeom prst="rect">
            <a:avLst/>
          </a:prstGeom>
        </p:spPr>
        <p:txBody>
          <a:bodyPr/>
          <a:lstStyle>
            <a:lvl1pPr marL="0" indent="0" algn="ctr">
              <a:buNone/>
              <a:defRPr sz="1050" b="1">
                <a:solidFill>
                  <a:schemeClr val="bg1"/>
                </a:solidFill>
                <a:latin typeface="黑体" panose="02010600030101010101" pitchFamily="2" charset="-122"/>
                <a:ea typeface="黑体" panose="02010600030101010101"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8" name="图片 7"/>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89404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par>
                          <p:cTn id="13" fill="hold">
                            <p:stCondLst>
                              <p:cond delay="1000"/>
                            </p:stCondLst>
                            <p:childTnLst>
                              <p:par>
                                <p:cTn id="14" presetID="12" presetClass="entr" presetSubtype="4" fill="hold" grpId="1"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Effect transition="in" filter="fade">
                                      <p:cBhvr>
                                        <p:cTn id="3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11"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结束">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6872"/>
            <a:ext cx="8229600" cy="432048"/>
          </a:xfrm>
          <a:prstGeom prst="rect">
            <a:avLst/>
          </a:prstGeom>
        </p:spPr>
        <p:txBody>
          <a:bodyPr/>
          <a:lstStyle>
            <a:lvl1pPr>
              <a:defRPr sz="2400" b="1">
                <a:solidFill>
                  <a:srgbClr val="663300"/>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2858505" y="2924944"/>
            <a:ext cx="5817951" cy="3520392"/>
          </a:xfrm>
          <a:prstGeom prst="rect">
            <a:avLst/>
          </a:prstGeom>
        </p:spPr>
        <p:txBody>
          <a:bodyPr/>
          <a:lstStyle>
            <a:lvl1pPr marL="0" indent="0">
              <a:lnSpc>
                <a:spcPts val="2300"/>
              </a:lnSpc>
              <a:buFontTx/>
              <a:buNone/>
              <a:defRPr sz="1400" b="1">
                <a:solidFill>
                  <a:srgbClr val="663300"/>
                </a:solidFill>
                <a:latin typeface="黑体" panose="02010600030101010101" pitchFamily="2" charset="-122"/>
                <a:ea typeface="黑体" panose="02010600030101010101" pitchFamily="2" charset="-122"/>
              </a:defRPr>
            </a:lvl1pPr>
            <a:lvl2pPr marL="457200" indent="0">
              <a:lnSpc>
                <a:spcPts val="2300"/>
              </a:lnSpc>
              <a:buFontTx/>
              <a:buNone/>
              <a:defRPr sz="1400" b="1">
                <a:solidFill>
                  <a:srgbClr val="663300"/>
                </a:solidFill>
                <a:latin typeface="黑体" panose="02010600030101010101" pitchFamily="2" charset="-122"/>
                <a:ea typeface="黑体" panose="02010600030101010101" pitchFamily="2" charset="-122"/>
              </a:defRPr>
            </a:lvl2pPr>
            <a:lvl3pPr marL="914400" indent="0">
              <a:lnSpc>
                <a:spcPts val="2300"/>
              </a:lnSpc>
              <a:buFontTx/>
              <a:buNone/>
              <a:defRPr sz="1400" b="1">
                <a:solidFill>
                  <a:srgbClr val="663300"/>
                </a:solidFill>
                <a:latin typeface="黑体" panose="02010600030101010101" pitchFamily="2" charset="-122"/>
                <a:ea typeface="黑体" panose="02010600030101010101" pitchFamily="2" charset="-122"/>
              </a:defRPr>
            </a:lvl3pPr>
            <a:lvl4pPr marL="1371600" indent="0">
              <a:lnSpc>
                <a:spcPts val="2300"/>
              </a:lnSpc>
              <a:buFontTx/>
              <a:buNone/>
              <a:defRPr sz="1400" b="1">
                <a:solidFill>
                  <a:srgbClr val="663300"/>
                </a:solidFill>
                <a:latin typeface="黑体" panose="02010600030101010101" pitchFamily="2" charset="-122"/>
                <a:ea typeface="黑体" panose="02010600030101010101" pitchFamily="2" charset="-122"/>
              </a:defRPr>
            </a:lvl4pPr>
            <a:lvl5pPr marL="1828800" indent="0">
              <a:lnSpc>
                <a:spcPts val="2300"/>
              </a:lnSpc>
              <a:buFontTx/>
              <a:buNone/>
              <a:defRPr sz="1400" b="1">
                <a:solidFill>
                  <a:srgbClr val="663300"/>
                </a:solidFill>
                <a:latin typeface="黑体" panose="02010600030101010101" pitchFamily="2" charset="-122"/>
                <a:ea typeface="黑体" panose="02010600030101010101"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0" y="836712"/>
            <a:ext cx="9144000" cy="701040"/>
          </a:xfrm>
          <a:prstGeom prst="rect">
            <a:avLst/>
          </a:prstGeom>
        </p:spPr>
      </p:pic>
    </p:spTree>
    <p:extLst>
      <p:ext uri="{BB962C8B-B14F-4D97-AF65-F5344CB8AC3E}">
        <p14:creationId xmlns:p14="http://schemas.microsoft.com/office/powerpoint/2010/main" xmlns="" val="90128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vertical)">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教材新知精讲</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综合知识拓展</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6754314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slide" Target="../slides/slide1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2.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8315272" y="6567025"/>
            <a:ext cx="504056" cy="304159"/>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rgbClr val="FDEC84"/>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smtClean="0">
              <a:solidFill>
                <a:srgbClr val="FDEC84"/>
              </a:solidFill>
            </a:endParaRPr>
          </a:p>
        </p:txBody>
      </p:sp>
      <p:sp>
        <p:nvSpPr>
          <p:cNvPr id="8" name="圆角矩形 7">
            <a:hlinkClick r:id="rId15" action="ppaction://hlinksldjump"/>
          </p:cNvPr>
          <p:cNvSpPr/>
          <p:nvPr/>
        </p:nvSpPr>
        <p:spPr>
          <a:xfrm>
            <a:off x="5962067"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教材新知精讲</a:t>
            </a:r>
            <a:endParaRPr lang="zh-CN" altLang="en-US" sz="1200" dirty="0">
              <a:latin typeface="黑体" panose="02010600030101010101" pitchFamily="2" charset="-122"/>
              <a:ea typeface="黑体" panose="02010600030101010101" pitchFamily="2" charset="-122"/>
            </a:endParaRPr>
          </a:p>
        </p:txBody>
      </p:sp>
      <p:sp>
        <p:nvSpPr>
          <p:cNvPr id="10" name="圆角矩形 9">
            <a:hlinkClick r:id="rId16" action="ppaction://hlinksldjump"/>
          </p:cNvPr>
          <p:cNvSpPr/>
          <p:nvPr/>
        </p:nvSpPr>
        <p:spPr>
          <a:xfrm>
            <a:off x="7308448"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综合知识拓展</a:t>
            </a:r>
            <a:endParaRPr lang="zh-CN" altLang="en-US" sz="1200" dirty="0">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1380039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7.xml"/><Relationship Id="rId4" Type="http://schemas.openxmlformats.org/officeDocument/2006/relationships/slide" Target="slide20.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20.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slide" Target="slide20.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7.xml"/><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20.xml"/><Relationship Id="rId4" Type="http://schemas.openxmlformats.org/officeDocument/2006/relationships/slide" Target="slide14.xml"/></Relationships>
</file>

<file path=ppt/slides/_rels/slide16.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7.xml"/><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7.xml"/><Relationship Id="rId4" Type="http://schemas.openxmlformats.org/officeDocument/2006/relationships/slide" Target="slide20.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7.xml"/><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7.xml"/><Relationship Id="rId4" Type="http://schemas.openxmlformats.org/officeDocument/2006/relationships/slide" Target="slide20.xml"/></Relationships>
</file>

<file path=ppt/slides/_rels/slide22.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 Target="slide11.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slide" Target="slide20.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package" Target="../embeddings/Microsoft_Office_Word___1.docx"/><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6.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2.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slideLayout" Target="../slideLayouts/slideLayout6.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21.2.2</a:t>
            </a:r>
            <a:r>
              <a:rPr lang="zh-CN" altLang="zh-CN" dirty="0"/>
              <a:t>　公式法</a:t>
            </a:r>
          </a:p>
        </p:txBody>
      </p:sp>
    </p:spTree>
    <p:extLst>
      <p:ext uri="{BB962C8B-B14F-4D97-AF65-F5344CB8AC3E}">
        <p14:creationId xmlns:p14="http://schemas.microsoft.com/office/powerpoint/2010/main" xmlns="" val="1314899478"/>
      </p:ext>
    </p:extLst>
  </p:cSld>
  <p:clrMapOvr>
    <a:masterClrMapping/>
  </p:clrMapOvr>
  <p:transition spd="slow">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3"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pic>
        <p:nvPicPr>
          <p:cNvPr id="4" name="解题总结.eps" descr="id:2147487411;FounderCES"/>
          <p:cNvPicPr/>
          <p:nvPr/>
        </p:nvPicPr>
        <p:blipFill>
          <a:blip r:embed="rId4"/>
          <a:stretch>
            <a:fillRect/>
          </a:stretch>
        </p:blipFill>
        <p:spPr>
          <a:xfrm>
            <a:off x="669774" y="2560488"/>
            <a:ext cx="376615" cy="1459214"/>
          </a:xfrm>
          <a:prstGeom prst="rect">
            <a:avLst/>
          </a:prstGeom>
        </p:spPr>
      </p:pic>
      <p:sp>
        <p:nvSpPr>
          <p:cNvPr id="2" name="矩形 1"/>
          <p:cNvSpPr>
            <a:spLocks noChangeAspect="1"/>
          </p:cNvSpPr>
          <p:nvPr/>
        </p:nvSpPr>
        <p:spPr>
          <a:xfrm>
            <a:off x="1187624" y="2564904"/>
            <a:ext cx="7160344" cy="212365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利用公式法可以解任何形式的一元二次方程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被称为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万能法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但是使用时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一定要先把一元二次方程化成一般形式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同时注意各项系数的符号</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而且要先计算</a:t>
            </a:r>
            <a:r>
              <a:rPr lang="en-US" altLang="zh-CN" sz="2200" i="1" dirty="0">
                <a:solidFill>
                  <a:srgbClr val="000000"/>
                </a:solidFill>
                <a:latin typeface="Times New Roman" panose="02020603050405020304" pitchFamily="18" charset="0"/>
              </a:rPr>
              <a:t>b</a:t>
            </a:r>
            <a:r>
              <a:rPr lang="en-US" altLang="zh-CN" sz="2200" baseline="30000"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rPr>
              <a:t>4</a:t>
            </a:r>
            <a:r>
              <a:rPr lang="en-US" altLang="zh-CN" sz="2200" i="1" dirty="0">
                <a:solidFill>
                  <a:srgbClr val="000000"/>
                </a:solidFill>
                <a:latin typeface="Times New Roman" panose="02020603050405020304" pitchFamily="18" charset="0"/>
              </a:rPr>
              <a:t>ac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的值</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确定了根的情况后才能套用公式</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2719558087"/>
      </p:ext>
    </p:extLst>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拓展点一</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灵活地选择方法解一元二次方程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选择适当的方法解方程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因为方程的左边是完全平方形式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右边是正整数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所以利用直接开平方法求解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由于方程的左边二次项的系数为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并且一次项系数是偶数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所以利用配方法求解较好</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虽然方程的左边二次项的系数为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但是一次项系数是奇数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如果用配方法会出现分数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所以利用公式法解方程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08000" y="2996952"/>
            <a:ext cx="8183446" cy="28803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58312902"/>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3"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graphicFrame>
        <p:nvGraphicFramePr>
          <p:cNvPr id="2" name="对象 1"/>
          <p:cNvGraphicFramePr>
            <a:graphicFrameLocks noChangeAspect="1"/>
          </p:cNvGraphicFramePr>
          <p:nvPr>
            <p:extLst>
              <p:ext uri="{D42A27DB-BD31-4B8C-83A1-F6EECF244321}">
                <p14:modId xmlns:p14="http://schemas.microsoft.com/office/powerpoint/2010/main" xmlns="" val="813307131"/>
              </p:ext>
            </p:extLst>
          </p:nvPr>
        </p:nvGraphicFramePr>
        <p:xfrm>
          <a:off x="508000" y="1949848"/>
          <a:ext cx="8128000" cy="3212304"/>
        </p:xfrm>
        <a:graphic>
          <a:graphicData uri="http://schemas.openxmlformats.org/presentationml/2006/ole">
            <p:oleObj spid="_x0000_s4101" name="文档" r:id="rId6" imgW="3847376" imgH="1520742" progId="Word.Document.12">
              <p:embed/>
            </p:oleObj>
          </a:graphicData>
        </a:graphic>
      </p:graphicFrame>
    </p:spTree>
    <p:extLst>
      <p:ext uri="{BB962C8B-B14F-4D97-AF65-F5344CB8AC3E}">
        <p14:creationId xmlns:p14="http://schemas.microsoft.com/office/powerpoint/2010/main" xmlns="" val="1098695240"/>
      </p:ext>
    </p:extLst>
  </p:cSld>
  <p:clrMapOvr>
    <a:masterClrMapping/>
  </p:clrMapOvr>
  <p:transition spd="slow">
    <p:pull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pic>
        <p:nvPicPr>
          <p:cNvPr id="5" name="解题总结.eps" descr="id:2147487411;FounderCES"/>
          <p:cNvPicPr/>
          <p:nvPr/>
        </p:nvPicPr>
        <p:blipFill>
          <a:blip r:embed="rId5"/>
          <a:stretch>
            <a:fillRect/>
          </a:stretch>
        </p:blipFill>
        <p:spPr>
          <a:xfrm>
            <a:off x="739001" y="2060848"/>
            <a:ext cx="376615" cy="1459214"/>
          </a:xfrm>
          <a:prstGeom prst="rect">
            <a:avLst/>
          </a:prstGeom>
        </p:spPr>
      </p:pic>
      <p:sp>
        <p:nvSpPr>
          <p:cNvPr id="2" name="矩形 1"/>
          <p:cNvSpPr>
            <a:spLocks noChangeAspect="1"/>
          </p:cNvSpPr>
          <p:nvPr/>
        </p:nvSpPr>
        <p:spPr>
          <a:xfrm>
            <a:off x="1115616" y="2060848"/>
            <a:ext cx="7448376" cy="212365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在一元二次方程的解法中</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公式法和配方法可以说是</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即能解任何一个一元二次方程</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但对某些特殊形式的一元二次方程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有的用直接开平方法简便</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在遇到一道题时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应根据题目自身的特点灵活地选择适当的方法去解一元二次方程</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4004909694"/>
      </p:ext>
    </p:extLst>
  </p:cSld>
  <p:clrMapOvr>
    <a:masterClrMapping/>
  </p:clrMapOvr>
  <p:transition spd="slow">
    <p:pull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3"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拓展点二</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根据根的判别式确定字母的值或取值范围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为何值时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的一元二次方程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x=-m-</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有两个不相等的实数根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有两个相等的实数根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没有实数根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回答各个问题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只要根据方程的根的情况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确定判别式</a:t>
            </a:r>
            <a:r>
              <a:rPr lang="en-US" altLang="zh-CN" sz="2200" i="1" dirty="0">
                <a:solidFill>
                  <a:srgbClr val="000000"/>
                </a:solidFill>
                <a:latin typeface="Times New Roman" panose="02020603050405020304" pitchFamily="18" charset="0"/>
                <a:cs typeface="Times New Roman" panose="02020603050405020304" pitchFamily="18" charset="0"/>
              </a:rPr>
              <a:t>Δ=b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的取值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列出相应的方程或不等式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解相应的方程或不等式即可确定字母</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的值或取值范围</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80277" y="3933056"/>
            <a:ext cx="8183446" cy="15121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1094833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4"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244142972"/>
              </p:ext>
            </p:extLst>
          </p:nvPr>
        </p:nvGraphicFramePr>
        <p:xfrm>
          <a:off x="508000" y="1592738"/>
          <a:ext cx="8128000" cy="3926523"/>
        </p:xfrm>
        <a:graphic>
          <a:graphicData uri="http://schemas.openxmlformats.org/presentationml/2006/ole">
            <p:oleObj spid="_x0000_s5125" name="文档" r:id="rId6" imgW="3847376" imgH="1859005" progId="Word.Document.12">
              <p:embed/>
            </p:oleObj>
          </a:graphicData>
        </a:graphic>
      </p:graphicFrame>
    </p:spTree>
    <p:extLst>
      <p:ext uri="{BB962C8B-B14F-4D97-AF65-F5344CB8AC3E}">
        <p14:creationId xmlns:p14="http://schemas.microsoft.com/office/powerpoint/2010/main" xmlns="" val="1110274048"/>
      </p:ext>
    </p:extLst>
  </p:cSld>
  <p:clrMapOvr>
    <a:masterClrMapping/>
  </p:clrMapOvr>
  <p:transition spd="slow">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3"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pic>
        <p:nvPicPr>
          <p:cNvPr id="5" name="解题总结.eps" descr="id:2147487411;FounderCES"/>
          <p:cNvPicPr/>
          <p:nvPr/>
        </p:nvPicPr>
        <p:blipFill>
          <a:blip r:embed="rId5"/>
          <a:stretch>
            <a:fillRect/>
          </a:stretch>
        </p:blipFill>
        <p:spPr>
          <a:xfrm>
            <a:off x="955025" y="2420888"/>
            <a:ext cx="376615" cy="1459214"/>
          </a:xfrm>
          <a:prstGeom prst="rect">
            <a:avLst/>
          </a:prstGeom>
        </p:spPr>
      </p:pic>
      <p:sp>
        <p:nvSpPr>
          <p:cNvPr id="2" name="矩形 1"/>
          <p:cNvSpPr>
            <a:spLocks noChangeAspect="1"/>
          </p:cNvSpPr>
          <p:nvPr/>
        </p:nvSpPr>
        <p:spPr>
          <a:xfrm>
            <a:off x="1331640" y="2574431"/>
            <a:ext cx="7160344"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解答这类问题的一般方法是根据方程根的情况列出关于未知字母的方程或不等式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通过解方程或不等式来求字母的值或确定字母的取值范围</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728738327"/>
      </p:ext>
    </p:extLst>
  </p:cSld>
  <p:clrMapOvr>
    <a:masterClrMapping/>
  </p:clrMapOvr>
  <p:transition spd="slow">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3"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3" name="矩形 2"/>
          <p:cNvSpPr>
            <a:spLocks noChangeAspect="1"/>
          </p:cNvSpPr>
          <p:nvPr/>
        </p:nvSpPr>
        <p:spPr>
          <a:xfrm>
            <a:off x="467544" y="1268760"/>
            <a:ext cx="8128000" cy="533492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已知关于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9</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若方程有实数根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cs typeface="Times New Roman" panose="02020603050405020304" pitchFamily="18" charset="0"/>
              </a:rPr>
              <a:t>的取值范围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若方程有两个不相等的实数根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cs typeface="Times New Roman" panose="02020603050405020304" pitchFamily="18" charset="0"/>
              </a:rPr>
              <a:t>的取值范围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若方程有两个相等的实数根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并求此方程的根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由于题目中没有指出所给方程是一元二次方程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所以需要分类讨论解答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方程为一元一次方程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满足题意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不等于</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方程为一元二次方程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得到根的判别式大于等于</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且二次项系数不为</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列出不等式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求出不等式的解集即可得到</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的范围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方程有两个不相等的实数根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且根的判别式大于</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即可得到</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的范围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方程有两个相等的实数根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且根的判别式等于</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即可得到</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98204" y="2996952"/>
            <a:ext cx="8183446" cy="35283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92498374"/>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3"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方程为一元一次方程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满足题意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方程为一元二次方程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方程有实数根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Δ=b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36(</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36</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综上</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的范围为</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方程有两个不相等的实数根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Δ=b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36(</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36</a:t>
            </a:r>
            <a:r>
              <a:rPr lang="en-US" altLang="zh-CN" sz="2200" i="1" dirty="0">
                <a:solidFill>
                  <a:srgbClr val="000000"/>
                </a:solidFill>
                <a:latin typeface="Times New Roman" panose="02020603050405020304" pitchFamily="18" charset="0"/>
                <a:cs typeface="Times New Roman" panose="02020603050405020304" pitchFamily="18" charset="0"/>
              </a:rPr>
              <a:t>k&gt;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k&lt;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方程有两个相等的实数根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Δ=b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36(</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36</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原方程为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9</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46944283"/>
      </p:ext>
    </p:extLst>
  </p:cSld>
  <p:clrMapOvr>
    <a:masterClrMapping/>
  </p:clrMapOvr>
  <p:transition spd="slow">
    <p:cu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3"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pic>
        <p:nvPicPr>
          <p:cNvPr id="6" name="解题总结.eps" descr="id:2147487411;FounderCES"/>
          <p:cNvPicPr/>
          <p:nvPr/>
        </p:nvPicPr>
        <p:blipFill>
          <a:blip r:embed="rId5"/>
          <a:stretch>
            <a:fillRect/>
          </a:stretch>
        </p:blipFill>
        <p:spPr>
          <a:xfrm>
            <a:off x="698237" y="1988840"/>
            <a:ext cx="376615" cy="1459214"/>
          </a:xfrm>
          <a:prstGeom prst="rect">
            <a:avLst/>
          </a:prstGeom>
        </p:spPr>
      </p:pic>
      <p:sp>
        <p:nvSpPr>
          <p:cNvPr id="3" name="矩形 2"/>
          <p:cNvSpPr>
            <a:spLocks noChangeAspect="1"/>
          </p:cNvSpPr>
          <p:nvPr/>
        </p:nvSpPr>
        <p:spPr>
          <a:xfrm>
            <a:off x="1093177" y="2132856"/>
            <a:ext cx="7376368" cy="212365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解答这类问题时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注意观察题目是否说明所给方程是一元二次方程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如果没有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要分类讨论解答</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如果指出所给方程是一元二次方程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一般根据题目所给出的根的情况列出方程或不等式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通过解方程或解不等式求出结果</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2025250432"/>
      </p:ext>
    </p:extLst>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7" name="矩形 6"/>
          <p:cNvSpPr>
            <a:spLocks noChangeAspect="1"/>
          </p:cNvSpPr>
          <p:nvPr/>
        </p:nvSpPr>
        <p:spPr>
          <a:xfrm>
            <a:off x="508000" y="1904201"/>
            <a:ext cx="8128000" cy="330359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一元二次方程的判别式</a:t>
            </a:r>
            <a:r>
              <a:rPr lang="zh-CN" altLang="zh-CN" sz="2200" u="sng" dirty="0">
                <a:solidFill>
                  <a:srgbClr val="FF0000"/>
                </a:solidFill>
                <a:uFill>
                  <a:solidFill>
                    <a:srgbClr val="00FFFF"/>
                  </a:solidFill>
                </a:u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一般地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式子</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cs typeface="Times New Roman" panose="02020603050405020304" pitchFamily="18" charset="0"/>
              </a:rPr>
              <a:t>叫做一元二次方程</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的判别式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通常用希腊字母</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Δ=b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Δ&gt;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一元二次方程</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有两个不相等的实数根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Δ=</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一元二次方程</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有两个相等的实数根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Δ&lt;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一元二次方程</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无实数根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0505492"/>
      </p:ext>
    </p:extLst>
  </p:cSld>
  <p:clrMapOvr>
    <a:masterClrMapping/>
  </p:clrMapOvr>
  <p:transition spd="slow">
    <p:checker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4"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9" name="矩形 8"/>
          <p:cNvSpPr>
            <a:spLocks noChangeAspect="1"/>
          </p:cNvSpPr>
          <p:nvPr/>
        </p:nvSpPr>
        <p:spPr>
          <a:xfrm>
            <a:off x="508000" y="1701069"/>
            <a:ext cx="8128000" cy="3709862"/>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拓展点三</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与判别式有关的综合题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已知关于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的方程</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无论</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cs typeface="Times New Roman" panose="02020603050405020304" pitchFamily="18" charset="0"/>
              </a:rPr>
              <a:t>取何值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它总有实数根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若等腰三角形一边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另两边为方程的根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cs typeface="Times New Roman" panose="02020603050405020304" pitchFamily="18" charset="0"/>
              </a:rPr>
              <a:t>的值及三角形的周长</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计算方程的根的判别式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a:t>
            </a:r>
            <a:r>
              <a:rPr lang="en-US" altLang="zh-CN" sz="2200" i="1" dirty="0">
                <a:solidFill>
                  <a:srgbClr val="000000"/>
                </a:solidFill>
                <a:latin typeface="Times New Roman" panose="02020603050405020304" pitchFamily="18" charset="0"/>
                <a:cs typeface="Times New Roman" panose="02020603050405020304" pitchFamily="18" charset="0"/>
              </a:rPr>
              <a:t>Δ=b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则方程有实数根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可能是底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也可能是腰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分两种情况求得</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的值后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再求出</a:t>
            </a:r>
            <a:r>
              <a:rPr lang="en-US" altLang="zh-CN" sz="2200" dirty="0">
                <a:solidFill>
                  <a:srgbClr val="000000"/>
                </a:solidFill>
                <a:latin typeface="Cambria Math" panose="02040503050406030204" pitchFamily="18" charset="0"/>
                <a:cs typeface="Cambria Math" panose="020405030504060302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ABC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的周长</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注意两种情况都要用三角形三边关系定理进行检验</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08000" y="3789040"/>
            <a:ext cx="8183446" cy="17281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2973145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4"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5" name="矩形 4"/>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证明</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Δ=</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取何值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它总有实数根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是等腰三角形的底时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Δ=</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则方程为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此时等腰三角形的周长为</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是等腰三角形的腰时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是方程的一个根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代入</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此时方程变为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解方程得</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所以等腰三角形的底为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周长为</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268014156"/>
      </p:ext>
    </p:extLst>
  </p:cSld>
  <p:clrMapOvr>
    <a:masterClrMapping/>
  </p:clrMapOvr>
  <p:transition spd="slow">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4"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pic>
        <p:nvPicPr>
          <p:cNvPr id="5" name="解题总结.eps" descr="id:2147487411;FounderCES"/>
          <p:cNvPicPr/>
          <p:nvPr/>
        </p:nvPicPr>
        <p:blipFill>
          <a:blip r:embed="rId5"/>
          <a:stretch>
            <a:fillRect/>
          </a:stretch>
        </p:blipFill>
        <p:spPr>
          <a:xfrm>
            <a:off x="671665" y="2132856"/>
            <a:ext cx="376615" cy="1459214"/>
          </a:xfrm>
          <a:prstGeom prst="rect">
            <a:avLst/>
          </a:prstGeom>
        </p:spPr>
      </p:pic>
      <p:sp>
        <p:nvSpPr>
          <p:cNvPr id="6" name="矩形 5"/>
          <p:cNvSpPr>
            <a:spLocks noChangeAspect="1"/>
          </p:cNvSpPr>
          <p:nvPr/>
        </p:nvSpPr>
        <p:spPr>
          <a:xfrm>
            <a:off x="1115616" y="2204864"/>
            <a:ext cx="7376368"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首先根据根的判别式确定字母的取值范围</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同时注意结合等腰三角形的相关概念及三角形的三边关系分类讨论解答</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906540234"/>
      </p:ext>
    </p:extLst>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矩形 3"/>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拓展讲解</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判别式</a:t>
            </a:r>
            <a:r>
              <a:rPr lang="en-US" altLang="zh-CN" sz="2200" i="1" dirty="0">
                <a:solidFill>
                  <a:srgbClr val="000000"/>
                </a:solidFill>
                <a:latin typeface="Times New Roman" panose="02020603050405020304" pitchFamily="18" charset="0"/>
                <a:cs typeface="Times New Roman" panose="02020603050405020304" pitchFamily="18" charset="0"/>
              </a:rPr>
              <a:t>Δ=b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与一元二次方程根的情况的关系是相互的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①</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ac&gt;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方程有两个不相等的实数根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方程有两个相等的实数根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③</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ac&lt;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方程无实数根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特别地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一元二次方程有实根指的是有两个不等实根和两个相等实根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即此时应有</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一元二次方程没有实数根时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不能说成无解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因为方程无解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只是在实数范围内无解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516846079"/>
      </p:ext>
    </p:extLst>
  </p:cSld>
  <p:clrMapOvr>
    <a:masterClrMapping/>
  </p:clrMapOvr>
  <p:transition spd="slow">
    <p:checke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5" name="矩形 4"/>
          <p:cNvSpPr>
            <a:spLocks noChangeAspect="1"/>
          </p:cNvSpPr>
          <p:nvPr/>
        </p:nvSpPr>
        <p:spPr>
          <a:xfrm>
            <a:off x="508000" y="1497936"/>
            <a:ext cx="8128000" cy="411612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长春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方程</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的根的情况是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有两个相等的实数根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只有一个实数根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没有实数根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有两个不相等的实数根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代入</a:t>
            </a:r>
            <a:r>
              <a:rPr lang="en-US" altLang="zh-CN" sz="2200" i="1" dirty="0">
                <a:solidFill>
                  <a:srgbClr val="000000"/>
                </a:solidFill>
                <a:latin typeface="Times New Roman" panose="02020603050405020304" pitchFamily="18" charset="0"/>
                <a:cs typeface="Times New Roman" panose="02020603050405020304" pitchFamily="18" charset="0"/>
              </a:rPr>
              <a:t>Δ=b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然后根据计算结果判断方程根的情况</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Δ=b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方程没有实数根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585543" y="3555998"/>
            <a:ext cx="8183446" cy="16011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8906" y="5215532"/>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276049340"/>
      </p:ext>
    </p:extLst>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pic>
        <p:nvPicPr>
          <p:cNvPr id="4" name="解题总结.eps" descr="id:2147487411;FounderCES"/>
          <p:cNvPicPr/>
          <p:nvPr/>
        </p:nvPicPr>
        <p:blipFill>
          <a:blip r:embed="rId4"/>
          <a:stretch>
            <a:fillRect/>
          </a:stretch>
        </p:blipFill>
        <p:spPr>
          <a:xfrm>
            <a:off x="858081" y="2375262"/>
            <a:ext cx="376615" cy="1459214"/>
          </a:xfrm>
          <a:prstGeom prst="rect">
            <a:avLst/>
          </a:prstGeom>
        </p:spPr>
      </p:pic>
      <p:sp>
        <p:nvSpPr>
          <p:cNvPr id="5" name="矩形 4"/>
          <p:cNvSpPr>
            <a:spLocks noChangeAspect="1"/>
          </p:cNvSpPr>
          <p:nvPr/>
        </p:nvSpPr>
        <p:spPr>
          <a:xfrm>
            <a:off x="1259632" y="2402509"/>
            <a:ext cx="6728296" cy="131112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解答这类判断一元二次方程根的情况的问题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只要计算出判别式</a:t>
            </a:r>
            <a:r>
              <a:rPr lang="en-US" altLang="zh-CN" sz="2200" i="1" dirty="0">
                <a:solidFill>
                  <a:srgbClr val="000000"/>
                </a:solidFill>
                <a:latin typeface="Times New Roman" panose="02020603050405020304" pitchFamily="18" charset="0"/>
              </a:rPr>
              <a:t>Δ=b</a:t>
            </a:r>
            <a:r>
              <a:rPr lang="en-US" altLang="zh-CN" sz="2200" baseline="30000"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rPr>
              <a:t>4</a:t>
            </a:r>
            <a:r>
              <a:rPr lang="en-US" altLang="zh-CN" sz="2200" i="1" dirty="0">
                <a:solidFill>
                  <a:srgbClr val="000000"/>
                </a:solidFill>
                <a:latin typeface="Times New Roman" panose="02020603050405020304" pitchFamily="18" charset="0"/>
              </a:rPr>
              <a:t>ac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的值</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根据判别式的符号即可确定</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3169700057"/>
      </p:ext>
    </p:extLst>
  </p:cSld>
  <p:clrMapOvr>
    <a:masterClrMapping/>
  </p:clrMapOvr>
  <p:transition spd="slow">
    <p:checke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4"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3" name="矩形 2"/>
          <p:cNvSpPr>
            <a:spLocks noChangeAspect="1"/>
          </p:cNvSpPr>
          <p:nvPr/>
        </p:nvSpPr>
        <p:spPr>
          <a:xfrm>
            <a:off x="508000" y="1975727"/>
            <a:ext cx="8128000" cy="293618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2200" u="sng" dirty="0">
                <a:solidFill>
                  <a:srgbClr val="FF0000"/>
                </a:solidFill>
                <a:effectLst/>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公式法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Δ</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方程</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的实数根可写</a:t>
            </a:r>
            <a:r>
              <a:rPr lang="zh-CN" altLang="zh-CN" sz="2200" dirty="0" smtClean="0">
                <a:solidFill>
                  <a:srgbClr val="000000"/>
                </a:solidFill>
                <a:latin typeface="Times New Roman" panose="02020603050405020304" pitchFamily="18" charset="0"/>
                <a:cs typeface="Times New Roman" panose="02020603050405020304" pitchFamily="18" charset="0"/>
              </a:rPr>
              <a:t>为</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的</a:t>
            </a:r>
            <a:r>
              <a:rPr lang="zh-CN" altLang="zh-CN" sz="2200" dirty="0">
                <a:solidFill>
                  <a:srgbClr val="000000"/>
                </a:solidFill>
                <a:latin typeface="Times New Roman" panose="02020603050405020304" pitchFamily="18" charset="0"/>
                <a:cs typeface="Times New Roman" panose="02020603050405020304" pitchFamily="18" charset="0"/>
              </a:rPr>
              <a:t>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这个式子叫做一元二次方程</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的求根公式</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求根公式表达了一般的用配方法解一元二次方程</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的结果</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解一个具体的一元二次方程时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把各项系数直接代入求根公式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可以避免配方过程而直接得出根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这种解一元二次方程的方法叫做公式法</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789984261"/>
              </p:ext>
            </p:extLst>
          </p:nvPr>
        </p:nvGraphicFramePr>
        <p:xfrm>
          <a:off x="6516216" y="2060848"/>
          <a:ext cx="2817812" cy="754063"/>
        </p:xfrm>
        <a:graphic>
          <a:graphicData uri="http://schemas.openxmlformats.org/presentationml/2006/ole">
            <p:oleObj spid="_x0000_s1029" name="文档" r:id="rId5" imgW="1343929" imgH="356975" progId="Word.Document.12">
              <p:embed/>
            </p:oleObj>
          </a:graphicData>
        </a:graphic>
      </p:graphicFrame>
    </p:spTree>
    <p:extLst>
      <p:ext uri="{BB962C8B-B14F-4D97-AF65-F5344CB8AC3E}">
        <p14:creationId xmlns:p14="http://schemas.microsoft.com/office/powerpoint/2010/main" xmlns="" val="2187370392"/>
      </p:ext>
    </p:extLst>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4"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2" name="矩形 1"/>
          <p:cNvSpPr>
            <a:spLocks noChangeAspect="1"/>
          </p:cNvSpPr>
          <p:nvPr/>
        </p:nvSpPr>
        <p:spPr>
          <a:xfrm>
            <a:off x="508000" y="1814722"/>
            <a:ext cx="8128000" cy="3342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拓展讲解</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用公式法解一元二次方程的步骤是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把一元二次方程化为一般形式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确定</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求出</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如果</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则把</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的值代入求根公式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求出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如果</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ac&lt;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则方程无实数根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ac=</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必须把原方程的根写</a:t>
            </a: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成</a:t>
            </a:r>
            <a:r>
              <a:rPr lang="en-US"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dirty="0" smtClean="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的</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这样才能说明方程有两个相等的实数根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仿宋" panose="02010609060101010101" pitchFamily="49" charset="-122"/>
                <a:cs typeface="Times New Roman" panose="02020603050405020304" pitchFamily="18" charset="0"/>
              </a:rPr>
              <a:t>而不是只有一个根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061378046"/>
              </p:ext>
            </p:extLst>
          </p:nvPr>
        </p:nvGraphicFramePr>
        <p:xfrm>
          <a:off x="5436096" y="4221088"/>
          <a:ext cx="1903412" cy="506413"/>
        </p:xfrm>
        <a:graphic>
          <a:graphicData uri="http://schemas.openxmlformats.org/presentationml/2006/ole">
            <p:oleObj spid="_x0000_s2053" name="文档" r:id="rId5" imgW="914117" imgH="240742" progId="Word.Document.12">
              <p:embed/>
            </p:oleObj>
          </a:graphicData>
        </a:graphic>
      </p:graphicFrame>
    </p:spTree>
    <p:extLst>
      <p:ext uri="{BB962C8B-B14F-4D97-AF65-F5344CB8AC3E}">
        <p14:creationId xmlns:p14="http://schemas.microsoft.com/office/powerpoint/2010/main" xmlns="" val="1511510022"/>
      </p:ext>
    </p:extLst>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3"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2" name="矩形 1"/>
          <p:cNvSpPr>
            <a:spLocks noChangeAspect="1"/>
          </p:cNvSpPr>
          <p:nvPr/>
        </p:nvSpPr>
        <p:spPr>
          <a:xfrm>
            <a:off x="611560" y="1916832"/>
            <a:ext cx="8128000" cy="249106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用公式法解下列方程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把各方程整理为一般形式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找出</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代入求根公式即可求出解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56114" y="3573016"/>
            <a:ext cx="8183446" cy="9361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65510071"/>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4"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graphicFrame>
        <p:nvGraphicFramePr>
          <p:cNvPr id="4" name="对象 3"/>
          <p:cNvGraphicFramePr>
            <a:graphicFrameLocks noChangeAspect="1"/>
          </p:cNvGraphicFramePr>
          <p:nvPr>
            <p:extLst>
              <p:ext uri="{D42A27DB-BD31-4B8C-83A1-F6EECF244321}">
                <p14:modId xmlns:p14="http://schemas.microsoft.com/office/powerpoint/2010/main" xmlns="" val="3287691175"/>
              </p:ext>
            </p:extLst>
          </p:nvPr>
        </p:nvGraphicFramePr>
        <p:xfrm>
          <a:off x="467544" y="1556792"/>
          <a:ext cx="8128000" cy="4241715"/>
        </p:xfrm>
        <a:graphic>
          <a:graphicData uri="http://schemas.openxmlformats.org/presentationml/2006/ole">
            <p:oleObj spid="_x0000_s3077" name="文档" r:id="rId5" imgW="3847376" imgH="2008704" progId="Word.Document.12">
              <p:embed/>
            </p:oleObj>
          </a:graphicData>
        </a:graphic>
      </p:graphicFrame>
    </p:spTree>
    <p:extLst>
      <p:ext uri="{BB962C8B-B14F-4D97-AF65-F5344CB8AC3E}">
        <p14:creationId xmlns:p14="http://schemas.microsoft.com/office/powerpoint/2010/main" xmlns="" val="2760010549"/>
      </p:ext>
    </p:extLst>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1.1">
  <a:themeElements>
    <a:clrScheme name="自定义 1">
      <a:dk1>
        <a:sysClr val="windowText" lastClr="000000"/>
      </a:dk1>
      <a:lt1>
        <a:sysClr val="window" lastClr="87CEEB"/>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C00000"/>
      </a:hlink>
      <a:folHlink>
        <a:srgbClr val="D25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1.1</Template>
  <TotalTime>172</TotalTime>
  <Words>1122</Words>
  <Application>Microsoft Office PowerPoint</Application>
  <PresentationFormat>全屏显示(4:3)</PresentationFormat>
  <Paragraphs>128</Paragraphs>
  <Slides>22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24" baseType="lpstr">
      <vt:lpstr>1.1</vt:lpstr>
      <vt:lpstr>文档</vt:lpstr>
      <vt:lpstr>21.2.2　公式法</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人类文明的开端</dc:title>
  <dc:creator>User</dc:creator>
  <cp:lastModifiedBy>XKW</cp:lastModifiedBy>
  <cp:revision>115</cp:revision>
  <dcterms:created xsi:type="dcterms:W3CDTF">2014-05-27T06:48:00Z</dcterms:created>
  <dcterms:modified xsi:type="dcterms:W3CDTF">2016-10-09T02:12:29Z</dcterms:modified>
</cp:coreProperties>
</file>