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6" r:id="rId4"/>
    <p:sldId id="287" r:id="rId5"/>
    <p:sldId id="288" r:id="rId6"/>
    <p:sldId id="268" r:id="rId7"/>
    <p:sldId id="289" r:id="rId8"/>
    <p:sldId id="290" r:id="rId9"/>
    <p:sldId id="291" r:id="rId10"/>
    <p:sldId id="265" r:id="rId11"/>
    <p:sldId id="292" r:id="rId12"/>
    <p:sldId id="293" r:id="rId13"/>
    <p:sldId id="269" r:id="rId14"/>
    <p:sldId id="294" r:id="rId15"/>
    <p:sldId id="295" r:id="rId16"/>
    <p:sldId id="283" r:id="rId17"/>
    <p:sldId id="296" r:id="rId18"/>
    <p:sldId id="297" r:id="rId19"/>
    <p:sldId id="298" r:id="rId20"/>
    <p:sldId id="284" r:id="rId21"/>
    <p:sldId id="299" r:id="rId22"/>
    <p:sldId id="300" r:id="rId23"/>
    <p:sldId id="285" r:id="rId24"/>
    <p:sldId id="301"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10.xml"/><Relationship Id="rId7"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10.xml"/><Relationship Id="rId7"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slide" Target="slide10.xml"/><Relationship Id="rId7"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10.xml"/><Relationship Id="rId7"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10.xml"/><Relationship Id="rId7"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3.xml"/><Relationship Id="rId9" Type="http://schemas.openxmlformats.org/officeDocument/2006/relationships/package" Target="../embeddings/Microsoft_Office_Word___9.docx"/></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9.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0.jpe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22.2</a:t>
            </a:r>
            <a:r>
              <a:rPr lang="zh-CN" altLang="zh-CN" dirty="0"/>
              <a:t>　二次函数与一元二次方程</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7" name="流程图: 可选过程 26">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a:t>
            </a:r>
            <a:r>
              <a:rPr lang="en-US" altLang="zh-CN" sz="2200" u="sng" dirty="0">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交点式</a:t>
            </a:r>
            <a:r>
              <a:rPr lang="en-US" altLang="zh-CN" sz="2200" u="sng" dirty="0">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确定二次函数的解析式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已知二次函数的图象与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轴的交点为</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轴交点为</a:t>
            </a:r>
            <a:r>
              <a:rPr lang="en-US" altLang="zh-CN" sz="2200" dirty="0">
                <a:solidFill>
                  <a:srgbClr val="000000"/>
                </a:solidFill>
                <a:latin typeface="Times New Roman" panose="02020603050405020304" pitchFamily="18" charset="0"/>
                <a:cs typeface="Times New Roman" panose="02020603050405020304" pitchFamily="18" charset="0"/>
              </a:rPr>
              <a:t>(0,3)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求二次函数的解析式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求二次函数的对称轴及顶点坐标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二次函数的图象与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轴的交点为</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可设二次函数解析式为</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轴交点坐标</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代入即可求解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根据二次函数解析式即可求出对称轴及顶点坐标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6291" y="3789040"/>
            <a:ext cx="8183446"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7" name="流程图: 可选过程 26">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设二次函数解析式为</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代入得</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故二次函数解析式为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该二次函数的对称轴为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顶点坐标为</a:t>
            </a:r>
            <a:r>
              <a:rPr lang="en-US" altLang="zh-CN" sz="2200" dirty="0">
                <a:solidFill>
                  <a:srgbClr val="000000"/>
                </a:solidFill>
                <a:latin typeface="Times New Roman" panose="02020603050405020304" pitchFamily="18" charset="0"/>
                <a:cs typeface="Times New Roman" panose="02020603050405020304" pitchFamily="18" charset="0"/>
              </a:rPr>
              <a:t>(1,4)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187359"/>
      </p:ext>
    </p:extLst>
  </p:cSld>
  <p:clrMapOvr>
    <a:masterClrMapping/>
  </p:clrMapOvr>
  <p:transition spd="slow">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7" name="流程图: 可选过程 26">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611560" y="2162391"/>
            <a:ext cx="376615" cy="1459214"/>
          </a:xfrm>
          <a:prstGeom prst="rect">
            <a:avLst/>
          </a:prstGeom>
        </p:spPr>
      </p:pic>
      <p:sp>
        <p:nvSpPr>
          <p:cNvPr id="2" name="矩形 1"/>
          <p:cNvSpPr>
            <a:spLocks noChangeAspect="1"/>
          </p:cNvSpPr>
          <p:nvPr/>
        </p:nvSpPr>
        <p:spPr>
          <a:xfrm>
            <a:off x="1187624" y="2204864"/>
            <a:ext cx="7304360" cy="252992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当已知二次函数图象与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轴两交点的坐标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或根据已知条件能得出二次函数的图象与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轴两交点的坐标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一般利用交点式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实际是三点式的特殊情况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是三点中的两点是</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求解二次函数的解析式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这种方法的优点是计算相对简便</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679415336"/>
      </p:ext>
    </p:extLst>
  </p:cSld>
  <p:clrMapOvr>
    <a:masterClrMapping/>
  </p:clrMapOvr>
  <p:transition spd="slow">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34" name="流程图: 可选过程 33">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求抛物线与</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x</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轴的交点有关的图形面积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的顶点是</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点坐标为</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轴交于点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设抛物线的解析式为</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的坐标可求出抛物线的解析式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的坐标可求出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根据顶点的坐标可知抛物线的对称轴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的坐标可求出</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的长度可求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利用三角形的面积公式计算即可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93000" y="3375980"/>
            <a:ext cx="8183446" cy="1781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34" name="流程图: 可选过程 33">
            <a:hlinkClick r:id="rId7"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602690" y="1556792"/>
            <a:ext cx="8128000" cy="42985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设抛物线的解析式为</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顶点是</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在抛物线上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(1,0),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(3,0),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的面积</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223463765"/>
              </p:ext>
            </p:extLst>
          </p:nvPr>
        </p:nvGraphicFramePr>
        <p:xfrm>
          <a:off x="2990206" y="5013176"/>
          <a:ext cx="708365" cy="708365"/>
        </p:xfrm>
        <a:graphic>
          <a:graphicData uri="http://schemas.openxmlformats.org/presentationml/2006/ole">
            <p:oleObj spid="_x0000_s3076" name="文档" r:id="rId8" imgW="396839" imgH="398978" progId="Word.Document.12">
              <p:embed/>
            </p:oleObj>
          </a:graphicData>
        </a:graphic>
      </p:graphicFrame>
    </p:spTree>
    <p:extLst>
      <p:ext uri="{BB962C8B-B14F-4D97-AF65-F5344CB8AC3E}">
        <p14:creationId xmlns:p14="http://schemas.microsoft.com/office/powerpoint/2010/main" xmlns="" val="2654213370"/>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34" name="流程图: 可选过程 33">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858081" y="2245415"/>
            <a:ext cx="376615" cy="1459214"/>
          </a:xfrm>
          <a:prstGeom prst="rect">
            <a:avLst/>
          </a:prstGeom>
        </p:spPr>
      </p:pic>
      <p:sp>
        <p:nvSpPr>
          <p:cNvPr id="2" name="矩形 1"/>
          <p:cNvSpPr>
            <a:spLocks noChangeAspect="1"/>
          </p:cNvSpPr>
          <p:nvPr/>
        </p:nvSpPr>
        <p:spPr>
          <a:xfrm>
            <a:off x="1619672" y="2204864"/>
            <a:ext cx="6512272" cy="2529923"/>
          </a:xfrm>
          <a:prstGeom prst="rect">
            <a:avLst/>
          </a:prstGeom>
        </p:spPr>
        <p:txBody>
          <a:bodyPr wrap="square">
            <a:spAutoFit/>
          </a:bodyPr>
          <a:lstStyle/>
          <a:p>
            <a:pPr>
              <a:lnSpc>
                <a:spcPct val="120000"/>
              </a:lnSpc>
            </a:pP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在坐</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标系中求三角形的面积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一般把三角形的底边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坐标轴上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当底边在</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高是纵坐标的绝对值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当底边在</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高是横坐标的绝对值</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如果坐标轴把该三角形分成两个三角形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则先分别求出两个三角形的面积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最后再相加即可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908085905"/>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7"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605983" y="148478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与抛物线和</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x</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轴的交点有关的综合题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的对称轴为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轴交于点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在抛物线上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Cambria Math" panose="02040503050406030204" pitchFamily="18" charset="0"/>
                <a:cs typeface="Cambria Math" panose="02040503050406030204" pitchFamily="18" charset="0"/>
              </a:rPr>
              <a:t>△</a:t>
            </a:r>
            <a:r>
              <a:rPr lang="en-US" altLang="zh-CN" sz="2200" i="1" baseline="-25000" dirty="0">
                <a:solidFill>
                  <a:srgbClr val="000000"/>
                </a:solidFill>
                <a:latin typeface="Times New Roman" panose="02020603050405020304" pitchFamily="18" charset="0"/>
                <a:cs typeface="Times New Roman" panose="02020603050405020304" pitchFamily="18" charset="0"/>
              </a:rPr>
              <a:t>POC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Cambria Math" panose="02040503050406030204" pitchFamily="18" charset="0"/>
                <a:cs typeface="Cambria Math" panose="02040503050406030204" pitchFamily="18" charset="0"/>
              </a:rPr>
              <a:t>△</a:t>
            </a:r>
            <a:r>
              <a:rPr lang="en-US" altLang="zh-CN" sz="2200" i="1" baseline="-25000"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699199857"/>
              </p:ext>
            </p:extLst>
          </p:nvPr>
        </p:nvGraphicFramePr>
        <p:xfrm>
          <a:off x="467544" y="2060848"/>
          <a:ext cx="8128000" cy="2092356"/>
        </p:xfrm>
        <a:graphic>
          <a:graphicData uri="http://schemas.openxmlformats.org/presentationml/2006/ole">
            <p:oleObj spid="_x0000_s4100" name="文档" r:id="rId8" imgW="3847376" imgH="990318" progId="Word.Document.12">
              <p:embed/>
            </p:oleObj>
          </a:graphicData>
        </a:graphic>
      </p:graphicFrame>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由抛物线的对称性可知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到对称轴的距离相等可求得</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由条件可先求得抛物线的解析式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再求得</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结合条件可求得</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点到</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点的横坐标的绝对值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代入可求得</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7042257"/>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7"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778349872"/>
              </p:ext>
            </p:extLst>
          </p:nvPr>
        </p:nvGraphicFramePr>
        <p:xfrm>
          <a:off x="467544" y="1484784"/>
          <a:ext cx="8128000" cy="4798338"/>
        </p:xfrm>
        <a:graphic>
          <a:graphicData uri="http://schemas.openxmlformats.org/presentationml/2006/ole">
            <p:oleObj spid="_x0000_s5124" name="文档" r:id="rId8" imgW="3847376" imgH="2271397" progId="Word.Document.12">
              <p:embed/>
            </p:oleObj>
          </a:graphicData>
        </a:graphic>
      </p:graphicFrame>
    </p:spTree>
    <p:extLst>
      <p:ext uri="{BB962C8B-B14F-4D97-AF65-F5344CB8AC3E}">
        <p14:creationId xmlns:p14="http://schemas.microsoft.com/office/powerpoint/2010/main" xmlns="" val="1338103690"/>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858081" y="2373333"/>
            <a:ext cx="376615" cy="1459214"/>
          </a:xfrm>
          <a:prstGeom prst="rect">
            <a:avLst/>
          </a:prstGeom>
        </p:spPr>
      </p:pic>
      <p:sp>
        <p:nvSpPr>
          <p:cNvPr id="8" name="矩形 7"/>
          <p:cNvSpPr>
            <a:spLocks noChangeAspect="1"/>
          </p:cNvSpPr>
          <p:nvPr/>
        </p:nvSpPr>
        <p:spPr>
          <a:xfrm>
            <a:off x="1403648" y="2373333"/>
            <a:ext cx="680030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利用待定系数法确定二次函数的解析式或求二次函数与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轴交点坐标的时候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运用二次函数图象的对称性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往往是解答问题的突破口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855451942"/>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7" name="矩形 6"/>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与一元二次方程</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en-US" altLang="zh-CN" sz="2200" u="sng" dirty="0">
                <a:solidFill>
                  <a:srgbClr val="FF0000"/>
                </a:solidFill>
                <a:uFill>
                  <a:solidFill>
                    <a:srgbClr val="00FFFF"/>
                  </a:solidFill>
                </a:uFill>
                <a:latin typeface="Times New Roman" panose="02020603050405020304" pitchFamily="18" charset="0"/>
                <a:cs typeface="Times New Roman" panose="02020603050405020304" pitchFamily="18" charset="0"/>
              </a:rPr>
              <a:t>0</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的根之间的关系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的图象可得如下结论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公共点的横坐标是</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那么当</a:t>
            </a:r>
            <a:r>
              <a:rPr lang="en-US" altLang="zh-CN" sz="2200" i="1" dirty="0">
                <a:solidFill>
                  <a:srgbClr val="000000"/>
                </a:solidFill>
                <a:latin typeface="Times New Roman" panose="02020603050405020304" pitchFamily="18" charset="0"/>
                <a:cs typeface="Times New Roman" panose="02020603050405020304" pitchFamily="18" charset="0"/>
              </a:rPr>
              <a:t>x=x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函数值是</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i="1" dirty="0">
                <a:solidFill>
                  <a:srgbClr val="000000"/>
                </a:solidFill>
                <a:latin typeface="Times New Roman" panose="02020603050405020304" pitchFamily="18" charset="0"/>
                <a:cs typeface="Times New Roman" panose="02020603050405020304" pitchFamily="18" charset="0"/>
              </a:rPr>
              <a:t>x=x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是方程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的一个根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轴的位置关系有三种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有两个公共点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这对应着一元二次方程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的根的三种情况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有两个相等实数根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有两个不等实数根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流程图: 可选过程 5">
            <a:hlinkClick r:id="rId7"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467544" y="162880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的图象与系数</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a:t>
            </a:r>
            <a:r>
              <a:rPr lang="en-US" altLang="zh-CN" sz="2200"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b</a:t>
            </a:r>
            <a:r>
              <a:rPr lang="en-US" altLang="zh-CN" sz="2200"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及</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FFFF"/>
                  </a:solidFill>
                </a:uFill>
                <a:latin typeface="Times New Roman" panose="02020603050405020304" pitchFamily="18" charset="0"/>
                <a:cs typeface="Times New Roman" panose="02020603050405020304" pitchFamily="18" charset="0"/>
              </a:rPr>
              <a:t>4</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ac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这四个式子中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值为正数的有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A.4</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B.3</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C.2</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D.1</a:t>
            </a:r>
            <a:r>
              <a:rPr lang="zh-CN" altLang="zh-CN" sz="2200" dirty="0">
                <a:solidFill>
                  <a:srgbClr val="000000"/>
                </a:solidFill>
                <a:latin typeface="Times New Roman" panose="02020603050405020304" pitchFamily="18" charset="0"/>
                <a:cs typeface="Times New Roman" panose="02020603050405020304" pitchFamily="18" charset="0"/>
              </a:rPr>
              <a:t>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361436536"/>
              </p:ext>
            </p:extLst>
          </p:nvPr>
        </p:nvGraphicFramePr>
        <p:xfrm>
          <a:off x="458121" y="2492896"/>
          <a:ext cx="8128000" cy="1525678"/>
        </p:xfrm>
        <a:graphic>
          <a:graphicData uri="http://schemas.openxmlformats.org/presentationml/2006/ole">
            <p:oleObj spid="_x0000_s6148" name="文档" r:id="rId8" imgW="3847376" imgH="722227" progId="Word.Document.12">
              <p:embed/>
            </p:oleObj>
          </a:graphicData>
        </a:graphic>
      </p:graphicFrame>
    </p:spTree>
    <p:extLst>
      <p:ext uri="{BB962C8B-B14F-4D97-AF65-F5344CB8AC3E}">
        <p14:creationId xmlns:p14="http://schemas.microsoft.com/office/powerpoint/2010/main" xmlns="" val="3012531766"/>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流程图: 可选过程 5">
            <a:hlinkClick r:id="rId7"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467544" y="1628800"/>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抛物线交</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轴负半轴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又对称轴交</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轴的正半轴</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     &gt;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b&lt;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轴有两个交点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a:t>
            </a:r>
            <a:r>
              <a:rPr lang="en-US" altLang="zh-CN" sz="2200" i="1" dirty="0">
                <a:solidFill>
                  <a:srgbClr val="000000"/>
                </a:solidFill>
                <a:latin typeface="Times New Roman" panose="02020603050405020304" pitchFamily="18" charset="0"/>
                <a:cs typeface="Times New Roman" panose="02020603050405020304" pitchFamily="18" charset="0"/>
              </a:rPr>
              <a:t>a+b&gt;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smtClean="0">
                <a:solidFill>
                  <a:srgbClr val="000000"/>
                </a:solidFill>
                <a:latin typeface="Times New Roman" panose="02020603050405020304" pitchFamily="18" charset="0"/>
                <a:cs typeface="Times New Roman" panose="02020603050405020304" pitchFamily="18" charset="0"/>
              </a:rPr>
              <a:t>&lt;-         &lt;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-b&lt;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由图象可知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这四个式子中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值为正数的有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966432810"/>
              </p:ext>
            </p:extLst>
          </p:nvPr>
        </p:nvGraphicFramePr>
        <p:xfrm>
          <a:off x="5460656" y="2013871"/>
          <a:ext cx="919700" cy="551033"/>
        </p:xfrm>
        <a:graphic>
          <a:graphicData uri="http://schemas.openxmlformats.org/presentationml/2006/ole">
            <p:oleObj spid="_x0000_s7172" name="文档" r:id="rId8" imgW="537716" imgH="317031"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917877219"/>
              </p:ext>
            </p:extLst>
          </p:nvPr>
        </p:nvGraphicFramePr>
        <p:xfrm>
          <a:off x="3626515" y="3155259"/>
          <a:ext cx="919700" cy="551033"/>
        </p:xfrm>
        <a:graphic>
          <a:graphicData uri="http://schemas.openxmlformats.org/presentationml/2006/ole">
            <p:oleObj spid="_x0000_s7173" name="文档" r:id="rId9" imgW="537716" imgH="317031" progId="Word.Document.12">
              <p:embed/>
            </p:oleObj>
          </a:graphicData>
        </a:graphic>
      </p:graphicFrame>
      <p:sp>
        <p:nvSpPr>
          <p:cNvPr id="10" name="矩形 9"/>
          <p:cNvSpPr/>
          <p:nvPr/>
        </p:nvSpPr>
        <p:spPr>
          <a:xfrm>
            <a:off x="412098" y="5242676"/>
            <a:ext cx="8183446" cy="7066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0887437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流程图: 可选过程 5">
            <a:hlinkClick r:id="rId6" action="ppaction://hlinksldjump"/>
          </p:cNvPr>
          <p:cNvSpPr/>
          <p:nvPr/>
        </p:nvSpPr>
        <p:spPr>
          <a:xfrm>
            <a:off x="425533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860471" y="2069728"/>
            <a:ext cx="376615" cy="1459214"/>
          </a:xfrm>
          <a:prstGeom prst="rect">
            <a:avLst/>
          </a:prstGeom>
        </p:spPr>
      </p:pic>
      <p:sp>
        <p:nvSpPr>
          <p:cNvPr id="8" name="矩形 7"/>
          <p:cNvSpPr>
            <a:spLocks noChangeAspect="1"/>
          </p:cNvSpPr>
          <p:nvPr/>
        </p:nvSpPr>
        <p:spPr>
          <a:xfrm>
            <a:off x="1237086" y="2060848"/>
            <a:ext cx="6800304" cy="293618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需要数形结合对每一种情况都要综合分析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然后作出判断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一般方法是</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首先根据开口方向判断</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结合对称轴确定</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的值或符号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根据抛物线与</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轴交点的位置确定</a:t>
            </a:r>
            <a:r>
              <a:rPr lang="en-US" altLang="zh-CN" sz="2200" i="1" dirty="0">
                <a:solidFill>
                  <a:srgbClr val="000000"/>
                </a:solidFill>
                <a:latin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的值或符号</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其次根据抛物线与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轴交点的个数确定</a:t>
            </a:r>
            <a:r>
              <a:rPr lang="en-US" altLang="zh-CN" sz="2200" i="1" dirty="0">
                <a:solidFill>
                  <a:srgbClr val="000000"/>
                </a:solidFill>
                <a:latin typeface="Times New Roman" panose="02020603050405020304" pitchFamily="18" charset="0"/>
              </a:rPr>
              <a:t>b</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4</a:t>
            </a:r>
            <a:r>
              <a:rPr lang="en-US" altLang="zh-CN" sz="2200" i="1" dirty="0">
                <a:solidFill>
                  <a:srgbClr val="000000"/>
                </a:solidFill>
                <a:latin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
        <p:nvSpPr>
          <p:cNvPr id="9" name="矩形 8"/>
          <p:cNvSpPr>
            <a:spLocks noChangeAspect="1"/>
          </p:cNvSpPr>
          <p:nvPr/>
        </p:nvSpPr>
        <p:spPr>
          <a:xfrm>
            <a:off x="1237086" y="4797152"/>
            <a:ext cx="6800304"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最后根据以上各式的值或符号结合图象的几何性质再判断其他代数式的符号或值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061272"/>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6" action="ppaction://hlinksldjump"/>
          </p:cNvPr>
          <p:cNvSpPr/>
          <p:nvPr/>
        </p:nvSpPr>
        <p:spPr>
          <a:xfrm>
            <a:off x="425533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拓展点五</a:t>
            </a:r>
          </a:p>
        </p:txBody>
      </p:sp>
      <p:sp>
        <p:nvSpPr>
          <p:cNvPr id="8" name="矩形 7"/>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拓展点五</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利用图象解不等式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盐都区期末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已知二次函数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y&gt;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&lt;x&lt;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&lt;x&lt;</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y&gt;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就是求二次函数的图象在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轴上方时对应的</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根据图象可得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的范围是</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RN44.eps" descr="id:2147488839;FounderCES"/>
          <p:cNvPicPr/>
          <p:nvPr/>
        </p:nvPicPr>
        <p:blipFill>
          <a:blip r:embed="rId7"/>
          <a:stretch>
            <a:fillRect/>
          </a:stretch>
        </p:blipFill>
        <p:spPr>
          <a:xfrm>
            <a:off x="3851920" y="2564904"/>
            <a:ext cx="1777471" cy="1777471"/>
          </a:xfrm>
          <a:prstGeom prst="rect">
            <a:avLst/>
          </a:prstGeom>
        </p:spPr>
      </p:pic>
      <p:sp>
        <p:nvSpPr>
          <p:cNvPr id="10" name="矩形 9"/>
          <p:cNvSpPr/>
          <p:nvPr/>
        </p:nvSpPr>
        <p:spPr>
          <a:xfrm>
            <a:off x="452554" y="4539724"/>
            <a:ext cx="8183446" cy="7614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2087" y="5379181"/>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9355118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流程图: 可选过程 5">
            <a:hlinkClick r:id="rId6" action="ppaction://hlinksldjump"/>
          </p:cNvPr>
          <p:cNvSpPr/>
          <p:nvPr/>
        </p:nvSpPr>
        <p:spPr>
          <a:xfrm>
            <a:off x="425533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拓展点五</a:t>
            </a:r>
          </a:p>
        </p:txBody>
      </p:sp>
      <p:pic>
        <p:nvPicPr>
          <p:cNvPr id="7" name="解题总结.eps" descr="id:2147487411;FounderCES"/>
          <p:cNvPicPr/>
          <p:nvPr/>
        </p:nvPicPr>
        <p:blipFill>
          <a:blip r:embed="rId7"/>
          <a:stretch>
            <a:fillRect/>
          </a:stretch>
        </p:blipFill>
        <p:spPr>
          <a:xfrm>
            <a:off x="746678" y="2141736"/>
            <a:ext cx="376615" cy="1459214"/>
          </a:xfrm>
          <a:prstGeom prst="rect">
            <a:avLst/>
          </a:prstGeom>
        </p:spPr>
      </p:pic>
      <p:sp>
        <p:nvSpPr>
          <p:cNvPr id="8" name="矩形 7"/>
          <p:cNvSpPr>
            <a:spLocks noChangeAspect="1"/>
          </p:cNvSpPr>
          <p:nvPr/>
        </p:nvSpPr>
        <p:spPr>
          <a:xfrm>
            <a:off x="1181997" y="2132856"/>
            <a:ext cx="7016328" cy="293618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要注意数形结合思想的应用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理解求</a:t>
            </a:r>
            <a:r>
              <a:rPr lang="en-US" altLang="zh-CN" sz="2200" i="1" dirty="0">
                <a:solidFill>
                  <a:srgbClr val="000000"/>
                </a:solidFill>
                <a:latin typeface="Times New Roman" panose="02020603050405020304" pitchFamily="18" charset="0"/>
              </a:rPr>
              <a:t>y&gt;</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就是求二次函数的图象在</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轴上方时对应的</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的范围是关键</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解不等式</a:t>
            </a:r>
            <a:r>
              <a:rPr lang="en-US" altLang="zh-CN" sz="2200" i="1" dirty="0">
                <a:solidFill>
                  <a:srgbClr val="000000"/>
                </a:solidFill>
                <a:latin typeface="Times New Roman" panose="02020603050405020304" pitchFamily="18" charset="0"/>
              </a:rPr>
              <a:t>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+bx+c&gt;</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rPr>
              <a:t>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+bx+c&lt;</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找出图象与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轴的交点的横坐标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图象在</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轴上方对应的自变量的取值即为</a:t>
            </a:r>
            <a:r>
              <a:rPr lang="en-US" altLang="zh-CN" sz="2200" i="1" dirty="0">
                <a:solidFill>
                  <a:srgbClr val="000000"/>
                </a:solidFill>
                <a:latin typeface="Times New Roman" panose="02020603050405020304" pitchFamily="18" charset="0"/>
              </a:rPr>
              <a:t>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+bx+c&gt;</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的解集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图象在</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轴下方对应的自变量的取值即为</a:t>
            </a:r>
            <a:r>
              <a:rPr lang="en-US" altLang="zh-CN" sz="2200" i="1" dirty="0">
                <a:solidFill>
                  <a:srgbClr val="000000"/>
                </a:solidFill>
                <a:latin typeface="Times New Roman" panose="02020603050405020304" pitchFamily="18" charset="0"/>
              </a:rPr>
              <a:t>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+bx+c&lt;</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的解集</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41208377"/>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的根之间的关系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有两个不相等的根</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轴有两个不同的交点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有两个相等的根</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轴只有唯一的一个交点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无实数根</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轴无交点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222455"/>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91916" y="1628800"/>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求它与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轴的交点和抛物线顶点的坐标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把已知函数解析式配方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即可求出抛物线的顶点坐标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即可求出抛物线与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轴的交点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抛物线顶点的坐标为</a:t>
            </a:r>
            <a:r>
              <a:rPr lang="en-US" altLang="zh-CN" sz="2200" dirty="0">
                <a:solidFill>
                  <a:srgbClr val="000000"/>
                </a:solidFill>
                <a:latin typeface="Times New Roman" panose="02020603050405020304" pitchFamily="18" charset="0"/>
                <a:cs typeface="Times New Roman" panose="02020603050405020304" pitchFamily="18" charset="0"/>
              </a:rPr>
              <a:t>(1,9)</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轴的交点坐标为</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6003" y="2420888"/>
            <a:ext cx="8183446"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1916" y="3233918"/>
            <a:ext cx="8183446" cy="2223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8124043"/>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1259632" y="2420888"/>
            <a:ext cx="6800304"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求抛物线与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轴的交点坐标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只要令</a:t>
            </a:r>
            <a:r>
              <a:rPr lang="en-US" altLang="zh-CN" sz="2200" i="1" dirty="0">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得到关于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的一元二次方程</a:t>
            </a:r>
            <a:r>
              <a:rPr lang="en-US" altLang="zh-CN" sz="2200" i="1" dirty="0">
                <a:solidFill>
                  <a:srgbClr val="000000"/>
                </a:solidFill>
                <a:latin typeface="Times New Roman" panose="02020603050405020304" pitchFamily="18" charset="0"/>
              </a:rPr>
              <a:t>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解方程即可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smtClean="0">
                <a:solidFill>
                  <a:srgbClr val="000000"/>
                </a:solidFill>
                <a:latin typeface="Times New Roman" panose="02020603050405020304" pitchFamily="18" charset="0"/>
                <a:ea typeface="仿宋" panose="02010609060101010101" pitchFamily="49" charset="-122"/>
              </a:rPr>
              <a:t> </a:t>
            </a:r>
            <a:endParaRPr lang="zh-CN" altLang="en-US" sz="2200" dirty="0"/>
          </a:p>
        </p:txBody>
      </p:sp>
      <p:pic>
        <p:nvPicPr>
          <p:cNvPr id="5" name="解题总结.eps" descr="id:2147487411;FounderCES"/>
          <p:cNvPicPr/>
          <p:nvPr/>
        </p:nvPicPr>
        <p:blipFill>
          <a:blip r:embed="rId4"/>
          <a:stretch>
            <a:fillRect/>
          </a:stretch>
        </p:blipFill>
        <p:spPr>
          <a:xfrm>
            <a:off x="671093" y="2346845"/>
            <a:ext cx="376615" cy="1459214"/>
          </a:xfrm>
          <a:prstGeom prst="rect">
            <a:avLst/>
          </a:prstGeom>
        </p:spPr>
      </p:pic>
    </p:spTree>
    <p:extLst>
      <p:ext uri="{BB962C8B-B14F-4D97-AF65-F5344CB8AC3E}">
        <p14:creationId xmlns:p14="http://schemas.microsoft.com/office/powerpoint/2010/main" xmlns="" val="2766457155"/>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508000" y="162880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用图象法求一元二次方程的近似解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用图象法求一元二次方程的近似解的基本步骤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画出二次函数的图象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确定抛物线与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轴交点的个数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确定数值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即确定抛物线与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轴交点的横坐标的近似值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写出方程的解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即根据交点的情况和数值写出一元二次方程的近似解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76448" y="451003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由于图象法准确度有限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所以求得的结果是一元二次方程的近似解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可以有一定的误差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611560" y="1175575"/>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利用函数图象求方程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精确到</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要利用图象求方程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首先画出二次函数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然后估计函数图象与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交点的横坐标就是方程的根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的图象如图所示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由图象可知抛物线与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轴的两个交点的横坐标分别在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16186525"/>
              </p:ext>
            </p:extLst>
          </p:nvPr>
        </p:nvGraphicFramePr>
        <p:xfrm>
          <a:off x="1815313" y="3198476"/>
          <a:ext cx="5519663" cy="2019781"/>
        </p:xfrm>
        <a:graphic>
          <a:graphicData uri="http://schemas.openxmlformats.org/presentationml/2006/ole">
            <p:oleObj spid="_x0000_s1028" name="文档" r:id="rId5" imgW="3847376" imgH="1407748" progId="Word.Document.12">
              <p:embed/>
            </p:oleObj>
          </a:graphicData>
        </a:graphic>
      </p:graphicFrame>
      <p:sp>
        <p:nvSpPr>
          <p:cNvPr id="7" name="矩形 6"/>
          <p:cNvSpPr/>
          <p:nvPr/>
        </p:nvSpPr>
        <p:spPr>
          <a:xfrm>
            <a:off x="611560" y="1646966"/>
            <a:ext cx="8183446" cy="1133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3421" y="2838436"/>
            <a:ext cx="8183446" cy="3542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953287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467544" y="155679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的对应值表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如下表</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由表知</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是方程的一个近似根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另一个根在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作出函数</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的对应值表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如下表</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由表知</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是方程的另一个近似根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所以方程的两个近似根为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50071430"/>
              </p:ext>
            </p:extLst>
          </p:nvPr>
        </p:nvGraphicFramePr>
        <p:xfrm>
          <a:off x="497408" y="2204864"/>
          <a:ext cx="8128000" cy="1291890"/>
        </p:xfrm>
        <a:graphic>
          <a:graphicData uri="http://schemas.openxmlformats.org/presentationml/2006/ole">
            <p:oleObj spid="_x0000_s2054" name="文档" r:id="rId5" imgW="3904756" imgH="620748"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676587355"/>
              </p:ext>
            </p:extLst>
          </p:nvPr>
        </p:nvGraphicFramePr>
        <p:xfrm>
          <a:off x="539552" y="4156496"/>
          <a:ext cx="8128000" cy="1301802"/>
        </p:xfrm>
        <a:graphic>
          <a:graphicData uri="http://schemas.openxmlformats.org/presentationml/2006/ole">
            <p:oleObj spid="_x0000_s2055" name="文档" r:id="rId6" imgW="3904756" imgH="625786" progId="Word.Document.12">
              <p:embed/>
            </p:oleObj>
          </a:graphicData>
        </a:graphic>
      </p:graphicFrame>
    </p:spTree>
    <p:extLst>
      <p:ext uri="{BB962C8B-B14F-4D97-AF65-F5344CB8AC3E}">
        <p14:creationId xmlns:p14="http://schemas.microsoft.com/office/powerpoint/2010/main" xmlns="" val="2704478911"/>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755576" y="1772816"/>
            <a:ext cx="376615" cy="1459214"/>
          </a:xfrm>
          <a:prstGeom prst="rect">
            <a:avLst/>
          </a:prstGeom>
        </p:spPr>
      </p:pic>
      <p:sp>
        <p:nvSpPr>
          <p:cNvPr id="2" name="矩形 1"/>
          <p:cNvSpPr>
            <a:spLocks noChangeAspect="1"/>
          </p:cNvSpPr>
          <p:nvPr/>
        </p:nvSpPr>
        <p:spPr>
          <a:xfrm>
            <a:off x="1259632" y="1772816"/>
            <a:ext cx="7016328" cy="3748719"/>
          </a:xfrm>
          <a:prstGeom prst="rect">
            <a:avLst/>
          </a:prstGeom>
        </p:spPr>
        <p:txBody>
          <a:bodyPr wrap="square">
            <a:spAutoFit/>
          </a:bodyPr>
          <a:lstStyle/>
          <a:p>
            <a:pPr>
              <a:lnSpc>
                <a:spcPct val="120000"/>
              </a:lnSpc>
            </a:pP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准确画出二次函数</a:t>
            </a:r>
            <a:r>
              <a:rPr lang="en-US" altLang="zh-CN" sz="2200" i="1" dirty="0">
                <a:solidFill>
                  <a:srgbClr val="000000"/>
                </a:solidFill>
                <a:latin typeface="Times New Roman" panose="02020603050405020304" pitchFamily="18" charset="0"/>
              </a:rPr>
              <a:t>y=ax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画图时要先确定抛物线的顶点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再在顶点两侧取相对称的点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至少描五点来连线</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确定抛物线与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轴的交点在哪两个数之间</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列表格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在第</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步中确定的两个数之间取值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进行估计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通常只精确到十分位即可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在实际的解题过程中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可通过观察图象得到方程的近似根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一般不需要列表探究</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977514246"/>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173</TotalTime>
  <Words>1499</Words>
  <Application>Microsoft Office PowerPoint</Application>
  <PresentationFormat>全屏显示(4:3)</PresentationFormat>
  <Paragraphs>201</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1.1</vt:lpstr>
      <vt:lpstr>文档</vt:lpstr>
      <vt:lpstr>22.2　二次函数与一元二次方程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2016-10-09T02:14:00Z</dcterms:modified>
</cp:coreProperties>
</file>