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4" r:id="rId3"/>
    <p:sldId id="285" r:id="rId4"/>
    <p:sldId id="286" r:id="rId5"/>
    <p:sldId id="287" r:id="rId6"/>
    <p:sldId id="288" r:id="rId7"/>
    <p:sldId id="268" r:id="rId8"/>
    <p:sldId id="289" r:id="rId9"/>
    <p:sldId id="290" r:id="rId10"/>
    <p:sldId id="291" r:id="rId11"/>
    <p:sldId id="292" r:id="rId12"/>
    <p:sldId id="293" r:id="rId13"/>
    <p:sldId id="281" r:id="rId14"/>
    <p:sldId id="294" r:id="rId15"/>
    <p:sldId id="295" r:id="rId16"/>
    <p:sldId id="296" r:id="rId17"/>
    <p:sldId id="297" r:id="rId18"/>
    <p:sldId id="265" r:id="rId19"/>
    <p:sldId id="298" r:id="rId20"/>
    <p:sldId id="269" r:id="rId21"/>
    <p:sldId id="299" r:id="rId22"/>
    <p:sldId id="300" r:id="rId23"/>
    <p:sldId id="301" r:id="rId24"/>
    <p:sldId id="283" r:id="rId25"/>
    <p:sldId id="302" r:id="rId26"/>
    <p:sldId id="284" r:id="rId27"/>
    <p:sldId id="303" r:id="rId28"/>
    <p:sldId id="304"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3448" autoAdjust="0"/>
  </p:normalViewPr>
  <p:slideViewPr>
    <p:cSldViewPr showGuides="1">
      <p:cViewPr varScale="1">
        <p:scale>
          <a:sx n="86" d="100"/>
          <a:sy n="86" d="100"/>
        </p:scale>
        <p:origin x="1494" y="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教材新知精讲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综合知识拓展</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18.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8" name="圆角矩形 7">
            <a:hlinkClick r:id="rId15"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教材新知精讲</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6"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综合知识拓展</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8.docx"/><Relationship Id="rId5" Type="http://schemas.openxmlformats.org/officeDocument/2006/relationships/slide" Target="slide13.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Office_Word___9.docx"/><Relationship Id="rId5" Type="http://schemas.openxmlformats.org/officeDocument/2006/relationships/slide" Target="slide13.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package" Target="../embeddings/Microsoft_Office_Word___10.docx"/><Relationship Id="rId5" Type="http://schemas.openxmlformats.org/officeDocument/2006/relationships/slide" Target="slide13.xml"/><Relationship Id="rId4" Type="http://schemas.openxmlformats.org/officeDocument/2006/relationships/slide" Target="slide7.xml"/></Relationships>
</file>

<file path=ppt/slides/_rels/slide1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12.docx"/><Relationship Id="rId3" Type="http://schemas.openxmlformats.org/officeDocument/2006/relationships/slide" Target="slide18.xml"/><Relationship Id="rId7" Type="http://schemas.openxmlformats.org/officeDocument/2006/relationships/package" Target="../embeddings/Microsoft_Office_Word___11.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slide" Target="slide26.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2.docx"/><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3.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package" Target="../embeddings/Microsoft_Office_Word___13.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package" Target="../embeddings/Microsoft_Office_Word___14.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slide" Target="slide26.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package" Target="../embeddings/Microsoft_Office_Word___15.docx"/><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slide" Target="slide26.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package" Target="../embeddings/Microsoft_Office_Word___16.docx"/><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0.xml"/></Relationships>
</file>

<file path=ppt/slides/_rels/slide27.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package" Target="../embeddings/Microsoft_Office_Word___17.docx"/><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0.xml"/></Relationships>
</file>

<file path=ppt/slides/_rels/slide2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slide" Target="slide26.xml"/><Relationship Id="rId4" Type="http://schemas.openxmlformats.org/officeDocument/2006/relationships/slide" Target="slide24.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Office_Word___3.docx"/><Relationship Id="rId5" Type="http://schemas.openxmlformats.org/officeDocument/2006/relationships/slide" Target="slide13.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3.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4.docx"/><Relationship Id="rId5" Type="http://schemas.openxmlformats.org/officeDocument/2006/relationships/slide" Target="slide13.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slide" Target="slide13.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5.docx"/><Relationship Id="rId5" Type="http://schemas.openxmlformats.org/officeDocument/2006/relationships/slide" Target="slide13.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6.docx"/><Relationship Id="rId5" Type="http://schemas.openxmlformats.org/officeDocument/2006/relationships/slide" Target="slide13.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7.docx"/><Relationship Id="rId5" Type="http://schemas.openxmlformats.org/officeDocument/2006/relationships/slide" Target="slide13.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22.1.4</a:t>
            </a:r>
            <a:r>
              <a:rPr lang="zh-CN" altLang="zh-CN" dirty="0"/>
              <a:t>　二次函数</a:t>
            </a:r>
            <a:r>
              <a:rPr lang="en-US" altLang="zh-CN" dirty="0"/>
              <a:t>y=ax</a:t>
            </a:r>
            <a:r>
              <a:rPr lang="en-US" altLang="zh-CN" baseline="30000" dirty="0"/>
              <a:t>2</a:t>
            </a:r>
            <a:r>
              <a:rPr lang="en-US" altLang="zh-CN" dirty="0"/>
              <a:t>+bx+c</a:t>
            </a:r>
            <a:r>
              <a:rPr lang="zh-CN" altLang="zh-CN" dirty="0"/>
              <a:t>的图象和性质</a:t>
            </a:r>
          </a:p>
        </p:txBody>
      </p:sp>
    </p:spTree>
    <p:extLst>
      <p:ext uri="{BB962C8B-B14F-4D97-AF65-F5344CB8AC3E}">
        <p14:creationId xmlns:p14="http://schemas.microsoft.com/office/powerpoint/2010/main" xmlns="" val="1314899478"/>
      </p:ext>
    </p:extLst>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14227"/>
            <a:ext cx="8128000" cy="4283545"/>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已知函数</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smtClean="0">
                <a:solidFill>
                  <a:srgbClr val="000000"/>
                </a:solidFill>
                <a:latin typeface="Times New Roman" panose="02020603050405020304" pitchFamily="18" charset="0"/>
                <a:cs typeface="Times New Roman" panose="02020603050405020304" pitchFamily="18" charset="0"/>
              </a:rPr>
              <a:t>=-    x</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x+</a:t>
            </a:r>
            <a:r>
              <a:rPr lang="en-US" altLang="zh-CN" sz="2200" dirty="0" smtClean="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解答下列问题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写出抛物线的开口方向、顶点坐标及对称轴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作出函数的图象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并观察图象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为何值时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的增大而增大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为何值时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的增大而减小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函数的最值是多少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利用配方法配方成二次函数的顶点式后即可确定其开口方向、顶点坐标及对称轴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根据其顶点坐标、与坐标轴的交点情况确定二次函数的草图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然后确定其增减性即可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直接根据二次函数的图象说出其最值即可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713674949"/>
              </p:ext>
            </p:extLst>
          </p:nvPr>
        </p:nvGraphicFramePr>
        <p:xfrm>
          <a:off x="2979727" y="1344872"/>
          <a:ext cx="643968" cy="643968"/>
        </p:xfrm>
        <a:graphic>
          <a:graphicData uri="http://schemas.openxmlformats.org/presentationml/2006/ole">
            <p:oleObj spid="_x0000_s7172" name="文档" r:id="rId6" imgW="396839" imgH="398978" progId="Word.Document.12">
              <p:embed/>
            </p:oleObj>
          </a:graphicData>
        </a:graphic>
      </p:graphicFrame>
      <p:sp>
        <p:nvSpPr>
          <p:cNvPr id="9" name="矩形 8"/>
          <p:cNvSpPr/>
          <p:nvPr/>
        </p:nvSpPr>
        <p:spPr>
          <a:xfrm>
            <a:off x="508000" y="3483266"/>
            <a:ext cx="8183446" cy="21059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7235772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852115546"/>
              </p:ext>
            </p:extLst>
          </p:nvPr>
        </p:nvGraphicFramePr>
        <p:xfrm>
          <a:off x="609967" y="1268760"/>
          <a:ext cx="8107363" cy="5067300"/>
        </p:xfrm>
        <a:graphic>
          <a:graphicData uri="http://schemas.openxmlformats.org/presentationml/2006/ole">
            <p:oleObj spid="_x0000_s8196" name="文档" r:id="rId6" imgW="3847376" imgH="2394467" progId="Word.Document.12">
              <p:embed/>
            </p:oleObj>
          </a:graphicData>
        </a:graphic>
      </p:graphicFrame>
    </p:spTree>
    <p:extLst>
      <p:ext uri="{BB962C8B-B14F-4D97-AF65-F5344CB8AC3E}">
        <p14:creationId xmlns:p14="http://schemas.microsoft.com/office/powerpoint/2010/main" xmlns="" val="2101783889"/>
      </p:ext>
    </p:extLst>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8" name="解题总结.eps" descr="id:2147487411;FounderCES"/>
          <p:cNvPicPr/>
          <p:nvPr/>
        </p:nvPicPr>
        <p:blipFill>
          <a:blip r:embed="rId5"/>
          <a:stretch>
            <a:fillRect/>
          </a:stretch>
        </p:blipFill>
        <p:spPr>
          <a:xfrm>
            <a:off x="669774" y="2708920"/>
            <a:ext cx="376615" cy="1459214"/>
          </a:xfrm>
          <a:prstGeom prst="rect">
            <a:avLst/>
          </a:prstGeom>
        </p:spPr>
      </p:pic>
      <p:sp>
        <p:nvSpPr>
          <p:cNvPr id="9" name="矩形 8"/>
          <p:cNvSpPr>
            <a:spLocks noChangeAspect="1"/>
          </p:cNvSpPr>
          <p:nvPr/>
        </p:nvSpPr>
        <p:spPr>
          <a:xfrm>
            <a:off x="1234696" y="2708920"/>
            <a:ext cx="7005216"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通常先把一般式化成顶点式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根据顶点式回答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尤其是当一次项系数的绝对值是二次项系数的绝对值的偶数倍时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配方成顶点式往往是最为简便的方法</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638746827"/>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8" name="矩形 7"/>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二次函数</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y=ax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+bx+c</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解析式的确定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求二次函数的解析式</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cs typeface="Times New Roman" panose="02020603050405020304" pitchFamily="18" charset="0"/>
              </a:rPr>
              <a:t>的基本方法是待定系数法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根据已知条件的不同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常将二次函数的解析式设为如下两种形式</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一般式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顶点式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求二次函数解析式的实质是确定三个系数的值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因此需要三个独立的已知条件</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当已知抛物线上任意三点的坐标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或函数的三对对应值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可选用一般式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当已知抛物线的顶点坐标和另外一个条件时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常用顶点式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2305957"/>
      </p:ext>
    </p:extLst>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矩形 4"/>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已知二次函数图象顶点坐标为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且过点</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求此二次函数的解析式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根据已知条件中的顶点坐标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可以把二次函数的解析式设为顶点式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再进一步把</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代入求解即可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设二次函数的解析式为</a:t>
            </a:r>
            <a:r>
              <a:rPr lang="en-US" altLang="zh-CN" sz="2200" i="1" dirty="0">
                <a:solidFill>
                  <a:srgbClr val="000000"/>
                </a:solidFill>
                <a:latin typeface="Times New Roman" panose="02020603050405020304" pitchFamily="18" charset="0"/>
                <a:cs typeface="Times New Roman" panose="02020603050405020304" pitchFamily="18" charset="0"/>
              </a:rPr>
              <a:t>y=a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函数图象的顶点坐标为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且过点</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二次函数的解析式为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52554" y="2780928"/>
            <a:ext cx="8183446"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3501008"/>
            <a:ext cx="8183446"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7267016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pic>
        <p:nvPicPr>
          <p:cNvPr id="5" name="解题总结.eps" descr="id:2147487411;FounderCES"/>
          <p:cNvPicPr/>
          <p:nvPr/>
        </p:nvPicPr>
        <p:blipFill>
          <a:blip r:embed="rId5"/>
          <a:stretch>
            <a:fillRect/>
          </a:stretch>
        </p:blipFill>
        <p:spPr>
          <a:xfrm>
            <a:off x="669774" y="2276872"/>
            <a:ext cx="376615" cy="1459214"/>
          </a:xfrm>
          <a:prstGeom prst="rect">
            <a:avLst/>
          </a:prstGeom>
        </p:spPr>
      </p:pic>
      <p:sp>
        <p:nvSpPr>
          <p:cNvPr id="6" name="矩形 5"/>
          <p:cNvSpPr>
            <a:spLocks noChangeAspect="1"/>
          </p:cNvSpPr>
          <p:nvPr/>
        </p:nvSpPr>
        <p:spPr>
          <a:xfrm>
            <a:off x="1046389" y="2424958"/>
            <a:ext cx="7304360"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如果已知抛物线的顶点坐标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或可以根据条件容易得出顶点坐标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可以选择设为顶点式的方法进行计算</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363513469"/>
      </p:ext>
    </p:extLst>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矩形 4"/>
          <p:cNvSpPr>
            <a:spLocks noChangeAspect="1"/>
          </p:cNvSpPr>
          <p:nvPr/>
        </p:nvSpPr>
        <p:spPr>
          <a:xfrm>
            <a:off x="539552" y="1628800"/>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已知一个二次函数的图象过点</a:t>
            </a:r>
            <a:r>
              <a:rPr lang="en-US" altLang="zh-CN" sz="2200" dirty="0">
                <a:solidFill>
                  <a:srgbClr val="000000"/>
                </a:solidFill>
                <a:latin typeface="Times New Roman" panose="02020603050405020304" pitchFamily="18" charset="0"/>
                <a:cs typeface="Times New Roman" panose="02020603050405020304" pitchFamily="18" charset="0"/>
              </a:rPr>
              <a:t>(2,0),(0,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求这个二次函数的解析式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设二次函数的解析式为</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(2,0),(0,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三点坐标代入求得</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设二次函数的解析式为</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(2,0),(0,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三点坐标代入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599191804"/>
              </p:ext>
            </p:extLst>
          </p:nvPr>
        </p:nvGraphicFramePr>
        <p:xfrm>
          <a:off x="395536" y="4119867"/>
          <a:ext cx="8128000" cy="2025294"/>
        </p:xfrm>
        <a:graphic>
          <a:graphicData uri="http://schemas.openxmlformats.org/presentationml/2006/ole">
            <p:oleObj spid="_x0000_s9220" name="文档" r:id="rId6" imgW="3847376" imgH="959370" progId="Word.Document.12">
              <p:embed/>
            </p:oleObj>
          </a:graphicData>
        </a:graphic>
      </p:graphicFrame>
      <p:sp>
        <p:nvSpPr>
          <p:cNvPr id="7" name="矩形 6"/>
          <p:cNvSpPr/>
          <p:nvPr/>
        </p:nvSpPr>
        <p:spPr>
          <a:xfrm>
            <a:off x="578839" y="2514294"/>
            <a:ext cx="8183446" cy="7706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4819" y="3284984"/>
            <a:ext cx="8183446" cy="2952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0850124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pic>
        <p:nvPicPr>
          <p:cNvPr id="5" name="解题总结.eps" descr="id:2147487411;FounderCES"/>
          <p:cNvPicPr/>
          <p:nvPr/>
        </p:nvPicPr>
        <p:blipFill>
          <a:blip r:embed="rId5"/>
          <a:stretch>
            <a:fillRect/>
          </a:stretch>
        </p:blipFill>
        <p:spPr>
          <a:xfrm>
            <a:off x="858081" y="2492896"/>
            <a:ext cx="376615" cy="1459214"/>
          </a:xfrm>
          <a:prstGeom prst="rect">
            <a:avLst/>
          </a:prstGeom>
        </p:spPr>
      </p:pic>
      <p:sp>
        <p:nvSpPr>
          <p:cNvPr id="6" name="矩形 5"/>
          <p:cNvSpPr>
            <a:spLocks noChangeAspect="1"/>
          </p:cNvSpPr>
          <p:nvPr/>
        </p:nvSpPr>
        <p:spPr>
          <a:xfrm>
            <a:off x="1403648" y="2636912"/>
            <a:ext cx="6872312"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当已知条件是抛物线上三个点的坐标或函数的三对对应值时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可设出一般式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通过列方程组求二次函数的解析式</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4126215998"/>
      </p:ext>
    </p:extLst>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6" name="流程图: 可选过程 25">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2" name="矩形 1"/>
          <p:cNvSpPr>
            <a:spLocks noChangeAspect="1"/>
          </p:cNvSpPr>
          <p:nvPr/>
        </p:nvSpPr>
        <p:spPr>
          <a:xfrm>
            <a:off x="611560" y="1340768"/>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根据二次函数</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y=ax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+bx+c</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的图象确定</a:t>
            </a:r>
            <a:r>
              <a:rPr lang="en-US" altLang="zh-CN" sz="2200" i="1" u="sng" dirty="0" err="1">
                <a:solidFill>
                  <a:srgbClr val="FF0000"/>
                </a:solidFill>
                <a:uFill>
                  <a:solidFill>
                    <a:srgbClr val="00FFFF"/>
                  </a:solidFill>
                </a:uFill>
                <a:latin typeface="Times New Roman" panose="02020603050405020304" pitchFamily="18" charset="0"/>
                <a:cs typeface="Times New Roman" panose="02020603050405020304" pitchFamily="18" charset="0"/>
              </a:rPr>
              <a:t>a</a:t>
            </a:r>
            <a:r>
              <a:rPr lang="en-US" altLang="zh-CN" sz="2200" u="sng" dirty="0" err="1">
                <a:solidFill>
                  <a:srgbClr val="FF0000"/>
                </a:solidFill>
                <a:uFill>
                  <a:solidFill>
                    <a:srgbClr val="00FFFF"/>
                  </a:solidFill>
                </a:uFill>
                <a:latin typeface="Times New Roman" panose="02020603050405020304" pitchFamily="18" charset="0"/>
                <a:cs typeface="Times New Roman" panose="02020603050405020304" pitchFamily="18" charset="0"/>
              </a:rPr>
              <a:t>,</a:t>
            </a:r>
            <a:r>
              <a:rPr lang="en-US" altLang="zh-CN" sz="2200" i="1" u="sng" dirty="0" err="1">
                <a:solidFill>
                  <a:srgbClr val="FF0000"/>
                </a:solidFill>
                <a:uFill>
                  <a:solidFill>
                    <a:srgbClr val="00FFFF"/>
                  </a:solidFill>
                </a:uFill>
                <a:latin typeface="Times New Roman" panose="02020603050405020304" pitchFamily="18" charset="0"/>
                <a:cs typeface="Times New Roman" panose="02020603050405020304" pitchFamily="18" charset="0"/>
              </a:rPr>
              <a:t>b</a:t>
            </a:r>
            <a:r>
              <a:rPr lang="en-US" altLang="zh-CN" sz="2200" u="sng" dirty="0" err="1">
                <a:solidFill>
                  <a:srgbClr val="FF0000"/>
                </a:solidFill>
                <a:uFill>
                  <a:solidFill>
                    <a:srgbClr val="00FFFF"/>
                  </a:solidFill>
                </a:uFill>
                <a:latin typeface="Times New Roman" panose="02020603050405020304" pitchFamily="18" charset="0"/>
                <a:cs typeface="Times New Roman" panose="02020603050405020304" pitchFamily="18" charset="0"/>
              </a:rPr>
              <a:t>,</a:t>
            </a:r>
            <a:r>
              <a:rPr lang="en-US" altLang="zh-CN" sz="2200" i="1" u="sng" dirty="0" err="1">
                <a:solidFill>
                  <a:srgbClr val="FF0000"/>
                </a:solidFill>
                <a:uFill>
                  <a:solidFill>
                    <a:srgbClr val="00FFFF"/>
                  </a:solidFill>
                </a:uFill>
                <a:latin typeface="Times New Roman" panose="02020603050405020304" pitchFamily="18" charset="0"/>
                <a:cs typeface="Times New Roman" panose="02020603050405020304" pitchFamily="18" charset="0"/>
              </a:rPr>
              <a:t>c</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的符号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如图为二次函数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cs typeface="Times New Roman" panose="02020603050405020304" pitchFamily="18" charset="0"/>
              </a:rPr>
              <a:t>的图象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则下列结论正确的是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b&lt;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c&lt;</a:t>
            </a:r>
            <a:r>
              <a:rPr lang="en-US" altLang="zh-CN" sz="2200" dirty="0">
                <a:solidFill>
                  <a:srgbClr val="000000"/>
                </a:solidFill>
                <a:latin typeface="Times New Roman" panose="02020603050405020304" pitchFamily="18" charset="0"/>
                <a:cs typeface="Times New Roman" panose="02020603050405020304" pitchFamily="18" charset="0"/>
              </a:rPr>
              <a:t>0	</a:t>
            </a:r>
            <a:r>
              <a:rPr lang="en-US" altLang="zh-CN" sz="2200" dirty="0" err="1">
                <a:solidFill>
                  <a:srgbClr val="000000"/>
                </a:solidFill>
                <a:latin typeface="Times New Roman" panose="02020603050405020304" pitchFamily="18" charset="0"/>
                <a:cs typeface="Times New Roman" panose="02020603050405020304" pitchFamily="18" charset="0"/>
              </a:rPr>
              <a:t>B.</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b&gt;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c&lt;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C.</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b&gt;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c&gt;</a:t>
            </a:r>
            <a:r>
              <a:rPr lang="en-US" altLang="zh-CN" sz="2200" dirty="0">
                <a:solidFill>
                  <a:srgbClr val="000000"/>
                </a:solidFill>
                <a:latin typeface="Times New Roman" panose="02020603050405020304" pitchFamily="18" charset="0"/>
                <a:cs typeface="Times New Roman" panose="02020603050405020304" pitchFamily="18" charset="0"/>
              </a:rPr>
              <a:t>0	</a:t>
            </a:r>
            <a:r>
              <a:rPr lang="en-US" altLang="zh-CN" sz="2200" dirty="0" err="1">
                <a:solidFill>
                  <a:srgbClr val="000000"/>
                </a:solidFill>
                <a:latin typeface="Times New Roman" panose="02020603050405020304" pitchFamily="18" charset="0"/>
                <a:cs typeface="Times New Roman" panose="02020603050405020304" pitchFamily="18" charset="0"/>
              </a:rPr>
              <a:t>D.</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b&lt;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c&lt;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78625719"/>
              </p:ext>
            </p:extLst>
          </p:nvPr>
        </p:nvGraphicFramePr>
        <p:xfrm>
          <a:off x="611560" y="2492896"/>
          <a:ext cx="8128000" cy="1230602"/>
        </p:xfrm>
        <a:graphic>
          <a:graphicData uri="http://schemas.openxmlformats.org/presentationml/2006/ole">
            <p:oleObj spid="_x0000_s10244" name="文档" r:id="rId7" imgW="3847376" imgH="581884" progId="Word.Document.12">
              <p:embed/>
            </p:oleObj>
          </a:graphicData>
        </a:graphic>
      </p:graphicFrame>
      <p:sp>
        <p:nvSpPr>
          <p:cNvPr id="4" name="矩形 3"/>
          <p:cNvSpPr>
            <a:spLocks noChangeAspect="1"/>
          </p:cNvSpPr>
          <p:nvPr/>
        </p:nvSpPr>
        <p:spPr>
          <a:xfrm>
            <a:off x="620187" y="4714073"/>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抛物线开口向下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对称轴在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轴的右侧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i="1" dirty="0" smtClean="0">
                <a:solidFill>
                  <a:srgbClr val="000000"/>
                </a:solidFill>
                <a:latin typeface="Times New Roman" panose="02020603050405020304" pitchFamily="18" charset="0"/>
                <a:cs typeface="Times New Roman" panose="02020603050405020304" pitchFamily="18" charset="0"/>
              </a:rPr>
              <a:t>=-   </a:t>
            </a:r>
          </a:p>
          <a:p>
            <a:pPr indent="266700">
              <a:lnSpc>
                <a:spcPct val="120000"/>
              </a:lnSpc>
              <a:spcAft>
                <a:spcPts val="0"/>
              </a:spcAft>
              <a:tabLst>
                <a:tab pos="1029335" algn="l"/>
                <a:tab pos="1850390" algn="l"/>
                <a:tab pos="2538095" algn="l"/>
                <a:tab pos="3221990" algn="l"/>
              </a:tabLst>
            </a:pPr>
            <a:r>
              <a:rPr lang="en-US" altLang="zh-CN" sz="2200" i="1" dirty="0" smtClean="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抛物线与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轴的交点在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轴下方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050844058"/>
              </p:ext>
            </p:extLst>
          </p:nvPr>
        </p:nvGraphicFramePr>
        <p:xfrm>
          <a:off x="323528" y="5085184"/>
          <a:ext cx="956555" cy="500939"/>
        </p:xfrm>
        <a:graphic>
          <a:graphicData uri="http://schemas.openxmlformats.org/presentationml/2006/ole">
            <p:oleObj spid="_x0000_s10245" name="文档" r:id="rId8" imgW="614223" imgH="317031" progId="Word.Document.12">
              <p:embed/>
            </p:oleObj>
          </a:graphicData>
        </a:graphic>
      </p:graphicFrame>
      <p:sp>
        <p:nvSpPr>
          <p:cNvPr id="10" name="矩形 9"/>
          <p:cNvSpPr/>
          <p:nvPr/>
        </p:nvSpPr>
        <p:spPr>
          <a:xfrm>
            <a:off x="467544" y="4592145"/>
            <a:ext cx="8183446" cy="9905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3670" y="5582720"/>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8312902"/>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6" name="流程图: 可选过程 25">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594985" y="2310616"/>
            <a:ext cx="376615" cy="1459214"/>
          </a:xfrm>
          <a:prstGeom prst="rect">
            <a:avLst/>
          </a:prstGeom>
        </p:spPr>
      </p:pic>
      <p:sp>
        <p:nvSpPr>
          <p:cNvPr id="2" name="矩形 1"/>
          <p:cNvSpPr>
            <a:spLocks noChangeAspect="1"/>
          </p:cNvSpPr>
          <p:nvPr/>
        </p:nvSpPr>
        <p:spPr>
          <a:xfrm>
            <a:off x="971600" y="2276872"/>
            <a:ext cx="7376368" cy="252992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根据图象的开口方向确定</a:t>
            </a:r>
            <a:r>
              <a:rPr lang="en-US" altLang="zh-CN" sz="2200" i="1" dirty="0">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的符号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利用抛物线与</a:t>
            </a:r>
            <a:r>
              <a:rPr lang="en-US" altLang="zh-CN" sz="2200" i="1" dirty="0">
                <a:solidFill>
                  <a:srgbClr val="000000"/>
                </a:solidFill>
                <a:latin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轴的位置确定</a:t>
            </a:r>
            <a:r>
              <a:rPr lang="en-US" altLang="zh-CN" sz="2200" i="1" dirty="0">
                <a:solidFill>
                  <a:srgbClr val="000000"/>
                </a:solidFill>
                <a:latin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的符号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利用对称轴的位置结合</a:t>
            </a:r>
            <a:r>
              <a:rPr lang="en-US" altLang="zh-CN" sz="2200" i="1" dirty="0">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的符号确定</a:t>
            </a:r>
            <a:r>
              <a:rPr lang="en-US" altLang="zh-CN" sz="2200" i="1" dirty="0">
                <a:solidFill>
                  <a:srgbClr val="000000"/>
                </a:solidFill>
                <a:latin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的符号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可以简记为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左同右异</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即对称轴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或顶点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i="1" dirty="0">
                <a:solidFill>
                  <a:srgbClr val="000000"/>
                </a:solidFill>
                <a:latin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轴的左侧时</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的符号一致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i="1" dirty="0">
                <a:solidFill>
                  <a:srgbClr val="000000"/>
                </a:solidFill>
                <a:latin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轴的右侧时</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的符号相反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如果顶点在</a:t>
            </a:r>
            <a:r>
              <a:rPr lang="en-US" altLang="zh-CN" sz="2200" i="1" dirty="0">
                <a:solidFill>
                  <a:srgbClr val="000000"/>
                </a:solidFill>
                <a:latin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rPr>
              <a:t>b=</a:t>
            </a:r>
            <a:r>
              <a:rPr lang="en-US" altLang="zh-CN" sz="2200" dirty="0">
                <a:solidFill>
                  <a:srgbClr val="000000"/>
                </a:solidFill>
                <a:latin typeface="Times New Roman" panose="02020603050405020304" pitchFamily="18" charset="0"/>
              </a:rPr>
              <a:t>0</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111569234"/>
      </p:ext>
    </p:extLst>
  </p:cSld>
  <p:clrMapOvr>
    <a:masterClrMapping/>
  </p:clrMapOvr>
  <p:transition spd="slow">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450954"/>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u="sng" dirty="0">
                <a:solidFill>
                  <a:srgbClr val="FF0000"/>
                </a:solidFill>
                <a:effectLst/>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二次函数一般式与顶点式的互化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cs typeface="Times New Roman" panose="02020603050405020304" pitchFamily="18" charset="0"/>
              </a:rPr>
              <a:t>可以通过配方化成</a:t>
            </a:r>
            <a:r>
              <a:rPr lang="en-US" altLang="zh-CN" sz="2200" i="1" dirty="0">
                <a:solidFill>
                  <a:srgbClr val="000000"/>
                </a:solidFill>
                <a:latin typeface="Times New Roman" panose="02020603050405020304" pitchFamily="18" charset="0"/>
                <a:cs typeface="Times New Roman" panose="02020603050405020304" pitchFamily="18" charset="0"/>
              </a:rPr>
              <a:t>y=a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即</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抛物线</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cs typeface="Times New Roman" panose="02020603050405020304" pitchFamily="18" charset="0"/>
              </a:rPr>
              <a:t>的对称轴</a:t>
            </a:r>
            <a:r>
              <a:rPr lang="zh-CN" altLang="zh-CN" sz="2200" dirty="0" smtClean="0">
                <a:solidFill>
                  <a:srgbClr val="000000"/>
                </a:solidFill>
                <a:latin typeface="Times New Roman" panose="02020603050405020304" pitchFamily="18" charset="0"/>
                <a:cs typeface="Times New Roman" panose="02020603050405020304" pitchFamily="18" charset="0"/>
              </a:rPr>
              <a:t>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240462796"/>
              </p:ext>
            </p:extLst>
          </p:nvPr>
        </p:nvGraphicFramePr>
        <p:xfrm>
          <a:off x="611560" y="3429000"/>
          <a:ext cx="8128000" cy="596858"/>
        </p:xfrm>
        <a:graphic>
          <a:graphicData uri="http://schemas.openxmlformats.org/presentationml/2006/ole">
            <p:oleObj spid="_x0000_s1030" name="文档" r:id="rId6" imgW="3847376" imgH="283205"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3976334424"/>
              </p:ext>
            </p:extLst>
          </p:nvPr>
        </p:nvGraphicFramePr>
        <p:xfrm>
          <a:off x="4424363" y="3954463"/>
          <a:ext cx="4657725" cy="642937"/>
        </p:xfrm>
        <a:graphic>
          <a:graphicData uri="http://schemas.openxmlformats.org/presentationml/2006/ole">
            <p:oleObj spid="_x0000_s1031" name="文档" r:id="rId7" imgW="2224845" imgH="305156" progId="Word.Document.12">
              <p:embed/>
            </p:oleObj>
          </a:graphicData>
        </a:graphic>
      </p:graphicFrame>
    </p:spTree>
    <p:extLst>
      <p:ext uri="{BB962C8B-B14F-4D97-AF65-F5344CB8AC3E}">
        <p14:creationId xmlns:p14="http://schemas.microsoft.com/office/powerpoint/2010/main" xmlns="" val="1440505492"/>
      </p:ext>
    </p:extLst>
  </p:cSld>
  <p:clrMapOvr>
    <a:masterClrMapping/>
  </p:clrMapOvr>
  <p:transition spd="slow">
    <p:checke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根据二次函数</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y=ax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+bx+c</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的性质求字母的值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已知抛物线</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+kx+k+</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根据下面的条件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抛物线的顶点在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抛物线的顶点在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抛物线经过原点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抛物线的对称轴为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0948338"/>
      </p:ext>
    </p:extLst>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294785246"/>
              </p:ext>
            </p:extLst>
          </p:nvPr>
        </p:nvGraphicFramePr>
        <p:xfrm>
          <a:off x="508000" y="2389109"/>
          <a:ext cx="8128000" cy="2333782"/>
        </p:xfrm>
        <a:graphic>
          <a:graphicData uri="http://schemas.openxmlformats.org/presentationml/2006/ole">
            <p:oleObj spid="_x0000_s11267" name="文档" r:id="rId7" imgW="3847376" imgH="1104391" progId="Word.Document.12">
              <p:embed/>
            </p:oleObj>
          </a:graphicData>
        </a:graphic>
      </p:graphicFrame>
    </p:spTree>
    <p:extLst>
      <p:ext uri="{BB962C8B-B14F-4D97-AF65-F5344CB8AC3E}">
        <p14:creationId xmlns:p14="http://schemas.microsoft.com/office/powerpoint/2010/main" xmlns="" val="1775307352"/>
      </p:ext>
    </p:extLst>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graphicFrame>
        <p:nvGraphicFramePr>
          <p:cNvPr id="2" name="对象 1"/>
          <p:cNvGraphicFramePr>
            <a:graphicFrameLocks noChangeAspect="1"/>
          </p:cNvGraphicFramePr>
          <p:nvPr>
            <p:extLst>
              <p:ext uri="{D42A27DB-BD31-4B8C-83A1-F6EECF244321}">
                <p14:modId xmlns:p14="http://schemas.microsoft.com/office/powerpoint/2010/main" xmlns="" val="537986508"/>
              </p:ext>
            </p:extLst>
          </p:nvPr>
        </p:nvGraphicFramePr>
        <p:xfrm>
          <a:off x="508000" y="2208040"/>
          <a:ext cx="8128000" cy="2695921"/>
        </p:xfrm>
        <a:graphic>
          <a:graphicData uri="http://schemas.openxmlformats.org/presentationml/2006/ole">
            <p:oleObj spid="_x0000_s12291" name="文档" r:id="rId7" imgW="3847376" imgH="1277121" progId="Word.Document.12">
              <p:embed/>
            </p:oleObj>
          </a:graphicData>
        </a:graphic>
      </p:graphicFrame>
    </p:spTree>
    <p:extLst>
      <p:ext uri="{BB962C8B-B14F-4D97-AF65-F5344CB8AC3E}">
        <p14:creationId xmlns:p14="http://schemas.microsoft.com/office/powerpoint/2010/main" xmlns="" val="461355663"/>
      </p:ext>
    </p:extLst>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1027491" y="2586638"/>
            <a:ext cx="376615" cy="1459214"/>
          </a:xfrm>
          <a:prstGeom prst="rect">
            <a:avLst/>
          </a:prstGeom>
        </p:spPr>
      </p:pic>
      <p:sp>
        <p:nvSpPr>
          <p:cNvPr id="2" name="矩形 1"/>
          <p:cNvSpPr>
            <a:spLocks noChangeAspect="1"/>
          </p:cNvSpPr>
          <p:nvPr/>
        </p:nvSpPr>
        <p:spPr>
          <a:xfrm>
            <a:off x="1533987" y="2589357"/>
            <a:ext cx="6440264"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应根据题目的要求和二次函数的性质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得出关于未知字母相应的方程或方程组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通过解方程或方程组求解</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104285124"/>
      </p:ext>
    </p:extLst>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8" name="矩形 7"/>
          <p:cNvSpPr>
            <a:spLocks noChangeAspect="1"/>
          </p:cNvSpPr>
          <p:nvPr/>
        </p:nvSpPr>
        <p:spPr>
          <a:xfrm>
            <a:off x="611560" y="1696263"/>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用待定系数法确定二次函数的解析式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抛物线</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求抛物线的解析式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分别代入</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得到关于</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的方程组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然后解方程组求出</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71272415"/>
              </p:ext>
            </p:extLst>
          </p:nvPr>
        </p:nvGraphicFramePr>
        <p:xfrm>
          <a:off x="251520" y="3501008"/>
          <a:ext cx="8128000" cy="1679920"/>
        </p:xfrm>
        <a:graphic>
          <a:graphicData uri="http://schemas.openxmlformats.org/presentationml/2006/ole">
            <p:oleObj spid="_x0000_s13315" name="文档" r:id="rId7" imgW="3847376" imgH="794557" progId="Word.Document.12">
              <p:embed/>
            </p:oleObj>
          </a:graphicData>
        </a:graphic>
      </p:graphicFrame>
      <p:sp>
        <p:nvSpPr>
          <p:cNvPr id="10" name="矩形 9"/>
          <p:cNvSpPr/>
          <p:nvPr/>
        </p:nvSpPr>
        <p:spPr>
          <a:xfrm>
            <a:off x="547350" y="2556473"/>
            <a:ext cx="8183446" cy="8183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7350" y="3374798"/>
            <a:ext cx="8183446" cy="22144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2973145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611560" y="2420888"/>
            <a:ext cx="376615" cy="1459214"/>
          </a:xfrm>
          <a:prstGeom prst="rect">
            <a:avLst/>
          </a:prstGeom>
        </p:spPr>
      </p:pic>
      <p:sp>
        <p:nvSpPr>
          <p:cNvPr id="7" name="矩形 6"/>
          <p:cNvSpPr>
            <a:spLocks noChangeAspect="1"/>
          </p:cNvSpPr>
          <p:nvPr/>
        </p:nvSpPr>
        <p:spPr>
          <a:xfrm>
            <a:off x="1046389" y="2492896"/>
            <a:ext cx="7016328"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利用待定系数法求二次函数的解析式时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如果已知三个条件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通常列三元一次方程组求解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a:t>
            </a:r>
            <a:r>
              <a:rPr lang="en-US" altLang="zh-CN" sz="2200" i="1" dirty="0" err="1">
                <a:solidFill>
                  <a:srgbClr val="000000"/>
                </a:solidFill>
                <a:latin typeface="Times New Roman" panose="02020603050405020304" pitchFamily="18" charset="0"/>
              </a:rPr>
              <a:t>a</a:t>
            </a:r>
            <a:r>
              <a:rPr lang="en-US" altLang="zh-CN" sz="2200" dirty="0" err="1">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b</a:t>
            </a:r>
            <a:r>
              <a:rPr lang="en-US" altLang="zh-CN" sz="2200" dirty="0" err="1">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中其中一个已知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则列二元一次方程组求解</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561379743"/>
      </p:ext>
    </p:extLst>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sp>
        <p:nvSpPr>
          <p:cNvPr id="8" name="矩形 7"/>
          <p:cNvSpPr>
            <a:spLocks noChangeAspect="1"/>
          </p:cNvSpPr>
          <p:nvPr/>
        </p:nvSpPr>
        <p:spPr>
          <a:xfrm>
            <a:off x="583152" y="1556792"/>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拓展点四</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与二次函数</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y=ax</a:t>
            </a:r>
            <a:r>
              <a:rPr lang="en-US" altLang="zh-CN" sz="2200" u="sng" baseline="30000" dirty="0">
                <a:solidFill>
                  <a:srgbClr val="FF0000"/>
                </a:solidFill>
                <a:uFill>
                  <a:solidFill>
                    <a:srgbClr val="00FFFF"/>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FFFF"/>
                  </a:solidFill>
                </a:uFill>
                <a:latin typeface="Times New Roman" panose="02020603050405020304" pitchFamily="18" charset="0"/>
                <a:cs typeface="Times New Roman" panose="02020603050405020304" pitchFamily="18" charset="0"/>
              </a:rPr>
              <a:t>+bx+c</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有关的综合题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抛物线</a:t>
            </a:r>
            <a:r>
              <a:rPr lang="en-US" altLang="zh-CN" sz="2200" i="1" dirty="0">
                <a:solidFill>
                  <a:srgbClr val="000000"/>
                </a:solidFill>
                <a:latin typeface="Times New Roman" panose="02020603050405020304" pitchFamily="18" charset="0"/>
                <a:cs typeface="Times New Roman" panose="02020603050405020304" pitchFamily="18" charset="0"/>
              </a:rPr>
              <a:t>y=a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轴交于点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轴交于点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作</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轴交抛物线的对称轴于点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BD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求该抛物线的解析式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求梯形</a:t>
            </a:r>
            <a:r>
              <a:rPr lang="en-US" altLang="zh-CN" sz="2200" i="1" dirty="0">
                <a:solidFill>
                  <a:srgbClr val="000000"/>
                </a:solidFill>
                <a:latin typeface="Times New Roman" panose="02020603050405020304" pitchFamily="18" charset="0"/>
                <a:cs typeface="Times New Roman" panose="02020603050405020304" pitchFamily="18" charset="0"/>
              </a:rPr>
              <a:t>COBD</a:t>
            </a:r>
            <a:r>
              <a:rPr lang="zh-CN" altLang="zh-CN" sz="2200" dirty="0">
                <a:solidFill>
                  <a:srgbClr val="000000"/>
                </a:solidFill>
                <a:latin typeface="Times New Roman" panose="02020603050405020304" pitchFamily="18" charset="0"/>
                <a:cs typeface="Times New Roman" panose="02020603050405020304" pitchFamily="18" charset="0"/>
              </a:rPr>
              <a:t>的面积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40465143"/>
              </p:ext>
            </p:extLst>
          </p:nvPr>
        </p:nvGraphicFramePr>
        <p:xfrm>
          <a:off x="611560" y="2276872"/>
          <a:ext cx="8128000" cy="2035354"/>
        </p:xfrm>
        <a:graphic>
          <a:graphicData uri="http://schemas.openxmlformats.org/presentationml/2006/ole">
            <p:oleObj spid="_x0000_s14339" name="文档" r:id="rId7" imgW="3847376" imgH="964048" progId="Word.Document.12">
              <p:embed/>
            </p:oleObj>
          </a:graphicData>
        </a:graphic>
      </p:graphicFrame>
    </p:spTree>
    <p:extLst>
      <p:ext uri="{BB962C8B-B14F-4D97-AF65-F5344CB8AC3E}">
        <p14:creationId xmlns:p14="http://schemas.microsoft.com/office/powerpoint/2010/main" xmlns="" val="3012531766"/>
      </p:ext>
    </p:extLst>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sp>
        <p:nvSpPr>
          <p:cNvPr id="6" name="矩形 5"/>
          <p:cNvSpPr>
            <a:spLocks noChangeAspect="1"/>
          </p:cNvSpPr>
          <p:nvPr/>
        </p:nvSpPr>
        <p:spPr>
          <a:xfrm>
            <a:off x="467544" y="1340768"/>
            <a:ext cx="8128000" cy="51110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点坐标代入抛物线解析式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求出</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即可确定出解析式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在抛物线解析式中令</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求出</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OC</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根据对称轴求出</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根据抛物线的对称性确定出</a:t>
            </a:r>
            <a:r>
              <a:rPr lang="en-US" altLang="zh-CN" sz="2200" i="1" dirty="0">
                <a:solidFill>
                  <a:srgbClr val="000000"/>
                </a:solidFill>
                <a:latin typeface="Times New Roman" panose="02020603050405020304" pitchFamily="18" charset="0"/>
                <a:cs typeface="Times New Roman" panose="02020603050405020304" pitchFamily="18" charset="0"/>
              </a:rPr>
              <a:t>OB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利用梯形面积公式即可求出梯形</a:t>
            </a:r>
            <a:r>
              <a:rPr lang="en-US" altLang="zh-CN" sz="2200" i="1" dirty="0">
                <a:solidFill>
                  <a:srgbClr val="000000"/>
                </a:solidFill>
                <a:latin typeface="Times New Roman" panose="02020603050405020304" pitchFamily="18" charset="0"/>
                <a:cs typeface="Times New Roman" panose="02020603050405020304" pitchFamily="18" charset="0"/>
              </a:rPr>
              <a:t>COBD</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的面积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代入</a:t>
            </a:r>
            <a:r>
              <a:rPr lang="en-US" altLang="zh-CN" sz="2200" i="1" dirty="0">
                <a:solidFill>
                  <a:srgbClr val="000000"/>
                </a:solidFill>
                <a:latin typeface="Times New Roman" panose="02020603050405020304" pitchFamily="18" charset="0"/>
                <a:cs typeface="Times New Roman" panose="02020603050405020304" pitchFamily="18" charset="0"/>
              </a:rPr>
              <a:t>y=a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则抛物线解析式为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对于抛物线解析式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令</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OC=</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抛物线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的对称轴为直线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S</a:t>
            </a:r>
            <a:r>
              <a:rPr lang="zh-CN" altLang="zh-CN" sz="22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梯形</a:t>
            </a:r>
            <a:r>
              <a:rPr lang="en-US" altLang="zh-CN" sz="2200" i="1" baseline="-25000" dirty="0">
                <a:solidFill>
                  <a:srgbClr val="000000"/>
                </a:solidFill>
                <a:latin typeface="Times New Roman" panose="02020603050405020304" pitchFamily="18" charset="0"/>
                <a:cs typeface="Times New Roman" panose="02020603050405020304" pitchFamily="18" charset="0"/>
              </a:rPr>
              <a:t>COBD</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843438774"/>
              </p:ext>
            </p:extLst>
          </p:nvPr>
        </p:nvGraphicFramePr>
        <p:xfrm>
          <a:off x="2165487" y="5661248"/>
          <a:ext cx="708365" cy="708365"/>
        </p:xfrm>
        <a:graphic>
          <a:graphicData uri="http://schemas.openxmlformats.org/presentationml/2006/ole">
            <p:oleObj spid="_x0000_s15363" name="文档" r:id="rId7" imgW="396839" imgH="398978" progId="Word.Document.12">
              <p:embed/>
            </p:oleObj>
          </a:graphicData>
        </a:graphic>
      </p:graphicFrame>
      <p:sp>
        <p:nvSpPr>
          <p:cNvPr id="8" name="矩形 7"/>
          <p:cNvSpPr/>
          <p:nvPr/>
        </p:nvSpPr>
        <p:spPr>
          <a:xfrm>
            <a:off x="467544" y="3428999"/>
            <a:ext cx="8183446" cy="29406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2250041"/>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814820" y="2708920"/>
            <a:ext cx="376615" cy="1459214"/>
          </a:xfrm>
          <a:prstGeom prst="rect">
            <a:avLst/>
          </a:prstGeom>
        </p:spPr>
      </p:pic>
      <p:sp>
        <p:nvSpPr>
          <p:cNvPr id="7" name="矩形 6"/>
          <p:cNvSpPr>
            <a:spLocks noChangeAspect="1"/>
          </p:cNvSpPr>
          <p:nvPr/>
        </p:nvSpPr>
        <p:spPr>
          <a:xfrm>
            <a:off x="1234696" y="2708920"/>
            <a:ext cx="7016328"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先确定二次函数的解析式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然后利用二次函数的解析式确定关键点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最后根据要求得出所需结论</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440588023"/>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526534846"/>
              </p:ext>
            </p:extLst>
          </p:nvPr>
        </p:nvGraphicFramePr>
        <p:xfrm>
          <a:off x="467544" y="1340768"/>
          <a:ext cx="8107363" cy="5140325"/>
        </p:xfrm>
        <a:graphic>
          <a:graphicData uri="http://schemas.openxmlformats.org/presentationml/2006/ole">
            <p:oleObj spid="_x0000_s2052" name="文档" r:id="rId6" imgW="3847376" imgH="2429733" progId="Word.Document.12">
              <p:embed/>
            </p:oleObj>
          </a:graphicData>
        </a:graphic>
      </p:graphicFrame>
    </p:spTree>
    <p:extLst>
      <p:ext uri="{BB962C8B-B14F-4D97-AF65-F5344CB8AC3E}">
        <p14:creationId xmlns:p14="http://schemas.microsoft.com/office/powerpoint/2010/main" xmlns="" val="2903443899"/>
      </p:ext>
    </p:extLst>
  </p:cSld>
  <p:clrMapOvr>
    <a:masterClrMapping/>
  </p:clrMapOvr>
  <p:transition spd="slow">
    <p:checke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求下列抛物线的对称轴和顶点坐标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并指出它们的开口方向</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由于一次项系数的绝对值是二次项系数的偶数倍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所以可以考虑利用配方法确定抛物线的顶点坐标、对称轴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抛物线开口向上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抛物线开口向下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可得答案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由于一次项系数的绝对值不是二次项系数的偶数倍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且二次项系数也不为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所以可根据抛物线顶点坐标公式求出顶点坐标、对称轴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抛物线开口向上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抛物线开口向下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可得答案</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98483" y="2996952"/>
            <a:ext cx="8183446" cy="25922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65992632"/>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155412010"/>
              </p:ext>
            </p:extLst>
          </p:nvPr>
        </p:nvGraphicFramePr>
        <p:xfrm>
          <a:off x="508000" y="1805663"/>
          <a:ext cx="8128000" cy="3500673"/>
        </p:xfrm>
        <a:graphic>
          <a:graphicData uri="http://schemas.openxmlformats.org/presentationml/2006/ole">
            <p:oleObj spid="_x0000_s3076" name="文档" r:id="rId6" imgW="3847376" imgH="1657847" progId="Word.Document.12">
              <p:embed/>
            </p:oleObj>
          </a:graphicData>
        </a:graphic>
      </p:graphicFrame>
    </p:spTree>
    <p:extLst>
      <p:ext uri="{BB962C8B-B14F-4D97-AF65-F5344CB8AC3E}">
        <p14:creationId xmlns:p14="http://schemas.microsoft.com/office/powerpoint/2010/main" xmlns="" val="2443139104"/>
      </p:ext>
    </p:extLst>
  </p:cSld>
  <p:clrMapOvr>
    <a:masterClrMapping/>
  </p:clrMapOvr>
  <p:transition spd="slow">
    <p:checke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6" name="解题总结.eps" descr="id:2147487411;FounderCES"/>
          <p:cNvPicPr/>
          <p:nvPr/>
        </p:nvPicPr>
        <p:blipFill>
          <a:blip r:embed="rId5"/>
          <a:stretch>
            <a:fillRect/>
          </a:stretch>
        </p:blipFill>
        <p:spPr>
          <a:xfrm>
            <a:off x="643376" y="2116879"/>
            <a:ext cx="376615" cy="1459214"/>
          </a:xfrm>
          <a:prstGeom prst="rect">
            <a:avLst/>
          </a:prstGeom>
        </p:spPr>
      </p:pic>
      <p:sp>
        <p:nvSpPr>
          <p:cNvPr id="7" name="矩形 6"/>
          <p:cNvSpPr>
            <a:spLocks noChangeAspect="1"/>
          </p:cNvSpPr>
          <p:nvPr/>
        </p:nvSpPr>
        <p:spPr>
          <a:xfrm>
            <a:off x="1115616" y="2132856"/>
            <a:ext cx="7016328" cy="293618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确定抛物线的顶点坐标和对称轴时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既可以利用配方法把二次函数</a:t>
            </a:r>
            <a:r>
              <a:rPr lang="en-US" altLang="zh-CN" sz="2200" i="1" dirty="0">
                <a:solidFill>
                  <a:srgbClr val="000000"/>
                </a:solidFill>
                <a:latin typeface="Times New Roman" panose="02020603050405020304" pitchFamily="18" charset="0"/>
              </a:rPr>
              <a:t>y=ax</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+bx+c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配成顶点式</a:t>
            </a:r>
            <a:r>
              <a:rPr lang="en-US" altLang="zh-CN" sz="2200" i="1" dirty="0">
                <a:solidFill>
                  <a:srgbClr val="000000"/>
                </a:solidFill>
                <a:latin typeface="Times New Roman" panose="02020603050405020304" pitchFamily="18" charset="0"/>
              </a:rPr>
              <a:t>y=a</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x-h</a:t>
            </a:r>
            <a:r>
              <a:rPr lang="en-US" altLang="zh-CN" sz="2200" dirty="0">
                <a:solidFill>
                  <a:srgbClr val="000000"/>
                </a:solidFill>
                <a:latin typeface="Times New Roman" panose="02020603050405020304" pitchFamily="18" charset="0"/>
              </a:rPr>
              <a:t>)</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+k</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利用顶点式直接写出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也可以利用顶点的坐标公式直接求解</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当所给的二次函数的一次项系数的绝对值是二次项系数的绝对值的偶数倍时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多利用顶点式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当二者之间不是偶数倍时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通常利用顶点的坐标公式求解</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222370800"/>
      </p:ext>
    </p:extLst>
  </p:cSld>
  <p:clrMapOvr>
    <a:masterClrMapping/>
  </p:clrMapOvr>
  <p:transition spd="slow">
    <p:checke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850439159"/>
              </p:ext>
            </p:extLst>
          </p:nvPr>
        </p:nvGraphicFramePr>
        <p:xfrm>
          <a:off x="508000" y="2514852"/>
          <a:ext cx="8128000" cy="2082296"/>
        </p:xfrm>
        <a:graphic>
          <a:graphicData uri="http://schemas.openxmlformats.org/presentationml/2006/ole">
            <p:oleObj spid="_x0000_s4100" name="文档" r:id="rId6" imgW="3847376" imgH="986000" progId="Word.Document.12">
              <p:embed/>
            </p:oleObj>
          </a:graphicData>
        </a:graphic>
      </p:graphicFrame>
    </p:spTree>
    <p:extLst>
      <p:ext uri="{BB962C8B-B14F-4D97-AF65-F5344CB8AC3E}">
        <p14:creationId xmlns:p14="http://schemas.microsoft.com/office/powerpoint/2010/main" xmlns="" val="2187370392"/>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395536" y="126876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理解二次函数</a:t>
            </a:r>
            <a:r>
              <a:rPr lang="en-US" altLang="zh-CN" sz="2200" i="1" dirty="0">
                <a:solidFill>
                  <a:srgbClr val="000000"/>
                </a:solidFill>
                <a:latin typeface="Times New Roman" panose="02020603050405020304" pitchFamily="18" charset="0"/>
                <a:cs typeface="Times New Roman" panose="02020603050405020304" pitchFamily="18" charset="0"/>
              </a:rPr>
              <a:t>y=ax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的图象和性质可借助下面的表格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03715838"/>
              </p:ext>
            </p:extLst>
          </p:nvPr>
        </p:nvGraphicFramePr>
        <p:xfrm>
          <a:off x="611560" y="2265576"/>
          <a:ext cx="8128000" cy="4037567"/>
        </p:xfrm>
        <a:graphic>
          <a:graphicData uri="http://schemas.openxmlformats.org/presentationml/2006/ole">
            <p:oleObj spid="_x0000_s5124" name="文档" r:id="rId6" imgW="3904756" imgH="1940332" progId="Word.Document.12">
              <p:embed/>
            </p:oleObj>
          </a:graphicData>
        </a:graphic>
      </p:graphicFrame>
    </p:spTree>
    <p:extLst>
      <p:ext uri="{BB962C8B-B14F-4D97-AF65-F5344CB8AC3E}">
        <p14:creationId xmlns:p14="http://schemas.microsoft.com/office/powerpoint/2010/main" xmlns="" val="3731550974"/>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378012142"/>
              </p:ext>
            </p:extLst>
          </p:nvPr>
        </p:nvGraphicFramePr>
        <p:xfrm>
          <a:off x="508000" y="2123970"/>
          <a:ext cx="8128000" cy="2864059"/>
        </p:xfrm>
        <a:graphic>
          <a:graphicData uri="http://schemas.openxmlformats.org/presentationml/2006/ole">
            <p:oleObj spid="_x0000_s6148" name="文档" r:id="rId6" imgW="3918831" imgH="1380759" progId="Word.Document.12">
              <p:embed/>
            </p:oleObj>
          </a:graphicData>
        </a:graphic>
      </p:graphicFrame>
    </p:spTree>
    <p:extLst>
      <p:ext uri="{BB962C8B-B14F-4D97-AF65-F5344CB8AC3E}">
        <p14:creationId xmlns:p14="http://schemas.microsoft.com/office/powerpoint/2010/main" xmlns="" val="1013795674"/>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1.1">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Template>
  <TotalTime>171</TotalTime>
  <Words>1107</Words>
  <Application>Microsoft Office PowerPoint</Application>
  <PresentationFormat>全屏显示(4:3)</PresentationFormat>
  <Paragraphs>167</Paragraphs>
  <Slides>28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1.1</vt:lpstr>
      <vt:lpstr>文档</vt:lpstr>
      <vt:lpstr>22.1.4　二次函数y=ax2+bx+c的图象和性质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人类文明的开端</dc:title>
  <dc:creator>User</dc:creator>
  <cp:lastModifiedBy>XKW</cp:lastModifiedBy>
  <cp:revision>115</cp:revision>
  <dcterms:created xsi:type="dcterms:W3CDTF">2014-05-27T06:48:00Z</dcterms:created>
  <dcterms:modified xsi:type="dcterms:W3CDTF">2016-10-09T02:13:46Z</dcterms:modified>
</cp:coreProperties>
</file>