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4" r:id="rId3"/>
    <p:sldId id="285" r:id="rId4"/>
    <p:sldId id="286" r:id="rId5"/>
    <p:sldId id="268" r:id="rId6"/>
    <p:sldId id="287" r:id="rId7"/>
    <p:sldId id="288" r:id="rId8"/>
    <p:sldId id="289" r:id="rId9"/>
    <p:sldId id="290" r:id="rId10"/>
    <p:sldId id="281" r:id="rId11"/>
    <p:sldId id="291" r:id="rId12"/>
    <p:sldId id="292" r:id="rId13"/>
    <p:sldId id="293" r:id="rId14"/>
    <p:sldId id="294" r:id="rId15"/>
    <p:sldId id="295" r:id="rId16"/>
    <p:sldId id="265" r:id="rId17"/>
    <p:sldId id="296" r:id="rId18"/>
    <p:sldId id="297" r:id="rId19"/>
    <p:sldId id="269" r:id="rId20"/>
    <p:sldId id="298" r:id="rId21"/>
    <p:sldId id="299" r:id="rId22"/>
    <p:sldId id="283" r:id="rId23"/>
    <p:sldId id="300" r:id="rId24"/>
    <p:sldId id="301" r:id="rId25"/>
    <p:sldId id="302" r:id="rId26"/>
    <p:sldId id="284" r:id="rId27"/>
    <p:sldId id="303" r:id="rId28"/>
    <p:sldId id="304"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3448" autoAdjust="0"/>
  </p:normalViewPr>
  <p:slideViewPr>
    <p:cSldViewPr showGuides="1">
      <p:cViewPr varScale="1">
        <p:scale>
          <a:sx n="86" d="100"/>
          <a:sy n="86" d="100"/>
        </p:scale>
        <p:origin x="1494" y="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教材新知精讲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综合知识拓展</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8" name="圆角矩形 7">
            <a:hlinkClick r:id="rId15"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教材新知精讲</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6"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综合知识拓展</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0.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slide" Target="slide10.xml"/><Relationship Id="rId4" Type="http://schemas.openxmlformats.org/officeDocument/2006/relationships/slide" Target="slide5.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7.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slide" Target="slide26.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8.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slide" Target="slide26.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9.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slide" Target="slide16.xml"/><Relationship Id="rId7" Type="http://schemas.openxmlformats.org/officeDocument/2006/relationships/package" Target="../embeddings/Microsoft_Office_Word___10.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9.xml"/></Relationships>
</file>

<file path=ppt/slides/_rels/slide24.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11.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slide" Target="slide26.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12.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package" Target="../embeddings/Microsoft_Office_Word___13.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19.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slide" Target="slide26.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1.jpe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0.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0.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5.jpeg"/><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0.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22.1.2</a:t>
            </a:r>
            <a:r>
              <a:rPr lang="zh-CN" altLang="zh-CN" dirty="0"/>
              <a:t>　二次函数</a:t>
            </a:r>
            <a:r>
              <a:rPr lang="en-US" altLang="zh-CN" dirty="0"/>
              <a:t>y=ax</a:t>
            </a:r>
            <a:r>
              <a:rPr lang="en-US" altLang="zh-CN" baseline="30000" dirty="0"/>
              <a:t>2</a:t>
            </a:r>
            <a:r>
              <a:rPr lang="zh-CN" altLang="zh-CN" dirty="0"/>
              <a:t>的图象和性质</a:t>
            </a:r>
          </a:p>
        </p:txBody>
      </p:sp>
    </p:spTree>
    <p:extLst>
      <p:ext uri="{BB962C8B-B14F-4D97-AF65-F5344CB8AC3E}">
        <p14:creationId xmlns:p14="http://schemas.microsoft.com/office/powerpoint/2010/main" xmlns="" val="1314899478"/>
      </p:ext>
    </p:extLst>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6" name="矩形 5"/>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图象的性质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的图象可以看出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的增大而减小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的增大而增大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的增大而增大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的增大而减小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理解二次函数的性质可以利用</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的图象进行描述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可以根据</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图象的对称性进行对比描述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2305957"/>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矩形 4"/>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已知抛物线</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取不同的值时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顶点坐标不同</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对称轴相同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开口方向一致</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都有最低点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根据二次函数的顶点坐标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对称轴和开口方向以及最高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对各选项分析判断利用排除法求解</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顶点坐标都是</a:t>
            </a:r>
            <a:r>
              <a:rPr lang="en-US" altLang="zh-CN" sz="2200" dirty="0">
                <a:solidFill>
                  <a:srgbClr val="000000"/>
                </a:solidFill>
                <a:latin typeface="Times New Roman" panose="02020603050405020304" pitchFamily="18" charset="0"/>
                <a:cs typeface="Times New Roman" panose="02020603050405020304" pitchFamily="18" charset="0"/>
              </a:rPr>
              <a:t>(0,0),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故本选项错误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对称轴为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故本选项正确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dirty="0" err="1">
                <a:solidFill>
                  <a:srgbClr val="000000"/>
                </a:solidFill>
                <a:latin typeface="Times New Roman" panose="02020603050405020304" pitchFamily="18" charset="0"/>
                <a:cs typeface="Times New Roman" panose="02020603050405020304" pitchFamily="18" charset="0"/>
              </a:rPr>
              <a:t>C,</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抛物线开口向上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抛物线开口向下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所以开口方向一致是错误的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故本选项错误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dirty="0" err="1">
                <a:solidFill>
                  <a:srgbClr val="000000"/>
                </a:solidFill>
                <a:latin typeface="Times New Roman" panose="02020603050405020304" pitchFamily="18" charset="0"/>
                <a:cs typeface="Times New Roman" panose="02020603050405020304" pitchFamily="18" charset="0"/>
              </a:rPr>
              <a:t>D,</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有最高点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有最低点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故本选项错误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52554" y="2924944"/>
            <a:ext cx="8183446" cy="23762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4587" y="5379182"/>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20806915"/>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pic>
        <p:nvPicPr>
          <p:cNvPr id="5" name="解题总结.eps" descr="id:2147487411;FounderCES"/>
          <p:cNvPicPr/>
          <p:nvPr/>
        </p:nvPicPr>
        <p:blipFill>
          <a:blip r:embed="rId5"/>
          <a:stretch>
            <a:fillRect/>
          </a:stretch>
        </p:blipFill>
        <p:spPr>
          <a:xfrm>
            <a:off x="592439" y="2774607"/>
            <a:ext cx="376615" cy="1459214"/>
          </a:xfrm>
          <a:prstGeom prst="rect">
            <a:avLst/>
          </a:prstGeom>
        </p:spPr>
      </p:pic>
      <p:sp>
        <p:nvSpPr>
          <p:cNvPr id="6" name="矩形 5"/>
          <p:cNvSpPr>
            <a:spLocks noChangeAspect="1"/>
          </p:cNvSpPr>
          <p:nvPr/>
        </p:nvSpPr>
        <p:spPr>
          <a:xfrm>
            <a:off x="1046388" y="2774607"/>
            <a:ext cx="7304360"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可借助于</a:t>
            </a:r>
            <a:r>
              <a:rPr lang="en-US" altLang="zh-CN" sz="2200" i="1" dirty="0">
                <a:solidFill>
                  <a:srgbClr val="000000"/>
                </a:solidFill>
                <a:latin typeface="Times New Roman" panose="02020603050405020304" pitchFamily="18" charset="0"/>
              </a:rPr>
              <a:t>y=x</a:t>
            </a:r>
            <a:r>
              <a:rPr lang="en-US" altLang="zh-CN" sz="2200" baseline="300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rPr>
              <a:t>y=-x</a:t>
            </a:r>
            <a:r>
              <a:rPr lang="en-US" altLang="zh-CN" sz="2200" baseline="300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的图象和性质逐一对照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相当于特殊值法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然后再作出判断</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949584837"/>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6" name="矩形 5"/>
          <p:cNvSpPr>
            <a:spLocks noChangeAspect="1"/>
          </p:cNvSpPr>
          <p:nvPr/>
        </p:nvSpPr>
        <p:spPr>
          <a:xfrm>
            <a:off x="508000" y="1905613"/>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的图象过</a:t>
            </a:r>
            <a:r>
              <a:rPr lang="zh-CN" altLang="zh-CN" sz="2200" dirty="0" smtClean="0">
                <a:solidFill>
                  <a:srgbClr val="000000"/>
                </a:solidFill>
                <a:latin typeface="Times New Roman" panose="02020603050405020304" pitchFamily="18" charset="0"/>
                <a:cs typeface="Times New Roman" panose="02020603050405020304" pitchFamily="18" charset="0"/>
              </a:rPr>
              <a:t>点</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简述函数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的性质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在其图象上有两点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&gt;x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比较</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的大小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把</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代入</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的解析式求得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即可判定函数的性质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的对称轴为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知</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所以在其对称轴的右侧</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的增大而减小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&gt;x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&lt;y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953426303"/>
              </p:ext>
            </p:extLst>
          </p:nvPr>
        </p:nvGraphicFramePr>
        <p:xfrm>
          <a:off x="4161108" y="1844824"/>
          <a:ext cx="1573068" cy="623193"/>
        </p:xfrm>
        <a:graphic>
          <a:graphicData uri="http://schemas.openxmlformats.org/presentationml/2006/ole">
            <p:oleObj spid="_x0000_s4102" name="文档" r:id="rId6" imgW="905095" imgH="359494"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2432065567"/>
              </p:ext>
            </p:extLst>
          </p:nvPr>
        </p:nvGraphicFramePr>
        <p:xfrm>
          <a:off x="2133826" y="3150493"/>
          <a:ext cx="1430062" cy="566539"/>
        </p:xfrm>
        <a:graphic>
          <a:graphicData uri="http://schemas.openxmlformats.org/presentationml/2006/ole">
            <p:oleObj spid="_x0000_s4103" name="文档" r:id="rId7" imgW="905095" imgH="359494" progId="Word.Document.12">
              <p:embed/>
            </p:oleObj>
          </a:graphicData>
        </a:graphic>
      </p:graphicFrame>
      <p:sp>
        <p:nvSpPr>
          <p:cNvPr id="9" name="矩形 8"/>
          <p:cNvSpPr/>
          <p:nvPr/>
        </p:nvSpPr>
        <p:spPr>
          <a:xfrm>
            <a:off x="508000" y="3135791"/>
            <a:ext cx="8183446" cy="2043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4808113"/>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308198633"/>
              </p:ext>
            </p:extLst>
          </p:nvPr>
        </p:nvGraphicFramePr>
        <p:xfrm>
          <a:off x="508000" y="2432700"/>
          <a:ext cx="8128000" cy="2246601"/>
        </p:xfrm>
        <a:graphic>
          <a:graphicData uri="http://schemas.openxmlformats.org/presentationml/2006/ole">
            <p:oleObj spid="_x0000_s5124" name="文档" r:id="rId6" imgW="3847376" imgH="1063008" progId="Word.Document.12">
              <p:embed/>
            </p:oleObj>
          </a:graphicData>
        </a:graphic>
      </p:graphicFrame>
    </p:spTree>
    <p:extLst>
      <p:ext uri="{BB962C8B-B14F-4D97-AF65-F5344CB8AC3E}">
        <p14:creationId xmlns:p14="http://schemas.microsoft.com/office/powerpoint/2010/main" xmlns="" val="2272774047"/>
      </p:ext>
    </p:extLst>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pic>
        <p:nvPicPr>
          <p:cNvPr id="6" name="解题总结.eps" descr="id:2147487411;FounderCES"/>
          <p:cNvPicPr/>
          <p:nvPr/>
        </p:nvPicPr>
        <p:blipFill>
          <a:blip r:embed="rId5"/>
          <a:stretch>
            <a:fillRect/>
          </a:stretch>
        </p:blipFill>
        <p:spPr>
          <a:xfrm>
            <a:off x="1012104" y="2692690"/>
            <a:ext cx="376615" cy="1459214"/>
          </a:xfrm>
          <a:prstGeom prst="rect">
            <a:avLst/>
          </a:prstGeom>
        </p:spPr>
      </p:pic>
      <p:sp>
        <p:nvSpPr>
          <p:cNvPr id="7" name="矩形 6"/>
          <p:cNvSpPr>
            <a:spLocks noChangeAspect="1"/>
          </p:cNvSpPr>
          <p:nvPr/>
        </p:nvSpPr>
        <p:spPr>
          <a:xfrm>
            <a:off x="1472262" y="2708920"/>
            <a:ext cx="6296248"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解答这类比较大小的问题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先确定函数的解析式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再根据二次函数的性质进行解答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也可以利用特殊值法进行判断</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064781785"/>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二次函数</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解析式的确定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的图象经过点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求这个二次函数的解析式并画出其图象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请写出这个二次函数的顶点坐标及对称轴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即可得到</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的图象和性质直接写出其顶点坐标和对称轴即可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21737" y="3789040"/>
            <a:ext cx="8183446" cy="1296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8312902"/>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 name="矩形 1"/>
          <p:cNvSpPr>
            <a:spLocks noChangeAspect="1"/>
          </p:cNvSpPr>
          <p:nvPr/>
        </p:nvSpPr>
        <p:spPr>
          <a:xfrm>
            <a:off x="611560" y="1772816"/>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故其解析式为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画出其图象如图所示</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顶点坐标为</a:t>
            </a:r>
            <a:r>
              <a:rPr lang="en-US" altLang="zh-CN" sz="2200" dirty="0">
                <a:solidFill>
                  <a:srgbClr val="000000"/>
                </a:solidFill>
                <a:latin typeface="Times New Roman" panose="02020603050405020304" pitchFamily="18" charset="0"/>
                <a:cs typeface="Times New Roman" panose="02020603050405020304" pitchFamily="18" charset="0"/>
              </a:rPr>
              <a:t>(0,0),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对称轴为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98255309"/>
              </p:ext>
            </p:extLst>
          </p:nvPr>
        </p:nvGraphicFramePr>
        <p:xfrm>
          <a:off x="539552" y="2708920"/>
          <a:ext cx="8128000" cy="2192950"/>
        </p:xfrm>
        <a:graphic>
          <a:graphicData uri="http://schemas.openxmlformats.org/presentationml/2006/ole">
            <p:oleObj spid="_x0000_s6147" name="文档" r:id="rId7" imgW="3847376" imgH="1038898" progId="Word.Document.12">
              <p:embed/>
            </p:oleObj>
          </a:graphicData>
        </a:graphic>
      </p:graphicFrame>
    </p:spTree>
    <p:extLst>
      <p:ext uri="{BB962C8B-B14F-4D97-AF65-F5344CB8AC3E}">
        <p14:creationId xmlns:p14="http://schemas.microsoft.com/office/powerpoint/2010/main" xmlns="" val="3106602916"/>
      </p:ext>
    </p:extLst>
  </p:cSld>
  <p:clrMapOvr>
    <a:masterClrMapping/>
  </p:clrMapOvr>
  <p:transition spd="slow">
    <p:pull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629803" y="2420888"/>
            <a:ext cx="376615" cy="1459214"/>
          </a:xfrm>
          <a:prstGeom prst="rect">
            <a:avLst/>
          </a:prstGeom>
        </p:spPr>
      </p:pic>
      <p:sp>
        <p:nvSpPr>
          <p:cNvPr id="2" name="矩形 1"/>
          <p:cNvSpPr>
            <a:spLocks noChangeAspect="1"/>
          </p:cNvSpPr>
          <p:nvPr/>
        </p:nvSpPr>
        <p:spPr>
          <a:xfrm>
            <a:off x="1259632" y="2420888"/>
            <a:ext cx="6728296"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a:t>
            </a:r>
            <a:r>
              <a:rPr lang="en-US" altLang="zh-CN" sz="2200" i="1" dirty="0">
                <a:solidFill>
                  <a:srgbClr val="000000"/>
                </a:solidFill>
                <a:latin typeface="Times New Roman" panose="02020603050405020304" pitchFamily="18" charset="0"/>
              </a:rPr>
              <a:t>y=ax</a:t>
            </a:r>
            <a:r>
              <a:rPr lang="en-US" altLang="zh-CN" sz="2200" baseline="300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中只有一个未知字母</a:t>
            </a:r>
            <a:r>
              <a:rPr lang="en-US" altLang="zh-CN" sz="2200" i="1" dirty="0">
                <a:solidFill>
                  <a:srgbClr val="000000"/>
                </a:solidFill>
                <a:latin typeface="Times New Roman" panose="02020603050405020304" pitchFamily="18" charset="0"/>
              </a:rPr>
              <a:t>a</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所以只需一个条件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图象上一个点的坐标或一对对应值</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利用待定系数法就可以确定其解析式</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985213980"/>
      </p:ext>
    </p:extLst>
  </p:cSld>
  <p:clrMapOvr>
    <a:masterClrMapping/>
  </p:clrMapOvr>
  <p:transition spd="slow">
    <p:pull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 name="矩形 1"/>
          <p:cNvSpPr>
            <a:spLocks noChangeAspect="1"/>
          </p:cNvSpPr>
          <p:nvPr/>
        </p:nvSpPr>
        <p:spPr>
          <a:xfrm>
            <a:off x="467544" y="1858139"/>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二次函数</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的图象与一次函数的图象共存同一坐标系的问题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zh-CN" altLang="zh-CN" sz="2200" i="1"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在同一坐标系中画出一次函数</a:t>
            </a:r>
            <a:r>
              <a:rPr lang="en-US" altLang="zh-CN" sz="2200" i="1" dirty="0" smtClean="0">
                <a:solidFill>
                  <a:srgbClr val="000000"/>
                </a:solidFill>
                <a:latin typeface="Times New Roman" panose="02020603050405020304" pitchFamily="18" charset="0"/>
                <a:cs typeface="Times New Roman" panose="02020603050405020304" pitchFamily="18" charset="0"/>
              </a:rPr>
              <a:t>y=</a:t>
            </a:r>
            <a:r>
              <a:rPr lang="en-US" altLang="zh-CN" sz="2200" i="1" dirty="0" err="1" smtClean="0">
                <a:solidFill>
                  <a:srgbClr val="000000"/>
                </a:solidFill>
                <a:latin typeface="Times New Roman" panose="02020603050405020304" pitchFamily="18" charset="0"/>
                <a:cs typeface="Times New Roman" panose="02020603050405020304" pitchFamily="18" charset="0"/>
              </a:rPr>
              <a:t>ax+a</a:t>
            </a:r>
            <a:r>
              <a:rPr lang="zh-CN" altLang="zh-CN" sz="2200" dirty="0" smtClean="0">
                <a:solidFill>
                  <a:srgbClr val="000000"/>
                </a:solidFill>
                <a:latin typeface="Times New Roman" panose="02020603050405020304" pitchFamily="18" charset="0"/>
                <a:cs typeface="Times New Roman" panose="02020603050405020304" pitchFamily="18" charset="0"/>
              </a:rPr>
              <a:t>和二次函数</a:t>
            </a:r>
            <a:r>
              <a:rPr lang="en-US" altLang="zh-CN" sz="2200" i="1" dirty="0" smtClean="0">
                <a:solidFill>
                  <a:srgbClr val="000000"/>
                </a:solidFill>
                <a:latin typeface="Times New Roman" panose="02020603050405020304" pitchFamily="18" charset="0"/>
                <a:cs typeface="Times New Roman" panose="02020603050405020304" pitchFamily="18" charset="0"/>
              </a:rPr>
              <a:t>y=ax</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2</a:t>
            </a:r>
            <a:r>
              <a:rPr lang="zh-CN" altLang="zh-CN" sz="2200" dirty="0" smtClean="0">
                <a:solidFill>
                  <a:srgbClr val="000000"/>
                </a:solidFill>
                <a:latin typeface="Times New Roman" panose="02020603050405020304" pitchFamily="18" charset="0"/>
                <a:cs typeface="Times New Roman" panose="02020603050405020304" pitchFamily="18" charset="0"/>
              </a:rPr>
              <a:t>的大致图象正确的是</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44373357"/>
              </p:ext>
            </p:extLst>
          </p:nvPr>
        </p:nvGraphicFramePr>
        <p:xfrm>
          <a:off x="467544" y="3658339"/>
          <a:ext cx="8128000" cy="1498853"/>
        </p:xfrm>
        <a:graphic>
          <a:graphicData uri="http://schemas.openxmlformats.org/presentationml/2006/ole">
            <p:oleObj spid="_x0000_s7171" name="文档" r:id="rId7" imgW="3847376" imgH="710351" progId="Word.Document.12">
              <p:embed/>
            </p:oleObj>
          </a:graphicData>
        </a:graphic>
      </p:graphicFrame>
    </p:spTree>
    <p:extLst>
      <p:ext uri="{BB962C8B-B14F-4D97-AF65-F5344CB8AC3E}">
        <p14:creationId xmlns:p14="http://schemas.microsoft.com/office/powerpoint/2010/main" xmlns="" val="1710948338"/>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二次函数</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的图象和性质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的图象是抛物线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对称轴与抛物线的交点叫做顶点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顶点是抛物线的最低点或最高点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对于特殊的二次函数</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对称轴是</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顶点是</a:t>
            </a:r>
            <a:r>
              <a:rPr lang="en-US" altLang="zh-CN" sz="2200" dirty="0">
                <a:solidFill>
                  <a:srgbClr val="000000"/>
                </a:solidFill>
                <a:latin typeface="Times New Roman" panose="02020603050405020304" pitchFamily="18" charset="0"/>
                <a:cs typeface="Times New Roman" panose="02020603050405020304" pitchFamily="18" charset="0"/>
              </a:rPr>
              <a:t>(0,0),</a:t>
            </a:r>
            <a:r>
              <a:rPr lang="zh-CN" altLang="zh-CN" sz="2200" dirty="0">
                <a:solidFill>
                  <a:srgbClr val="000000"/>
                </a:solidFill>
                <a:latin typeface="Times New Roman" panose="02020603050405020304" pitchFamily="18" charset="0"/>
                <a:cs typeface="Times New Roman" panose="02020603050405020304" pitchFamily="18" charset="0"/>
              </a:rPr>
              <a:t>顶点是它的最低点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在对称轴的左侧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抛物线从左到右下降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在对称轴的右侧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抛物线从左到右上升</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的增大而减小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的增大而增大</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理解和记忆二次函数的性质时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其他二次函数的图象及性质可类比</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的图象和性质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主要从开口方向、对称轴、顶点、增减性等几个方面去进行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p:transition spd="slow">
    <p:checke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6" name="矩形 5"/>
          <p:cNvSpPr>
            <a:spLocks noChangeAspect="1"/>
          </p:cNvSpPr>
          <p:nvPr/>
        </p:nvSpPr>
        <p:spPr>
          <a:xfrm>
            <a:off x="467544" y="2492896"/>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的符号分类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中判断一次函数的图象是否相符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中进行判断</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的图象开口向上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一次函数</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ax+a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的图象经过第一、二、三象限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的图象开口向下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一次函数</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ax+a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的图象经过第二、三、四象限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dirty="0">
                <a:solidFill>
                  <a:srgbClr val="000000"/>
                </a:solidFill>
                <a:latin typeface="Times New Roman" panose="02020603050405020304" pitchFamily="18" charset="0"/>
                <a:cs typeface="Times New Roman" panose="02020603050405020304" pitchFamily="18" charset="0"/>
              </a:rPr>
              <a:t>C,D.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80277" y="4509120"/>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3994841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680576" y="2229438"/>
            <a:ext cx="376615" cy="1459214"/>
          </a:xfrm>
          <a:prstGeom prst="rect">
            <a:avLst/>
          </a:prstGeom>
        </p:spPr>
      </p:pic>
      <p:sp>
        <p:nvSpPr>
          <p:cNvPr id="2" name="矩形 1"/>
          <p:cNvSpPr>
            <a:spLocks noChangeAspect="1"/>
          </p:cNvSpPr>
          <p:nvPr/>
        </p:nvSpPr>
        <p:spPr>
          <a:xfrm>
            <a:off x="1234696" y="2204864"/>
            <a:ext cx="7160344" cy="293618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一般用排除法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首先根据抛物线的开口方向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确定二次函数二次项系数</a:t>
            </a:r>
            <a:r>
              <a:rPr lang="en-US" altLang="zh-CN" sz="2200" i="1"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的符号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然后再根据一次函数确定</a:t>
            </a:r>
            <a:r>
              <a:rPr lang="en-US" altLang="zh-CN" sz="2200" i="1"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的符号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如果相同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说明可能正确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如果不同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直接排除</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按照这种方法逐一判断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直至找出正确答案为止</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特别注意个别问题需要再结合一次函数与抛物线的公共点的位置才能确定最后答案</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405891330"/>
      </p:ext>
    </p:extLst>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8" name="矩形 7"/>
          <p:cNvSpPr>
            <a:spLocks noChangeAspect="1"/>
          </p:cNvSpPr>
          <p:nvPr/>
        </p:nvSpPr>
        <p:spPr>
          <a:xfrm>
            <a:off x="611560"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的图象和一次函数图象交点有关的问题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891746559"/>
              </p:ext>
            </p:extLst>
          </p:nvPr>
        </p:nvGraphicFramePr>
        <p:xfrm>
          <a:off x="589526" y="2259502"/>
          <a:ext cx="8128000" cy="1954879"/>
        </p:xfrm>
        <a:graphic>
          <a:graphicData uri="http://schemas.openxmlformats.org/presentationml/2006/ole">
            <p:oleObj spid="_x0000_s8195" name="文档" r:id="rId7" imgW="3847376" imgH="926264" progId="Word.Document.12">
              <p:embed/>
            </p:oleObj>
          </a:graphicData>
        </a:graphic>
      </p:graphicFrame>
      <p:sp>
        <p:nvSpPr>
          <p:cNvPr id="10" name="矩形 9"/>
          <p:cNvSpPr>
            <a:spLocks noChangeAspect="1"/>
          </p:cNvSpPr>
          <p:nvPr/>
        </p:nvSpPr>
        <p:spPr>
          <a:xfrm>
            <a:off x="611560" y="450912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已知抛物线</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与直线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交于点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OP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OP=AP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求二次函数的解析式及抛物线与直线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另一个交点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的坐标</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9731458"/>
      </p:ext>
    </p:extLst>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6" name="矩形 5"/>
          <p:cNvSpPr>
            <a:spLocks noChangeAspect="1"/>
          </p:cNvSpPr>
          <p:nvPr/>
        </p:nvSpPr>
        <p:spPr>
          <a:xfrm>
            <a:off x="467544" y="1268760"/>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点坐标代入抛物线解析式中求出</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即可确定出抛物线解析式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a:t>
            </a:r>
            <a:r>
              <a:rPr lang="en-US" altLang="zh-CN" sz="2200" i="1" dirty="0">
                <a:solidFill>
                  <a:srgbClr val="000000"/>
                </a:solidFill>
                <a:latin typeface="Times New Roman" panose="02020603050405020304" pitchFamily="18" charset="0"/>
                <a:cs typeface="Times New Roman" panose="02020603050405020304" pitchFamily="18" charset="0"/>
              </a:rPr>
              <a:t>PQ</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a:t>
            </a:r>
            <a:r>
              <a:rPr lang="en-US" altLang="zh-CN" sz="2200" i="1" dirty="0">
                <a:solidFill>
                  <a:srgbClr val="000000"/>
                </a:solidFill>
                <a:latin typeface="Times New Roman" panose="02020603050405020304" pitchFamily="18" charset="0"/>
                <a:cs typeface="Times New Roman" panose="02020603050405020304" pitchFamily="18" charset="0"/>
              </a:rPr>
              <a:t>OP=AP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的解析式为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mx+n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坐标代入直线解析式</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mx+n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联立两函数解析式求出另一个交点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087836828"/>
              </p:ext>
            </p:extLst>
          </p:nvPr>
        </p:nvGraphicFramePr>
        <p:xfrm>
          <a:off x="467544" y="3073429"/>
          <a:ext cx="8128000" cy="1733570"/>
        </p:xfrm>
        <a:graphic>
          <a:graphicData uri="http://schemas.openxmlformats.org/presentationml/2006/ole">
            <p:oleObj spid="_x0000_s9219" name="文档" r:id="rId7" imgW="3847376" imgH="820467" progId="Word.Document.12">
              <p:embed/>
            </p:oleObj>
          </a:graphicData>
        </a:graphic>
      </p:graphicFrame>
      <p:pic>
        <p:nvPicPr>
          <p:cNvPr id="9" name="RN23.eps" descr="id:2147488375;FounderCES"/>
          <p:cNvPicPr/>
          <p:nvPr/>
        </p:nvPicPr>
        <p:blipFill>
          <a:blip r:embed="rId8"/>
          <a:stretch>
            <a:fillRect/>
          </a:stretch>
        </p:blipFill>
        <p:spPr>
          <a:xfrm>
            <a:off x="5076056" y="3772679"/>
            <a:ext cx="2160240" cy="2320906"/>
          </a:xfrm>
          <a:prstGeom prst="rect">
            <a:avLst/>
          </a:prstGeom>
        </p:spPr>
      </p:pic>
      <p:sp>
        <p:nvSpPr>
          <p:cNvPr id="10" name="矩形 9"/>
          <p:cNvSpPr/>
          <p:nvPr/>
        </p:nvSpPr>
        <p:spPr>
          <a:xfrm>
            <a:off x="528232" y="2947296"/>
            <a:ext cx="8183446" cy="3290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48824764"/>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graphicFrame>
        <p:nvGraphicFramePr>
          <p:cNvPr id="6" name="对象 5"/>
          <p:cNvGraphicFramePr>
            <a:graphicFrameLocks noChangeAspect="1"/>
          </p:cNvGraphicFramePr>
          <p:nvPr>
            <p:extLst>
              <p:ext uri="{D42A27DB-BD31-4B8C-83A1-F6EECF244321}">
                <p14:modId xmlns:p14="http://schemas.microsoft.com/office/powerpoint/2010/main" xmlns="" val="3222543780"/>
              </p:ext>
            </p:extLst>
          </p:nvPr>
        </p:nvGraphicFramePr>
        <p:xfrm>
          <a:off x="508000" y="1311076"/>
          <a:ext cx="8128000" cy="4489849"/>
        </p:xfrm>
        <a:graphic>
          <a:graphicData uri="http://schemas.openxmlformats.org/presentationml/2006/ole">
            <p:oleObj spid="_x0000_s10243" name="文档" r:id="rId7" imgW="3847376" imgH="2125297" progId="Word.Document.12">
              <p:embed/>
            </p:oleObj>
          </a:graphicData>
        </a:graphic>
      </p:graphicFrame>
    </p:spTree>
    <p:extLst>
      <p:ext uri="{BB962C8B-B14F-4D97-AF65-F5344CB8AC3E}">
        <p14:creationId xmlns:p14="http://schemas.microsoft.com/office/powerpoint/2010/main" xmlns="" val="3276372339"/>
      </p:ext>
    </p:extLst>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669774" y="2715490"/>
            <a:ext cx="376615" cy="1459214"/>
          </a:xfrm>
          <a:prstGeom prst="rect">
            <a:avLst/>
          </a:prstGeom>
        </p:spPr>
      </p:pic>
      <p:sp>
        <p:nvSpPr>
          <p:cNvPr id="7" name="矩形 6"/>
          <p:cNvSpPr>
            <a:spLocks noChangeAspect="1"/>
          </p:cNvSpPr>
          <p:nvPr/>
        </p:nvSpPr>
        <p:spPr>
          <a:xfrm>
            <a:off x="1234696" y="2715490"/>
            <a:ext cx="7232352"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解答求二次函数与一次函数图象的公共点的坐标问题时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把两函数的解析式联立组成方程组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方程组的解就是两函数图象的交点坐标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然后再结合其他条件解答相关问题</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644806067"/>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sp>
        <p:nvSpPr>
          <p:cNvPr id="8" name="矩形 7"/>
          <p:cNvSpPr>
            <a:spLocks noChangeAspect="1"/>
          </p:cNvSpPr>
          <p:nvPr/>
        </p:nvSpPr>
        <p:spPr>
          <a:xfrm>
            <a:off x="467544" y="1196752"/>
            <a:ext cx="8128000" cy="24910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拓展点四</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有关的综合题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在第一象限内有一个交点</a:t>
            </a:r>
            <a:r>
              <a:rPr lang="en-US" altLang="zh-CN" sz="2200" i="1"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点坐标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轴上是否存在一点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AOP</a:t>
            </a:r>
            <a:r>
              <a:rPr lang="zh-CN" altLang="zh-CN" sz="2200" dirty="0">
                <a:solidFill>
                  <a:srgbClr val="000000"/>
                </a:solidFill>
                <a:latin typeface="Times New Roman" panose="02020603050405020304" pitchFamily="18" charset="0"/>
                <a:cs typeface="Times New Roman" panose="02020603050405020304" pitchFamily="18" charset="0"/>
              </a:rPr>
              <a:t>是以</a:t>
            </a:r>
            <a:r>
              <a:rPr lang="en-US" altLang="zh-CN" sz="2200" i="1" dirty="0">
                <a:solidFill>
                  <a:srgbClr val="000000"/>
                </a:solidFill>
                <a:latin typeface="Times New Roman" panose="02020603050405020304" pitchFamily="18" charset="0"/>
                <a:cs typeface="Times New Roman" panose="02020603050405020304" pitchFamily="18" charset="0"/>
              </a:rPr>
              <a:t>OP</a:t>
            </a:r>
            <a:r>
              <a:rPr lang="zh-CN" altLang="zh-CN" sz="2200" dirty="0">
                <a:solidFill>
                  <a:srgbClr val="000000"/>
                </a:solidFill>
                <a:latin typeface="Times New Roman" panose="02020603050405020304" pitchFamily="18" charset="0"/>
                <a:cs typeface="Times New Roman" panose="02020603050405020304" pitchFamily="18" charset="0"/>
              </a:rPr>
              <a:t>为底的等腰三角形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请你求出点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568664769"/>
              </p:ext>
            </p:extLst>
          </p:nvPr>
        </p:nvGraphicFramePr>
        <p:xfrm>
          <a:off x="467544" y="3743105"/>
          <a:ext cx="8128000" cy="2571856"/>
        </p:xfrm>
        <a:graphic>
          <a:graphicData uri="http://schemas.openxmlformats.org/presentationml/2006/ole">
            <p:oleObj spid="_x0000_s11267" name="文档" r:id="rId7" imgW="3847376" imgH="1218105" progId="Word.Document.12">
              <p:embed/>
            </p:oleObj>
          </a:graphicData>
        </a:graphic>
      </p:graphicFrame>
    </p:spTree>
    <p:extLst>
      <p:ext uri="{BB962C8B-B14F-4D97-AF65-F5344CB8AC3E}">
        <p14:creationId xmlns:p14="http://schemas.microsoft.com/office/powerpoint/2010/main" xmlns="" val="3012531766"/>
      </p:ext>
    </p:extLst>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graphicFrame>
        <p:nvGraphicFramePr>
          <p:cNvPr id="7" name="对象 6"/>
          <p:cNvGraphicFramePr>
            <a:graphicFrameLocks noChangeAspect="1"/>
          </p:cNvGraphicFramePr>
          <p:nvPr>
            <p:extLst>
              <p:ext uri="{D42A27DB-BD31-4B8C-83A1-F6EECF244321}">
                <p14:modId xmlns:p14="http://schemas.microsoft.com/office/powerpoint/2010/main" xmlns="" val="141624566"/>
              </p:ext>
            </p:extLst>
          </p:nvPr>
        </p:nvGraphicFramePr>
        <p:xfrm>
          <a:off x="611560" y="1268760"/>
          <a:ext cx="8105775" cy="5251450"/>
        </p:xfrm>
        <a:graphic>
          <a:graphicData uri="http://schemas.openxmlformats.org/presentationml/2006/ole">
            <p:oleObj spid="_x0000_s12291" name="文档" r:id="rId7" imgW="3847376" imgH="2482272" progId="Word.Document.12">
              <p:embed/>
            </p:oleObj>
          </a:graphicData>
        </a:graphic>
      </p:graphicFrame>
      <p:sp>
        <p:nvSpPr>
          <p:cNvPr id="8" name="矩形 7"/>
          <p:cNvSpPr/>
          <p:nvPr/>
        </p:nvSpPr>
        <p:spPr>
          <a:xfrm>
            <a:off x="517459" y="2996952"/>
            <a:ext cx="8183446" cy="33843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7037084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858081" y="2298611"/>
            <a:ext cx="376615" cy="1459214"/>
          </a:xfrm>
          <a:prstGeom prst="rect">
            <a:avLst/>
          </a:prstGeom>
        </p:spPr>
      </p:pic>
      <p:sp>
        <p:nvSpPr>
          <p:cNvPr id="7" name="矩形 6"/>
          <p:cNvSpPr>
            <a:spLocks noChangeAspect="1"/>
          </p:cNvSpPr>
          <p:nvPr/>
        </p:nvSpPr>
        <p:spPr>
          <a:xfrm>
            <a:off x="1522503" y="2301434"/>
            <a:ext cx="6368256"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先由函数解析式求得交点的坐标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然后结合几何知识确定是否存在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如果存在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再确定点的坐标</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536642377"/>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467544" y="1412776"/>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通过列表、描点、连线的方法画函数</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的图象</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首先列表求出函数图象上点的坐标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进而描点连线画出图象即可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连线如图所示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570430384"/>
              </p:ext>
            </p:extLst>
          </p:nvPr>
        </p:nvGraphicFramePr>
        <p:xfrm>
          <a:off x="611560" y="3140968"/>
          <a:ext cx="8128000" cy="1248937"/>
        </p:xfrm>
        <a:graphic>
          <a:graphicData uri="http://schemas.openxmlformats.org/presentationml/2006/ole">
            <p:oleObj spid="_x0000_s1028" name="文档" r:id="rId6" imgW="3904756" imgH="599876" progId="Word.Document.12">
              <p:embed/>
            </p:oleObj>
          </a:graphicData>
        </a:graphic>
      </p:graphicFrame>
      <p:pic>
        <p:nvPicPr>
          <p:cNvPr id="7" name="RN18.eps" descr="id:2147488248;FounderCES"/>
          <p:cNvPicPr/>
          <p:nvPr/>
        </p:nvPicPr>
        <p:blipFill>
          <a:blip r:embed="rId7"/>
          <a:stretch>
            <a:fillRect/>
          </a:stretch>
        </p:blipFill>
        <p:spPr>
          <a:xfrm>
            <a:off x="3534969" y="4005064"/>
            <a:ext cx="2281181" cy="2377281"/>
          </a:xfrm>
          <a:prstGeom prst="rect">
            <a:avLst/>
          </a:prstGeom>
        </p:spPr>
      </p:pic>
      <p:sp>
        <p:nvSpPr>
          <p:cNvPr id="9" name="矩形 8"/>
          <p:cNvSpPr/>
          <p:nvPr/>
        </p:nvSpPr>
        <p:spPr>
          <a:xfrm>
            <a:off x="467544" y="1826702"/>
            <a:ext cx="8183446" cy="8102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9821" y="2636911"/>
            <a:ext cx="8183446" cy="37454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8563509"/>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6" name="解题总结.eps" descr="id:2147487411;FounderCES"/>
          <p:cNvPicPr/>
          <p:nvPr/>
        </p:nvPicPr>
        <p:blipFill>
          <a:blip r:embed="rId5"/>
          <a:stretch>
            <a:fillRect/>
          </a:stretch>
        </p:blipFill>
        <p:spPr>
          <a:xfrm>
            <a:off x="489570" y="1772816"/>
            <a:ext cx="376615" cy="1459214"/>
          </a:xfrm>
          <a:prstGeom prst="rect">
            <a:avLst/>
          </a:prstGeom>
        </p:spPr>
      </p:pic>
      <p:sp>
        <p:nvSpPr>
          <p:cNvPr id="4" name="矩形 3"/>
          <p:cNvSpPr>
            <a:spLocks noChangeAspect="1"/>
          </p:cNvSpPr>
          <p:nvPr/>
        </p:nvSpPr>
        <p:spPr>
          <a:xfrm>
            <a:off x="866185" y="1772816"/>
            <a:ext cx="7520384" cy="4127925"/>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画二次函数的图象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列表时取的点越多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图象往往越准确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但是一般采用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五点法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七点法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画图时应注意</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描点法所画的图象只是整个函数图象的一部分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是近似的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可取一切实数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所以图象是向两方无限延伸的</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点取得越多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图象画得越精确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在限定条件下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即限定自变量的取值范围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或在实际问题中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函数的图象必须要根据自变量的取值范围取其中的一部分</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a:solidFill>
                  <a:srgbClr val="000000"/>
                </a:solidFill>
                <a:latin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所画图象必须平滑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符合点的发展变化的趋势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尤其是顶点不能画成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形的</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437974247"/>
      </p:ext>
    </p:extLst>
  </p:cSld>
  <p:clrMapOvr>
    <a:masterClrMapping/>
  </p:clrMapOvr>
  <p:transition spd="slow">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的图象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的对称轴是</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顶点是原点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抛物线的开口向上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顶点是抛物线的最低点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抛物线的开口向下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顶点是抛物线的最高点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抛物线的开口越小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的图象是抛物线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结合图象可知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二次项系数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的符号决定了开口方向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决定了开口的大小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370392"/>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43049"/>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在同一坐标系中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画出下列函数的图象</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从解析式、函数的对应值表、函数三个方面对比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说说解析式中二次项的系数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对抛物线的形状有什么影响</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列表、描点、连线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可得函数图象</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观察图象即可得出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77051200"/>
              </p:ext>
            </p:extLst>
          </p:nvPr>
        </p:nvGraphicFramePr>
        <p:xfrm>
          <a:off x="395536" y="2780928"/>
          <a:ext cx="8128000" cy="502970"/>
        </p:xfrm>
        <a:graphic>
          <a:graphicData uri="http://schemas.openxmlformats.org/presentationml/2006/ole">
            <p:oleObj spid="_x0000_s2052" name="文档" r:id="rId6" imgW="3847376" imgH="237504" progId="Word.Document.12">
              <p:embed/>
            </p:oleObj>
          </a:graphicData>
        </a:graphic>
      </p:graphicFrame>
      <p:sp>
        <p:nvSpPr>
          <p:cNvPr id="8" name="矩形 7"/>
          <p:cNvSpPr/>
          <p:nvPr/>
        </p:nvSpPr>
        <p:spPr>
          <a:xfrm>
            <a:off x="480277" y="4149080"/>
            <a:ext cx="8183446" cy="10291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2476402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97869" y="1194842"/>
            <a:ext cx="2422458"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列表如下</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29262044"/>
              </p:ext>
            </p:extLst>
          </p:nvPr>
        </p:nvGraphicFramePr>
        <p:xfrm>
          <a:off x="597869" y="1628800"/>
          <a:ext cx="8128000" cy="2682901"/>
        </p:xfrm>
        <a:graphic>
          <a:graphicData uri="http://schemas.openxmlformats.org/presentationml/2006/ole">
            <p:oleObj spid="_x0000_s3076" name="文档" r:id="rId6" imgW="3904756" imgH="1288277" progId="Word.Document.12">
              <p:embed/>
            </p:oleObj>
          </a:graphicData>
        </a:graphic>
      </p:graphicFrame>
      <p:sp>
        <p:nvSpPr>
          <p:cNvPr id="4" name="矩形 3"/>
          <p:cNvSpPr>
            <a:spLocks noChangeAspect="1"/>
          </p:cNvSpPr>
          <p:nvPr/>
        </p:nvSpPr>
        <p:spPr>
          <a:xfrm>
            <a:off x="467544" y="393305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以表中的数据作为点的坐标在平面直角坐标系中描出各点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用平滑的曲线连接各点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RN19.eps" descr="id:2147488277;FounderCES"/>
          <p:cNvPicPr/>
          <p:nvPr/>
        </p:nvPicPr>
        <p:blipFill>
          <a:blip r:embed="rId7"/>
          <a:stretch>
            <a:fillRect/>
          </a:stretch>
        </p:blipFill>
        <p:spPr>
          <a:xfrm>
            <a:off x="5580112" y="4293096"/>
            <a:ext cx="2176200" cy="2239616"/>
          </a:xfrm>
          <a:prstGeom prst="rect">
            <a:avLst/>
          </a:prstGeom>
        </p:spPr>
      </p:pic>
    </p:spTree>
    <p:extLst>
      <p:ext uri="{BB962C8B-B14F-4D97-AF65-F5344CB8AC3E}">
        <p14:creationId xmlns:p14="http://schemas.microsoft.com/office/powerpoint/2010/main" xmlns="" val="1029761690"/>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的绝对值相同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两条抛物线的形状就相同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抛物线开口越小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0319624"/>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8" name="解题总结.eps" descr="id:2147487411;FounderCES"/>
          <p:cNvPicPr/>
          <p:nvPr/>
        </p:nvPicPr>
        <p:blipFill>
          <a:blip r:embed="rId5"/>
          <a:stretch>
            <a:fillRect/>
          </a:stretch>
        </p:blipFill>
        <p:spPr>
          <a:xfrm>
            <a:off x="858081" y="2492896"/>
            <a:ext cx="376615" cy="1459214"/>
          </a:xfrm>
          <a:prstGeom prst="rect">
            <a:avLst/>
          </a:prstGeom>
        </p:spPr>
      </p:pic>
      <p:sp>
        <p:nvSpPr>
          <p:cNvPr id="2" name="矩形 1"/>
          <p:cNvSpPr>
            <a:spLocks noChangeAspect="1"/>
          </p:cNvSpPr>
          <p:nvPr/>
        </p:nvSpPr>
        <p:spPr>
          <a:xfrm>
            <a:off x="1234696" y="2492896"/>
            <a:ext cx="7232352" cy="212365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在用描点法画二次函数</a:t>
            </a:r>
            <a:r>
              <a:rPr lang="en-US" altLang="zh-CN" sz="2200" i="1" dirty="0">
                <a:solidFill>
                  <a:srgbClr val="000000"/>
                </a:solidFill>
                <a:latin typeface="Times New Roman" panose="02020603050405020304" pitchFamily="18" charset="0"/>
              </a:rPr>
              <a:t>y=ax</a:t>
            </a:r>
            <a:r>
              <a:rPr lang="en-US" altLang="zh-CN" sz="2200" baseline="30000"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a</a:t>
            </a:r>
            <a:r>
              <a:rPr lang="en-US" altLang="zh-CN" sz="22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的图象时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取相应的</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的值时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应从原点</a:t>
            </a:r>
            <a:r>
              <a:rPr lang="en-US" altLang="zh-CN" sz="2200" dirty="0">
                <a:solidFill>
                  <a:srgbClr val="000000"/>
                </a:solidFill>
                <a:latin typeface="Times New Roman" panose="02020603050405020304" pitchFamily="18" charset="0"/>
              </a:rPr>
              <a:t>(0,0)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开始左右对称地取值</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为了描点准确与方便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尽量取坐标为整数的点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其图象是向两方无限延伸的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当选取的点越多时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所画出的图象越精确</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817975255"/>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Template>
  <TotalTime>182</TotalTime>
  <Words>1402</Words>
  <Application>Microsoft Office PowerPoint</Application>
  <PresentationFormat>全屏显示(4:3)</PresentationFormat>
  <Paragraphs>167</Paragraphs>
  <Slides>28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1.1</vt:lpstr>
      <vt:lpstr>文档</vt:lpstr>
      <vt:lpstr>22.1.2　二次函数y=ax2的图象和性质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User</dc:creator>
  <cp:lastModifiedBy>XKW</cp:lastModifiedBy>
  <cp:revision>116</cp:revision>
  <dcterms:created xsi:type="dcterms:W3CDTF">2014-05-27T06:48:00Z</dcterms:created>
  <dcterms:modified xsi:type="dcterms:W3CDTF">2016-10-09T02:13:34Z</dcterms:modified>
</cp:coreProperties>
</file>