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4" r:id="rId4"/>
    <p:sldId id="285" r:id="rId5"/>
    <p:sldId id="268" r:id="rId6"/>
    <p:sldId id="286" r:id="rId7"/>
    <p:sldId id="287" r:id="rId8"/>
    <p:sldId id="281" r:id="rId9"/>
    <p:sldId id="288" r:id="rId10"/>
    <p:sldId id="289" r:id="rId11"/>
    <p:sldId id="290" r:id="rId12"/>
    <p:sldId id="282" r:id="rId13"/>
    <p:sldId id="291" r:id="rId14"/>
    <p:sldId id="292" r:id="rId15"/>
    <p:sldId id="265" r:id="rId16"/>
    <p:sldId id="293" r:id="rId17"/>
    <p:sldId id="294" r:id="rId18"/>
    <p:sldId id="269" r:id="rId19"/>
    <p:sldId id="295" r:id="rId20"/>
    <p:sldId id="296" r:id="rId21"/>
    <p:sldId id="283" r:id="rId22"/>
    <p:sldId id="297" r:id="rId23"/>
    <p:sldId id="298"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6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1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slide" Target="slide12.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2.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slide" Target="slide12.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2.xml"/><Relationship Id="rId5" Type="http://schemas.openxmlformats.org/officeDocument/2006/relationships/slide" Target="slide8.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2.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package" Target="../embeddings/Microsoft_Office_Word___7.docx"/><Relationship Id="rId5" Type="http://schemas.openxmlformats.org/officeDocument/2006/relationships/slide" Target="slide21.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package" Target="../embeddings/Microsoft_Office_Word___8.docx"/><Relationship Id="rId5" Type="http://schemas.openxmlformats.org/officeDocument/2006/relationships/slide" Target="slide21.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10.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Office_Word___9.docx"/><Relationship Id="rId5" Type="http://schemas.openxmlformats.org/officeDocument/2006/relationships/slide" Target="slide21.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__11.docx"/><Relationship Id="rId5" Type="http://schemas.openxmlformats.org/officeDocument/2006/relationships/slide" Target="slide21.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slide" Target="slide12.xml"/><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package" Target="../embeddings/Microsoft_Office_Word___13.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Office_Word___12.docx"/><Relationship Id="rId5" Type="http://schemas.openxmlformats.org/officeDocument/2006/relationships/slide" Target="slide21.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14.docx"/><Relationship Id="rId5" Type="http://schemas.openxmlformats.org/officeDocument/2006/relationships/slide" Target="slide21.xml"/><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12.xml"/><Relationship Id="rId5" Type="http://schemas.openxmlformats.org/officeDocument/2006/relationships/slide" Target="slide8.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2.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slide" Target="slide12.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slide" Target="slide2.xml"/><Relationship Id="rId7"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12.xml"/><Relationship Id="rId5" Type="http://schemas.openxmlformats.org/officeDocument/2006/relationships/slide" Target="slide8.xml"/><Relationship Id="rId4" Type="http://schemas.openxmlformats.org/officeDocument/2006/relationships/slide" Target="slide5.xml"/><Relationship Id="rId9" Type="http://schemas.openxmlformats.org/officeDocument/2006/relationships/package" Target="../embeddings/Microsoft_Office_Word___4.docx"/></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2.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slide" Target="slide12.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2.xml"/><Relationship Id="rId5" Type="http://schemas.openxmlformats.org/officeDocument/2006/relationships/slide" Target="slide8.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24.1.4</a:t>
            </a:r>
            <a:r>
              <a:rPr lang="zh-CN" altLang="zh-CN" dirty="0"/>
              <a:t>　圆周角</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延长</a:t>
            </a:r>
            <a:r>
              <a:rPr lang="en-US" altLang="zh-CN" sz="2200" i="1" dirty="0">
                <a:solidFill>
                  <a:srgbClr val="000000"/>
                </a:solidFill>
                <a:latin typeface="Times New Roman" panose="02020603050405020304" pitchFamily="18" charset="0"/>
                <a:cs typeface="Times New Roman" panose="02020603050405020304" pitchFamily="18" charset="0"/>
              </a:rPr>
              <a:t>CO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BE.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CEB.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CBE=</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CBE=</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ACD=</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CEB+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BCO=</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BCO.</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3907978"/>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7" name="解题总结.eps" descr="id:2147487411;FounderCES"/>
          <p:cNvPicPr/>
          <p:nvPr/>
        </p:nvPicPr>
        <p:blipFill>
          <a:blip r:embed="rId6"/>
          <a:stretch>
            <a:fillRect/>
          </a:stretch>
        </p:blipFill>
        <p:spPr>
          <a:xfrm>
            <a:off x="1104603" y="2521827"/>
            <a:ext cx="376615" cy="1459214"/>
          </a:xfrm>
          <a:prstGeom prst="rect">
            <a:avLst/>
          </a:prstGeom>
        </p:spPr>
      </p:pic>
      <p:sp>
        <p:nvSpPr>
          <p:cNvPr id="8" name="矩形 7"/>
          <p:cNvSpPr>
            <a:spLocks noChangeAspect="1"/>
          </p:cNvSpPr>
          <p:nvPr/>
        </p:nvSpPr>
        <p:spPr>
          <a:xfrm>
            <a:off x="1691680" y="2799003"/>
            <a:ext cx="6984776" cy="90486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作出辅助线是解题的关键</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smtClean="0">
                <a:solidFill>
                  <a:srgbClr val="000000"/>
                </a:solidFill>
                <a:latin typeface="Times New Roman" panose="02020603050405020304" pitchFamily="18" charset="0"/>
                <a:ea typeface="仿宋" panose="02010609060101010101" pitchFamily="49" charset="-122"/>
              </a:rPr>
              <a:t> </a:t>
            </a:r>
            <a:endParaRPr lang="zh-CN" altLang="en-US" sz="2200" dirty="0"/>
          </a:p>
        </p:txBody>
      </p:sp>
    </p:spTree>
    <p:extLst>
      <p:ext uri="{BB962C8B-B14F-4D97-AF65-F5344CB8AC3E}">
        <p14:creationId xmlns:p14="http://schemas.microsoft.com/office/powerpoint/2010/main" xmlns="" val="4163161986"/>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sp>
        <p:nvSpPr>
          <p:cNvPr id="7" name="矩形 6"/>
          <p:cNvSpPr>
            <a:spLocks noChangeAspect="1"/>
          </p:cNvSpPr>
          <p:nvPr/>
        </p:nvSpPr>
        <p:spPr>
          <a:xfrm>
            <a:off x="601340" y="191683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知识点四</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圆内接四边形的概念及性质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如果一个多边形的所有顶点都在同一个圆上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这个多边形叫做圆内接多边形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这个圆叫做这个多边形的外接圆</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的内接四边形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就是四边形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的外接圆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圆内接四边形的对角互补</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467544" y="414908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利用圆的内接四边形的性质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对角互补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可以方便求圆内角的度数和说明角之间的关系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9931118"/>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sp>
        <p:nvSpPr>
          <p:cNvPr id="6" name="矩形 5"/>
          <p:cNvSpPr>
            <a:spLocks noChangeAspect="1"/>
          </p:cNvSpPr>
          <p:nvPr/>
        </p:nvSpPr>
        <p:spPr>
          <a:xfrm>
            <a:off x="467544" y="1484784"/>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内接于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如果它的一个外角</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DCE=</a:t>
            </a:r>
            <a:r>
              <a:rPr lang="en-US" altLang="zh-CN" sz="2200" dirty="0">
                <a:solidFill>
                  <a:srgbClr val="000000"/>
                </a:solidFill>
                <a:latin typeface="Times New Roman" panose="02020603050405020304" pitchFamily="18" charset="0"/>
                <a:cs typeface="Times New Roman" panose="02020603050405020304" pitchFamily="18" charset="0"/>
              </a:rPr>
              <a:t>64</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BOD=</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A.128</a:t>
            </a:r>
            <a:r>
              <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B.100</a:t>
            </a:r>
            <a:r>
              <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C.64</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D.32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内接于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DCE=</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DCE=</a:t>
            </a:r>
            <a:r>
              <a:rPr lang="en-US" altLang="zh-CN" sz="2200" dirty="0">
                <a:solidFill>
                  <a:srgbClr val="000000"/>
                </a:solidFill>
                <a:latin typeface="Times New Roman" panose="02020603050405020304" pitchFamily="18" charset="0"/>
                <a:cs typeface="Times New Roman" panose="02020603050405020304" pitchFamily="18" charset="0"/>
              </a:rPr>
              <a:t>64</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BOD=</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dirty="0" smtClean="0">
                <a:solidFill>
                  <a:srgbClr val="000000"/>
                </a:solidFill>
                <a:latin typeface="Times New Roman" panose="02020603050405020304" pitchFamily="18" charset="0"/>
                <a:cs typeface="Times New Roman" panose="02020603050405020304" pitchFamily="18" charset="0"/>
              </a:rPr>
              <a:t>128</a:t>
            </a:r>
            <a:r>
              <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301510355"/>
              </p:ext>
            </p:extLst>
          </p:nvPr>
        </p:nvGraphicFramePr>
        <p:xfrm>
          <a:off x="467544" y="2420888"/>
          <a:ext cx="8128000" cy="1632978"/>
        </p:xfrm>
        <a:graphic>
          <a:graphicData uri="http://schemas.openxmlformats.org/presentationml/2006/ole">
            <p:oleObj spid="_x0000_s4100" name="文档" r:id="rId7" imgW="3847376" imgH="772966" progId="Word.Document.12">
              <p:embed/>
            </p:oleObj>
          </a:graphicData>
        </a:graphic>
      </p:graphicFrame>
      <p:sp>
        <p:nvSpPr>
          <p:cNvPr id="8" name="矩形 7"/>
          <p:cNvSpPr/>
          <p:nvPr/>
        </p:nvSpPr>
        <p:spPr>
          <a:xfrm>
            <a:off x="467544" y="4809950"/>
            <a:ext cx="8183446" cy="1139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2098" y="5994314"/>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8957088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pic>
        <p:nvPicPr>
          <p:cNvPr id="6" name="解题总结.eps" descr="id:2147487411;FounderCES"/>
          <p:cNvPicPr/>
          <p:nvPr/>
        </p:nvPicPr>
        <p:blipFill>
          <a:blip r:embed="rId6"/>
          <a:stretch>
            <a:fillRect/>
          </a:stretch>
        </p:blipFill>
        <p:spPr>
          <a:xfrm>
            <a:off x="669774" y="2572396"/>
            <a:ext cx="376615" cy="1459214"/>
          </a:xfrm>
          <a:prstGeom prst="rect">
            <a:avLst/>
          </a:prstGeom>
        </p:spPr>
      </p:pic>
      <p:sp>
        <p:nvSpPr>
          <p:cNvPr id="7" name="矩形 6"/>
          <p:cNvSpPr>
            <a:spLocks noChangeAspect="1"/>
          </p:cNvSpPr>
          <p:nvPr/>
        </p:nvSpPr>
        <p:spPr>
          <a:xfrm>
            <a:off x="1234696" y="2646439"/>
            <a:ext cx="7016328"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在圆中求圆心角的度数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一般借助于圆心角所对的弧所对的圆周角或圆心角所对的弦来解决问题</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898060857"/>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78042" y="162880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利用圆周角定理及其推论求角的度数或线段的长度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为直径的</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分别交</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AE=BE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EBC</a:t>
            </a:r>
            <a:r>
              <a:rPr lang="zh-CN" altLang="zh-CN" sz="2200" dirty="0">
                <a:solidFill>
                  <a:srgbClr val="000000"/>
                </a:solidFill>
                <a:latin typeface="Times New Roman" panose="02020603050405020304" pitchFamily="18" charset="0"/>
                <a:cs typeface="Times New Roman" panose="02020603050405020304" pitchFamily="18" charset="0"/>
              </a:rPr>
              <a:t>的度数是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B.30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C.22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D.45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62332926"/>
              </p:ext>
            </p:extLst>
          </p:nvPr>
        </p:nvGraphicFramePr>
        <p:xfrm>
          <a:off x="578042" y="2996952"/>
          <a:ext cx="8128000" cy="1740278"/>
        </p:xfrm>
        <a:graphic>
          <a:graphicData uri="http://schemas.openxmlformats.org/presentationml/2006/ole">
            <p:oleObj spid="_x0000_s5124" name="文档" r:id="rId6" imgW="3847376" imgH="824065" progId="Word.Document.12">
              <p:embed/>
            </p:oleObj>
          </a:graphicData>
        </a:graphic>
      </p:graphicFrame>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08000" y="1990218"/>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的直径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AEB=</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AE=BE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ABE</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为等腰直角三角形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ABE=</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ABE=</a:t>
            </a:r>
            <a:r>
              <a:rPr lang="en-US" altLang="zh-CN" sz="2200" dirty="0">
                <a:solidFill>
                  <a:srgbClr val="000000"/>
                </a:solidFill>
                <a:latin typeface="Times New Roman" panose="02020603050405020304" pitchFamily="18" charset="0"/>
                <a:cs typeface="Times New Roman" panose="02020603050405020304" pitchFamily="18" charset="0"/>
              </a:rPr>
              <a:t>22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92425306"/>
              </p:ext>
            </p:extLst>
          </p:nvPr>
        </p:nvGraphicFramePr>
        <p:xfrm>
          <a:off x="323528" y="3676809"/>
          <a:ext cx="8128000" cy="559975"/>
        </p:xfrm>
        <a:graphic>
          <a:graphicData uri="http://schemas.openxmlformats.org/presentationml/2006/ole">
            <p:oleObj spid="_x0000_s6148" name="文档" r:id="rId6" imgW="3847376" imgH="265572" progId="Word.Document.12">
              <p:embed/>
            </p:oleObj>
          </a:graphicData>
        </a:graphic>
      </p:graphicFrame>
      <p:sp>
        <p:nvSpPr>
          <p:cNvPr id="7" name="矩形 6"/>
          <p:cNvSpPr/>
          <p:nvPr/>
        </p:nvSpPr>
        <p:spPr>
          <a:xfrm>
            <a:off x="459917" y="4904355"/>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69847161"/>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669774" y="2487024"/>
            <a:ext cx="376615" cy="1459214"/>
          </a:xfrm>
          <a:prstGeom prst="rect">
            <a:avLst/>
          </a:prstGeom>
        </p:spPr>
      </p:pic>
      <p:sp>
        <p:nvSpPr>
          <p:cNvPr id="2" name="矩形 1"/>
          <p:cNvSpPr>
            <a:spLocks noChangeAspect="1"/>
          </p:cNvSpPr>
          <p:nvPr/>
        </p:nvSpPr>
        <p:spPr>
          <a:xfrm>
            <a:off x="1187624" y="2492896"/>
            <a:ext cx="7232352"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此题的方法不唯一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也可以连接</a:t>
            </a:r>
            <a:r>
              <a:rPr lang="en-US" altLang="zh-CN" sz="2200" i="1" dirty="0">
                <a:solidFill>
                  <a:srgbClr val="000000"/>
                </a:solidFill>
                <a:latin typeface="Times New Roman" panose="02020603050405020304" pitchFamily="18" charset="0"/>
              </a:rPr>
              <a:t>AD</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利用等腰三角形的性质得出</a:t>
            </a:r>
            <a:r>
              <a:rPr lang="zh-CN" altLang="zh-CN" sz="2200" dirty="0">
                <a:solidFill>
                  <a:srgbClr val="000000"/>
                </a:solidFill>
                <a:cs typeface="宋体" panose="02010600030101010101" pitchFamily="2" charset="-122"/>
              </a:rPr>
              <a:t>∠</a:t>
            </a:r>
            <a:r>
              <a:rPr lang="en-US" altLang="zh-CN" sz="2200" i="1" dirty="0">
                <a:solidFill>
                  <a:srgbClr val="000000"/>
                </a:solidFill>
                <a:latin typeface="Times New Roman" panose="02020603050405020304" pitchFamily="18" charset="0"/>
              </a:rPr>
              <a:t>BAD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的度数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然后利用</a:t>
            </a:r>
            <a:r>
              <a:rPr lang="zh-CN" altLang="zh-CN" sz="2200" dirty="0">
                <a:solidFill>
                  <a:srgbClr val="000000"/>
                </a:solidFill>
                <a:cs typeface="宋体" panose="02010600030101010101" pitchFamily="2" charset="-122"/>
              </a:rPr>
              <a:t>∠</a:t>
            </a:r>
            <a:r>
              <a:rPr lang="en-US" altLang="zh-CN" sz="2200" i="1" dirty="0">
                <a:solidFill>
                  <a:srgbClr val="000000"/>
                </a:solidFill>
                <a:latin typeface="Times New Roman" panose="02020603050405020304" pitchFamily="18" charset="0"/>
              </a:rPr>
              <a:t>EBC=</a:t>
            </a:r>
            <a:r>
              <a:rPr lang="zh-CN" altLang="zh-CN" sz="2200" dirty="0">
                <a:solidFill>
                  <a:srgbClr val="000000"/>
                </a:solidFill>
                <a:cs typeface="宋体" panose="02010600030101010101" pitchFamily="2" charset="-122"/>
              </a:rPr>
              <a:t>∠</a:t>
            </a:r>
            <a:r>
              <a:rPr lang="en-US" altLang="zh-CN" sz="2200" i="1" dirty="0">
                <a:solidFill>
                  <a:srgbClr val="000000"/>
                </a:solidFill>
                <a:latin typeface="Times New Roman" panose="02020603050405020304" pitchFamily="18" charset="0"/>
              </a:rPr>
              <a:t>BAD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得出结果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熟练掌握圆周角定理及其推论是解本题的关键</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477895149"/>
      </p:ext>
    </p:extLst>
  </p:cSld>
  <p:clrMapOvr>
    <a:masterClrMapping/>
  </p:clrMapOvr>
  <p:transition spd="slow">
    <p:pull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634720" y="141277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利用圆周角定理及其推论证明线段相等或角相等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Times New Roman" panose="02020603050405020304" pitchFamily="18" charset="0"/>
                <a:cs typeface="Times New Roman" panose="02020603050405020304" pitchFamily="18" charset="0"/>
              </a:rPr>
              <a:t>是弦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DF=BE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29003832"/>
              </p:ext>
            </p:extLst>
          </p:nvPr>
        </p:nvGraphicFramePr>
        <p:xfrm>
          <a:off x="251520" y="2685047"/>
          <a:ext cx="8128000" cy="1632978"/>
        </p:xfrm>
        <a:graphic>
          <a:graphicData uri="http://schemas.openxmlformats.org/presentationml/2006/ole">
            <p:oleObj spid="_x0000_s7174" name="文档" r:id="rId6" imgW="3847376" imgH="772966"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800108768"/>
              </p:ext>
            </p:extLst>
          </p:nvPr>
        </p:nvGraphicFramePr>
        <p:xfrm>
          <a:off x="646958" y="4653136"/>
          <a:ext cx="8128000" cy="1559207"/>
        </p:xfrm>
        <a:graphic>
          <a:graphicData uri="http://schemas.openxmlformats.org/presentationml/2006/ole">
            <p:oleObj spid="_x0000_s7175" name="文档" r:id="rId7" imgW="3847376" imgH="737700" progId="Word.Document.12">
              <p:embed/>
            </p:oleObj>
          </a:graphicData>
        </a:graphic>
      </p:graphicFrame>
      <p:sp>
        <p:nvSpPr>
          <p:cNvPr id="8" name="矩形 7"/>
          <p:cNvSpPr/>
          <p:nvPr/>
        </p:nvSpPr>
        <p:spPr>
          <a:xfrm>
            <a:off x="480277" y="4509120"/>
            <a:ext cx="8183446" cy="1800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940438911"/>
              </p:ext>
            </p:extLst>
          </p:nvPr>
        </p:nvGraphicFramePr>
        <p:xfrm>
          <a:off x="508000" y="1840871"/>
          <a:ext cx="8128000" cy="3430258"/>
        </p:xfrm>
        <a:graphic>
          <a:graphicData uri="http://schemas.openxmlformats.org/presentationml/2006/ole">
            <p:oleObj spid="_x0000_s8196" name="文档" r:id="rId6" imgW="3847376" imgH="1624020" progId="Word.Document.12">
              <p:embed/>
            </p:oleObj>
          </a:graphicData>
        </a:graphic>
      </p:graphicFrame>
    </p:spTree>
    <p:extLst>
      <p:ext uri="{BB962C8B-B14F-4D97-AF65-F5344CB8AC3E}">
        <p14:creationId xmlns:p14="http://schemas.microsoft.com/office/powerpoint/2010/main" xmlns="" val="1239397765"/>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圆周角的定义</a:t>
            </a:r>
            <a:r>
              <a:rPr lang="zh-CN" altLang="zh-CN" sz="2200" u="sng" dirty="0">
                <a:solidFill>
                  <a:srgbClr val="FF0000"/>
                </a:solidFill>
                <a:uFill>
                  <a:solidFill>
                    <a:srgbClr val="00FFFF"/>
                  </a:solidFill>
                </a:u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顶点在圆上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并且两边都与圆相交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我们把这样的角叫做圆周角</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理解此概念应注意两个方面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一是注意与圆心角的区别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圆心角是顶点在圆心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而圆周角是顶点在圆上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二是它的两边必须与圆相交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两边在圆内形成两条弦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如果除顶点外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其他的部分都在圆外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这样的角也不是圆周角</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858081" y="2492896"/>
            <a:ext cx="376615" cy="1459214"/>
          </a:xfrm>
          <a:prstGeom prst="rect">
            <a:avLst/>
          </a:prstGeom>
        </p:spPr>
      </p:pic>
      <p:sp>
        <p:nvSpPr>
          <p:cNvPr id="2" name="矩形 1"/>
          <p:cNvSpPr>
            <a:spLocks noChangeAspect="1"/>
          </p:cNvSpPr>
          <p:nvPr/>
        </p:nvSpPr>
        <p:spPr>
          <a:xfrm>
            <a:off x="1486732" y="2507931"/>
            <a:ext cx="7160344"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在同圆或等圆中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相等的圆周角所对的弧相等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是证明弧相等的重要方法之一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解答此类问题的方法往往也不唯一</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635474798"/>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8" name="矩形 7"/>
          <p:cNvSpPr>
            <a:spLocks noChangeAspect="1"/>
          </p:cNvSpPr>
          <p:nvPr/>
        </p:nvSpPr>
        <p:spPr>
          <a:xfrm>
            <a:off x="611560" y="148478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effectLst/>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与圆周角定理有关的综合题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的内接三角形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smtClean="0">
                <a:solidFill>
                  <a:srgbClr val="000000"/>
                </a:solidFill>
                <a:latin typeface="Times New Roman" panose="02020603050405020304" pitchFamily="18" charset="0"/>
                <a:cs typeface="Times New Roman" panose="02020603050405020304" pitchFamily="18" charset="0"/>
              </a:rPr>
              <a:t>优弧</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上</a:t>
            </a:r>
            <a:r>
              <a:rPr lang="zh-CN" altLang="zh-CN" sz="2200" dirty="0">
                <a:solidFill>
                  <a:srgbClr val="000000"/>
                </a:solidFill>
                <a:latin typeface="Times New Roman" panose="02020603050405020304" pitchFamily="18" charset="0"/>
                <a:cs typeface="Times New Roman" panose="02020603050405020304" pitchFamily="18" charset="0"/>
              </a:rPr>
              <a:t>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不重合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en-US" altLang="zh-CN" sz="22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i="1"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36</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的度数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猜想</a:t>
            </a:r>
            <a:r>
              <a:rPr lang="en-US" altLang="zh-CN" sz="22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并给予证明</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089381898"/>
              </p:ext>
            </p:extLst>
          </p:nvPr>
        </p:nvGraphicFramePr>
        <p:xfrm>
          <a:off x="6588224" y="1916832"/>
          <a:ext cx="728662" cy="395287"/>
        </p:xfrm>
        <a:graphic>
          <a:graphicData uri="http://schemas.openxmlformats.org/presentationml/2006/ole">
            <p:oleObj spid="_x0000_s9220" name="文档" r:id="rId6" imgW="350057" imgH="186764"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2444281707"/>
              </p:ext>
            </p:extLst>
          </p:nvPr>
        </p:nvGraphicFramePr>
        <p:xfrm>
          <a:off x="585213" y="2746591"/>
          <a:ext cx="8128000" cy="1632978"/>
        </p:xfrm>
        <a:graphic>
          <a:graphicData uri="http://schemas.openxmlformats.org/presentationml/2006/ole">
            <p:oleObj spid="_x0000_s9221" name="文档" r:id="rId7" imgW="3847376" imgH="772966" progId="Word.Document.12">
              <p:embed/>
            </p:oleObj>
          </a:graphicData>
        </a:graphic>
      </p:graphicFrame>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347743921"/>
              </p:ext>
            </p:extLst>
          </p:nvPr>
        </p:nvGraphicFramePr>
        <p:xfrm>
          <a:off x="600543" y="1484784"/>
          <a:ext cx="8107362" cy="4287837"/>
        </p:xfrm>
        <a:graphic>
          <a:graphicData uri="http://schemas.openxmlformats.org/presentationml/2006/ole">
            <p:oleObj spid="_x0000_s10243" name="文档" r:id="rId6" imgW="3847376" imgH="2030655" progId="Word.Document.12">
              <p:embed/>
            </p:oleObj>
          </a:graphicData>
        </a:graphic>
      </p:graphicFrame>
      <p:sp>
        <p:nvSpPr>
          <p:cNvPr id="6" name="矩形 5"/>
          <p:cNvSpPr/>
          <p:nvPr/>
        </p:nvSpPr>
        <p:spPr>
          <a:xfrm>
            <a:off x="395536" y="2564904"/>
            <a:ext cx="8183446" cy="33123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5510672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693127" y="2564904"/>
            <a:ext cx="376615" cy="1459214"/>
          </a:xfrm>
          <a:prstGeom prst="rect">
            <a:avLst/>
          </a:prstGeom>
        </p:spPr>
      </p:pic>
      <p:sp>
        <p:nvSpPr>
          <p:cNvPr id="6" name="矩形 5"/>
          <p:cNvSpPr>
            <a:spLocks noChangeAspect="1"/>
          </p:cNvSpPr>
          <p:nvPr/>
        </p:nvSpPr>
        <p:spPr>
          <a:xfrm>
            <a:off x="1462508" y="2060848"/>
            <a:ext cx="6656288" cy="334245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此题主要考查圆周角、圆心角关系定理</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主要证法有三种</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rPr>
              <a:t>OB</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构建圆周角</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rPr>
              <a:t>OB</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并作</a:t>
            </a:r>
            <a:r>
              <a:rPr lang="en-US" altLang="zh-CN" sz="2200" i="1" dirty="0">
                <a:solidFill>
                  <a:srgbClr val="000000"/>
                </a:solidFill>
                <a:latin typeface="Times New Roman" panose="02020603050405020304" pitchFamily="18" charset="0"/>
              </a:rPr>
              <a:t>AB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的垂线段</a:t>
            </a:r>
            <a:r>
              <a:rPr lang="en-US" altLang="zh-CN" sz="2200" i="1" dirty="0">
                <a:solidFill>
                  <a:srgbClr val="000000"/>
                </a:solidFill>
                <a:latin typeface="Times New Roman" panose="02020603050405020304" pitchFamily="18" charset="0"/>
              </a:rPr>
              <a:t>OD</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利用等腰三角形三线合一的性质、圆周角与圆心角的关系求解</a:t>
            </a:r>
            <a:r>
              <a:rPr lang="en-US" altLang="zh-CN" sz="22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a:solidFill>
                  <a:srgbClr val="000000"/>
                </a:solidFill>
                <a:latin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延长</a:t>
            </a:r>
            <a:r>
              <a:rPr lang="en-US" altLang="zh-CN" sz="2200" i="1" dirty="0">
                <a:solidFill>
                  <a:srgbClr val="000000"/>
                </a:solidFill>
                <a:latin typeface="Times New Roman" panose="02020603050405020304" pitchFamily="18" charset="0"/>
              </a:rPr>
              <a:t>AO</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a:t>
            </a:r>
            <a:r>
              <a:rPr lang="zh-CN" altLang="zh-CN" sz="2200" dirty="0">
                <a:solidFill>
                  <a:srgbClr val="000000"/>
                </a:solidFill>
                <a:cs typeface="宋体" panose="02010600030101010101" pitchFamily="2" charset="-122"/>
              </a:rPr>
              <a:t>☉</a:t>
            </a:r>
            <a:r>
              <a:rPr lang="en-US" altLang="zh-CN" sz="2200" i="1" dirty="0">
                <a:solidFill>
                  <a:srgbClr val="000000"/>
                </a:solidFill>
                <a:latin typeface="Times New Roman" panose="02020603050405020304" pitchFamily="18" charset="0"/>
              </a:rPr>
              <a:t>O</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a:t>
            </a:r>
            <a:r>
              <a:rPr lang="en-US" altLang="zh-CN" sz="2200" i="1" dirty="0">
                <a:solidFill>
                  <a:srgbClr val="000000"/>
                </a:solidFill>
                <a:latin typeface="Times New Roman" panose="02020603050405020304" pitchFamily="18" charset="0"/>
              </a:rPr>
              <a:t>E</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rPr>
              <a:t>BE</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利用圆周角定理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a:t>
            </a:r>
            <a:r>
              <a:rPr lang="en-US" altLang="zh-CN" sz="2200" i="1" dirty="0">
                <a:solidFill>
                  <a:srgbClr val="000000"/>
                </a:solidFill>
                <a:latin typeface="Times New Roman" panose="02020603050405020304" pitchFamily="18" charset="0"/>
                <a:ea typeface="Microsoft Yi Baiti" panose="03000500000000000000" pitchFamily="66" charset="0"/>
              </a:rPr>
              <a:t>α</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ea typeface="Microsoft Yi Baiti" panose="03000500000000000000" pitchFamily="66" charset="0"/>
              </a:rPr>
              <a:t>β</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放在同一个直角三角形中</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737106684"/>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467544" y="1844824"/>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下面图形中的角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是圆周角的是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根据圆周角的定义用排除法即可</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的角顶点不在圆上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中的角在圆内没有形成两条弦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397076906"/>
              </p:ext>
            </p:extLst>
          </p:nvPr>
        </p:nvGraphicFramePr>
        <p:xfrm>
          <a:off x="467544" y="2564904"/>
          <a:ext cx="8128000" cy="1314429"/>
        </p:xfrm>
        <a:graphic>
          <a:graphicData uri="http://schemas.openxmlformats.org/presentationml/2006/ole">
            <p:oleObj spid="_x0000_s1028" name="文档" r:id="rId7" imgW="3847376" imgH="622187" progId="Word.Document.12">
              <p:embed/>
            </p:oleObj>
          </a:graphicData>
        </a:graphic>
      </p:graphicFrame>
      <p:sp>
        <p:nvSpPr>
          <p:cNvPr id="8" name="矩形 7"/>
          <p:cNvSpPr/>
          <p:nvPr/>
        </p:nvSpPr>
        <p:spPr>
          <a:xfrm>
            <a:off x="481281" y="4203474"/>
            <a:ext cx="8183446" cy="9537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5148" y="5121293"/>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01887911"/>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7" name="解题总结.eps" descr="id:2147487411;FounderCES"/>
          <p:cNvPicPr/>
          <p:nvPr/>
        </p:nvPicPr>
        <p:blipFill>
          <a:blip r:embed="rId6"/>
          <a:stretch>
            <a:fillRect/>
          </a:stretch>
        </p:blipFill>
        <p:spPr>
          <a:xfrm>
            <a:off x="858081" y="2060848"/>
            <a:ext cx="376615" cy="1459214"/>
          </a:xfrm>
          <a:prstGeom prst="rect">
            <a:avLst/>
          </a:prstGeom>
        </p:spPr>
      </p:pic>
      <p:sp>
        <p:nvSpPr>
          <p:cNvPr id="4" name="矩形 3"/>
          <p:cNvSpPr>
            <a:spLocks noChangeAspect="1"/>
          </p:cNvSpPr>
          <p:nvPr/>
        </p:nvSpPr>
        <p:spPr>
          <a:xfrm>
            <a:off x="1234696" y="2492896"/>
            <a:ext cx="7232352"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注意圆周角必须满足两个条件</a:t>
            </a:r>
            <a:r>
              <a:rPr lang="en-US" altLang="zh-CN" sz="2200" dirty="0">
                <a:solidFill>
                  <a:srgbClr val="000000"/>
                </a:solidFill>
                <a:latin typeface="Times New Roman" panose="02020603050405020304" pitchFamily="18" charset="0"/>
              </a:rPr>
              <a:t>:</a:t>
            </a:r>
            <a:r>
              <a:rPr lang="zh-CN" altLang="zh-CN" sz="2200" i="1" dirty="0">
                <a:solidFill>
                  <a:srgbClr val="000000"/>
                </a:solidFill>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顶点在圆上</a:t>
            </a:r>
            <a:r>
              <a:rPr lang="en-US" altLang="zh-CN" sz="2200" dirty="0">
                <a:solidFill>
                  <a:srgbClr val="000000"/>
                </a:solidFill>
                <a:latin typeface="Times New Roman" panose="02020603050405020304" pitchFamily="18" charset="0"/>
              </a:rPr>
              <a:t>;</a:t>
            </a:r>
            <a:r>
              <a:rPr lang="zh-CN" altLang="zh-CN" sz="2200" i="1" dirty="0">
                <a:solidFill>
                  <a:srgbClr val="000000"/>
                </a:solidFill>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角的两条边都与圆相交</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二者缺一不可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4209607141"/>
      </p:ext>
    </p:extLst>
  </p:cSld>
  <p:clrMapOvr>
    <a:masterClrMapping/>
  </p:clrMapOvr>
  <p:transition spd="slow">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圆周角定理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一条弧所对的圆周角等于它所对的圆心角的一半</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定理的要求是同一条弧所对的圆周角和圆心角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从数值大小上来看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圆周角是圆心角的一半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不能忽略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同一条弧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这个前提条件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不能简单表述成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圆周角等于圆心角的一半</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79636" y="1268760"/>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OC</a:t>
            </a:r>
            <a:r>
              <a:rPr lang="zh-CN" altLang="zh-CN" sz="2200" dirty="0">
                <a:solidFill>
                  <a:srgbClr val="000000"/>
                </a:solidFill>
                <a:latin typeface="Times New Roman" panose="02020603050405020304" pitchFamily="18" charset="0"/>
                <a:cs typeface="Times New Roman" panose="02020603050405020304" pitchFamily="18" charset="0"/>
              </a:rPr>
              <a:t>都是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ACB=</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BOC=</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BAC</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zh-CN" altLang="zh-CN" sz="2200" dirty="0">
                <a:solidFill>
                  <a:srgbClr val="000000"/>
                </a:solidFill>
                <a:latin typeface="Times New Roman" panose="02020603050405020304" pitchFamily="18" charset="0"/>
                <a:cs typeface="Times New Roman" panose="02020603050405020304" pitchFamily="18" charset="0"/>
              </a:rPr>
              <a:t>的度数</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根据同弧所对的圆周角等于这条弧所对的圆心角的一半得出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BAC</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BOC=</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ACB=</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OC</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都是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ACB=</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BOC=</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BAC</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a:t>
            </a:r>
            <a:r>
              <a:rPr lang="en-US" altLang="zh-CN" sz="2200" i="1" dirty="0" smtClean="0">
                <a:solidFill>
                  <a:srgbClr val="000000"/>
                </a:solidFill>
                <a:latin typeface="Times New Roman" panose="02020603050405020304" pitchFamily="18" charset="0"/>
                <a:cs typeface="Times New Roman" panose="02020603050405020304" pitchFamily="18" charset="0"/>
              </a:rPr>
              <a:t>BOC=</a:t>
            </a:r>
            <a:r>
              <a:rPr lang="en-US" altLang="zh-CN" sz="2200" dirty="0" smtClean="0">
                <a:solidFill>
                  <a:srgbClr val="000000"/>
                </a:solidFill>
                <a:latin typeface="Times New Roman" panose="02020603050405020304" pitchFamily="18" charset="0"/>
                <a:cs typeface="Times New Roman" panose="02020603050405020304" pitchFamily="18" charset="0"/>
              </a:rPr>
              <a:t>15</a:t>
            </a:r>
            <a:r>
              <a:rPr lang="en-US" altLang="zh-CN" sz="2200" dirty="0" smtClean="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ACB=</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70815133"/>
              </p:ext>
            </p:extLst>
          </p:nvPr>
        </p:nvGraphicFramePr>
        <p:xfrm>
          <a:off x="755576" y="2276872"/>
          <a:ext cx="7389091" cy="1679617"/>
        </p:xfrm>
        <a:graphic>
          <a:graphicData uri="http://schemas.openxmlformats.org/presentationml/2006/ole">
            <p:oleObj spid="_x0000_s2056" name="文档" r:id="rId7" imgW="3847376" imgH="875165"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3110456168"/>
              </p:ext>
            </p:extLst>
          </p:nvPr>
        </p:nvGraphicFramePr>
        <p:xfrm>
          <a:off x="1946086" y="4365104"/>
          <a:ext cx="708365" cy="708365"/>
        </p:xfrm>
        <a:graphic>
          <a:graphicData uri="http://schemas.openxmlformats.org/presentationml/2006/ole">
            <p:oleObj spid="_x0000_s2057" name="文档" r:id="rId8" imgW="396839" imgH="398978"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3393994478"/>
              </p:ext>
            </p:extLst>
          </p:nvPr>
        </p:nvGraphicFramePr>
        <p:xfrm>
          <a:off x="5364088" y="5229200"/>
          <a:ext cx="708365" cy="708365"/>
        </p:xfrm>
        <a:graphic>
          <a:graphicData uri="http://schemas.openxmlformats.org/presentationml/2006/ole">
            <p:oleObj spid="_x0000_s2058" name="文档" r:id="rId9" imgW="396839" imgH="398978" progId="Word.Document.12">
              <p:embed/>
            </p:oleObj>
          </a:graphicData>
        </a:graphic>
      </p:graphicFrame>
      <p:sp>
        <p:nvSpPr>
          <p:cNvPr id="11" name="矩形 10"/>
          <p:cNvSpPr/>
          <p:nvPr/>
        </p:nvSpPr>
        <p:spPr>
          <a:xfrm>
            <a:off x="538723" y="4051823"/>
            <a:ext cx="8183446" cy="9348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8398" y="4964600"/>
            <a:ext cx="8183446" cy="12007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7524138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9" name="解题总结.eps" descr="id:2147487411;FounderCES"/>
          <p:cNvPicPr/>
          <p:nvPr/>
        </p:nvPicPr>
        <p:blipFill>
          <a:blip r:embed="rId6"/>
          <a:stretch>
            <a:fillRect/>
          </a:stretch>
        </p:blipFill>
        <p:spPr>
          <a:xfrm>
            <a:off x="677000" y="2060848"/>
            <a:ext cx="376615" cy="1459214"/>
          </a:xfrm>
          <a:prstGeom prst="rect">
            <a:avLst/>
          </a:prstGeom>
        </p:spPr>
      </p:pic>
      <p:sp>
        <p:nvSpPr>
          <p:cNvPr id="2" name="矩形 1"/>
          <p:cNvSpPr>
            <a:spLocks noChangeAspect="1"/>
          </p:cNvSpPr>
          <p:nvPr/>
        </p:nvSpPr>
        <p:spPr>
          <a:xfrm>
            <a:off x="1115616" y="2420888"/>
            <a:ext cx="7376368"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求图形中圆周角的度数时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一般考虑先求它所对的弧所对的圆心角的度数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利用圆周角定理进行求解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若无法直接求出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则考虑进行转化</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571265097"/>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39552" y="126876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圆周角定理的推论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同弧或等弧所对的圆周角相等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所对的圆周角是直角</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的圆周角所对的弦是直径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运用此推论可参考如下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利用此结论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可以帮助我们证明两个圆周角相等或者两条弧相等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相等的圆周角所对的弧相等的条件是在同圆或等圆中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如果失去了这个前提条件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结论就不一定正确</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解答图形中有圆的直径的问题时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通常把直径所对的直角表示出来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再结合其他知识进行解答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遇直径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出直角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当图中有直角而没有直径时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也常常把直角所对的直径作出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见直角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2305957"/>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467544" y="1412776"/>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上一点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向弦</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作垂线段</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BCO</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延长</a:t>
            </a:r>
            <a:r>
              <a:rPr lang="en-US" altLang="zh-CN" sz="2200" i="1" dirty="0">
                <a:solidFill>
                  <a:srgbClr val="000000"/>
                </a:solidFill>
                <a:latin typeface="Times New Roman" panose="02020603050405020304" pitchFamily="18" charset="0"/>
                <a:cs typeface="Times New Roman" panose="02020603050405020304" pitchFamily="18" charset="0"/>
              </a:rPr>
              <a:t>CO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根据同弧所对的圆周角相等得出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CEB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CE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根据直径所对的圆周角是直角得出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CBE=</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CBE=</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然后根据三角形内角和定理得到</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ACD=</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CEB+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BCO=</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利用等式的性质即可得出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BCO.</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940494197"/>
              </p:ext>
            </p:extLst>
          </p:nvPr>
        </p:nvGraphicFramePr>
        <p:xfrm>
          <a:off x="836998" y="2215881"/>
          <a:ext cx="7389091" cy="1582071"/>
        </p:xfrm>
        <a:graphic>
          <a:graphicData uri="http://schemas.openxmlformats.org/presentationml/2006/ole">
            <p:oleObj spid="_x0000_s3076" name="文档" r:id="rId7" imgW="3847376" imgH="824065" progId="Word.Document.12">
              <p:embed/>
            </p:oleObj>
          </a:graphicData>
        </a:graphic>
      </p:graphicFrame>
      <p:sp>
        <p:nvSpPr>
          <p:cNvPr id="8" name="矩形 7"/>
          <p:cNvSpPr/>
          <p:nvPr/>
        </p:nvSpPr>
        <p:spPr>
          <a:xfrm>
            <a:off x="467544" y="3888080"/>
            <a:ext cx="8183446" cy="24212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951436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168</TotalTime>
  <Words>1062</Words>
  <Application>Microsoft Office PowerPoint</Application>
  <PresentationFormat>全屏显示(4:3)</PresentationFormat>
  <Paragraphs>173</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1.1</vt:lpstr>
      <vt:lpstr>文档</vt:lpstr>
      <vt:lpstr>24.1.4　圆周角</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115</cp:revision>
  <dcterms:created xsi:type="dcterms:W3CDTF">2014-05-27T06:48:00Z</dcterms:created>
  <dcterms:modified xsi:type="dcterms:W3CDTF">2016-10-09T02:15:56Z</dcterms:modified>
</cp:coreProperties>
</file>